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60" r:id="rId5"/>
    <p:sldId id="261" r:id="rId6"/>
    <p:sldId id="262" r:id="rId7"/>
    <p:sldId id="263" r:id="rId8"/>
    <p:sldId id="264" r:id="rId9"/>
    <p:sldId id="265" r:id="rId10"/>
    <p:sldId id="267" r:id="rId11"/>
    <p:sldId id="266" r:id="rId12"/>
    <p:sldId id="268" r:id="rId13"/>
    <p:sldId id="270" r:id="rId14"/>
    <p:sldId id="271" r:id="rId15"/>
    <p:sldId id="272" r:id="rId16"/>
    <p:sldId id="273" r:id="rId17"/>
    <p:sldId id="276" r:id="rId18"/>
    <p:sldId id="27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93" d="100"/>
          <a:sy n="93" d="100"/>
        </p:scale>
        <p:origin x="77" y="1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6/20/2023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6/20/2023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err="1"/>
              <a:t>Ędwadewayę:sta</a:t>
            </a:r>
            <a:r>
              <a:rPr lang="en-US" dirty="0"/>
              <a:t>⁷</a:t>
            </a:r>
            <a:br>
              <a:rPr lang="en-US" dirty="0"/>
            </a:br>
            <a:r>
              <a:rPr lang="en-US" dirty="0"/>
              <a:t>(</a:t>
            </a:r>
            <a:r>
              <a:rPr lang="en-US" dirty="0" err="1"/>
              <a:t>en</a:t>
            </a:r>
            <a:r>
              <a:rPr lang="en-US" dirty="0"/>
              <a:t> </a:t>
            </a:r>
            <a:r>
              <a:rPr lang="en-US" dirty="0" err="1"/>
              <a:t>dwa</a:t>
            </a:r>
            <a:r>
              <a:rPr lang="en-US" dirty="0"/>
              <a:t> day </a:t>
            </a:r>
            <a:r>
              <a:rPr lang="en-US" dirty="0" err="1"/>
              <a:t>wa</a:t>
            </a:r>
            <a:r>
              <a:rPr lang="en-US" dirty="0"/>
              <a:t> </a:t>
            </a:r>
            <a:r>
              <a:rPr lang="en-US" dirty="0" err="1"/>
              <a:t>yenhs</a:t>
            </a:r>
            <a:r>
              <a:rPr lang="en-US" dirty="0"/>
              <a:t> ta) We all are Learning</a:t>
            </a:r>
            <a:br>
              <a:rPr lang="en-US" dirty="0"/>
            </a:br>
            <a:endParaRPr lang="en-US" dirty="0"/>
          </a:p>
        </p:txBody>
      </p:sp>
      <p:sp>
        <p:nvSpPr>
          <p:cNvPr id="3" name="Subtitle 2"/>
          <p:cNvSpPr>
            <a:spLocks noGrp="1"/>
          </p:cNvSpPr>
          <p:nvPr>
            <p:ph type="subTitle" idx="1"/>
          </p:nvPr>
        </p:nvSpPr>
        <p:spPr/>
        <p:txBody>
          <a:bodyPr/>
          <a:lstStyle/>
          <a:p>
            <a:r>
              <a:rPr lang="en-CA" dirty="0" smtClean="0"/>
              <a:t>Collin Keye and Brandy Lynn Thomas </a:t>
            </a:r>
            <a:endParaRPr lang="en-US" dirty="0"/>
          </a:p>
        </p:txBody>
      </p:sp>
    </p:spTree>
    <p:extLst>
      <p:ext uri="{BB962C8B-B14F-4D97-AF65-F5344CB8AC3E}">
        <p14:creationId xmlns:p14="http://schemas.microsoft.com/office/powerpoint/2010/main" val="438433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4442" y="394366"/>
            <a:ext cx="8140958" cy="610363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7034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9367" y="758806"/>
            <a:ext cx="9691419" cy="54768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33519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To be able to teach one’s culture you have to  live it.</a:t>
            </a:r>
            <a:endParaRPr lang="en-US" dirty="0"/>
          </a:p>
        </p:txBody>
      </p:sp>
      <p:sp>
        <p:nvSpPr>
          <p:cNvPr id="3" name="Content Placeholder 2"/>
          <p:cNvSpPr>
            <a:spLocks noGrp="1"/>
          </p:cNvSpPr>
          <p:nvPr>
            <p:ph sz="half" idx="1"/>
          </p:nvPr>
        </p:nvSpPr>
        <p:spPr>
          <a:xfrm>
            <a:off x="3893312" y="881380"/>
            <a:ext cx="3853688" cy="5120640"/>
          </a:xfrm>
        </p:spPr>
        <p:txBody>
          <a:bodyPr>
            <a:normAutofit fontScale="85000" lnSpcReduction="10000"/>
          </a:bodyPr>
          <a:lstStyle/>
          <a:p>
            <a:pPr marL="0" indent="0">
              <a:buNone/>
            </a:pPr>
            <a:r>
              <a:rPr lang="en-CA" sz="2100" b="1" dirty="0"/>
              <a:t>To the best of my abilities </a:t>
            </a:r>
            <a:r>
              <a:rPr lang="en-CA" sz="2100" b="1" dirty="0" smtClean="0"/>
              <a:t>everyday </a:t>
            </a:r>
            <a:r>
              <a:rPr lang="en-CA" sz="2100" b="1" dirty="0"/>
              <a:t>I try to do this in my </a:t>
            </a:r>
            <a:r>
              <a:rPr lang="en-CA" sz="2100" b="1" dirty="0" smtClean="0"/>
              <a:t>home, life </a:t>
            </a:r>
            <a:r>
              <a:rPr lang="en-CA" sz="2100" b="1" dirty="0"/>
              <a:t>and in my world at Stoneridge.  </a:t>
            </a:r>
            <a:endParaRPr lang="en-CA" sz="2100" b="1" dirty="0" smtClean="0"/>
          </a:p>
          <a:p>
            <a:pPr marL="0" indent="0">
              <a:buNone/>
            </a:pPr>
            <a:r>
              <a:rPr lang="en-CA" sz="2100" dirty="0" smtClean="0"/>
              <a:t>I </a:t>
            </a:r>
            <a:r>
              <a:rPr lang="en-CA" sz="2100" dirty="0"/>
              <a:t>consider myself lucky to be immersed in the language and culture since birth</a:t>
            </a:r>
            <a:r>
              <a:rPr lang="en-CA" sz="2100" dirty="0" smtClean="0"/>
              <a:t>.</a:t>
            </a:r>
          </a:p>
          <a:p>
            <a:pPr marL="0" indent="0">
              <a:buNone/>
            </a:pPr>
            <a:r>
              <a:rPr lang="en-CA" sz="2100" dirty="0" smtClean="0"/>
              <a:t> </a:t>
            </a:r>
            <a:r>
              <a:rPr lang="en-CA" sz="2100" dirty="0"/>
              <a:t>On my mothers side of my family both my grandparents were leaders faith keepers of the longhouse, speakers of our languages my Grandfather was able to speak all six of our languages</a:t>
            </a:r>
            <a:r>
              <a:rPr lang="en-CA" sz="2100" dirty="0" smtClean="0"/>
              <a:t>.</a:t>
            </a:r>
          </a:p>
          <a:p>
            <a:pPr marL="0" indent="0">
              <a:buNone/>
            </a:pPr>
            <a:r>
              <a:rPr lang="en-CA" sz="2100" dirty="0" smtClean="0"/>
              <a:t> </a:t>
            </a:r>
            <a:r>
              <a:rPr lang="en-CA" sz="2100" dirty="0"/>
              <a:t>On my fathers side they too were always going to longhouse and always using our languages to communicate</a:t>
            </a:r>
            <a:r>
              <a:rPr lang="en-CA" sz="2100" dirty="0" smtClean="0"/>
              <a:t>.</a:t>
            </a:r>
          </a:p>
          <a:p>
            <a:pPr marL="0" indent="0">
              <a:buNone/>
            </a:pPr>
            <a:r>
              <a:rPr lang="en-CA" sz="2100" dirty="0" smtClean="0"/>
              <a:t> </a:t>
            </a:r>
            <a:r>
              <a:rPr lang="en-CA" sz="2100" dirty="0"/>
              <a:t>I was lucky enough to be around the languages when </a:t>
            </a:r>
            <a:r>
              <a:rPr lang="en-CA" sz="2100" dirty="0" err="1"/>
              <a:t>Reg</a:t>
            </a:r>
            <a:r>
              <a:rPr lang="en-CA" sz="2100" dirty="0"/>
              <a:t> and Marge Henry developed the Henry orthography, the writing system we use now for the </a:t>
            </a:r>
            <a:r>
              <a:rPr lang="en-CA" sz="2100" dirty="0" err="1"/>
              <a:t>gayog</a:t>
            </a:r>
            <a:r>
              <a:rPr lang="en-CA" sz="2100" u="sng" dirty="0" err="1"/>
              <a:t>o</a:t>
            </a:r>
            <a:r>
              <a:rPr lang="en-CA" sz="2100" dirty="0" err="1"/>
              <a:t>ho:no</a:t>
            </a:r>
            <a:r>
              <a:rPr lang="en-CA" sz="2100" dirty="0"/>
              <a:t> language. </a:t>
            </a:r>
            <a:endParaRPr lang="en-US" sz="2100" dirty="0"/>
          </a:p>
          <a:p>
            <a:pPr marL="0" indent="0">
              <a:buNone/>
            </a:pPr>
            <a:endParaRPr lang="en-US" dirty="0"/>
          </a:p>
        </p:txBody>
      </p:sp>
      <p:sp>
        <p:nvSpPr>
          <p:cNvPr id="4" name="Content Placeholder 3"/>
          <p:cNvSpPr>
            <a:spLocks noGrp="1"/>
          </p:cNvSpPr>
          <p:nvPr>
            <p:ph sz="half" idx="2"/>
          </p:nvPr>
        </p:nvSpPr>
        <p:spPr/>
        <p:txBody>
          <a:bodyPr>
            <a:normAutofit fontScale="85000" lnSpcReduction="10000"/>
          </a:bodyPr>
          <a:lstStyle/>
          <a:p>
            <a:pPr marL="0" indent="0">
              <a:lnSpc>
                <a:spcPct val="110000"/>
              </a:lnSpc>
              <a:buNone/>
            </a:pPr>
            <a:r>
              <a:rPr lang="en-CA" sz="2100" dirty="0" smtClean="0"/>
              <a:t>If </a:t>
            </a:r>
            <a:r>
              <a:rPr lang="en-CA" sz="2100" dirty="0"/>
              <a:t>we are to look at the Cayuga language. Unless you are familiar with the writing systems it will be quite difficult to understand. </a:t>
            </a:r>
            <a:endParaRPr lang="en-CA" sz="2100" dirty="0" smtClean="0"/>
          </a:p>
          <a:p>
            <a:pPr marL="0" indent="0">
              <a:lnSpc>
                <a:spcPct val="110000"/>
              </a:lnSpc>
              <a:buNone/>
            </a:pPr>
            <a:r>
              <a:rPr lang="en-CA" sz="2100" dirty="0" smtClean="0"/>
              <a:t>Then </a:t>
            </a:r>
            <a:r>
              <a:rPr lang="en-CA" sz="2100" dirty="0"/>
              <a:t>throw in teaching the language to early learners it can be even tougher</a:t>
            </a:r>
            <a:r>
              <a:rPr lang="en-CA" sz="2100" dirty="0" smtClean="0"/>
              <a:t>.</a:t>
            </a:r>
          </a:p>
          <a:p>
            <a:pPr marL="0" indent="0">
              <a:lnSpc>
                <a:spcPct val="110000"/>
              </a:lnSpc>
              <a:buNone/>
            </a:pPr>
            <a:r>
              <a:rPr lang="en-CA" sz="2100" dirty="0" smtClean="0"/>
              <a:t> </a:t>
            </a:r>
            <a:r>
              <a:rPr lang="en-CA" sz="2100" dirty="0"/>
              <a:t>So what I tell people to do is to </a:t>
            </a:r>
            <a:r>
              <a:rPr lang="en-CA" sz="2100" b="1" dirty="0"/>
              <a:t>write it out how it sounds to you </a:t>
            </a:r>
            <a:r>
              <a:rPr lang="en-CA" sz="2100" dirty="0"/>
              <a:t>because it may sound a bit different from what I hear as teacher. </a:t>
            </a:r>
            <a:endParaRPr lang="en-US" sz="2100" dirty="0"/>
          </a:p>
          <a:p>
            <a:endParaRPr lang="en-US" dirty="0"/>
          </a:p>
        </p:txBody>
      </p:sp>
    </p:spTree>
    <p:extLst>
      <p:ext uri="{BB962C8B-B14F-4D97-AF65-F5344CB8AC3E}">
        <p14:creationId xmlns:p14="http://schemas.microsoft.com/office/powerpoint/2010/main" val="1571740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20" y="241756"/>
            <a:ext cx="4230181" cy="4601183"/>
          </a:xfrm>
        </p:spPr>
        <p:txBody>
          <a:bodyPr>
            <a:normAutofit/>
          </a:bodyPr>
          <a:lstStyle/>
          <a:p>
            <a:r>
              <a:rPr lang="en-US" sz="2400" dirty="0" smtClean="0"/>
              <a:t>During Play </a:t>
            </a:r>
            <a:r>
              <a:rPr lang="en-US" sz="2400" dirty="0" err="1" smtClean="0"/>
              <a:t>Tiime</a:t>
            </a:r>
            <a:r>
              <a:rPr lang="en-US" sz="2400" dirty="0" smtClean="0"/>
              <a:t/>
            </a:r>
            <a:br>
              <a:rPr lang="en-US" sz="2400" dirty="0" smtClean="0"/>
            </a:br>
            <a:r>
              <a:rPr lang="en-US" sz="2400" dirty="0"/>
              <a:t/>
            </a:r>
            <a:br>
              <a:rPr lang="en-US" sz="2400" dirty="0"/>
            </a:br>
            <a:r>
              <a:rPr lang="en-US" sz="2400" dirty="0"/>
              <a:t/>
            </a:r>
            <a:br>
              <a:rPr lang="en-US" sz="2400" dirty="0"/>
            </a:br>
            <a:endParaRPr lang="en-US" sz="2400"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3958840400"/>
              </p:ext>
            </p:extLst>
          </p:nvPr>
        </p:nvGraphicFramePr>
        <p:xfrm>
          <a:off x="3581400" y="939343"/>
          <a:ext cx="8064500" cy="5207801"/>
        </p:xfrm>
        <a:graphic>
          <a:graphicData uri="http://schemas.openxmlformats.org/drawingml/2006/table">
            <a:tbl>
              <a:tblPr firstRow="1" bandRow="1">
                <a:tableStyleId>{5C22544A-7EE6-4342-B048-85BDC9FD1C3A}</a:tableStyleId>
              </a:tblPr>
              <a:tblGrid>
                <a:gridCol w="2324100">
                  <a:extLst>
                    <a:ext uri="{9D8B030D-6E8A-4147-A177-3AD203B41FA5}">
                      <a16:colId xmlns:a16="http://schemas.microsoft.com/office/drawing/2014/main" val="648296721"/>
                    </a:ext>
                  </a:extLst>
                </a:gridCol>
                <a:gridCol w="2705100">
                  <a:extLst>
                    <a:ext uri="{9D8B030D-6E8A-4147-A177-3AD203B41FA5}">
                      <a16:colId xmlns:a16="http://schemas.microsoft.com/office/drawing/2014/main" val="4056806821"/>
                    </a:ext>
                  </a:extLst>
                </a:gridCol>
                <a:gridCol w="3035300">
                  <a:extLst>
                    <a:ext uri="{9D8B030D-6E8A-4147-A177-3AD203B41FA5}">
                      <a16:colId xmlns:a16="http://schemas.microsoft.com/office/drawing/2014/main" val="1790824137"/>
                    </a:ext>
                  </a:extLst>
                </a:gridCol>
              </a:tblGrid>
              <a:tr h="403386">
                <a:tc>
                  <a:txBody>
                    <a:bodyPr/>
                    <a:lstStyle/>
                    <a:p>
                      <a:pPr>
                        <a:lnSpc>
                          <a:spcPct val="107000"/>
                        </a:lnSpc>
                        <a:spcAft>
                          <a:spcPts val="0"/>
                        </a:spcAft>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English</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Cayuga</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Pronounced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152994"/>
                  </a:ext>
                </a:extLst>
              </a:tr>
              <a:tr h="601242">
                <a:tc>
                  <a:txBody>
                    <a:bodyPr/>
                    <a:lstStyle/>
                    <a:p>
                      <a:pP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Times New Roman" panose="02020603050405020304" pitchFamily="18" charset="0"/>
                        </a:rPr>
                        <a:t>Do you want to play?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200" dirty="0" err="1" smtClean="0">
                          <a:solidFill>
                            <a:schemeClr val="dk1"/>
                          </a:solidFill>
                          <a:effectLst/>
                          <a:latin typeface="+mn-lt"/>
                          <a:ea typeface="+mn-ea"/>
                          <a:cs typeface="+mn-cs"/>
                        </a:rPr>
                        <a:t>Ise</a:t>
                      </a:r>
                      <a:r>
                        <a:rPr lang="en-CA" sz="1800" b="1" kern="1200" dirty="0" smtClean="0">
                          <a:solidFill>
                            <a:schemeClr val="dk1"/>
                          </a:solidFill>
                          <a:effectLst/>
                          <a:latin typeface="+mn-lt"/>
                          <a:ea typeface="+mn-ea"/>
                          <a:cs typeface="+mn-cs"/>
                        </a:rPr>
                        <a:t> </a:t>
                      </a:r>
                      <a:r>
                        <a:rPr lang="en-CA" sz="1800" b="1" kern="1200" dirty="0" err="1" smtClean="0">
                          <a:solidFill>
                            <a:schemeClr val="dk1"/>
                          </a:solidFill>
                          <a:effectLst/>
                          <a:latin typeface="+mn-lt"/>
                          <a:ea typeface="+mn-ea"/>
                          <a:cs typeface="+mn-cs"/>
                        </a:rPr>
                        <a:t>gęh</a:t>
                      </a:r>
                      <a:r>
                        <a:rPr lang="en-CA" sz="1800" b="1" kern="1200" dirty="0" smtClean="0">
                          <a:solidFill>
                            <a:schemeClr val="dk1"/>
                          </a:solidFill>
                          <a:effectLst/>
                          <a:latin typeface="+mn-lt"/>
                          <a:ea typeface="+mn-ea"/>
                          <a:cs typeface="+mn-cs"/>
                        </a:rPr>
                        <a:t> ęsatgahnye:</a:t>
                      </a:r>
                      <a:r>
                        <a:rPr lang="en-CA" sz="1800" b="1" kern="1200" baseline="30000" dirty="0" smtClean="0">
                          <a:solidFill>
                            <a:schemeClr val="dk1"/>
                          </a:solidFill>
                          <a:effectLst/>
                          <a:latin typeface="+mn-lt"/>
                          <a:ea typeface="+mn-ea"/>
                          <a:cs typeface="+mn-cs"/>
                        </a:rPr>
                        <a:t>7</a:t>
                      </a:r>
                      <a:r>
                        <a:rPr lang="en-CA" sz="1800" b="1" kern="1200" dirty="0" smtClean="0">
                          <a:solidFill>
                            <a:schemeClr val="dk1"/>
                          </a:solidFill>
                          <a:effectLst/>
                          <a:latin typeface="+mn-lt"/>
                          <a:ea typeface="+mn-ea"/>
                          <a:cs typeface="+mn-cs"/>
                        </a:rPr>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0" kern="1200" dirty="0" err="1" smtClean="0">
                          <a:solidFill>
                            <a:schemeClr val="dk1"/>
                          </a:solidFill>
                          <a:effectLst/>
                          <a:latin typeface="+mn-lt"/>
                          <a:ea typeface="+mn-ea"/>
                          <a:cs typeface="+mn-cs"/>
                        </a:rPr>
                        <a:t>ee</a:t>
                      </a:r>
                      <a:r>
                        <a:rPr lang="en-CA" sz="1800" b="0" kern="1200" dirty="0" smtClean="0">
                          <a:solidFill>
                            <a:schemeClr val="dk1"/>
                          </a:solidFill>
                          <a:effectLst/>
                          <a:latin typeface="+mn-lt"/>
                          <a:ea typeface="+mn-ea"/>
                          <a:cs typeface="+mn-cs"/>
                        </a:rPr>
                        <a:t> say </a:t>
                      </a:r>
                      <a:r>
                        <a:rPr lang="en-CA" sz="1800" b="0" kern="1200" dirty="0" err="1" smtClean="0">
                          <a:solidFill>
                            <a:schemeClr val="dk1"/>
                          </a:solidFill>
                          <a:effectLst/>
                          <a:latin typeface="+mn-lt"/>
                          <a:ea typeface="+mn-ea"/>
                          <a:cs typeface="+mn-cs"/>
                        </a:rPr>
                        <a:t>genh</a:t>
                      </a:r>
                      <a:r>
                        <a:rPr lang="en-CA" sz="1800" b="0" kern="1200" dirty="0" smtClean="0">
                          <a:solidFill>
                            <a:schemeClr val="dk1"/>
                          </a:solidFill>
                          <a:effectLst/>
                          <a:latin typeface="+mn-lt"/>
                          <a:ea typeface="+mn-ea"/>
                          <a:cs typeface="+mn-cs"/>
                        </a:rPr>
                        <a:t> </a:t>
                      </a:r>
                      <a:r>
                        <a:rPr lang="en-CA" sz="1800" b="0" kern="1200" dirty="0" err="1" smtClean="0">
                          <a:solidFill>
                            <a:schemeClr val="dk1"/>
                          </a:solidFill>
                          <a:effectLst/>
                          <a:latin typeface="+mn-lt"/>
                          <a:ea typeface="+mn-ea"/>
                          <a:cs typeface="+mn-cs"/>
                        </a:rPr>
                        <a:t>enh</a:t>
                      </a:r>
                      <a:r>
                        <a:rPr lang="en-CA" sz="1800" b="0" kern="1200" dirty="0" smtClean="0">
                          <a:solidFill>
                            <a:schemeClr val="dk1"/>
                          </a:solidFill>
                          <a:effectLst/>
                          <a:latin typeface="+mn-lt"/>
                          <a:ea typeface="+mn-ea"/>
                          <a:cs typeface="+mn-cs"/>
                        </a:rPr>
                        <a:t> sat </a:t>
                      </a:r>
                      <a:r>
                        <a:rPr lang="en-CA" sz="1800" b="0" kern="1200" dirty="0" err="1" smtClean="0">
                          <a:solidFill>
                            <a:schemeClr val="dk1"/>
                          </a:solidFill>
                          <a:effectLst/>
                          <a:latin typeface="+mn-lt"/>
                          <a:ea typeface="+mn-ea"/>
                          <a:cs typeface="+mn-cs"/>
                        </a:rPr>
                        <a:t>gah</a:t>
                      </a:r>
                      <a:r>
                        <a:rPr lang="en-CA" sz="1800" b="0" kern="1200" dirty="0" smtClean="0">
                          <a:solidFill>
                            <a:schemeClr val="dk1"/>
                          </a:solidFill>
                          <a:effectLst/>
                          <a:latin typeface="+mn-lt"/>
                          <a:ea typeface="+mn-ea"/>
                          <a:cs typeface="+mn-cs"/>
                        </a:rPr>
                        <a:t> </a:t>
                      </a:r>
                      <a:r>
                        <a:rPr lang="en-CA" sz="1800" b="0" kern="1200" dirty="0" err="1" smtClean="0">
                          <a:solidFill>
                            <a:schemeClr val="dk1"/>
                          </a:solidFill>
                          <a:effectLst/>
                          <a:latin typeface="+mn-lt"/>
                          <a:ea typeface="+mn-ea"/>
                          <a:cs typeface="+mn-cs"/>
                        </a:rPr>
                        <a:t>nyay</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1649668"/>
                  </a:ext>
                </a:extLst>
              </a:tr>
              <a:tr h="735399">
                <a:tc>
                  <a:txBody>
                    <a:bodyPr/>
                    <a:lstStyle/>
                    <a:p>
                      <a:pPr>
                        <a:lnSpc>
                          <a:spcPct val="107000"/>
                        </a:lnSpc>
                        <a:spcAft>
                          <a:spcPts val="0"/>
                        </a:spcAft>
                      </a:pPr>
                      <a:r>
                        <a:rPr lang="en-US" sz="1800" dirty="0" smtClean="0"/>
                        <a:t>Do you want to go outside?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err="1" smtClean="0"/>
                        <a:t>Ise</a:t>
                      </a:r>
                      <a:r>
                        <a:rPr lang="en-US" sz="1800" b="1" dirty="0" smtClean="0"/>
                        <a:t> </a:t>
                      </a:r>
                      <a:r>
                        <a:rPr lang="en-US" sz="1800" b="1" dirty="0" err="1" smtClean="0"/>
                        <a:t>gęh</a:t>
                      </a:r>
                      <a:r>
                        <a:rPr lang="en-US" sz="1800" b="1" dirty="0" smtClean="0"/>
                        <a:t> </a:t>
                      </a:r>
                      <a:r>
                        <a:rPr lang="en-US" sz="1800" b="1" dirty="0" err="1" smtClean="0"/>
                        <a:t>ahsdeh</a:t>
                      </a:r>
                      <a:r>
                        <a:rPr lang="en-US" sz="1800" b="1" dirty="0" smtClean="0"/>
                        <a:t> </a:t>
                      </a:r>
                      <a:r>
                        <a:rPr lang="en-US" sz="1800" b="1" dirty="0" err="1" smtClean="0"/>
                        <a:t>hę</a:t>
                      </a:r>
                      <a:r>
                        <a:rPr lang="en-US" sz="1800" b="1" dirty="0" err="1" smtClean="0"/>
                        <a:t>hse</a:t>
                      </a:r>
                      <a:r>
                        <a:rPr lang="en-US" sz="1800" b="1" dirty="0" smtClean="0"/>
                        <a:t>:</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err="1" smtClean="0"/>
                        <a:t>ee</a:t>
                      </a:r>
                      <a:r>
                        <a:rPr lang="en-US" sz="1800" b="0" dirty="0" smtClean="0"/>
                        <a:t> say </a:t>
                      </a:r>
                      <a:r>
                        <a:rPr lang="en-US" sz="1800" b="0" dirty="0" err="1" smtClean="0"/>
                        <a:t>genh</a:t>
                      </a:r>
                      <a:r>
                        <a:rPr lang="en-US" sz="1800" b="0" dirty="0" smtClean="0"/>
                        <a:t> ahs </a:t>
                      </a:r>
                      <a:r>
                        <a:rPr lang="en-US" sz="1800" b="0" dirty="0" err="1" smtClean="0"/>
                        <a:t>dahy</a:t>
                      </a:r>
                      <a:r>
                        <a:rPr lang="en-US" sz="1800" b="0" dirty="0" smtClean="0"/>
                        <a:t> </a:t>
                      </a:r>
                      <a:r>
                        <a:rPr lang="en-US" sz="1800" b="0" dirty="0" err="1" smtClean="0"/>
                        <a:t>henh</a:t>
                      </a:r>
                      <a:r>
                        <a:rPr lang="en-US" sz="1800" b="0" dirty="0" smtClean="0"/>
                        <a:t> say</a:t>
                      </a:r>
                    </a:p>
                    <a:p>
                      <a:pPr>
                        <a:lnSpc>
                          <a:spcPct val="107000"/>
                        </a:lnSpc>
                        <a:spcAft>
                          <a:spcPts val="0"/>
                        </a:spcAft>
                      </a:pP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7047495"/>
                  </a:ext>
                </a:extLst>
              </a:tr>
              <a:tr h="464508">
                <a:tc>
                  <a:txBody>
                    <a:bodyPr/>
                    <a:lstStyle/>
                    <a:p>
                      <a:pPr>
                        <a:lnSpc>
                          <a:spcPct val="107000"/>
                        </a:lnSpc>
                        <a:spcAft>
                          <a:spcPts val="0"/>
                        </a:spcAft>
                      </a:pPr>
                      <a:r>
                        <a:rPr lang="en-US" sz="1800" kern="100" dirty="0" smtClean="0">
                          <a:effectLst/>
                          <a:latin typeface="Calibri" panose="020F0502020204030204" pitchFamily="34" charset="0"/>
                          <a:ea typeface="Calibri" panose="020F0502020204030204" pitchFamily="34" charset="0"/>
                          <a:cs typeface="Times New Roman" panose="02020603050405020304" pitchFamily="18" charset="0"/>
                        </a:rPr>
                        <a:t>You</a:t>
                      </a:r>
                      <a:r>
                        <a:rPr lang="en-US" sz="1800" kern="1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dirty="0" smtClean="0">
                          <a:effectLst/>
                          <a:latin typeface="Calibri" panose="020F0502020204030204" pitchFamily="34" charset="0"/>
                          <a:ea typeface="Calibri" panose="020F0502020204030204" pitchFamily="34" charset="0"/>
                          <a:cs typeface="Times New Roman" panose="02020603050405020304" pitchFamily="18" charset="0"/>
                        </a:rPr>
                        <a:t>two) share</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err="1" smtClean="0"/>
                        <a:t>Dehsnihs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err="1" smtClean="0"/>
                        <a:t>dayh</a:t>
                      </a:r>
                      <a:r>
                        <a:rPr lang="en-US" sz="1800" b="0" dirty="0" smtClean="0"/>
                        <a:t> </a:t>
                      </a:r>
                      <a:r>
                        <a:rPr lang="en-US" sz="1800" b="0" dirty="0" err="1" smtClean="0"/>
                        <a:t>sneehs</a:t>
                      </a:r>
                      <a:endParaRPr lang="en-US" sz="1800" b="0" dirty="0" smtClean="0"/>
                    </a:p>
                  </a:txBody>
                  <a:tcPr marL="68580" marR="68580" marT="0" marB="0"/>
                </a:tc>
                <a:extLst>
                  <a:ext uri="{0D108BD9-81ED-4DB2-BD59-A6C34878D82A}">
                    <a16:rowId xmlns:a16="http://schemas.microsoft.com/office/drawing/2014/main" val="1851192784"/>
                  </a:ext>
                </a:extLst>
              </a:tr>
              <a:tr h="48260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t>You play</a:t>
                      </a:r>
                    </a:p>
                  </a:txBody>
                  <a:tcPr marL="68580" marR="68580" marT="0" marB="0"/>
                </a:tc>
                <a:tc>
                  <a:txBody>
                    <a:bodyPr/>
                    <a:lstStyle/>
                    <a:p>
                      <a:pPr>
                        <a:lnSpc>
                          <a:spcPct val="107000"/>
                        </a:lnSpc>
                        <a:spcAft>
                          <a:spcPts val="0"/>
                        </a:spcAft>
                      </a:pPr>
                      <a:r>
                        <a:rPr lang="en-US" sz="1800" b="1" kern="100" dirty="0" err="1" smtClean="0">
                          <a:effectLst/>
                          <a:latin typeface="Calibri" panose="020F0502020204030204" pitchFamily="34" charset="0"/>
                          <a:ea typeface="Calibri" panose="020F0502020204030204" pitchFamily="34" charset="0"/>
                          <a:cs typeface="Times New Roman" panose="02020603050405020304" pitchFamily="18" charset="0"/>
                        </a:rPr>
                        <a:t>Satgahnye</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0" kern="100" dirty="0" err="1" smtClean="0">
                          <a:effectLst/>
                          <a:latin typeface="Calibri" panose="020F0502020204030204" pitchFamily="34" charset="0"/>
                          <a:ea typeface="Calibri" panose="020F0502020204030204" pitchFamily="34" charset="0"/>
                          <a:cs typeface="Times New Roman" panose="02020603050405020304" pitchFamily="18" charset="0"/>
                        </a:rPr>
                        <a:t>sut</a:t>
                      </a:r>
                      <a:r>
                        <a:rPr lang="en-US" sz="1800" b="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800" b="0" kern="100" dirty="0" err="1" smtClean="0">
                          <a:effectLst/>
                          <a:latin typeface="Calibri" panose="020F0502020204030204" pitchFamily="34" charset="0"/>
                          <a:ea typeface="Calibri" panose="020F0502020204030204" pitchFamily="34" charset="0"/>
                          <a:cs typeface="Times New Roman" panose="02020603050405020304" pitchFamily="18" charset="0"/>
                        </a:rPr>
                        <a:t>guh</a:t>
                      </a:r>
                      <a:r>
                        <a:rPr lang="en-US" sz="1800" b="0" kern="100" dirty="0" smtClean="0">
                          <a:effectLst/>
                          <a:latin typeface="Calibri" panose="020F0502020204030204" pitchFamily="34" charset="0"/>
                          <a:ea typeface="Calibri" panose="020F0502020204030204" pitchFamily="34" charset="0"/>
                          <a:cs typeface="Times New Roman" panose="02020603050405020304" pitchFamily="18" charset="0"/>
                        </a:rPr>
                        <a:t> </a:t>
                      </a:r>
                      <a:r>
                        <a:rPr lang="en-US" sz="1800" b="0" kern="100" dirty="0" err="1" smtClean="0">
                          <a:effectLst/>
                          <a:latin typeface="Calibri" panose="020F0502020204030204" pitchFamily="34" charset="0"/>
                          <a:ea typeface="Calibri" panose="020F0502020204030204" pitchFamily="34" charset="0"/>
                          <a:cs typeface="Times New Roman" panose="02020603050405020304" pitchFamily="18" charset="0"/>
                        </a:rPr>
                        <a:t>nyay</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5173165"/>
                  </a:ext>
                </a:extLst>
              </a:tr>
              <a:tr h="37984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t>You play nice</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err="1" smtClean="0"/>
                        <a:t>Desadewayehǫhs</a:t>
                      </a:r>
                      <a:r>
                        <a:rPr lang="en-US" sz="1800" b="1" dirty="0" smtClean="0"/>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smtClean="0"/>
                        <a:t>day </a:t>
                      </a:r>
                      <a:r>
                        <a:rPr lang="en-US" sz="1800" b="0" dirty="0" err="1" smtClean="0"/>
                        <a:t>sa</a:t>
                      </a:r>
                      <a:r>
                        <a:rPr lang="en-US" sz="1800" b="0" dirty="0" smtClean="0"/>
                        <a:t> day </a:t>
                      </a:r>
                      <a:r>
                        <a:rPr lang="en-US" sz="1800" b="0" dirty="0" err="1" smtClean="0"/>
                        <a:t>wai</a:t>
                      </a:r>
                      <a:r>
                        <a:rPr lang="en-US" sz="1800" b="0" dirty="0" smtClean="0"/>
                        <a:t> </a:t>
                      </a:r>
                      <a:r>
                        <a:rPr lang="en-US" sz="1800" b="0" dirty="0" err="1" smtClean="0"/>
                        <a:t>hoehs</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2324598"/>
                  </a:ext>
                </a:extLst>
              </a:tr>
              <a:tr h="37984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t>You walk</a:t>
                      </a: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err="1" smtClean="0"/>
                        <a:t>Desatahahk</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smtClean="0"/>
                        <a:t>day </a:t>
                      </a:r>
                      <a:r>
                        <a:rPr lang="en-US" sz="1800" b="0" dirty="0" err="1" smtClean="0"/>
                        <a:t>saht</a:t>
                      </a:r>
                      <a:r>
                        <a:rPr lang="en-US" sz="1800" b="0" dirty="0" smtClean="0"/>
                        <a:t> ta </a:t>
                      </a:r>
                      <a:r>
                        <a:rPr lang="en-US" sz="1800" b="0" dirty="0" err="1" smtClean="0"/>
                        <a:t>huk</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7045768"/>
                  </a:ext>
                </a:extLst>
              </a:tr>
              <a:tr h="37984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t>You jump</a:t>
                      </a:r>
                    </a:p>
                    <a:p>
                      <a:pPr>
                        <a:lnSpc>
                          <a:spcPct val="107000"/>
                        </a:lnSpc>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err="1" smtClean="0"/>
                        <a:t>Desęnasgwahk</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0" dirty="0" smtClean="0"/>
                        <a:t>day </a:t>
                      </a:r>
                      <a:r>
                        <a:rPr lang="en-US" sz="1800" b="0" dirty="0" err="1" smtClean="0"/>
                        <a:t>sen</a:t>
                      </a:r>
                      <a:r>
                        <a:rPr lang="en-US" sz="1800" b="0" dirty="0" smtClean="0"/>
                        <a:t> a </a:t>
                      </a:r>
                      <a:r>
                        <a:rPr lang="en-US" sz="1800" b="0" dirty="0" err="1" smtClean="0"/>
                        <a:t>sgwuk</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6430828"/>
                  </a:ext>
                </a:extLst>
              </a:tr>
              <a:tr h="37984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t>Don’t play with (that) </a:t>
                      </a:r>
                    </a:p>
                    <a:p>
                      <a:pPr>
                        <a:lnSpc>
                          <a:spcPct val="107000"/>
                        </a:lnSpc>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err="1" smtClean="0"/>
                        <a:t>Ahgwih</a:t>
                      </a:r>
                      <a:r>
                        <a:rPr lang="en-US" sz="1800" b="1" dirty="0" smtClean="0"/>
                        <a:t> </a:t>
                      </a:r>
                      <a:r>
                        <a:rPr lang="en-US" sz="1800" b="1" dirty="0" err="1" smtClean="0"/>
                        <a:t>ę</a:t>
                      </a:r>
                      <a:r>
                        <a:rPr lang="en-US" sz="1800" b="1" dirty="0" err="1" smtClean="0"/>
                        <a:t>satgahi</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r>
                        <a:rPr lang="en-US" sz="1800" b="1" dirty="0" smtClean="0"/>
                        <a:t>t</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0" dirty="0" err="1" smtClean="0"/>
                        <a:t>awk</a:t>
                      </a:r>
                      <a:r>
                        <a:rPr lang="en-US" sz="1800" b="0" dirty="0" smtClean="0"/>
                        <a:t> </a:t>
                      </a:r>
                      <a:r>
                        <a:rPr lang="en-US" sz="1800" b="0" dirty="0" err="1" smtClean="0"/>
                        <a:t>gweeh</a:t>
                      </a:r>
                      <a:r>
                        <a:rPr lang="en-US" sz="1800" b="0" dirty="0" smtClean="0"/>
                        <a:t> </a:t>
                      </a:r>
                      <a:r>
                        <a:rPr lang="en-US" sz="1800" b="0" dirty="0" err="1" smtClean="0"/>
                        <a:t>enh</a:t>
                      </a:r>
                      <a:r>
                        <a:rPr lang="en-US" sz="1800" b="0" dirty="0" smtClean="0"/>
                        <a:t> </a:t>
                      </a:r>
                      <a:r>
                        <a:rPr lang="en-US" sz="1800" b="0" dirty="0" err="1" smtClean="0"/>
                        <a:t>sut</a:t>
                      </a:r>
                      <a:r>
                        <a:rPr lang="en-US" sz="1800" b="0" dirty="0" smtClean="0"/>
                        <a:t> </a:t>
                      </a:r>
                      <a:r>
                        <a:rPr lang="en-US" sz="1800" b="0" dirty="0" err="1" smtClean="0"/>
                        <a:t>ga</a:t>
                      </a:r>
                      <a:r>
                        <a:rPr lang="en-US" sz="1800" b="0" dirty="0" smtClean="0"/>
                        <a:t> </a:t>
                      </a:r>
                      <a:r>
                        <a:rPr lang="en-US" sz="1800" b="0" dirty="0" err="1" smtClean="0"/>
                        <a:t>heet</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8170361"/>
                  </a:ext>
                </a:extLst>
              </a:tr>
              <a:tr h="379842">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smtClean="0"/>
                        <a:t>Be careful</a:t>
                      </a:r>
                    </a:p>
                    <a:p>
                      <a:pPr>
                        <a:lnSpc>
                          <a:spcPct val="107000"/>
                        </a:lnSpc>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1" dirty="0" err="1" smtClean="0"/>
                        <a:t>Sni</a:t>
                      </a:r>
                      <a:r>
                        <a:rPr lang="en-US" sz="1800" b="1" dirty="0" smtClean="0"/>
                        <a:t> </a:t>
                      </a:r>
                      <a:r>
                        <a:rPr lang="en-US" sz="1800" b="1" dirty="0" err="1" smtClean="0"/>
                        <a:t>goha:k</a:t>
                      </a:r>
                      <a:r>
                        <a:rPr lang="en-US" sz="1800" b="1" dirty="0" smtClean="0"/>
                        <a:t>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1800" b="0" dirty="0" err="1" smtClean="0"/>
                        <a:t>snee</a:t>
                      </a:r>
                      <a:r>
                        <a:rPr lang="en-US" sz="1800" b="0" dirty="0" smtClean="0"/>
                        <a:t> </a:t>
                      </a:r>
                      <a:r>
                        <a:rPr lang="en-US" sz="1800" b="0" dirty="0" err="1" smtClean="0"/>
                        <a:t>kwawk</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5905876"/>
                  </a:ext>
                </a:extLst>
              </a:tr>
            </a:tbl>
          </a:graphicData>
        </a:graphic>
      </p:graphicFrame>
      <p:sp>
        <p:nvSpPr>
          <p:cNvPr id="6" name="Rectangle 3"/>
          <p:cNvSpPr>
            <a:spLocks noChangeArrowheads="1"/>
          </p:cNvSpPr>
          <p:nvPr/>
        </p:nvSpPr>
        <p:spPr bwMode="auto">
          <a:xfrm>
            <a:off x="0" y="241756"/>
            <a:ext cx="21352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 name="Content Placeholder 4" descr="A screenshot of a computer&#10;&#10;Description automatically generated"/>
          <p:cNvPicPr>
            <a:picLocks noGrp="1"/>
          </p:cNvPicPr>
          <p:nvPr>
            <p:ph sz="half" idx="2"/>
          </p:nvPr>
        </p:nvPicPr>
        <p:blipFill rotWithShape="1">
          <a:blip r:embed="rId2" cstate="print">
            <a:extLst>
              <a:ext uri="{28A0092B-C50C-407E-A947-70E740481C1C}">
                <a14:useLocalDpi xmlns:a14="http://schemas.microsoft.com/office/drawing/2010/main" val="0"/>
              </a:ext>
            </a:extLst>
          </a:blip>
          <a:srcRect l="21027" t="6798" r="27429" b="10068"/>
          <a:stretch/>
        </p:blipFill>
        <p:spPr bwMode="auto">
          <a:xfrm>
            <a:off x="213520" y="2542347"/>
            <a:ext cx="3065711" cy="32653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128144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371" y="-375689"/>
            <a:ext cx="2947482" cy="4601183"/>
          </a:xfrm>
        </p:spPr>
        <p:txBody>
          <a:bodyPr/>
          <a:lstStyle/>
          <a:p>
            <a:r>
              <a:rPr lang="en-US" sz="2400" dirty="0"/>
              <a:t>At School </a:t>
            </a:r>
            <a:br>
              <a:rPr lang="en-US" sz="2400" dirty="0"/>
            </a:br>
            <a:r>
              <a:rPr lang="en-CA" sz="2400" dirty="0"/>
              <a:t>Odadrihonyani</a:t>
            </a:r>
            <a:r>
              <a:rPr lang="en-CA" sz="2400" baseline="30000" dirty="0"/>
              <a:t>7</a:t>
            </a:r>
            <a:r>
              <a:rPr lang="en-CA" sz="2400" dirty="0"/>
              <a:t>ta</a:t>
            </a:r>
            <a:r>
              <a:rPr lang="en-CA" sz="2400" baseline="30000" dirty="0"/>
              <a:t>7</a:t>
            </a:r>
            <a:r>
              <a:rPr lang="en-CA" sz="2400" dirty="0"/>
              <a:t>geh</a:t>
            </a:r>
            <a:r>
              <a:rPr lang="en-US" dirty="0"/>
              <a:t/>
            </a:r>
            <a:br>
              <a:rPr lang="en-US" dirty="0"/>
            </a:b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1781748300"/>
              </p:ext>
            </p:extLst>
          </p:nvPr>
        </p:nvGraphicFramePr>
        <p:xfrm>
          <a:off x="3759200" y="787273"/>
          <a:ext cx="7759699" cy="5706618"/>
        </p:xfrm>
        <a:graphic>
          <a:graphicData uri="http://schemas.openxmlformats.org/drawingml/2006/table">
            <a:tbl>
              <a:tblPr firstRow="1" bandRow="1">
                <a:tableStyleId>{5C22544A-7EE6-4342-B048-85BDC9FD1C3A}</a:tableStyleId>
              </a:tblPr>
              <a:tblGrid>
                <a:gridCol w="1220903">
                  <a:extLst>
                    <a:ext uri="{9D8B030D-6E8A-4147-A177-3AD203B41FA5}">
                      <a16:colId xmlns:a16="http://schemas.microsoft.com/office/drawing/2014/main" val="648296721"/>
                    </a:ext>
                  </a:extLst>
                </a:gridCol>
                <a:gridCol w="2474583">
                  <a:extLst>
                    <a:ext uri="{9D8B030D-6E8A-4147-A177-3AD203B41FA5}">
                      <a16:colId xmlns:a16="http://schemas.microsoft.com/office/drawing/2014/main" val="4056806821"/>
                    </a:ext>
                  </a:extLst>
                </a:gridCol>
                <a:gridCol w="4064213">
                  <a:extLst>
                    <a:ext uri="{9D8B030D-6E8A-4147-A177-3AD203B41FA5}">
                      <a16:colId xmlns:a16="http://schemas.microsoft.com/office/drawing/2014/main" val="1790824137"/>
                    </a:ext>
                  </a:extLst>
                </a:gridCol>
              </a:tblGrid>
              <a:tr h="453390">
                <a:tc>
                  <a:txBody>
                    <a:bodyPr/>
                    <a:lstStyle/>
                    <a:p>
                      <a:pPr>
                        <a:lnSpc>
                          <a:spcPct val="107000"/>
                        </a:lnSpc>
                        <a:spcAft>
                          <a:spcPts val="0"/>
                        </a:spcAft>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English</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b="1" kern="100" dirty="0">
                          <a:effectLst/>
                          <a:latin typeface="Calibri" panose="020F0502020204030204" pitchFamily="34" charset="0"/>
                          <a:ea typeface="Calibri" panose="020F0502020204030204" pitchFamily="34" charset="0"/>
                          <a:cs typeface="Times New Roman" panose="02020603050405020304" pitchFamily="18" charset="0"/>
                        </a:rPr>
                        <a:t>Cayuga</a:t>
                      </a:r>
                      <a:endParaRPr lang="en-US" sz="24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2400" kern="100" dirty="0">
                          <a:effectLst/>
                          <a:latin typeface="Calibri" panose="020F0502020204030204" pitchFamily="34" charset="0"/>
                          <a:ea typeface="Calibri" panose="020F0502020204030204" pitchFamily="34" charset="0"/>
                          <a:cs typeface="Times New Roman" panose="02020603050405020304" pitchFamily="18" charset="0"/>
                        </a:rPr>
                        <a:t>Pronounced</a:t>
                      </a:r>
                      <a:endParaRPr lang="en-US" sz="2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58152994"/>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Book</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0hyadohsro:do</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0 hyat sroen donh</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61649668"/>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Paper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Gahyadohsra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Kyaht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7047495"/>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Pencil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Ehyadohkwa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Ay hyat kwa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51192784"/>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Pen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Gahne:ga ehyadohkwa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Knay</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ga</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hyat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kwa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5173165"/>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Crayon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Ohsohta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Onh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soh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92324598"/>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Chalk</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dirty="0" smtClean="0">
                          <a:effectLst/>
                          <a:latin typeface="Calibri" panose="020F0502020204030204" pitchFamily="34" charset="0"/>
                          <a:ea typeface="Calibri" panose="020F0502020204030204" pitchFamily="34" charset="0"/>
                          <a:cs typeface="Times New Roman" panose="02020603050405020304" pitchFamily="18" charset="0"/>
                        </a:rPr>
                        <a:t>Osdehe</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r>
                        <a:rPr lang="en-CA" sz="1800" b="1" kern="100" dirty="0" smtClean="0">
                          <a:effectLst/>
                          <a:latin typeface="Calibri" panose="020F0502020204030204" pitchFamily="34" charset="0"/>
                          <a:ea typeface="Calibri" panose="020F0502020204030204" pitchFamily="34" charset="0"/>
                          <a:cs typeface="Times New Roman" panose="02020603050405020304" pitchFamily="18" charset="0"/>
                        </a:rPr>
                        <a:t>ehyadohkwa</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0hs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denh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henh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hyat</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kwa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7045768"/>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Paint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dirty="0" err="1">
                          <a:effectLst/>
                          <a:latin typeface="Calibri" panose="020F0502020204030204" pitchFamily="34" charset="0"/>
                          <a:ea typeface="Calibri" panose="020F0502020204030204" pitchFamily="34" charset="0"/>
                          <a:cs typeface="Times New Roman" panose="02020603050405020304" pitchFamily="18" charset="0"/>
                        </a:rPr>
                        <a:t>Degahnegayehsdoh</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oh sohts</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Day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gahnay</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gaihs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dinh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0nh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soh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ta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6430828"/>
                  </a:ext>
                </a:extLst>
              </a:tr>
              <a:tr h="370840">
                <a:tc>
                  <a:txBody>
                    <a:bodyPr/>
                    <a:lstStyle/>
                    <a:p>
                      <a:pPr>
                        <a:lnSpc>
                          <a:spcPct val="107000"/>
                        </a:lnSpc>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Paint </a:t>
                      </a:r>
                      <a:r>
                        <a:rPr lang="en-CA" sz="1800" kern="100" dirty="0" smtClean="0">
                          <a:effectLst/>
                          <a:latin typeface="Calibri" panose="020F0502020204030204" pitchFamily="34" charset="0"/>
                          <a:ea typeface="Calibri" panose="020F0502020204030204" pitchFamily="34" charset="0"/>
                          <a:cs typeface="Times New Roman" panose="02020603050405020304" pitchFamily="18" charset="0"/>
                        </a:rPr>
                        <a:t>brush</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Ohsohgwa</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7</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 eya:ta</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0hsohgwa ay yaw ta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98170361"/>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Chair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Akyedahkwa</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A Kyent kwa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95905876"/>
                  </a:ext>
                </a:extLst>
              </a:tr>
              <a:tr h="370840">
                <a:tc>
                  <a:txBody>
                    <a:bodyPr/>
                    <a:lstStyle/>
                    <a:p>
                      <a:pPr>
                        <a:lnSpc>
                          <a:spcPct val="107000"/>
                        </a:lnSpc>
                        <a:spcAft>
                          <a:spcPts val="0"/>
                        </a:spcAft>
                      </a:pP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Desj</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Okyadohsrahahkwa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0hn kyat sra ha kwa</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7138645"/>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Glue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Etsehsda:ta</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CA" sz="1800" b="1" kern="100" dirty="0" smtClean="0">
                          <a:effectLst/>
                          <a:latin typeface="Calibri" panose="020F0502020204030204" pitchFamily="34" charset="0"/>
                          <a:ea typeface="Calibri" panose="020F0502020204030204" pitchFamily="34" charset="0"/>
                          <a:cs typeface="Times New Roman" panose="02020603050405020304" pitchFamily="18" charset="0"/>
                        </a:rPr>
                        <a:t>Ea</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r>
                        <a:rPr lang="en-CA" sz="1800" b="1" kern="100" dirty="0" smtClean="0">
                          <a:effectLst/>
                          <a:latin typeface="Calibri" panose="020F0502020204030204" pitchFamily="34" charset="0"/>
                          <a:ea typeface="Calibri" panose="020F0502020204030204" pitchFamily="34" charset="0"/>
                          <a:cs typeface="Times New Roman" panose="02020603050405020304" pitchFamily="18" charset="0"/>
                        </a:rPr>
                        <a:t>nedajdahkwa</a:t>
                      </a:r>
                      <a:r>
                        <a:rPr lang="en-CA" sz="1800" b="1" kern="100" baseline="30000" dirty="0" smtClean="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Ay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cheys</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daw ta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ayyaw</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nan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duk</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tkwa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17180127"/>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Scissors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a:effectLst/>
                          <a:latin typeface="Calibri" panose="020F0502020204030204" pitchFamily="34" charset="0"/>
                          <a:ea typeface="Calibri" panose="020F0502020204030204" pitchFamily="34" charset="0"/>
                          <a:cs typeface="Times New Roman" panose="02020603050405020304" pitchFamily="18" charset="0"/>
                        </a:rPr>
                        <a:t>Dagahena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r>
                        <a:rPr lang="en-CA" sz="1800" b="1" kern="100">
                          <a:effectLst/>
                          <a:latin typeface="Calibri" panose="020F0502020204030204" pitchFamily="34" charset="0"/>
                          <a:ea typeface="Calibri" panose="020F0502020204030204" pitchFamily="34" charset="0"/>
                          <a:cs typeface="Times New Roman" panose="02020603050405020304" pitchFamily="18" charset="0"/>
                        </a:rPr>
                        <a:t> tra</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r>
                        <a:rPr lang="en-CA" sz="1800" b="1" kern="100">
                          <a:effectLst/>
                          <a:latin typeface="Calibri" panose="020F0502020204030204" pitchFamily="34" charset="0"/>
                          <a:ea typeface="Calibri" panose="020F0502020204030204" pitchFamily="34" charset="0"/>
                          <a:cs typeface="Times New Roman" panose="02020603050405020304" pitchFamily="18" charset="0"/>
                        </a:rPr>
                        <a:t>  se</a:t>
                      </a:r>
                      <a:r>
                        <a:rPr lang="en-CA" sz="1800" b="1" kern="100" baseline="30000">
                          <a:effectLst/>
                          <a:latin typeface="Calibri" panose="020F0502020204030204" pitchFamily="34" charset="0"/>
                          <a:ea typeface="Calibri" panose="020F0502020204030204" pitchFamily="34" charset="0"/>
                          <a:cs typeface="Times New Roman" panose="02020603050405020304" pitchFamily="18" charset="0"/>
                        </a:rPr>
                        <a:t>7</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Day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ga</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hey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na</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tra</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say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04736755"/>
                  </a:ext>
                </a:extLst>
              </a:tr>
              <a:tr h="370840">
                <a:tc>
                  <a:txBody>
                    <a:bodyPr/>
                    <a:lstStyle/>
                    <a:p>
                      <a:pPr>
                        <a:lnSpc>
                          <a:spcPct val="107000"/>
                        </a:lnSpc>
                        <a:spcAft>
                          <a:spcPts val="0"/>
                        </a:spcAft>
                      </a:pPr>
                      <a:r>
                        <a:rPr lang="en-CA" sz="1800" kern="100">
                          <a:effectLst/>
                          <a:latin typeface="Calibri" panose="020F0502020204030204" pitchFamily="34" charset="0"/>
                          <a:ea typeface="Calibri" panose="020F0502020204030204" pitchFamily="34" charset="0"/>
                          <a:cs typeface="Times New Roman" panose="02020603050405020304" pitchFamily="18" charset="0"/>
                        </a:rPr>
                        <a:t>Clock</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Gahwihsd</a:t>
                      </a:r>
                      <a:r>
                        <a:rPr lang="en-CA" sz="1800" b="1" kern="100" baseline="30000" dirty="0">
                          <a:effectLst/>
                          <a:latin typeface="Calibri" panose="020F0502020204030204" pitchFamily="34" charset="0"/>
                          <a:ea typeface="Calibri" panose="020F0502020204030204" pitchFamily="34" charset="0"/>
                          <a:cs typeface="Times New Roman" panose="02020603050405020304" pitchFamily="18" charset="0"/>
                        </a:rPr>
                        <a:t>7</a:t>
                      </a:r>
                      <a:r>
                        <a:rPr lang="en-CA" sz="1800" b="1" kern="100" dirty="0">
                          <a:effectLst/>
                          <a:latin typeface="Calibri" panose="020F0502020204030204" pitchFamily="34" charset="0"/>
                          <a:ea typeface="Calibri" panose="020F0502020204030204" pitchFamily="34" charset="0"/>
                          <a:cs typeface="Times New Roman" panose="02020603050405020304" pitchFamily="18" charset="0"/>
                        </a:rPr>
                        <a:t>aehs</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Kweeh</a:t>
                      </a:r>
                      <a:r>
                        <a:rPr lang="en-CA"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CA" sz="1800" kern="100" dirty="0" err="1">
                          <a:effectLst/>
                          <a:latin typeface="Calibri" panose="020F0502020204030204" pitchFamily="34" charset="0"/>
                          <a:ea typeface="Calibri" panose="020F0502020204030204" pitchFamily="34" charset="0"/>
                          <a:cs typeface="Times New Roman" panose="02020603050405020304" pitchFamily="18" charset="0"/>
                        </a:rPr>
                        <a:t>staehs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1967306"/>
                  </a:ext>
                </a:extLst>
              </a:tr>
            </a:tbl>
          </a:graphicData>
        </a:graphic>
      </p:graphicFrame>
      <p:pic>
        <p:nvPicPr>
          <p:cNvPr id="3073" name="Picture 8" descr="A picture containing text, computer, computer monitor, display&#10;&#10;Description automatically generated"/>
          <p:cNvPicPr>
            <a:picLocks noChangeAspect="1" noChangeArrowheads="1"/>
          </p:cNvPicPr>
          <p:nvPr/>
        </p:nvPicPr>
        <p:blipFill>
          <a:blip r:embed="rId2">
            <a:extLst>
              <a:ext uri="{28A0092B-C50C-407E-A947-70E740481C1C}">
                <a14:useLocalDpi xmlns:a14="http://schemas.microsoft.com/office/drawing/2010/main" val="0"/>
              </a:ext>
            </a:extLst>
          </a:blip>
          <a:srcRect l="28719" t="7863" r="25641" b="17947"/>
          <a:stretch>
            <a:fillRect/>
          </a:stretch>
        </p:blipFill>
        <p:spPr bwMode="auto">
          <a:xfrm>
            <a:off x="305593" y="2714194"/>
            <a:ext cx="2713038" cy="3306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0" y="241756"/>
            <a:ext cx="213520"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400" b="0" i="0" u="none" strike="noStrike" cap="none" normalizeH="0" baseline="0" dirty="0" smtClean="0">
              <a:ln>
                <a:noFill/>
              </a:ln>
              <a:solidFill>
                <a:schemeClr val="tx1"/>
              </a:solidFill>
              <a:effectLs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smtClean="0">
                <a:ln>
                  <a:noFill/>
                </a:ln>
                <a:solidFill>
                  <a:schemeClr val="tx1"/>
                </a:solidFill>
                <a:effectLst/>
                <a:latin typeface="Arial" panose="020B0604020202020204" pitchFamily="34" charset="0"/>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758723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dirty="0"/>
              <a:t>When writing out wordlists we use in the </a:t>
            </a:r>
            <a:r>
              <a:rPr lang="en-CA" b="1" dirty="0"/>
              <a:t>classrooms I will write out the word or use pictures, then write it using the writing system, then I will write it out how it sounds when spoken</a:t>
            </a:r>
            <a:r>
              <a:rPr lang="en-CA" dirty="0"/>
              <a:t>. Working with Brandy on lots of the language resources she made up a table that is an easier read so to speak.</a:t>
            </a:r>
            <a:endParaRPr lang="en-US" dirty="0"/>
          </a:p>
          <a:p>
            <a:r>
              <a:rPr lang="en-CA" dirty="0"/>
              <a:t>With our language resources we have created them in this manner of how it is written and how it sounds when spoken. </a:t>
            </a:r>
            <a:r>
              <a:rPr lang="en-CA" b="1" dirty="0"/>
              <a:t>A message of their availability was sent out to the families over the Hi mama app.</a:t>
            </a:r>
            <a:r>
              <a:rPr lang="en-CA" dirty="0"/>
              <a:t> Whenever we were asked to set up an information booth at different events we bring all of this information and pictures showing what we are doing with the children and what we have to offer the community. </a:t>
            </a:r>
            <a:r>
              <a:rPr lang="en-CA" b="1" dirty="0" smtClean="0"/>
              <a:t>If </a:t>
            </a:r>
            <a:r>
              <a:rPr lang="en-CA" b="1" dirty="0"/>
              <a:t>we use the languages everyday even if it is just one word or to we are going to help to ensure our future as nations and future stays strong and bright</a:t>
            </a:r>
            <a:r>
              <a:rPr lang="en-CA" b="1" dirty="0" smtClean="0"/>
              <a:t>.</a:t>
            </a:r>
            <a:endParaRPr lang="en-US" b="1" dirty="0"/>
          </a:p>
        </p:txBody>
      </p:sp>
      <p:pic>
        <p:nvPicPr>
          <p:cNvPr id="5" name="Picture 4" descr="Best Childcare App for Daycare Providers | HiMam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17" y="3603752"/>
            <a:ext cx="2195068" cy="2195068"/>
          </a:xfrm>
          <a:prstGeom prst="rect">
            <a:avLst/>
          </a:prstGeom>
        </p:spPr>
      </p:pic>
      <p:pic>
        <p:nvPicPr>
          <p:cNvPr id="6" name="Picture 5" descr="Free vector graphic: Hand, Pencil, Pen, Edit, Eraser - Free Image 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821" y="1206500"/>
            <a:ext cx="2265064" cy="2036013"/>
          </a:xfrm>
          <a:prstGeom prst="rect">
            <a:avLst/>
          </a:prstGeom>
        </p:spPr>
      </p:pic>
    </p:spTree>
    <p:extLst>
      <p:ext uri="{BB962C8B-B14F-4D97-AF65-F5344CB8AC3E}">
        <p14:creationId xmlns:p14="http://schemas.microsoft.com/office/powerpoint/2010/main" val="4164605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dirty="0"/>
          </a:p>
        </p:txBody>
      </p:sp>
      <p:sp>
        <p:nvSpPr>
          <p:cNvPr id="3" name="Content Placeholder 2"/>
          <p:cNvSpPr>
            <a:spLocks noGrp="1"/>
          </p:cNvSpPr>
          <p:nvPr>
            <p:ph type="body" idx="1"/>
          </p:nvPr>
        </p:nvSpPr>
        <p:spPr>
          <a:xfrm>
            <a:off x="3437446" y="1625600"/>
            <a:ext cx="4450588" cy="4229100"/>
          </a:xfrm>
        </p:spPr>
        <p:txBody>
          <a:bodyPr>
            <a:normAutofit/>
          </a:bodyPr>
          <a:lstStyle/>
          <a:p>
            <a:pPr marL="342900" indent="-342900">
              <a:buFont typeface="Wingdings" panose="05000000000000000000" pitchFamily="2" charset="2"/>
              <a:buChar char="§"/>
            </a:pPr>
            <a:r>
              <a:rPr lang="en-US" dirty="0"/>
              <a:t>Recently I have also been asked by outside </a:t>
            </a:r>
            <a:r>
              <a:rPr lang="en-US" b="0" dirty="0"/>
              <a:t>agencies to help deliver programs with the languages through song and nursery rhymes with SN Polytechnic, as well as doing culture workshops with Association Native Child and Family Service Agencies of Ontario. </a:t>
            </a:r>
            <a:endParaRPr lang="en-US" b="0" dirty="0" smtClean="0"/>
          </a:p>
          <a:p>
            <a:pPr marL="342900" indent="-342900">
              <a:buFont typeface="Wingdings" panose="05000000000000000000" pitchFamily="2" charset="2"/>
              <a:buChar char="§"/>
            </a:pPr>
            <a:r>
              <a:rPr lang="en-US" b="0" dirty="0" smtClean="0"/>
              <a:t>I </a:t>
            </a:r>
            <a:r>
              <a:rPr lang="en-US" b="0" dirty="0"/>
              <a:t>have also been lucky enough to partner up with </a:t>
            </a:r>
            <a:r>
              <a:rPr lang="en-US" b="0" dirty="0" err="1"/>
              <a:t>Gahwajiyade</a:t>
            </a:r>
            <a:r>
              <a:rPr lang="en-US" b="0" dirty="0"/>
              <a:t>’ </a:t>
            </a:r>
            <a:r>
              <a:rPr lang="en-US" b="0" dirty="0" err="1"/>
              <a:t>Detangwa’ta</a:t>
            </a:r>
            <a:r>
              <a:rPr lang="en-US" b="0" dirty="0"/>
              <a:t>’ – Family Gathering facilitating their Immersion school readiness camp. All of these great opportunities have shown how it takes a village to raise a child</a:t>
            </a:r>
            <a:r>
              <a:rPr lang="en-US" dirty="0"/>
              <a:t>.</a:t>
            </a:r>
          </a:p>
          <a:p>
            <a:endParaRPr lang="en-US" dirty="0"/>
          </a:p>
        </p:txBody>
      </p:sp>
      <p:sp>
        <p:nvSpPr>
          <p:cNvPr id="12" name="Content Placeholder 11"/>
          <p:cNvSpPr>
            <a:spLocks noGrp="1"/>
          </p:cNvSpPr>
          <p:nvPr>
            <p:ph sz="quarter" idx="4"/>
          </p:nvPr>
        </p:nvSpPr>
        <p:spPr>
          <a:xfrm>
            <a:off x="7620000" y="1085850"/>
            <a:ext cx="4330700" cy="5308599"/>
          </a:xfrm>
        </p:spPr>
        <p:txBody>
          <a:bodyPr>
            <a:normAutofit fontScale="55000" lnSpcReduction="20000"/>
          </a:bodyPr>
          <a:lstStyle/>
          <a:p>
            <a:pPr marL="0" indent="0">
              <a:buNone/>
            </a:pPr>
            <a:endParaRPr lang="en-US" dirty="0"/>
          </a:p>
          <a:p>
            <a:r>
              <a:rPr lang="en-US" sz="3600" dirty="0"/>
              <a:t> </a:t>
            </a:r>
            <a:r>
              <a:rPr lang="en-US" sz="3600" b="1" dirty="0"/>
              <a:t>It also shown me how it is ok to ask for help when you are in need. </a:t>
            </a:r>
            <a:r>
              <a:rPr lang="en-US" sz="3600" dirty="0"/>
              <a:t>This past fall I took a major hit in my life My father was called home then almost a month to the day our manager, supervisor friend and mentor was called home also. </a:t>
            </a:r>
            <a:endParaRPr lang="en-US" sz="3600" dirty="0" smtClean="0"/>
          </a:p>
          <a:p>
            <a:r>
              <a:rPr lang="en-US" sz="3600" b="1" dirty="0" smtClean="0"/>
              <a:t>It </a:t>
            </a:r>
            <a:r>
              <a:rPr lang="en-US" sz="3600" b="1" dirty="0"/>
              <a:t>was at this time when my people stepped to care for me lifted me up and helped me through that hard grieving process.  </a:t>
            </a:r>
            <a:r>
              <a:rPr lang="en-US" sz="3600" dirty="0"/>
              <a:t>They showed me they were not just my colleagues and friends, they were a part of my family. This is just one example of how we live our culture each day. It also shows how we have to work together to make things work. It shows how we should continue to do what we do for the children. How it takes the entire village to raise our children.</a:t>
            </a:r>
          </a:p>
          <a:p>
            <a:endParaRPr lang="en-US" dirty="0"/>
          </a:p>
        </p:txBody>
      </p:sp>
      <p:pic>
        <p:nvPicPr>
          <p:cNvPr id="13" name="Picture Placeholder 4" descr="A picture containing clothing, handwriting, person&#10;&#10;Description automatically generated"/>
          <p:cNvPicPr>
            <a:picLocks noGrp="1"/>
          </p:cNvPicPr>
          <p:nvPr>
            <p:ph sz="half" idx="2"/>
          </p:nvPr>
        </p:nvPicPr>
        <p:blipFill>
          <a:blip r:embed="rId2" cstate="print">
            <a:extLst>
              <a:ext uri="{28A0092B-C50C-407E-A947-70E740481C1C}">
                <a14:useLocalDpi xmlns:a14="http://schemas.microsoft.com/office/drawing/2010/main" val="0"/>
              </a:ext>
            </a:extLst>
          </a:blip>
          <a:srcRect t="10292" b="10292"/>
          <a:stretch>
            <a:fillRect/>
          </a:stretch>
        </p:blipFill>
        <p:spPr>
          <a:xfrm>
            <a:off x="-10859" y="2121499"/>
            <a:ext cx="3475038" cy="2282721"/>
          </a:xfrm>
          <a:prstGeom prst="rect">
            <a:avLst/>
          </a:prstGeom>
        </p:spPr>
      </p:pic>
    </p:spTree>
    <p:extLst>
      <p:ext uri="{BB962C8B-B14F-4D97-AF65-F5344CB8AC3E}">
        <p14:creationId xmlns:p14="http://schemas.microsoft.com/office/powerpoint/2010/main" val="30526624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clothing, handwriting, person&#10;&#10;Description automatically generated"/>
          <p:cNvPicPr>
            <a:picLocks noGrp="1"/>
          </p:cNvPicPr>
          <p:nvPr>
            <p:ph type="pic" idx="1"/>
          </p:nvPr>
        </p:nvPicPr>
        <p:blipFill>
          <a:blip r:embed="rId2" cstate="print">
            <a:extLst>
              <a:ext uri="{28A0092B-C50C-407E-A947-70E740481C1C}">
                <a14:useLocalDpi xmlns:a14="http://schemas.microsoft.com/office/drawing/2010/main" val="0"/>
              </a:ext>
            </a:extLst>
          </a:blip>
          <a:srcRect t="10292" b="10292"/>
          <a:stretch>
            <a:fillRect/>
          </a:stretch>
        </p:blipFill>
        <p:spPr>
          <a:xfrm>
            <a:off x="1382811" y="753572"/>
            <a:ext cx="8291156" cy="5349071"/>
          </a:xfrm>
          <a:prstGeom prst="rect">
            <a:avLst/>
          </a:prstGeom>
        </p:spPr>
      </p:pic>
    </p:spTree>
    <p:extLst>
      <p:ext uri="{BB962C8B-B14F-4D97-AF65-F5344CB8AC3E}">
        <p14:creationId xmlns:p14="http://schemas.microsoft.com/office/powerpoint/2010/main" val="21451516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15" y="752348"/>
            <a:ext cx="7315200" cy="3255264"/>
          </a:xfrm>
        </p:spPr>
        <p:txBody>
          <a:bodyPr>
            <a:normAutofit/>
          </a:bodyPr>
          <a:lstStyle/>
          <a:p>
            <a:r>
              <a:rPr lang="en-CA" dirty="0"/>
              <a:t>In </a:t>
            </a:r>
            <a:r>
              <a:rPr lang="en-CA" dirty="0" smtClean="0"/>
              <a:t>closing</a:t>
            </a:r>
            <a:endParaRPr lang="en-US" dirty="0"/>
          </a:p>
        </p:txBody>
      </p:sp>
      <p:sp>
        <p:nvSpPr>
          <p:cNvPr id="3" name="Subtitle 2"/>
          <p:cNvSpPr>
            <a:spLocks noGrp="1"/>
          </p:cNvSpPr>
          <p:nvPr>
            <p:ph type="subTitle" idx="1"/>
          </p:nvPr>
        </p:nvSpPr>
        <p:spPr>
          <a:xfrm>
            <a:off x="1100015" y="4124146"/>
            <a:ext cx="7315200" cy="914400"/>
          </a:xfrm>
        </p:spPr>
        <p:txBody>
          <a:bodyPr>
            <a:noAutofit/>
          </a:bodyPr>
          <a:lstStyle/>
          <a:p>
            <a:r>
              <a:rPr lang="en-US" sz="3200" dirty="0"/>
              <a:t>we do not inherit the earth from our ancestors we borrow it from the children.</a:t>
            </a:r>
            <a:br>
              <a:rPr lang="en-US" sz="3200" dirty="0"/>
            </a:br>
            <a:r>
              <a:rPr lang="en-US" sz="3200" dirty="0" err="1"/>
              <a:t>Gaehwehodo</a:t>
            </a:r>
            <a:r>
              <a:rPr lang="en-US" sz="3200" dirty="0"/>
              <a:t>’ </a:t>
            </a:r>
          </a:p>
        </p:txBody>
      </p:sp>
    </p:spTree>
    <p:extLst>
      <p:ext uri="{BB962C8B-B14F-4D97-AF65-F5344CB8AC3E}">
        <p14:creationId xmlns:p14="http://schemas.microsoft.com/office/powerpoint/2010/main" val="3767434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8785" y="1260178"/>
            <a:ext cx="4279853" cy="4233333"/>
          </a:xfrm>
          <a:prstGeom prst="rect">
            <a:avLst/>
          </a:prstGeom>
        </p:spPr>
      </p:pic>
      <p:sp>
        <p:nvSpPr>
          <p:cNvPr id="2" name="Title 1"/>
          <p:cNvSpPr>
            <a:spLocks noGrp="1"/>
          </p:cNvSpPr>
          <p:nvPr>
            <p:ph type="title"/>
          </p:nvPr>
        </p:nvSpPr>
        <p:spPr>
          <a:xfrm>
            <a:off x="301750" y="1260178"/>
            <a:ext cx="2834640" cy="4384040"/>
          </a:xfrm>
        </p:spPr>
        <p:txBody>
          <a:bodyPr>
            <a:noAutofit/>
          </a:bodyPr>
          <a:lstStyle/>
          <a:p>
            <a:r>
              <a:rPr lang="en-US" sz="1600" dirty="0" err="1"/>
              <a:t>Dagawaęnt</a:t>
            </a:r>
            <a:r>
              <a:rPr lang="en-US" sz="1600" dirty="0"/>
              <a:t>, </a:t>
            </a:r>
            <a:r>
              <a:rPr lang="en-US" sz="1600" dirty="0" err="1"/>
              <a:t>hni</a:t>
            </a:r>
            <a:r>
              <a:rPr lang="en-US" sz="1600" dirty="0"/>
              <a:t>⁷ </a:t>
            </a:r>
            <a:r>
              <a:rPr lang="en-US" sz="1600" dirty="0" err="1"/>
              <a:t>gya:sǫh</a:t>
            </a:r>
            <a:r>
              <a:rPr lang="en-US" sz="1600" dirty="0"/>
              <a:t>, </a:t>
            </a:r>
            <a:r>
              <a:rPr lang="en-US" sz="1600" dirty="0" err="1"/>
              <a:t>Oswe:gę</a:t>
            </a:r>
            <a:r>
              <a:rPr lang="en-US" sz="1600" dirty="0"/>
              <a:t>⁷ </a:t>
            </a:r>
            <a:r>
              <a:rPr lang="en-US" sz="1600" dirty="0" err="1"/>
              <a:t>dwagahdęgyǫ</a:t>
            </a:r>
            <a:r>
              <a:rPr lang="en-US" sz="1600" dirty="0"/>
              <a:t>:⁷ , </a:t>
            </a:r>
            <a:r>
              <a:rPr lang="en-US" sz="1600" dirty="0" err="1"/>
              <a:t>Otahyǫn:ni</a:t>
            </a:r>
            <a:r>
              <a:rPr lang="en-US" sz="1600" dirty="0"/>
              <a:t>: </a:t>
            </a:r>
            <a:r>
              <a:rPr lang="en-US" sz="1600" dirty="0" err="1"/>
              <a:t>niwagesyaǫdę</a:t>
            </a:r>
            <a:r>
              <a:rPr lang="en-US" sz="1600" dirty="0"/>
              <a:t>:⁷ , </a:t>
            </a:r>
            <a:r>
              <a:rPr lang="en-US" sz="1600" dirty="0" err="1"/>
              <a:t>Ganyę⁷geho:nǫ</a:t>
            </a:r>
            <a:r>
              <a:rPr lang="en-US" sz="1600" dirty="0"/>
              <a:t>⁷ </a:t>
            </a:r>
            <a:r>
              <a:rPr lang="en-US" sz="1600" dirty="0" err="1"/>
              <a:t>niwagohwęjo⁷de</a:t>
            </a:r>
            <a:r>
              <a:rPr lang="en-US" sz="1600" dirty="0"/>
              <a:t>:⁷ , I:⁷ </a:t>
            </a:r>
            <a:r>
              <a:rPr lang="en-US" sz="1600" dirty="0" err="1"/>
              <a:t>sheǫ:nyęh</a:t>
            </a:r>
            <a:r>
              <a:rPr lang="en-US" sz="1600" dirty="0"/>
              <a:t> </a:t>
            </a:r>
            <a:r>
              <a:rPr lang="en-US" sz="1600" dirty="0" err="1"/>
              <a:t>Gayogoho:no</a:t>
            </a:r>
            <a:r>
              <a:rPr lang="en-US" sz="1600" dirty="0"/>
              <a:t>⁷ ne⁷ Stoneridge </a:t>
            </a:r>
            <a:r>
              <a:rPr lang="en-US" sz="1600" dirty="0" err="1"/>
              <a:t>Gaeksasho:ah</a:t>
            </a:r>
            <a:r>
              <a:rPr lang="en-US" sz="1600" dirty="0"/>
              <a:t> </a:t>
            </a:r>
            <a:r>
              <a:rPr lang="en-US" sz="1600" dirty="0" err="1"/>
              <a:t>Odadrihǫhnyanih</a:t>
            </a:r>
            <a:r>
              <a:rPr lang="en-US" sz="1600" dirty="0" smtClean="0"/>
              <a:t>.</a:t>
            </a:r>
            <a:br>
              <a:rPr lang="en-US" sz="1600" dirty="0" smtClean="0"/>
            </a:br>
            <a:r>
              <a:rPr lang="en-US" sz="1600" dirty="0"/>
              <a:t/>
            </a:r>
            <a:br>
              <a:rPr lang="en-US" sz="1600" dirty="0"/>
            </a:br>
            <a:r>
              <a:rPr lang="en-US" sz="1600" dirty="0"/>
              <a:t/>
            </a:r>
            <a:br>
              <a:rPr lang="en-US" sz="1600" dirty="0"/>
            </a:br>
            <a:r>
              <a:rPr lang="en-US" sz="1600" dirty="0"/>
              <a:t>Collin Keye is my given name, my traditional name given to me at birth is </a:t>
            </a:r>
            <a:r>
              <a:rPr lang="en-US" sz="1600" dirty="0" err="1"/>
              <a:t>Dagawaęnt</a:t>
            </a:r>
            <a:r>
              <a:rPr lang="en-US" sz="1600" dirty="0"/>
              <a:t> meaning A sudden strong wind. I am from Six Nations, my clan is Wolf, and I am from the Mohawk Nation. I teach Cayuga Language at Stoneridge Children’s Centre as the Culture and Language Instructor.</a:t>
            </a:r>
            <a:br>
              <a:rPr lang="en-US" sz="1600" dirty="0"/>
            </a:br>
            <a:r>
              <a:rPr lang="en-US" sz="1600" dirty="0"/>
              <a:t/>
            </a:r>
            <a:br>
              <a:rPr lang="en-US" sz="1600" dirty="0"/>
            </a:br>
            <a:endParaRPr lang="en-US" sz="1600" dirty="0"/>
          </a:p>
        </p:txBody>
      </p:sp>
      <p:pic>
        <p:nvPicPr>
          <p:cNvPr id="5" name="Picture Placeholder 4"/>
          <p:cNvPicPr>
            <a:picLocks noGrp="1" noChangeAspect="1"/>
          </p:cNvPicPr>
          <p:nvPr>
            <p:ph type="pic" idx="1"/>
          </p:nvPr>
        </p:nvPicPr>
        <p:blipFill>
          <a:blip r:embed="rId3"/>
          <a:srcRect t="8353" b="8353"/>
          <a:stretch>
            <a:fillRect/>
          </a:stretch>
        </p:blipFill>
        <p:spPr>
          <a:prstGeom prst="rect">
            <a:avLst/>
          </a:prstGeom>
        </p:spPr>
      </p:pic>
      <p:sp>
        <p:nvSpPr>
          <p:cNvPr id="4" name="Text Placeholder 3"/>
          <p:cNvSpPr>
            <a:spLocks noGrp="1"/>
          </p:cNvSpPr>
          <p:nvPr>
            <p:ph type="body" sz="half" idx="2"/>
          </p:nvPr>
        </p:nvSpPr>
        <p:spPr>
          <a:xfrm flipH="1">
            <a:off x="3090671" y="5723466"/>
            <a:ext cx="45719" cy="92117"/>
          </a:xfrm>
        </p:spPr>
        <p:txBody>
          <a:bodyPr>
            <a:normAutofit fontScale="25000" lnSpcReduction="20000"/>
          </a:bodyPr>
          <a:lstStyle/>
          <a:p>
            <a:endParaRPr lang="en-US" dirty="0"/>
          </a:p>
        </p:txBody>
      </p:sp>
      <p:pic>
        <p:nvPicPr>
          <p:cNvPr id="1026" name="Picture 2" descr="wind logo png 10 free Cliparts | Download images on Clipground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447556"/>
            <a:ext cx="43653075" cy="357187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Download Wind Transparent Image HQ PNG Image | FreePNGIm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117" y="-1424602"/>
            <a:ext cx="4876800" cy="4876800"/>
          </a:xfrm>
          <a:prstGeom prst="rect">
            <a:avLst/>
          </a:prstGeom>
        </p:spPr>
      </p:pic>
    </p:spTree>
    <p:extLst>
      <p:ext uri="{BB962C8B-B14F-4D97-AF65-F5344CB8AC3E}">
        <p14:creationId xmlns:p14="http://schemas.microsoft.com/office/powerpoint/2010/main" val="3876839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655734" y="1689288"/>
            <a:ext cx="1536325" cy="1743607"/>
          </a:xfrm>
          <a:prstGeom prst="rect">
            <a:avLst/>
          </a:prstGeom>
        </p:spPr>
      </p:pic>
      <p:sp>
        <p:nvSpPr>
          <p:cNvPr id="2" name="Title 1"/>
          <p:cNvSpPr>
            <a:spLocks noGrp="1"/>
          </p:cNvSpPr>
          <p:nvPr>
            <p:ph type="title"/>
          </p:nvPr>
        </p:nvSpPr>
        <p:spPr>
          <a:xfrm>
            <a:off x="192532" y="977900"/>
            <a:ext cx="3122168" cy="4635500"/>
          </a:xfrm>
        </p:spPr>
        <p:txBody>
          <a:bodyPr>
            <a:noAutofit/>
          </a:bodyPr>
          <a:lstStyle/>
          <a:p>
            <a:r>
              <a:rPr lang="en-US" sz="1600" dirty="0"/>
              <a:t>Brandy Lynn Thomas. RECE (Registered Early Childhood Educator) from Stoneridge Children’s Centre</a:t>
            </a:r>
            <a:br>
              <a:rPr lang="en-US" sz="1600" dirty="0"/>
            </a:br>
            <a:r>
              <a:rPr lang="en-US" sz="1600" dirty="0" err="1" smtClean="0"/>
              <a:t>Deyohwęjado</a:t>
            </a:r>
            <a:r>
              <a:rPr lang="en-US" sz="1600" dirty="0" smtClean="0"/>
              <a:t>:́</a:t>
            </a:r>
            <a:r>
              <a:rPr lang="en-US" sz="1600" dirty="0" err="1" smtClean="0"/>
              <a:t>ge</a:t>
            </a:r>
            <a:r>
              <a:rPr lang="en-US" sz="1600" dirty="0" smtClean="0"/>
              <a:t>: .</a:t>
            </a:r>
            <a:br>
              <a:rPr lang="en-US" sz="1600" dirty="0" smtClean="0"/>
            </a:br>
            <a:r>
              <a:rPr lang="en-US" sz="1400" dirty="0"/>
              <a:t/>
            </a:r>
            <a:br>
              <a:rPr lang="en-US" sz="1400" dirty="0"/>
            </a:br>
            <a:r>
              <a:rPr lang="en-US" sz="1400" dirty="0" smtClean="0"/>
              <a:t>My </a:t>
            </a:r>
            <a:r>
              <a:rPr lang="en-US" sz="1400" dirty="0"/>
              <a:t>English name is Brandy Lynn Thomas, I’m Mohawk, Turtle Clan, From Six Nations Reserve. </a:t>
            </a:r>
            <a:br>
              <a:rPr lang="en-US" sz="1400" dirty="0"/>
            </a:br>
            <a:r>
              <a:rPr lang="en-US" sz="1400" dirty="0"/>
              <a:t>Studied Early Childhood Education &amp; Graduated from </a:t>
            </a:r>
            <a:r>
              <a:rPr lang="en-US" sz="1400" dirty="0" err="1"/>
              <a:t>Fanshawe</a:t>
            </a:r>
            <a:r>
              <a:rPr lang="en-US" sz="1400" dirty="0"/>
              <a:t> College in </a:t>
            </a:r>
            <a:r>
              <a:rPr lang="en-US" sz="1400" dirty="0" smtClean="0"/>
              <a:t>2017</a:t>
            </a:r>
            <a:br>
              <a:rPr lang="en-US" sz="1400" dirty="0" smtClean="0"/>
            </a:br>
            <a:r>
              <a:rPr lang="en-US" sz="1400" dirty="0"/>
              <a:t/>
            </a:r>
            <a:br>
              <a:rPr lang="en-US" sz="1400" dirty="0"/>
            </a:br>
            <a:r>
              <a:rPr lang="en-US" sz="1400" dirty="0"/>
              <a:t>Married my best friend (Jim) in 2008, I have 2 Amazing Children, </a:t>
            </a:r>
            <a:r>
              <a:rPr lang="en-US" sz="1400" dirty="0" err="1"/>
              <a:t>Gawenageho</a:t>
            </a:r>
            <a:r>
              <a:rPr lang="en-US" sz="1400" dirty="0"/>
              <a:t> he’s 15 and </a:t>
            </a:r>
            <a:r>
              <a:rPr lang="en-US" sz="1400" dirty="0" err="1"/>
              <a:t>Gastodrase</a:t>
            </a:r>
            <a:r>
              <a:rPr lang="en-US" sz="1400" dirty="0"/>
              <a:t> 10. Their English Names are Ethan &amp; Tyra. I have 2 doggies whom are just like my own children, </a:t>
            </a:r>
            <a:r>
              <a:rPr lang="en-US" sz="1400" dirty="0" err="1"/>
              <a:t>koko</a:t>
            </a:r>
            <a:r>
              <a:rPr lang="en-US" sz="1400" dirty="0"/>
              <a:t> &amp; Dallas. </a:t>
            </a:r>
            <a:r>
              <a:rPr lang="en-US" sz="1400" dirty="0" smtClean="0"/>
              <a:t/>
            </a:r>
            <a:br>
              <a:rPr lang="en-US" sz="1400" dirty="0" smtClean="0"/>
            </a:br>
            <a:r>
              <a:rPr lang="en-US" sz="1400" dirty="0"/>
              <a:t/>
            </a:r>
            <a:br>
              <a:rPr lang="en-US" sz="1400" dirty="0"/>
            </a:br>
            <a:r>
              <a:rPr lang="en-US" sz="1400" dirty="0"/>
              <a:t>Have been Currently employed with Stoneridge Children’s Centre Since June 2018, I have worked in the Infant program, The Preschool Program and am currently in the Toddler program. </a:t>
            </a:r>
          </a:p>
        </p:txBody>
      </p:sp>
      <p:pic>
        <p:nvPicPr>
          <p:cNvPr id="6" name="Picture Placeholder 5"/>
          <p:cNvPicPr>
            <a:picLocks noGrp="1" noChangeAspect="1"/>
          </p:cNvPicPr>
          <p:nvPr>
            <p:ph type="pic" idx="1"/>
          </p:nvPr>
        </p:nvPicPr>
        <p:blipFill rotWithShape="1">
          <a:blip r:embed="rId2"/>
          <a:srcRect l="-25381" t="-3393" r="-61377" b="-4706"/>
          <a:stretch/>
        </p:blipFill>
        <p:spPr>
          <a:xfrm>
            <a:off x="3557944" y="767419"/>
            <a:ext cx="8115230" cy="53309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8860564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b="1" dirty="0" err="1"/>
              <a:t>Ędwadewayę:sta</a:t>
            </a:r>
            <a:r>
              <a:rPr lang="en-CA" b="1" dirty="0"/>
              <a:t>⁷</a:t>
            </a:r>
            <a:r>
              <a:rPr lang="en-US" dirty="0"/>
              <a:t/>
            </a:r>
            <a:br>
              <a:rPr lang="en-US" dirty="0"/>
            </a:br>
            <a:r>
              <a:rPr lang="en-CA" b="1" dirty="0"/>
              <a:t>(</a:t>
            </a:r>
            <a:r>
              <a:rPr lang="en-CA" b="1" dirty="0" err="1"/>
              <a:t>en</a:t>
            </a:r>
            <a:r>
              <a:rPr lang="en-CA" b="1" dirty="0"/>
              <a:t> </a:t>
            </a:r>
            <a:r>
              <a:rPr lang="en-CA" b="1" dirty="0" err="1"/>
              <a:t>dwa</a:t>
            </a:r>
            <a:r>
              <a:rPr lang="en-CA" b="1" dirty="0"/>
              <a:t> day </a:t>
            </a:r>
            <a:r>
              <a:rPr lang="en-CA" b="1" dirty="0" err="1"/>
              <a:t>wa</a:t>
            </a:r>
            <a:r>
              <a:rPr lang="en-CA" b="1" dirty="0"/>
              <a:t> </a:t>
            </a:r>
            <a:r>
              <a:rPr lang="en-CA" b="1" dirty="0" err="1"/>
              <a:t>yenhs</a:t>
            </a:r>
            <a:r>
              <a:rPr lang="en-CA" b="1" dirty="0"/>
              <a:t> ta) We all are Learning</a:t>
            </a:r>
            <a:endParaRPr lang="en-US" dirty="0"/>
          </a:p>
        </p:txBody>
      </p:sp>
      <p:sp>
        <p:nvSpPr>
          <p:cNvPr id="3" name="Content Placeholder 2"/>
          <p:cNvSpPr>
            <a:spLocks noGrp="1"/>
          </p:cNvSpPr>
          <p:nvPr>
            <p:ph idx="1"/>
          </p:nvPr>
        </p:nvSpPr>
        <p:spPr/>
        <p:txBody>
          <a:bodyPr/>
          <a:lstStyle/>
          <a:p>
            <a:r>
              <a:rPr lang="en-US" dirty="0"/>
              <a:t>The presentation is going to be about how we are providing the Cayuga Language and the Haudenosaunee culture to our children in the early years before they begin their journeys into the education systems</a:t>
            </a:r>
            <a:r>
              <a:rPr lang="en-US" dirty="0" smtClean="0"/>
              <a:t>.</a:t>
            </a:r>
          </a:p>
          <a:p>
            <a:endParaRPr lang="en-US" dirty="0"/>
          </a:p>
          <a:p>
            <a:r>
              <a:rPr lang="en-US" dirty="0" smtClean="0"/>
              <a:t> </a:t>
            </a:r>
            <a:r>
              <a:rPr lang="en-US" dirty="0"/>
              <a:t>Also about how we have a unique partnership with families working together in keeping our languages thriving and strong for the faces yet to come</a:t>
            </a:r>
          </a:p>
          <a:p>
            <a:endParaRPr lang="en-US" dirty="0"/>
          </a:p>
        </p:txBody>
      </p:sp>
    </p:spTree>
    <p:extLst>
      <p:ext uri="{BB962C8B-B14F-4D97-AF65-F5344CB8AC3E}">
        <p14:creationId xmlns:p14="http://schemas.microsoft.com/office/powerpoint/2010/main" val="112724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94" y="1881554"/>
            <a:ext cx="2834640" cy="2377440"/>
          </a:xfrm>
        </p:spPr>
        <p:txBody>
          <a:bodyPr>
            <a:noAutofit/>
          </a:bodyPr>
          <a:lstStyle/>
          <a:p>
            <a:r>
              <a:rPr lang="en-US" sz="3600" dirty="0" err="1"/>
              <a:t>Ganohonyohk</a:t>
            </a:r>
            <a:r>
              <a:rPr lang="en-US" sz="3600" dirty="0"/>
              <a:t> (giving of thanks address</a:t>
            </a:r>
            <a:r>
              <a:rPr lang="en-US" sz="3600" dirty="0" smtClean="0"/>
              <a:t>)</a:t>
            </a:r>
            <a:endParaRPr lang="en-US" sz="3600" dirty="0"/>
          </a:p>
        </p:txBody>
      </p:sp>
      <p:pic>
        <p:nvPicPr>
          <p:cNvPr id="7" name="Content Placeholder 6"/>
          <p:cNvPicPr>
            <a:picLocks noGrp="1" noChangeAspect="1"/>
          </p:cNvPicPr>
          <p:nvPr>
            <p:ph idx="1"/>
          </p:nvPr>
        </p:nvPicPr>
        <p:blipFill>
          <a:blip r:embed="rId2"/>
          <a:stretch>
            <a:fillRect/>
          </a:stretch>
        </p:blipFill>
        <p:spPr>
          <a:xfrm>
            <a:off x="4482353" y="881724"/>
            <a:ext cx="5944115" cy="1999661"/>
          </a:xfrm>
          <a:prstGeom prst="rect">
            <a:avLst/>
          </a:prstGeom>
        </p:spPr>
      </p:pic>
      <p:sp>
        <p:nvSpPr>
          <p:cNvPr id="4" name="Text Placeholder 3"/>
          <p:cNvSpPr>
            <a:spLocks noGrp="1"/>
          </p:cNvSpPr>
          <p:nvPr>
            <p:ph type="body" sz="half" idx="2"/>
          </p:nvPr>
        </p:nvSpPr>
        <p:spPr>
          <a:xfrm>
            <a:off x="3587263" y="3192194"/>
            <a:ext cx="7784122" cy="2321990"/>
          </a:xfrm>
        </p:spPr>
        <p:txBody>
          <a:bodyPr>
            <a:noAutofit/>
          </a:bodyPr>
          <a:lstStyle/>
          <a:p>
            <a:pPr marL="342900" indent="-342900">
              <a:buFont typeface="Arial" panose="020B0604020202020204" pitchFamily="34" charset="0"/>
              <a:buChar char="•"/>
            </a:pPr>
            <a:r>
              <a:rPr lang="en-CA" sz="2000" dirty="0">
                <a:solidFill>
                  <a:schemeClr val="tx1"/>
                </a:solidFill>
              </a:rPr>
              <a:t>We recite this address each morning once all of the children and all of the Staff have arrived to open our day and to bring all of our minds in as one. </a:t>
            </a:r>
            <a:endParaRPr lang="en-CA" sz="2000" dirty="0" smtClean="0">
              <a:solidFill>
                <a:schemeClr val="tx1"/>
              </a:solidFill>
            </a:endParaRPr>
          </a:p>
          <a:p>
            <a:pPr marL="342900" indent="-342900">
              <a:buFont typeface="Arial" panose="020B0604020202020204" pitchFamily="34" charset="0"/>
              <a:buChar char="•"/>
            </a:pPr>
            <a:r>
              <a:rPr lang="en-CA" sz="2000" dirty="0" smtClean="0">
                <a:solidFill>
                  <a:schemeClr val="tx1"/>
                </a:solidFill>
              </a:rPr>
              <a:t>At </a:t>
            </a:r>
            <a:r>
              <a:rPr lang="en-CA" sz="2000" dirty="0">
                <a:solidFill>
                  <a:schemeClr val="tx1"/>
                </a:solidFill>
              </a:rPr>
              <a:t>the end of the day we also recite the </a:t>
            </a:r>
            <a:r>
              <a:rPr lang="en-CA" sz="2000" dirty="0" err="1">
                <a:solidFill>
                  <a:schemeClr val="tx1"/>
                </a:solidFill>
              </a:rPr>
              <a:t>gaehwehodo</a:t>
            </a:r>
            <a:r>
              <a:rPr lang="en-CA" sz="2000" dirty="0">
                <a:solidFill>
                  <a:schemeClr val="tx1"/>
                </a:solidFill>
              </a:rPr>
              <a:t> (closing of the matters) it is also called the releasing of the minds</a:t>
            </a:r>
            <a:r>
              <a:rPr lang="en-CA" sz="2000" dirty="0" smtClean="0">
                <a:solidFill>
                  <a:schemeClr val="tx1"/>
                </a:solidFill>
              </a:rPr>
              <a:t>.</a:t>
            </a:r>
            <a:r>
              <a:rPr lang="en-US" sz="2000" dirty="0">
                <a:solidFill>
                  <a:schemeClr val="tx1"/>
                </a:solidFill>
              </a:rPr>
              <a:t> Just like in the </a:t>
            </a:r>
            <a:r>
              <a:rPr lang="en-US" sz="2000" dirty="0" err="1">
                <a:solidFill>
                  <a:schemeClr val="tx1"/>
                </a:solidFill>
              </a:rPr>
              <a:t>ganohonyohk</a:t>
            </a:r>
            <a:r>
              <a:rPr lang="en-US" sz="2000" dirty="0">
                <a:solidFill>
                  <a:schemeClr val="tx1"/>
                </a:solidFill>
              </a:rPr>
              <a:t> in this picture that you would first see coming into our </a:t>
            </a:r>
            <a:r>
              <a:rPr lang="en-US" sz="2000" dirty="0" err="1" smtClean="0">
                <a:solidFill>
                  <a:schemeClr val="tx1"/>
                </a:solidFill>
              </a:rPr>
              <a:t>centre</a:t>
            </a:r>
            <a:r>
              <a:rPr lang="en-US" sz="2000" dirty="0" smtClean="0">
                <a:solidFill>
                  <a:schemeClr val="tx1"/>
                </a:solidFill>
              </a:rPr>
              <a:t>, </a:t>
            </a:r>
            <a:r>
              <a:rPr lang="en-US" sz="2000" dirty="0">
                <a:solidFill>
                  <a:schemeClr val="tx1"/>
                </a:solidFill>
              </a:rPr>
              <a:t>it shows all that we have been provided by our Creator </a:t>
            </a:r>
            <a:r>
              <a:rPr lang="en-US" sz="2000" dirty="0" err="1">
                <a:solidFill>
                  <a:schemeClr val="tx1"/>
                </a:solidFill>
              </a:rPr>
              <a:t>Shogwayadihsoh</a:t>
            </a:r>
            <a:r>
              <a:rPr lang="en-US" sz="2000" dirty="0">
                <a:solidFill>
                  <a:schemeClr val="tx1"/>
                </a:solidFill>
              </a:rPr>
              <a:t> , and how we are as one here on earth.</a:t>
            </a:r>
          </a:p>
          <a:p>
            <a:pPr marL="342900" indent="-342900">
              <a:buFont typeface="Arial" panose="020B0604020202020204" pitchFamily="34" charset="0"/>
              <a:buChar char="•"/>
            </a:pPr>
            <a:endParaRPr lang="en-US" sz="2000" dirty="0">
              <a:solidFill>
                <a:schemeClr val="tx1"/>
              </a:solidFill>
            </a:endParaRPr>
          </a:p>
        </p:txBody>
      </p:sp>
    </p:spTree>
    <p:extLst>
      <p:ext uri="{BB962C8B-B14F-4D97-AF65-F5344CB8AC3E}">
        <p14:creationId xmlns:p14="http://schemas.microsoft.com/office/powerpoint/2010/main" val="2764271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Background of Presenters: </a:t>
            </a:r>
            <a:endParaRPr lang="en-US" dirty="0"/>
          </a:p>
        </p:txBody>
      </p:sp>
      <p:sp>
        <p:nvSpPr>
          <p:cNvPr id="3" name="Content Placeholder 2"/>
          <p:cNvSpPr>
            <a:spLocks noGrp="1"/>
          </p:cNvSpPr>
          <p:nvPr>
            <p:ph sz="half" idx="1"/>
          </p:nvPr>
        </p:nvSpPr>
        <p:spPr/>
        <p:txBody>
          <a:bodyPr>
            <a:normAutofit fontScale="92500" lnSpcReduction="20000"/>
          </a:bodyPr>
          <a:lstStyle/>
          <a:p>
            <a:pPr marL="0" indent="0">
              <a:buNone/>
            </a:pPr>
            <a:r>
              <a:rPr lang="en-CA" dirty="0" err="1"/>
              <a:t>Dagawaent</a:t>
            </a:r>
            <a:r>
              <a:rPr lang="en-CA" dirty="0"/>
              <a:t> (sudden strong wind) I am from The </a:t>
            </a:r>
            <a:r>
              <a:rPr lang="en-CA" dirty="0" err="1"/>
              <a:t>Ganyeg</a:t>
            </a:r>
            <a:r>
              <a:rPr lang="en-CA" u="sng" dirty="0" err="1"/>
              <a:t>e</a:t>
            </a:r>
            <a:r>
              <a:rPr lang="en-CA" dirty="0" err="1"/>
              <a:t>ho:no</a:t>
            </a:r>
            <a:r>
              <a:rPr lang="en-CA" dirty="0"/>
              <a:t> Mohawk Nation </a:t>
            </a:r>
            <a:r>
              <a:rPr lang="en-CA" dirty="0" err="1"/>
              <a:t>Otahyoni</a:t>
            </a:r>
            <a:r>
              <a:rPr lang="en-CA" dirty="0"/>
              <a:t>: wolf.  </a:t>
            </a:r>
            <a:endParaRPr lang="en-CA" dirty="0" smtClean="0"/>
          </a:p>
          <a:p>
            <a:r>
              <a:rPr lang="en-CA" dirty="0" smtClean="0"/>
              <a:t>I </a:t>
            </a:r>
            <a:r>
              <a:rPr lang="en-CA" dirty="0"/>
              <a:t>started my journey into the world of early learning in 2005 and began working on the job in 2007 in a great Aboriginal Head start program before coming back to my home community of Six Nations as an RECE</a:t>
            </a:r>
            <a:r>
              <a:rPr lang="en-CA" dirty="0" smtClean="0"/>
              <a:t>.</a:t>
            </a:r>
          </a:p>
          <a:p>
            <a:r>
              <a:rPr lang="en-CA" dirty="0" smtClean="0"/>
              <a:t> </a:t>
            </a:r>
            <a:r>
              <a:rPr lang="en-CA" dirty="0"/>
              <a:t>There I worked for at that position for nearly 12 years until I moved on the Culture and Language Centre</a:t>
            </a:r>
            <a:r>
              <a:rPr lang="en-CA" dirty="0" smtClean="0"/>
              <a:t>).</a:t>
            </a:r>
          </a:p>
          <a:p>
            <a:r>
              <a:rPr lang="en-CA" dirty="0" smtClean="0"/>
              <a:t> </a:t>
            </a:r>
            <a:r>
              <a:rPr lang="en-CA" dirty="0"/>
              <a:t>I am truly in my dream Job where </a:t>
            </a:r>
            <a:r>
              <a:rPr lang="en-CA" dirty="0" err="1"/>
              <a:t>i</a:t>
            </a:r>
            <a:r>
              <a:rPr lang="en-CA" dirty="0"/>
              <a:t> have the opportunity to teach and learn from the children and now I get to teach and learn with Our languages and incorporate our culture.</a:t>
            </a: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r>
              <a:rPr lang="en-CA" dirty="0" smtClean="0"/>
              <a:t>Brandy </a:t>
            </a:r>
          </a:p>
          <a:p>
            <a:pPr marL="0" indent="0">
              <a:buNone/>
            </a:pPr>
            <a:r>
              <a:rPr lang="en-CA" dirty="0" smtClean="0"/>
              <a:t>Our </a:t>
            </a:r>
            <a:r>
              <a:rPr lang="en-CA" dirty="0"/>
              <a:t>supervisor at the time, she has since gone on Mat-leave, discussed with us some of the information , along with other supervisors, discovered how there is not much visual </a:t>
            </a:r>
            <a:r>
              <a:rPr lang="en-CA" dirty="0" smtClean="0"/>
              <a:t>elements </a:t>
            </a:r>
            <a:r>
              <a:rPr lang="en-CA" dirty="0"/>
              <a:t>of culture in our centres. </a:t>
            </a:r>
            <a:endParaRPr lang="en-CA" dirty="0" smtClean="0"/>
          </a:p>
          <a:p>
            <a:pPr marL="0" indent="0">
              <a:buNone/>
            </a:pPr>
            <a:r>
              <a:rPr lang="en-CA" dirty="0" smtClean="0"/>
              <a:t>Upon </a:t>
            </a:r>
            <a:r>
              <a:rPr lang="en-CA" dirty="0"/>
              <a:t>more consultation and discussion Brandy and Myself asked if we could set up a classroom dedicated to the culture of our people. So this some of the things we came up with.</a:t>
            </a:r>
            <a:endParaRPr lang="en-US" dirty="0"/>
          </a:p>
          <a:p>
            <a:endParaRPr lang="en-US" dirty="0"/>
          </a:p>
        </p:txBody>
      </p:sp>
    </p:spTree>
    <p:extLst>
      <p:ext uri="{BB962C8B-B14F-4D97-AF65-F5344CB8AC3E}">
        <p14:creationId xmlns:p14="http://schemas.microsoft.com/office/powerpoint/2010/main" val="14701909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46964" y="1079944"/>
            <a:ext cx="8671836" cy="496525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702906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504684" y="533896"/>
            <a:ext cx="8112516" cy="593618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65592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4356" y="1155561"/>
            <a:ext cx="8939244" cy="48134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1221971"/>
      </p:ext>
    </p:extLst>
  </p:cSld>
  <p:clrMapOvr>
    <a:masterClrMapping/>
  </p:clrMapOvr>
  <p:timing>
    <p:tnLst>
      <p:par>
        <p:cTn id="1" dur="indefinite" restart="never" nodeType="tmRoot"/>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TM03457475[[fn=Frame]]</Template>
  <TotalTime>229</TotalTime>
  <Words>1498</Words>
  <Application>Microsoft Office PowerPoint</Application>
  <PresentationFormat>Widescreen</PresentationFormat>
  <Paragraphs>116</Paragraphs>
  <Slides>18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Corbel</vt:lpstr>
      <vt:lpstr>Times New Roman</vt:lpstr>
      <vt:lpstr>Wingdings</vt:lpstr>
      <vt:lpstr>Wingdings 2</vt:lpstr>
      <vt:lpstr>Frame</vt:lpstr>
      <vt:lpstr>Ędwadewayę:sta⁷ (en dwa day wa yenhs ta) We all are Learning </vt:lpstr>
      <vt:lpstr>Dagawaęnt, hni⁷ gya:sǫh, Oswe:gę⁷ dwagahdęgyǫ:⁷ , Otahyǫn:ni: niwagesyaǫdę:⁷ , Ganyę⁷geho:nǫ⁷ niwagohwęjo⁷de:⁷ , I:⁷ sheǫ:nyęh Gayogoho:no⁷ ne⁷ Stoneridge Gaeksasho:ah Odadrihǫhnyanih.   Collin Keye is my given name, my traditional name given to me at birth is Dagawaęnt meaning A sudden strong wind. I am from Six Nations, my clan is Wolf, and I am from the Mohawk Nation. I teach Cayuga Language at Stoneridge Children’s Centre as the Culture and Language Instructor.  </vt:lpstr>
      <vt:lpstr>Brandy Lynn Thomas. RECE (Registered Early Childhood Educator) from Stoneridge Children’s Centre Deyohwęjado:́ge: .  My English name is Brandy Lynn Thomas, I’m Mohawk, Turtle Clan, From Six Nations Reserve.  Studied Early Childhood Education &amp; Graduated from Fanshawe College in 2017  Married my best friend (Jim) in 2008, I have 2 Amazing Children, Gawenageho he’s 15 and Gastodrase 10. Their English Names are Ethan &amp; Tyra. I have 2 doggies whom are just like my own children, koko &amp; Dallas.   Have been Currently employed with Stoneridge Children’s Centre Since June 2018, I have worked in the Infant program, The Preschool Program and am currently in the Toddler program. </vt:lpstr>
      <vt:lpstr>Ędwadewayę:sta⁷ (en dwa day wa yenhs ta) We all are Learning</vt:lpstr>
      <vt:lpstr>Ganohonyohk (giving of thanks address)</vt:lpstr>
      <vt:lpstr>Background of Presenters: </vt:lpstr>
      <vt:lpstr>PowerPoint Presentation</vt:lpstr>
      <vt:lpstr>PowerPoint Presentation</vt:lpstr>
      <vt:lpstr>PowerPoint Presentation</vt:lpstr>
      <vt:lpstr>PowerPoint Presentation</vt:lpstr>
      <vt:lpstr>PowerPoint Presentation</vt:lpstr>
      <vt:lpstr>To be able to teach one’s culture you have to  live it.</vt:lpstr>
      <vt:lpstr>During Play Tiime   </vt:lpstr>
      <vt:lpstr>At School  Odadrihonyani7ta7geh </vt:lpstr>
      <vt:lpstr>PowerPoint Presentation</vt:lpstr>
      <vt:lpstr>PowerPoint Presentation</vt:lpstr>
      <vt:lpstr>PowerPoint Presentation</vt:lpstr>
      <vt:lpstr>In closing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Ędwadewayę:sta⁷ (en dwa day wa yenhs ta) We all are Learning</dc:title>
  <dc:creator>Anangons Johnson-Owl</dc:creator>
  <cp:lastModifiedBy>Anangons Johnson-Owl</cp:lastModifiedBy>
  <cp:revision>16</cp:revision>
  <dcterms:created xsi:type="dcterms:W3CDTF">2023-06-19T18:22:52Z</dcterms:created>
  <dcterms:modified xsi:type="dcterms:W3CDTF">2023-06-20T15:34:19Z</dcterms:modified>
</cp:coreProperties>
</file>