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6" r:id="rId2"/>
    <p:sldMasterId id="2147483694" r:id="rId3"/>
  </p:sldMasterIdLst>
  <p:notesMasterIdLst>
    <p:notesMasterId r:id="rId29"/>
  </p:notesMasterIdLst>
  <p:sldIdLst>
    <p:sldId id="256" r:id="rId4"/>
    <p:sldId id="446" r:id="rId5"/>
    <p:sldId id="325" r:id="rId6"/>
    <p:sldId id="483" r:id="rId7"/>
    <p:sldId id="355" r:id="rId8"/>
    <p:sldId id="398" r:id="rId9"/>
    <p:sldId id="406" r:id="rId10"/>
    <p:sldId id="407" r:id="rId11"/>
    <p:sldId id="408" r:id="rId12"/>
    <p:sldId id="473" r:id="rId13"/>
    <p:sldId id="259" r:id="rId14"/>
    <p:sldId id="484" r:id="rId15"/>
    <p:sldId id="436" r:id="rId16"/>
    <p:sldId id="464" r:id="rId17"/>
    <p:sldId id="257" r:id="rId18"/>
    <p:sldId id="489" r:id="rId19"/>
    <p:sldId id="462" r:id="rId20"/>
    <p:sldId id="486" r:id="rId21"/>
    <p:sldId id="487" r:id="rId22"/>
    <p:sldId id="479" r:id="rId23"/>
    <p:sldId id="478" r:id="rId24"/>
    <p:sldId id="485" r:id="rId25"/>
    <p:sldId id="451" r:id="rId26"/>
    <p:sldId id="488" r:id="rId27"/>
    <p:sldId id="26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 BLACKSTOCK" initials="CB" lastIdx="1" clrIdx="0">
    <p:extLst>
      <p:ext uri="{19B8F6BF-5375-455C-9EA6-DF929625EA0E}">
        <p15:presenceInfo xmlns:p15="http://schemas.microsoft.com/office/powerpoint/2012/main" userId="111eaf58909eeda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317"/>
    <p:restoredTop sz="94703"/>
  </p:normalViewPr>
  <p:slideViewPr>
    <p:cSldViewPr snapToGrid="0" snapToObjects="1">
      <p:cViewPr varScale="1">
        <p:scale>
          <a:sx n="101" d="100"/>
          <a:sy n="101" d="100"/>
        </p:scale>
        <p:origin x="752" y="18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commentAuthors" Target="commentAuthors.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rgbClr val="983333"/>
              </a:solidFill>
              <a:ln w="19050">
                <a:solidFill>
                  <a:schemeClr val="lt1"/>
                </a:solidFill>
              </a:ln>
              <a:effectLst/>
            </c:spPr>
            <c:extLst>
              <c:ext xmlns:c16="http://schemas.microsoft.com/office/drawing/2014/chart" uri="{C3380CC4-5D6E-409C-BE32-E72D297353CC}">
                <c16:uniqueId val="{00000002-DBBA-5741-AF04-F497F07462E6}"/>
              </c:ext>
            </c:extLst>
          </c:dPt>
          <c:dPt>
            <c:idx val="1"/>
            <c:bubble3D val="0"/>
            <c:spPr>
              <a:solidFill>
                <a:srgbClr val="FBC450"/>
              </a:solidFill>
              <a:ln w="19050">
                <a:solidFill>
                  <a:schemeClr val="lt1"/>
                </a:solidFill>
              </a:ln>
              <a:effectLst/>
            </c:spPr>
            <c:extLst>
              <c:ext xmlns:c16="http://schemas.microsoft.com/office/drawing/2014/chart" uri="{C3380CC4-5D6E-409C-BE32-E72D297353CC}">
                <c16:uniqueId val="{00000001-DBBA-5741-AF04-F497F07462E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0E2-874B-B645-FD1DD524289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0E2-874B-B645-FD1DD5242899}"/>
              </c:ext>
            </c:extLst>
          </c:dPt>
          <c:dLbls>
            <c:dLbl>
              <c:idx val="0"/>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Gill Sans MT" panose="020B0502020104020203" pitchFamily="34" charset="77"/>
                      <a:ea typeface="+mn-ea"/>
                      <a:cs typeface="+mn-cs"/>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2-DBBA-5741-AF04-F497F07462E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Gill Sans MT" panose="020B0502020104020203" pitchFamily="34" charset="77"/>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2"/>
                <c:pt idx="0">
                  <c:v>Families Living On Reserve </c:v>
                </c:pt>
                <c:pt idx="1">
                  <c:v>Families Living Off Reserve </c:v>
                </c:pt>
              </c:strCache>
            </c:strRef>
          </c:cat>
          <c:val>
            <c:numRef>
              <c:f>Sheet1!$B$2:$B$5</c:f>
              <c:numCache>
                <c:formatCode>0%</c:formatCode>
                <c:ptCount val="4"/>
                <c:pt idx="0">
                  <c:v>0.28000000000000003</c:v>
                </c:pt>
                <c:pt idx="1">
                  <c:v>0.72</c:v>
                </c:pt>
              </c:numCache>
            </c:numRef>
          </c:val>
          <c:extLst>
            <c:ext xmlns:c16="http://schemas.microsoft.com/office/drawing/2014/chart" uri="{C3380CC4-5D6E-409C-BE32-E72D297353CC}">
              <c16:uniqueId val="{00000000-DBBA-5741-AF04-F497F07462E6}"/>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800" b="1" i="0" u="none" strike="noStrike" kern="1200" baseline="0">
                <a:solidFill>
                  <a:schemeClr val="tx1">
                    <a:lumMod val="65000"/>
                    <a:lumOff val="35000"/>
                  </a:schemeClr>
                </a:solidFill>
                <a:latin typeface="Gill Sans MT" panose="020B0502020104020203" pitchFamily="34" charset="77"/>
                <a:ea typeface="+mn-ea"/>
                <a:cs typeface="+mn-cs"/>
              </a:defRPr>
            </a:pPr>
            <a:endParaRPr lang="en-US"/>
          </a:p>
        </c:txPr>
      </c:legendEntry>
      <c:legendEntry>
        <c:idx val="1"/>
        <c:txPr>
          <a:bodyPr rot="0" spcFirstLastPara="1" vertOverflow="ellipsis" vert="horz" wrap="square" anchor="ctr" anchorCtr="1"/>
          <a:lstStyle/>
          <a:p>
            <a:pPr>
              <a:defRPr sz="1800" b="1" i="0" u="none" strike="noStrike" kern="1200" baseline="0">
                <a:solidFill>
                  <a:schemeClr val="tx1">
                    <a:lumMod val="65000"/>
                    <a:lumOff val="35000"/>
                  </a:schemeClr>
                </a:solidFill>
                <a:latin typeface="Gill Sans MT" panose="020B0502020104020203" pitchFamily="34" charset="77"/>
                <a:ea typeface="+mn-ea"/>
                <a:cs typeface="+mn-cs"/>
              </a:defRPr>
            </a:pPr>
            <a:endParaRPr lang="en-US"/>
          </a:p>
        </c:txPr>
      </c:legendEntry>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Gill Sans MT" panose="020B0502020104020203" pitchFamily="34"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600736616918245"/>
          <c:y val="2.8242379864254628E-2"/>
          <c:w val="0.66186883246590811"/>
          <c:h val="0.81109183584970834"/>
        </c:manualLayout>
      </c:layout>
      <c:barChart>
        <c:barDir val="bar"/>
        <c:grouping val="clustered"/>
        <c:varyColors val="0"/>
        <c:ser>
          <c:idx val="0"/>
          <c:order val="0"/>
          <c:tx>
            <c:strRef>
              <c:f>Sheet1!$B$1</c:f>
              <c:strCache>
                <c:ptCount val="1"/>
                <c:pt idx="0">
                  <c:v>First Nations</c:v>
                </c:pt>
              </c:strCache>
            </c:strRef>
          </c:tx>
          <c:spPr>
            <a:solidFill>
              <a:srgbClr val="FFC34F"/>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Gill Sans MT" panose="020B0502020104020203" pitchFamily="34" charset="77"/>
                    <a:ea typeface="+mn-ea"/>
                    <a:cs typeface="Helvetica"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Sheet1!$A$3:$A$11</c:f>
              <c:strCache>
                <c:ptCount val="9"/>
                <c:pt idx="0">
                  <c:v>History of foster/group care</c:v>
                </c:pt>
                <c:pt idx="1">
                  <c:v>Perpetrator of IPV</c:v>
                </c:pt>
                <c:pt idx="2">
                  <c:v>Victim of IPV</c:v>
                </c:pt>
                <c:pt idx="3">
                  <c:v>Few social supports</c:v>
                </c:pt>
                <c:pt idx="4">
                  <c:v>Physical health issues</c:v>
                </c:pt>
                <c:pt idx="5">
                  <c:v>Mental health issues</c:v>
                </c:pt>
                <c:pt idx="6">
                  <c:v>Cognitive impairment</c:v>
                </c:pt>
                <c:pt idx="7">
                  <c:v>Drug/solvent abuse</c:v>
                </c:pt>
                <c:pt idx="8">
                  <c:v>Alcohol abuse</c:v>
                </c:pt>
              </c:strCache>
            </c:strRef>
          </c:cat>
          <c:val>
            <c:numRef>
              <c:f>Sheet1!$B$3:$B$11</c:f>
              <c:numCache>
                <c:formatCode>0%</c:formatCode>
                <c:ptCount val="9"/>
                <c:pt idx="0">
                  <c:v>0.19</c:v>
                </c:pt>
                <c:pt idx="1">
                  <c:v>0.11</c:v>
                </c:pt>
                <c:pt idx="2">
                  <c:v>0.34</c:v>
                </c:pt>
                <c:pt idx="3">
                  <c:v>0.34</c:v>
                </c:pt>
                <c:pt idx="4">
                  <c:v>0.09</c:v>
                </c:pt>
                <c:pt idx="5">
                  <c:v>0.34</c:v>
                </c:pt>
                <c:pt idx="6">
                  <c:v>0.1</c:v>
                </c:pt>
                <c:pt idx="7">
                  <c:v>0.24</c:v>
                </c:pt>
                <c:pt idx="8">
                  <c:v>0.34</c:v>
                </c:pt>
              </c:numCache>
            </c:numRef>
          </c:val>
          <c:extLst>
            <c:ext xmlns:c16="http://schemas.microsoft.com/office/drawing/2014/chart" uri="{C3380CC4-5D6E-409C-BE32-E72D297353CC}">
              <c16:uniqueId val="{00000000-93CB-3A46-8ACE-586CB03CE96A}"/>
            </c:ext>
          </c:extLst>
        </c:ser>
        <c:ser>
          <c:idx val="1"/>
          <c:order val="1"/>
          <c:tx>
            <c:strRef>
              <c:f>Sheet1!$C$1</c:f>
              <c:strCache>
                <c:ptCount val="1"/>
                <c:pt idx="0">
                  <c:v>Non-Indigenous</c:v>
                </c:pt>
              </c:strCache>
            </c:strRef>
          </c:tx>
          <c:spPr>
            <a:solidFill>
              <a:srgbClr val="98333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Gill Sans MT" panose="020B0502020104020203" pitchFamily="34" charset="77"/>
                    <a:ea typeface="+mn-ea"/>
                    <a:cs typeface="Helvetica"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Sheet1!$A$3:$A$11</c:f>
              <c:strCache>
                <c:ptCount val="9"/>
                <c:pt idx="0">
                  <c:v>History of foster/group care</c:v>
                </c:pt>
                <c:pt idx="1">
                  <c:v>Perpetrator of IPV</c:v>
                </c:pt>
                <c:pt idx="2">
                  <c:v>Victim of IPV</c:v>
                </c:pt>
                <c:pt idx="3">
                  <c:v>Few social supports</c:v>
                </c:pt>
                <c:pt idx="4">
                  <c:v>Physical health issues</c:v>
                </c:pt>
                <c:pt idx="5">
                  <c:v>Mental health issues</c:v>
                </c:pt>
                <c:pt idx="6">
                  <c:v>Cognitive impairment</c:v>
                </c:pt>
                <c:pt idx="7">
                  <c:v>Drug/solvent abuse</c:v>
                </c:pt>
                <c:pt idx="8">
                  <c:v>Alcohol abuse</c:v>
                </c:pt>
              </c:strCache>
            </c:strRef>
          </c:cat>
          <c:val>
            <c:numRef>
              <c:f>Sheet1!$C$3:$C$11</c:f>
              <c:numCache>
                <c:formatCode>0%</c:formatCode>
                <c:ptCount val="9"/>
                <c:pt idx="0">
                  <c:v>0.04</c:v>
                </c:pt>
                <c:pt idx="1">
                  <c:v>0.08</c:v>
                </c:pt>
                <c:pt idx="2">
                  <c:v>0.28000000000000003</c:v>
                </c:pt>
                <c:pt idx="3">
                  <c:v>0.24</c:v>
                </c:pt>
                <c:pt idx="4">
                  <c:v>0.06</c:v>
                </c:pt>
                <c:pt idx="5">
                  <c:v>0.25</c:v>
                </c:pt>
                <c:pt idx="6">
                  <c:v>0.03</c:v>
                </c:pt>
                <c:pt idx="7">
                  <c:v>0.08</c:v>
                </c:pt>
                <c:pt idx="8">
                  <c:v>0.09</c:v>
                </c:pt>
              </c:numCache>
            </c:numRef>
          </c:val>
          <c:extLst>
            <c:ext xmlns:c16="http://schemas.microsoft.com/office/drawing/2014/chart" uri="{C3380CC4-5D6E-409C-BE32-E72D297353CC}">
              <c16:uniqueId val="{00000001-93CB-3A46-8ACE-586CB03CE96A}"/>
            </c:ext>
          </c:extLst>
        </c:ser>
        <c:dLbls>
          <c:dLblPos val="outEnd"/>
          <c:showLegendKey val="0"/>
          <c:showVal val="1"/>
          <c:showCatName val="0"/>
          <c:showSerName val="0"/>
          <c:showPercent val="0"/>
          <c:showBubbleSize val="0"/>
        </c:dLbls>
        <c:gapWidth val="38"/>
        <c:axId val="367997120"/>
        <c:axId val="367991544"/>
      </c:barChart>
      <c:catAx>
        <c:axId val="367997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77"/>
                <a:ea typeface="+mn-ea"/>
                <a:cs typeface="Helvetica" panose="020B0604020202020204" pitchFamily="34" charset="0"/>
              </a:defRPr>
            </a:pPr>
            <a:endParaRPr lang="en-US"/>
          </a:p>
        </c:txPr>
        <c:crossAx val="367991544"/>
        <c:crosses val="autoZero"/>
        <c:auto val="1"/>
        <c:lblAlgn val="ctr"/>
        <c:lblOffset val="100"/>
        <c:noMultiLvlLbl val="0"/>
      </c:catAx>
      <c:valAx>
        <c:axId val="367991544"/>
        <c:scaling>
          <c:orientation val="minMax"/>
          <c:max val="0.45"/>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crossAx val="367997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Gill Sans MT" panose="020B0502020104020203" pitchFamily="34" charset="77"/>
              <a:ea typeface="+mn-ea"/>
              <a:cs typeface="Helvetica" panose="020B0604020202020204" pitchFamily="34" charset="0"/>
            </a:defRPr>
          </a:pPr>
          <a:endParaRPr lang="en-US"/>
        </a:p>
      </c:txPr>
    </c:legend>
    <c:plotVisOnly val="1"/>
    <c:dispBlanksAs val="gap"/>
    <c:showDLblsOverMax val="0"/>
  </c:chart>
  <c:spPr>
    <a:noFill/>
    <a:ln>
      <a:noFill/>
    </a:ln>
    <a:effectLst/>
  </c:spPr>
  <c:txPr>
    <a:bodyPr/>
    <a:lstStyle/>
    <a:p>
      <a:pPr>
        <a:defRPr>
          <a:latin typeface="Helvetica" panose="020B0604020202020204" pitchFamily="34" charset="0"/>
          <a:cs typeface="Helvetica"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First Nations</c:v>
                </c:pt>
              </c:strCache>
            </c:strRef>
          </c:tx>
          <c:spPr>
            <a:solidFill>
              <a:srgbClr val="FFC34F"/>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Gill Sans MT" panose="020B0502020104020203" pitchFamily="34" charset="77"/>
                    <a:ea typeface="+mn-ea"/>
                    <a:cs typeface="Helvetica"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Sheet1!$A$5:$A$13</c:f>
              <c:strCache>
                <c:ptCount val="9"/>
                <c:pt idx="0">
                  <c:v>Self-harming behaviour</c:v>
                </c:pt>
                <c:pt idx="1">
                  <c:v>Depression/anxiety/withdrawal</c:v>
                </c:pt>
                <c:pt idx="2">
                  <c:v>Academic/learning difficulties</c:v>
                </c:pt>
                <c:pt idx="3">
                  <c:v>ADHD</c:v>
                </c:pt>
                <c:pt idx="4">
                  <c:v>Attachment issues</c:v>
                </c:pt>
                <c:pt idx="5">
                  <c:v>Intellectual/developmental disability</c:v>
                </c:pt>
                <c:pt idx="6">
                  <c:v>Failure to meet dev. milestones</c:v>
                </c:pt>
                <c:pt idx="7">
                  <c:v>FASD</c:v>
                </c:pt>
                <c:pt idx="8">
                  <c:v>Positive toxicology at birth</c:v>
                </c:pt>
              </c:strCache>
            </c:strRef>
          </c:cat>
          <c:val>
            <c:numRef>
              <c:f>Sheet1!$B$5:$B$13</c:f>
              <c:numCache>
                <c:formatCode>0%</c:formatCode>
                <c:ptCount val="9"/>
                <c:pt idx="0">
                  <c:v>0.06</c:v>
                </c:pt>
                <c:pt idx="1">
                  <c:v>0.14000000000000001</c:v>
                </c:pt>
                <c:pt idx="2">
                  <c:v>0.17</c:v>
                </c:pt>
                <c:pt idx="3">
                  <c:v>0.08</c:v>
                </c:pt>
                <c:pt idx="4">
                  <c:v>0.11</c:v>
                </c:pt>
                <c:pt idx="5">
                  <c:v>0.12</c:v>
                </c:pt>
                <c:pt idx="6">
                  <c:v>0.11</c:v>
                </c:pt>
                <c:pt idx="7">
                  <c:v>0.06</c:v>
                </c:pt>
                <c:pt idx="8">
                  <c:v>0.05</c:v>
                </c:pt>
              </c:numCache>
            </c:numRef>
          </c:val>
          <c:extLst>
            <c:ext xmlns:c16="http://schemas.microsoft.com/office/drawing/2014/chart" uri="{C3380CC4-5D6E-409C-BE32-E72D297353CC}">
              <c16:uniqueId val="{00000000-933A-424C-A901-153FAA9BDA1F}"/>
            </c:ext>
          </c:extLst>
        </c:ser>
        <c:ser>
          <c:idx val="1"/>
          <c:order val="1"/>
          <c:tx>
            <c:strRef>
              <c:f>Sheet1!$C$1</c:f>
              <c:strCache>
                <c:ptCount val="1"/>
                <c:pt idx="0">
                  <c:v>Non-Indigenous</c:v>
                </c:pt>
              </c:strCache>
            </c:strRef>
          </c:tx>
          <c:spPr>
            <a:solidFill>
              <a:srgbClr val="98333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Gill Sans MT" panose="020B0502020104020203" pitchFamily="34" charset="77"/>
                    <a:ea typeface="+mn-ea"/>
                    <a:cs typeface="Helvetica"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Sheet1!$A$5:$A$13</c:f>
              <c:strCache>
                <c:ptCount val="9"/>
                <c:pt idx="0">
                  <c:v>Self-harming behaviour</c:v>
                </c:pt>
                <c:pt idx="1">
                  <c:v>Depression/anxiety/withdrawal</c:v>
                </c:pt>
                <c:pt idx="2">
                  <c:v>Academic/learning difficulties</c:v>
                </c:pt>
                <c:pt idx="3">
                  <c:v>ADHD</c:v>
                </c:pt>
                <c:pt idx="4">
                  <c:v>Attachment issues</c:v>
                </c:pt>
                <c:pt idx="5">
                  <c:v>Intellectual/developmental disability</c:v>
                </c:pt>
                <c:pt idx="6">
                  <c:v>Failure to meet dev. milestones</c:v>
                </c:pt>
                <c:pt idx="7">
                  <c:v>FASD</c:v>
                </c:pt>
                <c:pt idx="8">
                  <c:v>Positive toxicology at birth</c:v>
                </c:pt>
              </c:strCache>
            </c:strRef>
          </c:cat>
          <c:val>
            <c:numRef>
              <c:f>Sheet1!$C$5:$C$13</c:f>
              <c:numCache>
                <c:formatCode>0%</c:formatCode>
                <c:ptCount val="9"/>
                <c:pt idx="0">
                  <c:v>0.03</c:v>
                </c:pt>
                <c:pt idx="1">
                  <c:v>0.12</c:v>
                </c:pt>
                <c:pt idx="2">
                  <c:v>0.14000000000000001</c:v>
                </c:pt>
                <c:pt idx="3">
                  <c:v>0.1</c:v>
                </c:pt>
                <c:pt idx="4">
                  <c:v>0.06</c:v>
                </c:pt>
                <c:pt idx="5">
                  <c:v>0.09</c:v>
                </c:pt>
                <c:pt idx="6">
                  <c:v>0.05</c:v>
                </c:pt>
                <c:pt idx="7">
                  <c:v>0.01</c:v>
                </c:pt>
                <c:pt idx="8">
                  <c:v>0.01</c:v>
                </c:pt>
              </c:numCache>
            </c:numRef>
          </c:val>
          <c:extLst>
            <c:ext xmlns:c16="http://schemas.microsoft.com/office/drawing/2014/chart" uri="{C3380CC4-5D6E-409C-BE32-E72D297353CC}">
              <c16:uniqueId val="{00000001-933A-424C-A901-153FAA9BDA1F}"/>
            </c:ext>
          </c:extLst>
        </c:ser>
        <c:dLbls>
          <c:dLblPos val="outEnd"/>
          <c:showLegendKey val="0"/>
          <c:showVal val="1"/>
          <c:showCatName val="0"/>
          <c:showSerName val="0"/>
          <c:showPercent val="0"/>
          <c:showBubbleSize val="0"/>
        </c:dLbls>
        <c:gapWidth val="41"/>
        <c:axId val="552773800"/>
        <c:axId val="552768224"/>
      </c:barChart>
      <c:catAx>
        <c:axId val="5527738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77"/>
                <a:ea typeface="+mn-ea"/>
                <a:cs typeface="Helvetica" panose="020B0604020202020204" pitchFamily="34" charset="0"/>
              </a:defRPr>
            </a:pPr>
            <a:endParaRPr lang="en-US"/>
          </a:p>
        </c:txPr>
        <c:crossAx val="552768224"/>
        <c:crosses val="autoZero"/>
        <c:auto val="1"/>
        <c:lblAlgn val="ctr"/>
        <c:lblOffset val="100"/>
        <c:noMultiLvlLbl val="0"/>
      </c:catAx>
      <c:valAx>
        <c:axId val="552768224"/>
        <c:scaling>
          <c:orientation val="minMax"/>
          <c:max val="0.2"/>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crossAx val="5527738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500" b="1" i="0" u="none" strike="noStrike" kern="1200" baseline="0">
              <a:solidFill>
                <a:schemeClr val="tx1"/>
              </a:solidFill>
              <a:latin typeface="Gill Sans MT" panose="020B0502020104020203" pitchFamily="34" charset="77"/>
              <a:ea typeface="+mn-ea"/>
              <a:cs typeface="+mn-cs"/>
            </a:defRPr>
          </a:pPr>
          <a:endParaRPr lang="en-US"/>
        </a:p>
      </c:txPr>
    </c:legend>
    <c:plotVisOnly val="1"/>
    <c:dispBlanksAs val="gap"/>
    <c:showDLblsOverMax val="0"/>
  </c:chart>
  <c:spPr>
    <a:noFill/>
    <a:ln>
      <a:noFill/>
    </a:ln>
    <a:effectLst/>
  </c:spPr>
  <c:txPr>
    <a:bodyPr/>
    <a:lstStyle/>
    <a:p>
      <a:pPr>
        <a:defRPr b="1"/>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4003874376131619"/>
          <c:y val="2.7154153370623484E-2"/>
          <c:w val="0.52065256500066293"/>
          <c:h val="0.81590222638788923"/>
        </c:manualLayout>
      </c:layout>
      <c:barChart>
        <c:barDir val="bar"/>
        <c:grouping val="clustered"/>
        <c:varyColors val="0"/>
        <c:ser>
          <c:idx val="0"/>
          <c:order val="0"/>
          <c:tx>
            <c:strRef>
              <c:f>Sheet1!$B$1</c:f>
              <c:strCache>
                <c:ptCount val="1"/>
                <c:pt idx="0">
                  <c:v>First Nations</c:v>
                </c:pt>
              </c:strCache>
            </c:strRef>
          </c:tx>
          <c:spPr>
            <a:solidFill>
              <a:srgbClr val="FFC34F"/>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Gill Sans MT" panose="020B0502020104020203" pitchFamily="34"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Sheet1!$A$4:$A$10</c:f>
              <c:strCache>
                <c:ptCount val="7"/>
                <c:pt idx="0">
                  <c:v>Unsafe housing conditions</c:v>
                </c:pt>
                <c:pt idx="1">
                  <c:v>Overcrowded housing</c:v>
                </c:pt>
                <c:pt idx="2">
                  <c:v>Two or more moves in the last year</c:v>
                </c:pt>
                <c:pt idx="3">
                  <c:v>Ran out of money for necessities</c:v>
                </c:pt>
                <c:pt idx="4">
                  <c:v>Own home</c:v>
                </c:pt>
                <c:pt idx="5">
                  <c:v>Social assistance</c:v>
                </c:pt>
                <c:pt idx="6">
                  <c:v>Full-time employment</c:v>
                </c:pt>
              </c:strCache>
            </c:strRef>
          </c:cat>
          <c:val>
            <c:numRef>
              <c:f>Sheet1!$B$4:$B$10</c:f>
              <c:numCache>
                <c:formatCode>0%</c:formatCode>
                <c:ptCount val="7"/>
                <c:pt idx="0">
                  <c:v>0.05</c:v>
                </c:pt>
                <c:pt idx="1">
                  <c:v>0.14000000000000001</c:v>
                </c:pt>
                <c:pt idx="2">
                  <c:v>0.12</c:v>
                </c:pt>
                <c:pt idx="3">
                  <c:v>0.23</c:v>
                </c:pt>
                <c:pt idx="4">
                  <c:v>0.1</c:v>
                </c:pt>
                <c:pt idx="5">
                  <c:v>0.53</c:v>
                </c:pt>
                <c:pt idx="6">
                  <c:v>0.27</c:v>
                </c:pt>
              </c:numCache>
            </c:numRef>
          </c:val>
          <c:extLst>
            <c:ext xmlns:c16="http://schemas.microsoft.com/office/drawing/2014/chart" uri="{C3380CC4-5D6E-409C-BE32-E72D297353CC}">
              <c16:uniqueId val="{00000000-0F55-4276-9C48-86974368EA26}"/>
            </c:ext>
          </c:extLst>
        </c:ser>
        <c:ser>
          <c:idx val="1"/>
          <c:order val="1"/>
          <c:tx>
            <c:strRef>
              <c:f>Sheet1!$C$1</c:f>
              <c:strCache>
                <c:ptCount val="1"/>
                <c:pt idx="0">
                  <c:v>Non-Indigenous</c:v>
                </c:pt>
              </c:strCache>
            </c:strRef>
          </c:tx>
          <c:spPr>
            <a:solidFill>
              <a:srgbClr val="98333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Gill Sans MT" panose="020B0502020104020203" pitchFamily="34"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Sheet1!$A$4:$A$10</c:f>
              <c:strCache>
                <c:ptCount val="7"/>
                <c:pt idx="0">
                  <c:v>Unsafe housing conditions</c:v>
                </c:pt>
                <c:pt idx="1">
                  <c:v>Overcrowded housing</c:v>
                </c:pt>
                <c:pt idx="2">
                  <c:v>Two or more moves in the last year</c:v>
                </c:pt>
                <c:pt idx="3">
                  <c:v>Ran out of money for necessities</c:v>
                </c:pt>
                <c:pt idx="4">
                  <c:v>Own home</c:v>
                </c:pt>
                <c:pt idx="5">
                  <c:v>Social assistance</c:v>
                </c:pt>
                <c:pt idx="6">
                  <c:v>Full-time employment</c:v>
                </c:pt>
              </c:strCache>
            </c:strRef>
          </c:cat>
          <c:val>
            <c:numRef>
              <c:f>Sheet1!$C$4:$C$10</c:f>
              <c:numCache>
                <c:formatCode>0%</c:formatCode>
                <c:ptCount val="7"/>
                <c:pt idx="0">
                  <c:v>0.04</c:v>
                </c:pt>
                <c:pt idx="1">
                  <c:v>0.06</c:v>
                </c:pt>
                <c:pt idx="2">
                  <c:v>0.06</c:v>
                </c:pt>
                <c:pt idx="3">
                  <c:v>0.08</c:v>
                </c:pt>
                <c:pt idx="4">
                  <c:v>0.38</c:v>
                </c:pt>
                <c:pt idx="5">
                  <c:v>0.22</c:v>
                </c:pt>
                <c:pt idx="6">
                  <c:v>0.57999999999999996</c:v>
                </c:pt>
              </c:numCache>
            </c:numRef>
          </c:val>
          <c:extLst>
            <c:ext xmlns:c16="http://schemas.microsoft.com/office/drawing/2014/chart" uri="{C3380CC4-5D6E-409C-BE32-E72D297353CC}">
              <c16:uniqueId val="{00000001-0F55-4276-9C48-86974368EA26}"/>
            </c:ext>
          </c:extLst>
        </c:ser>
        <c:dLbls>
          <c:dLblPos val="outEnd"/>
          <c:showLegendKey val="0"/>
          <c:showVal val="1"/>
          <c:showCatName val="0"/>
          <c:showSerName val="0"/>
          <c:showPercent val="0"/>
          <c:showBubbleSize val="0"/>
        </c:dLbls>
        <c:gapWidth val="43"/>
        <c:axId val="553443664"/>
        <c:axId val="553447272"/>
      </c:barChart>
      <c:catAx>
        <c:axId val="5534436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Gill Sans MT" panose="020B0502020104020203" pitchFamily="34" charset="77"/>
                <a:ea typeface="+mn-ea"/>
                <a:cs typeface="+mn-cs"/>
              </a:defRPr>
            </a:pPr>
            <a:endParaRPr lang="en-US"/>
          </a:p>
        </c:txPr>
        <c:crossAx val="553447272"/>
        <c:crosses val="autoZero"/>
        <c:auto val="1"/>
        <c:lblAlgn val="ctr"/>
        <c:lblOffset val="100"/>
        <c:noMultiLvlLbl val="0"/>
      </c:catAx>
      <c:valAx>
        <c:axId val="55344727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Helvetica" pitchFamily="2" charset="0"/>
                <a:ea typeface="+mn-ea"/>
                <a:cs typeface="+mn-cs"/>
              </a:defRPr>
            </a:pPr>
            <a:endParaRPr lang="en-US"/>
          </a:p>
        </c:txPr>
        <c:crossAx val="553443664"/>
        <c:crosses val="autoZero"/>
        <c:crossBetween val="between"/>
      </c:valAx>
      <c:spPr>
        <a:noFill/>
        <a:ln>
          <a:noFill/>
        </a:ln>
        <a:effectLst/>
      </c:spPr>
    </c:plotArea>
    <c:legend>
      <c:legendPos val="b"/>
      <c:layout>
        <c:manualLayout>
          <c:xMode val="edge"/>
          <c:yMode val="edge"/>
          <c:x val="0.43891757668444087"/>
          <c:y val="0.93215504652262593"/>
          <c:w val="0.3353473574638543"/>
          <c:h val="5.3033597093397652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Gill Sans MT" panose="020B0502020104020203" pitchFamily="34" charset="77"/>
              <a:ea typeface="+mn-ea"/>
              <a:cs typeface="+mn-cs"/>
            </a:defRPr>
          </a:pPr>
          <a:endParaRPr lang="en-US"/>
        </a:p>
      </c:txPr>
    </c:legend>
    <c:plotVisOnly val="1"/>
    <c:dispBlanksAs val="gap"/>
    <c:showDLblsOverMax val="0"/>
  </c:chart>
  <c:spPr>
    <a:noFill/>
    <a:ln>
      <a:noFill/>
    </a:ln>
    <a:effectLst/>
  </c:spPr>
  <c:txPr>
    <a:bodyPr/>
    <a:lstStyle/>
    <a:p>
      <a:pPr>
        <a:defRPr b="1"/>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Approved cases 2020</c:v>
                </c:pt>
              </c:strCache>
            </c:strRef>
          </c:tx>
          <c:dPt>
            <c:idx val="0"/>
            <c:bubble3D val="0"/>
            <c:spPr>
              <a:solidFill>
                <a:schemeClr val="accent6"/>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889E-154B-97D5-23C812D3CC32}"/>
              </c:ext>
            </c:extLst>
          </c:dPt>
          <c:dPt>
            <c:idx val="1"/>
            <c:bubble3D val="0"/>
            <c:spPr>
              <a:solidFill>
                <a:schemeClr val="accent5"/>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889E-154B-97D5-23C812D3CC32}"/>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Sheet1!$A$2:$A$3</c:f>
              <c:strCache>
                <c:ptCount val="2"/>
                <c:pt idx="0">
                  <c:v>Formal Equality</c:v>
                </c:pt>
                <c:pt idx="1">
                  <c:v>Substantive Equality</c:v>
                </c:pt>
              </c:strCache>
            </c:strRef>
          </c:cat>
          <c:val>
            <c:numRef>
              <c:f>Sheet1!$B$2:$B$3</c:f>
              <c:numCache>
                <c:formatCode>General</c:formatCode>
                <c:ptCount val="2"/>
                <c:pt idx="0">
                  <c:v>65</c:v>
                </c:pt>
                <c:pt idx="1">
                  <c:v>35</c:v>
                </c:pt>
              </c:numCache>
            </c:numRef>
          </c:val>
          <c:extLst>
            <c:ext xmlns:c16="http://schemas.microsoft.com/office/drawing/2014/chart" uri="{C3380CC4-5D6E-409C-BE32-E72D297353CC}">
              <c16:uniqueId val="{00000000-8813-1D4F-80AD-08083EC2ADD3}"/>
            </c:ext>
          </c:extLst>
        </c:ser>
        <c:dLbls>
          <c:dLblPos val="ctr"/>
          <c:showLegendKey val="0"/>
          <c:showVal val="0"/>
          <c:showCatName val="1"/>
          <c:showSerName val="0"/>
          <c:showPercent val="0"/>
          <c:showBubbleSize val="0"/>
          <c:showLeaderLines val="1"/>
        </c:dLbls>
      </c:pie3D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B73447-CACD-9046-90CC-8ACB0C4802AA}" type="doc">
      <dgm:prSet loTypeId="urn:microsoft.com/office/officeart/2009/3/layout/StepUpProcess" loCatId="" qsTypeId="urn:microsoft.com/office/officeart/2005/8/quickstyle/simple1" qsCatId="simple" csTypeId="urn:microsoft.com/office/officeart/2005/8/colors/colorful1" csCatId="colorful" phldr="1"/>
      <dgm:spPr/>
      <dgm:t>
        <a:bodyPr/>
        <a:lstStyle/>
        <a:p>
          <a:endParaRPr lang="en-US"/>
        </a:p>
      </dgm:t>
    </dgm:pt>
    <dgm:pt modelId="{3C923CB4-7976-D44A-A043-7FC6F7F9B0A3}">
      <dgm:prSet phldrT="[Text]"/>
      <dgm:spPr/>
      <dgm:t>
        <a:bodyPr/>
        <a:lstStyle/>
        <a:p>
          <a:r>
            <a:rPr lang="en-US" dirty="0"/>
            <a:t>Poverty</a:t>
          </a:r>
        </a:p>
        <a:p>
          <a:r>
            <a:rPr lang="en-US" dirty="0"/>
            <a:t>Poor Housing</a:t>
          </a:r>
        </a:p>
      </dgm:t>
    </dgm:pt>
    <dgm:pt modelId="{875DDD9E-44D9-5E4D-B7DC-6CA66E991CAE}" type="parTrans" cxnId="{CCD5C7DF-57C0-DB41-967B-76DAD6611056}">
      <dgm:prSet/>
      <dgm:spPr/>
      <dgm:t>
        <a:bodyPr/>
        <a:lstStyle/>
        <a:p>
          <a:endParaRPr lang="en-US"/>
        </a:p>
      </dgm:t>
    </dgm:pt>
    <dgm:pt modelId="{CF6CD54F-5FF0-6949-8C18-C841A0F5A4B8}" type="sibTrans" cxnId="{CCD5C7DF-57C0-DB41-967B-76DAD6611056}">
      <dgm:prSet/>
      <dgm:spPr/>
      <dgm:t>
        <a:bodyPr/>
        <a:lstStyle/>
        <a:p>
          <a:endParaRPr lang="en-US"/>
        </a:p>
      </dgm:t>
    </dgm:pt>
    <dgm:pt modelId="{4505DE4A-C8BB-344E-81A5-A322D9D4FD70}">
      <dgm:prSet phldrT="[Text]"/>
      <dgm:spPr/>
      <dgm:t>
        <a:bodyPr/>
        <a:lstStyle/>
        <a:p>
          <a:r>
            <a:rPr lang="en-US" dirty="0"/>
            <a:t>Mental Health and Addictions</a:t>
          </a:r>
        </a:p>
      </dgm:t>
    </dgm:pt>
    <dgm:pt modelId="{ECD9FD0F-1810-FE47-82B0-4D2A62332703}" type="parTrans" cxnId="{CE897D37-32BA-794C-B8CC-8DD409E0141B}">
      <dgm:prSet/>
      <dgm:spPr/>
      <dgm:t>
        <a:bodyPr/>
        <a:lstStyle/>
        <a:p>
          <a:endParaRPr lang="en-US"/>
        </a:p>
      </dgm:t>
    </dgm:pt>
    <dgm:pt modelId="{F49EA63E-A267-9046-BD0F-AB8A7F8B780A}" type="sibTrans" cxnId="{CE897D37-32BA-794C-B8CC-8DD409E0141B}">
      <dgm:prSet/>
      <dgm:spPr/>
      <dgm:t>
        <a:bodyPr/>
        <a:lstStyle/>
        <a:p>
          <a:endParaRPr lang="en-US"/>
        </a:p>
      </dgm:t>
    </dgm:pt>
    <dgm:pt modelId="{A041060B-792F-804F-8FB1-00E2B7E6169F}">
      <dgm:prSet phldrT="[Text]"/>
      <dgm:spPr/>
      <dgm:t>
        <a:bodyPr/>
        <a:lstStyle/>
        <a:p>
          <a:r>
            <a:rPr lang="en-US" dirty="0"/>
            <a:t>Higher risk for child welfare intervention</a:t>
          </a:r>
        </a:p>
      </dgm:t>
    </dgm:pt>
    <dgm:pt modelId="{D8AED289-9A4B-8C47-95BF-3DCFF40283DC}" type="parTrans" cxnId="{60B3403B-322C-2446-822C-FBD5D5ACB389}">
      <dgm:prSet/>
      <dgm:spPr/>
      <dgm:t>
        <a:bodyPr/>
        <a:lstStyle/>
        <a:p>
          <a:endParaRPr lang="en-US"/>
        </a:p>
      </dgm:t>
    </dgm:pt>
    <dgm:pt modelId="{48632246-3CA0-F44E-A1AB-DD5212E4590B}" type="sibTrans" cxnId="{60B3403B-322C-2446-822C-FBD5D5ACB389}">
      <dgm:prSet/>
      <dgm:spPr/>
      <dgm:t>
        <a:bodyPr/>
        <a:lstStyle/>
        <a:p>
          <a:endParaRPr lang="en-US"/>
        </a:p>
      </dgm:t>
    </dgm:pt>
    <dgm:pt modelId="{74B2DAF3-29C8-3D49-BE55-4D545247E72A}" type="pres">
      <dgm:prSet presAssocID="{BDB73447-CACD-9046-90CC-8ACB0C4802AA}" presName="rootnode" presStyleCnt="0">
        <dgm:presLayoutVars>
          <dgm:chMax/>
          <dgm:chPref/>
          <dgm:dir/>
          <dgm:animLvl val="lvl"/>
        </dgm:presLayoutVars>
      </dgm:prSet>
      <dgm:spPr/>
    </dgm:pt>
    <dgm:pt modelId="{971403C4-D975-3745-9C5D-F205681C0977}" type="pres">
      <dgm:prSet presAssocID="{3C923CB4-7976-D44A-A043-7FC6F7F9B0A3}" presName="composite" presStyleCnt="0"/>
      <dgm:spPr/>
    </dgm:pt>
    <dgm:pt modelId="{9E07E520-ACDA-CD42-8933-4D728A50AC37}" type="pres">
      <dgm:prSet presAssocID="{3C923CB4-7976-D44A-A043-7FC6F7F9B0A3}" presName="LShape" presStyleLbl="alignNode1" presStyleIdx="0" presStyleCnt="5"/>
      <dgm:spPr/>
    </dgm:pt>
    <dgm:pt modelId="{96540C0E-F343-3D4C-B7E6-E0CB94D8926B}" type="pres">
      <dgm:prSet presAssocID="{3C923CB4-7976-D44A-A043-7FC6F7F9B0A3}" presName="ParentText" presStyleLbl="revTx" presStyleIdx="0" presStyleCnt="3">
        <dgm:presLayoutVars>
          <dgm:chMax val="0"/>
          <dgm:chPref val="0"/>
          <dgm:bulletEnabled val="1"/>
        </dgm:presLayoutVars>
      </dgm:prSet>
      <dgm:spPr/>
    </dgm:pt>
    <dgm:pt modelId="{7777094E-4ECC-E94C-A1D3-18EA6FF714B0}" type="pres">
      <dgm:prSet presAssocID="{3C923CB4-7976-D44A-A043-7FC6F7F9B0A3}" presName="Triangle" presStyleLbl="alignNode1" presStyleIdx="1" presStyleCnt="5"/>
      <dgm:spPr/>
    </dgm:pt>
    <dgm:pt modelId="{37BBF68C-90DB-BE4F-BD18-7E281596CA76}" type="pres">
      <dgm:prSet presAssocID="{CF6CD54F-5FF0-6949-8C18-C841A0F5A4B8}" presName="sibTrans" presStyleCnt="0"/>
      <dgm:spPr/>
    </dgm:pt>
    <dgm:pt modelId="{17E29EA5-5BC0-1043-A334-0ED828B7055E}" type="pres">
      <dgm:prSet presAssocID="{CF6CD54F-5FF0-6949-8C18-C841A0F5A4B8}" presName="space" presStyleCnt="0"/>
      <dgm:spPr/>
    </dgm:pt>
    <dgm:pt modelId="{35F005AD-CA89-9D4F-B00B-37B3FD4621CE}" type="pres">
      <dgm:prSet presAssocID="{4505DE4A-C8BB-344E-81A5-A322D9D4FD70}" presName="composite" presStyleCnt="0"/>
      <dgm:spPr/>
    </dgm:pt>
    <dgm:pt modelId="{E56EC08A-FAED-054F-BF5C-04AE22576DD9}" type="pres">
      <dgm:prSet presAssocID="{4505DE4A-C8BB-344E-81A5-A322D9D4FD70}" presName="LShape" presStyleLbl="alignNode1" presStyleIdx="2" presStyleCnt="5"/>
      <dgm:spPr/>
    </dgm:pt>
    <dgm:pt modelId="{61704868-32A9-EB41-931C-2EAC180DA8C7}" type="pres">
      <dgm:prSet presAssocID="{4505DE4A-C8BB-344E-81A5-A322D9D4FD70}" presName="ParentText" presStyleLbl="revTx" presStyleIdx="1" presStyleCnt="3">
        <dgm:presLayoutVars>
          <dgm:chMax val="0"/>
          <dgm:chPref val="0"/>
          <dgm:bulletEnabled val="1"/>
        </dgm:presLayoutVars>
      </dgm:prSet>
      <dgm:spPr/>
    </dgm:pt>
    <dgm:pt modelId="{ECD9D69A-C4D5-DC4E-ACAE-F02C67B498DF}" type="pres">
      <dgm:prSet presAssocID="{4505DE4A-C8BB-344E-81A5-A322D9D4FD70}" presName="Triangle" presStyleLbl="alignNode1" presStyleIdx="3" presStyleCnt="5"/>
      <dgm:spPr/>
    </dgm:pt>
    <dgm:pt modelId="{2910EBDB-4EFC-7444-9269-47EA42B80398}" type="pres">
      <dgm:prSet presAssocID="{F49EA63E-A267-9046-BD0F-AB8A7F8B780A}" presName="sibTrans" presStyleCnt="0"/>
      <dgm:spPr/>
    </dgm:pt>
    <dgm:pt modelId="{3A8668D8-5867-1D48-9E65-7161DCA7C1F9}" type="pres">
      <dgm:prSet presAssocID="{F49EA63E-A267-9046-BD0F-AB8A7F8B780A}" presName="space" presStyleCnt="0"/>
      <dgm:spPr/>
    </dgm:pt>
    <dgm:pt modelId="{4270C916-7068-244E-9424-6AAA07238B3C}" type="pres">
      <dgm:prSet presAssocID="{A041060B-792F-804F-8FB1-00E2B7E6169F}" presName="composite" presStyleCnt="0"/>
      <dgm:spPr/>
    </dgm:pt>
    <dgm:pt modelId="{E7E3E577-0315-A146-9ED1-0FBF5F48E49C}" type="pres">
      <dgm:prSet presAssocID="{A041060B-792F-804F-8FB1-00E2B7E6169F}" presName="LShape" presStyleLbl="alignNode1" presStyleIdx="4" presStyleCnt="5"/>
      <dgm:spPr/>
    </dgm:pt>
    <dgm:pt modelId="{553C8591-3A73-C442-A88A-372A19D6F3D2}" type="pres">
      <dgm:prSet presAssocID="{A041060B-792F-804F-8FB1-00E2B7E6169F}" presName="ParentText" presStyleLbl="revTx" presStyleIdx="2" presStyleCnt="3">
        <dgm:presLayoutVars>
          <dgm:chMax val="0"/>
          <dgm:chPref val="0"/>
          <dgm:bulletEnabled val="1"/>
        </dgm:presLayoutVars>
      </dgm:prSet>
      <dgm:spPr/>
    </dgm:pt>
  </dgm:ptLst>
  <dgm:cxnLst>
    <dgm:cxn modelId="{17E5B41C-0FA9-8445-90BB-CEA2F70287F2}" type="presOf" srcId="{3C923CB4-7976-D44A-A043-7FC6F7F9B0A3}" destId="{96540C0E-F343-3D4C-B7E6-E0CB94D8926B}" srcOrd="0" destOrd="0" presId="urn:microsoft.com/office/officeart/2009/3/layout/StepUpProcess"/>
    <dgm:cxn modelId="{A346FA1C-E170-B340-B998-57D245B37905}" type="presOf" srcId="{4505DE4A-C8BB-344E-81A5-A322D9D4FD70}" destId="{61704868-32A9-EB41-931C-2EAC180DA8C7}" srcOrd="0" destOrd="0" presId="urn:microsoft.com/office/officeart/2009/3/layout/StepUpProcess"/>
    <dgm:cxn modelId="{CE897D37-32BA-794C-B8CC-8DD409E0141B}" srcId="{BDB73447-CACD-9046-90CC-8ACB0C4802AA}" destId="{4505DE4A-C8BB-344E-81A5-A322D9D4FD70}" srcOrd="1" destOrd="0" parTransId="{ECD9FD0F-1810-FE47-82B0-4D2A62332703}" sibTransId="{F49EA63E-A267-9046-BD0F-AB8A7F8B780A}"/>
    <dgm:cxn modelId="{E6232439-ABA8-0A4F-A258-5CCDACC458E5}" type="presOf" srcId="{BDB73447-CACD-9046-90CC-8ACB0C4802AA}" destId="{74B2DAF3-29C8-3D49-BE55-4D545247E72A}" srcOrd="0" destOrd="0" presId="urn:microsoft.com/office/officeart/2009/3/layout/StepUpProcess"/>
    <dgm:cxn modelId="{60B3403B-322C-2446-822C-FBD5D5ACB389}" srcId="{BDB73447-CACD-9046-90CC-8ACB0C4802AA}" destId="{A041060B-792F-804F-8FB1-00E2B7E6169F}" srcOrd="2" destOrd="0" parTransId="{D8AED289-9A4B-8C47-95BF-3DCFF40283DC}" sibTransId="{48632246-3CA0-F44E-A1AB-DD5212E4590B}"/>
    <dgm:cxn modelId="{280D56DD-5A55-6144-A413-3D8B087D5032}" type="presOf" srcId="{A041060B-792F-804F-8FB1-00E2B7E6169F}" destId="{553C8591-3A73-C442-A88A-372A19D6F3D2}" srcOrd="0" destOrd="0" presId="urn:microsoft.com/office/officeart/2009/3/layout/StepUpProcess"/>
    <dgm:cxn modelId="{CCD5C7DF-57C0-DB41-967B-76DAD6611056}" srcId="{BDB73447-CACD-9046-90CC-8ACB0C4802AA}" destId="{3C923CB4-7976-D44A-A043-7FC6F7F9B0A3}" srcOrd="0" destOrd="0" parTransId="{875DDD9E-44D9-5E4D-B7DC-6CA66E991CAE}" sibTransId="{CF6CD54F-5FF0-6949-8C18-C841A0F5A4B8}"/>
    <dgm:cxn modelId="{F6B682A0-F10C-AF48-8DA1-C2859AB16E8D}" type="presParOf" srcId="{74B2DAF3-29C8-3D49-BE55-4D545247E72A}" destId="{971403C4-D975-3745-9C5D-F205681C0977}" srcOrd="0" destOrd="0" presId="urn:microsoft.com/office/officeart/2009/3/layout/StepUpProcess"/>
    <dgm:cxn modelId="{56ACDE8B-26C7-5844-A80F-C6518D8AE31A}" type="presParOf" srcId="{971403C4-D975-3745-9C5D-F205681C0977}" destId="{9E07E520-ACDA-CD42-8933-4D728A50AC37}" srcOrd="0" destOrd="0" presId="urn:microsoft.com/office/officeart/2009/3/layout/StepUpProcess"/>
    <dgm:cxn modelId="{A918B151-DC65-0845-8F9A-EB591A70E8C2}" type="presParOf" srcId="{971403C4-D975-3745-9C5D-F205681C0977}" destId="{96540C0E-F343-3D4C-B7E6-E0CB94D8926B}" srcOrd="1" destOrd="0" presId="urn:microsoft.com/office/officeart/2009/3/layout/StepUpProcess"/>
    <dgm:cxn modelId="{46C8CE85-8C3C-A043-9461-F3A16F262845}" type="presParOf" srcId="{971403C4-D975-3745-9C5D-F205681C0977}" destId="{7777094E-4ECC-E94C-A1D3-18EA6FF714B0}" srcOrd="2" destOrd="0" presId="urn:microsoft.com/office/officeart/2009/3/layout/StepUpProcess"/>
    <dgm:cxn modelId="{9E3E6DFB-F8CB-3742-BA97-2E866A910330}" type="presParOf" srcId="{74B2DAF3-29C8-3D49-BE55-4D545247E72A}" destId="{37BBF68C-90DB-BE4F-BD18-7E281596CA76}" srcOrd="1" destOrd="0" presId="urn:microsoft.com/office/officeart/2009/3/layout/StepUpProcess"/>
    <dgm:cxn modelId="{B27DD37C-3DF7-2040-8D93-7FAB7941F05D}" type="presParOf" srcId="{37BBF68C-90DB-BE4F-BD18-7E281596CA76}" destId="{17E29EA5-5BC0-1043-A334-0ED828B7055E}" srcOrd="0" destOrd="0" presId="urn:microsoft.com/office/officeart/2009/3/layout/StepUpProcess"/>
    <dgm:cxn modelId="{F83569C3-42E1-C443-9EF0-ABEC440866DB}" type="presParOf" srcId="{74B2DAF3-29C8-3D49-BE55-4D545247E72A}" destId="{35F005AD-CA89-9D4F-B00B-37B3FD4621CE}" srcOrd="2" destOrd="0" presId="urn:microsoft.com/office/officeart/2009/3/layout/StepUpProcess"/>
    <dgm:cxn modelId="{3CECFF90-F759-EE4E-8977-0C7FBFA6F352}" type="presParOf" srcId="{35F005AD-CA89-9D4F-B00B-37B3FD4621CE}" destId="{E56EC08A-FAED-054F-BF5C-04AE22576DD9}" srcOrd="0" destOrd="0" presId="urn:microsoft.com/office/officeart/2009/3/layout/StepUpProcess"/>
    <dgm:cxn modelId="{AD29125A-C8D7-2B4E-B29A-B753B42A5780}" type="presParOf" srcId="{35F005AD-CA89-9D4F-B00B-37B3FD4621CE}" destId="{61704868-32A9-EB41-931C-2EAC180DA8C7}" srcOrd="1" destOrd="0" presId="urn:microsoft.com/office/officeart/2009/3/layout/StepUpProcess"/>
    <dgm:cxn modelId="{D8CF76E4-FA97-8C47-AB76-C1F7AE178C30}" type="presParOf" srcId="{35F005AD-CA89-9D4F-B00B-37B3FD4621CE}" destId="{ECD9D69A-C4D5-DC4E-ACAE-F02C67B498DF}" srcOrd="2" destOrd="0" presId="urn:microsoft.com/office/officeart/2009/3/layout/StepUpProcess"/>
    <dgm:cxn modelId="{2F14F500-3F14-8848-B994-81E94A29D2FD}" type="presParOf" srcId="{74B2DAF3-29C8-3D49-BE55-4D545247E72A}" destId="{2910EBDB-4EFC-7444-9269-47EA42B80398}" srcOrd="3" destOrd="0" presId="urn:microsoft.com/office/officeart/2009/3/layout/StepUpProcess"/>
    <dgm:cxn modelId="{F4F4B7ED-DBB0-CD42-AFB9-CD1541EC1C03}" type="presParOf" srcId="{2910EBDB-4EFC-7444-9269-47EA42B80398}" destId="{3A8668D8-5867-1D48-9E65-7161DCA7C1F9}" srcOrd="0" destOrd="0" presId="urn:microsoft.com/office/officeart/2009/3/layout/StepUpProcess"/>
    <dgm:cxn modelId="{970943B5-6CA1-7D4B-A4F9-C0DB31A86A3B}" type="presParOf" srcId="{74B2DAF3-29C8-3D49-BE55-4D545247E72A}" destId="{4270C916-7068-244E-9424-6AAA07238B3C}" srcOrd="4" destOrd="0" presId="urn:microsoft.com/office/officeart/2009/3/layout/StepUpProcess"/>
    <dgm:cxn modelId="{81C9CCBD-90D5-2848-851A-3C14CBA48E4F}" type="presParOf" srcId="{4270C916-7068-244E-9424-6AAA07238B3C}" destId="{E7E3E577-0315-A146-9ED1-0FBF5F48E49C}" srcOrd="0" destOrd="0" presId="urn:microsoft.com/office/officeart/2009/3/layout/StepUpProcess"/>
    <dgm:cxn modelId="{A0EFB197-A0F1-244F-A1AB-DC83632FDAC5}" type="presParOf" srcId="{4270C916-7068-244E-9424-6AAA07238B3C}" destId="{553C8591-3A73-C442-A88A-372A19D6F3D2}"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EA4F07-BB0A-1641-BAFB-F2F9621DC965}" type="doc">
      <dgm:prSet loTypeId="urn:microsoft.com/office/officeart/2005/8/layout/cycle8" loCatId="" qsTypeId="urn:microsoft.com/office/officeart/2005/8/quickstyle/simple1" qsCatId="simple" csTypeId="urn:microsoft.com/office/officeart/2005/8/colors/colorful4" csCatId="colorful" phldr="1"/>
      <dgm:spPr/>
    </dgm:pt>
    <dgm:pt modelId="{1BD35A1A-5890-8D49-BF48-4361EF3AD902}">
      <dgm:prSet phldrT="[Text]"/>
      <dgm:spPr/>
      <dgm:t>
        <a:bodyPr/>
        <a:lstStyle/>
        <a:p>
          <a:r>
            <a:rPr lang="en-US" dirty="0">
              <a:solidFill>
                <a:schemeClr val="tx1"/>
              </a:solidFill>
            </a:rPr>
            <a:t>Non-Profit</a:t>
          </a:r>
          <a:r>
            <a:rPr lang="en-US" dirty="0"/>
            <a:t> </a:t>
          </a:r>
        </a:p>
      </dgm:t>
    </dgm:pt>
    <dgm:pt modelId="{482EE4E9-AF4A-3041-871F-4AA281CEBF3C}" type="parTrans" cxnId="{08D2030E-2263-9645-AFEA-FEE772F0B1AD}">
      <dgm:prSet/>
      <dgm:spPr/>
      <dgm:t>
        <a:bodyPr/>
        <a:lstStyle/>
        <a:p>
          <a:endParaRPr lang="en-US"/>
        </a:p>
      </dgm:t>
    </dgm:pt>
    <dgm:pt modelId="{062ECA40-E3C7-B04F-809D-D1D155F1C683}" type="sibTrans" cxnId="{08D2030E-2263-9645-AFEA-FEE772F0B1AD}">
      <dgm:prSet/>
      <dgm:spPr/>
      <dgm:t>
        <a:bodyPr/>
        <a:lstStyle/>
        <a:p>
          <a:endParaRPr lang="en-US"/>
        </a:p>
      </dgm:t>
    </dgm:pt>
    <dgm:pt modelId="{D5D4E9AB-0A17-C14C-8892-43D20CD66AFA}">
      <dgm:prSet phldrT="[Text]"/>
      <dgm:spPr/>
      <dgm:t>
        <a:bodyPr/>
        <a:lstStyle/>
        <a:p>
          <a:r>
            <a:rPr lang="en-US" dirty="0"/>
            <a:t>Corporate</a:t>
          </a:r>
        </a:p>
      </dgm:t>
    </dgm:pt>
    <dgm:pt modelId="{4159ECAC-A25F-B34B-B546-C42B3B48C17B}" type="parTrans" cxnId="{8241411C-7E4C-5148-AED3-82E0918D69CA}">
      <dgm:prSet/>
      <dgm:spPr/>
      <dgm:t>
        <a:bodyPr/>
        <a:lstStyle/>
        <a:p>
          <a:endParaRPr lang="en-US"/>
        </a:p>
      </dgm:t>
    </dgm:pt>
    <dgm:pt modelId="{93D3332B-0EEA-414B-9517-383004AB5FA1}" type="sibTrans" cxnId="{8241411C-7E4C-5148-AED3-82E0918D69CA}">
      <dgm:prSet/>
      <dgm:spPr/>
      <dgm:t>
        <a:bodyPr/>
        <a:lstStyle/>
        <a:p>
          <a:endParaRPr lang="en-US"/>
        </a:p>
      </dgm:t>
    </dgm:pt>
    <dgm:pt modelId="{86A29E2F-7C45-7E4D-B8CE-6BF4EC9D9976}">
      <dgm:prSet phldrT="[Text]"/>
      <dgm:spPr/>
      <dgm:t>
        <a:bodyPr/>
        <a:lstStyle/>
        <a:p>
          <a:r>
            <a:rPr lang="en-US" dirty="0"/>
            <a:t>Government</a:t>
          </a:r>
        </a:p>
      </dgm:t>
    </dgm:pt>
    <dgm:pt modelId="{FDED0168-CAB9-DD45-A8EC-BFDAF94ED9C8}" type="parTrans" cxnId="{351D14ED-A446-D24B-9B08-A6C4F1F49728}">
      <dgm:prSet/>
      <dgm:spPr/>
      <dgm:t>
        <a:bodyPr/>
        <a:lstStyle/>
        <a:p>
          <a:endParaRPr lang="en-US"/>
        </a:p>
      </dgm:t>
    </dgm:pt>
    <dgm:pt modelId="{BDF6BDD3-7C36-5341-87F3-B50A93BA9CAD}" type="sibTrans" cxnId="{351D14ED-A446-D24B-9B08-A6C4F1F49728}">
      <dgm:prSet/>
      <dgm:spPr/>
      <dgm:t>
        <a:bodyPr/>
        <a:lstStyle/>
        <a:p>
          <a:endParaRPr lang="en-US"/>
        </a:p>
      </dgm:t>
    </dgm:pt>
    <dgm:pt modelId="{1DCF8BF3-E09F-F54A-BA31-1378A077C4B4}" type="pres">
      <dgm:prSet presAssocID="{F3EA4F07-BB0A-1641-BAFB-F2F9621DC965}" presName="compositeShape" presStyleCnt="0">
        <dgm:presLayoutVars>
          <dgm:chMax val="7"/>
          <dgm:dir/>
          <dgm:resizeHandles val="exact"/>
        </dgm:presLayoutVars>
      </dgm:prSet>
      <dgm:spPr/>
    </dgm:pt>
    <dgm:pt modelId="{F687E9DA-DC1B-1440-B613-70FCCF0E6C3A}" type="pres">
      <dgm:prSet presAssocID="{F3EA4F07-BB0A-1641-BAFB-F2F9621DC965}" presName="wedge1" presStyleLbl="node1" presStyleIdx="0" presStyleCnt="3"/>
      <dgm:spPr/>
    </dgm:pt>
    <dgm:pt modelId="{556E6149-FC7C-F149-8092-1C13B18F3BCE}" type="pres">
      <dgm:prSet presAssocID="{F3EA4F07-BB0A-1641-BAFB-F2F9621DC965}" presName="dummy1a" presStyleCnt="0"/>
      <dgm:spPr/>
    </dgm:pt>
    <dgm:pt modelId="{F0C6D4B8-70AD-DE4F-B4FD-5AFCE63EB5D1}" type="pres">
      <dgm:prSet presAssocID="{F3EA4F07-BB0A-1641-BAFB-F2F9621DC965}" presName="dummy1b" presStyleCnt="0"/>
      <dgm:spPr/>
    </dgm:pt>
    <dgm:pt modelId="{55486E2C-55D9-DD4B-BF59-D8ED5ACFC3AE}" type="pres">
      <dgm:prSet presAssocID="{F3EA4F07-BB0A-1641-BAFB-F2F9621DC965}" presName="wedge1Tx" presStyleLbl="node1" presStyleIdx="0" presStyleCnt="3">
        <dgm:presLayoutVars>
          <dgm:chMax val="0"/>
          <dgm:chPref val="0"/>
          <dgm:bulletEnabled val="1"/>
        </dgm:presLayoutVars>
      </dgm:prSet>
      <dgm:spPr/>
    </dgm:pt>
    <dgm:pt modelId="{D05FECA0-6FFF-644A-8F9B-973FCED2FD4A}" type="pres">
      <dgm:prSet presAssocID="{F3EA4F07-BB0A-1641-BAFB-F2F9621DC965}" presName="wedge2" presStyleLbl="node1" presStyleIdx="1" presStyleCnt="3"/>
      <dgm:spPr/>
    </dgm:pt>
    <dgm:pt modelId="{E83C339A-26CF-3B4A-9A04-F27BC8A79147}" type="pres">
      <dgm:prSet presAssocID="{F3EA4F07-BB0A-1641-BAFB-F2F9621DC965}" presName="dummy2a" presStyleCnt="0"/>
      <dgm:spPr/>
    </dgm:pt>
    <dgm:pt modelId="{96DC514A-4D27-A54D-B1A9-23E15FEEE3BC}" type="pres">
      <dgm:prSet presAssocID="{F3EA4F07-BB0A-1641-BAFB-F2F9621DC965}" presName="dummy2b" presStyleCnt="0"/>
      <dgm:spPr/>
    </dgm:pt>
    <dgm:pt modelId="{9CEDC057-1B91-EC48-8953-92FC17A5E218}" type="pres">
      <dgm:prSet presAssocID="{F3EA4F07-BB0A-1641-BAFB-F2F9621DC965}" presName="wedge2Tx" presStyleLbl="node1" presStyleIdx="1" presStyleCnt="3">
        <dgm:presLayoutVars>
          <dgm:chMax val="0"/>
          <dgm:chPref val="0"/>
          <dgm:bulletEnabled val="1"/>
        </dgm:presLayoutVars>
      </dgm:prSet>
      <dgm:spPr/>
    </dgm:pt>
    <dgm:pt modelId="{E320802F-0809-3B44-A526-A0DD9DEF3BCB}" type="pres">
      <dgm:prSet presAssocID="{F3EA4F07-BB0A-1641-BAFB-F2F9621DC965}" presName="wedge3" presStyleLbl="node1" presStyleIdx="2" presStyleCnt="3"/>
      <dgm:spPr/>
    </dgm:pt>
    <dgm:pt modelId="{D8FBDFAA-1EE0-924A-8BDC-AD0FDCD1618C}" type="pres">
      <dgm:prSet presAssocID="{F3EA4F07-BB0A-1641-BAFB-F2F9621DC965}" presName="dummy3a" presStyleCnt="0"/>
      <dgm:spPr/>
    </dgm:pt>
    <dgm:pt modelId="{7F4870C8-6EA0-2C4F-9A4A-47566831A6B9}" type="pres">
      <dgm:prSet presAssocID="{F3EA4F07-BB0A-1641-BAFB-F2F9621DC965}" presName="dummy3b" presStyleCnt="0"/>
      <dgm:spPr/>
    </dgm:pt>
    <dgm:pt modelId="{45C19EC6-6793-EE48-9ABB-A8F0FF637075}" type="pres">
      <dgm:prSet presAssocID="{F3EA4F07-BB0A-1641-BAFB-F2F9621DC965}" presName="wedge3Tx" presStyleLbl="node1" presStyleIdx="2" presStyleCnt="3">
        <dgm:presLayoutVars>
          <dgm:chMax val="0"/>
          <dgm:chPref val="0"/>
          <dgm:bulletEnabled val="1"/>
        </dgm:presLayoutVars>
      </dgm:prSet>
      <dgm:spPr/>
    </dgm:pt>
    <dgm:pt modelId="{E29CB921-57E8-204B-A8BA-E0673713032B}" type="pres">
      <dgm:prSet presAssocID="{062ECA40-E3C7-B04F-809D-D1D155F1C683}" presName="arrowWedge1" presStyleLbl="fgSibTrans2D1" presStyleIdx="0" presStyleCnt="3"/>
      <dgm:spPr/>
    </dgm:pt>
    <dgm:pt modelId="{7F6B925F-51D4-9743-B57B-9D83222D2183}" type="pres">
      <dgm:prSet presAssocID="{93D3332B-0EEA-414B-9517-383004AB5FA1}" presName="arrowWedge2" presStyleLbl="fgSibTrans2D1" presStyleIdx="1" presStyleCnt="3"/>
      <dgm:spPr/>
    </dgm:pt>
    <dgm:pt modelId="{1C964329-0D65-5A4A-A442-7A2EBBA649BC}" type="pres">
      <dgm:prSet presAssocID="{BDF6BDD3-7C36-5341-87F3-B50A93BA9CAD}" presName="arrowWedge3" presStyleLbl="fgSibTrans2D1" presStyleIdx="2" presStyleCnt="3"/>
      <dgm:spPr/>
    </dgm:pt>
  </dgm:ptLst>
  <dgm:cxnLst>
    <dgm:cxn modelId="{6EC8AE05-9C70-2545-995E-948EEC58CC1F}" type="presOf" srcId="{1BD35A1A-5890-8D49-BF48-4361EF3AD902}" destId="{55486E2C-55D9-DD4B-BF59-D8ED5ACFC3AE}" srcOrd="1" destOrd="0" presId="urn:microsoft.com/office/officeart/2005/8/layout/cycle8"/>
    <dgm:cxn modelId="{08D2030E-2263-9645-AFEA-FEE772F0B1AD}" srcId="{F3EA4F07-BB0A-1641-BAFB-F2F9621DC965}" destId="{1BD35A1A-5890-8D49-BF48-4361EF3AD902}" srcOrd="0" destOrd="0" parTransId="{482EE4E9-AF4A-3041-871F-4AA281CEBF3C}" sibTransId="{062ECA40-E3C7-B04F-809D-D1D155F1C683}"/>
    <dgm:cxn modelId="{8241411C-7E4C-5148-AED3-82E0918D69CA}" srcId="{F3EA4F07-BB0A-1641-BAFB-F2F9621DC965}" destId="{D5D4E9AB-0A17-C14C-8892-43D20CD66AFA}" srcOrd="1" destOrd="0" parTransId="{4159ECAC-A25F-B34B-B546-C42B3B48C17B}" sibTransId="{93D3332B-0EEA-414B-9517-383004AB5FA1}"/>
    <dgm:cxn modelId="{48AD908F-C823-F54C-B220-40E9E8B02A5A}" type="presOf" srcId="{86A29E2F-7C45-7E4D-B8CE-6BF4EC9D9976}" destId="{E320802F-0809-3B44-A526-A0DD9DEF3BCB}" srcOrd="0" destOrd="0" presId="urn:microsoft.com/office/officeart/2005/8/layout/cycle8"/>
    <dgm:cxn modelId="{D92F3492-33C3-D641-8CE1-792CAD630350}" type="presOf" srcId="{1BD35A1A-5890-8D49-BF48-4361EF3AD902}" destId="{F687E9DA-DC1B-1440-B613-70FCCF0E6C3A}" srcOrd="0" destOrd="0" presId="urn:microsoft.com/office/officeart/2005/8/layout/cycle8"/>
    <dgm:cxn modelId="{659A43B4-4E13-644E-B7B1-A9DF0C6B381B}" type="presOf" srcId="{D5D4E9AB-0A17-C14C-8892-43D20CD66AFA}" destId="{9CEDC057-1B91-EC48-8953-92FC17A5E218}" srcOrd="1" destOrd="0" presId="urn:microsoft.com/office/officeart/2005/8/layout/cycle8"/>
    <dgm:cxn modelId="{EA4A1CC4-7440-D740-8252-9013696A2EEC}" type="presOf" srcId="{86A29E2F-7C45-7E4D-B8CE-6BF4EC9D9976}" destId="{45C19EC6-6793-EE48-9ABB-A8F0FF637075}" srcOrd="1" destOrd="0" presId="urn:microsoft.com/office/officeart/2005/8/layout/cycle8"/>
    <dgm:cxn modelId="{351D14ED-A446-D24B-9B08-A6C4F1F49728}" srcId="{F3EA4F07-BB0A-1641-BAFB-F2F9621DC965}" destId="{86A29E2F-7C45-7E4D-B8CE-6BF4EC9D9976}" srcOrd="2" destOrd="0" parTransId="{FDED0168-CAB9-DD45-A8EC-BFDAF94ED9C8}" sibTransId="{BDF6BDD3-7C36-5341-87F3-B50A93BA9CAD}"/>
    <dgm:cxn modelId="{579D31F4-2E49-BD4F-9880-E9D91F31E62D}" type="presOf" srcId="{D5D4E9AB-0A17-C14C-8892-43D20CD66AFA}" destId="{D05FECA0-6FFF-644A-8F9B-973FCED2FD4A}" srcOrd="0" destOrd="0" presId="urn:microsoft.com/office/officeart/2005/8/layout/cycle8"/>
    <dgm:cxn modelId="{023E29FA-2E8C-5148-B949-E5A3751D5462}" type="presOf" srcId="{F3EA4F07-BB0A-1641-BAFB-F2F9621DC965}" destId="{1DCF8BF3-E09F-F54A-BA31-1378A077C4B4}" srcOrd="0" destOrd="0" presId="urn:microsoft.com/office/officeart/2005/8/layout/cycle8"/>
    <dgm:cxn modelId="{77A7D1A3-743F-5046-A316-ED1AF4188ECD}" type="presParOf" srcId="{1DCF8BF3-E09F-F54A-BA31-1378A077C4B4}" destId="{F687E9DA-DC1B-1440-B613-70FCCF0E6C3A}" srcOrd="0" destOrd="0" presId="urn:microsoft.com/office/officeart/2005/8/layout/cycle8"/>
    <dgm:cxn modelId="{A5BBE375-BB6F-CC42-9C4D-DDF9270892E1}" type="presParOf" srcId="{1DCF8BF3-E09F-F54A-BA31-1378A077C4B4}" destId="{556E6149-FC7C-F149-8092-1C13B18F3BCE}" srcOrd="1" destOrd="0" presId="urn:microsoft.com/office/officeart/2005/8/layout/cycle8"/>
    <dgm:cxn modelId="{AB01D633-7FA8-E34F-8D8F-2ABBA4EC6E3F}" type="presParOf" srcId="{1DCF8BF3-E09F-F54A-BA31-1378A077C4B4}" destId="{F0C6D4B8-70AD-DE4F-B4FD-5AFCE63EB5D1}" srcOrd="2" destOrd="0" presId="urn:microsoft.com/office/officeart/2005/8/layout/cycle8"/>
    <dgm:cxn modelId="{45D5CD2D-BE78-184B-8F51-DD61F7D856C5}" type="presParOf" srcId="{1DCF8BF3-E09F-F54A-BA31-1378A077C4B4}" destId="{55486E2C-55D9-DD4B-BF59-D8ED5ACFC3AE}" srcOrd="3" destOrd="0" presId="urn:microsoft.com/office/officeart/2005/8/layout/cycle8"/>
    <dgm:cxn modelId="{CAB523B1-4080-4E47-AF32-CE02E41E9D05}" type="presParOf" srcId="{1DCF8BF3-E09F-F54A-BA31-1378A077C4B4}" destId="{D05FECA0-6FFF-644A-8F9B-973FCED2FD4A}" srcOrd="4" destOrd="0" presId="urn:microsoft.com/office/officeart/2005/8/layout/cycle8"/>
    <dgm:cxn modelId="{3C56BE3E-9768-6544-A90C-AF347D988CDB}" type="presParOf" srcId="{1DCF8BF3-E09F-F54A-BA31-1378A077C4B4}" destId="{E83C339A-26CF-3B4A-9A04-F27BC8A79147}" srcOrd="5" destOrd="0" presId="urn:microsoft.com/office/officeart/2005/8/layout/cycle8"/>
    <dgm:cxn modelId="{B37D9E14-20CA-A940-8044-3D51AC278362}" type="presParOf" srcId="{1DCF8BF3-E09F-F54A-BA31-1378A077C4B4}" destId="{96DC514A-4D27-A54D-B1A9-23E15FEEE3BC}" srcOrd="6" destOrd="0" presId="urn:microsoft.com/office/officeart/2005/8/layout/cycle8"/>
    <dgm:cxn modelId="{5D1B6FF1-7E5E-DB4F-AC9B-2704D113400A}" type="presParOf" srcId="{1DCF8BF3-E09F-F54A-BA31-1378A077C4B4}" destId="{9CEDC057-1B91-EC48-8953-92FC17A5E218}" srcOrd="7" destOrd="0" presId="urn:microsoft.com/office/officeart/2005/8/layout/cycle8"/>
    <dgm:cxn modelId="{094DD2C7-C19F-C64B-88CE-0816D009FC16}" type="presParOf" srcId="{1DCF8BF3-E09F-F54A-BA31-1378A077C4B4}" destId="{E320802F-0809-3B44-A526-A0DD9DEF3BCB}" srcOrd="8" destOrd="0" presId="urn:microsoft.com/office/officeart/2005/8/layout/cycle8"/>
    <dgm:cxn modelId="{99DF0C50-C801-A04E-9E25-B02E3FFB9B77}" type="presParOf" srcId="{1DCF8BF3-E09F-F54A-BA31-1378A077C4B4}" destId="{D8FBDFAA-1EE0-924A-8BDC-AD0FDCD1618C}" srcOrd="9" destOrd="0" presId="urn:microsoft.com/office/officeart/2005/8/layout/cycle8"/>
    <dgm:cxn modelId="{AA37DACC-A519-3745-B598-38C09C186C3B}" type="presParOf" srcId="{1DCF8BF3-E09F-F54A-BA31-1378A077C4B4}" destId="{7F4870C8-6EA0-2C4F-9A4A-47566831A6B9}" srcOrd="10" destOrd="0" presId="urn:microsoft.com/office/officeart/2005/8/layout/cycle8"/>
    <dgm:cxn modelId="{87B740A6-52A7-6645-B7BE-D3A021641EE9}" type="presParOf" srcId="{1DCF8BF3-E09F-F54A-BA31-1378A077C4B4}" destId="{45C19EC6-6793-EE48-9ABB-A8F0FF637075}" srcOrd="11" destOrd="0" presId="urn:microsoft.com/office/officeart/2005/8/layout/cycle8"/>
    <dgm:cxn modelId="{03F1694E-A55E-424E-ABA6-F4E500B4D3BC}" type="presParOf" srcId="{1DCF8BF3-E09F-F54A-BA31-1378A077C4B4}" destId="{E29CB921-57E8-204B-A8BA-E0673713032B}" srcOrd="12" destOrd="0" presId="urn:microsoft.com/office/officeart/2005/8/layout/cycle8"/>
    <dgm:cxn modelId="{3E75042C-FAD4-1E40-BF56-6ED1A9A88130}" type="presParOf" srcId="{1DCF8BF3-E09F-F54A-BA31-1378A077C4B4}" destId="{7F6B925F-51D4-9743-B57B-9D83222D2183}" srcOrd="13" destOrd="0" presId="urn:microsoft.com/office/officeart/2005/8/layout/cycle8"/>
    <dgm:cxn modelId="{BFF2E835-6AB4-C444-90A2-00B88D60BC59}" type="presParOf" srcId="{1DCF8BF3-E09F-F54A-BA31-1378A077C4B4}" destId="{1C964329-0D65-5A4A-A442-7A2EBBA649BC}"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0CC180-9A2E-C54E-BC4C-BF43F5375D13}" type="doc">
      <dgm:prSet loTypeId="urn:microsoft.com/office/officeart/2005/8/layout/chart3" loCatId="" qsTypeId="urn:microsoft.com/office/officeart/2005/8/quickstyle/simple1" qsCatId="simple" csTypeId="urn:microsoft.com/office/officeart/2005/8/colors/colorful4" csCatId="colorful" phldr="1"/>
      <dgm:spPr/>
    </dgm:pt>
    <dgm:pt modelId="{A424843B-5AFE-884C-BE27-F5D5AE8C0128}">
      <dgm:prSet phldrT="[Text]"/>
      <dgm:spPr/>
      <dgm:t>
        <a:bodyPr/>
        <a:lstStyle/>
        <a:p>
          <a:r>
            <a:rPr lang="en-US" dirty="0">
              <a:solidFill>
                <a:schemeClr val="tx1"/>
              </a:solidFill>
            </a:rPr>
            <a:t>Non-Profit:</a:t>
          </a:r>
        </a:p>
        <a:p>
          <a:r>
            <a:rPr lang="en-US" dirty="0">
              <a:solidFill>
                <a:schemeClr val="tx1"/>
              </a:solidFill>
            </a:rPr>
            <a:t>Negligible</a:t>
          </a:r>
        </a:p>
      </dgm:t>
    </dgm:pt>
    <dgm:pt modelId="{5F9ED8AB-2C56-264D-8CD7-866E4F0F9C01}" type="parTrans" cxnId="{094B6EA4-F69F-0942-B1D4-13CA52481800}">
      <dgm:prSet/>
      <dgm:spPr/>
      <dgm:t>
        <a:bodyPr/>
        <a:lstStyle/>
        <a:p>
          <a:endParaRPr lang="en-US"/>
        </a:p>
      </dgm:t>
    </dgm:pt>
    <dgm:pt modelId="{64AFBFB4-B9C3-744F-9053-F6ECB38645D9}" type="sibTrans" cxnId="{094B6EA4-F69F-0942-B1D4-13CA52481800}">
      <dgm:prSet/>
      <dgm:spPr/>
      <dgm:t>
        <a:bodyPr/>
        <a:lstStyle/>
        <a:p>
          <a:endParaRPr lang="en-US"/>
        </a:p>
      </dgm:t>
    </dgm:pt>
    <dgm:pt modelId="{DC893F62-6D1A-2C4E-AA4E-8F717F2974E0}">
      <dgm:prSet phldrT="[Text]"/>
      <dgm:spPr/>
      <dgm:t>
        <a:bodyPr/>
        <a:lstStyle/>
        <a:p>
          <a:r>
            <a:rPr lang="en-US" dirty="0"/>
            <a:t>Corporate limited due to Indian Act</a:t>
          </a:r>
        </a:p>
      </dgm:t>
    </dgm:pt>
    <dgm:pt modelId="{F9F3621F-EAB7-3542-9C16-5E5EB4182D4E}" type="parTrans" cxnId="{C1B5BF31-5A4E-EC48-8215-712BBBAC1DDB}">
      <dgm:prSet/>
      <dgm:spPr/>
      <dgm:t>
        <a:bodyPr/>
        <a:lstStyle/>
        <a:p>
          <a:endParaRPr lang="en-US"/>
        </a:p>
      </dgm:t>
    </dgm:pt>
    <dgm:pt modelId="{C314766D-0BEA-3E4D-813F-A966A6D3306A}" type="sibTrans" cxnId="{C1B5BF31-5A4E-EC48-8215-712BBBAC1DDB}">
      <dgm:prSet/>
      <dgm:spPr/>
      <dgm:t>
        <a:bodyPr/>
        <a:lstStyle/>
        <a:p>
          <a:endParaRPr lang="en-US"/>
        </a:p>
      </dgm:t>
    </dgm:pt>
    <dgm:pt modelId="{94C8C48F-75EF-D840-8479-6A707ED51413}">
      <dgm:prSet phldrT="[Text]"/>
      <dgm:spPr/>
      <dgm:t>
        <a:bodyPr/>
        <a:lstStyle/>
        <a:p>
          <a:r>
            <a:rPr lang="en-US" dirty="0"/>
            <a:t>Government: Broad sweeping inequity</a:t>
          </a:r>
        </a:p>
      </dgm:t>
    </dgm:pt>
    <dgm:pt modelId="{941DED38-92CE-ED48-97A5-9562BEED9BDB}" type="parTrans" cxnId="{BB9A41FF-ED88-CD4E-8BE3-D6F89E87D653}">
      <dgm:prSet/>
      <dgm:spPr/>
      <dgm:t>
        <a:bodyPr/>
        <a:lstStyle/>
        <a:p>
          <a:endParaRPr lang="en-US"/>
        </a:p>
      </dgm:t>
    </dgm:pt>
    <dgm:pt modelId="{626FC99C-3438-FC4B-B68C-5D336346414B}" type="sibTrans" cxnId="{BB9A41FF-ED88-CD4E-8BE3-D6F89E87D653}">
      <dgm:prSet/>
      <dgm:spPr/>
      <dgm:t>
        <a:bodyPr/>
        <a:lstStyle/>
        <a:p>
          <a:endParaRPr lang="en-US"/>
        </a:p>
      </dgm:t>
    </dgm:pt>
    <dgm:pt modelId="{349D5BC7-F632-6E41-B113-3FC5A639C628}" type="pres">
      <dgm:prSet presAssocID="{710CC180-9A2E-C54E-BC4C-BF43F5375D13}" presName="compositeShape" presStyleCnt="0">
        <dgm:presLayoutVars>
          <dgm:chMax val="7"/>
          <dgm:dir/>
          <dgm:resizeHandles val="exact"/>
        </dgm:presLayoutVars>
      </dgm:prSet>
      <dgm:spPr/>
    </dgm:pt>
    <dgm:pt modelId="{2A49DE89-A48A-FC4E-805F-32677CAD102C}" type="pres">
      <dgm:prSet presAssocID="{710CC180-9A2E-C54E-BC4C-BF43F5375D13}" presName="wedge1" presStyleLbl="node1" presStyleIdx="0" presStyleCnt="3"/>
      <dgm:spPr/>
    </dgm:pt>
    <dgm:pt modelId="{0E7F4B98-FB34-A349-ACCD-75F71E165E1D}" type="pres">
      <dgm:prSet presAssocID="{710CC180-9A2E-C54E-BC4C-BF43F5375D13}" presName="wedge1Tx" presStyleLbl="node1" presStyleIdx="0" presStyleCnt="3">
        <dgm:presLayoutVars>
          <dgm:chMax val="0"/>
          <dgm:chPref val="0"/>
          <dgm:bulletEnabled val="1"/>
        </dgm:presLayoutVars>
      </dgm:prSet>
      <dgm:spPr/>
    </dgm:pt>
    <dgm:pt modelId="{F94E9691-84E7-8F44-8B77-FDFA3E9B444F}" type="pres">
      <dgm:prSet presAssocID="{710CC180-9A2E-C54E-BC4C-BF43F5375D13}" presName="wedge2" presStyleLbl="node1" presStyleIdx="1" presStyleCnt="3" custLinFactNeighborX="2274" custLinFactNeighborY="8036"/>
      <dgm:spPr/>
    </dgm:pt>
    <dgm:pt modelId="{5F9D4BBF-B7EF-FA4B-8312-104208F05127}" type="pres">
      <dgm:prSet presAssocID="{710CC180-9A2E-C54E-BC4C-BF43F5375D13}" presName="wedge2Tx" presStyleLbl="node1" presStyleIdx="1" presStyleCnt="3">
        <dgm:presLayoutVars>
          <dgm:chMax val="0"/>
          <dgm:chPref val="0"/>
          <dgm:bulletEnabled val="1"/>
        </dgm:presLayoutVars>
      </dgm:prSet>
      <dgm:spPr/>
    </dgm:pt>
    <dgm:pt modelId="{18DEEC97-95CD-B349-A29B-530C4B30B936}" type="pres">
      <dgm:prSet presAssocID="{710CC180-9A2E-C54E-BC4C-BF43F5375D13}" presName="wedge3" presStyleLbl="node1" presStyleIdx="2" presStyleCnt="3"/>
      <dgm:spPr/>
    </dgm:pt>
    <dgm:pt modelId="{6ADBB0AD-62A1-B14D-8C2F-18BF2FC79D3C}" type="pres">
      <dgm:prSet presAssocID="{710CC180-9A2E-C54E-BC4C-BF43F5375D13}" presName="wedge3Tx" presStyleLbl="node1" presStyleIdx="2" presStyleCnt="3">
        <dgm:presLayoutVars>
          <dgm:chMax val="0"/>
          <dgm:chPref val="0"/>
          <dgm:bulletEnabled val="1"/>
        </dgm:presLayoutVars>
      </dgm:prSet>
      <dgm:spPr/>
    </dgm:pt>
  </dgm:ptLst>
  <dgm:cxnLst>
    <dgm:cxn modelId="{266A1700-27F4-644F-B931-1C782EE07FBD}" type="presOf" srcId="{A424843B-5AFE-884C-BE27-F5D5AE8C0128}" destId="{2A49DE89-A48A-FC4E-805F-32677CAD102C}" srcOrd="0" destOrd="0" presId="urn:microsoft.com/office/officeart/2005/8/layout/chart3"/>
    <dgm:cxn modelId="{1A15A40C-D512-9A47-97EC-A8D11AAB9C0A}" type="presOf" srcId="{94C8C48F-75EF-D840-8479-6A707ED51413}" destId="{18DEEC97-95CD-B349-A29B-530C4B30B936}" srcOrd="0" destOrd="0" presId="urn:microsoft.com/office/officeart/2005/8/layout/chart3"/>
    <dgm:cxn modelId="{CD745D29-535E-2A40-929F-451F1183913A}" type="presOf" srcId="{DC893F62-6D1A-2C4E-AA4E-8F717F2974E0}" destId="{F94E9691-84E7-8F44-8B77-FDFA3E9B444F}" srcOrd="0" destOrd="0" presId="urn:microsoft.com/office/officeart/2005/8/layout/chart3"/>
    <dgm:cxn modelId="{C1B5BF31-5A4E-EC48-8215-712BBBAC1DDB}" srcId="{710CC180-9A2E-C54E-BC4C-BF43F5375D13}" destId="{DC893F62-6D1A-2C4E-AA4E-8F717F2974E0}" srcOrd="1" destOrd="0" parTransId="{F9F3621F-EAB7-3542-9C16-5E5EB4182D4E}" sibTransId="{C314766D-0BEA-3E4D-813F-A966A6D3306A}"/>
    <dgm:cxn modelId="{FCC4E144-3D33-2742-B93F-328FBE3E3A83}" type="presOf" srcId="{94C8C48F-75EF-D840-8479-6A707ED51413}" destId="{6ADBB0AD-62A1-B14D-8C2F-18BF2FC79D3C}" srcOrd="1" destOrd="0" presId="urn:microsoft.com/office/officeart/2005/8/layout/chart3"/>
    <dgm:cxn modelId="{5263A34C-70D0-2544-81C8-FD7DDB8B865A}" type="presOf" srcId="{A424843B-5AFE-884C-BE27-F5D5AE8C0128}" destId="{0E7F4B98-FB34-A349-ACCD-75F71E165E1D}" srcOrd="1" destOrd="0" presId="urn:microsoft.com/office/officeart/2005/8/layout/chart3"/>
    <dgm:cxn modelId="{17D9B756-8566-5249-8549-68E164C4E9EE}" type="presOf" srcId="{DC893F62-6D1A-2C4E-AA4E-8F717F2974E0}" destId="{5F9D4BBF-B7EF-FA4B-8312-104208F05127}" srcOrd="1" destOrd="0" presId="urn:microsoft.com/office/officeart/2005/8/layout/chart3"/>
    <dgm:cxn modelId="{86BE987F-26AE-7A46-8A39-376F9055E63E}" type="presOf" srcId="{710CC180-9A2E-C54E-BC4C-BF43F5375D13}" destId="{349D5BC7-F632-6E41-B113-3FC5A639C628}" srcOrd="0" destOrd="0" presId="urn:microsoft.com/office/officeart/2005/8/layout/chart3"/>
    <dgm:cxn modelId="{094B6EA4-F69F-0942-B1D4-13CA52481800}" srcId="{710CC180-9A2E-C54E-BC4C-BF43F5375D13}" destId="{A424843B-5AFE-884C-BE27-F5D5AE8C0128}" srcOrd="0" destOrd="0" parTransId="{5F9ED8AB-2C56-264D-8CD7-866E4F0F9C01}" sibTransId="{64AFBFB4-B9C3-744F-9053-F6ECB38645D9}"/>
    <dgm:cxn modelId="{BB9A41FF-ED88-CD4E-8BE3-D6F89E87D653}" srcId="{710CC180-9A2E-C54E-BC4C-BF43F5375D13}" destId="{94C8C48F-75EF-D840-8479-6A707ED51413}" srcOrd="2" destOrd="0" parTransId="{941DED38-92CE-ED48-97A5-9562BEED9BDB}" sibTransId="{626FC99C-3438-FC4B-B68C-5D336346414B}"/>
    <dgm:cxn modelId="{2C9F1672-58BA-FC4F-839A-3DDF8628D0F2}" type="presParOf" srcId="{349D5BC7-F632-6E41-B113-3FC5A639C628}" destId="{2A49DE89-A48A-FC4E-805F-32677CAD102C}" srcOrd="0" destOrd="0" presId="urn:microsoft.com/office/officeart/2005/8/layout/chart3"/>
    <dgm:cxn modelId="{8E947F65-5CF3-C642-8001-A77C28F3D8AF}" type="presParOf" srcId="{349D5BC7-F632-6E41-B113-3FC5A639C628}" destId="{0E7F4B98-FB34-A349-ACCD-75F71E165E1D}" srcOrd="1" destOrd="0" presId="urn:microsoft.com/office/officeart/2005/8/layout/chart3"/>
    <dgm:cxn modelId="{E57A60B8-B18A-C34C-BF8C-222843DDDF2F}" type="presParOf" srcId="{349D5BC7-F632-6E41-B113-3FC5A639C628}" destId="{F94E9691-84E7-8F44-8B77-FDFA3E9B444F}" srcOrd="2" destOrd="0" presId="urn:microsoft.com/office/officeart/2005/8/layout/chart3"/>
    <dgm:cxn modelId="{DF455EC3-8E2F-E74B-87EE-1C193CA8ABEF}" type="presParOf" srcId="{349D5BC7-F632-6E41-B113-3FC5A639C628}" destId="{5F9D4BBF-B7EF-FA4B-8312-104208F05127}" srcOrd="3" destOrd="0" presId="urn:microsoft.com/office/officeart/2005/8/layout/chart3"/>
    <dgm:cxn modelId="{635C7B4D-5B28-E54F-929A-FF9C82D77D3A}" type="presParOf" srcId="{349D5BC7-F632-6E41-B113-3FC5A639C628}" destId="{18DEEC97-95CD-B349-A29B-530C4B30B936}" srcOrd="4" destOrd="0" presId="urn:microsoft.com/office/officeart/2005/8/layout/chart3"/>
    <dgm:cxn modelId="{4F13D0E7-FE1A-C948-B4D3-9992C9F4BD2A}" type="presParOf" srcId="{349D5BC7-F632-6E41-B113-3FC5A639C628}" destId="{6ADBB0AD-62A1-B14D-8C2F-18BF2FC79D3C}" srcOrd="5" destOrd="0" presId="urn:microsoft.com/office/officeart/2005/8/layout/char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749E348-67BB-4A12-9458-DB60775F0F9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3127FEC4-5830-4F9E-B6D5-A0A38F60B4D4}">
      <dgm:prSet/>
      <dgm:spPr/>
      <dgm:t>
        <a:bodyPr/>
        <a:lstStyle/>
        <a:p>
          <a:r>
            <a:rPr lang="en-US"/>
            <a:t>Ordered Canada to cease its discriminatory conduct in First Nations child and family services AND</a:t>
          </a:r>
        </a:p>
      </dgm:t>
    </dgm:pt>
    <dgm:pt modelId="{16CE65A1-9BC4-419E-AF23-FA742E6B96CD}" type="parTrans" cxnId="{9C0D3003-C309-49B1-84E0-F9D7C847B534}">
      <dgm:prSet/>
      <dgm:spPr/>
      <dgm:t>
        <a:bodyPr/>
        <a:lstStyle/>
        <a:p>
          <a:endParaRPr lang="en-US"/>
        </a:p>
      </dgm:t>
    </dgm:pt>
    <dgm:pt modelId="{312FC6D8-D456-4817-BC99-F0603837B46F}" type="sibTrans" cxnId="{9C0D3003-C309-49B1-84E0-F9D7C847B534}">
      <dgm:prSet/>
      <dgm:spPr/>
      <dgm:t>
        <a:bodyPr/>
        <a:lstStyle/>
        <a:p>
          <a:endParaRPr lang="en-US"/>
        </a:p>
      </dgm:t>
    </dgm:pt>
    <dgm:pt modelId="{BBD77EC7-AF55-4FD6-BBB5-5E99A6C163C8}">
      <dgm:prSet/>
      <dgm:spPr/>
      <dgm:t>
        <a:bodyPr/>
        <a:lstStyle/>
        <a:p>
          <a:r>
            <a:rPr lang="en-US"/>
            <a:t>To ensure that the discrimination does not recur</a:t>
          </a:r>
        </a:p>
      </dgm:t>
    </dgm:pt>
    <dgm:pt modelId="{0196C314-90EA-4EE4-9833-728D649F5656}" type="parTrans" cxnId="{7C2971D6-CD56-4EB4-927A-ED98EF5B127C}">
      <dgm:prSet/>
      <dgm:spPr/>
      <dgm:t>
        <a:bodyPr/>
        <a:lstStyle/>
        <a:p>
          <a:endParaRPr lang="en-US"/>
        </a:p>
      </dgm:t>
    </dgm:pt>
    <dgm:pt modelId="{53DD8DC7-9AD5-46F1-A04B-FDB65FB297A6}" type="sibTrans" cxnId="{7C2971D6-CD56-4EB4-927A-ED98EF5B127C}">
      <dgm:prSet/>
      <dgm:spPr/>
      <dgm:t>
        <a:bodyPr/>
        <a:lstStyle/>
        <a:p>
          <a:endParaRPr lang="en-US"/>
        </a:p>
      </dgm:t>
    </dgm:pt>
    <dgm:pt modelId="{BFDCC054-21D3-42A6-BFAC-5C0B21D5EB2B}">
      <dgm:prSet/>
      <dgm:spPr/>
      <dgm:t>
        <a:bodyPr/>
        <a:lstStyle/>
        <a:p>
          <a:r>
            <a:rPr lang="en-US" dirty="0"/>
            <a:t>Both funding amounts AND the structure are vital to achieving these goals</a:t>
          </a:r>
        </a:p>
      </dgm:t>
    </dgm:pt>
    <dgm:pt modelId="{925D1F02-D69F-4EF8-B31C-F6EA31B5D5F5}" type="parTrans" cxnId="{7910E424-FBE7-4F0B-B242-0357457027A1}">
      <dgm:prSet/>
      <dgm:spPr/>
      <dgm:t>
        <a:bodyPr/>
        <a:lstStyle/>
        <a:p>
          <a:endParaRPr lang="en-US"/>
        </a:p>
      </dgm:t>
    </dgm:pt>
    <dgm:pt modelId="{52C3F325-54DB-4B76-8138-DC481DAB28C9}" type="sibTrans" cxnId="{7910E424-FBE7-4F0B-B242-0357457027A1}">
      <dgm:prSet/>
      <dgm:spPr/>
      <dgm:t>
        <a:bodyPr/>
        <a:lstStyle/>
        <a:p>
          <a:endParaRPr lang="en-US"/>
        </a:p>
      </dgm:t>
    </dgm:pt>
    <dgm:pt modelId="{C07F9A1B-CF8F-E343-97A8-3A77127F9D11}" type="pres">
      <dgm:prSet presAssocID="{E749E348-67BB-4A12-9458-DB60775F0F93}" presName="linear" presStyleCnt="0">
        <dgm:presLayoutVars>
          <dgm:animLvl val="lvl"/>
          <dgm:resizeHandles val="exact"/>
        </dgm:presLayoutVars>
      </dgm:prSet>
      <dgm:spPr/>
    </dgm:pt>
    <dgm:pt modelId="{0AB2BAB5-AD2B-CE48-8452-3D28EDAE72E0}" type="pres">
      <dgm:prSet presAssocID="{3127FEC4-5830-4F9E-B6D5-A0A38F60B4D4}" presName="parentText" presStyleLbl="node1" presStyleIdx="0" presStyleCnt="3">
        <dgm:presLayoutVars>
          <dgm:chMax val="0"/>
          <dgm:bulletEnabled val="1"/>
        </dgm:presLayoutVars>
      </dgm:prSet>
      <dgm:spPr/>
    </dgm:pt>
    <dgm:pt modelId="{888B88E2-ADDA-CB4F-8FDC-82553687DB14}" type="pres">
      <dgm:prSet presAssocID="{312FC6D8-D456-4817-BC99-F0603837B46F}" presName="spacer" presStyleCnt="0"/>
      <dgm:spPr/>
    </dgm:pt>
    <dgm:pt modelId="{704D511A-BA7C-1C4A-9AA9-FC3F54ECD073}" type="pres">
      <dgm:prSet presAssocID="{BBD77EC7-AF55-4FD6-BBB5-5E99A6C163C8}" presName="parentText" presStyleLbl="node1" presStyleIdx="1" presStyleCnt="3">
        <dgm:presLayoutVars>
          <dgm:chMax val="0"/>
          <dgm:bulletEnabled val="1"/>
        </dgm:presLayoutVars>
      </dgm:prSet>
      <dgm:spPr/>
    </dgm:pt>
    <dgm:pt modelId="{5C323609-A8F3-AE42-816A-FFD93BFE72CD}" type="pres">
      <dgm:prSet presAssocID="{53DD8DC7-9AD5-46F1-A04B-FDB65FB297A6}" presName="spacer" presStyleCnt="0"/>
      <dgm:spPr/>
    </dgm:pt>
    <dgm:pt modelId="{5111F4E3-C1E6-0343-89EC-6FB39621BA83}" type="pres">
      <dgm:prSet presAssocID="{BFDCC054-21D3-42A6-BFAC-5C0B21D5EB2B}" presName="parentText" presStyleLbl="node1" presStyleIdx="2" presStyleCnt="3">
        <dgm:presLayoutVars>
          <dgm:chMax val="0"/>
          <dgm:bulletEnabled val="1"/>
        </dgm:presLayoutVars>
      </dgm:prSet>
      <dgm:spPr/>
    </dgm:pt>
  </dgm:ptLst>
  <dgm:cxnLst>
    <dgm:cxn modelId="{9C0D3003-C309-49B1-84E0-F9D7C847B534}" srcId="{E749E348-67BB-4A12-9458-DB60775F0F93}" destId="{3127FEC4-5830-4F9E-B6D5-A0A38F60B4D4}" srcOrd="0" destOrd="0" parTransId="{16CE65A1-9BC4-419E-AF23-FA742E6B96CD}" sibTransId="{312FC6D8-D456-4817-BC99-F0603837B46F}"/>
    <dgm:cxn modelId="{7910E424-FBE7-4F0B-B242-0357457027A1}" srcId="{E749E348-67BB-4A12-9458-DB60775F0F93}" destId="{BFDCC054-21D3-42A6-BFAC-5C0B21D5EB2B}" srcOrd="2" destOrd="0" parTransId="{925D1F02-D69F-4EF8-B31C-F6EA31B5D5F5}" sibTransId="{52C3F325-54DB-4B76-8138-DC481DAB28C9}"/>
    <dgm:cxn modelId="{0C966728-8604-A24F-A312-2F61578E5B4B}" type="presOf" srcId="{3127FEC4-5830-4F9E-B6D5-A0A38F60B4D4}" destId="{0AB2BAB5-AD2B-CE48-8452-3D28EDAE72E0}" srcOrd="0" destOrd="0" presId="urn:microsoft.com/office/officeart/2005/8/layout/vList2"/>
    <dgm:cxn modelId="{518BA355-BFD7-9A4B-88CF-DC303A41D4C1}" type="presOf" srcId="{BFDCC054-21D3-42A6-BFAC-5C0B21D5EB2B}" destId="{5111F4E3-C1E6-0343-89EC-6FB39621BA83}" srcOrd="0" destOrd="0" presId="urn:microsoft.com/office/officeart/2005/8/layout/vList2"/>
    <dgm:cxn modelId="{E0C4E286-70C3-7648-AA56-602C9F4A704D}" type="presOf" srcId="{E749E348-67BB-4A12-9458-DB60775F0F93}" destId="{C07F9A1B-CF8F-E343-97A8-3A77127F9D11}" srcOrd="0" destOrd="0" presId="urn:microsoft.com/office/officeart/2005/8/layout/vList2"/>
    <dgm:cxn modelId="{EDD67BD1-5F14-0245-AC88-3C9990977744}" type="presOf" srcId="{BBD77EC7-AF55-4FD6-BBB5-5E99A6C163C8}" destId="{704D511A-BA7C-1C4A-9AA9-FC3F54ECD073}" srcOrd="0" destOrd="0" presId="urn:microsoft.com/office/officeart/2005/8/layout/vList2"/>
    <dgm:cxn modelId="{7C2971D6-CD56-4EB4-927A-ED98EF5B127C}" srcId="{E749E348-67BB-4A12-9458-DB60775F0F93}" destId="{BBD77EC7-AF55-4FD6-BBB5-5E99A6C163C8}" srcOrd="1" destOrd="0" parTransId="{0196C314-90EA-4EE4-9833-728D649F5656}" sibTransId="{53DD8DC7-9AD5-46F1-A04B-FDB65FB297A6}"/>
    <dgm:cxn modelId="{254930FF-9068-ED4F-AB0E-412A8344BACF}" type="presParOf" srcId="{C07F9A1B-CF8F-E343-97A8-3A77127F9D11}" destId="{0AB2BAB5-AD2B-CE48-8452-3D28EDAE72E0}" srcOrd="0" destOrd="0" presId="urn:microsoft.com/office/officeart/2005/8/layout/vList2"/>
    <dgm:cxn modelId="{EA4DC99E-F78F-6243-A3F0-44F3A46FB060}" type="presParOf" srcId="{C07F9A1B-CF8F-E343-97A8-3A77127F9D11}" destId="{888B88E2-ADDA-CB4F-8FDC-82553687DB14}" srcOrd="1" destOrd="0" presId="urn:microsoft.com/office/officeart/2005/8/layout/vList2"/>
    <dgm:cxn modelId="{F359C6DD-2781-F84F-A9DF-AB0167178BC2}" type="presParOf" srcId="{C07F9A1B-CF8F-E343-97A8-3A77127F9D11}" destId="{704D511A-BA7C-1C4A-9AA9-FC3F54ECD073}" srcOrd="2" destOrd="0" presId="urn:microsoft.com/office/officeart/2005/8/layout/vList2"/>
    <dgm:cxn modelId="{5BE8DB34-A74C-7747-B96E-8966B055AEE6}" type="presParOf" srcId="{C07F9A1B-CF8F-E343-97A8-3A77127F9D11}" destId="{5C323609-A8F3-AE42-816A-FFD93BFE72CD}" srcOrd="3" destOrd="0" presId="urn:microsoft.com/office/officeart/2005/8/layout/vList2"/>
    <dgm:cxn modelId="{2348430C-F747-7A4F-BAC4-96DAF1DF58FA}" type="presParOf" srcId="{C07F9A1B-CF8F-E343-97A8-3A77127F9D11}" destId="{5111F4E3-C1E6-0343-89EC-6FB39621BA83}"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4F11891-6E82-4BC9-AF52-23CD039D0870}"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1DFF0148-581C-4E6A-8685-32C61ECE04E9}">
      <dgm:prSet/>
      <dgm:spPr/>
      <dgm:t>
        <a:bodyPr/>
        <a:lstStyle/>
        <a:p>
          <a:r>
            <a:rPr lang="en-US"/>
            <a:t>Will Canada implement the Spirit Bear Plan to plug the inequaliites that fuel the drivers of over-representation?</a:t>
          </a:r>
        </a:p>
      </dgm:t>
    </dgm:pt>
    <dgm:pt modelId="{F7A7F78E-DC84-4606-9884-D3EB6FDB25F3}" type="parTrans" cxnId="{51BB23F6-DF3A-497A-A98A-9DE8757AC3D8}">
      <dgm:prSet/>
      <dgm:spPr/>
      <dgm:t>
        <a:bodyPr/>
        <a:lstStyle/>
        <a:p>
          <a:endParaRPr lang="en-US"/>
        </a:p>
      </dgm:t>
    </dgm:pt>
    <dgm:pt modelId="{23152152-1474-4F04-A210-DD5EBA854C6E}" type="sibTrans" cxnId="{51BB23F6-DF3A-497A-A98A-9DE8757AC3D8}">
      <dgm:prSet/>
      <dgm:spPr/>
      <dgm:t>
        <a:bodyPr/>
        <a:lstStyle/>
        <a:p>
          <a:endParaRPr lang="en-US"/>
        </a:p>
      </dgm:t>
    </dgm:pt>
    <dgm:pt modelId="{7EF86F7C-42A4-4DD7-826A-521B0554DD13}">
      <dgm:prSet/>
      <dgm:spPr/>
      <dgm:t>
        <a:bodyPr/>
        <a:lstStyle/>
        <a:p>
          <a:r>
            <a:rPr lang="en-US"/>
            <a:t>How will Canada be held accountable for substantively equal, needs based, sustainable resources in its funding levels and funding levels?</a:t>
          </a:r>
        </a:p>
      </dgm:t>
    </dgm:pt>
    <dgm:pt modelId="{29B066CA-61AD-4DAC-A8AA-E016E2603942}" type="parTrans" cxnId="{CF9C26FA-9382-455C-8A33-445F8FE52E7C}">
      <dgm:prSet/>
      <dgm:spPr/>
      <dgm:t>
        <a:bodyPr/>
        <a:lstStyle/>
        <a:p>
          <a:endParaRPr lang="en-US"/>
        </a:p>
      </dgm:t>
    </dgm:pt>
    <dgm:pt modelId="{8A9AF212-DA4F-4EEF-95F7-BC5F91CA9ADF}" type="sibTrans" cxnId="{CF9C26FA-9382-455C-8A33-445F8FE52E7C}">
      <dgm:prSet/>
      <dgm:spPr/>
      <dgm:t>
        <a:bodyPr/>
        <a:lstStyle/>
        <a:p>
          <a:endParaRPr lang="en-US"/>
        </a:p>
      </dgm:t>
    </dgm:pt>
    <dgm:pt modelId="{CB181640-6D51-409E-BC94-B2C2936A15C9}">
      <dgm:prSet/>
      <dgm:spPr/>
      <dgm:t>
        <a:bodyPr/>
        <a:lstStyle/>
        <a:p>
          <a:r>
            <a:rPr lang="en-US"/>
            <a:t>Will the feds fund off reserve if the province will not?</a:t>
          </a:r>
        </a:p>
      </dgm:t>
    </dgm:pt>
    <dgm:pt modelId="{055B78C0-ABB9-4BD5-B0E1-25CD2B2BE0F2}" type="parTrans" cxnId="{A0FE6C65-E1E6-4442-9940-6516E259CC37}">
      <dgm:prSet/>
      <dgm:spPr/>
      <dgm:t>
        <a:bodyPr/>
        <a:lstStyle/>
        <a:p>
          <a:endParaRPr lang="en-US"/>
        </a:p>
      </dgm:t>
    </dgm:pt>
    <dgm:pt modelId="{F8861C15-2B54-4EBC-B9B5-3E079E9D5761}" type="sibTrans" cxnId="{A0FE6C65-E1E6-4442-9940-6516E259CC37}">
      <dgm:prSet/>
      <dgm:spPr/>
      <dgm:t>
        <a:bodyPr/>
        <a:lstStyle/>
        <a:p>
          <a:endParaRPr lang="en-US"/>
        </a:p>
      </dgm:t>
    </dgm:pt>
    <dgm:pt modelId="{5F7438B1-8CCB-4134-9E5B-3F29EE636C18}">
      <dgm:prSet/>
      <dgm:spPr/>
      <dgm:t>
        <a:bodyPr/>
        <a:lstStyle/>
        <a:p>
          <a:r>
            <a:rPr lang="en-US"/>
            <a:t>Will Canada fund a First Nation to affirm jurisdiction per Section 35?</a:t>
          </a:r>
        </a:p>
      </dgm:t>
    </dgm:pt>
    <dgm:pt modelId="{E7B9B6FC-2761-49BF-B438-284B68B9B612}" type="parTrans" cxnId="{56DB74F5-96D4-4A85-85A3-3C9FD4255C3F}">
      <dgm:prSet/>
      <dgm:spPr/>
      <dgm:t>
        <a:bodyPr/>
        <a:lstStyle/>
        <a:p>
          <a:endParaRPr lang="en-US"/>
        </a:p>
      </dgm:t>
    </dgm:pt>
    <dgm:pt modelId="{8AAE9552-5267-49EA-B10A-7325ED7B2951}" type="sibTrans" cxnId="{56DB74F5-96D4-4A85-85A3-3C9FD4255C3F}">
      <dgm:prSet/>
      <dgm:spPr/>
      <dgm:t>
        <a:bodyPr/>
        <a:lstStyle/>
        <a:p>
          <a:endParaRPr lang="en-US"/>
        </a:p>
      </dgm:t>
    </dgm:pt>
    <dgm:pt modelId="{3DD58CD8-07BA-3042-A76D-E3EC6EBAEA71}" type="pres">
      <dgm:prSet presAssocID="{54F11891-6E82-4BC9-AF52-23CD039D0870}" presName="linear" presStyleCnt="0">
        <dgm:presLayoutVars>
          <dgm:animLvl val="lvl"/>
          <dgm:resizeHandles val="exact"/>
        </dgm:presLayoutVars>
      </dgm:prSet>
      <dgm:spPr/>
    </dgm:pt>
    <dgm:pt modelId="{FB86209E-7D23-0245-8465-126601B7463A}" type="pres">
      <dgm:prSet presAssocID="{1DFF0148-581C-4E6A-8685-32C61ECE04E9}" presName="parentText" presStyleLbl="node1" presStyleIdx="0" presStyleCnt="4">
        <dgm:presLayoutVars>
          <dgm:chMax val="0"/>
          <dgm:bulletEnabled val="1"/>
        </dgm:presLayoutVars>
      </dgm:prSet>
      <dgm:spPr/>
    </dgm:pt>
    <dgm:pt modelId="{619EFFB2-69BE-8842-AEF1-5E35E669091D}" type="pres">
      <dgm:prSet presAssocID="{23152152-1474-4F04-A210-DD5EBA854C6E}" presName="spacer" presStyleCnt="0"/>
      <dgm:spPr/>
    </dgm:pt>
    <dgm:pt modelId="{24BC16D8-681A-3C43-B96D-D8BE862A2793}" type="pres">
      <dgm:prSet presAssocID="{7EF86F7C-42A4-4DD7-826A-521B0554DD13}" presName="parentText" presStyleLbl="node1" presStyleIdx="1" presStyleCnt="4">
        <dgm:presLayoutVars>
          <dgm:chMax val="0"/>
          <dgm:bulletEnabled val="1"/>
        </dgm:presLayoutVars>
      </dgm:prSet>
      <dgm:spPr/>
    </dgm:pt>
    <dgm:pt modelId="{A7B5B9BD-9DB4-E848-8450-18262391457A}" type="pres">
      <dgm:prSet presAssocID="{8A9AF212-DA4F-4EEF-95F7-BC5F91CA9ADF}" presName="spacer" presStyleCnt="0"/>
      <dgm:spPr/>
    </dgm:pt>
    <dgm:pt modelId="{A5D06546-0A17-DC48-9C55-9D1350B10DFF}" type="pres">
      <dgm:prSet presAssocID="{CB181640-6D51-409E-BC94-B2C2936A15C9}" presName="parentText" presStyleLbl="node1" presStyleIdx="2" presStyleCnt="4">
        <dgm:presLayoutVars>
          <dgm:chMax val="0"/>
          <dgm:bulletEnabled val="1"/>
        </dgm:presLayoutVars>
      </dgm:prSet>
      <dgm:spPr/>
    </dgm:pt>
    <dgm:pt modelId="{4F3C9583-87A9-7047-B2DD-1E4EEDB2A641}" type="pres">
      <dgm:prSet presAssocID="{F8861C15-2B54-4EBC-B9B5-3E079E9D5761}" presName="spacer" presStyleCnt="0"/>
      <dgm:spPr/>
    </dgm:pt>
    <dgm:pt modelId="{09912A80-AEBE-514B-8E06-2792019A311B}" type="pres">
      <dgm:prSet presAssocID="{5F7438B1-8CCB-4134-9E5B-3F29EE636C18}" presName="parentText" presStyleLbl="node1" presStyleIdx="3" presStyleCnt="4">
        <dgm:presLayoutVars>
          <dgm:chMax val="0"/>
          <dgm:bulletEnabled val="1"/>
        </dgm:presLayoutVars>
      </dgm:prSet>
      <dgm:spPr/>
    </dgm:pt>
  </dgm:ptLst>
  <dgm:cxnLst>
    <dgm:cxn modelId="{A0FE6C65-E1E6-4442-9940-6516E259CC37}" srcId="{54F11891-6E82-4BC9-AF52-23CD039D0870}" destId="{CB181640-6D51-409E-BC94-B2C2936A15C9}" srcOrd="2" destOrd="0" parTransId="{055B78C0-ABB9-4BD5-B0E1-25CD2B2BE0F2}" sibTransId="{F8861C15-2B54-4EBC-B9B5-3E079E9D5761}"/>
    <dgm:cxn modelId="{9A29D04A-E979-9642-8DD5-7285FABD1AE5}" type="presOf" srcId="{54F11891-6E82-4BC9-AF52-23CD039D0870}" destId="{3DD58CD8-07BA-3042-A76D-E3EC6EBAEA71}" srcOrd="0" destOrd="0" presId="urn:microsoft.com/office/officeart/2005/8/layout/vList2"/>
    <dgm:cxn modelId="{82356E6D-4540-C14E-8887-E29BFEF5E6CC}" type="presOf" srcId="{CB181640-6D51-409E-BC94-B2C2936A15C9}" destId="{A5D06546-0A17-DC48-9C55-9D1350B10DFF}" srcOrd="0" destOrd="0" presId="urn:microsoft.com/office/officeart/2005/8/layout/vList2"/>
    <dgm:cxn modelId="{C6E05283-2F67-9C42-9BF1-A37EBA739863}" type="presOf" srcId="{7EF86F7C-42A4-4DD7-826A-521B0554DD13}" destId="{24BC16D8-681A-3C43-B96D-D8BE862A2793}" srcOrd="0" destOrd="0" presId="urn:microsoft.com/office/officeart/2005/8/layout/vList2"/>
    <dgm:cxn modelId="{9883048C-8C44-3F42-902E-6D90C8D7B6CE}" type="presOf" srcId="{1DFF0148-581C-4E6A-8685-32C61ECE04E9}" destId="{FB86209E-7D23-0245-8465-126601B7463A}" srcOrd="0" destOrd="0" presId="urn:microsoft.com/office/officeart/2005/8/layout/vList2"/>
    <dgm:cxn modelId="{3BA455D6-201B-2544-BCCA-F1A33614B6F3}" type="presOf" srcId="{5F7438B1-8CCB-4134-9E5B-3F29EE636C18}" destId="{09912A80-AEBE-514B-8E06-2792019A311B}" srcOrd="0" destOrd="0" presId="urn:microsoft.com/office/officeart/2005/8/layout/vList2"/>
    <dgm:cxn modelId="{56DB74F5-96D4-4A85-85A3-3C9FD4255C3F}" srcId="{54F11891-6E82-4BC9-AF52-23CD039D0870}" destId="{5F7438B1-8CCB-4134-9E5B-3F29EE636C18}" srcOrd="3" destOrd="0" parTransId="{E7B9B6FC-2761-49BF-B438-284B68B9B612}" sibTransId="{8AAE9552-5267-49EA-B10A-7325ED7B2951}"/>
    <dgm:cxn modelId="{51BB23F6-DF3A-497A-A98A-9DE8757AC3D8}" srcId="{54F11891-6E82-4BC9-AF52-23CD039D0870}" destId="{1DFF0148-581C-4E6A-8685-32C61ECE04E9}" srcOrd="0" destOrd="0" parTransId="{F7A7F78E-DC84-4606-9884-D3EB6FDB25F3}" sibTransId="{23152152-1474-4F04-A210-DD5EBA854C6E}"/>
    <dgm:cxn modelId="{CF9C26FA-9382-455C-8A33-445F8FE52E7C}" srcId="{54F11891-6E82-4BC9-AF52-23CD039D0870}" destId="{7EF86F7C-42A4-4DD7-826A-521B0554DD13}" srcOrd="1" destOrd="0" parTransId="{29B066CA-61AD-4DAC-A8AA-E016E2603942}" sibTransId="{8A9AF212-DA4F-4EEF-95F7-BC5F91CA9ADF}"/>
    <dgm:cxn modelId="{1783117F-7BBF-944E-9040-609C3D080323}" type="presParOf" srcId="{3DD58CD8-07BA-3042-A76D-E3EC6EBAEA71}" destId="{FB86209E-7D23-0245-8465-126601B7463A}" srcOrd="0" destOrd="0" presId="urn:microsoft.com/office/officeart/2005/8/layout/vList2"/>
    <dgm:cxn modelId="{23756E8E-2BA5-474F-B96E-63287E7E29D1}" type="presParOf" srcId="{3DD58CD8-07BA-3042-A76D-E3EC6EBAEA71}" destId="{619EFFB2-69BE-8842-AEF1-5E35E669091D}" srcOrd="1" destOrd="0" presId="urn:microsoft.com/office/officeart/2005/8/layout/vList2"/>
    <dgm:cxn modelId="{6DDC82F3-C131-7940-ACC4-099436552C3E}" type="presParOf" srcId="{3DD58CD8-07BA-3042-A76D-E3EC6EBAEA71}" destId="{24BC16D8-681A-3C43-B96D-D8BE862A2793}" srcOrd="2" destOrd="0" presId="urn:microsoft.com/office/officeart/2005/8/layout/vList2"/>
    <dgm:cxn modelId="{0D563E66-3AC6-7C44-8BF8-9156FDB82150}" type="presParOf" srcId="{3DD58CD8-07BA-3042-A76D-E3EC6EBAEA71}" destId="{A7B5B9BD-9DB4-E848-8450-18262391457A}" srcOrd="3" destOrd="0" presId="urn:microsoft.com/office/officeart/2005/8/layout/vList2"/>
    <dgm:cxn modelId="{867D00D3-4A77-EC49-A067-55573AE3A70B}" type="presParOf" srcId="{3DD58CD8-07BA-3042-A76D-E3EC6EBAEA71}" destId="{A5D06546-0A17-DC48-9C55-9D1350B10DFF}" srcOrd="4" destOrd="0" presId="urn:microsoft.com/office/officeart/2005/8/layout/vList2"/>
    <dgm:cxn modelId="{FC066F8B-B9EB-6742-ABAA-F7C6AAAF6B62}" type="presParOf" srcId="{3DD58CD8-07BA-3042-A76D-E3EC6EBAEA71}" destId="{4F3C9583-87A9-7047-B2DD-1E4EEDB2A641}" srcOrd="5" destOrd="0" presId="urn:microsoft.com/office/officeart/2005/8/layout/vList2"/>
    <dgm:cxn modelId="{44004D5A-B757-0F42-9A4C-BCE9BD5DB4F5}" type="presParOf" srcId="{3DD58CD8-07BA-3042-A76D-E3EC6EBAEA71}" destId="{09912A80-AEBE-514B-8E06-2792019A311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07E520-ACDA-CD42-8933-4D728A50AC37}">
      <dsp:nvSpPr>
        <dsp:cNvPr id="0" name=""/>
        <dsp:cNvSpPr/>
      </dsp:nvSpPr>
      <dsp:spPr>
        <a:xfrm rot="5400000">
          <a:off x="1157930" y="1063284"/>
          <a:ext cx="1834741" cy="3052968"/>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540C0E-F343-3D4C-B7E6-E0CB94D8926B}">
      <dsp:nvSpPr>
        <dsp:cNvPr id="0" name=""/>
        <dsp:cNvSpPr/>
      </dsp:nvSpPr>
      <dsp:spPr>
        <a:xfrm>
          <a:off x="851666" y="1975464"/>
          <a:ext cx="2756237" cy="2416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t>Poverty</a:t>
          </a:r>
        </a:p>
        <a:p>
          <a:pPr marL="0" lvl="0" indent="0" algn="l" defTabSz="1689100">
            <a:lnSpc>
              <a:spcPct val="90000"/>
            </a:lnSpc>
            <a:spcBef>
              <a:spcPct val="0"/>
            </a:spcBef>
            <a:spcAft>
              <a:spcPct val="35000"/>
            </a:spcAft>
            <a:buNone/>
          </a:pPr>
          <a:r>
            <a:rPr lang="en-US" sz="3800" kern="1200" dirty="0"/>
            <a:t>Poor Housing</a:t>
          </a:r>
        </a:p>
      </dsp:txBody>
      <dsp:txXfrm>
        <a:off x="851666" y="1975464"/>
        <a:ext cx="2756237" cy="2416003"/>
      </dsp:txXfrm>
    </dsp:sp>
    <dsp:sp modelId="{7777094E-4ECC-E94C-A1D3-18EA6FF714B0}">
      <dsp:nvSpPr>
        <dsp:cNvPr id="0" name=""/>
        <dsp:cNvSpPr/>
      </dsp:nvSpPr>
      <dsp:spPr>
        <a:xfrm>
          <a:off x="3087858" y="838521"/>
          <a:ext cx="520044" cy="520044"/>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6EC08A-FAED-054F-BF5C-04AE22576DD9}">
      <dsp:nvSpPr>
        <dsp:cNvPr id="0" name=""/>
        <dsp:cNvSpPr/>
      </dsp:nvSpPr>
      <dsp:spPr>
        <a:xfrm rot="5400000">
          <a:off x="4532103" y="228342"/>
          <a:ext cx="1834741" cy="3052968"/>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704868-32A9-EB41-931C-2EAC180DA8C7}">
      <dsp:nvSpPr>
        <dsp:cNvPr id="0" name=""/>
        <dsp:cNvSpPr/>
      </dsp:nvSpPr>
      <dsp:spPr>
        <a:xfrm>
          <a:off x="4225839" y="1140522"/>
          <a:ext cx="2756237" cy="2416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t>Mental Health and Addictions</a:t>
          </a:r>
        </a:p>
      </dsp:txBody>
      <dsp:txXfrm>
        <a:off x="4225839" y="1140522"/>
        <a:ext cx="2756237" cy="2416003"/>
      </dsp:txXfrm>
    </dsp:sp>
    <dsp:sp modelId="{ECD9D69A-C4D5-DC4E-ACAE-F02C67B498DF}">
      <dsp:nvSpPr>
        <dsp:cNvPr id="0" name=""/>
        <dsp:cNvSpPr/>
      </dsp:nvSpPr>
      <dsp:spPr>
        <a:xfrm>
          <a:off x="6462031" y="3579"/>
          <a:ext cx="520044" cy="520044"/>
        </a:xfrm>
        <a:prstGeom prst="triangle">
          <a:avLst>
            <a:gd name="adj" fmla="val 1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E3E577-0315-A146-9ED1-0FBF5F48E49C}">
      <dsp:nvSpPr>
        <dsp:cNvPr id="0" name=""/>
        <dsp:cNvSpPr/>
      </dsp:nvSpPr>
      <dsp:spPr>
        <a:xfrm rot="5400000">
          <a:off x="7906275" y="-606599"/>
          <a:ext cx="1834741" cy="3052968"/>
        </a:xfrm>
        <a:prstGeom prst="corner">
          <a:avLst>
            <a:gd name="adj1" fmla="val 16120"/>
            <a:gd name="adj2" fmla="val 161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3C8591-3A73-C442-A88A-372A19D6F3D2}">
      <dsp:nvSpPr>
        <dsp:cNvPr id="0" name=""/>
        <dsp:cNvSpPr/>
      </dsp:nvSpPr>
      <dsp:spPr>
        <a:xfrm>
          <a:off x="7600011" y="305579"/>
          <a:ext cx="2756237" cy="24160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4780" tIns="144780" rIns="144780" bIns="144780" numCol="1" spcCol="1270" anchor="t" anchorCtr="0">
          <a:noAutofit/>
        </a:bodyPr>
        <a:lstStyle/>
        <a:p>
          <a:pPr marL="0" lvl="0" indent="0" algn="l" defTabSz="1689100">
            <a:lnSpc>
              <a:spcPct val="90000"/>
            </a:lnSpc>
            <a:spcBef>
              <a:spcPct val="0"/>
            </a:spcBef>
            <a:spcAft>
              <a:spcPct val="35000"/>
            </a:spcAft>
            <a:buNone/>
          </a:pPr>
          <a:r>
            <a:rPr lang="en-US" sz="3800" kern="1200" dirty="0"/>
            <a:t>Higher risk for child welfare intervention</a:t>
          </a:r>
        </a:p>
      </dsp:txBody>
      <dsp:txXfrm>
        <a:off x="7600011" y="305579"/>
        <a:ext cx="2756237" cy="24160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87E9DA-DC1B-1440-B613-70FCCF0E6C3A}">
      <dsp:nvSpPr>
        <dsp:cNvPr id="0" name=""/>
        <dsp:cNvSpPr/>
      </dsp:nvSpPr>
      <dsp:spPr>
        <a:xfrm>
          <a:off x="838516" y="282836"/>
          <a:ext cx="3655123" cy="3655123"/>
        </a:xfrm>
        <a:prstGeom prst="pie">
          <a:avLst>
            <a:gd name="adj1" fmla="val 16200000"/>
            <a:gd name="adj2" fmla="val 18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Non-Profit</a:t>
          </a:r>
          <a:r>
            <a:rPr lang="en-US" sz="1900" kern="1200" dirty="0"/>
            <a:t> </a:t>
          </a:r>
        </a:p>
      </dsp:txBody>
      <dsp:txXfrm>
        <a:off x="2764853" y="1057375"/>
        <a:ext cx="1305401" cy="1087834"/>
      </dsp:txXfrm>
    </dsp:sp>
    <dsp:sp modelId="{D05FECA0-6FFF-644A-8F9B-973FCED2FD4A}">
      <dsp:nvSpPr>
        <dsp:cNvPr id="0" name=""/>
        <dsp:cNvSpPr/>
      </dsp:nvSpPr>
      <dsp:spPr>
        <a:xfrm>
          <a:off x="763238" y="413377"/>
          <a:ext cx="3655123" cy="3655123"/>
        </a:xfrm>
        <a:prstGeom prst="pie">
          <a:avLst>
            <a:gd name="adj1" fmla="val 1800000"/>
            <a:gd name="adj2" fmla="val 900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Corporate</a:t>
          </a:r>
        </a:p>
      </dsp:txBody>
      <dsp:txXfrm>
        <a:off x="1633505" y="2784856"/>
        <a:ext cx="1958102" cy="957294"/>
      </dsp:txXfrm>
    </dsp:sp>
    <dsp:sp modelId="{E320802F-0809-3B44-A526-A0DD9DEF3BCB}">
      <dsp:nvSpPr>
        <dsp:cNvPr id="0" name=""/>
        <dsp:cNvSpPr/>
      </dsp:nvSpPr>
      <dsp:spPr>
        <a:xfrm>
          <a:off x="687959" y="282836"/>
          <a:ext cx="3655123" cy="3655123"/>
        </a:xfrm>
        <a:prstGeom prst="pie">
          <a:avLst>
            <a:gd name="adj1" fmla="val 9000000"/>
            <a:gd name="adj2" fmla="val 1620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Government</a:t>
          </a:r>
        </a:p>
      </dsp:txBody>
      <dsp:txXfrm>
        <a:off x="1111345" y="1057375"/>
        <a:ext cx="1305401" cy="1087834"/>
      </dsp:txXfrm>
    </dsp:sp>
    <dsp:sp modelId="{E29CB921-57E8-204B-A8BA-E0673713032B}">
      <dsp:nvSpPr>
        <dsp:cNvPr id="0" name=""/>
        <dsp:cNvSpPr/>
      </dsp:nvSpPr>
      <dsp:spPr>
        <a:xfrm>
          <a:off x="612548" y="56567"/>
          <a:ext cx="4107663" cy="4107663"/>
        </a:xfrm>
        <a:prstGeom prst="circularArrow">
          <a:avLst>
            <a:gd name="adj1" fmla="val 5085"/>
            <a:gd name="adj2" fmla="val 327528"/>
            <a:gd name="adj3" fmla="val 1472472"/>
            <a:gd name="adj4" fmla="val 16199432"/>
            <a:gd name="adj5" fmla="val 5932"/>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F6B925F-51D4-9743-B57B-9D83222D2183}">
      <dsp:nvSpPr>
        <dsp:cNvPr id="0" name=""/>
        <dsp:cNvSpPr/>
      </dsp:nvSpPr>
      <dsp:spPr>
        <a:xfrm>
          <a:off x="536968" y="186876"/>
          <a:ext cx="4107663" cy="4107663"/>
        </a:xfrm>
        <a:prstGeom prst="circularArrow">
          <a:avLst>
            <a:gd name="adj1" fmla="val 5085"/>
            <a:gd name="adj2" fmla="val 327528"/>
            <a:gd name="adj3" fmla="val 8671970"/>
            <a:gd name="adj4" fmla="val 1800502"/>
            <a:gd name="adj5" fmla="val 5932"/>
          </a:avLst>
        </a:prstGeom>
        <a:solidFill>
          <a:schemeClr val="accent4">
            <a:hueOff val="4900445"/>
            <a:satOff val="-20388"/>
            <a:lumOff val="480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C964329-0D65-5A4A-A442-7A2EBBA649BC}">
      <dsp:nvSpPr>
        <dsp:cNvPr id="0" name=""/>
        <dsp:cNvSpPr/>
      </dsp:nvSpPr>
      <dsp:spPr>
        <a:xfrm>
          <a:off x="461388" y="56567"/>
          <a:ext cx="4107663" cy="4107663"/>
        </a:xfrm>
        <a:prstGeom prst="circularArrow">
          <a:avLst>
            <a:gd name="adj1" fmla="val 5085"/>
            <a:gd name="adj2" fmla="val 327528"/>
            <a:gd name="adj3" fmla="val 15873039"/>
            <a:gd name="adj4" fmla="val 9000000"/>
            <a:gd name="adj5" fmla="val 5932"/>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49DE89-A48A-FC4E-805F-32677CAD102C}">
      <dsp:nvSpPr>
        <dsp:cNvPr id="0" name=""/>
        <dsp:cNvSpPr/>
      </dsp:nvSpPr>
      <dsp:spPr>
        <a:xfrm>
          <a:off x="857444" y="293715"/>
          <a:ext cx="3655123" cy="3655123"/>
        </a:xfrm>
        <a:prstGeom prst="pie">
          <a:avLst>
            <a:gd name="adj1" fmla="val 16200000"/>
            <a:gd name="adj2" fmla="val 18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Non-Profit:</a:t>
          </a:r>
        </a:p>
        <a:p>
          <a:pPr marL="0" lvl="0" indent="0" algn="ctr" defTabSz="755650">
            <a:lnSpc>
              <a:spcPct val="90000"/>
            </a:lnSpc>
            <a:spcBef>
              <a:spcPct val="0"/>
            </a:spcBef>
            <a:spcAft>
              <a:spcPct val="35000"/>
            </a:spcAft>
            <a:buNone/>
          </a:pPr>
          <a:r>
            <a:rPr lang="en-US" sz="1700" kern="1200" dirty="0">
              <a:solidFill>
                <a:schemeClr val="tx1"/>
              </a:solidFill>
            </a:rPr>
            <a:t>Negligible</a:t>
          </a:r>
        </a:p>
      </dsp:txBody>
      <dsp:txXfrm>
        <a:off x="2844700" y="968172"/>
        <a:ext cx="1240131" cy="1218374"/>
      </dsp:txXfrm>
    </dsp:sp>
    <dsp:sp modelId="{F94E9691-84E7-8F44-8B77-FDFA3E9B444F}">
      <dsp:nvSpPr>
        <dsp:cNvPr id="0" name=""/>
        <dsp:cNvSpPr/>
      </dsp:nvSpPr>
      <dsp:spPr>
        <a:xfrm>
          <a:off x="752149" y="696224"/>
          <a:ext cx="3655123" cy="3655123"/>
        </a:xfrm>
        <a:prstGeom prst="pie">
          <a:avLst>
            <a:gd name="adj1" fmla="val 1800000"/>
            <a:gd name="adj2" fmla="val 9000000"/>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Corporate limited due to Indian Act</a:t>
          </a:r>
        </a:p>
      </dsp:txBody>
      <dsp:txXfrm>
        <a:off x="1752956" y="3002433"/>
        <a:ext cx="1653508" cy="1131347"/>
      </dsp:txXfrm>
    </dsp:sp>
    <dsp:sp modelId="{18DEEC97-95CD-B349-A29B-530C4B30B936}">
      <dsp:nvSpPr>
        <dsp:cNvPr id="0" name=""/>
        <dsp:cNvSpPr/>
      </dsp:nvSpPr>
      <dsp:spPr>
        <a:xfrm>
          <a:off x="669031" y="402498"/>
          <a:ext cx="3655123" cy="3655123"/>
        </a:xfrm>
        <a:prstGeom prst="pie">
          <a:avLst>
            <a:gd name="adj1" fmla="val 9000000"/>
            <a:gd name="adj2" fmla="val 1620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Government: Broad sweeping inequity</a:t>
          </a:r>
        </a:p>
      </dsp:txBody>
      <dsp:txXfrm>
        <a:off x="1060651" y="1120469"/>
        <a:ext cx="1240131" cy="12183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B2BAB5-AD2B-CE48-8452-3D28EDAE72E0}">
      <dsp:nvSpPr>
        <dsp:cNvPr id="0" name=""/>
        <dsp:cNvSpPr/>
      </dsp:nvSpPr>
      <dsp:spPr>
        <a:xfrm>
          <a:off x="0" y="7741"/>
          <a:ext cx="10905066" cy="139229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Ordered Canada to cease its discriminatory conduct in First Nations child and family services AND</a:t>
          </a:r>
        </a:p>
      </dsp:txBody>
      <dsp:txXfrm>
        <a:off x="67966" y="75707"/>
        <a:ext cx="10769134" cy="1256367"/>
      </dsp:txXfrm>
    </dsp:sp>
    <dsp:sp modelId="{704D511A-BA7C-1C4A-9AA9-FC3F54ECD073}">
      <dsp:nvSpPr>
        <dsp:cNvPr id="0" name=""/>
        <dsp:cNvSpPr/>
      </dsp:nvSpPr>
      <dsp:spPr>
        <a:xfrm>
          <a:off x="0" y="1500841"/>
          <a:ext cx="10905066" cy="1392299"/>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To ensure that the discrimination does not recur</a:t>
          </a:r>
        </a:p>
      </dsp:txBody>
      <dsp:txXfrm>
        <a:off x="67966" y="1568807"/>
        <a:ext cx="10769134" cy="1256367"/>
      </dsp:txXfrm>
    </dsp:sp>
    <dsp:sp modelId="{5111F4E3-C1E6-0343-89EC-6FB39621BA83}">
      <dsp:nvSpPr>
        <dsp:cNvPr id="0" name=""/>
        <dsp:cNvSpPr/>
      </dsp:nvSpPr>
      <dsp:spPr>
        <a:xfrm>
          <a:off x="0" y="2993940"/>
          <a:ext cx="10905066" cy="139229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dirty="0"/>
            <a:t>Both funding amounts AND the structure are vital to achieving these goals</a:t>
          </a:r>
        </a:p>
      </dsp:txBody>
      <dsp:txXfrm>
        <a:off x="67966" y="3061906"/>
        <a:ext cx="10769134" cy="12563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86209E-7D23-0245-8465-126601B7463A}">
      <dsp:nvSpPr>
        <dsp:cNvPr id="0" name=""/>
        <dsp:cNvSpPr/>
      </dsp:nvSpPr>
      <dsp:spPr>
        <a:xfrm>
          <a:off x="0" y="66571"/>
          <a:ext cx="4828172" cy="133866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Will Canada implement the Spirit Bear Plan to plug the inequaliites that fuel the drivers of over-representation?</a:t>
          </a:r>
        </a:p>
      </dsp:txBody>
      <dsp:txXfrm>
        <a:off x="65348" y="131919"/>
        <a:ext cx="4697476" cy="1207966"/>
      </dsp:txXfrm>
    </dsp:sp>
    <dsp:sp modelId="{24BC16D8-681A-3C43-B96D-D8BE862A2793}">
      <dsp:nvSpPr>
        <dsp:cNvPr id="0" name=""/>
        <dsp:cNvSpPr/>
      </dsp:nvSpPr>
      <dsp:spPr>
        <a:xfrm>
          <a:off x="0" y="1459954"/>
          <a:ext cx="4828172" cy="1338662"/>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How will Canada be held accountable for substantively equal, needs based, sustainable resources in its funding levels and funding levels?</a:t>
          </a:r>
        </a:p>
      </dsp:txBody>
      <dsp:txXfrm>
        <a:off x="65348" y="1525302"/>
        <a:ext cx="4697476" cy="1207966"/>
      </dsp:txXfrm>
    </dsp:sp>
    <dsp:sp modelId="{A5D06546-0A17-DC48-9C55-9D1350B10DFF}">
      <dsp:nvSpPr>
        <dsp:cNvPr id="0" name=""/>
        <dsp:cNvSpPr/>
      </dsp:nvSpPr>
      <dsp:spPr>
        <a:xfrm>
          <a:off x="0" y="2853337"/>
          <a:ext cx="4828172" cy="1338662"/>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Will the feds fund off reserve if the province will not?</a:t>
          </a:r>
        </a:p>
      </dsp:txBody>
      <dsp:txXfrm>
        <a:off x="65348" y="2918685"/>
        <a:ext cx="4697476" cy="1207966"/>
      </dsp:txXfrm>
    </dsp:sp>
    <dsp:sp modelId="{09912A80-AEBE-514B-8E06-2792019A311B}">
      <dsp:nvSpPr>
        <dsp:cNvPr id="0" name=""/>
        <dsp:cNvSpPr/>
      </dsp:nvSpPr>
      <dsp:spPr>
        <a:xfrm>
          <a:off x="0" y="4246720"/>
          <a:ext cx="4828172" cy="1338662"/>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Will Canada fund a First Nation to affirm jurisdiction per Section 35?</a:t>
          </a:r>
        </a:p>
      </dsp:txBody>
      <dsp:txXfrm>
        <a:off x="65348" y="4312068"/>
        <a:ext cx="4697476" cy="1207966"/>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15.png"/></Relationships>
</file>

<file path=ppt/drawings/drawing1.xml><?xml version="1.0" encoding="utf-8"?>
<c:userShapes xmlns:c="http://schemas.openxmlformats.org/drawingml/2006/chart">
  <cdr:relSizeAnchor xmlns:cdr="http://schemas.openxmlformats.org/drawingml/2006/chartDrawing">
    <cdr:from>
      <cdr:x>0.63654</cdr:x>
      <cdr:y>0.31505</cdr:y>
    </cdr:from>
    <cdr:to>
      <cdr:x>0.82876</cdr:x>
      <cdr:y>0.8008</cdr:y>
    </cdr:to>
    <cdr:pic>
      <cdr:nvPicPr>
        <cdr:cNvPr id="3" name="Picture 2" descr="Text&#10;&#10;Description automatically generated">
          <a:extLst xmlns:a="http://schemas.openxmlformats.org/drawingml/2006/main">
            <a:ext uri="{FF2B5EF4-FFF2-40B4-BE49-F238E27FC236}">
              <a16:creationId xmlns:a16="http://schemas.microsoft.com/office/drawing/2014/main" id="{6BD96CD7-1B48-6440-BFF3-EA75C1C9027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6693568" y="1498267"/>
          <a:ext cx="2021306" cy="2310063"/>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AD3226-3A7C-D249-A7CD-B743A1B98E33}" type="datetimeFigureOut">
              <a:rPr lang="en-US" smtClean="0"/>
              <a:t>5/14/2021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8DCC29-4874-034E-AD77-A55115B040FC}" type="slidenum">
              <a:rPr lang="en-US" smtClean="0"/>
              <a:t>‹#›</a:t>
            </a:fld>
            <a:endParaRPr lang="en-US"/>
          </a:p>
        </p:txBody>
      </p:sp>
    </p:spTree>
    <p:extLst>
      <p:ext uri="{BB962C8B-B14F-4D97-AF65-F5344CB8AC3E}">
        <p14:creationId xmlns:p14="http://schemas.microsoft.com/office/powerpoint/2010/main" val="968392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9CC1714-0D01-C746-9FD3-8F160F373424}" type="slidenum">
              <a:rPr lang="en-US" smtClean="0"/>
              <a:t>5</a:t>
            </a:fld>
            <a:endParaRPr lang="en-US" dirty="0"/>
          </a:p>
        </p:txBody>
      </p:sp>
    </p:spTree>
    <p:extLst>
      <p:ext uri="{BB962C8B-B14F-4D97-AF65-F5344CB8AC3E}">
        <p14:creationId xmlns:p14="http://schemas.microsoft.com/office/powerpoint/2010/main" val="1408803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F69BA37-6D22-4367-B07E-8C40304856AB}" type="slidenum">
              <a:rPr lang="en-CA" smtClean="0"/>
              <a:t>6</a:t>
            </a:fld>
            <a:endParaRPr lang="en-CA" dirty="0"/>
          </a:p>
        </p:txBody>
      </p:sp>
    </p:spTree>
    <p:extLst>
      <p:ext uri="{BB962C8B-B14F-4D97-AF65-F5344CB8AC3E}">
        <p14:creationId xmlns:p14="http://schemas.microsoft.com/office/powerpoint/2010/main" val="3422554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 </a:t>
            </a:r>
          </a:p>
        </p:txBody>
      </p:sp>
      <p:sp>
        <p:nvSpPr>
          <p:cNvPr id="4" name="Slide Number Placeholder 3"/>
          <p:cNvSpPr>
            <a:spLocks noGrp="1"/>
          </p:cNvSpPr>
          <p:nvPr>
            <p:ph type="sldNum" sz="quarter" idx="10"/>
          </p:nvPr>
        </p:nvSpPr>
        <p:spPr/>
        <p:txBody>
          <a:bodyPr/>
          <a:lstStyle/>
          <a:p>
            <a:fld id="{C9CC1714-0D01-C746-9FD3-8F160F373424}" type="slidenum">
              <a:rPr lang="en-US" smtClean="0"/>
              <a:t>7</a:t>
            </a:fld>
            <a:endParaRPr lang="en-US" dirty="0"/>
          </a:p>
        </p:txBody>
      </p:sp>
    </p:spTree>
    <p:extLst>
      <p:ext uri="{BB962C8B-B14F-4D97-AF65-F5344CB8AC3E}">
        <p14:creationId xmlns:p14="http://schemas.microsoft.com/office/powerpoint/2010/main" val="2018437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9CC1714-0D01-C746-9FD3-8F160F373424}" type="slidenum">
              <a:rPr lang="en-US" smtClean="0"/>
              <a:t>8</a:t>
            </a:fld>
            <a:endParaRPr lang="en-US" dirty="0"/>
          </a:p>
        </p:txBody>
      </p:sp>
    </p:spTree>
    <p:extLst>
      <p:ext uri="{BB962C8B-B14F-4D97-AF65-F5344CB8AC3E}">
        <p14:creationId xmlns:p14="http://schemas.microsoft.com/office/powerpoint/2010/main" val="1185518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CF69BA37-6D22-4367-B07E-8C40304856AB}" type="slidenum">
              <a:rPr lang="en-CA" smtClean="0"/>
              <a:t>9</a:t>
            </a:fld>
            <a:endParaRPr lang="en-CA" dirty="0"/>
          </a:p>
        </p:txBody>
      </p:sp>
    </p:spTree>
    <p:extLst>
      <p:ext uri="{BB962C8B-B14F-4D97-AF65-F5344CB8AC3E}">
        <p14:creationId xmlns:p14="http://schemas.microsoft.com/office/powerpoint/2010/main" val="578584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8DEE5E-F935-234F-B737-0BB41C5C50CF}" type="slidenum">
              <a:rPr lang="en-US" smtClean="0"/>
              <a:t>14</a:t>
            </a:fld>
            <a:endParaRPr lang="en-US"/>
          </a:p>
        </p:txBody>
      </p:sp>
    </p:spTree>
    <p:extLst>
      <p:ext uri="{BB962C8B-B14F-4D97-AF65-F5344CB8AC3E}">
        <p14:creationId xmlns:p14="http://schemas.microsoft.com/office/powerpoint/2010/main" val="1231531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0B2B-AF0D-384E-9FB8-20D9B37975A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1EF1AC-1205-2349-81EC-85444E4AB3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A5B06A1-8193-DB4F-A5B4-AD1CBE1F34D2}"/>
              </a:ext>
            </a:extLst>
          </p:cNvPr>
          <p:cNvSpPr>
            <a:spLocks noGrp="1"/>
          </p:cNvSpPr>
          <p:nvPr>
            <p:ph type="dt" sz="half" idx="10"/>
          </p:nvPr>
        </p:nvSpPr>
        <p:spPr/>
        <p:txBody>
          <a:bodyPr/>
          <a:lstStyle/>
          <a:p>
            <a:fld id="{86952DBC-899A-304B-83C1-5D96848D076F}" type="datetimeFigureOut">
              <a:rPr lang="en-US" smtClean="0"/>
              <a:t>5/14/2021</a:t>
            </a:fld>
            <a:endParaRPr lang="en-US"/>
          </a:p>
        </p:txBody>
      </p:sp>
      <p:sp>
        <p:nvSpPr>
          <p:cNvPr id="5" name="Footer Placeholder 4">
            <a:extLst>
              <a:ext uri="{FF2B5EF4-FFF2-40B4-BE49-F238E27FC236}">
                <a16:creationId xmlns:a16="http://schemas.microsoft.com/office/drawing/2014/main" id="{DB1FBB19-6BA9-674F-AC50-B8D3B71563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418741-DFF5-954A-A5E2-F6AE73B465B1}"/>
              </a:ext>
            </a:extLst>
          </p:cNvPr>
          <p:cNvSpPr>
            <a:spLocks noGrp="1"/>
          </p:cNvSpPr>
          <p:nvPr>
            <p:ph type="sldNum" sz="quarter" idx="12"/>
          </p:nvPr>
        </p:nvSpPr>
        <p:spPr/>
        <p:txBody>
          <a:bodyPr/>
          <a:lstStyle/>
          <a:p>
            <a:fld id="{BB07888A-9D27-F240-A6CB-1E312ABAF3DE}" type="slidenum">
              <a:rPr lang="en-US" smtClean="0"/>
              <a:t>‹#›</a:t>
            </a:fld>
            <a:endParaRPr lang="en-US"/>
          </a:p>
        </p:txBody>
      </p:sp>
    </p:spTree>
    <p:extLst>
      <p:ext uri="{BB962C8B-B14F-4D97-AF65-F5344CB8AC3E}">
        <p14:creationId xmlns:p14="http://schemas.microsoft.com/office/powerpoint/2010/main" val="431024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4C992-2553-3C46-8A3F-184B8E125C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763948-783E-E045-B604-1D8687EE16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FD49C8-1E56-BE44-B38D-65BF4AB8BE5B}"/>
              </a:ext>
            </a:extLst>
          </p:cNvPr>
          <p:cNvSpPr>
            <a:spLocks noGrp="1"/>
          </p:cNvSpPr>
          <p:nvPr>
            <p:ph type="dt" sz="half" idx="10"/>
          </p:nvPr>
        </p:nvSpPr>
        <p:spPr/>
        <p:txBody>
          <a:bodyPr/>
          <a:lstStyle/>
          <a:p>
            <a:fld id="{86952DBC-899A-304B-83C1-5D96848D076F}" type="datetimeFigureOut">
              <a:rPr lang="en-US" smtClean="0"/>
              <a:t>5/14/2021</a:t>
            </a:fld>
            <a:endParaRPr lang="en-US"/>
          </a:p>
        </p:txBody>
      </p:sp>
      <p:sp>
        <p:nvSpPr>
          <p:cNvPr id="5" name="Footer Placeholder 4">
            <a:extLst>
              <a:ext uri="{FF2B5EF4-FFF2-40B4-BE49-F238E27FC236}">
                <a16:creationId xmlns:a16="http://schemas.microsoft.com/office/drawing/2014/main" id="{46509B9D-7588-9740-9901-F5C351E66B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165EA2-421E-7F42-A581-D68264FDB695}"/>
              </a:ext>
            </a:extLst>
          </p:cNvPr>
          <p:cNvSpPr>
            <a:spLocks noGrp="1"/>
          </p:cNvSpPr>
          <p:nvPr>
            <p:ph type="sldNum" sz="quarter" idx="12"/>
          </p:nvPr>
        </p:nvSpPr>
        <p:spPr/>
        <p:txBody>
          <a:bodyPr/>
          <a:lstStyle/>
          <a:p>
            <a:fld id="{BB07888A-9D27-F240-A6CB-1E312ABAF3DE}" type="slidenum">
              <a:rPr lang="en-US" smtClean="0"/>
              <a:t>‹#›</a:t>
            </a:fld>
            <a:endParaRPr lang="en-US"/>
          </a:p>
        </p:txBody>
      </p:sp>
    </p:spTree>
    <p:extLst>
      <p:ext uri="{BB962C8B-B14F-4D97-AF65-F5344CB8AC3E}">
        <p14:creationId xmlns:p14="http://schemas.microsoft.com/office/powerpoint/2010/main" val="866459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58D3228-3F3B-4E4F-9119-2D4E7630A1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967275-FF8F-2F4C-A9B4-0F9F8AEE27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3E62A6-0D0F-8040-84C0-9420F72C7E0E}"/>
              </a:ext>
            </a:extLst>
          </p:cNvPr>
          <p:cNvSpPr>
            <a:spLocks noGrp="1"/>
          </p:cNvSpPr>
          <p:nvPr>
            <p:ph type="dt" sz="half" idx="10"/>
          </p:nvPr>
        </p:nvSpPr>
        <p:spPr/>
        <p:txBody>
          <a:bodyPr/>
          <a:lstStyle/>
          <a:p>
            <a:fld id="{86952DBC-899A-304B-83C1-5D96848D076F}" type="datetimeFigureOut">
              <a:rPr lang="en-US" smtClean="0"/>
              <a:t>5/14/2021</a:t>
            </a:fld>
            <a:endParaRPr lang="en-US"/>
          </a:p>
        </p:txBody>
      </p:sp>
      <p:sp>
        <p:nvSpPr>
          <p:cNvPr id="5" name="Footer Placeholder 4">
            <a:extLst>
              <a:ext uri="{FF2B5EF4-FFF2-40B4-BE49-F238E27FC236}">
                <a16:creationId xmlns:a16="http://schemas.microsoft.com/office/drawing/2014/main" id="{3D1EE3A0-D5EC-3D45-9220-F2913B1B4F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88FE77-396F-5444-BB54-BF5400DBC023}"/>
              </a:ext>
            </a:extLst>
          </p:cNvPr>
          <p:cNvSpPr>
            <a:spLocks noGrp="1"/>
          </p:cNvSpPr>
          <p:nvPr>
            <p:ph type="sldNum" sz="quarter" idx="12"/>
          </p:nvPr>
        </p:nvSpPr>
        <p:spPr/>
        <p:txBody>
          <a:bodyPr/>
          <a:lstStyle/>
          <a:p>
            <a:fld id="{BB07888A-9D27-F240-A6CB-1E312ABAF3DE}" type="slidenum">
              <a:rPr lang="en-US" smtClean="0"/>
              <a:t>‹#›</a:t>
            </a:fld>
            <a:endParaRPr lang="en-US"/>
          </a:p>
        </p:txBody>
      </p:sp>
    </p:spTree>
    <p:extLst>
      <p:ext uri="{BB962C8B-B14F-4D97-AF65-F5344CB8AC3E}">
        <p14:creationId xmlns:p14="http://schemas.microsoft.com/office/powerpoint/2010/main" val="3727416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rt-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629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ic left bleed+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434E-D6C8-FA4B-A865-60645C88778E}"/>
              </a:ext>
            </a:extLst>
          </p:cNvPr>
          <p:cNvSpPr>
            <a:spLocks noGrp="1"/>
          </p:cNvSpPr>
          <p:nvPr>
            <p:ph type="title"/>
          </p:nvPr>
        </p:nvSpPr>
        <p:spPr>
          <a:xfrm>
            <a:off x="4829556" y="731520"/>
            <a:ext cx="6644640" cy="1325563"/>
          </a:xfrm>
          <a:prstGeom prst="rect">
            <a:avLst/>
          </a:prstGeom>
        </p:spPr>
        <p:txBody>
          <a:bodyPr lIns="0" tIns="0" rIns="0" bIns="0"/>
          <a:lstStyle/>
          <a:p>
            <a:r>
              <a:rPr lang="en-US" dirty="0"/>
              <a:t>Click to edit Master title style</a:t>
            </a:r>
          </a:p>
        </p:txBody>
      </p:sp>
      <p:sp>
        <p:nvSpPr>
          <p:cNvPr id="3" name="Content Placeholder 2">
            <a:extLst>
              <a:ext uri="{FF2B5EF4-FFF2-40B4-BE49-F238E27FC236}">
                <a16:creationId xmlns:a16="http://schemas.microsoft.com/office/drawing/2014/main" id="{BB900B46-370C-1B4C-82F5-D4F23A333D33}"/>
              </a:ext>
            </a:extLst>
          </p:cNvPr>
          <p:cNvSpPr>
            <a:spLocks noGrp="1"/>
          </p:cNvSpPr>
          <p:nvPr>
            <p:ph idx="1"/>
          </p:nvPr>
        </p:nvSpPr>
        <p:spPr>
          <a:xfrm>
            <a:off x="4829556" y="2212093"/>
            <a:ext cx="6644640" cy="3343976"/>
          </a:xfrm>
        </p:spPr>
        <p:txBody>
          <a:bodyPr/>
          <a:lstStyle>
            <a:lvl1pPr>
              <a:lnSpc>
                <a:spcPct val="90000"/>
              </a:lnSpc>
              <a:spcBef>
                <a:spcPts val="0"/>
              </a:spcBef>
              <a:spcAft>
                <a:spcPts val="1000"/>
              </a:spcAft>
              <a:defRPr sz="3200" spc="-50" baseline="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D5F7F4D6-A0C2-5444-A4C1-2C63FFC43842}"/>
              </a:ext>
            </a:extLst>
          </p:cNvPr>
          <p:cNvSpPr>
            <a:spLocks noGrp="1"/>
          </p:cNvSpPr>
          <p:nvPr>
            <p:ph type="pic" sz="quarter" idx="10"/>
          </p:nvPr>
        </p:nvSpPr>
        <p:spPr>
          <a:xfrm>
            <a:off x="0" y="0"/>
            <a:ext cx="4114800" cy="5943600"/>
          </a:xfrm>
        </p:spPr>
        <p:txBody>
          <a:bodyPr/>
          <a:lstStyle/>
          <a:p>
            <a:endParaRPr lang="en-US"/>
          </a:p>
        </p:txBody>
      </p:sp>
    </p:spTree>
    <p:extLst>
      <p:ext uri="{BB962C8B-B14F-4D97-AF65-F5344CB8AC3E}">
        <p14:creationId xmlns:p14="http://schemas.microsoft.com/office/powerpoint/2010/main" val="488497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tart-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7579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ic right bleed+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434E-D6C8-FA4B-A865-60645C88778E}"/>
              </a:ext>
            </a:extLst>
          </p:cNvPr>
          <p:cNvSpPr>
            <a:spLocks noGrp="1"/>
          </p:cNvSpPr>
          <p:nvPr>
            <p:ph type="title"/>
          </p:nvPr>
        </p:nvSpPr>
        <p:spPr>
          <a:xfrm>
            <a:off x="714756" y="731520"/>
            <a:ext cx="6644640"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B900B46-370C-1B4C-82F5-D4F23A333D33}"/>
              </a:ext>
            </a:extLst>
          </p:cNvPr>
          <p:cNvSpPr>
            <a:spLocks noGrp="1"/>
          </p:cNvSpPr>
          <p:nvPr>
            <p:ph idx="1"/>
          </p:nvPr>
        </p:nvSpPr>
        <p:spPr>
          <a:xfrm>
            <a:off x="714756" y="2212093"/>
            <a:ext cx="6644640" cy="33439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D5F7F4D6-A0C2-5444-A4C1-2C63FFC43842}"/>
              </a:ext>
            </a:extLst>
          </p:cNvPr>
          <p:cNvSpPr>
            <a:spLocks noGrp="1"/>
          </p:cNvSpPr>
          <p:nvPr>
            <p:ph type="pic" sz="quarter" idx="10"/>
          </p:nvPr>
        </p:nvSpPr>
        <p:spPr>
          <a:xfrm>
            <a:off x="8074152" y="0"/>
            <a:ext cx="4114800" cy="5943600"/>
          </a:xfrm>
        </p:spPr>
        <p:txBody>
          <a:bodyPr/>
          <a:lstStyle/>
          <a:p>
            <a:endParaRPr lang="en-US"/>
          </a:p>
        </p:txBody>
      </p:sp>
    </p:spTree>
    <p:extLst>
      <p:ext uri="{BB962C8B-B14F-4D97-AF65-F5344CB8AC3E}">
        <p14:creationId xmlns:p14="http://schemas.microsoft.com/office/powerpoint/2010/main" val="3358516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943240D-8377-F640-83C8-D4A23EF1958F}"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94F50-985E-384B-8235-0235AC1DA071}" type="slidenum">
              <a:rPr lang="en-US" smtClean="0"/>
              <a:t>‹#›</a:t>
            </a:fld>
            <a:endParaRPr lang="en-US"/>
          </a:p>
        </p:txBody>
      </p:sp>
    </p:spTree>
    <p:extLst>
      <p:ext uri="{BB962C8B-B14F-4D97-AF65-F5344CB8AC3E}">
        <p14:creationId xmlns:p14="http://schemas.microsoft.com/office/powerpoint/2010/main" val="633172510"/>
      </p:ext>
    </p:extLst>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43240D-8377-F640-83C8-D4A23EF1958F}"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94F50-985E-384B-8235-0235AC1DA071}" type="slidenum">
              <a:rPr lang="en-US" smtClean="0"/>
              <a:t>‹#›</a:t>
            </a:fld>
            <a:endParaRPr lang="en-US"/>
          </a:p>
        </p:txBody>
      </p:sp>
    </p:spTree>
    <p:extLst>
      <p:ext uri="{BB962C8B-B14F-4D97-AF65-F5344CB8AC3E}">
        <p14:creationId xmlns:p14="http://schemas.microsoft.com/office/powerpoint/2010/main" val="2592758093"/>
      </p:ext>
    </p:extLst>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43240D-8377-F640-83C8-D4A23EF1958F}"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94F50-985E-384B-8235-0235AC1DA071}" type="slidenum">
              <a:rPr lang="en-US" smtClean="0"/>
              <a:t>‹#›</a:t>
            </a:fld>
            <a:endParaRPr lang="en-US"/>
          </a:p>
        </p:txBody>
      </p:sp>
    </p:spTree>
    <p:extLst>
      <p:ext uri="{BB962C8B-B14F-4D97-AF65-F5344CB8AC3E}">
        <p14:creationId xmlns:p14="http://schemas.microsoft.com/office/powerpoint/2010/main" val="1742597198"/>
      </p:ext>
    </p:extLst>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43240D-8377-F640-83C8-D4A23EF1958F}" type="datetimeFigureOut">
              <a:rPr lang="en-US" smtClean="0"/>
              <a:t>5/14/2021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94F50-985E-384B-8235-0235AC1DA071}" type="slidenum">
              <a:rPr lang="en-US" smtClean="0"/>
              <a:t>‹#›</a:t>
            </a:fld>
            <a:endParaRPr lang="en-US"/>
          </a:p>
        </p:txBody>
      </p:sp>
    </p:spTree>
    <p:extLst>
      <p:ext uri="{BB962C8B-B14F-4D97-AF65-F5344CB8AC3E}">
        <p14:creationId xmlns:p14="http://schemas.microsoft.com/office/powerpoint/2010/main" val="410642685"/>
      </p:ext>
    </p:extLst>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D2707-7136-2849-A201-10138B851F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F47E8D-9B12-FF49-85B7-DDF07F26B9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0362D0-0994-8545-AF77-67989D33C133}"/>
              </a:ext>
            </a:extLst>
          </p:cNvPr>
          <p:cNvSpPr>
            <a:spLocks noGrp="1"/>
          </p:cNvSpPr>
          <p:nvPr>
            <p:ph type="dt" sz="half" idx="10"/>
          </p:nvPr>
        </p:nvSpPr>
        <p:spPr/>
        <p:txBody>
          <a:bodyPr/>
          <a:lstStyle/>
          <a:p>
            <a:fld id="{86952DBC-899A-304B-83C1-5D96848D076F}" type="datetimeFigureOut">
              <a:rPr lang="en-US" smtClean="0"/>
              <a:t>5/14/2021</a:t>
            </a:fld>
            <a:endParaRPr lang="en-US"/>
          </a:p>
        </p:txBody>
      </p:sp>
      <p:sp>
        <p:nvSpPr>
          <p:cNvPr id="5" name="Footer Placeholder 4">
            <a:extLst>
              <a:ext uri="{FF2B5EF4-FFF2-40B4-BE49-F238E27FC236}">
                <a16:creationId xmlns:a16="http://schemas.microsoft.com/office/drawing/2014/main" id="{FB2A0041-155C-6948-8F78-0FCC485A48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4E885A-7370-704B-A40B-78475262EE53}"/>
              </a:ext>
            </a:extLst>
          </p:cNvPr>
          <p:cNvSpPr>
            <a:spLocks noGrp="1"/>
          </p:cNvSpPr>
          <p:nvPr>
            <p:ph type="sldNum" sz="quarter" idx="12"/>
          </p:nvPr>
        </p:nvSpPr>
        <p:spPr/>
        <p:txBody>
          <a:bodyPr/>
          <a:lstStyle/>
          <a:p>
            <a:fld id="{BB07888A-9D27-F240-A6CB-1E312ABAF3DE}" type="slidenum">
              <a:rPr lang="en-US" smtClean="0"/>
              <a:t>‹#›</a:t>
            </a:fld>
            <a:endParaRPr lang="en-US"/>
          </a:p>
        </p:txBody>
      </p:sp>
    </p:spTree>
    <p:extLst>
      <p:ext uri="{BB962C8B-B14F-4D97-AF65-F5344CB8AC3E}">
        <p14:creationId xmlns:p14="http://schemas.microsoft.com/office/powerpoint/2010/main" val="9880199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43240D-8377-F640-83C8-D4A23EF1958F}" type="datetimeFigureOut">
              <a:rPr lang="en-US" smtClean="0"/>
              <a:t>5/14/2021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F94F50-985E-384B-8235-0235AC1DA071}" type="slidenum">
              <a:rPr lang="en-US" smtClean="0"/>
              <a:t>‹#›</a:t>
            </a:fld>
            <a:endParaRPr lang="en-US"/>
          </a:p>
        </p:txBody>
      </p:sp>
    </p:spTree>
    <p:extLst>
      <p:ext uri="{BB962C8B-B14F-4D97-AF65-F5344CB8AC3E}">
        <p14:creationId xmlns:p14="http://schemas.microsoft.com/office/powerpoint/2010/main" val="3160080474"/>
      </p:ext>
    </p:extLst>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43240D-8377-F640-83C8-D4A23EF1958F}" type="datetimeFigureOut">
              <a:rPr lang="en-US" smtClean="0"/>
              <a:t>5/14/2021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F94F50-985E-384B-8235-0235AC1DA071}" type="slidenum">
              <a:rPr lang="en-US" smtClean="0"/>
              <a:t>‹#›</a:t>
            </a:fld>
            <a:endParaRPr lang="en-US"/>
          </a:p>
        </p:txBody>
      </p:sp>
    </p:spTree>
    <p:extLst>
      <p:ext uri="{BB962C8B-B14F-4D97-AF65-F5344CB8AC3E}">
        <p14:creationId xmlns:p14="http://schemas.microsoft.com/office/powerpoint/2010/main" val="3363097468"/>
      </p:ext>
    </p:extLst>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43240D-8377-F640-83C8-D4A23EF1958F}" type="datetimeFigureOut">
              <a:rPr lang="en-US" smtClean="0"/>
              <a:t>5/14/2021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F94F50-985E-384B-8235-0235AC1DA071}" type="slidenum">
              <a:rPr lang="en-US" smtClean="0"/>
              <a:t>‹#›</a:t>
            </a:fld>
            <a:endParaRPr lang="en-US"/>
          </a:p>
        </p:txBody>
      </p:sp>
    </p:spTree>
    <p:extLst>
      <p:ext uri="{BB962C8B-B14F-4D97-AF65-F5344CB8AC3E}">
        <p14:creationId xmlns:p14="http://schemas.microsoft.com/office/powerpoint/2010/main" val="1637041232"/>
      </p:ext>
    </p:extLst>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43240D-8377-F640-83C8-D4A23EF1958F}" type="datetimeFigureOut">
              <a:rPr lang="en-US" smtClean="0"/>
              <a:t>5/14/2021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94F50-985E-384B-8235-0235AC1DA071}" type="slidenum">
              <a:rPr lang="en-US" smtClean="0"/>
              <a:t>‹#›</a:t>
            </a:fld>
            <a:endParaRPr lang="en-US"/>
          </a:p>
        </p:txBody>
      </p:sp>
    </p:spTree>
    <p:extLst>
      <p:ext uri="{BB962C8B-B14F-4D97-AF65-F5344CB8AC3E}">
        <p14:creationId xmlns:p14="http://schemas.microsoft.com/office/powerpoint/2010/main" val="2059607796"/>
      </p:ext>
    </p:extLst>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43240D-8377-F640-83C8-D4A23EF1958F}" type="datetimeFigureOut">
              <a:rPr lang="en-US" smtClean="0"/>
              <a:t>5/14/2021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94F50-985E-384B-8235-0235AC1DA071}" type="slidenum">
              <a:rPr lang="en-US" smtClean="0"/>
              <a:t>‹#›</a:t>
            </a:fld>
            <a:endParaRPr lang="en-US"/>
          </a:p>
        </p:txBody>
      </p:sp>
    </p:spTree>
    <p:extLst>
      <p:ext uri="{BB962C8B-B14F-4D97-AF65-F5344CB8AC3E}">
        <p14:creationId xmlns:p14="http://schemas.microsoft.com/office/powerpoint/2010/main" val="3133964404"/>
      </p:ext>
    </p:extLst>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43240D-8377-F640-83C8-D4A23EF1958F}"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94F50-985E-384B-8235-0235AC1DA071}" type="slidenum">
              <a:rPr lang="en-US" smtClean="0"/>
              <a:t>‹#›</a:t>
            </a:fld>
            <a:endParaRPr lang="en-US"/>
          </a:p>
        </p:txBody>
      </p:sp>
    </p:spTree>
    <p:extLst>
      <p:ext uri="{BB962C8B-B14F-4D97-AF65-F5344CB8AC3E}">
        <p14:creationId xmlns:p14="http://schemas.microsoft.com/office/powerpoint/2010/main" val="2596733125"/>
      </p:ext>
    </p:extLst>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43240D-8377-F640-83C8-D4A23EF1958F}" type="datetimeFigureOut">
              <a:rPr lang="en-US" smtClean="0"/>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94F50-985E-384B-8235-0235AC1DA071}" type="slidenum">
              <a:rPr lang="en-US" smtClean="0"/>
              <a:t>‹#›</a:t>
            </a:fld>
            <a:endParaRPr lang="en-US"/>
          </a:p>
        </p:txBody>
      </p:sp>
    </p:spTree>
    <p:extLst>
      <p:ext uri="{BB962C8B-B14F-4D97-AF65-F5344CB8AC3E}">
        <p14:creationId xmlns:p14="http://schemas.microsoft.com/office/powerpoint/2010/main" val="2779813470"/>
      </p:ext>
    </p:extLst>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nk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9090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asic">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6523E500-B04E-8E44-8CA1-D39361A79393}"/>
              </a:ext>
            </a:extLst>
          </p:cNvPr>
          <p:cNvSpPr>
            <a:spLocks noGrp="1"/>
          </p:cNvSpPr>
          <p:nvPr>
            <p:ph type="body" sz="quarter" idx="10"/>
          </p:nvPr>
        </p:nvSpPr>
        <p:spPr>
          <a:xfrm>
            <a:off x="838201" y="3570288"/>
            <a:ext cx="10515600" cy="1906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266C494C-E780-A649-B181-39DB275BB336}"/>
              </a:ext>
            </a:extLst>
          </p:cNvPr>
          <p:cNvSpPr>
            <a:spLocks noGrp="1"/>
          </p:cNvSpPr>
          <p:nvPr>
            <p:ph type="title"/>
          </p:nvPr>
        </p:nvSpPr>
        <p:spPr>
          <a:xfrm>
            <a:off x="838200" y="365125"/>
            <a:ext cx="10515600" cy="1325563"/>
          </a:xfrm>
          <a:prstGeom prst="rect">
            <a:avLst/>
          </a:prstGeom>
        </p:spPr>
        <p:txBody>
          <a:bodyPr lIns="0" tIns="0" rIns="0" bIns="0"/>
          <a:lstStyle/>
          <a:p>
            <a:r>
              <a:rPr lang="en-US"/>
              <a:t>Click to edit Master title style</a:t>
            </a:r>
          </a:p>
        </p:txBody>
      </p:sp>
    </p:spTree>
    <p:extLst>
      <p:ext uri="{BB962C8B-B14F-4D97-AF65-F5344CB8AC3E}">
        <p14:creationId xmlns:p14="http://schemas.microsoft.com/office/powerpoint/2010/main" val="1684139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tart-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141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11EE3-B343-BB49-9263-0DDCDE7339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00416E-8370-D146-9814-54D90BD17F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BB7149-DE8F-0C48-B43F-943A19DA6485}"/>
              </a:ext>
            </a:extLst>
          </p:cNvPr>
          <p:cNvSpPr>
            <a:spLocks noGrp="1"/>
          </p:cNvSpPr>
          <p:nvPr>
            <p:ph type="dt" sz="half" idx="10"/>
          </p:nvPr>
        </p:nvSpPr>
        <p:spPr/>
        <p:txBody>
          <a:bodyPr/>
          <a:lstStyle/>
          <a:p>
            <a:fld id="{86952DBC-899A-304B-83C1-5D96848D076F}" type="datetimeFigureOut">
              <a:rPr lang="en-US" smtClean="0"/>
              <a:t>5/14/2021</a:t>
            </a:fld>
            <a:endParaRPr lang="en-US"/>
          </a:p>
        </p:txBody>
      </p:sp>
      <p:sp>
        <p:nvSpPr>
          <p:cNvPr id="5" name="Footer Placeholder 4">
            <a:extLst>
              <a:ext uri="{FF2B5EF4-FFF2-40B4-BE49-F238E27FC236}">
                <a16:creationId xmlns:a16="http://schemas.microsoft.com/office/drawing/2014/main" id="{3ABF7DC4-A643-3E47-B891-DB1B4CAC29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637D0A-F1D2-8549-A884-43C69003C595}"/>
              </a:ext>
            </a:extLst>
          </p:cNvPr>
          <p:cNvSpPr>
            <a:spLocks noGrp="1"/>
          </p:cNvSpPr>
          <p:nvPr>
            <p:ph type="sldNum" sz="quarter" idx="12"/>
          </p:nvPr>
        </p:nvSpPr>
        <p:spPr/>
        <p:txBody>
          <a:bodyPr/>
          <a:lstStyle/>
          <a:p>
            <a:fld id="{BB07888A-9D27-F240-A6CB-1E312ABAF3DE}" type="slidenum">
              <a:rPr lang="en-US" smtClean="0"/>
              <a:t>‹#›</a:t>
            </a:fld>
            <a:endParaRPr lang="en-US"/>
          </a:p>
        </p:txBody>
      </p:sp>
    </p:spTree>
    <p:extLst>
      <p:ext uri="{BB962C8B-B14F-4D97-AF65-F5344CB8AC3E}">
        <p14:creationId xmlns:p14="http://schemas.microsoft.com/office/powerpoint/2010/main" val="2861033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pic right bleed+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434E-D6C8-FA4B-A865-60645C88778E}"/>
              </a:ext>
            </a:extLst>
          </p:cNvPr>
          <p:cNvSpPr>
            <a:spLocks noGrp="1"/>
          </p:cNvSpPr>
          <p:nvPr>
            <p:ph type="title"/>
          </p:nvPr>
        </p:nvSpPr>
        <p:spPr>
          <a:xfrm>
            <a:off x="714756" y="731520"/>
            <a:ext cx="6644640"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B900B46-370C-1B4C-82F5-D4F23A333D33}"/>
              </a:ext>
            </a:extLst>
          </p:cNvPr>
          <p:cNvSpPr>
            <a:spLocks noGrp="1"/>
          </p:cNvSpPr>
          <p:nvPr>
            <p:ph idx="1"/>
          </p:nvPr>
        </p:nvSpPr>
        <p:spPr>
          <a:xfrm>
            <a:off x="714756" y="2212093"/>
            <a:ext cx="6644640" cy="33439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D5F7F4D6-A0C2-5444-A4C1-2C63FFC43842}"/>
              </a:ext>
            </a:extLst>
          </p:cNvPr>
          <p:cNvSpPr>
            <a:spLocks noGrp="1"/>
          </p:cNvSpPr>
          <p:nvPr>
            <p:ph type="pic" sz="quarter" idx="10"/>
          </p:nvPr>
        </p:nvSpPr>
        <p:spPr>
          <a:xfrm>
            <a:off x="8074152" y="0"/>
            <a:ext cx="4114800" cy="5943600"/>
          </a:xfrm>
        </p:spPr>
        <p:txBody>
          <a:bodyPr/>
          <a:lstStyle/>
          <a:p>
            <a:endParaRPr lang="en-US"/>
          </a:p>
        </p:txBody>
      </p:sp>
    </p:spTree>
    <p:extLst>
      <p:ext uri="{BB962C8B-B14F-4D97-AF65-F5344CB8AC3E}">
        <p14:creationId xmlns:p14="http://schemas.microsoft.com/office/powerpoint/2010/main" val="21374213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ic right bleed no tit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5F7F4D6-A0C2-5444-A4C1-2C63FFC43842}"/>
              </a:ext>
            </a:extLst>
          </p:cNvPr>
          <p:cNvSpPr>
            <a:spLocks noGrp="1"/>
          </p:cNvSpPr>
          <p:nvPr>
            <p:ph type="pic" sz="quarter" idx="10"/>
          </p:nvPr>
        </p:nvSpPr>
        <p:spPr>
          <a:xfrm>
            <a:off x="8074152" y="0"/>
            <a:ext cx="4114800" cy="5943600"/>
          </a:xfrm>
        </p:spPr>
        <p:txBody>
          <a:bodyPr/>
          <a:lstStyle/>
          <a:p>
            <a:endParaRPr lang="en-US"/>
          </a:p>
        </p:txBody>
      </p:sp>
      <p:sp>
        <p:nvSpPr>
          <p:cNvPr id="11" name="Content Placeholder 2">
            <a:extLst>
              <a:ext uri="{FF2B5EF4-FFF2-40B4-BE49-F238E27FC236}">
                <a16:creationId xmlns:a16="http://schemas.microsoft.com/office/drawing/2014/main" id="{DAA1B0A9-B0DE-E24E-A154-C574428032D7}"/>
              </a:ext>
            </a:extLst>
          </p:cNvPr>
          <p:cNvSpPr>
            <a:spLocks noGrp="1"/>
          </p:cNvSpPr>
          <p:nvPr>
            <p:ph idx="11"/>
          </p:nvPr>
        </p:nvSpPr>
        <p:spPr>
          <a:xfrm>
            <a:off x="714756" y="914400"/>
            <a:ext cx="6644640" cy="4641669"/>
          </a:xfrm>
        </p:spPr>
        <p:txBody>
          <a:bodyPr/>
          <a:lstStyle>
            <a:lvl1pPr>
              <a:lnSpc>
                <a:spcPct val="90000"/>
              </a:lnSpc>
              <a:spcBef>
                <a:spcPts val="0"/>
              </a:spcBef>
              <a:spcAft>
                <a:spcPts val="1000"/>
              </a:spcAft>
              <a:defRPr sz="3200" spc="-50" baseline="0"/>
            </a:lvl1pPr>
            <a:lvl2pPr>
              <a:defRPr/>
            </a:lvl2pPr>
            <a:lvl3pPr>
              <a:defRPr/>
            </a:lvl3pPr>
            <a:lvl4pPr>
              <a:defRPr/>
            </a:lvl4pPr>
            <a:lvl5pPr>
              <a:defRPr/>
            </a:lvl5pPr>
            <a:lvl6pPr>
              <a:defRPr/>
            </a:lvl6pPr>
            <a:lvl7pPr>
              <a:defRPr/>
            </a:lvl7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Tree>
    <p:extLst>
      <p:ext uri="{BB962C8B-B14F-4D97-AF65-F5344CB8AC3E}">
        <p14:creationId xmlns:p14="http://schemas.microsoft.com/office/powerpoint/2010/main" val="3315003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rt-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970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0402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6523E500-B04E-8E44-8CA1-D39361A79393}"/>
              </a:ext>
            </a:extLst>
          </p:cNvPr>
          <p:cNvSpPr>
            <a:spLocks noGrp="1"/>
          </p:cNvSpPr>
          <p:nvPr>
            <p:ph type="body" sz="quarter" idx="10"/>
          </p:nvPr>
        </p:nvSpPr>
        <p:spPr>
          <a:xfrm>
            <a:off x="838201" y="3570288"/>
            <a:ext cx="10515600" cy="1906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266C494C-E780-A649-B181-39DB275BB336}"/>
              </a:ext>
            </a:extLst>
          </p:cNvPr>
          <p:cNvSpPr>
            <a:spLocks noGrp="1"/>
          </p:cNvSpPr>
          <p:nvPr>
            <p:ph type="title"/>
          </p:nvPr>
        </p:nvSpPr>
        <p:spPr>
          <a:xfrm>
            <a:off x="838200" y="365125"/>
            <a:ext cx="10515600" cy="1325563"/>
          </a:xfrm>
          <a:prstGeom prst="rect">
            <a:avLst/>
          </a:prstGeom>
        </p:spPr>
        <p:txBody>
          <a:bodyPr lIns="0" tIns="0" rIns="0" bIns="0"/>
          <a:lstStyle/>
          <a:p>
            <a:r>
              <a:rPr lang="en-US"/>
              <a:t>Click to edit Master title style</a:t>
            </a:r>
          </a:p>
        </p:txBody>
      </p:sp>
    </p:spTree>
    <p:extLst>
      <p:ext uri="{BB962C8B-B14F-4D97-AF65-F5344CB8AC3E}">
        <p14:creationId xmlns:p14="http://schemas.microsoft.com/office/powerpoint/2010/main" val="37113557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asic no title">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9EBC91B8-B73C-914A-93ED-8F5FAAC3A535}"/>
              </a:ext>
            </a:extLst>
          </p:cNvPr>
          <p:cNvSpPr>
            <a:spLocks noGrp="1"/>
          </p:cNvSpPr>
          <p:nvPr>
            <p:ph type="body" sz="quarter" idx="10"/>
          </p:nvPr>
        </p:nvSpPr>
        <p:spPr>
          <a:xfrm>
            <a:off x="838201" y="3570288"/>
            <a:ext cx="10515600" cy="19065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33721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 left bleed+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434E-D6C8-FA4B-A865-60645C88778E}"/>
              </a:ext>
            </a:extLst>
          </p:cNvPr>
          <p:cNvSpPr>
            <a:spLocks noGrp="1"/>
          </p:cNvSpPr>
          <p:nvPr>
            <p:ph type="title"/>
          </p:nvPr>
        </p:nvSpPr>
        <p:spPr>
          <a:xfrm>
            <a:off x="4829556" y="731520"/>
            <a:ext cx="6644640" cy="1325563"/>
          </a:xfrm>
          <a:prstGeom prst="rect">
            <a:avLst/>
          </a:prstGeom>
        </p:spPr>
        <p:txBody>
          <a:bodyPr lIns="0" tIns="0" rIns="0" bIns="0"/>
          <a:lstStyle/>
          <a:p>
            <a:r>
              <a:rPr lang="en-US" dirty="0"/>
              <a:t>Click to edit Master title style</a:t>
            </a:r>
          </a:p>
        </p:txBody>
      </p:sp>
      <p:sp>
        <p:nvSpPr>
          <p:cNvPr id="3" name="Content Placeholder 2">
            <a:extLst>
              <a:ext uri="{FF2B5EF4-FFF2-40B4-BE49-F238E27FC236}">
                <a16:creationId xmlns:a16="http://schemas.microsoft.com/office/drawing/2014/main" id="{BB900B46-370C-1B4C-82F5-D4F23A333D33}"/>
              </a:ext>
            </a:extLst>
          </p:cNvPr>
          <p:cNvSpPr>
            <a:spLocks noGrp="1"/>
          </p:cNvSpPr>
          <p:nvPr>
            <p:ph idx="1"/>
          </p:nvPr>
        </p:nvSpPr>
        <p:spPr>
          <a:xfrm>
            <a:off x="4829556" y="2212093"/>
            <a:ext cx="6644640" cy="3343976"/>
          </a:xfrm>
        </p:spPr>
        <p:txBody>
          <a:bodyPr/>
          <a:lstStyle>
            <a:lvl1pPr>
              <a:lnSpc>
                <a:spcPct val="90000"/>
              </a:lnSpc>
              <a:spcBef>
                <a:spcPts val="0"/>
              </a:spcBef>
              <a:spcAft>
                <a:spcPts val="1000"/>
              </a:spcAft>
              <a:defRPr sz="3200" spc="-50" baseline="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D5F7F4D6-A0C2-5444-A4C1-2C63FFC43842}"/>
              </a:ext>
            </a:extLst>
          </p:cNvPr>
          <p:cNvSpPr>
            <a:spLocks noGrp="1"/>
          </p:cNvSpPr>
          <p:nvPr>
            <p:ph type="pic" sz="quarter" idx="10"/>
          </p:nvPr>
        </p:nvSpPr>
        <p:spPr>
          <a:xfrm>
            <a:off x="0" y="0"/>
            <a:ext cx="4114800" cy="5943600"/>
          </a:xfrm>
        </p:spPr>
        <p:txBody>
          <a:bodyPr/>
          <a:lstStyle/>
          <a:p>
            <a:endParaRPr lang="en-US"/>
          </a:p>
        </p:txBody>
      </p:sp>
    </p:spTree>
    <p:extLst>
      <p:ext uri="{BB962C8B-B14F-4D97-AF65-F5344CB8AC3E}">
        <p14:creationId xmlns:p14="http://schemas.microsoft.com/office/powerpoint/2010/main" val="36439505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 left bleed no 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900B46-370C-1B4C-82F5-D4F23A333D33}"/>
              </a:ext>
            </a:extLst>
          </p:cNvPr>
          <p:cNvSpPr>
            <a:spLocks noGrp="1"/>
          </p:cNvSpPr>
          <p:nvPr>
            <p:ph idx="1"/>
          </p:nvPr>
        </p:nvSpPr>
        <p:spPr>
          <a:xfrm>
            <a:off x="4829556" y="914400"/>
            <a:ext cx="6644640" cy="4641669"/>
          </a:xfrm>
        </p:spPr>
        <p:txBody>
          <a:bodyPr/>
          <a:lstStyle>
            <a:lvl1pPr>
              <a:lnSpc>
                <a:spcPct val="90000"/>
              </a:lnSpc>
              <a:spcBef>
                <a:spcPts val="0"/>
              </a:spcBef>
              <a:spcAft>
                <a:spcPts val="1000"/>
              </a:spcAft>
              <a:defRPr sz="3200" spc="-50" baseline="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D5F7F4D6-A0C2-5444-A4C1-2C63FFC43842}"/>
              </a:ext>
            </a:extLst>
          </p:cNvPr>
          <p:cNvSpPr>
            <a:spLocks noGrp="1"/>
          </p:cNvSpPr>
          <p:nvPr>
            <p:ph type="pic" sz="quarter" idx="10"/>
          </p:nvPr>
        </p:nvSpPr>
        <p:spPr>
          <a:xfrm>
            <a:off x="0" y="0"/>
            <a:ext cx="4114800" cy="5943600"/>
          </a:xfrm>
        </p:spPr>
        <p:txBody>
          <a:bodyPr/>
          <a:lstStyle/>
          <a:p>
            <a:endParaRPr lang="en-US"/>
          </a:p>
        </p:txBody>
      </p:sp>
    </p:spTree>
    <p:extLst>
      <p:ext uri="{BB962C8B-B14F-4D97-AF65-F5344CB8AC3E}">
        <p14:creationId xmlns:p14="http://schemas.microsoft.com/office/powerpoint/2010/main" val="18448169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 right bleed+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434E-D6C8-FA4B-A865-60645C88778E}"/>
              </a:ext>
            </a:extLst>
          </p:cNvPr>
          <p:cNvSpPr>
            <a:spLocks noGrp="1"/>
          </p:cNvSpPr>
          <p:nvPr>
            <p:ph type="title"/>
          </p:nvPr>
        </p:nvSpPr>
        <p:spPr>
          <a:xfrm>
            <a:off x="714756" y="731520"/>
            <a:ext cx="6644640"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B900B46-370C-1B4C-82F5-D4F23A333D33}"/>
              </a:ext>
            </a:extLst>
          </p:cNvPr>
          <p:cNvSpPr>
            <a:spLocks noGrp="1"/>
          </p:cNvSpPr>
          <p:nvPr>
            <p:ph idx="1"/>
          </p:nvPr>
        </p:nvSpPr>
        <p:spPr>
          <a:xfrm>
            <a:off x="714756" y="2212093"/>
            <a:ext cx="6644640" cy="33439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D5F7F4D6-A0C2-5444-A4C1-2C63FFC43842}"/>
              </a:ext>
            </a:extLst>
          </p:cNvPr>
          <p:cNvSpPr>
            <a:spLocks noGrp="1"/>
          </p:cNvSpPr>
          <p:nvPr>
            <p:ph type="pic" sz="quarter" idx="10"/>
          </p:nvPr>
        </p:nvSpPr>
        <p:spPr>
          <a:xfrm>
            <a:off x="8074152" y="0"/>
            <a:ext cx="4114800" cy="5943600"/>
          </a:xfrm>
        </p:spPr>
        <p:txBody>
          <a:bodyPr/>
          <a:lstStyle/>
          <a:p>
            <a:endParaRPr lang="en-US"/>
          </a:p>
        </p:txBody>
      </p:sp>
    </p:spTree>
    <p:extLst>
      <p:ext uri="{BB962C8B-B14F-4D97-AF65-F5344CB8AC3E}">
        <p14:creationId xmlns:p14="http://schemas.microsoft.com/office/powerpoint/2010/main" val="27477051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 right bleed no tit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5F7F4D6-A0C2-5444-A4C1-2C63FFC43842}"/>
              </a:ext>
            </a:extLst>
          </p:cNvPr>
          <p:cNvSpPr>
            <a:spLocks noGrp="1"/>
          </p:cNvSpPr>
          <p:nvPr>
            <p:ph type="pic" sz="quarter" idx="10"/>
          </p:nvPr>
        </p:nvSpPr>
        <p:spPr>
          <a:xfrm>
            <a:off x="8074152" y="0"/>
            <a:ext cx="4114800" cy="5943600"/>
          </a:xfrm>
        </p:spPr>
        <p:txBody>
          <a:bodyPr/>
          <a:lstStyle/>
          <a:p>
            <a:endParaRPr lang="en-US"/>
          </a:p>
        </p:txBody>
      </p:sp>
      <p:sp>
        <p:nvSpPr>
          <p:cNvPr id="11" name="Content Placeholder 2">
            <a:extLst>
              <a:ext uri="{FF2B5EF4-FFF2-40B4-BE49-F238E27FC236}">
                <a16:creationId xmlns:a16="http://schemas.microsoft.com/office/drawing/2014/main" id="{DAA1B0A9-B0DE-E24E-A154-C574428032D7}"/>
              </a:ext>
            </a:extLst>
          </p:cNvPr>
          <p:cNvSpPr>
            <a:spLocks noGrp="1"/>
          </p:cNvSpPr>
          <p:nvPr>
            <p:ph idx="11"/>
          </p:nvPr>
        </p:nvSpPr>
        <p:spPr>
          <a:xfrm>
            <a:off x="714756" y="914400"/>
            <a:ext cx="6644640" cy="4641669"/>
          </a:xfrm>
        </p:spPr>
        <p:txBody>
          <a:bodyPr/>
          <a:lstStyle>
            <a:lvl1pPr>
              <a:lnSpc>
                <a:spcPct val="90000"/>
              </a:lnSpc>
              <a:spcBef>
                <a:spcPts val="0"/>
              </a:spcBef>
              <a:spcAft>
                <a:spcPts val="1000"/>
              </a:spcAft>
              <a:defRPr sz="3200" spc="-50" baseline="0"/>
            </a:lvl1pPr>
            <a:lvl2pPr>
              <a:defRPr/>
            </a:lvl2pPr>
            <a:lvl3pPr>
              <a:defRPr/>
            </a:lvl3pPr>
            <a:lvl4pPr>
              <a:defRPr/>
            </a:lvl4pPr>
            <a:lvl5pPr>
              <a:defRPr/>
            </a:lvl5pPr>
            <a:lvl6pPr>
              <a:defRPr/>
            </a:lvl6pPr>
            <a:lvl7pPr>
              <a:defRPr/>
            </a:lvl7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p:txBody>
      </p:sp>
    </p:spTree>
    <p:extLst>
      <p:ext uri="{BB962C8B-B14F-4D97-AF65-F5344CB8AC3E}">
        <p14:creationId xmlns:p14="http://schemas.microsoft.com/office/powerpoint/2010/main" val="843652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8A546-8887-A946-8576-B472FC68EA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DDE25D-8257-C44B-A581-AA09EA6AC6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14E35D-43CF-1E49-89BF-D8B97F78B2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388F73-9B50-8E44-8A6A-24893DA97A57}"/>
              </a:ext>
            </a:extLst>
          </p:cNvPr>
          <p:cNvSpPr>
            <a:spLocks noGrp="1"/>
          </p:cNvSpPr>
          <p:nvPr>
            <p:ph type="dt" sz="half" idx="10"/>
          </p:nvPr>
        </p:nvSpPr>
        <p:spPr/>
        <p:txBody>
          <a:bodyPr/>
          <a:lstStyle/>
          <a:p>
            <a:fld id="{86952DBC-899A-304B-83C1-5D96848D076F}" type="datetimeFigureOut">
              <a:rPr lang="en-US" smtClean="0"/>
              <a:t>5/14/2021</a:t>
            </a:fld>
            <a:endParaRPr lang="en-US"/>
          </a:p>
        </p:txBody>
      </p:sp>
      <p:sp>
        <p:nvSpPr>
          <p:cNvPr id="6" name="Footer Placeholder 5">
            <a:extLst>
              <a:ext uri="{FF2B5EF4-FFF2-40B4-BE49-F238E27FC236}">
                <a16:creationId xmlns:a16="http://schemas.microsoft.com/office/drawing/2014/main" id="{6E48DBEB-CEF7-E142-A49D-F52F016379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DA48A6-3784-804D-A673-70996E328918}"/>
              </a:ext>
            </a:extLst>
          </p:cNvPr>
          <p:cNvSpPr>
            <a:spLocks noGrp="1"/>
          </p:cNvSpPr>
          <p:nvPr>
            <p:ph type="sldNum" sz="quarter" idx="12"/>
          </p:nvPr>
        </p:nvSpPr>
        <p:spPr/>
        <p:txBody>
          <a:bodyPr/>
          <a:lstStyle/>
          <a:p>
            <a:fld id="{BB07888A-9D27-F240-A6CB-1E312ABAF3DE}" type="slidenum">
              <a:rPr lang="en-US" smtClean="0"/>
              <a:t>‹#›</a:t>
            </a:fld>
            <a:endParaRPr lang="en-US"/>
          </a:p>
        </p:txBody>
      </p:sp>
    </p:spTree>
    <p:extLst>
      <p:ext uri="{BB962C8B-B14F-4D97-AF65-F5344CB8AC3E}">
        <p14:creationId xmlns:p14="http://schemas.microsoft.com/office/powerpoint/2010/main" val="4006445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434E-D6C8-FA4B-A865-60645C88778E}"/>
              </a:ext>
            </a:extLst>
          </p:cNvPr>
          <p:cNvSpPr>
            <a:spLocks noGrp="1"/>
          </p:cNvSpPr>
          <p:nvPr>
            <p:ph type="title"/>
          </p:nvPr>
        </p:nvSpPr>
        <p:spPr>
          <a:xfrm>
            <a:off x="4829556" y="731520"/>
            <a:ext cx="6644640" cy="1325563"/>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B900B46-370C-1B4C-82F5-D4F23A333D33}"/>
              </a:ext>
            </a:extLst>
          </p:cNvPr>
          <p:cNvSpPr>
            <a:spLocks noGrp="1"/>
          </p:cNvSpPr>
          <p:nvPr>
            <p:ph idx="1"/>
          </p:nvPr>
        </p:nvSpPr>
        <p:spPr>
          <a:xfrm>
            <a:off x="4829556" y="2212093"/>
            <a:ext cx="6644640" cy="334397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D5F7F4D6-A0C2-5444-A4C1-2C63FFC43842}"/>
              </a:ext>
            </a:extLst>
          </p:cNvPr>
          <p:cNvSpPr>
            <a:spLocks noGrp="1"/>
          </p:cNvSpPr>
          <p:nvPr>
            <p:ph type="pic" sz="quarter" idx="10"/>
          </p:nvPr>
        </p:nvSpPr>
        <p:spPr>
          <a:xfrm>
            <a:off x="609600" y="751545"/>
            <a:ext cx="3429000" cy="4343400"/>
          </a:xfrm>
        </p:spPr>
        <p:txBody>
          <a:bodyPr/>
          <a:lstStyle/>
          <a:p>
            <a:endParaRPr lang="en-US"/>
          </a:p>
        </p:txBody>
      </p:sp>
      <p:sp>
        <p:nvSpPr>
          <p:cNvPr id="5" name="Text Placeholder 4">
            <a:extLst>
              <a:ext uri="{FF2B5EF4-FFF2-40B4-BE49-F238E27FC236}">
                <a16:creationId xmlns:a16="http://schemas.microsoft.com/office/drawing/2014/main" id="{5F9ADC1A-D755-1E4B-8C75-53DA73CAA351}"/>
              </a:ext>
            </a:extLst>
          </p:cNvPr>
          <p:cNvSpPr>
            <a:spLocks noGrp="1"/>
          </p:cNvSpPr>
          <p:nvPr>
            <p:ph type="body" sz="quarter" idx="11"/>
          </p:nvPr>
        </p:nvSpPr>
        <p:spPr>
          <a:xfrm>
            <a:off x="609600" y="5250545"/>
            <a:ext cx="3429000" cy="581025"/>
          </a:xfrm>
        </p:spPr>
        <p:txBody>
          <a:bodyPr/>
          <a:lstStyle/>
          <a:p>
            <a:pPr lvl="4"/>
            <a:r>
              <a:rPr lang="en-US" dirty="0"/>
              <a:t>Edit Master text styles</a:t>
            </a:r>
          </a:p>
        </p:txBody>
      </p:sp>
    </p:spTree>
    <p:extLst>
      <p:ext uri="{BB962C8B-B14F-4D97-AF65-F5344CB8AC3E}">
        <p14:creationId xmlns:p14="http://schemas.microsoft.com/office/powerpoint/2010/main" val="19636049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w-caption and quot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900B46-370C-1B4C-82F5-D4F23A333D33}"/>
              </a:ext>
            </a:extLst>
          </p:cNvPr>
          <p:cNvSpPr>
            <a:spLocks noGrp="1"/>
          </p:cNvSpPr>
          <p:nvPr>
            <p:ph idx="1"/>
          </p:nvPr>
        </p:nvSpPr>
        <p:spPr>
          <a:xfrm>
            <a:off x="5315414" y="755001"/>
            <a:ext cx="5032917" cy="4339944"/>
          </a:xfrm>
        </p:spPr>
        <p:txBody>
          <a:bodyPr anchor="ctr" anchorCtr="0"/>
          <a:lstStyle>
            <a:lvl7pPr>
              <a:lnSpc>
                <a:spcPct val="110000"/>
              </a:lnSpc>
              <a:defRPr b="1" i="1">
                <a:solidFill>
                  <a:srgbClr val="00646F"/>
                </a:solidFill>
                <a:latin typeface="Open Sans Semibold" panose="020B0606030504020204" pitchFamily="34" charset="0"/>
                <a:ea typeface="Open Sans Semibold" panose="020B0606030504020204" pitchFamily="34" charset="0"/>
                <a:cs typeface="Open Sans Semibold" panose="020B0606030504020204" pitchFamily="34" charset="0"/>
              </a:defRPr>
            </a:lvl7pPr>
          </a:lstStyle>
          <a:p>
            <a:pPr lvl="6"/>
            <a:r>
              <a:rPr lang="en-US" dirty="0"/>
              <a:t>Edit Master text styles</a:t>
            </a:r>
          </a:p>
        </p:txBody>
      </p:sp>
      <p:sp>
        <p:nvSpPr>
          <p:cNvPr id="10" name="Picture Placeholder 9">
            <a:extLst>
              <a:ext uri="{FF2B5EF4-FFF2-40B4-BE49-F238E27FC236}">
                <a16:creationId xmlns:a16="http://schemas.microsoft.com/office/drawing/2014/main" id="{D5F7F4D6-A0C2-5444-A4C1-2C63FFC43842}"/>
              </a:ext>
            </a:extLst>
          </p:cNvPr>
          <p:cNvSpPr>
            <a:spLocks noGrp="1"/>
          </p:cNvSpPr>
          <p:nvPr>
            <p:ph type="pic" sz="quarter" idx="10"/>
          </p:nvPr>
        </p:nvSpPr>
        <p:spPr>
          <a:xfrm>
            <a:off x="609600" y="751545"/>
            <a:ext cx="3429000" cy="4343400"/>
          </a:xfrm>
        </p:spPr>
        <p:txBody>
          <a:bodyPr/>
          <a:lstStyle/>
          <a:p>
            <a:endParaRPr lang="en-US"/>
          </a:p>
        </p:txBody>
      </p:sp>
      <p:sp>
        <p:nvSpPr>
          <p:cNvPr id="5" name="Text Placeholder 4">
            <a:extLst>
              <a:ext uri="{FF2B5EF4-FFF2-40B4-BE49-F238E27FC236}">
                <a16:creationId xmlns:a16="http://schemas.microsoft.com/office/drawing/2014/main" id="{5F9ADC1A-D755-1E4B-8C75-53DA73CAA351}"/>
              </a:ext>
            </a:extLst>
          </p:cNvPr>
          <p:cNvSpPr>
            <a:spLocks noGrp="1"/>
          </p:cNvSpPr>
          <p:nvPr>
            <p:ph type="body" sz="quarter" idx="11"/>
          </p:nvPr>
        </p:nvSpPr>
        <p:spPr>
          <a:xfrm>
            <a:off x="609600" y="5250545"/>
            <a:ext cx="3429000" cy="581025"/>
          </a:xfrm>
        </p:spPr>
        <p:txBody>
          <a:bodyPr/>
          <a:lstStyle/>
          <a:p>
            <a:pPr lvl="4"/>
            <a:r>
              <a:rPr lang="en-US" dirty="0"/>
              <a:t>Edit Master text styles</a:t>
            </a:r>
          </a:p>
        </p:txBody>
      </p:sp>
    </p:spTree>
    <p:extLst>
      <p:ext uri="{BB962C8B-B14F-4D97-AF65-F5344CB8AC3E}">
        <p14:creationId xmlns:p14="http://schemas.microsoft.com/office/powerpoint/2010/main" val="11875455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 free way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F7C452-628A-7644-A698-1C7395529474}"/>
              </a:ext>
            </a:extLst>
          </p:cNvPr>
          <p:cNvPicPr>
            <a:picLocks noChangeAspect="1"/>
          </p:cNvPicPr>
          <p:nvPr userDrawn="1"/>
        </p:nvPicPr>
        <p:blipFill>
          <a:blip r:embed="rId2"/>
          <a:stretch>
            <a:fillRect/>
          </a:stretch>
        </p:blipFill>
        <p:spPr>
          <a:xfrm>
            <a:off x="914400" y="917144"/>
            <a:ext cx="4371958" cy="4328129"/>
          </a:xfrm>
          <a:prstGeom prst="rect">
            <a:avLst/>
          </a:prstGeom>
        </p:spPr>
      </p:pic>
      <p:sp>
        <p:nvSpPr>
          <p:cNvPr id="5" name="Text Placeholder 4">
            <a:extLst>
              <a:ext uri="{FF2B5EF4-FFF2-40B4-BE49-F238E27FC236}">
                <a16:creationId xmlns:a16="http://schemas.microsoft.com/office/drawing/2014/main" id="{D9436E96-0CDD-9941-A879-41713BEB6FBA}"/>
              </a:ext>
            </a:extLst>
          </p:cNvPr>
          <p:cNvSpPr>
            <a:spLocks noGrp="1"/>
          </p:cNvSpPr>
          <p:nvPr>
            <p:ph type="body" sz="quarter" idx="10"/>
          </p:nvPr>
        </p:nvSpPr>
        <p:spPr>
          <a:xfrm>
            <a:off x="5913425" y="1033272"/>
            <a:ext cx="3859213" cy="43164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253629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8"/>
        <p:cNvGrpSpPr/>
        <p:nvPr/>
      </p:nvGrpSpPr>
      <p:grpSpPr>
        <a:xfrm>
          <a:off x="0" y="0"/>
          <a:ext cx="0" cy="0"/>
          <a:chOff x="0" y="0"/>
          <a:chExt cx="0" cy="0"/>
        </a:xfrm>
      </p:grpSpPr>
      <p:sp>
        <p:nvSpPr>
          <p:cNvPr id="109" name="Google Shape;109;p2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sp>
        <p:nvSpPr>
          <p:cNvPr id="110" name="Google Shape;110;p25"/>
          <p:cNvSpPr txBox="1">
            <a:spLocks noGrp="1"/>
          </p:cNvSpPr>
          <p:nvPr>
            <p:ph type="body" idx="1"/>
          </p:nvPr>
        </p:nvSpPr>
        <p:spPr>
          <a:xfrm>
            <a:off x="415600" y="6372400"/>
            <a:ext cx="11360800" cy="384000"/>
          </a:xfrm>
          <a:prstGeom prst="rect">
            <a:avLst/>
          </a:prstGeom>
        </p:spPr>
        <p:txBody>
          <a:bodyPr spcFirstLastPara="1" wrap="square" lIns="91425" tIns="91425" rIns="91425" bIns="91425" anchor="t" anchorCtr="0">
            <a:noAutofit/>
          </a:bodyPr>
          <a:lstStyle>
            <a:lvl1pPr marL="609585" lvl="0" indent="-406390" rtl="0">
              <a:lnSpc>
                <a:spcPct val="115000"/>
              </a:lnSpc>
              <a:spcBef>
                <a:spcPts val="0"/>
              </a:spcBef>
              <a:spcAft>
                <a:spcPts val="0"/>
              </a:spcAft>
              <a:buClr>
                <a:schemeClr val="dk2"/>
              </a:buClr>
              <a:buSzPts val="1200"/>
              <a:buFont typeface="Times New Roman"/>
              <a:buChar char="●"/>
              <a:defRPr sz="1600" b="1">
                <a:solidFill>
                  <a:schemeClr val="dk2"/>
                </a:solidFill>
                <a:latin typeface="Times New Roman"/>
                <a:ea typeface="Times New Roman"/>
                <a:cs typeface="Times New Roman"/>
                <a:sym typeface="Times New Roman"/>
              </a:defRPr>
            </a:lvl1pPr>
            <a:lvl2pPr marL="1219170" lvl="1" indent="-423323" rtl="0">
              <a:lnSpc>
                <a:spcPct val="115000"/>
              </a:lnSpc>
              <a:spcBef>
                <a:spcPts val="2133"/>
              </a:spcBef>
              <a:spcAft>
                <a:spcPts val="0"/>
              </a:spcAft>
              <a:buClr>
                <a:schemeClr val="dk2"/>
              </a:buClr>
              <a:buSzPts val="1400"/>
              <a:buFont typeface="Times New Roman"/>
              <a:buChar char="○"/>
              <a:defRPr b="1">
                <a:solidFill>
                  <a:schemeClr val="dk2"/>
                </a:solidFill>
                <a:latin typeface="Times New Roman"/>
                <a:ea typeface="Times New Roman"/>
                <a:cs typeface="Times New Roman"/>
                <a:sym typeface="Times New Roman"/>
              </a:defRPr>
            </a:lvl2pPr>
            <a:lvl3pPr marL="1828754" lvl="2" indent="-423323" rtl="0">
              <a:lnSpc>
                <a:spcPct val="115000"/>
              </a:lnSpc>
              <a:spcBef>
                <a:spcPts val="2133"/>
              </a:spcBef>
              <a:spcAft>
                <a:spcPts val="0"/>
              </a:spcAft>
              <a:buClr>
                <a:schemeClr val="dk2"/>
              </a:buClr>
              <a:buSzPts val="1400"/>
              <a:buFont typeface="Times New Roman"/>
              <a:buChar char="■"/>
              <a:defRPr b="1">
                <a:solidFill>
                  <a:schemeClr val="dk2"/>
                </a:solidFill>
                <a:latin typeface="Times New Roman"/>
                <a:ea typeface="Times New Roman"/>
                <a:cs typeface="Times New Roman"/>
                <a:sym typeface="Times New Roman"/>
              </a:defRPr>
            </a:lvl3pPr>
            <a:lvl4pPr marL="2438339" lvl="3" indent="-423323" rtl="0">
              <a:lnSpc>
                <a:spcPct val="115000"/>
              </a:lnSpc>
              <a:spcBef>
                <a:spcPts val="2133"/>
              </a:spcBef>
              <a:spcAft>
                <a:spcPts val="0"/>
              </a:spcAft>
              <a:buClr>
                <a:schemeClr val="dk2"/>
              </a:buClr>
              <a:buSzPts val="1400"/>
              <a:buFont typeface="Times New Roman"/>
              <a:buChar char="●"/>
              <a:defRPr b="1">
                <a:solidFill>
                  <a:schemeClr val="dk2"/>
                </a:solidFill>
                <a:latin typeface="Times New Roman"/>
                <a:ea typeface="Times New Roman"/>
                <a:cs typeface="Times New Roman"/>
                <a:sym typeface="Times New Roman"/>
              </a:defRPr>
            </a:lvl4pPr>
            <a:lvl5pPr marL="3047924" lvl="4" indent="-423323" rtl="0">
              <a:lnSpc>
                <a:spcPct val="115000"/>
              </a:lnSpc>
              <a:spcBef>
                <a:spcPts val="2133"/>
              </a:spcBef>
              <a:spcAft>
                <a:spcPts val="0"/>
              </a:spcAft>
              <a:buClr>
                <a:schemeClr val="dk2"/>
              </a:buClr>
              <a:buSzPts val="1400"/>
              <a:buFont typeface="Times New Roman"/>
              <a:buChar char="○"/>
              <a:defRPr b="1">
                <a:solidFill>
                  <a:schemeClr val="dk2"/>
                </a:solidFill>
                <a:latin typeface="Times New Roman"/>
                <a:ea typeface="Times New Roman"/>
                <a:cs typeface="Times New Roman"/>
                <a:sym typeface="Times New Roman"/>
              </a:defRPr>
            </a:lvl5pPr>
            <a:lvl6pPr marL="3657509" lvl="5" indent="-423323" rtl="0">
              <a:lnSpc>
                <a:spcPct val="115000"/>
              </a:lnSpc>
              <a:spcBef>
                <a:spcPts val="2133"/>
              </a:spcBef>
              <a:spcAft>
                <a:spcPts val="0"/>
              </a:spcAft>
              <a:buClr>
                <a:schemeClr val="dk2"/>
              </a:buClr>
              <a:buSzPts val="1400"/>
              <a:buFont typeface="Times New Roman"/>
              <a:buChar char="■"/>
              <a:defRPr b="1">
                <a:solidFill>
                  <a:schemeClr val="dk2"/>
                </a:solidFill>
                <a:latin typeface="Times New Roman"/>
                <a:ea typeface="Times New Roman"/>
                <a:cs typeface="Times New Roman"/>
                <a:sym typeface="Times New Roman"/>
              </a:defRPr>
            </a:lvl6pPr>
            <a:lvl7pPr marL="4267093" lvl="6" indent="-423323" rtl="0">
              <a:lnSpc>
                <a:spcPct val="115000"/>
              </a:lnSpc>
              <a:spcBef>
                <a:spcPts val="2133"/>
              </a:spcBef>
              <a:spcAft>
                <a:spcPts val="0"/>
              </a:spcAft>
              <a:buClr>
                <a:schemeClr val="dk2"/>
              </a:buClr>
              <a:buSzPts val="1400"/>
              <a:buFont typeface="Times New Roman"/>
              <a:buChar char="●"/>
              <a:defRPr b="1">
                <a:solidFill>
                  <a:schemeClr val="dk2"/>
                </a:solidFill>
                <a:latin typeface="Times New Roman"/>
                <a:ea typeface="Times New Roman"/>
                <a:cs typeface="Times New Roman"/>
                <a:sym typeface="Times New Roman"/>
              </a:defRPr>
            </a:lvl7pPr>
            <a:lvl8pPr marL="4876678" lvl="7" indent="-423323" rtl="0">
              <a:lnSpc>
                <a:spcPct val="115000"/>
              </a:lnSpc>
              <a:spcBef>
                <a:spcPts val="2133"/>
              </a:spcBef>
              <a:spcAft>
                <a:spcPts val="0"/>
              </a:spcAft>
              <a:buClr>
                <a:schemeClr val="dk2"/>
              </a:buClr>
              <a:buSzPts val="1400"/>
              <a:buFont typeface="Times New Roman"/>
              <a:buChar char="○"/>
              <a:defRPr b="1">
                <a:solidFill>
                  <a:schemeClr val="dk2"/>
                </a:solidFill>
                <a:latin typeface="Times New Roman"/>
                <a:ea typeface="Times New Roman"/>
                <a:cs typeface="Times New Roman"/>
                <a:sym typeface="Times New Roman"/>
              </a:defRPr>
            </a:lvl8pPr>
            <a:lvl9pPr marL="5486263" lvl="8" indent="-423323" rtl="0">
              <a:lnSpc>
                <a:spcPct val="115000"/>
              </a:lnSpc>
              <a:spcBef>
                <a:spcPts val="2133"/>
              </a:spcBef>
              <a:spcAft>
                <a:spcPts val="2133"/>
              </a:spcAft>
              <a:buClr>
                <a:schemeClr val="dk2"/>
              </a:buClr>
              <a:buSzPts val="1400"/>
              <a:buFont typeface="Times New Roman"/>
              <a:buChar char="■"/>
              <a:defRPr b="1">
                <a:solidFill>
                  <a:schemeClr val="dk2"/>
                </a:solidFill>
                <a:latin typeface="Times New Roman"/>
                <a:ea typeface="Times New Roman"/>
                <a:cs typeface="Times New Roman"/>
                <a:sym typeface="Times New Roman"/>
              </a:defRPr>
            </a:lvl9pPr>
          </a:lstStyle>
          <a:p>
            <a:endParaRPr/>
          </a:p>
        </p:txBody>
      </p:sp>
    </p:spTree>
    <p:extLst>
      <p:ext uri="{BB962C8B-B14F-4D97-AF65-F5344CB8AC3E}">
        <p14:creationId xmlns:p14="http://schemas.microsoft.com/office/powerpoint/2010/main" val="25453882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4EFFEF-B8B3-A44C-8F7A-69B6392919F4}" type="datetimeFigureOut">
              <a:rPr lang="en-US" smtClean="0"/>
              <a:t>5/14/2021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7774A5-69A1-9448-B353-3AB06D04A966}" type="slidenum">
              <a:rPr lang="en-US" smtClean="0"/>
              <a:t>‹#›</a:t>
            </a:fld>
            <a:endParaRPr lang="en-US"/>
          </a:p>
        </p:txBody>
      </p:sp>
    </p:spTree>
    <p:extLst>
      <p:ext uri="{BB962C8B-B14F-4D97-AF65-F5344CB8AC3E}">
        <p14:creationId xmlns:p14="http://schemas.microsoft.com/office/powerpoint/2010/main" val="27243870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5/14/2021</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52828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5/14/2021</a:t>
            </a:fld>
            <a:endParaRPr lang="en-US"/>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6687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43240D-8377-F640-83C8-D4A23EF1958F}" type="datetimeFigureOut">
              <a:rPr lang="en-US" smtClean="0"/>
              <a:t>5/14/2021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F94F50-985E-384B-8235-0235AC1DA071}" type="slidenum">
              <a:rPr lang="en-US" smtClean="0"/>
              <a:t>‹#›</a:t>
            </a:fld>
            <a:endParaRPr lang="en-US"/>
          </a:p>
        </p:txBody>
      </p:sp>
    </p:spTree>
    <p:extLst>
      <p:ext uri="{BB962C8B-B14F-4D97-AF65-F5344CB8AC3E}">
        <p14:creationId xmlns:p14="http://schemas.microsoft.com/office/powerpoint/2010/main" val="1860519680"/>
      </p:ext>
    </p:extLst>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682B8-F2FD-D94E-AE85-4EC0D6C59C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617256-9278-B345-82EE-4681C1AD41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022C4B-9091-CE48-BF5C-9FFCF358B8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123C47D-D161-F249-A606-159BB695F0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6136B5-0890-8C4D-ADDC-CBABFB3490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73321E-7D82-884B-9A97-991EDD3B69E2}"/>
              </a:ext>
            </a:extLst>
          </p:cNvPr>
          <p:cNvSpPr>
            <a:spLocks noGrp="1"/>
          </p:cNvSpPr>
          <p:nvPr>
            <p:ph type="dt" sz="half" idx="10"/>
          </p:nvPr>
        </p:nvSpPr>
        <p:spPr/>
        <p:txBody>
          <a:bodyPr/>
          <a:lstStyle/>
          <a:p>
            <a:fld id="{86952DBC-899A-304B-83C1-5D96848D076F}" type="datetimeFigureOut">
              <a:rPr lang="en-US" smtClean="0"/>
              <a:t>5/14/2021</a:t>
            </a:fld>
            <a:endParaRPr lang="en-US"/>
          </a:p>
        </p:txBody>
      </p:sp>
      <p:sp>
        <p:nvSpPr>
          <p:cNvPr id="8" name="Footer Placeholder 7">
            <a:extLst>
              <a:ext uri="{FF2B5EF4-FFF2-40B4-BE49-F238E27FC236}">
                <a16:creationId xmlns:a16="http://schemas.microsoft.com/office/drawing/2014/main" id="{32D09B4A-A495-BC40-8701-4079EE77AD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AF3FD2-22EA-AA4C-A5CF-C6B2120F5396}"/>
              </a:ext>
            </a:extLst>
          </p:cNvPr>
          <p:cNvSpPr>
            <a:spLocks noGrp="1"/>
          </p:cNvSpPr>
          <p:nvPr>
            <p:ph type="sldNum" sz="quarter" idx="12"/>
          </p:nvPr>
        </p:nvSpPr>
        <p:spPr/>
        <p:txBody>
          <a:bodyPr/>
          <a:lstStyle/>
          <a:p>
            <a:fld id="{BB07888A-9D27-F240-A6CB-1E312ABAF3DE}" type="slidenum">
              <a:rPr lang="en-US" smtClean="0"/>
              <a:t>‹#›</a:t>
            </a:fld>
            <a:endParaRPr lang="en-US"/>
          </a:p>
        </p:txBody>
      </p:sp>
    </p:spTree>
    <p:extLst>
      <p:ext uri="{BB962C8B-B14F-4D97-AF65-F5344CB8AC3E}">
        <p14:creationId xmlns:p14="http://schemas.microsoft.com/office/powerpoint/2010/main" val="3236017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CC5DE-73BE-994E-9AF1-4968446556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074F76-1FDF-504C-8BF5-C4DCD975C3F0}"/>
              </a:ext>
            </a:extLst>
          </p:cNvPr>
          <p:cNvSpPr>
            <a:spLocks noGrp="1"/>
          </p:cNvSpPr>
          <p:nvPr>
            <p:ph type="dt" sz="half" idx="10"/>
          </p:nvPr>
        </p:nvSpPr>
        <p:spPr/>
        <p:txBody>
          <a:bodyPr/>
          <a:lstStyle/>
          <a:p>
            <a:fld id="{86952DBC-899A-304B-83C1-5D96848D076F}" type="datetimeFigureOut">
              <a:rPr lang="en-US" smtClean="0"/>
              <a:t>5/14/2021</a:t>
            </a:fld>
            <a:endParaRPr lang="en-US"/>
          </a:p>
        </p:txBody>
      </p:sp>
      <p:sp>
        <p:nvSpPr>
          <p:cNvPr id="4" name="Footer Placeholder 3">
            <a:extLst>
              <a:ext uri="{FF2B5EF4-FFF2-40B4-BE49-F238E27FC236}">
                <a16:creationId xmlns:a16="http://schemas.microsoft.com/office/drawing/2014/main" id="{BFF914E0-5789-8046-BB42-6E266648D5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FFF1C6-F508-5740-8BDE-700FFAE5FB62}"/>
              </a:ext>
            </a:extLst>
          </p:cNvPr>
          <p:cNvSpPr>
            <a:spLocks noGrp="1"/>
          </p:cNvSpPr>
          <p:nvPr>
            <p:ph type="sldNum" sz="quarter" idx="12"/>
          </p:nvPr>
        </p:nvSpPr>
        <p:spPr/>
        <p:txBody>
          <a:bodyPr/>
          <a:lstStyle/>
          <a:p>
            <a:fld id="{BB07888A-9D27-F240-A6CB-1E312ABAF3DE}" type="slidenum">
              <a:rPr lang="en-US" smtClean="0"/>
              <a:t>‹#›</a:t>
            </a:fld>
            <a:endParaRPr lang="en-US"/>
          </a:p>
        </p:txBody>
      </p:sp>
    </p:spTree>
    <p:extLst>
      <p:ext uri="{BB962C8B-B14F-4D97-AF65-F5344CB8AC3E}">
        <p14:creationId xmlns:p14="http://schemas.microsoft.com/office/powerpoint/2010/main" val="3537603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00F511-7FF8-AC4F-B6CA-2C7D03192B71}"/>
              </a:ext>
            </a:extLst>
          </p:cNvPr>
          <p:cNvSpPr>
            <a:spLocks noGrp="1"/>
          </p:cNvSpPr>
          <p:nvPr>
            <p:ph type="dt" sz="half" idx="10"/>
          </p:nvPr>
        </p:nvSpPr>
        <p:spPr/>
        <p:txBody>
          <a:bodyPr/>
          <a:lstStyle/>
          <a:p>
            <a:fld id="{86952DBC-899A-304B-83C1-5D96848D076F}" type="datetimeFigureOut">
              <a:rPr lang="en-US" smtClean="0"/>
              <a:t>5/14/2021</a:t>
            </a:fld>
            <a:endParaRPr lang="en-US"/>
          </a:p>
        </p:txBody>
      </p:sp>
      <p:sp>
        <p:nvSpPr>
          <p:cNvPr id="3" name="Footer Placeholder 2">
            <a:extLst>
              <a:ext uri="{FF2B5EF4-FFF2-40B4-BE49-F238E27FC236}">
                <a16:creationId xmlns:a16="http://schemas.microsoft.com/office/drawing/2014/main" id="{0EDF8D45-2559-B843-AA38-FD7D15BA63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08F001-1042-1C4D-B488-D0B8910E3C07}"/>
              </a:ext>
            </a:extLst>
          </p:cNvPr>
          <p:cNvSpPr>
            <a:spLocks noGrp="1"/>
          </p:cNvSpPr>
          <p:nvPr>
            <p:ph type="sldNum" sz="quarter" idx="12"/>
          </p:nvPr>
        </p:nvSpPr>
        <p:spPr/>
        <p:txBody>
          <a:bodyPr/>
          <a:lstStyle/>
          <a:p>
            <a:fld id="{BB07888A-9D27-F240-A6CB-1E312ABAF3DE}" type="slidenum">
              <a:rPr lang="en-US" smtClean="0"/>
              <a:t>‹#›</a:t>
            </a:fld>
            <a:endParaRPr lang="en-US"/>
          </a:p>
        </p:txBody>
      </p:sp>
    </p:spTree>
    <p:extLst>
      <p:ext uri="{BB962C8B-B14F-4D97-AF65-F5344CB8AC3E}">
        <p14:creationId xmlns:p14="http://schemas.microsoft.com/office/powerpoint/2010/main" val="2384848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A97E6-C58A-1A40-AE61-AACF588F65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D756CD-BC8E-014D-A152-7031B8441D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827C95-F8F9-9045-B367-FAB3764544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2D8D35-BD50-CA40-8126-DCE2FCDC0CF3}"/>
              </a:ext>
            </a:extLst>
          </p:cNvPr>
          <p:cNvSpPr>
            <a:spLocks noGrp="1"/>
          </p:cNvSpPr>
          <p:nvPr>
            <p:ph type="dt" sz="half" idx="10"/>
          </p:nvPr>
        </p:nvSpPr>
        <p:spPr/>
        <p:txBody>
          <a:bodyPr/>
          <a:lstStyle/>
          <a:p>
            <a:fld id="{86952DBC-899A-304B-83C1-5D96848D076F}" type="datetimeFigureOut">
              <a:rPr lang="en-US" smtClean="0"/>
              <a:t>5/14/2021</a:t>
            </a:fld>
            <a:endParaRPr lang="en-US"/>
          </a:p>
        </p:txBody>
      </p:sp>
      <p:sp>
        <p:nvSpPr>
          <p:cNvPr id="6" name="Footer Placeholder 5">
            <a:extLst>
              <a:ext uri="{FF2B5EF4-FFF2-40B4-BE49-F238E27FC236}">
                <a16:creationId xmlns:a16="http://schemas.microsoft.com/office/drawing/2014/main" id="{F46BD569-58D2-E749-8F06-029FEFF707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CD28C7-62F7-7649-ABE2-F36E0C5A48D6}"/>
              </a:ext>
            </a:extLst>
          </p:cNvPr>
          <p:cNvSpPr>
            <a:spLocks noGrp="1"/>
          </p:cNvSpPr>
          <p:nvPr>
            <p:ph type="sldNum" sz="quarter" idx="12"/>
          </p:nvPr>
        </p:nvSpPr>
        <p:spPr/>
        <p:txBody>
          <a:bodyPr/>
          <a:lstStyle/>
          <a:p>
            <a:fld id="{BB07888A-9D27-F240-A6CB-1E312ABAF3DE}" type="slidenum">
              <a:rPr lang="en-US" smtClean="0"/>
              <a:t>‹#›</a:t>
            </a:fld>
            <a:endParaRPr lang="en-US"/>
          </a:p>
        </p:txBody>
      </p:sp>
    </p:spTree>
    <p:extLst>
      <p:ext uri="{BB962C8B-B14F-4D97-AF65-F5344CB8AC3E}">
        <p14:creationId xmlns:p14="http://schemas.microsoft.com/office/powerpoint/2010/main" val="353450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B8DEE-88AE-AC41-8B43-F10F6D85BA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3C0E12-35B6-3340-8C63-1CDF151D32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95B475-59DF-FC41-8A75-FA1662F904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2CB31B-7BC5-014B-B3E5-32F35F73405D}"/>
              </a:ext>
            </a:extLst>
          </p:cNvPr>
          <p:cNvSpPr>
            <a:spLocks noGrp="1"/>
          </p:cNvSpPr>
          <p:nvPr>
            <p:ph type="dt" sz="half" idx="10"/>
          </p:nvPr>
        </p:nvSpPr>
        <p:spPr/>
        <p:txBody>
          <a:bodyPr/>
          <a:lstStyle/>
          <a:p>
            <a:fld id="{86952DBC-899A-304B-83C1-5D96848D076F}" type="datetimeFigureOut">
              <a:rPr lang="en-US" smtClean="0"/>
              <a:t>5/14/2021</a:t>
            </a:fld>
            <a:endParaRPr lang="en-US"/>
          </a:p>
        </p:txBody>
      </p:sp>
      <p:sp>
        <p:nvSpPr>
          <p:cNvPr id="6" name="Footer Placeholder 5">
            <a:extLst>
              <a:ext uri="{FF2B5EF4-FFF2-40B4-BE49-F238E27FC236}">
                <a16:creationId xmlns:a16="http://schemas.microsoft.com/office/drawing/2014/main" id="{184DDC9F-3645-6D4F-B268-A6A4F1DD1F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35C8EF-9A10-E544-A29C-1D7985F26410}"/>
              </a:ext>
            </a:extLst>
          </p:cNvPr>
          <p:cNvSpPr>
            <a:spLocks noGrp="1"/>
          </p:cNvSpPr>
          <p:nvPr>
            <p:ph type="sldNum" sz="quarter" idx="12"/>
          </p:nvPr>
        </p:nvSpPr>
        <p:spPr/>
        <p:txBody>
          <a:bodyPr/>
          <a:lstStyle/>
          <a:p>
            <a:fld id="{BB07888A-9D27-F240-A6CB-1E312ABAF3DE}" type="slidenum">
              <a:rPr lang="en-US" smtClean="0"/>
              <a:t>‹#›</a:t>
            </a:fld>
            <a:endParaRPr lang="en-US"/>
          </a:p>
        </p:txBody>
      </p:sp>
    </p:spTree>
    <p:extLst>
      <p:ext uri="{BB962C8B-B14F-4D97-AF65-F5344CB8AC3E}">
        <p14:creationId xmlns:p14="http://schemas.microsoft.com/office/powerpoint/2010/main" val="1138813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image" Target="../media/image2.emf"/><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3.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5C7DE2-4CCF-F140-B7EF-64C0D43D56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A087AE-E18C-4647-98F7-36798BFEA0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B2D348-9E7A-C14C-91C8-2A2A26E424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952DBC-899A-304B-83C1-5D96848D076F}" type="datetimeFigureOut">
              <a:rPr lang="en-US" smtClean="0"/>
              <a:t>5/14/2021</a:t>
            </a:fld>
            <a:endParaRPr lang="en-US"/>
          </a:p>
        </p:txBody>
      </p:sp>
      <p:sp>
        <p:nvSpPr>
          <p:cNvPr id="5" name="Footer Placeholder 4">
            <a:extLst>
              <a:ext uri="{FF2B5EF4-FFF2-40B4-BE49-F238E27FC236}">
                <a16:creationId xmlns:a16="http://schemas.microsoft.com/office/drawing/2014/main" id="{3AC2C015-762E-CF4F-872F-63842E976D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43DD1C-5094-014D-8185-CA90E20616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07888A-9D27-F240-A6CB-1E312ABAF3DE}" type="slidenum">
              <a:rPr lang="en-US" smtClean="0"/>
              <a:t>‹#›</a:t>
            </a:fld>
            <a:endParaRPr lang="en-US"/>
          </a:p>
        </p:txBody>
      </p:sp>
    </p:spTree>
    <p:extLst>
      <p:ext uri="{BB962C8B-B14F-4D97-AF65-F5344CB8AC3E}">
        <p14:creationId xmlns:p14="http://schemas.microsoft.com/office/powerpoint/2010/main" val="2072686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3" r:id="rId13"/>
    <p:sldLayoutId id="2147483674" r:id="rId14"/>
    <p:sldLayoutId id="214748369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43240D-8377-F640-83C8-D4A23EF1958F}" type="datetimeFigureOut">
              <a:rPr lang="en-US" smtClean="0"/>
              <a:t>5/14/2021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F94F50-985E-384B-8235-0235AC1DA071}" type="slidenum">
              <a:rPr lang="en-US" smtClean="0"/>
              <a:t>‹#›</a:t>
            </a:fld>
            <a:endParaRPr lang="en-US"/>
          </a:p>
        </p:txBody>
      </p:sp>
    </p:spTree>
    <p:extLst>
      <p:ext uri="{BB962C8B-B14F-4D97-AF65-F5344CB8AC3E}">
        <p14:creationId xmlns:p14="http://schemas.microsoft.com/office/powerpoint/2010/main" val="546057567"/>
      </p:ext>
    </p:extLst>
  </p:cSld>
  <p:clrMap bg1="dk1" tx1="lt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Lst>
  <mc:AlternateContent xmlns:mc="http://schemas.openxmlformats.org/markup-compatibility/2006" xmlns:p14="http://schemas.microsoft.com/office/powerpoint/2010/main">
    <mc:Choice Requires="p14">
      <p:transition spd="slow" p14:dur="1975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348ACDA-BDC6-3540-91D2-B2BAE938632C}"/>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dirty="0"/>
              <a:t>L1 – for large headings</a:t>
            </a:r>
          </a:p>
          <a:p>
            <a:pPr lvl="1"/>
            <a:r>
              <a:rPr lang="en-US" dirty="0"/>
              <a:t>L2 – for slightly smaller headings</a:t>
            </a:r>
          </a:p>
          <a:p>
            <a:pPr lvl="2"/>
            <a:r>
              <a:rPr lang="en-US" dirty="0"/>
              <a:t>L3 – for body copy</a:t>
            </a:r>
          </a:p>
          <a:p>
            <a:pPr lvl="3"/>
            <a:r>
              <a:rPr lang="en-US" dirty="0"/>
              <a:t>L4 – for bulleted body copy</a:t>
            </a:r>
          </a:p>
          <a:p>
            <a:pPr lvl="4"/>
            <a:r>
              <a:rPr lang="en-US" dirty="0"/>
              <a:t>L5 – for captions</a:t>
            </a:r>
          </a:p>
          <a:p>
            <a:pPr lvl="5"/>
            <a:r>
              <a:rPr lang="en-US" dirty="0"/>
              <a:t>L6 – for footnotes</a:t>
            </a:r>
          </a:p>
          <a:p>
            <a:pPr lvl="6"/>
            <a:r>
              <a:rPr lang="en-US" dirty="0"/>
              <a:t>L7 – for pull quotes</a:t>
            </a:r>
          </a:p>
          <a:p>
            <a:pPr lvl="7"/>
            <a:r>
              <a:rPr lang="en-US" dirty="0"/>
              <a:t>L8 – for pull quote sources</a:t>
            </a:r>
          </a:p>
          <a:p>
            <a:pPr lvl="8"/>
            <a:r>
              <a:rPr lang="en-US" dirty="0"/>
              <a:t>L9 – for 7 ways</a:t>
            </a:r>
          </a:p>
        </p:txBody>
      </p:sp>
      <p:sp>
        <p:nvSpPr>
          <p:cNvPr id="4" name="Rectangle 3">
            <a:extLst>
              <a:ext uri="{FF2B5EF4-FFF2-40B4-BE49-F238E27FC236}">
                <a16:creationId xmlns:a16="http://schemas.microsoft.com/office/drawing/2014/main" id="{6D63F038-87E6-534F-B0D9-94536BB9D4A1}"/>
              </a:ext>
            </a:extLst>
          </p:cNvPr>
          <p:cNvSpPr/>
          <p:nvPr userDrawn="1"/>
        </p:nvSpPr>
        <p:spPr>
          <a:xfrm>
            <a:off x="0" y="5943600"/>
            <a:ext cx="12188952" cy="914400"/>
          </a:xfrm>
          <a:prstGeom prst="rect">
            <a:avLst/>
          </a:prstGeom>
          <a:gradFill>
            <a:gsLst>
              <a:gs pos="0">
                <a:srgbClr val="383430"/>
              </a:gs>
              <a:gs pos="100000">
                <a:srgbClr val="1F1C19"/>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pic>
        <p:nvPicPr>
          <p:cNvPr id="5" name="Picture 4">
            <a:extLst>
              <a:ext uri="{FF2B5EF4-FFF2-40B4-BE49-F238E27FC236}">
                <a16:creationId xmlns:a16="http://schemas.microsoft.com/office/drawing/2014/main" id="{27F84C9A-9B7F-074C-BBFF-846FF0A2D301}"/>
              </a:ext>
            </a:extLst>
          </p:cNvPr>
          <p:cNvPicPr>
            <a:picLocks noChangeAspect="1"/>
          </p:cNvPicPr>
          <p:nvPr userDrawn="1"/>
        </p:nvPicPr>
        <p:blipFill>
          <a:blip r:embed="rId18">
            <a:alphaModFix amt="90000"/>
          </a:blip>
          <a:stretch>
            <a:fillRect/>
          </a:stretch>
        </p:blipFill>
        <p:spPr>
          <a:xfrm>
            <a:off x="594360" y="6098610"/>
            <a:ext cx="4398264" cy="604380"/>
          </a:xfrm>
          <a:prstGeom prst="rect">
            <a:avLst/>
          </a:prstGeom>
          <a:effectLst/>
        </p:spPr>
      </p:pic>
      <p:sp>
        <p:nvSpPr>
          <p:cNvPr id="6" name="Title Placeholder 5">
            <a:extLst>
              <a:ext uri="{FF2B5EF4-FFF2-40B4-BE49-F238E27FC236}">
                <a16:creationId xmlns:a16="http://schemas.microsoft.com/office/drawing/2014/main" id="{3F5284A0-CAB7-D440-AC39-26235885F3E8}"/>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a:t>Click to edit Master title style</a:t>
            </a:r>
          </a:p>
        </p:txBody>
      </p:sp>
    </p:spTree>
    <p:extLst>
      <p:ext uri="{BB962C8B-B14F-4D97-AF65-F5344CB8AC3E}">
        <p14:creationId xmlns:p14="http://schemas.microsoft.com/office/powerpoint/2010/main" val="5538567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txStyles>
    <p:titleStyle>
      <a:lvl1pPr algn="l" defTabSz="914400" rtl="0" eaLnBrk="1" latinLnBrk="0" hangingPunct="1">
        <a:lnSpc>
          <a:spcPct val="80000"/>
        </a:lnSpc>
        <a:spcBef>
          <a:spcPct val="0"/>
        </a:spcBef>
        <a:buNone/>
        <a:defRPr sz="4800" b="1" i="0" kern="1200">
          <a:solidFill>
            <a:srgbClr val="00646F"/>
          </a:solidFill>
          <a:latin typeface="Signika" panose="02010003020600000004" pitchFamily="2" charset="0"/>
          <a:ea typeface="+mj-ea"/>
          <a:cs typeface="+mj-cs"/>
        </a:defRPr>
      </a:lvl1pPr>
    </p:titleStyle>
    <p:bodyStyle>
      <a:lvl1pPr marL="0" indent="0" algn="l" defTabSz="914400" rtl="0" eaLnBrk="1" latinLnBrk="0" hangingPunct="1">
        <a:lnSpc>
          <a:spcPct val="100000"/>
        </a:lnSpc>
        <a:spcBef>
          <a:spcPts val="0"/>
        </a:spcBef>
        <a:spcAft>
          <a:spcPts val="500"/>
        </a:spcAft>
        <a:buFontTx/>
        <a:buNone/>
        <a:defRPr sz="2500" b="0"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0" indent="0" algn="l" defTabSz="914400" rtl="0" eaLnBrk="1" latinLnBrk="0" hangingPunct="1">
        <a:lnSpc>
          <a:spcPct val="90000"/>
        </a:lnSpc>
        <a:spcBef>
          <a:spcPts val="500"/>
        </a:spcBef>
        <a:buFontTx/>
        <a:buNone/>
        <a:defRPr sz="24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0" indent="0" algn="l" defTabSz="914400" rtl="0" eaLnBrk="1" latinLnBrk="0" hangingPunct="1">
        <a:lnSpc>
          <a:spcPct val="110000"/>
        </a:lnSpc>
        <a:spcBef>
          <a:spcPts val="0"/>
        </a:spcBef>
        <a:spcAft>
          <a:spcPts val="1200"/>
        </a:spcAft>
        <a:buFontTx/>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28600" indent="-228600" algn="l" defTabSz="914400" rtl="0" eaLnBrk="1" latinLnBrk="0" hangingPunct="1">
        <a:lnSpc>
          <a:spcPct val="110000"/>
        </a:lnSpc>
        <a:spcBef>
          <a:spcPts val="0"/>
        </a:spcBef>
        <a:spcAft>
          <a:spcPts val="1200"/>
        </a:spcAft>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0" indent="0" algn="l" defTabSz="914400" rtl="0" eaLnBrk="1" latinLnBrk="0" hangingPunct="1">
        <a:lnSpc>
          <a:spcPct val="80000"/>
        </a:lnSpc>
        <a:spcBef>
          <a:spcPts val="500"/>
        </a:spcBef>
        <a:buFontTx/>
        <a:buNone/>
        <a:defRPr sz="180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0" indent="0" algn="l" defTabSz="914400" rtl="0" eaLnBrk="1" latinLnBrk="0" hangingPunct="1">
        <a:lnSpc>
          <a:spcPct val="100000"/>
        </a:lnSpc>
        <a:spcBef>
          <a:spcPts val="0"/>
        </a:spcBef>
        <a:buFontTx/>
        <a:buNone/>
        <a:defRPr sz="1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6pPr>
      <a:lvl7pPr marL="0" indent="0" algn="l" defTabSz="914400" rtl="0" eaLnBrk="1" latinLnBrk="0" hangingPunct="1">
        <a:lnSpc>
          <a:spcPct val="110000"/>
        </a:lnSpc>
        <a:spcBef>
          <a:spcPts val="0"/>
        </a:spcBef>
        <a:spcAft>
          <a:spcPts val="1200"/>
        </a:spcAft>
        <a:buFontTx/>
        <a:buNone/>
        <a:defRPr sz="2400" b="1" i="1" kern="1200">
          <a:solidFill>
            <a:srgbClr val="00646F"/>
          </a:solidFill>
          <a:latin typeface="Open Sans Semibold" panose="020B0606030504020204" pitchFamily="34" charset="0"/>
          <a:ea typeface="Open Sans Semibold" panose="020B0606030504020204" pitchFamily="34" charset="0"/>
          <a:cs typeface="Open Sans Semibold" panose="020B0606030504020204" pitchFamily="34" charset="0"/>
        </a:defRPr>
      </a:lvl7pPr>
      <a:lvl8pPr marL="0" indent="0" algn="l" defTabSz="914400" rtl="0" eaLnBrk="1" latinLnBrk="0" hangingPunct="1">
        <a:lnSpc>
          <a:spcPct val="90000"/>
        </a:lnSpc>
        <a:spcBef>
          <a:spcPts val="500"/>
        </a:spcBef>
        <a:buFont typeface="Arial" panose="020B0604020202020204" pitchFamily="34" charset="0"/>
        <a:buNone/>
        <a:defRPr sz="1400" i="1" kern="1200">
          <a:solidFill>
            <a:srgbClr val="00646F"/>
          </a:solidFill>
          <a:latin typeface="Open Sans" panose="020B0606030504020204" pitchFamily="34" charset="0"/>
          <a:ea typeface="Open Sans" panose="020B0606030504020204" pitchFamily="34" charset="0"/>
          <a:cs typeface="Open Sans" panose="020B0606030504020204" pitchFamily="34" charset="0"/>
        </a:defRPr>
      </a:lvl8pPr>
      <a:lvl9pPr marL="0" indent="0" algn="l" defTabSz="914400" rtl="0" eaLnBrk="1" latinLnBrk="0" hangingPunct="1">
        <a:lnSpc>
          <a:spcPct val="110000"/>
        </a:lnSpc>
        <a:spcBef>
          <a:spcPts val="0"/>
        </a:spcBef>
        <a:spcAft>
          <a:spcPts val="1000"/>
        </a:spcAft>
        <a:buFont typeface="Arial" panose="020B0604020202020204" pitchFamily="34" charset="0"/>
        <a:buNone/>
        <a:defRPr sz="4800" b="1" i="0" kern="1200">
          <a:solidFill>
            <a:srgbClr val="E36431"/>
          </a:solidFill>
          <a:latin typeface="Signika Semibold" panose="02010003020600000004" pitchFamily="2" charset="0"/>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mailto:info@fncaringsociety.com" TargetMode="Externa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video" Target="https://www.youtube.com/embed/uO7KE66Rq1Q?start=3&amp;feature=oembe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emf"/><Relationship Id="rId2" Type="http://schemas.openxmlformats.org/officeDocument/2006/relationships/image" Target="../media/image23.emf"/><Relationship Id="rId1" Type="http://schemas.openxmlformats.org/officeDocument/2006/relationships/slideLayout" Target="../slideLayouts/slideLayout12.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A59282D8-6BB0-D440-84FE-834B627E81A2}"/>
              </a:ext>
            </a:extLst>
          </p:cNvPr>
          <p:cNvPicPr>
            <a:picLocks noChangeAspect="1"/>
          </p:cNvPicPr>
          <p:nvPr/>
        </p:nvPicPr>
        <p:blipFill rotWithShape="1">
          <a:blip r:embed="rId2"/>
          <a:srcRect t="3033" b="21967"/>
          <a:stretch/>
        </p:blipFill>
        <p:spPr>
          <a:xfrm>
            <a:off x="20" y="10"/>
            <a:ext cx="12191980" cy="6857990"/>
          </a:xfrm>
          <a:prstGeom prst="rect">
            <a:avLst/>
          </a:prstGeom>
        </p:spPr>
      </p:pic>
      <p:sp>
        <p:nvSpPr>
          <p:cNvPr id="19"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09CBA718-63CE-A041-A84D-19C11CDBC3C3}"/>
              </a:ext>
            </a:extLst>
          </p:cNvPr>
          <p:cNvSpPr>
            <a:spLocks noGrp="1"/>
          </p:cNvSpPr>
          <p:nvPr>
            <p:ph type="ctrTitle"/>
          </p:nvPr>
        </p:nvSpPr>
        <p:spPr>
          <a:xfrm>
            <a:off x="7782911" y="3231931"/>
            <a:ext cx="4091152" cy="1834056"/>
          </a:xfrm>
        </p:spPr>
        <p:txBody>
          <a:bodyPr>
            <a:normAutofit fontScale="90000"/>
          </a:bodyPr>
          <a:lstStyle/>
          <a:p>
            <a:r>
              <a:rPr lang="en-US" sz="4000" dirty="0"/>
              <a:t>Equity+ Culture+ Self-Determination= Real Hope!</a:t>
            </a:r>
          </a:p>
        </p:txBody>
      </p:sp>
      <p:sp>
        <p:nvSpPr>
          <p:cNvPr id="3" name="Subtitle 2">
            <a:extLst>
              <a:ext uri="{FF2B5EF4-FFF2-40B4-BE49-F238E27FC236}">
                <a16:creationId xmlns:a16="http://schemas.microsoft.com/office/drawing/2014/main" id="{844829B9-8E7F-DA40-8CC2-FC9CB9EAA143}"/>
              </a:ext>
            </a:extLst>
          </p:cNvPr>
          <p:cNvSpPr>
            <a:spLocks noGrp="1"/>
          </p:cNvSpPr>
          <p:nvPr>
            <p:ph type="subTitle" idx="1"/>
          </p:nvPr>
        </p:nvSpPr>
        <p:spPr>
          <a:xfrm>
            <a:off x="7782910" y="5242674"/>
            <a:ext cx="4330262" cy="869367"/>
          </a:xfrm>
        </p:spPr>
        <p:txBody>
          <a:bodyPr>
            <a:noAutofit/>
          </a:bodyPr>
          <a:lstStyle/>
          <a:p>
            <a:r>
              <a:rPr lang="en-US" sz="1200" dirty="0"/>
              <a:t>Chiefs of Ontario</a:t>
            </a:r>
          </a:p>
          <a:p>
            <a:r>
              <a:rPr lang="en-US" sz="1200" dirty="0"/>
              <a:t>May 20, 2021</a:t>
            </a:r>
          </a:p>
          <a:p>
            <a:r>
              <a:rPr lang="en-US" sz="1200" dirty="0"/>
              <a:t>Cindy Blackstock, PhD</a:t>
            </a:r>
          </a:p>
        </p:txBody>
      </p:sp>
      <p:cxnSp>
        <p:nvCxnSpPr>
          <p:cNvPr id="21" name="Straight Connector 20">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6152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B54AE-2FBE-B249-AC60-0FD2868A5098}"/>
              </a:ext>
            </a:extLst>
          </p:cNvPr>
          <p:cNvSpPr>
            <a:spLocks noGrp="1"/>
          </p:cNvSpPr>
          <p:nvPr>
            <p:ph type="title"/>
          </p:nvPr>
        </p:nvSpPr>
        <p:spPr/>
        <p:txBody>
          <a:bodyPr/>
          <a:lstStyle/>
          <a:p>
            <a:r>
              <a:rPr lang="en-US" dirty="0"/>
              <a:t>Children’s Supports by Sector</a:t>
            </a:r>
          </a:p>
        </p:txBody>
      </p:sp>
      <p:graphicFrame>
        <p:nvGraphicFramePr>
          <p:cNvPr id="5" name="Content Placeholder 4">
            <a:extLst>
              <a:ext uri="{FF2B5EF4-FFF2-40B4-BE49-F238E27FC236}">
                <a16:creationId xmlns:a16="http://schemas.microsoft.com/office/drawing/2014/main" id="{E64D1FF2-ADAA-CB42-81DB-8E6BC9BB39EA}"/>
              </a:ext>
            </a:extLst>
          </p:cNvPr>
          <p:cNvGraphicFramePr>
            <a:graphicFrameLocks noGrp="1"/>
          </p:cNvGraphicFramePr>
          <p:nvPr>
            <p:ph sz="half" idx="1"/>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a:extLst>
              <a:ext uri="{FF2B5EF4-FFF2-40B4-BE49-F238E27FC236}">
                <a16:creationId xmlns:a16="http://schemas.microsoft.com/office/drawing/2014/main" id="{B27C2C28-5102-1C4D-9A8A-95F959F87D91}"/>
              </a:ext>
            </a:extLst>
          </p:cNvPr>
          <p:cNvGraphicFramePr>
            <a:graphicFrameLocks noGrp="1"/>
          </p:cNvGraphicFramePr>
          <p:nvPr>
            <p:ph sz="half" idx="2"/>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extBox 2">
            <a:extLst>
              <a:ext uri="{FF2B5EF4-FFF2-40B4-BE49-F238E27FC236}">
                <a16:creationId xmlns:a16="http://schemas.microsoft.com/office/drawing/2014/main" id="{CDA89715-6591-E34E-93A4-E4B1BC855AB2}"/>
              </a:ext>
            </a:extLst>
          </p:cNvPr>
          <p:cNvSpPr txBox="1"/>
          <p:nvPr/>
        </p:nvSpPr>
        <p:spPr>
          <a:xfrm>
            <a:off x="7658100" y="1369582"/>
            <a:ext cx="2895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On reserve</a:t>
            </a:r>
          </a:p>
        </p:txBody>
      </p:sp>
      <p:sp>
        <p:nvSpPr>
          <p:cNvPr id="7" name="TextBox 6">
            <a:extLst>
              <a:ext uri="{FF2B5EF4-FFF2-40B4-BE49-F238E27FC236}">
                <a16:creationId xmlns:a16="http://schemas.microsoft.com/office/drawing/2014/main" id="{3A79C0E0-3FF4-C64E-ADD2-C406E874A429}"/>
              </a:ext>
            </a:extLst>
          </p:cNvPr>
          <p:cNvSpPr txBox="1"/>
          <p:nvPr/>
        </p:nvSpPr>
        <p:spPr>
          <a:xfrm>
            <a:off x="1981200" y="1398300"/>
            <a:ext cx="2895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Off reserve</a:t>
            </a:r>
          </a:p>
        </p:txBody>
      </p:sp>
    </p:spTree>
    <p:extLst>
      <p:ext uri="{BB962C8B-B14F-4D97-AF65-F5344CB8AC3E}">
        <p14:creationId xmlns:p14="http://schemas.microsoft.com/office/powerpoint/2010/main" val="1702770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20634-8DB1-4549-86DD-7AF7162251C2}"/>
              </a:ext>
            </a:extLst>
          </p:cNvPr>
          <p:cNvSpPr>
            <a:spLocks noGrp="1"/>
          </p:cNvSpPr>
          <p:nvPr>
            <p:ph type="title"/>
          </p:nvPr>
        </p:nvSpPr>
        <p:spPr/>
        <p:txBody>
          <a:bodyPr/>
          <a:lstStyle/>
          <a:p>
            <a:r>
              <a:rPr lang="en-US" dirty="0"/>
              <a:t>Non-Profit funding: the missing sector</a:t>
            </a:r>
          </a:p>
        </p:txBody>
      </p:sp>
      <p:sp>
        <p:nvSpPr>
          <p:cNvPr id="3" name="Text Placeholder 2">
            <a:extLst>
              <a:ext uri="{FF2B5EF4-FFF2-40B4-BE49-F238E27FC236}">
                <a16:creationId xmlns:a16="http://schemas.microsoft.com/office/drawing/2014/main" id="{B8B1CF8B-7948-E142-8C2F-A67EC404A728}"/>
              </a:ext>
            </a:extLst>
          </p:cNvPr>
          <p:cNvSpPr>
            <a:spLocks noGrp="1"/>
          </p:cNvSpPr>
          <p:nvPr>
            <p:ph type="body" idx="1"/>
          </p:nvPr>
        </p:nvSpPr>
        <p:spPr>
          <a:xfrm>
            <a:off x="1700463" y="1631784"/>
            <a:ext cx="5157787" cy="823912"/>
          </a:xfrm>
        </p:spPr>
        <p:txBody>
          <a:bodyPr>
            <a:normAutofit fontScale="70000" lnSpcReduction="20000"/>
          </a:bodyPr>
          <a:lstStyle/>
          <a:p>
            <a:r>
              <a:rPr lang="en-US" dirty="0"/>
              <a:t>Off reserve </a:t>
            </a:r>
          </a:p>
          <a:p>
            <a:r>
              <a:rPr lang="en-US" dirty="0"/>
              <a:t>(total value: 151 Billion/8.6% of GDP)			</a:t>
            </a:r>
          </a:p>
        </p:txBody>
      </p:sp>
      <p:pic>
        <p:nvPicPr>
          <p:cNvPr id="8" name="Content Placeholder 7">
            <a:extLst>
              <a:ext uri="{FF2B5EF4-FFF2-40B4-BE49-F238E27FC236}">
                <a16:creationId xmlns:a16="http://schemas.microsoft.com/office/drawing/2014/main" id="{FE751710-8C5A-EF4B-98A0-468F4EFC1405}"/>
              </a:ext>
            </a:extLst>
          </p:cNvPr>
          <p:cNvPicPr>
            <a:picLocks noGrp="1" noChangeAspect="1"/>
          </p:cNvPicPr>
          <p:nvPr>
            <p:ph sz="half" idx="2"/>
          </p:nvPr>
        </p:nvPicPr>
        <p:blipFill>
          <a:blip r:embed="rId2"/>
          <a:stretch>
            <a:fillRect/>
          </a:stretch>
        </p:blipFill>
        <p:spPr>
          <a:xfrm>
            <a:off x="1477462" y="2483518"/>
            <a:ext cx="5157787" cy="3659137"/>
          </a:xfrm>
        </p:spPr>
      </p:pic>
      <p:sp>
        <p:nvSpPr>
          <p:cNvPr id="5" name="Text Placeholder 4">
            <a:extLst>
              <a:ext uri="{FF2B5EF4-FFF2-40B4-BE49-F238E27FC236}">
                <a16:creationId xmlns:a16="http://schemas.microsoft.com/office/drawing/2014/main" id="{A03C0E98-C2AC-EA44-BCC2-1984DB2CDF76}"/>
              </a:ext>
            </a:extLst>
          </p:cNvPr>
          <p:cNvSpPr>
            <a:spLocks noGrp="1"/>
          </p:cNvSpPr>
          <p:nvPr>
            <p:ph type="body" sz="quarter" idx="3"/>
          </p:nvPr>
        </p:nvSpPr>
        <p:spPr>
          <a:xfrm>
            <a:off x="7564687" y="1572879"/>
            <a:ext cx="2926850" cy="823912"/>
          </a:xfrm>
        </p:spPr>
        <p:txBody>
          <a:bodyPr>
            <a:normAutofit fontScale="70000" lnSpcReduction="20000"/>
          </a:bodyPr>
          <a:lstStyle/>
          <a:p>
            <a:r>
              <a:rPr lang="en-US" dirty="0"/>
              <a:t>On reserve</a:t>
            </a:r>
          </a:p>
          <a:p>
            <a:r>
              <a:rPr lang="en-US" dirty="0"/>
              <a:t>Negligible </a:t>
            </a:r>
          </a:p>
        </p:txBody>
      </p:sp>
      <p:sp>
        <p:nvSpPr>
          <p:cNvPr id="6" name="Content Placeholder 5">
            <a:extLst>
              <a:ext uri="{FF2B5EF4-FFF2-40B4-BE49-F238E27FC236}">
                <a16:creationId xmlns:a16="http://schemas.microsoft.com/office/drawing/2014/main" id="{A3945BC9-725A-DC49-825D-20E71AC1B428}"/>
              </a:ext>
            </a:extLst>
          </p:cNvPr>
          <p:cNvSpPr>
            <a:spLocks noGrp="1"/>
          </p:cNvSpPr>
          <p:nvPr>
            <p:ph sz="quarter" idx="4"/>
          </p:nvPr>
        </p:nvSpPr>
        <p:spPr>
          <a:xfrm>
            <a:off x="7459578" y="2505075"/>
            <a:ext cx="3895809" cy="3684588"/>
          </a:xfrm>
        </p:spPr>
        <p:txBody>
          <a:bodyPr>
            <a:normAutofit/>
          </a:bodyPr>
          <a:lstStyle/>
          <a:p>
            <a:r>
              <a:rPr lang="en-US" sz="2000" dirty="0"/>
              <a:t>Very little direct service delivery</a:t>
            </a:r>
          </a:p>
          <a:p>
            <a:r>
              <a:rPr lang="en-US" sz="2000" dirty="0"/>
              <a:t>Most fed/prov. funding for non-profits directed to political organizations</a:t>
            </a:r>
          </a:p>
          <a:p>
            <a:pPr marL="0" indent="0">
              <a:buNone/>
            </a:pPr>
            <a:endParaRPr lang="en-US" sz="2000" dirty="0"/>
          </a:p>
        </p:txBody>
      </p:sp>
      <p:sp>
        <p:nvSpPr>
          <p:cNvPr id="9" name="Right Arrow Callout 8">
            <a:extLst>
              <a:ext uri="{FF2B5EF4-FFF2-40B4-BE49-F238E27FC236}">
                <a16:creationId xmlns:a16="http://schemas.microsoft.com/office/drawing/2014/main" id="{E3EF67D5-BD03-D845-B685-1CCAC00A1587}"/>
              </a:ext>
            </a:extLst>
          </p:cNvPr>
          <p:cNvSpPr/>
          <p:nvPr/>
        </p:nvSpPr>
        <p:spPr>
          <a:xfrm>
            <a:off x="192506" y="3654135"/>
            <a:ext cx="1507958" cy="1749508"/>
          </a:xfrm>
          <a:prstGeom prst="rightArrow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BA0983B-CEA9-3F4C-86E6-74E5481B5272}"/>
              </a:ext>
            </a:extLst>
          </p:cNvPr>
          <p:cNvSpPr txBox="1"/>
          <p:nvPr/>
        </p:nvSpPr>
        <p:spPr>
          <a:xfrm>
            <a:off x="192506" y="3790225"/>
            <a:ext cx="926430" cy="1477328"/>
          </a:xfrm>
          <a:prstGeom prst="rect">
            <a:avLst/>
          </a:prstGeom>
          <a:noFill/>
        </p:spPr>
        <p:txBody>
          <a:bodyPr wrap="square" rtlCol="0">
            <a:spAutoFit/>
          </a:bodyPr>
          <a:lstStyle/>
          <a:p>
            <a:r>
              <a:rPr lang="en-US" b="1" dirty="0">
                <a:solidFill>
                  <a:schemeClr val="bg1"/>
                </a:solidFill>
              </a:rPr>
              <a:t>20.8 Billion rising to 39.7 Billion</a:t>
            </a:r>
          </a:p>
        </p:txBody>
      </p:sp>
      <p:sp>
        <p:nvSpPr>
          <p:cNvPr id="11" name="TextBox 10">
            <a:extLst>
              <a:ext uri="{FF2B5EF4-FFF2-40B4-BE49-F238E27FC236}">
                <a16:creationId xmlns:a16="http://schemas.microsoft.com/office/drawing/2014/main" id="{F82EED2D-A29C-5C46-8D0C-FD367ACD6251}"/>
              </a:ext>
            </a:extLst>
          </p:cNvPr>
          <p:cNvSpPr txBox="1"/>
          <p:nvPr/>
        </p:nvSpPr>
        <p:spPr>
          <a:xfrm>
            <a:off x="1814346" y="6308209"/>
            <a:ext cx="3611896" cy="369332"/>
          </a:xfrm>
          <a:prstGeom prst="rect">
            <a:avLst/>
          </a:prstGeom>
          <a:noFill/>
        </p:spPr>
        <p:txBody>
          <a:bodyPr wrap="square" rtlCol="0">
            <a:spAutoFit/>
          </a:bodyPr>
          <a:lstStyle/>
          <a:p>
            <a:r>
              <a:rPr lang="en-US" dirty="0"/>
              <a:t>Source: Imagine Canada (2016)</a:t>
            </a:r>
          </a:p>
        </p:txBody>
      </p:sp>
    </p:spTree>
    <p:extLst>
      <p:ext uri="{BB962C8B-B14F-4D97-AF65-F5344CB8AC3E}">
        <p14:creationId xmlns:p14="http://schemas.microsoft.com/office/powerpoint/2010/main" val="3666215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1A998F6A-8526-4E76-A470-955248C902E6}"/>
              </a:ext>
            </a:extLst>
          </p:cNvPr>
          <p:cNvPicPr>
            <a:picLocks noChangeAspect="1"/>
          </p:cNvPicPr>
          <p:nvPr/>
        </p:nvPicPr>
        <p:blipFill rotWithShape="1">
          <a:blip r:embed="rId2">
            <a:alphaModFix amt="35000"/>
          </a:blip>
          <a:srcRect r="1" b="12822"/>
          <a:stretch/>
        </p:blipFill>
        <p:spPr>
          <a:xfrm>
            <a:off x="-4243" y="10"/>
            <a:ext cx="12196243" cy="6857990"/>
          </a:xfrm>
          <a:prstGeom prst="rect">
            <a:avLst/>
          </a:prstGeom>
        </p:spPr>
      </p:pic>
      <p:sp>
        <p:nvSpPr>
          <p:cNvPr id="2" name="Title 1">
            <a:extLst>
              <a:ext uri="{FF2B5EF4-FFF2-40B4-BE49-F238E27FC236}">
                <a16:creationId xmlns:a16="http://schemas.microsoft.com/office/drawing/2014/main" id="{8D72BEC8-A420-864A-B99B-B46338297A1B}"/>
              </a:ext>
            </a:extLst>
          </p:cNvPr>
          <p:cNvSpPr>
            <a:spLocks noGrp="1"/>
          </p:cNvSpPr>
          <p:nvPr>
            <p:ph type="title"/>
          </p:nvPr>
        </p:nvSpPr>
        <p:spPr>
          <a:xfrm>
            <a:off x="643467" y="321734"/>
            <a:ext cx="10905066" cy="1135737"/>
          </a:xfrm>
        </p:spPr>
        <p:txBody>
          <a:bodyPr>
            <a:normAutofit/>
          </a:bodyPr>
          <a:lstStyle/>
          <a:p>
            <a:r>
              <a:rPr lang="en-US" sz="3600"/>
              <a:t>Canadian Human Rights Tribunal (2016 CHRT 2)</a:t>
            </a:r>
          </a:p>
        </p:txBody>
      </p:sp>
      <p:sp>
        <p:nvSpPr>
          <p:cNvPr id="12" name="Rectangle 1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77BA30C1-802E-4B3E-8293-1F8332993D2D}"/>
              </a:ext>
            </a:extLst>
          </p:cNvPr>
          <p:cNvGraphicFramePr>
            <a:graphicFrameLocks noGrp="1"/>
          </p:cNvGraphicFramePr>
          <p:nvPr>
            <p:ph idx="1"/>
            <p:extLst>
              <p:ext uri="{D42A27DB-BD31-4B8C-83A1-F6EECF244321}">
                <p14:modId xmlns:p14="http://schemas.microsoft.com/office/powerpoint/2010/main" val="4153756293"/>
              </p:ext>
            </p:extLst>
          </p:nvPr>
        </p:nvGraphicFramePr>
        <p:xfrm>
          <a:off x="643467" y="1782981"/>
          <a:ext cx="10905066" cy="43939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1675674"/>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02F5F-39B8-374E-8FA9-FEF3BCA4FB9B}"/>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t>Number of days in care on reserve dropping</a:t>
            </a:r>
            <a:endParaRPr lang="en-US" dirty="0"/>
          </a:p>
        </p:txBody>
      </p:sp>
      <p:pic>
        <p:nvPicPr>
          <p:cNvPr id="5" name="Content Placeholder 4">
            <a:extLst>
              <a:ext uri="{FF2B5EF4-FFF2-40B4-BE49-F238E27FC236}">
                <a16:creationId xmlns:a16="http://schemas.microsoft.com/office/drawing/2014/main" id="{92A9CF0C-B573-7E42-A294-61B9BD65E3A0}"/>
              </a:ext>
            </a:extLst>
          </p:cNvPr>
          <p:cNvPicPr>
            <a:picLocks noGrp="1" noChangeAspect="1"/>
          </p:cNvPicPr>
          <p:nvPr>
            <p:ph idx="1"/>
          </p:nvPr>
        </p:nvPicPr>
        <p:blipFill rotWithShape="1">
          <a:blip r:embed="rId2"/>
          <a:srcRect t="3371" r="1" b="1"/>
          <a:stretch/>
        </p:blipFill>
        <p:spPr>
          <a:xfrm>
            <a:off x="1158240" y="2149222"/>
            <a:ext cx="9875520" cy="3721608"/>
          </a:xfrm>
          <a:prstGeom prst="rect">
            <a:avLst/>
          </a:prstGeom>
          <a:effectLst/>
        </p:spPr>
      </p:pic>
    </p:spTree>
    <p:extLst>
      <p:ext uri="{BB962C8B-B14F-4D97-AF65-F5344CB8AC3E}">
        <p14:creationId xmlns:p14="http://schemas.microsoft.com/office/powerpoint/2010/main" val="2663238299"/>
      </p:ext>
    </p:extLst>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ell phone&#10;&#10;Description automatically generated">
            <a:extLst>
              <a:ext uri="{FF2B5EF4-FFF2-40B4-BE49-F238E27FC236}">
                <a16:creationId xmlns:a16="http://schemas.microsoft.com/office/drawing/2014/main" id="{D2C6F075-607A-9F46-AE57-197189BB7DEF}"/>
              </a:ext>
            </a:extLst>
          </p:cNvPr>
          <p:cNvPicPr>
            <a:picLocks noGrp="1" noChangeAspect="1"/>
          </p:cNvPicPr>
          <p:nvPr>
            <p:ph sz="half" idx="2"/>
          </p:nvPr>
        </p:nvPicPr>
        <p:blipFill rotWithShape="1">
          <a:blip r:embed="rId3"/>
          <a:srcRect t="17391" r="-2" b="45662"/>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Content Placeholder 4" descr="A screenshot of a social media post&#10;&#10;Description automatically generated">
            <a:extLst>
              <a:ext uri="{FF2B5EF4-FFF2-40B4-BE49-F238E27FC236}">
                <a16:creationId xmlns:a16="http://schemas.microsoft.com/office/drawing/2014/main" id="{7BB45E1F-C2BD-CA43-9392-18677FB630E0}"/>
              </a:ext>
            </a:extLst>
          </p:cNvPr>
          <p:cNvPicPr>
            <a:picLocks noChangeAspect="1"/>
          </p:cNvPicPr>
          <p:nvPr/>
        </p:nvPicPr>
        <p:blipFill rotWithShape="1">
          <a:blip r:embed="rId4"/>
          <a:srcRect t="2052" r="-2" b="11487"/>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le 1">
            <a:extLst>
              <a:ext uri="{FF2B5EF4-FFF2-40B4-BE49-F238E27FC236}">
                <a16:creationId xmlns:a16="http://schemas.microsoft.com/office/drawing/2014/main" id="{199075CA-780E-C14E-B5EF-698EF0A3FED7}"/>
              </a:ext>
            </a:extLst>
          </p:cNvPr>
          <p:cNvSpPr>
            <a:spLocks noGrp="1"/>
          </p:cNvSpPr>
          <p:nvPr>
            <p:ph type="title"/>
          </p:nvPr>
        </p:nvSpPr>
        <p:spPr>
          <a:xfrm>
            <a:off x="438912" y="1524659"/>
            <a:ext cx="5019074" cy="2774088"/>
          </a:xfrm>
        </p:spPr>
        <p:txBody>
          <a:bodyPr vert="horz" lIns="91440" tIns="45720" rIns="91440" bIns="45720" rtlCol="0" anchor="b">
            <a:normAutofit/>
          </a:bodyPr>
          <a:lstStyle/>
          <a:p>
            <a:pPr>
              <a:lnSpc>
                <a:spcPct val="90000"/>
              </a:lnSpc>
            </a:pPr>
            <a:r>
              <a:rPr lang="en-US" sz="5400" kern="1200">
                <a:solidFill>
                  <a:schemeClr val="tx1"/>
                </a:solidFill>
                <a:latin typeface="+mj-lt"/>
                <a:ea typeface="+mj-ea"/>
                <a:cs typeface="+mj-cs"/>
              </a:rPr>
              <a:t>Enabling First Nations children to thrive</a:t>
            </a:r>
          </a:p>
        </p:txBody>
      </p:sp>
    </p:spTree>
    <p:extLst>
      <p:ext uri="{BB962C8B-B14F-4D97-AF65-F5344CB8AC3E}">
        <p14:creationId xmlns:p14="http://schemas.microsoft.com/office/powerpoint/2010/main" val="1343728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CEEB3-5DEC-2441-A38A-647A8D04434C}"/>
              </a:ext>
            </a:extLst>
          </p:cNvPr>
          <p:cNvSpPr>
            <a:spLocks noGrp="1"/>
          </p:cNvSpPr>
          <p:nvPr>
            <p:ph type="title"/>
          </p:nvPr>
        </p:nvSpPr>
        <p:spPr/>
        <p:txBody>
          <a:bodyPr/>
          <a:lstStyle/>
          <a:p>
            <a:r>
              <a:rPr lang="en-US" dirty="0"/>
              <a:t>Jordan’s Principle: equality by application?</a:t>
            </a:r>
          </a:p>
        </p:txBody>
      </p:sp>
      <p:graphicFrame>
        <p:nvGraphicFramePr>
          <p:cNvPr id="4" name="Content Placeholder 3">
            <a:extLst>
              <a:ext uri="{FF2B5EF4-FFF2-40B4-BE49-F238E27FC236}">
                <a16:creationId xmlns:a16="http://schemas.microsoft.com/office/drawing/2014/main" id="{4744D455-FB9A-0640-B2E9-41BC897D45E1}"/>
              </a:ext>
            </a:extLst>
          </p:cNvPr>
          <p:cNvGraphicFramePr>
            <a:graphicFrameLocks noGrp="1"/>
          </p:cNvGraphicFramePr>
          <p:nvPr>
            <p:ph idx="1"/>
            <p:extLst>
              <p:ext uri="{D42A27DB-BD31-4B8C-83A1-F6EECF244321}">
                <p14:modId xmlns:p14="http://schemas.microsoft.com/office/powerpoint/2010/main" val="644295470"/>
              </p:ext>
            </p:extLst>
          </p:nvPr>
        </p:nvGraphicFramePr>
        <p:xfrm>
          <a:off x="838200" y="1524835"/>
          <a:ext cx="10515600" cy="4755649"/>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descr="Shape&#10;&#10;Description automatically generated">
            <a:extLst>
              <a:ext uri="{FF2B5EF4-FFF2-40B4-BE49-F238E27FC236}">
                <a16:creationId xmlns:a16="http://schemas.microsoft.com/office/drawing/2014/main" id="{FFD8D023-068C-0F40-87B8-69F4D6E4DCB5}"/>
              </a:ext>
            </a:extLst>
          </p:cNvPr>
          <p:cNvPicPr>
            <a:picLocks noChangeAspect="1"/>
          </p:cNvPicPr>
          <p:nvPr/>
        </p:nvPicPr>
        <p:blipFill>
          <a:blip r:embed="rId3"/>
          <a:stretch>
            <a:fillRect/>
          </a:stretch>
        </p:blipFill>
        <p:spPr>
          <a:xfrm>
            <a:off x="1557338" y="2100261"/>
            <a:ext cx="1571625" cy="1628775"/>
          </a:xfrm>
          <a:prstGeom prst="rect">
            <a:avLst/>
          </a:prstGeom>
        </p:spPr>
      </p:pic>
    </p:spTree>
    <p:extLst>
      <p:ext uri="{BB962C8B-B14F-4D97-AF65-F5344CB8AC3E}">
        <p14:creationId xmlns:p14="http://schemas.microsoft.com/office/powerpoint/2010/main" val="3636103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BCD4CEE-8328-F048-B985-2E36E7D31FC9}"/>
              </a:ext>
            </a:extLst>
          </p:cNvPr>
          <p:cNvSpPr>
            <a:spLocks noGrp="1"/>
          </p:cNvSpPr>
          <p:nvPr>
            <p:ph type="title"/>
          </p:nvPr>
        </p:nvSpPr>
        <p:spPr>
          <a:xfrm>
            <a:off x="1245072" y="1289765"/>
            <a:ext cx="3651101" cy="4270963"/>
          </a:xfrm>
        </p:spPr>
        <p:txBody>
          <a:bodyPr anchor="ctr">
            <a:normAutofit/>
          </a:bodyPr>
          <a:lstStyle/>
          <a:p>
            <a:pPr algn="ctr"/>
            <a:r>
              <a:rPr lang="en-US" sz="5600">
                <a:solidFill>
                  <a:srgbClr val="FFFFFF"/>
                </a:solidFill>
              </a:rPr>
              <a:t>What changed for kids because of the CHRT case?</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C407777-2B79-2842-8B57-6D8E6D6D99FE}"/>
              </a:ext>
            </a:extLst>
          </p:cNvPr>
          <p:cNvSpPr>
            <a:spLocks noGrp="1"/>
          </p:cNvSpPr>
          <p:nvPr>
            <p:ph idx="1"/>
          </p:nvPr>
        </p:nvSpPr>
        <p:spPr>
          <a:xfrm>
            <a:off x="6297233" y="518400"/>
            <a:ext cx="4771607" cy="5837949"/>
          </a:xfrm>
        </p:spPr>
        <p:txBody>
          <a:bodyPr anchor="ctr">
            <a:normAutofit/>
          </a:bodyPr>
          <a:lstStyle/>
          <a:p>
            <a:pPr marL="457200" indent="-457200">
              <a:buFont typeface="+mj-lt"/>
              <a:buAutoNum type="arabicPeriod"/>
            </a:pPr>
            <a:r>
              <a:rPr lang="en-US" sz="2000" dirty="0">
                <a:solidFill>
                  <a:schemeClr val="tx1">
                    <a:alpha val="80000"/>
                  </a:schemeClr>
                </a:solidFill>
              </a:rPr>
              <a:t>Nearly 800,000 services, products and supports provided to First Nations children that they would have otherwise not received. </a:t>
            </a:r>
          </a:p>
          <a:p>
            <a:pPr marL="457200" indent="-457200">
              <a:buFont typeface="+mj-lt"/>
              <a:buAutoNum type="arabicPeriod"/>
            </a:pPr>
            <a:r>
              <a:rPr lang="en-US" sz="2000" dirty="0">
                <a:solidFill>
                  <a:schemeClr val="tx1">
                    <a:alpha val="80000"/>
                  </a:schemeClr>
                </a:solidFill>
              </a:rPr>
              <a:t>First Nations child welfare budget doubled with an annual increase of about 600 million.  Some First Nations agencies in BC received their first increase in the prevention budget in 28 years. </a:t>
            </a:r>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8991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D3A8-FC5C-E24E-9BA4-40F9C2C8C4BF}"/>
              </a:ext>
            </a:extLst>
          </p:cNvPr>
          <p:cNvSpPr>
            <a:spLocks noGrp="1"/>
          </p:cNvSpPr>
          <p:nvPr>
            <p:ph type="title"/>
          </p:nvPr>
        </p:nvSpPr>
        <p:spPr>
          <a:xfrm>
            <a:off x="645859" y="640081"/>
            <a:ext cx="3494341" cy="3793488"/>
          </a:xfrm>
          <a:noFill/>
        </p:spPr>
        <p:txBody>
          <a:bodyPr vert="horz" lIns="91440" tIns="45720" rIns="91440" bIns="45720" rtlCol="0" anchor="b">
            <a:normAutofit/>
          </a:bodyPr>
          <a:lstStyle/>
          <a:p>
            <a:r>
              <a:rPr lang="en-US" sz="4300" kern="1200">
                <a:solidFill>
                  <a:schemeClr val="tx1"/>
                </a:solidFill>
                <a:latin typeface="+mj-lt"/>
                <a:ea typeface="+mj-ea"/>
                <a:cs typeface="+mj-cs"/>
              </a:rPr>
              <a:t>Spirit Bear Plan to end all inequalities in First Nations public services</a:t>
            </a:r>
          </a:p>
        </p:txBody>
      </p:sp>
      <p:sp>
        <p:nvSpPr>
          <p:cNvPr id="34" name="Rectangle 33">
            <a:extLst>
              <a:ext uri="{FF2B5EF4-FFF2-40B4-BE49-F238E27FC236}">
                <a16:creationId xmlns:a16="http://schemas.microsoft.com/office/drawing/2014/main" id="{71FC7D98-7B8B-402A-90FC-F027482F21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5926" y="0"/>
            <a:ext cx="756607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ed Rectangle 28">
            <a:extLst>
              <a:ext uri="{FF2B5EF4-FFF2-40B4-BE49-F238E27FC236}">
                <a16:creationId xmlns:a16="http://schemas.microsoft.com/office/drawing/2014/main" id="{AD7356EA-285B-4E5D-8FEC-104659A4F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5903" y="640091"/>
            <a:ext cx="6266120"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8">
            <a:extLst>
              <a:ext uri="{FF2B5EF4-FFF2-40B4-BE49-F238E27FC236}">
                <a16:creationId xmlns:a16="http://schemas.microsoft.com/office/drawing/2014/main" id="{7124496E-A635-BE49-920E-876BFB02F7A0}"/>
              </a:ext>
            </a:extLst>
          </p:cNvPr>
          <p:cNvPicPr>
            <a:picLocks noGrp="1" noChangeAspect="1"/>
          </p:cNvPicPr>
          <p:nvPr>
            <p:ph idx="1"/>
          </p:nvPr>
        </p:nvPicPr>
        <p:blipFill rotWithShape="1">
          <a:blip r:embed="rId2"/>
          <a:srcRect b="173"/>
          <a:stretch/>
        </p:blipFill>
        <p:spPr>
          <a:xfrm>
            <a:off x="6128413" y="804672"/>
            <a:ext cx="4561099" cy="5248656"/>
          </a:xfrm>
          <a:prstGeom prst="rect">
            <a:avLst/>
          </a:prstGeom>
          <a:effectLst/>
        </p:spPr>
      </p:pic>
    </p:spTree>
    <p:extLst>
      <p:ext uri="{BB962C8B-B14F-4D97-AF65-F5344CB8AC3E}">
        <p14:creationId xmlns:p14="http://schemas.microsoft.com/office/powerpoint/2010/main" val="3399920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5" name="Content Placeholder 4" descr="A screenshot of a computer&#10;&#10;Description automatically generated with low confidence">
            <a:extLst>
              <a:ext uri="{FF2B5EF4-FFF2-40B4-BE49-F238E27FC236}">
                <a16:creationId xmlns:a16="http://schemas.microsoft.com/office/drawing/2014/main" id="{D01B831B-6EAE-ED4F-A7C6-CFC2E0D53551}"/>
              </a:ext>
            </a:extLst>
          </p:cNvPr>
          <p:cNvPicPr>
            <a:picLocks noChangeAspect="1"/>
          </p:cNvPicPr>
          <p:nvPr/>
        </p:nvPicPr>
        <p:blipFill rotWithShape="1">
          <a:blip r:embed="rId2"/>
          <a:srcRect t="2609"/>
          <a:stretch/>
        </p:blipFill>
        <p:spPr>
          <a:xfrm>
            <a:off x="320040" y="715254"/>
            <a:ext cx="11548872" cy="3514863"/>
          </a:xfrm>
          <a:prstGeom prst="rect">
            <a:avLst/>
          </a:prstGeom>
        </p:spPr>
      </p:pic>
      <p:sp>
        <p:nvSpPr>
          <p:cNvPr id="12" name="Rectangle 11">
            <a:extLst>
              <a:ext uri="{FF2B5EF4-FFF2-40B4-BE49-F238E27FC236}">
                <a16:creationId xmlns:a16="http://schemas.microsoft.com/office/drawing/2014/main" id="{FA3CD3A3-D3C1-4567-BEC0-3A50E9A3A6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B56D13EF-D431-4D0F-BFFC-1B5A686FF9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F1E510C-9A29-D341-A3BC-6E63AA87D587}"/>
              </a:ext>
            </a:extLst>
          </p:cNvPr>
          <p:cNvSpPr>
            <a:spLocks noGrp="1"/>
          </p:cNvSpPr>
          <p:nvPr>
            <p:ph idx="1"/>
          </p:nvPr>
        </p:nvSpPr>
        <p:spPr>
          <a:xfrm>
            <a:off x="4379976" y="5010912"/>
            <a:ext cx="6976872" cy="1344168"/>
          </a:xfrm>
        </p:spPr>
        <p:txBody>
          <a:bodyPr anchor="ctr">
            <a:normAutofit/>
          </a:bodyPr>
          <a:lstStyle/>
          <a:p>
            <a:r>
              <a:rPr lang="en-US" sz="1700">
                <a:solidFill>
                  <a:schemeClr val="bg1"/>
                </a:solidFill>
              </a:rPr>
              <a:t>Canada’s position on the Act Respecting First Nations, Metis and Inuit Children, Youth and Families and the CHRT orders</a:t>
            </a:r>
          </a:p>
        </p:txBody>
      </p:sp>
    </p:spTree>
    <p:extLst>
      <p:ext uri="{BB962C8B-B14F-4D97-AF65-F5344CB8AC3E}">
        <p14:creationId xmlns:p14="http://schemas.microsoft.com/office/powerpoint/2010/main" val="634675062"/>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8DF67618-B87B-4195-8E24-3B126F79F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64960379-9FF9-400A-A8A8-F5AB633FD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2C491629-AE25-486B-9B22-2CE4EE8F7E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218159" cy="6858000"/>
            <a:chOff x="651279" y="598259"/>
            <a:chExt cx="10889442" cy="5680742"/>
          </a:xfrm>
        </p:grpSpPr>
        <p:sp>
          <p:nvSpPr>
            <p:cNvPr id="14" name="Color">
              <a:extLst>
                <a:ext uri="{FF2B5EF4-FFF2-40B4-BE49-F238E27FC236}">
                  <a16:creationId xmlns:a16="http://schemas.microsoft.com/office/drawing/2014/main" id="{590EB173-7DC2-4BE8-BC08-19BC09DBD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0731E2C9-2CF0-48B4-9CEA-35B2199AF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F7A580AF-277D-9943-AB08-37DDE4AC62EE}"/>
              </a:ext>
            </a:extLst>
          </p:cNvPr>
          <p:cNvSpPr>
            <a:spLocks noGrp="1"/>
          </p:cNvSpPr>
          <p:nvPr>
            <p:ph type="title"/>
          </p:nvPr>
        </p:nvSpPr>
        <p:spPr>
          <a:xfrm>
            <a:off x="786385" y="841248"/>
            <a:ext cx="5129600" cy="5340097"/>
          </a:xfrm>
        </p:spPr>
        <p:txBody>
          <a:bodyPr anchor="ctr">
            <a:normAutofit/>
          </a:bodyPr>
          <a:lstStyle/>
          <a:p>
            <a:r>
              <a:rPr lang="en-US" sz="4800" dirty="0">
                <a:solidFill>
                  <a:schemeClr val="bg1"/>
                </a:solidFill>
              </a:rPr>
              <a:t>Areas requiring clarification with C-92</a:t>
            </a:r>
          </a:p>
        </p:txBody>
      </p:sp>
      <p:graphicFrame>
        <p:nvGraphicFramePr>
          <p:cNvPr id="5" name="Content Placeholder 2">
            <a:extLst>
              <a:ext uri="{FF2B5EF4-FFF2-40B4-BE49-F238E27FC236}">
                <a16:creationId xmlns:a16="http://schemas.microsoft.com/office/drawing/2014/main" id="{37630E0A-5EFB-4084-BF73-1D6272D5F206}"/>
              </a:ext>
            </a:extLst>
          </p:cNvPr>
          <p:cNvGraphicFramePr>
            <a:graphicFrameLocks noGrp="1"/>
          </p:cNvGraphicFramePr>
          <p:nvPr>
            <p:ph idx="1"/>
            <p:extLst>
              <p:ext uri="{D42A27DB-BD31-4B8C-83A1-F6EECF244321}">
                <p14:modId xmlns:p14="http://schemas.microsoft.com/office/powerpoint/2010/main" val="1667467573"/>
              </p:ext>
            </p:extLst>
          </p:nvPr>
        </p:nvGraphicFramePr>
        <p:xfrm>
          <a:off x="6525628" y="529388"/>
          <a:ext cx="4828172" cy="5651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02993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8C1D72E-BD6D-D64B-B63C-4C1DACC9D553}"/>
              </a:ext>
            </a:extLst>
          </p:cNvPr>
          <p:cNvPicPr>
            <a:picLocks noGrp="1" noChangeAspect="1"/>
          </p:cNvPicPr>
          <p:nvPr>
            <p:ph sz="half" idx="1"/>
          </p:nvPr>
        </p:nvPicPr>
        <p:blipFill rotWithShape="1">
          <a:blip r:embed="rId2"/>
          <a:srcRect t="14500" r="2" b="2"/>
          <a:stretch/>
        </p:blipFill>
        <p:spPr>
          <a:xfrm>
            <a:off x="-1" y="10"/>
            <a:ext cx="6096001" cy="6857990"/>
          </a:xfrm>
          <a:prstGeom prst="rect">
            <a:avLst/>
          </a:prstGeom>
        </p:spPr>
      </p:pic>
      <p:pic>
        <p:nvPicPr>
          <p:cNvPr id="6" name="Content Placeholder 5">
            <a:extLst>
              <a:ext uri="{FF2B5EF4-FFF2-40B4-BE49-F238E27FC236}">
                <a16:creationId xmlns:a16="http://schemas.microsoft.com/office/drawing/2014/main" id="{121736F6-1F2F-6E45-B052-B049BA7B81CA}"/>
              </a:ext>
            </a:extLst>
          </p:cNvPr>
          <p:cNvPicPr>
            <a:picLocks noGrp="1" noChangeAspect="1"/>
          </p:cNvPicPr>
          <p:nvPr>
            <p:ph sz="half" idx="2"/>
          </p:nvPr>
        </p:nvPicPr>
        <p:blipFill rotWithShape="1">
          <a:blip r:embed="rId3"/>
          <a:srcRect l="19463" r="18330" b="1"/>
          <a:stretch/>
        </p:blipFill>
        <p:spPr>
          <a:xfrm>
            <a:off x="6094476" y="10"/>
            <a:ext cx="6094477" cy="6857990"/>
          </a:xfrm>
          <a:prstGeom prst="rect">
            <a:avLst/>
          </a:prstGeom>
        </p:spPr>
      </p:pic>
      <p:sp>
        <p:nvSpPr>
          <p:cNvPr id="2" name="Title 1">
            <a:extLst>
              <a:ext uri="{FF2B5EF4-FFF2-40B4-BE49-F238E27FC236}">
                <a16:creationId xmlns:a16="http://schemas.microsoft.com/office/drawing/2014/main" id="{DEA3BD6E-A698-DE42-ACEB-C8845565BD05}"/>
              </a:ext>
            </a:extLst>
          </p:cNvPr>
          <p:cNvSpPr>
            <a:spLocks noGrp="1"/>
          </p:cNvSpPr>
          <p:nvPr>
            <p:ph type="title"/>
          </p:nvPr>
        </p:nvSpPr>
        <p:spPr>
          <a:xfrm>
            <a:off x="404553" y="3091928"/>
            <a:ext cx="9079991" cy="2387600"/>
          </a:xfrm>
        </p:spPr>
        <p:txBody>
          <a:bodyPr vert="horz" lIns="91440" tIns="45720" rIns="91440" bIns="45720" rtlCol="0" anchor="b">
            <a:normAutofit/>
          </a:bodyPr>
          <a:lstStyle/>
          <a:p>
            <a:pPr>
              <a:lnSpc>
                <a:spcPct val="90000"/>
              </a:lnSpc>
            </a:pPr>
            <a:r>
              <a:rPr lang="en-US" sz="7200" kern="1200">
                <a:solidFill>
                  <a:schemeClr val="bg1"/>
                </a:solidFill>
                <a:latin typeface="+mj-lt"/>
                <a:ea typeface="+mj-ea"/>
                <a:cs typeface="+mj-cs"/>
              </a:rPr>
              <a:t>Equity + Culture = Dignified Life</a:t>
            </a:r>
          </a:p>
        </p:txBody>
      </p:sp>
    </p:spTree>
    <p:extLst>
      <p:ext uri="{BB962C8B-B14F-4D97-AF65-F5344CB8AC3E}">
        <p14:creationId xmlns:p14="http://schemas.microsoft.com/office/powerpoint/2010/main" val="2239011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Title 4">
            <a:extLst>
              <a:ext uri="{FF2B5EF4-FFF2-40B4-BE49-F238E27FC236}">
                <a16:creationId xmlns:a16="http://schemas.microsoft.com/office/drawing/2014/main" id="{871FA7D8-A73C-DF43-A4DB-AB101346266E}"/>
              </a:ext>
            </a:extLst>
          </p:cNvPr>
          <p:cNvSpPr>
            <a:spLocks noGrp="1"/>
          </p:cNvSpPr>
          <p:nvPr>
            <p:ph type="title"/>
          </p:nvPr>
        </p:nvSpPr>
        <p:spPr>
          <a:xfrm>
            <a:off x="1146879" y="998002"/>
            <a:ext cx="3182940" cy="1471959"/>
          </a:xfrm>
        </p:spPr>
        <p:txBody>
          <a:bodyPr vert="horz" lIns="91440" tIns="45720" rIns="91440" bIns="45720" rtlCol="0" anchor="ctr">
            <a:normAutofit/>
          </a:bodyPr>
          <a:lstStyle/>
          <a:p>
            <a:r>
              <a:rPr lang="en-US" sz="2000" kern="1200">
                <a:solidFill>
                  <a:srgbClr val="FFFFFF"/>
                </a:solidFill>
                <a:latin typeface="+mj-lt"/>
                <a:ea typeface="+mj-ea"/>
                <a:cs typeface="+mj-cs"/>
              </a:rPr>
              <a:t>Canada seeks to quash a September 2019 CHRT order for compensation to victims</a:t>
            </a:r>
            <a:br>
              <a:rPr lang="en-US" sz="2000" kern="1200">
                <a:solidFill>
                  <a:srgbClr val="FFFFFF"/>
                </a:solidFill>
                <a:latin typeface="+mj-lt"/>
                <a:ea typeface="+mj-ea"/>
                <a:cs typeface="+mj-cs"/>
              </a:rPr>
            </a:br>
            <a:endParaRPr lang="en-US" sz="2000" kern="1200">
              <a:solidFill>
                <a:srgbClr val="FFFFFF"/>
              </a:solidFill>
              <a:latin typeface="+mj-lt"/>
              <a:ea typeface="+mj-ea"/>
              <a:cs typeface="+mj-cs"/>
            </a:endParaRPr>
          </a:p>
        </p:txBody>
      </p:sp>
      <p:sp>
        <p:nvSpPr>
          <p:cNvPr id="9" name="Content Placeholder 8">
            <a:extLst>
              <a:ext uri="{FF2B5EF4-FFF2-40B4-BE49-F238E27FC236}">
                <a16:creationId xmlns:a16="http://schemas.microsoft.com/office/drawing/2014/main" id="{3841D97A-DD9A-4A47-B186-802E91854D33}"/>
              </a:ext>
            </a:extLst>
          </p:cNvPr>
          <p:cNvSpPr>
            <a:spLocks noGrp="1"/>
          </p:cNvSpPr>
          <p:nvPr>
            <p:ph sz="half" idx="2"/>
          </p:nvPr>
        </p:nvSpPr>
        <p:spPr>
          <a:xfrm>
            <a:off x="1139635" y="2546161"/>
            <a:ext cx="3200451" cy="2985929"/>
          </a:xfrm>
        </p:spPr>
        <p:txBody>
          <a:bodyPr vert="horz" lIns="91440" tIns="45720" rIns="91440" bIns="45720" rtlCol="0" anchor="t">
            <a:normAutofit/>
          </a:bodyPr>
          <a:lstStyle/>
          <a:p>
            <a:r>
              <a:rPr lang="en-US" sz="1500">
                <a:solidFill>
                  <a:srgbClr val="FEFFFF"/>
                </a:solidFill>
              </a:rPr>
              <a:t>Canada argues individual victims of systemic  discrimination should not be compensated under the Canadian Human Rights Act.</a:t>
            </a:r>
          </a:p>
          <a:p>
            <a:r>
              <a:rPr lang="en-US" sz="1500">
                <a:solidFill>
                  <a:srgbClr val="FEFFFF"/>
                </a:solidFill>
              </a:rPr>
              <a:t>Justice Favel assigned by the Federal Court</a:t>
            </a:r>
          </a:p>
          <a:p>
            <a:r>
              <a:rPr lang="en-US" sz="1500">
                <a:solidFill>
                  <a:srgbClr val="FEFFFF"/>
                </a:solidFill>
              </a:rPr>
              <a:t>AFN, Caring Society, COO, NAN and Amnesty International Canada all filed notice of appearance</a:t>
            </a:r>
          </a:p>
          <a:p>
            <a:r>
              <a:rPr lang="en-US" sz="1500">
                <a:solidFill>
                  <a:srgbClr val="FEFFFF"/>
                </a:solidFill>
              </a:rPr>
              <a:t>Hearing scheduled for June 14 -18, 2021</a:t>
            </a:r>
          </a:p>
          <a:p>
            <a:pPr marL="0"/>
            <a:endParaRPr lang="en-US" sz="1500">
              <a:solidFill>
                <a:srgbClr val="FEFFFF"/>
              </a:solidFill>
            </a:endParaRPr>
          </a:p>
          <a:p>
            <a:pPr marL="0"/>
            <a:endParaRPr lang="en-US" sz="1500">
              <a:solidFill>
                <a:srgbClr val="FEFFFF"/>
              </a:solidFill>
            </a:endParaRPr>
          </a:p>
          <a:p>
            <a:endParaRPr lang="en-US" sz="1500">
              <a:solidFill>
                <a:srgbClr val="FEFFFF"/>
              </a:solidFill>
            </a:endParaRPr>
          </a:p>
        </p:txBody>
      </p:sp>
      <p:pic>
        <p:nvPicPr>
          <p:cNvPr id="8" name="Content Placeholder 7" descr="Text, letter&#10;&#10;Description automatically generated">
            <a:extLst>
              <a:ext uri="{FF2B5EF4-FFF2-40B4-BE49-F238E27FC236}">
                <a16:creationId xmlns:a16="http://schemas.microsoft.com/office/drawing/2014/main" id="{29C4FCF9-7451-DE4C-AC2D-804C784E0B72}"/>
              </a:ext>
            </a:extLst>
          </p:cNvPr>
          <p:cNvPicPr>
            <a:picLocks noGrp="1" noChangeAspect="1"/>
          </p:cNvPicPr>
          <p:nvPr>
            <p:ph sz="half" idx="1"/>
          </p:nvPr>
        </p:nvPicPr>
        <p:blipFill rotWithShape="1">
          <a:blip r:embed="rId2"/>
          <a:srcRect t="10829" r="-1" b="4349"/>
          <a:stretch/>
        </p:blipFill>
        <p:spPr>
          <a:xfrm>
            <a:off x="5559054" y="643467"/>
            <a:ext cx="5417502" cy="5251646"/>
          </a:xfrm>
          <a:prstGeom prst="rect">
            <a:avLst/>
          </a:prstGeom>
        </p:spPr>
      </p:pic>
    </p:spTree>
    <p:extLst>
      <p:ext uri="{BB962C8B-B14F-4D97-AF65-F5344CB8AC3E}">
        <p14:creationId xmlns:p14="http://schemas.microsoft.com/office/powerpoint/2010/main" val="3061141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B5FA7C47-B7C1-4D2E-AB49-ED23BA34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Title 4">
            <a:extLst>
              <a:ext uri="{FF2B5EF4-FFF2-40B4-BE49-F238E27FC236}">
                <a16:creationId xmlns:a16="http://schemas.microsoft.com/office/drawing/2014/main" id="{871FA7D8-A73C-DF43-A4DB-AB101346266E}"/>
              </a:ext>
            </a:extLst>
          </p:cNvPr>
          <p:cNvSpPr>
            <a:spLocks noGrp="1"/>
          </p:cNvSpPr>
          <p:nvPr>
            <p:ph type="title"/>
          </p:nvPr>
        </p:nvSpPr>
        <p:spPr>
          <a:xfrm>
            <a:off x="1146879" y="998002"/>
            <a:ext cx="3182940" cy="1471959"/>
          </a:xfrm>
        </p:spPr>
        <p:txBody>
          <a:bodyPr vert="horz" lIns="91440" tIns="45720" rIns="91440" bIns="45720" rtlCol="0" anchor="ctr">
            <a:normAutofit/>
          </a:bodyPr>
          <a:lstStyle/>
          <a:p>
            <a:r>
              <a:rPr lang="en-US" sz="2500" kern="1200">
                <a:solidFill>
                  <a:srgbClr val="FFFFFF"/>
                </a:solidFill>
                <a:latin typeface="+mj-lt"/>
                <a:ea typeface="+mj-ea"/>
                <a:cs typeface="+mj-cs"/>
              </a:rPr>
              <a:t>Canada files for Judicial Review on </a:t>
            </a:r>
            <a:r>
              <a:rPr lang="en-US" sz="2500" b="1" kern="1200">
                <a:solidFill>
                  <a:srgbClr val="FFFFFF"/>
                </a:solidFill>
                <a:latin typeface="+mj-lt"/>
                <a:ea typeface="+mj-ea"/>
                <a:cs typeface="+mj-cs"/>
              </a:rPr>
              <a:t>Jordan’s Principle</a:t>
            </a:r>
            <a:r>
              <a:rPr lang="en-US" sz="2500" kern="1200">
                <a:solidFill>
                  <a:srgbClr val="FFFFFF"/>
                </a:solidFill>
                <a:latin typeface="+mj-lt"/>
                <a:ea typeface="+mj-ea"/>
                <a:cs typeface="+mj-cs"/>
              </a:rPr>
              <a:t>: </a:t>
            </a:r>
            <a:br>
              <a:rPr lang="en-US" sz="2500" kern="1200">
                <a:solidFill>
                  <a:srgbClr val="FFFFFF"/>
                </a:solidFill>
                <a:latin typeface="+mj-lt"/>
                <a:ea typeface="+mj-ea"/>
                <a:cs typeface="+mj-cs"/>
              </a:rPr>
            </a:br>
            <a:endParaRPr lang="en-US" sz="2500" kern="1200">
              <a:solidFill>
                <a:srgbClr val="FFFFFF"/>
              </a:solidFill>
              <a:latin typeface="+mj-lt"/>
              <a:ea typeface="+mj-ea"/>
              <a:cs typeface="+mj-cs"/>
            </a:endParaRPr>
          </a:p>
        </p:txBody>
      </p:sp>
      <p:sp>
        <p:nvSpPr>
          <p:cNvPr id="9" name="Content Placeholder 8">
            <a:extLst>
              <a:ext uri="{FF2B5EF4-FFF2-40B4-BE49-F238E27FC236}">
                <a16:creationId xmlns:a16="http://schemas.microsoft.com/office/drawing/2014/main" id="{3841D97A-DD9A-4A47-B186-802E91854D33}"/>
              </a:ext>
            </a:extLst>
          </p:cNvPr>
          <p:cNvSpPr>
            <a:spLocks noGrp="1"/>
          </p:cNvSpPr>
          <p:nvPr>
            <p:ph sz="half" idx="2"/>
          </p:nvPr>
        </p:nvSpPr>
        <p:spPr>
          <a:xfrm>
            <a:off x="1139635" y="2546161"/>
            <a:ext cx="3200451" cy="2985929"/>
          </a:xfrm>
        </p:spPr>
        <p:txBody>
          <a:bodyPr vert="horz" lIns="91440" tIns="45720" rIns="91440" bIns="45720" rtlCol="0" anchor="t">
            <a:normAutofit/>
          </a:bodyPr>
          <a:lstStyle/>
          <a:p>
            <a:endParaRPr lang="en-US" sz="1100">
              <a:solidFill>
                <a:srgbClr val="FEFFFF"/>
              </a:solidFill>
            </a:endParaRPr>
          </a:p>
          <a:p>
            <a:r>
              <a:rPr lang="en-US" sz="1100">
                <a:solidFill>
                  <a:srgbClr val="FEFFFF"/>
                </a:solidFill>
              </a:rPr>
              <a:t>CHRT order ensures that non-status First Nations children off reserve who are recognized by their Nations should get help under Jordan’s Principle</a:t>
            </a:r>
          </a:p>
          <a:p>
            <a:r>
              <a:rPr lang="en-US" sz="1100">
                <a:solidFill>
                  <a:srgbClr val="FEFFFF"/>
                </a:solidFill>
              </a:rPr>
              <a:t>Canada says it wants to talk to First Nations and that is why it is seeking to quash the order</a:t>
            </a:r>
          </a:p>
          <a:p>
            <a:r>
              <a:rPr lang="en-US" sz="1100">
                <a:solidFill>
                  <a:srgbClr val="FEFFFF"/>
                </a:solidFill>
              </a:rPr>
              <a:t>Justice Favel assigned by the Federal Court</a:t>
            </a:r>
          </a:p>
          <a:p>
            <a:r>
              <a:rPr lang="en-US" sz="1100">
                <a:solidFill>
                  <a:srgbClr val="FEFFFF"/>
                </a:solidFill>
              </a:rPr>
              <a:t>AFN, Caring Society, COO, NAN and Amnesty International Canada all filed notice of appearance</a:t>
            </a:r>
          </a:p>
          <a:p>
            <a:r>
              <a:rPr lang="en-US" sz="1100">
                <a:solidFill>
                  <a:srgbClr val="FEFFFF"/>
                </a:solidFill>
              </a:rPr>
              <a:t>Congress of Aboriginal Peoples applied for, and was granted intervenor status</a:t>
            </a:r>
          </a:p>
          <a:p>
            <a:r>
              <a:rPr lang="en-US" sz="1100">
                <a:solidFill>
                  <a:srgbClr val="FEFFFF"/>
                </a:solidFill>
              </a:rPr>
              <a:t>Hearing scheduled the week of June 14-18, 2021</a:t>
            </a:r>
          </a:p>
          <a:p>
            <a:pPr marL="0"/>
            <a:endParaRPr lang="en-US" sz="1100">
              <a:solidFill>
                <a:srgbClr val="FEFFFF"/>
              </a:solidFill>
            </a:endParaRPr>
          </a:p>
          <a:p>
            <a:pPr marL="0"/>
            <a:endParaRPr lang="en-US" sz="1100">
              <a:solidFill>
                <a:srgbClr val="FEFFFF"/>
              </a:solidFill>
            </a:endParaRPr>
          </a:p>
          <a:p>
            <a:endParaRPr lang="en-US" sz="1100">
              <a:solidFill>
                <a:srgbClr val="FEFFFF"/>
              </a:solidFill>
            </a:endParaRPr>
          </a:p>
        </p:txBody>
      </p:sp>
      <p:pic>
        <p:nvPicPr>
          <p:cNvPr id="8" name="Content Placeholder 7" descr="Text, letter&#10;&#10;Description automatically generated">
            <a:extLst>
              <a:ext uri="{FF2B5EF4-FFF2-40B4-BE49-F238E27FC236}">
                <a16:creationId xmlns:a16="http://schemas.microsoft.com/office/drawing/2014/main" id="{29C4FCF9-7451-DE4C-AC2D-804C784E0B72}"/>
              </a:ext>
            </a:extLst>
          </p:cNvPr>
          <p:cNvPicPr>
            <a:picLocks noGrp="1" noChangeAspect="1"/>
          </p:cNvPicPr>
          <p:nvPr>
            <p:ph sz="half" idx="1"/>
          </p:nvPr>
        </p:nvPicPr>
        <p:blipFill rotWithShape="1">
          <a:blip r:embed="rId2"/>
          <a:srcRect t="10829" r="-1" b="4349"/>
          <a:stretch/>
        </p:blipFill>
        <p:spPr>
          <a:xfrm>
            <a:off x="5559054" y="643467"/>
            <a:ext cx="5417502" cy="5251646"/>
          </a:xfrm>
          <a:prstGeom prst="rect">
            <a:avLst/>
          </a:prstGeom>
        </p:spPr>
      </p:pic>
    </p:spTree>
    <p:extLst>
      <p:ext uri="{BB962C8B-B14F-4D97-AF65-F5344CB8AC3E}">
        <p14:creationId xmlns:p14="http://schemas.microsoft.com/office/powerpoint/2010/main" val="2518989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4A4423-6439-2B4F-B8B5-72E0988B6821}"/>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Canada cites C-92 in appeals v. First Nations kids</a:t>
            </a:r>
          </a:p>
        </p:txBody>
      </p:sp>
      <p:pic>
        <p:nvPicPr>
          <p:cNvPr id="5" name="Content Placeholder 4">
            <a:extLst>
              <a:ext uri="{FF2B5EF4-FFF2-40B4-BE49-F238E27FC236}">
                <a16:creationId xmlns:a16="http://schemas.microsoft.com/office/drawing/2014/main" id="{338751D3-8417-D74A-8BFB-E0282663D5CC}"/>
              </a:ext>
            </a:extLst>
          </p:cNvPr>
          <p:cNvPicPr>
            <a:picLocks noGrp="1" noChangeAspect="1"/>
          </p:cNvPicPr>
          <p:nvPr>
            <p:ph sz="half" idx="1"/>
          </p:nvPr>
        </p:nvPicPr>
        <p:blipFill>
          <a:blip r:embed="rId2"/>
          <a:stretch>
            <a:fillRect/>
          </a:stretch>
        </p:blipFill>
        <p:spPr>
          <a:xfrm>
            <a:off x="1946748" y="1675227"/>
            <a:ext cx="8298504" cy="4394199"/>
          </a:xfrm>
          <a:prstGeom prst="rect">
            <a:avLst/>
          </a:prstGeom>
        </p:spPr>
      </p:pic>
    </p:spTree>
    <p:extLst>
      <p:ext uri="{BB962C8B-B14F-4D97-AF65-F5344CB8AC3E}">
        <p14:creationId xmlns:p14="http://schemas.microsoft.com/office/powerpoint/2010/main" val="2573575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1B172-55A5-BD47-BC13-B33B921125A5}"/>
              </a:ext>
            </a:extLst>
          </p:cNvPr>
          <p:cNvSpPr>
            <a:spLocks noGrp="1"/>
          </p:cNvSpPr>
          <p:nvPr>
            <p:ph type="title"/>
          </p:nvPr>
        </p:nvSpPr>
        <p:spPr>
          <a:xfrm>
            <a:off x="804998" y="798445"/>
            <a:ext cx="4803636" cy="1311664"/>
          </a:xfrm>
        </p:spPr>
        <p:txBody>
          <a:bodyPr vert="horz" lIns="91440" tIns="45720" rIns="91440" bIns="45720" rtlCol="0" anchor="ctr">
            <a:normAutofit fontScale="90000"/>
          </a:bodyPr>
          <a:lstStyle/>
          <a:p>
            <a:pPr>
              <a:lnSpc>
                <a:spcPct val="90000"/>
              </a:lnSpc>
            </a:pPr>
            <a:r>
              <a:rPr lang="en-US" sz="4400" dirty="0">
                <a:solidFill>
                  <a:srgbClr val="000000"/>
                </a:solidFill>
                <a:latin typeface="+mj-lt"/>
              </a:rPr>
              <a:t>Spirit Bear and Children Make History (2020)</a:t>
            </a:r>
          </a:p>
        </p:txBody>
      </p:sp>
      <p:sp>
        <p:nvSpPr>
          <p:cNvPr id="3" name="Content Placeholder 2">
            <a:extLst>
              <a:ext uri="{FF2B5EF4-FFF2-40B4-BE49-F238E27FC236}">
                <a16:creationId xmlns:a16="http://schemas.microsoft.com/office/drawing/2014/main" id="{3FE994EB-E10A-234D-A7DD-662B2F2C14CA}"/>
              </a:ext>
            </a:extLst>
          </p:cNvPr>
          <p:cNvSpPr>
            <a:spLocks noGrp="1"/>
          </p:cNvSpPr>
          <p:nvPr>
            <p:ph idx="1"/>
          </p:nvPr>
        </p:nvSpPr>
        <p:spPr>
          <a:xfrm>
            <a:off x="804997" y="2272143"/>
            <a:ext cx="4706803" cy="3788830"/>
          </a:xfrm>
        </p:spPr>
        <p:txBody>
          <a:bodyPr vert="horz" lIns="91440" tIns="45720" rIns="91440" bIns="45720" rtlCol="0" anchor="ctr">
            <a:normAutofit/>
          </a:bodyPr>
          <a:lstStyle/>
          <a:p>
            <a:pPr indent="-228600">
              <a:lnSpc>
                <a:spcPct val="90000"/>
              </a:lnSpc>
              <a:buFont typeface="Arial" panose="020B0604020202020204" pitchFamily="34" charset="0"/>
              <a:buChar char="•"/>
            </a:pPr>
            <a:r>
              <a:rPr lang="en-US" sz="2000" dirty="0">
                <a:solidFill>
                  <a:srgbClr val="000000"/>
                </a:solidFill>
                <a:latin typeface="+mn-lt"/>
                <a:ea typeface="+mn-ea"/>
                <a:cs typeface="+mn-cs"/>
              </a:rPr>
              <a:t>Produced by Spotted Fawn Productions</a:t>
            </a:r>
          </a:p>
          <a:p>
            <a:pPr indent="-228600">
              <a:lnSpc>
                <a:spcPct val="90000"/>
              </a:lnSpc>
              <a:buFont typeface="Arial" panose="020B0604020202020204" pitchFamily="34" charset="0"/>
              <a:buChar char="•"/>
            </a:pPr>
            <a:r>
              <a:rPr lang="en-US" sz="2000" dirty="0">
                <a:solidFill>
                  <a:srgbClr val="000000"/>
                </a:solidFill>
                <a:latin typeface="+mn-lt"/>
                <a:ea typeface="+mn-ea"/>
                <a:cs typeface="+mn-cs"/>
              </a:rPr>
              <a:t>Based on the true story of how children of all diversities came together to stand for justice during the Canadian Human Rights Tribunal.</a:t>
            </a:r>
          </a:p>
          <a:p>
            <a:pPr indent="-228600">
              <a:lnSpc>
                <a:spcPct val="90000"/>
              </a:lnSpc>
              <a:buFont typeface="Arial" panose="020B0604020202020204" pitchFamily="34" charset="0"/>
              <a:buChar char="•"/>
            </a:pPr>
            <a:r>
              <a:rPr lang="en-US" sz="2000" dirty="0">
                <a:solidFill>
                  <a:srgbClr val="000000"/>
                </a:solidFill>
                <a:latin typeface="+mn-lt"/>
                <a:ea typeface="+mn-ea"/>
                <a:cs typeface="+mn-cs"/>
              </a:rPr>
              <a:t>Shares the story of Jordan’s Principle</a:t>
            </a:r>
          </a:p>
          <a:p>
            <a:pPr indent="-228600">
              <a:lnSpc>
                <a:spcPct val="90000"/>
              </a:lnSpc>
              <a:buFont typeface="Arial" panose="020B0604020202020204" pitchFamily="34" charset="0"/>
              <a:buChar char="•"/>
            </a:pPr>
            <a:r>
              <a:rPr lang="en-US" sz="2000" dirty="0">
                <a:solidFill>
                  <a:srgbClr val="000000"/>
                </a:solidFill>
                <a:latin typeface="+mn-lt"/>
                <a:ea typeface="+mn-ea"/>
                <a:cs typeface="+mn-cs"/>
              </a:rPr>
              <a:t>For more information contact </a:t>
            </a:r>
            <a:r>
              <a:rPr lang="en-US" sz="2000" dirty="0">
                <a:solidFill>
                  <a:srgbClr val="000000"/>
                </a:solidFill>
                <a:latin typeface="+mn-lt"/>
                <a:ea typeface="+mn-ea"/>
                <a:cs typeface="+mn-cs"/>
                <a:hlinkClick r:id="rId2"/>
              </a:rPr>
              <a:t>info@fncaringsociety.com</a:t>
            </a:r>
            <a:r>
              <a:rPr lang="en-US" sz="2000" dirty="0">
                <a:solidFill>
                  <a:srgbClr val="000000"/>
                </a:solidFill>
                <a:latin typeface="+mn-lt"/>
                <a:ea typeface="+mn-ea"/>
                <a:cs typeface="+mn-cs"/>
              </a:rPr>
              <a:t> </a:t>
            </a:r>
          </a:p>
        </p:txBody>
      </p:sp>
      <p:pic>
        <p:nvPicPr>
          <p:cNvPr id="6" name="Picture Placeholder 5" descr="A picture containing grass, sitting, large, small&#10;&#10;Description automatically generated">
            <a:extLst>
              <a:ext uri="{FF2B5EF4-FFF2-40B4-BE49-F238E27FC236}">
                <a16:creationId xmlns:a16="http://schemas.microsoft.com/office/drawing/2014/main" id="{11CB798A-AB42-6F4E-ABD8-E4269510F229}"/>
              </a:ext>
            </a:extLst>
          </p:cNvPr>
          <p:cNvPicPr>
            <a:picLocks noGrp="1" noChangeAspect="1"/>
          </p:cNvPicPr>
          <p:nvPr>
            <p:ph type="pic" sz="quarter" idx="10"/>
          </p:nvPr>
        </p:nvPicPr>
        <p:blipFill rotWithShape="1">
          <a:blip r:embed="rId3"/>
          <a:srcRect t="22612" r="1"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8705159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descr="Honouring Memories Planting Dreams - PSA">
            <a:hlinkClick r:id="" action="ppaction://media"/>
            <a:extLst>
              <a:ext uri="{FF2B5EF4-FFF2-40B4-BE49-F238E27FC236}">
                <a16:creationId xmlns:a16="http://schemas.microsoft.com/office/drawing/2014/main" id="{9D0B63EE-9089-8749-8351-366B56981C2E}"/>
              </a:ext>
            </a:extLst>
          </p:cNvPr>
          <p:cNvPicPr>
            <a:picLocks noRot="1" noChangeAspect="1"/>
          </p:cNvPicPr>
          <p:nvPr>
            <a:videoFile r:link="rId1"/>
          </p:nvPr>
        </p:nvPicPr>
        <p:blipFill>
          <a:blip r:embed="rId3"/>
          <a:stretch>
            <a:fillRect/>
          </a:stretch>
        </p:blipFill>
        <p:spPr>
          <a:xfrm>
            <a:off x="836177" y="457200"/>
            <a:ext cx="10519646" cy="5943600"/>
          </a:xfrm>
          <a:prstGeom prst="rect">
            <a:avLst/>
          </a:prstGeom>
        </p:spPr>
      </p:pic>
    </p:spTree>
    <p:extLst>
      <p:ext uri="{BB962C8B-B14F-4D97-AF65-F5344CB8AC3E}">
        <p14:creationId xmlns:p14="http://schemas.microsoft.com/office/powerpoint/2010/main" val="88336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96D09A-25B0-0B4B-A03E-AA808049782D}"/>
              </a:ext>
            </a:extLst>
          </p:cNvPr>
          <p:cNvSpPr/>
          <p:nvPr/>
        </p:nvSpPr>
        <p:spPr>
          <a:xfrm>
            <a:off x="0" y="5340096"/>
            <a:ext cx="12188952" cy="1517904"/>
          </a:xfrm>
          <a:prstGeom prst="rect">
            <a:avLst/>
          </a:prstGeom>
          <a:solidFill>
            <a:srgbClr val="38343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a:p>
        </p:txBody>
      </p:sp>
      <p:pic>
        <p:nvPicPr>
          <p:cNvPr id="6" name="Picture 5">
            <a:extLst>
              <a:ext uri="{FF2B5EF4-FFF2-40B4-BE49-F238E27FC236}">
                <a16:creationId xmlns:a16="http://schemas.microsoft.com/office/drawing/2014/main" id="{7F21F501-01CE-304F-BA25-5D0CA6FEFA58}"/>
              </a:ext>
            </a:extLst>
          </p:cNvPr>
          <p:cNvPicPr>
            <a:picLocks noChangeAspect="1"/>
          </p:cNvPicPr>
          <p:nvPr/>
        </p:nvPicPr>
        <p:blipFill>
          <a:blip r:embed="rId2"/>
          <a:stretch>
            <a:fillRect/>
          </a:stretch>
        </p:blipFill>
        <p:spPr>
          <a:xfrm>
            <a:off x="535938" y="5615292"/>
            <a:ext cx="7040880" cy="967511"/>
          </a:xfrm>
          <a:prstGeom prst="rect">
            <a:avLst/>
          </a:prstGeom>
        </p:spPr>
      </p:pic>
      <p:pic>
        <p:nvPicPr>
          <p:cNvPr id="7" name="Picture 6">
            <a:extLst>
              <a:ext uri="{FF2B5EF4-FFF2-40B4-BE49-F238E27FC236}">
                <a16:creationId xmlns:a16="http://schemas.microsoft.com/office/drawing/2014/main" id="{BC49DD12-946C-434F-B374-F17691E7DC03}"/>
              </a:ext>
            </a:extLst>
          </p:cNvPr>
          <p:cNvPicPr>
            <a:picLocks noChangeAspect="1"/>
          </p:cNvPicPr>
          <p:nvPr/>
        </p:nvPicPr>
        <p:blipFill>
          <a:blip r:embed="rId3"/>
          <a:stretch>
            <a:fillRect/>
          </a:stretch>
        </p:blipFill>
        <p:spPr>
          <a:xfrm>
            <a:off x="7454538" y="811173"/>
            <a:ext cx="4643488" cy="5484435"/>
          </a:xfrm>
          <a:prstGeom prst="rect">
            <a:avLst/>
          </a:prstGeom>
        </p:spPr>
      </p:pic>
      <p:sp>
        <p:nvSpPr>
          <p:cNvPr id="2" name="TextBox 1">
            <a:extLst>
              <a:ext uri="{FF2B5EF4-FFF2-40B4-BE49-F238E27FC236}">
                <a16:creationId xmlns:a16="http://schemas.microsoft.com/office/drawing/2014/main" id="{11BB6863-1D39-604C-ADF5-82E49D7A6C6D}"/>
              </a:ext>
            </a:extLst>
          </p:cNvPr>
          <p:cNvSpPr txBox="1"/>
          <p:nvPr/>
        </p:nvSpPr>
        <p:spPr>
          <a:xfrm>
            <a:off x="1280159" y="1188720"/>
            <a:ext cx="5688531" cy="3164969"/>
          </a:xfrm>
          <a:prstGeom prst="rect">
            <a:avLst/>
          </a:prstGeom>
          <a:noFill/>
        </p:spPr>
        <p:txBody>
          <a:bodyPr wrap="square" lIns="0" tIns="0" rIns="0" bIns="0" rtlCol="0">
            <a:spAutoFit/>
          </a:bodyPr>
          <a:lstStyle/>
          <a:p>
            <a:pPr>
              <a:spcAft>
                <a:spcPts val="1000"/>
              </a:spcAft>
            </a:pPr>
            <a:r>
              <a:rPr lang="en-CA" sz="4400" b="1" err="1">
                <a:solidFill>
                  <a:srgbClr val="00646F"/>
                </a:solidFill>
                <a:latin typeface="Signika Semibold" panose="02010003020600000004" pitchFamily="2" charset="0"/>
              </a:rPr>
              <a:t>fncaringsociety.com</a:t>
            </a:r>
            <a:endParaRPr lang="en-CA" sz="4400" b="1">
              <a:solidFill>
                <a:srgbClr val="00646F"/>
              </a:solidFill>
              <a:latin typeface="Signika Semibold" panose="02010003020600000004" pitchFamily="2" charset="0"/>
            </a:endParaRPr>
          </a:p>
          <a:p>
            <a:pPr marL="1024128">
              <a:spcAft>
                <a:spcPts val="1000"/>
              </a:spcAft>
            </a:pPr>
            <a:r>
              <a:rPr lang="en-CA" sz="2400">
                <a:latin typeface="Open Sans" panose="020B0606030504020204" pitchFamily="34" charset="0"/>
                <a:ea typeface="Open Sans" panose="020B0606030504020204" pitchFamily="34" charset="0"/>
                <a:cs typeface="Open Sans" panose="020B0606030504020204" pitchFamily="34" charset="0"/>
              </a:rPr>
              <a:t> @</a:t>
            </a:r>
            <a:r>
              <a:rPr lang="en-CA" sz="2400" err="1">
                <a:latin typeface="Open Sans" panose="020B0606030504020204" pitchFamily="34" charset="0"/>
                <a:ea typeface="Open Sans" panose="020B0606030504020204" pitchFamily="34" charset="0"/>
                <a:cs typeface="Open Sans" panose="020B0606030504020204" pitchFamily="34" charset="0"/>
              </a:rPr>
              <a:t>CaringSociety</a:t>
            </a:r>
            <a:r>
              <a:rPr lang="en-CA" sz="2400">
                <a:latin typeface="Open Sans" panose="020B0606030504020204" pitchFamily="34" charset="0"/>
                <a:ea typeface="Open Sans" panose="020B0606030504020204" pitchFamily="34" charset="0"/>
                <a:cs typeface="Open Sans" panose="020B0606030504020204" pitchFamily="34" charset="0"/>
              </a:rPr>
              <a:t> </a:t>
            </a:r>
          </a:p>
          <a:p>
            <a:pPr marL="1024128">
              <a:spcAft>
                <a:spcPts val="1000"/>
              </a:spcAft>
            </a:pPr>
            <a:r>
              <a:rPr lang="en-CA" sz="2400">
                <a:latin typeface="Open Sans" panose="020B0606030504020204" pitchFamily="34" charset="0"/>
                <a:ea typeface="Open Sans" panose="020B0606030504020204" pitchFamily="34" charset="0"/>
                <a:cs typeface="Open Sans" panose="020B0606030504020204" pitchFamily="34" charset="0"/>
              </a:rPr>
              <a:t> </a:t>
            </a:r>
            <a:r>
              <a:rPr lang="en-CA" sz="2400" err="1">
                <a:latin typeface="Open Sans" panose="020B0606030504020204" pitchFamily="34" charset="0"/>
                <a:ea typeface="Open Sans" panose="020B0606030504020204" pitchFamily="34" charset="0"/>
                <a:cs typeface="Open Sans" panose="020B0606030504020204" pitchFamily="34" charset="0"/>
              </a:rPr>
              <a:t>CaringSociety</a:t>
            </a:r>
            <a:r>
              <a:rPr lang="en-CA" sz="2400">
                <a:latin typeface="Open Sans" panose="020B0606030504020204" pitchFamily="34" charset="0"/>
                <a:ea typeface="Open Sans" panose="020B0606030504020204" pitchFamily="34" charset="0"/>
                <a:cs typeface="Open Sans" panose="020B0606030504020204" pitchFamily="34" charset="0"/>
              </a:rPr>
              <a:t> </a:t>
            </a:r>
          </a:p>
          <a:p>
            <a:pPr marL="1024128">
              <a:spcAft>
                <a:spcPts val="1000"/>
              </a:spcAft>
            </a:pPr>
            <a:r>
              <a:rPr lang="en-CA" sz="2400">
                <a:latin typeface="Open Sans" panose="020B0606030504020204" pitchFamily="34" charset="0"/>
                <a:ea typeface="Open Sans" panose="020B0606030504020204" pitchFamily="34" charset="0"/>
                <a:cs typeface="Open Sans" panose="020B0606030504020204" pitchFamily="34" charset="0"/>
              </a:rPr>
              <a:t> </a:t>
            </a:r>
            <a:r>
              <a:rPr lang="en-CA" sz="2400" err="1">
                <a:latin typeface="Open Sans" panose="020B0606030504020204" pitchFamily="34" charset="0"/>
                <a:ea typeface="Open Sans" panose="020B0606030504020204" pitchFamily="34" charset="0"/>
                <a:cs typeface="Open Sans" panose="020B0606030504020204" pitchFamily="34" charset="0"/>
              </a:rPr>
              <a:t>fncaringsociety</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1024128">
              <a:spcAft>
                <a:spcPts val="1000"/>
              </a:spcAft>
            </a:pPr>
            <a:r>
              <a:rPr lang="en-CA" sz="2400">
                <a:latin typeface="Open Sans" panose="020B0606030504020204" pitchFamily="34" charset="0"/>
                <a:ea typeface="Open Sans" panose="020B0606030504020204" pitchFamily="34" charset="0"/>
                <a:cs typeface="Open Sans" panose="020B0606030504020204" pitchFamily="34" charset="0"/>
              </a:rPr>
              <a:t> </a:t>
            </a:r>
            <a:r>
              <a:rPr lang="en-CA" sz="2400" err="1">
                <a:latin typeface="Open Sans" panose="020B0606030504020204" pitchFamily="34" charset="0"/>
                <a:ea typeface="Open Sans" panose="020B0606030504020204" pitchFamily="34" charset="0"/>
                <a:cs typeface="Open Sans" panose="020B0606030504020204" pitchFamily="34" charset="0"/>
              </a:rPr>
              <a:t>spiritbearandfriends</a:t>
            </a:r>
            <a:r>
              <a:rPr lang="en-CA" sz="2400">
                <a:latin typeface="Open Sans" panose="020B0606030504020204" pitchFamily="34" charset="0"/>
                <a:ea typeface="Open Sans" panose="020B0606030504020204" pitchFamily="34" charset="0"/>
                <a:cs typeface="Open Sans" panose="020B0606030504020204" pitchFamily="34" charset="0"/>
              </a:rPr>
              <a:t> </a:t>
            </a:r>
          </a:p>
          <a:p>
            <a:pPr marL="1024128">
              <a:spcAft>
                <a:spcPts val="1000"/>
              </a:spcAft>
            </a:pPr>
            <a:r>
              <a:rPr lang="en-CA" sz="2400">
                <a:latin typeface="Open Sans" panose="020B0606030504020204" pitchFamily="34" charset="0"/>
                <a:ea typeface="Open Sans" panose="020B0606030504020204" pitchFamily="34" charset="0"/>
                <a:cs typeface="Open Sans" panose="020B0606030504020204" pitchFamily="34" charset="0"/>
              </a:rPr>
              <a:t> @</a:t>
            </a:r>
            <a:r>
              <a:rPr lang="en-CA" sz="2400" err="1">
                <a:latin typeface="Open Sans" panose="020B0606030504020204" pitchFamily="34" charset="0"/>
                <a:ea typeface="Open Sans" panose="020B0606030504020204" pitchFamily="34" charset="0"/>
                <a:cs typeface="Open Sans" panose="020B0606030504020204" pitchFamily="34" charset="0"/>
              </a:rPr>
              <a:t>SpiritBear</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F153D63D-EB88-864C-8721-E4348B6D085B}"/>
              </a:ext>
            </a:extLst>
          </p:cNvPr>
          <p:cNvPicPr/>
          <p:nvPr/>
        </p:nvPicPr>
        <p:blipFill>
          <a:blip r:embed="rId4"/>
          <a:stretch>
            <a:fillRect/>
          </a:stretch>
        </p:blipFill>
        <p:spPr>
          <a:xfrm>
            <a:off x="1977791" y="2040890"/>
            <a:ext cx="266700" cy="215900"/>
          </a:xfrm>
          <a:prstGeom prst="rect">
            <a:avLst/>
          </a:prstGeom>
        </p:spPr>
      </p:pic>
      <p:pic>
        <p:nvPicPr>
          <p:cNvPr id="12" name="Picture 11">
            <a:extLst>
              <a:ext uri="{FF2B5EF4-FFF2-40B4-BE49-F238E27FC236}">
                <a16:creationId xmlns:a16="http://schemas.microsoft.com/office/drawing/2014/main" id="{258B3484-F909-6346-9541-B874453D11C1}"/>
              </a:ext>
            </a:extLst>
          </p:cNvPr>
          <p:cNvPicPr/>
          <p:nvPr/>
        </p:nvPicPr>
        <p:blipFill>
          <a:blip r:embed="rId4"/>
          <a:stretch>
            <a:fillRect/>
          </a:stretch>
        </p:blipFill>
        <p:spPr>
          <a:xfrm>
            <a:off x="1977791" y="4023694"/>
            <a:ext cx="266700" cy="215900"/>
          </a:xfrm>
          <a:prstGeom prst="rect">
            <a:avLst/>
          </a:prstGeom>
        </p:spPr>
      </p:pic>
      <p:pic>
        <p:nvPicPr>
          <p:cNvPr id="13" name="Picture 12">
            <a:extLst>
              <a:ext uri="{FF2B5EF4-FFF2-40B4-BE49-F238E27FC236}">
                <a16:creationId xmlns:a16="http://schemas.microsoft.com/office/drawing/2014/main" id="{239D2F45-16EA-2743-8DE1-ACD7B363FBE7}"/>
              </a:ext>
            </a:extLst>
          </p:cNvPr>
          <p:cNvPicPr/>
          <p:nvPr/>
        </p:nvPicPr>
        <p:blipFill>
          <a:blip r:embed="rId5"/>
          <a:stretch>
            <a:fillRect/>
          </a:stretch>
        </p:blipFill>
        <p:spPr>
          <a:xfrm>
            <a:off x="1977791" y="2531986"/>
            <a:ext cx="266700" cy="266700"/>
          </a:xfrm>
          <a:prstGeom prst="rect">
            <a:avLst/>
          </a:prstGeom>
        </p:spPr>
      </p:pic>
      <p:pic>
        <p:nvPicPr>
          <p:cNvPr id="14" name="Picture 13">
            <a:extLst>
              <a:ext uri="{FF2B5EF4-FFF2-40B4-BE49-F238E27FC236}">
                <a16:creationId xmlns:a16="http://schemas.microsoft.com/office/drawing/2014/main" id="{699C5805-C61F-1749-96F2-C27DC1C22FD8}"/>
              </a:ext>
            </a:extLst>
          </p:cNvPr>
          <p:cNvPicPr/>
          <p:nvPr/>
        </p:nvPicPr>
        <p:blipFill>
          <a:blip r:embed="rId6"/>
          <a:stretch>
            <a:fillRect/>
          </a:stretch>
        </p:blipFill>
        <p:spPr>
          <a:xfrm>
            <a:off x="1977791" y="3073882"/>
            <a:ext cx="266700" cy="190500"/>
          </a:xfrm>
          <a:prstGeom prst="rect">
            <a:avLst/>
          </a:prstGeom>
        </p:spPr>
      </p:pic>
      <p:pic>
        <p:nvPicPr>
          <p:cNvPr id="15" name="Picture 14">
            <a:extLst>
              <a:ext uri="{FF2B5EF4-FFF2-40B4-BE49-F238E27FC236}">
                <a16:creationId xmlns:a16="http://schemas.microsoft.com/office/drawing/2014/main" id="{D40AD939-9FCB-6D4F-9DBE-3648BF4AC128}"/>
              </a:ext>
            </a:extLst>
          </p:cNvPr>
          <p:cNvPicPr/>
          <p:nvPr/>
        </p:nvPicPr>
        <p:blipFill>
          <a:blip r:embed="rId7"/>
          <a:stretch>
            <a:fillRect/>
          </a:stretch>
        </p:blipFill>
        <p:spPr>
          <a:xfrm>
            <a:off x="1977791" y="3518393"/>
            <a:ext cx="266700" cy="266700"/>
          </a:xfrm>
          <a:prstGeom prst="rect">
            <a:avLst/>
          </a:prstGeom>
        </p:spPr>
      </p:pic>
    </p:spTree>
    <p:extLst>
      <p:ext uri="{BB962C8B-B14F-4D97-AF65-F5344CB8AC3E}">
        <p14:creationId xmlns:p14="http://schemas.microsoft.com/office/powerpoint/2010/main" val="268672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6" name="Rectangle 15">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Picture 1" descr="NPR"/>
          <p:cNvPicPr>
            <a:picLocks noGrp="1" noChangeAspect="1"/>
          </p:cNvPicPr>
          <p:nvPr isPhoto="1"/>
        </p:nvPicPr>
        <p:blipFill>
          <a:blip r:embed="rId2">
            <a:extLst>
              <a:ext uri="{28A0092B-C50C-407E-A947-70E740481C1C}">
                <a14:useLocalDpi xmlns:a14="http://schemas.microsoft.com/office/drawing/2010/main" val="0"/>
              </a:ext>
            </a:extLst>
          </a:blip>
          <a:stretch>
            <a:fillRect/>
          </a:stretch>
        </p:blipFill>
        <p:spPr>
          <a:xfrm>
            <a:off x="706568" y="913082"/>
            <a:ext cx="3209544" cy="4729165"/>
          </a:xfrm>
          <a:prstGeom prst="rect">
            <a:avLst/>
          </a:prstGeom>
          <a:noFill/>
        </p:spPr>
      </p:pic>
      <p:grpSp>
        <p:nvGrpSpPr>
          <p:cNvPr id="19" name="Group 18">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20" name="Rectangle 19">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7333" y="1308620"/>
            <a:ext cx="3209544" cy="3938090"/>
          </a:xfrm>
          <a:prstGeom prst="rect">
            <a:avLst/>
          </a:prstGeom>
        </p:spPr>
      </p:pic>
      <p:grpSp>
        <p:nvGrpSpPr>
          <p:cNvPr id="23" name="Group 22">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4" name="Rectangle 23">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Picture 7" descr="Graphical user interface, text, application, email, Teams&#10;&#10;Description automatically generated">
            <a:extLst>
              <a:ext uri="{FF2B5EF4-FFF2-40B4-BE49-F238E27FC236}">
                <a16:creationId xmlns:a16="http://schemas.microsoft.com/office/drawing/2014/main" id="{439BAB4B-5B9C-AA42-A183-689FB642D79F}"/>
              </a:ext>
            </a:extLst>
          </p:cNvPr>
          <p:cNvPicPr>
            <a:picLocks noChangeAspect="1"/>
          </p:cNvPicPr>
          <p:nvPr/>
        </p:nvPicPr>
        <p:blipFill>
          <a:blip r:embed="rId4"/>
          <a:stretch>
            <a:fillRect/>
          </a:stretch>
        </p:blipFill>
        <p:spPr>
          <a:xfrm>
            <a:off x="8275887" y="2033967"/>
            <a:ext cx="3209544" cy="2487395"/>
          </a:xfrm>
          <a:prstGeom prst="rect">
            <a:avLst/>
          </a:prstGeom>
        </p:spPr>
      </p:pic>
      <p:sp>
        <p:nvSpPr>
          <p:cNvPr id="9" name="TextBox 8">
            <a:extLst>
              <a:ext uri="{FF2B5EF4-FFF2-40B4-BE49-F238E27FC236}">
                <a16:creationId xmlns:a16="http://schemas.microsoft.com/office/drawing/2014/main" id="{5BD2E058-8546-D341-B0F6-250E2730B208}"/>
              </a:ext>
            </a:extLst>
          </p:cNvPr>
          <p:cNvSpPr txBox="1"/>
          <p:nvPr/>
        </p:nvSpPr>
        <p:spPr>
          <a:xfrm>
            <a:off x="1094282" y="6175948"/>
            <a:ext cx="839449" cy="369332"/>
          </a:xfrm>
          <a:prstGeom prst="rect">
            <a:avLst/>
          </a:prstGeom>
          <a:noFill/>
        </p:spPr>
        <p:txBody>
          <a:bodyPr wrap="square" rtlCol="0">
            <a:spAutoFit/>
          </a:bodyPr>
          <a:lstStyle/>
          <a:p>
            <a:r>
              <a:rPr lang="en-US" dirty="0"/>
              <a:t>2000</a:t>
            </a:r>
          </a:p>
        </p:txBody>
      </p:sp>
      <p:sp>
        <p:nvSpPr>
          <p:cNvPr id="22" name="TextBox 21">
            <a:extLst>
              <a:ext uri="{FF2B5EF4-FFF2-40B4-BE49-F238E27FC236}">
                <a16:creationId xmlns:a16="http://schemas.microsoft.com/office/drawing/2014/main" id="{A2F48E32-0B8C-8B47-B72D-6C51A98BC478}"/>
              </a:ext>
            </a:extLst>
          </p:cNvPr>
          <p:cNvSpPr txBox="1"/>
          <p:nvPr/>
        </p:nvSpPr>
        <p:spPr>
          <a:xfrm>
            <a:off x="5327606" y="6178210"/>
            <a:ext cx="839449" cy="369332"/>
          </a:xfrm>
          <a:prstGeom prst="rect">
            <a:avLst/>
          </a:prstGeom>
          <a:noFill/>
        </p:spPr>
        <p:txBody>
          <a:bodyPr wrap="square" rtlCol="0">
            <a:spAutoFit/>
          </a:bodyPr>
          <a:lstStyle/>
          <a:p>
            <a:r>
              <a:rPr lang="en-US" dirty="0"/>
              <a:t>2005</a:t>
            </a:r>
          </a:p>
        </p:txBody>
      </p:sp>
      <p:sp>
        <p:nvSpPr>
          <p:cNvPr id="26" name="TextBox 25">
            <a:extLst>
              <a:ext uri="{FF2B5EF4-FFF2-40B4-BE49-F238E27FC236}">
                <a16:creationId xmlns:a16="http://schemas.microsoft.com/office/drawing/2014/main" id="{BA137C68-9BB2-514D-B4FA-D9548E8B2871}"/>
              </a:ext>
            </a:extLst>
          </p:cNvPr>
          <p:cNvSpPr txBox="1"/>
          <p:nvPr/>
        </p:nvSpPr>
        <p:spPr>
          <a:xfrm>
            <a:off x="9460934" y="6185998"/>
            <a:ext cx="839449" cy="369332"/>
          </a:xfrm>
          <a:prstGeom prst="rect">
            <a:avLst/>
          </a:prstGeom>
          <a:noFill/>
        </p:spPr>
        <p:txBody>
          <a:bodyPr wrap="square" rtlCol="0">
            <a:spAutoFit/>
          </a:bodyPr>
          <a:lstStyle/>
          <a:p>
            <a:r>
              <a:rPr lang="en-US" dirty="0"/>
              <a:t>2008</a:t>
            </a:r>
          </a:p>
        </p:txBody>
      </p:sp>
    </p:spTree>
    <p:extLst>
      <p:ext uri="{BB962C8B-B14F-4D97-AF65-F5344CB8AC3E}">
        <p14:creationId xmlns:p14="http://schemas.microsoft.com/office/powerpoint/2010/main" val="551534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7DFBE83-3E2B-4547-BA46-6139DDBF4A86}"/>
              </a:ext>
            </a:extLst>
          </p:cNvPr>
          <p:cNvSpPr>
            <a:spLocks noGrp="1"/>
          </p:cNvSpPr>
          <p:nvPr>
            <p:ph type="title"/>
          </p:nvPr>
        </p:nvSpPr>
        <p:spPr>
          <a:xfrm>
            <a:off x="643467" y="321734"/>
            <a:ext cx="10905066" cy="1135737"/>
          </a:xfrm>
        </p:spPr>
        <p:txBody>
          <a:bodyPr>
            <a:normAutofit/>
          </a:bodyPr>
          <a:lstStyle/>
          <a:p>
            <a:r>
              <a:rPr lang="en-US" sz="3600"/>
              <a:t>Child welfare IS poverty, poor housing, addictions, mental health and family violence</a:t>
            </a:r>
          </a:p>
        </p:txBody>
      </p:sp>
      <p:sp>
        <p:nvSpPr>
          <p:cNvPr id="18" name="Rectangle 17">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Diagram 3">
            <a:extLst>
              <a:ext uri="{FF2B5EF4-FFF2-40B4-BE49-F238E27FC236}">
                <a16:creationId xmlns:a16="http://schemas.microsoft.com/office/drawing/2014/main" id="{B85DF812-9F4A-1847-9115-1DF243EAF9A1}"/>
              </a:ext>
            </a:extLst>
          </p:cNvPr>
          <p:cNvGraphicFramePr/>
          <p:nvPr>
            <p:extLst>
              <p:ext uri="{D42A27DB-BD31-4B8C-83A1-F6EECF244321}">
                <p14:modId xmlns:p14="http://schemas.microsoft.com/office/powerpoint/2010/main" val="197452494"/>
              </p:ext>
            </p:extLst>
          </p:nvPr>
        </p:nvGraphicFramePr>
        <p:xfrm>
          <a:off x="643467" y="1782981"/>
          <a:ext cx="10905066" cy="4393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6756241"/>
      </p:ext>
    </p:extLst>
  </p:cSld>
  <p:clrMapOvr>
    <a:masterClrMapping/>
  </p:clrMapOvr>
  <mc:AlternateContent xmlns:mc="http://schemas.openxmlformats.org/markup-compatibility/2006" xmlns:p14="http://schemas.microsoft.com/office/powerpoint/2010/main">
    <mc:Choice Requires="p14">
      <p:transition spd="slow" p14:dur="1975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E477D-A2E4-3841-93EA-894411FB9661}"/>
              </a:ext>
            </a:extLst>
          </p:cNvPr>
          <p:cNvSpPr>
            <a:spLocks noGrp="1"/>
          </p:cNvSpPr>
          <p:nvPr>
            <p:ph type="title"/>
          </p:nvPr>
        </p:nvSpPr>
        <p:spPr>
          <a:xfrm>
            <a:off x="839788" y="377374"/>
            <a:ext cx="8532812" cy="903964"/>
          </a:xfrm>
        </p:spPr>
        <p:txBody>
          <a:bodyPr>
            <a:noAutofit/>
          </a:bodyPr>
          <a:lstStyle/>
          <a:p>
            <a:r>
              <a:rPr lang="en-US" sz="3600" dirty="0">
                <a:solidFill>
                  <a:srgbClr val="983333"/>
                </a:solidFill>
                <a:latin typeface="Tw Cen MT" panose="020B0602020104020603" pitchFamily="34" charset="77"/>
              </a:rPr>
              <a:t>FN/CIS-2019 METHODS</a:t>
            </a:r>
          </a:p>
        </p:txBody>
      </p:sp>
      <p:sp>
        <p:nvSpPr>
          <p:cNvPr id="4" name="Text Placeholder 3">
            <a:extLst>
              <a:ext uri="{FF2B5EF4-FFF2-40B4-BE49-F238E27FC236}">
                <a16:creationId xmlns:a16="http://schemas.microsoft.com/office/drawing/2014/main" id="{3DC334B9-FC72-6045-9F2B-8544D0F07624}"/>
              </a:ext>
            </a:extLst>
          </p:cNvPr>
          <p:cNvSpPr>
            <a:spLocks noGrp="1"/>
          </p:cNvSpPr>
          <p:nvPr>
            <p:ph type="body" sz="half" idx="2"/>
          </p:nvPr>
        </p:nvSpPr>
        <p:spPr>
          <a:xfrm>
            <a:off x="839788" y="1891280"/>
            <a:ext cx="8774474" cy="4356777"/>
          </a:xfrm>
        </p:spPr>
        <p:txBody>
          <a:bodyPr>
            <a:noAutofit/>
          </a:bodyPr>
          <a:lstStyle/>
          <a:p>
            <a:pPr marL="285750" indent="-285750">
              <a:lnSpc>
                <a:spcPct val="150000"/>
              </a:lnSpc>
              <a:buClr>
                <a:srgbClr val="FFC34F"/>
              </a:buClr>
              <a:buSzPct val="150000"/>
              <a:buFont typeface="Wingdings" pitchFamily="2" charset="2"/>
              <a:buChar char="§"/>
            </a:pPr>
            <a:r>
              <a:rPr lang="en-US" sz="1800" dirty="0">
                <a:latin typeface="Gill Sans MT" panose="020B0502020104020203" pitchFamily="34" charset="77"/>
                <a:ea typeface="Segoe UI Historic" panose="020B0502040204020203" pitchFamily="34" charset="0"/>
                <a:cs typeface="Segoe UI Historic" panose="020B0502040204020203" pitchFamily="34" charset="0"/>
              </a:rPr>
              <a:t>Survey collects a range of clinical information routinely collected during the investigation and is completed at the conclusion of an investigation</a:t>
            </a:r>
          </a:p>
          <a:p>
            <a:pPr marL="285750" indent="-285750">
              <a:lnSpc>
                <a:spcPct val="150000"/>
              </a:lnSpc>
              <a:buClr>
                <a:srgbClr val="FFC34F"/>
              </a:buClr>
              <a:buSzPct val="150000"/>
              <a:buFont typeface="Wingdings" pitchFamily="2" charset="2"/>
              <a:buChar char="§"/>
            </a:pPr>
            <a:r>
              <a:rPr lang="en-US" sz="1800" dirty="0">
                <a:latin typeface="Gill Sans MT" panose="020B0502020104020203" pitchFamily="34" charset="77"/>
                <a:ea typeface="Segoe UI Historic" panose="020B0502040204020203" pitchFamily="34" charset="0"/>
                <a:cs typeface="Segoe UI Historic" panose="020B0502040204020203" pitchFamily="34" charset="0"/>
              </a:rPr>
              <a:t>Data collected directly from investigating child welfare workers about new/re-opened investigations from a three-month sampling period (Oct 1 – Dec 31, 2019) </a:t>
            </a:r>
          </a:p>
          <a:p>
            <a:pPr marL="742950" lvl="1" indent="-285750">
              <a:lnSpc>
                <a:spcPct val="150000"/>
              </a:lnSpc>
              <a:buClr>
                <a:srgbClr val="FFC34F"/>
              </a:buClr>
              <a:buSzPct val="150000"/>
              <a:buFont typeface="Arial" panose="020B0604020202020204" pitchFamily="34" charset="0"/>
              <a:buChar char="•"/>
            </a:pPr>
            <a:r>
              <a:rPr lang="en-US" sz="1600" dirty="0">
                <a:latin typeface="Gill Sans MT" panose="020B0502020104020203" pitchFamily="34" charset="77"/>
                <a:ea typeface="Segoe UI Historic" panose="020B0502040204020203" pitchFamily="34" charset="0"/>
                <a:cs typeface="Segoe UI Historic" panose="020B0502040204020203" pitchFamily="34" charset="0"/>
              </a:rPr>
              <a:t>Data was combined with OIS-2018 (Oct 1 – Dec 31, 2019) and Quebec administrative data (Jan 1 – Dec 31, 2019)</a:t>
            </a:r>
          </a:p>
          <a:p>
            <a:pPr marL="285750" indent="-285750">
              <a:lnSpc>
                <a:spcPct val="150000"/>
              </a:lnSpc>
              <a:buClr>
                <a:srgbClr val="FFC34F"/>
              </a:buClr>
              <a:buSzPct val="150000"/>
              <a:buFont typeface="Wingdings" pitchFamily="2" charset="2"/>
              <a:buChar char="§"/>
            </a:pPr>
            <a:r>
              <a:rPr lang="en-US" sz="1800" dirty="0">
                <a:latin typeface="Gill Sans MT" panose="020B0502020104020203" pitchFamily="34" charset="77"/>
                <a:ea typeface="Segoe UI Historic" panose="020B0502040204020203" pitchFamily="34" charset="0"/>
                <a:cs typeface="Segoe UI Historic" panose="020B0502040204020203" pitchFamily="34" charset="0"/>
              </a:rPr>
              <a:t>Uses a case file review process and data reflects the FN/CIS definitional framework and workers’ clinical assessments</a:t>
            </a:r>
          </a:p>
          <a:p>
            <a:pPr marL="285750" indent="-285750">
              <a:lnSpc>
                <a:spcPct val="150000"/>
              </a:lnSpc>
              <a:buClr>
                <a:srgbClr val="FFC34F"/>
              </a:buClr>
              <a:buSzPct val="150000"/>
              <a:buFont typeface="Wingdings" pitchFamily="2" charset="2"/>
              <a:buChar char="§"/>
            </a:pPr>
            <a:r>
              <a:rPr lang="en-US" sz="1800" dirty="0">
                <a:latin typeface="Gill Sans MT" panose="020B0502020104020203" pitchFamily="34" charset="77"/>
                <a:ea typeface="Segoe UI Historic" panose="020B0502040204020203" pitchFamily="34" charset="0"/>
                <a:cs typeface="Segoe UI Historic" panose="020B0502040204020203" pitchFamily="34" charset="0"/>
              </a:rPr>
              <a:t>Streamlined process – web-based survey for data collection </a:t>
            </a:r>
          </a:p>
          <a:p>
            <a:pPr marL="285750" indent="-285750">
              <a:lnSpc>
                <a:spcPct val="150000"/>
              </a:lnSpc>
              <a:buClr>
                <a:srgbClr val="FFC34F"/>
              </a:buClr>
              <a:buSzPct val="150000"/>
              <a:buFont typeface="Wingdings" pitchFamily="2" charset="2"/>
              <a:buChar char="§"/>
            </a:pPr>
            <a:endParaRPr lang="en-US" dirty="0">
              <a:latin typeface="Gill Sans MT" panose="020B0502020104020203" pitchFamily="34" charset="77"/>
              <a:ea typeface="Segoe UI Historic" panose="020B0502040204020203" pitchFamily="34" charset="0"/>
              <a:cs typeface="Segoe UI Historic" panose="020B0502040204020203" pitchFamily="34" charset="0"/>
            </a:endParaRPr>
          </a:p>
          <a:p>
            <a:pPr>
              <a:lnSpc>
                <a:spcPct val="150000"/>
              </a:lnSpc>
              <a:buClr>
                <a:srgbClr val="FFC34F"/>
              </a:buClr>
              <a:buSzPct val="150000"/>
            </a:pPr>
            <a:endParaRPr lang="en-US" b="1" dirty="0">
              <a:latin typeface="Gill Sans MT" panose="020B0502020104020203" pitchFamily="34" charset="77"/>
              <a:ea typeface="Segoe UI Historic" panose="020B0502040204020203" pitchFamily="34" charset="0"/>
              <a:cs typeface="Segoe UI Historic" panose="020B0502040204020203" pitchFamily="34" charset="0"/>
            </a:endParaRPr>
          </a:p>
          <a:p>
            <a:pPr marL="285750" indent="-285750">
              <a:lnSpc>
                <a:spcPct val="150000"/>
              </a:lnSpc>
              <a:buClr>
                <a:srgbClr val="FFC34F"/>
              </a:buClr>
              <a:buSzPct val="150000"/>
              <a:buFont typeface="Wingdings" pitchFamily="2" charset="2"/>
              <a:buChar char="§"/>
            </a:pPr>
            <a:endParaRPr lang="en-US" dirty="0">
              <a:latin typeface="Gill Sans MT" panose="020B0502020104020203" pitchFamily="34" charset="77"/>
              <a:ea typeface="Segoe UI Historic" panose="020B0502040204020203" pitchFamily="34" charset="0"/>
              <a:cs typeface="Segoe UI Historic" panose="020B0502040204020203" pitchFamily="34" charset="0"/>
            </a:endParaRPr>
          </a:p>
          <a:p>
            <a:pPr>
              <a:lnSpc>
                <a:spcPct val="150000"/>
              </a:lnSpc>
              <a:buClr>
                <a:srgbClr val="FFC34F"/>
              </a:buClr>
              <a:buSzPct val="150000"/>
            </a:pPr>
            <a:endParaRPr lang="en-US" dirty="0">
              <a:latin typeface="Gill Sans MT" panose="020B0502020104020203" pitchFamily="34" charset="77"/>
              <a:ea typeface="Segoe UI Historic" panose="020B0502040204020203" pitchFamily="34" charset="0"/>
              <a:cs typeface="Segoe UI Historic" panose="020B0502040204020203" pitchFamily="34" charset="0"/>
            </a:endParaRPr>
          </a:p>
          <a:p>
            <a:pPr marL="285750" indent="-285750">
              <a:lnSpc>
                <a:spcPct val="150000"/>
              </a:lnSpc>
              <a:buClr>
                <a:srgbClr val="FFC34F"/>
              </a:buClr>
              <a:buSzPct val="150000"/>
              <a:buFont typeface="Wingdings" pitchFamily="2" charset="2"/>
              <a:buChar char="§"/>
            </a:pPr>
            <a:endParaRPr lang="en-US" dirty="0">
              <a:latin typeface="Gill Sans MT" panose="020B0502020104020203" pitchFamily="34" charset="77"/>
              <a:ea typeface="Segoe UI Historic" panose="020B0502040204020203" pitchFamily="34" charset="0"/>
              <a:cs typeface="Segoe UI Historic" panose="020B0502040204020203" pitchFamily="34" charset="0"/>
            </a:endParaRPr>
          </a:p>
        </p:txBody>
      </p:sp>
      <p:cxnSp>
        <p:nvCxnSpPr>
          <p:cNvPr id="11" name="Straight Connector 10">
            <a:extLst>
              <a:ext uri="{FF2B5EF4-FFF2-40B4-BE49-F238E27FC236}">
                <a16:creationId xmlns:a16="http://schemas.microsoft.com/office/drawing/2014/main" id="{D182C1B0-8871-C349-A3C5-57E735BED859}"/>
              </a:ext>
            </a:extLst>
          </p:cNvPr>
          <p:cNvCxnSpPr>
            <a:cxnSpLocks/>
          </p:cNvCxnSpPr>
          <p:nvPr/>
        </p:nvCxnSpPr>
        <p:spPr>
          <a:xfrm>
            <a:off x="839788" y="1281338"/>
            <a:ext cx="11584441" cy="0"/>
          </a:xfrm>
          <a:prstGeom prst="line">
            <a:avLst/>
          </a:prstGeom>
          <a:ln w="63500">
            <a:solidFill>
              <a:srgbClr val="983333"/>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8460156-59AA-C04B-ADAC-C4D71FD960F8}"/>
              </a:ext>
            </a:extLst>
          </p:cNvPr>
          <p:cNvSpPr/>
          <p:nvPr/>
        </p:nvSpPr>
        <p:spPr>
          <a:xfrm>
            <a:off x="9982200" y="1"/>
            <a:ext cx="870857" cy="6858000"/>
          </a:xfrm>
          <a:prstGeom prst="rect">
            <a:avLst/>
          </a:prstGeom>
          <a:solidFill>
            <a:srgbClr val="FFC0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85127976-8A18-7E42-8AF9-5FBAC61E7813}"/>
              </a:ext>
            </a:extLst>
          </p:cNvPr>
          <p:cNvSpPr>
            <a:spLocks noGrp="1"/>
          </p:cNvSpPr>
          <p:nvPr>
            <p:ph type="sldNum" sz="quarter" idx="12"/>
          </p:nvPr>
        </p:nvSpPr>
        <p:spPr/>
        <p:txBody>
          <a:bodyPr/>
          <a:lstStyle/>
          <a:p>
            <a:fld id="{3DEF3E44-D590-5041-A251-CEF20344A80D}" type="slidenum">
              <a:rPr lang="en-US" smtClean="0"/>
              <a:t>5</a:t>
            </a:fld>
            <a:endParaRPr lang="en-US" dirty="0"/>
          </a:p>
        </p:txBody>
      </p:sp>
      <p:sp>
        <p:nvSpPr>
          <p:cNvPr id="5" name="TextBox 4">
            <a:extLst>
              <a:ext uri="{FF2B5EF4-FFF2-40B4-BE49-F238E27FC236}">
                <a16:creationId xmlns:a16="http://schemas.microsoft.com/office/drawing/2014/main" id="{EDD6B47C-9029-8F44-819C-D6B84BCFD737}"/>
              </a:ext>
            </a:extLst>
          </p:cNvPr>
          <p:cNvSpPr txBox="1"/>
          <p:nvPr/>
        </p:nvSpPr>
        <p:spPr>
          <a:xfrm>
            <a:off x="6096000" y="303862"/>
            <a:ext cx="3942413" cy="923330"/>
          </a:xfrm>
          <a:prstGeom prst="rect">
            <a:avLst/>
          </a:prstGeom>
          <a:noFill/>
        </p:spPr>
        <p:txBody>
          <a:bodyPr wrap="square" rtlCol="0">
            <a:spAutoFit/>
          </a:bodyPr>
          <a:lstStyle/>
          <a:p>
            <a:r>
              <a:rPr lang="en-US" dirty="0"/>
              <a:t>Barbara Fallon, PhD et. al.,</a:t>
            </a:r>
          </a:p>
          <a:p>
            <a:r>
              <a:rPr lang="en-US" dirty="0"/>
              <a:t>First Nations CIS Advisory Committee, 2021</a:t>
            </a:r>
          </a:p>
        </p:txBody>
      </p:sp>
    </p:spTree>
    <p:extLst>
      <p:ext uri="{BB962C8B-B14F-4D97-AF65-F5344CB8AC3E}">
        <p14:creationId xmlns:p14="http://schemas.microsoft.com/office/powerpoint/2010/main" val="1830605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6EADFC5-974A-084C-AE90-E8A98FE2BAC6}"/>
              </a:ext>
            </a:extLst>
          </p:cNvPr>
          <p:cNvSpPr txBox="1">
            <a:spLocks/>
          </p:cNvSpPr>
          <p:nvPr/>
        </p:nvSpPr>
        <p:spPr>
          <a:xfrm>
            <a:off x="839786" y="377374"/>
            <a:ext cx="11352213" cy="903964"/>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983333"/>
                </a:solidFill>
                <a:latin typeface="Tw Cen MT" panose="020B0602020104020603" pitchFamily="34" charset="77"/>
              </a:rPr>
              <a:t>FN/CIS-2019 FINDINGS </a:t>
            </a:r>
          </a:p>
          <a:p>
            <a:r>
              <a:rPr lang="en-US" sz="2800" dirty="0">
                <a:solidFill>
                  <a:srgbClr val="983333"/>
                </a:solidFill>
                <a:latin typeface="Tw Cen MT" panose="020B0602020104020603" pitchFamily="34" charset="77"/>
              </a:rPr>
              <a:t>Families Living On or Off Reserve in Investigations Involving First Nations Children</a:t>
            </a:r>
          </a:p>
        </p:txBody>
      </p:sp>
      <p:cxnSp>
        <p:nvCxnSpPr>
          <p:cNvPr id="7" name="Straight Connector 6">
            <a:extLst>
              <a:ext uri="{FF2B5EF4-FFF2-40B4-BE49-F238E27FC236}">
                <a16:creationId xmlns:a16="http://schemas.microsoft.com/office/drawing/2014/main" id="{5A2FD69B-D1A0-1F48-BCFC-D5F597977759}"/>
              </a:ext>
            </a:extLst>
          </p:cNvPr>
          <p:cNvCxnSpPr>
            <a:cxnSpLocks/>
          </p:cNvCxnSpPr>
          <p:nvPr/>
        </p:nvCxnSpPr>
        <p:spPr>
          <a:xfrm>
            <a:off x="839788" y="1281338"/>
            <a:ext cx="11352212" cy="0"/>
          </a:xfrm>
          <a:prstGeom prst="line">
            <a:avLst/>
          </a:prstGeom>
          <a:ln w="63500">
            <a:solidFill>
              <a:srgbClr val="983333"/>
            </a:solidFill>
          </a:ln>
        </p:spPr>
        <p:style>
          <a:lnRef idx="1">
            <a:schemeClr val="accent1"/>
          </a:lnRef>
          <a:fillRef idx="0">
            <a:schemeClr val="accent1"/>
          </a:fillRef>
          <a:effectRef idx="0">
            <a:schemeClr val="accent1"/>
          </a:effectRef>
          <a:fontRef idx="minor">
            <a:schemeClr val="tx1"/>
          </a:fontRef>
        </p:style>
      </p:cxnSp>
      <p:graphicFrame>
        <p:nvGraphicFramePr>
          <p:cNvPr id="3" name="Chart 2">
            <a:extLst>
              <a:ext uri="{FF2B5EF4-FFF2-40B4-BE49-F238E27FC236}">
                <a16:creationId xmlns:a16="http://schemas.microsoft.com/office/drawing/2014/main" id="{DA607757-4677-0548-B03A-46F9E4AE974D}"/>
              </a:ext>
            </a:extLst>
          </p:cNvPr>
          <p:cNvGraphicFramePr/>
          <p:nvPr/>
        </p:nvGraphicFramePr>
        <p:xfrm>
          <a:off x="2417288" y="1552880"/>
          <a:ext cx="7357423" cy="4829091"/>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3BCDF854-77E3-E64A-87E2-E55BDAD12716}"/>
              </a:ext>
            </a:extLst>
          </p:cNvPr>
          <p:cNvSpPr>
            <a:spLocks noGrp="1"/>
          </p:cNvSpPr>
          <p:nvPr>
            <p:ph type="sldNum" sz="quarter" idx="12"/>
          </p:nvPr>
        </p:nvSpPr>
        <p:spPr/>
        <p:txBody>
          <a:bodyPr/>
          <a:lstStyle/>
          <a:p>
            <a:fld id="{3DEF3E44-D590-5041-A251-CEF20344A80D}" type="slidenum">
              <a:rPr lang="en-US" smtClean="0"/>
              <a:t>6</a:t>
            </a:fld>
            <a:endParaRPr lang="en-US" dirty="0"/>
          </a:p>
        </p:txBody>
      </p:sp>
    </p:spTree>
    <p:extLst>
      <p:ext uri="{BB962C8B-B14F-4D97-AF65-F5344CB8AC3E}">
        <p14:creationId xmlns:p14="http://schemas.microsoft.com/office/powerpoint/2010/main" val="33956082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8C5C71-6B0B-CD4A-A856-11DB0A1D1DDE}"/>
              </a:ext>
            </a:extLst>
          </p:cNvPr>
          <p:cNvSpPr txBox="1">
            <a:spLocks/>
          </p:cNvSpPr>
          <p:nvPr/>
        </p:nvSpPr>
        <p:spPr>
          <a:xfrm>
            <a:off x="778828" y="615769"/>
            <a:ext cx="9844314" cy="344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983333"/>
                </a:solidFill>
                <a:latin typeface="Tw Cen MT" panose="020B0602020104020603" pitchFamily="34" charset="77"/>
              </a:rPr>
              <a:t>FN/CIS-2019 FINDINGS</a:t>
            </a:r>
          </a:p>
          <a:p>
            <a:r>
              <a:rPr lang="en-US" sz="2800" dirty="0">
                <a:solidFill>
                  <a:srgbClr val="983333"/>
                </a:solidFill>
                <a:latin typeface="Tw Cen MT" panose="020B0602020104020603" pitchFamily="34" charset="77"/>
              </a:rPr>
              <a:t>Caregiver Risk Factors Among Investigated Families</a:t>
            </a:r>
          </a:p>
        </p:txBody>
      </p:sp>
      <p:cxnSp>
        <p:nvCxnSpPr>
          <p:cNvPr id="6" name="Straight Connector 5">
            <a:extLst>
              <a:ext uri="{FF2B5EF4-FFF2-40B4-BE49-F238E27FC236}">
                <a16:creationId xmlns:a16="http://schemas.microsoft.com/office/drawing/2014/main" id="{76A9CC09-15CF-FD4D-B139-EF7EF8ED2FFA}"/>
              </a:ext>
            </a:extLst>
          </p:cNvPr>
          <p:cNvCxnSpPr>
            <a:cxnSpLocks/>
          </p:cNvCxnSpPr>
          <p:nvPr/>
        </p:nvCxnSpPr>
        <p:spPr>
          <a:xfrm>
            <a:off x="839788" y="1281338"/>
            <a:ext cx="11352212" cy="0"/>
          </a:xfrm>
          <a:prstGeom prst="line">
            <a:avLst/>
          </a:prstGeom>
          <a:ln w="63500">
            <a:solidFill>
              <a:srgbClr val="983333"/>
            </a:solidFill>
          </a:ln>
        </p:spPr>
        <p:style>
          <a:lnRef idx="1">
            <a:schemeClr val="accent1"/>
          </a:lnRef>
          <a:fillRef idx="0">
            <a:schemeClr val="accent1"/>
          </a:fillRef>
          <a:effectRef idx="0">
            <a:schemeClr val="accent1"/>
          </a:effectRef>
          <a:fontRef idx="minor">
            <a:schemeClr val="tx1"/>
          </a:fontRef>
        </p:style>
      </p:cxnSp>
      <p:graphicFrame>
        <p:nvGraphicFramePr>
          <p:cNvPr id="8" name="Content Placeholder 6">
            <a:extLst>
              <a:ext uri="{FF2B5EF4-FFF2-40B4-BE49-F238E27FC236}">
                <a16:creationId xmlns:a16="http://schemas.microsoft.com/office/drawing/2014/main" id="{2AAF6843-732A-DC44-B8B6-C8B30A16CEF6}"/>
              </a:ext>
            </a:extLst>
          </p:cNvPr>
          <p:cNvGraphicFramePr>
            <a:graphicFrameLocks/>
          </p:cNvGraphicFramePr>
          <p:nvPr/>
        </p:nvGraphicFramePr>
        <p:xfrm>
          <a:off x="778828" y="1602377"/>
          <a:ext cx="10474101" cy="494646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2628E06D-0D5A-4533-BD20-ABBCEC9BB9FF}"/>
              </a:ext>
            </a:extLst>
          </p:cNvPr>
          <p:cNvSpPr txBox="1"/>
          <p:nvPr/>
        </p:nvSpPr>
        <p:spPr>
          <a:xfrm>
            <a:off x="9077325" y="1705451"/>
            <a:ext cx="2906467" cy="1723549"/>
          </a:xfrm>
          <a:prstGeom prst="rect">
            <a:avLst/>
          </a:prstGeom>
          <a:solidFill>
            <a:schemeClr val="bg1"/>
          </a:solidFill>
          <a:ln>
            <a:solidFill>
              <a:schemeClr val="tx1"/>
            </a:solidFill>
          </a:ln>
        </p:spPr>
        <p:txBody>
          <a:bodyPr wrap="square">
            <a:spAutoFit/>
          </a:bodyPr>
          <a:lstStyle/>
          <a:p>
            <a:pPr algn="ctr"/>
            <a:r>
              <a:rPr lang="en-CA" sz="1400" dirty="0">
                <a:latin typeface="Gill Sans MT" panose="020B0502020104020203" pitchFamily="34" charset="77"/>
                <a:cs typeface="Helvetica" panose="020B0604020202020204" pitchFamily="34" charset="0"/>
              </a:rPr>
              <a:t>At </a:t>
            </a:r>
            <a:r>
              <a:rPr lang="en-CA" sz="1400" b="1" dirty="0">
                <a:latin typeface="Gill Sans MT" panose="020B0502020104020203" pitchFamily="34" charset="77"/>
                <a:cs typeface="Helvetica" panose="020B0604020202020204" pitchFamily="34" charset="0"/>
              </a:rPr>
              <a:t>least one caregiver risk factor </a:t>
            </a:r>
            <a:r>
              <a:rPr lang="en-CA" sz="1400" dirty="0">
                <a:latin typeface="Gill Sans MT" panose="020B0502020104020203" pitchFamily="34" charset="77"/>
                <a:cs typeface="Helvetica" panose="020B0604020202020204" pitchFamily="34" charset="0"/>
              </a:rPr>
              <a:t>identified in</a:t>
            </a:r>
          </a:p>
          <a:p>
            <a:pPr algn="ctr"/>
            <a:endParaRPr lang="en-CA" sz="1000" dirty="0">
              <a:latin typeface="Gill Sans MT" panose="020B0502020104020203" pitchFamily="34" charset="77"/>
              <a:cs typeface="Helvetica" panose="020B0604020202020204" pitchFamily="34" charset="0"/>
            </a:endParaRPr>
          </a:p>
          <a:p>
            <a:pPr algn="ctr"/>
            <a:r>
              <a:rPr lang="en-CA" sz="1400" b="1" dirty="0">
                <a:latin typeface="Gill Sans MT" panose="020B0502020104020203" pitchFamily="34" charset="77"/>
                <a:cs typeface="Helvetica" panose="020B0604020202020204" pitchFamily="34" charset="0"/>
              </a:rPr>
              <a:t>73% </a:t>
            </a:r>
            <a:r>
              <a:rPr lang="en-CA" sz="1400" dirty="0">
                <a:latin typeface="Gill Sans MT" panose="020B0502020104020203" pitchFamily="34" charset="77"/>
                <a:cs typeface="Helvetica" panose="020B0604020202020204" pitchFamily="34" charset="0"/>
              </a:rPr>
              <a:t>of FN child investigations</a:t>
            </a:r>
          </a:p>
          <a:p>
            <a:pPr algn="ctr"/>
            <a:endParaRPr lang="en-CA" sz="600" dirty="0">
              <a:latin typeface="Gill Sans MT" panose="020B0502020104020203" pitchFamily="34" charset="77"/>
              <a:cs typeface="Helvetica" panose="020B0604020202020204" pitchFamily="34" charset="0"/>
            </a:endParaRPr>
          </a:p>
          <a:p>
            <a:pPr algn="ctr"/>
            <a:r>
              <a:rPr lang="en-CA" sz="1400" dirty="0">
                <a:latin typeface="Gill Sans MT" panose="020B0502020104020203" pitchFamily="34" charset="77"/>
                <a:cs typeface="Helvetica" panose="020B0604020202020204" pitchFamily="34" charset="0"/>
              </a:rPr>
              <a:t>vs.</a:t>
            </a:r>
          </a:p>
          <a:p>
            <a:pPr algn="ctr"/>
            <a:endParaRPr lang="en-CA" sz="600" dirty="0">
              <a:latin typeface="Gill Sans MT" panose="020B0502020104020203" pitchFamily="34" charset="77"/>
              <a:cs typeface="Helvetica" panose="020B0604020202020204" pitchFamily="34" charset="0"/>
            </a:endParaRPr>
          </a:p>
          <a:p>
            <a:pPr algn="ctr"/>
            <a:r>
              <a:rPr lang="en-CA" sz="1400" b="1" dirty="0">
                <a:latin typeface="Gill Sans MT" panose="020B0502020104020203" pitchFamily="34" charset="77"/>
                <a:cs typeface="Helvetica" panose="020B0604020202020204" pitchFamily="34" charset="0"/>
              </a:rPr>
              <a:t>57% </a:t>
            </a:r>
            <a:r>
              <a:rPr lang="en-CA" sz="1400" dirty="0">
                <a:latin typeface="Gill Sans MT" panose="020B0502020104020203" pitchFamily="34" charset="77"/>
                <a:cs typeface="Helvetica" panose="020B0604020202020204" pitchFamily="34" charset="0"/>
              </a:rPr>
              <a:t>of Non-Indigenous child investigations</a:t>
            </a:r>
          </a:p>
        </p:txBody>
      </p:sp>
      <p:sp>
        <p:nvSpPr>
          <p:cNvPr id="3" name="Slide Number Placeholder 2">
            <a:extLst>
              <a:ext uri="{FF2B5EF4-FFF2-40B4-BE49-F238E27FC236}">
                <a16:creationId xmlns:a16="http://schemas.microsoft.com/office/drawing/2014/main" id="{6CC37AB1-4C92-F445-B051-971555FC324E}"/>
              </a:ext>
            </a:extLst>
          </p:cNvPr>
          <p:cNvSpPr>
            <a:spLocks noGrp="1"/>
          </p:cNvSpPr>
          <p:nvPr>
            <p:ph type="sldNum" sz="quarter" idx="12"/>
          </p:nvPr>
        </p:nvSpPr>
        <p:spPr/>
        <p:txBody>
          <a:bodyPr/>
          <a:lstStyle/>
          <a:p>
            <a:fld id="{3DEF3E44-D590-5041-A251-CEF20344A80D}" type="slidenum">
              <a:rPr lang="en-US" smtClean="0"/>
              <a:t>7</a:t>
            </a:fld>
            <a:endParaRPr lang="en-US" dirty="0"/>
          </a:p>
        </p:txBody>
      </p:sp>
    </p:spTree>
    <p:extLst>
      <p:ext uri="{BB962C8B-B14F-4D97-AF65-F5344CB8AC3E}">
        <p14:creationId xmlns:p14="http://schemas.microsoft.com/office/powerpoint/2010/main" val="406382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697548" y="1703024"/>
          <a:ext cx="10559732" cy="4824533"/>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a:extLst>
              <a:ext uri="{FF2B5EF4-FFF2-40B4-BE49-F238E27FC236}">
                <a16:creationId xmlns:a16="http://schemas.microsoft.com/office/drawing/2014/main" id="{D16AF05F-066E-8149-99C1-7DDD6CE8B25B}"/>
              </a:ext>
            </a:extLst>
          </p:cNvPr>
          <p:cNvSpPr txBox="1">
            <a:spLocks/>
          </p:cNvSpPr>
          <p:nvPr/>
        </p:nvSpPr>
        <p:spPr>
          <a:xfrm>
            <a:off x="839788" y="669003"/>
            <a:ext cx="10008322" cy="3696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983333"/>
                </a:solidFill>
                <a:latin typeface="Tw Cen MT" panose="020B0602020104020603" pitchFamily="34" charset="77"/>
              </a:rPr>
              <a:t>FN/CIS-2019 FINDINGS</a:t>
            </a:r>
            <a:br>
              <a:rPr lang="en-US" sz="2800" dirty="0">
                <a:solidFill>
                  <a:srgbClr val="983333"/>
                </a:solidFill>
                <a:latin typeface="Tw Cen MT" panose="020B0602020104020603" pitchFamily="34" charset="77"/>
              </a:rPr>
            </a:br>
            <a:r>
              <a:rPr lang="en-US" sz="2800" dirty="0">
                <a:solidFill>
                  <a:srgbClr val="983333"/>
                </a:solidFill>
                <a:latin typeface="Tw Cen MT" panose="020B0602020104020603" pitchFamily="34" charset="77"/>
              </a:rPr>
              <a:t>Child Functioning Concerns Among Investigated Families</a:t>
            </a:r>
          </a:p>
        </p:txBody>
      </p:sp>
      <p:cxnSp>
        <p:nvCxnSpPr>
          <p:cNvPr id="9" name="Straight Connector 8">
            <a:extLst>
              <a:ext uri="{FF2B5EF4-FFF2-40B4-BE49-F238E27FC236}">
                <a16:creationId xmlns:a16="http://schemas.microsoft.com/office/drawing/2014/main" id="{7BBF1926-295E-5342-B25E-A20A3FAD85A4}"/>
              </a:ext>
            </a:extLst>
          </p:cNvPr>
          <p:cNvCxnSpPr>
            <a:cxnSpLocks/>
          </p:cNvCxnSpPr>
          <p:nvPr/>
        </p:nvCxnSpPr>
        <p:spPr>
          <a:xfrm>
            <a:off x="839788" y="1281338"/>
            <a:ext cx="11352212" cy="0"/>
          </a:xfrm>
          <a:prstGeom prst="line">
            <a:avLst/>
          </a:prstGeom>
          <a:ln w="63500">
            <a:solidFill>
              <a:srgbClr val="983333"/>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167A500-7F68-4E3D-9134-5286BC7BA57B}"/>
              </a:ext>
            </a:extLst>
          </p:cNvPr>
          <p:cNvSpPr txBox="1"/>
          <p:nvPr/>
        </p:nvSpPr>
        <p:spPr>
          <a:xfrm>
            <a:off x="8715376" y="1708828"/>
            <a:ext cx="3364864" cy="1508105"/>
          </a:xfrm>
          <a:prstGeom prst="rect">
            <a:avLst/>
          </a:prstGeom>
          <a:solidFill>
            <a:schemeClr val="bg1"/>
          </a:solidFill>
          <a:ln>
            <a:solidFill>
              <a:schemeClr val="tx1"/>
            </a:solidFill>
          </a:ln>
        </p:spPr>
        <p:txBody>
          <a:bodyPr wrap="square" rtlCol="0">
            <a:spAutoFit/>
          </a:bodyPr>
          <a:lstStyle/>
          <a:p>
            <a:pPr algn="ctr"/>
            <a:r>
              <a:rPr lang="en-CA" sz="1400" dirty="0">
                <a:latin typeface="Gill Sans MT" panose="020B0502020104020203" pitchFamily="34" charset="77"/>
                <a:cs typeface="Helvetica" panose="020B0604020202020204" pitchFamily="34" charset="0"/>
              </a:rPr>
              <a:t>At </a:t>
            </a:r>
            <a:r>
              <a:rPr lang="en-CA" sz="1400" b="1" dirty="0">
                <a:latin typeface="Gill Sans MT" panose="020B0502020104020203" pitchFamily="34" charset="77"/>
                <a:cs typeface="Helvetica" panose="020B0604020202020204" pitchFamily="34" charset="0"/>
              </a:rPr>
              <a:t>least one child functioning concern </a:t>
            </a:r>
            <a:r>
              <a:rPr lang="en-CA" sz="1400" dirty="0">
                <a:latin typeface="Gill Sans MT" panose="020B0502020104020203" pitchFamily="34" charset="77"/>
                <a:cs typeface="Helvetica" panose="020B0604020202020204" pitchFamily="34" charset="0"/>
              </a:rPr>
              <a:t>identified in</a:t>
            </a:r>
          </a:p>
          <a:p>
            <a:pPr algn="ctr"/>
            <a:endParaRPr lang="en-CA" sz="1000" dirty="0">
              <a:latin typeface="Gill Sans MT" panose="020B0502020104020203" pitchFamily="34" charset="77"/>
              <a:cs typeface="Helvetica" panose="020B0604020202020204" pitchFamily="34" charset="0"/>
            </a:endParaRPr>
          </a:p>
          <a:p>
            <a:pPr algn="ctr"/>
            <a:r>
              <a:rPr lang="en-CA" sz="1400" b="1" dirty="0">
                <a:latin typeface="Gill Sans MT" panose="020B0502020104020203" pitchFamily="34" charset="77"/>
                <a:cs typeface="Helvetica" panose="020B0604020202020204" pitchFamily="34" charset="0"/>
              </a:rPr>
              <a:t>37% </a:t>
            </a:r>
            <a:r>
              <a:rPr lang="en-CA" sz="1400" dirty="0">
                <a:latin typeface="Gill Sans MT" panose="020B0502020104020203" pitchFamily="34" charset="77"/>
                <a:cs typeface="Helvetica" panose="020B0604020202020204" pitchFamily="34" charset="0"/>
              </a:rPr>
              <a:t>of FN child investigations</a:t>
            </a:r>
          </a:p>
          <a:p>
            <a:pPr algn="ctr"/>
            <a:endParaRPr lang="en-CA" sz="600" dirty="0">
              <a:latin typeface="Gill Sans MT" panose="020B0502020104020203" pitchFamily="34" charset="77"/>
              <a:cs typeface="Helvetica" panose="020B0604020202020204" pitchFamily="34" charset="0"/>
            </a:endParaRPr>
          </a:p>
          <a:p>
            <a:pPr algn="ctr"/>
            <a:r>
              <a:rPr lang="en-CA" sz="1400" dirty="0">
                <a:latin typeface="Gill Sans MT" panose="020B0502020104020203" pitchFamily="34" charset="77"/>
                <a:cs typeface="Helvetica" panose="020B0604020202020204" pitchFamily="34" charset="0"/>
              </a:rPr>
              <a:t>vs.</a:t>
            </a:r>
          </a:p>
          <a:p>
            <a:pPr algn="ctr"/>
            <a:endParaRPr lang="en-CA" sz="600" dirty="0">
              <a:latin typeface="Gill Sans MT" panose="020B0502020104020203" pitchFamily="34" charset="77"/>
              <a:cs typeface="Helvetica" panose="020B0604020202020204" pitchFamily="34" charset="0"/>
            </a:endParaRPr>
          </a:p>
          <a:p>
            <a:pPr algn="ctr"/>
            <a:r>
              <a:rPr lang="en-CA" sz="1400" b="1" dirty="0">
                <a:latin typeface="Gill Sans MT" panose="020B0502020104020203" pitchFamily="34" charset="77"/>
                <a:cs typeface="Helvetica" panose="020B0604020202020204" pitchFamily="34" charset="0"/>
              </a:rPr>
              <a:t>32% </a:t>
            </a:r>
            <a:r>
              <a:rPr lang="en-CA" sz="1400" dirty="0">
                <a:latin typeface="Gill Sans MT" panose="020B0502020104020203" pitchFamily="34" charset="77"/>
                <a:cs typeface="Helvetica" panose="020B0604020202020204" pitchFamily="34" charset="0"/>
              </a:rPr>
              <a:t>of Non-Indigenous child investigations</a:t>
            </a:r>
          </a:p>
        </p:txBody>
      </p:sp>
      <p:sp>
        <p:nvSpPr>
          <p:cNvPr id="4" name="Slide Number Placeholder 3">
            <a:extLst>
              <a:ext uri="{FF2B5EF4-FFF2-40B4-BE49-F238E27FC236}">
                <a16:creationId xmlns:a16="http://schemas.microsoft.com/office/drawing/2014/main" id="{4F942F82-47A3-DA4E-9EC8-DFF8187497E7}"/>
              </a:ext>
            </a:extLst>
          </p:cNvPr>
          <p:cNvSpPr>
            <a:spLocks noGrp="1"/>
          </p:cNvSpPr>
          <p:nvPr>
            <p:ph type="sldNum" sz="quarter" idx="12"/>
          </p:nvPr>
        </p:nvSpPr>
        <p:spPr/>
        <p:txBody>
          <a:bodyPr/>
          <a:lstStyle/>
          <a:p>
            <a:fld id="{3DEF3E44-D590-5041-A251-CEF20344A80D}" type="slidenum">
              <a:rPr lang="en-US" smtClean="0"/>
              <a:t>8</a:t>
            </a:fld>
            <a:endParaRPr lang="en-US" dirty="0"/>
          </a:p>
        </p:txBody>
      </p:sp>
    </p:spTree>
    <p:extLst>
      <p:ext uri="{BB962C8B-B14F-4D97-AF65-F5344CB8AC3E}">
        <p14:creationId xmlns:p14="http://schemas.microsoft.com/office/powerpoint/2010/main" val="104321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822960" y="1576774"/>
          <a:ext cx="10008321" cy="5144701"/>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1">
            <a:extLst>
              <a:ext uri="{FF2B5EF4-FFF2-40B4-BE49-F238E27FC236}">
                <a16:creationId xmlns:a16="http://schemas.microsoft.com/office/drawing/2014/main" id="{CB4C7E5B-C59D-AC4B-8778-40397570ADB8}"/>
              </a:ext>
            </a:extLst>
          </p:cNvPr>
          <p:cNvSpPr txBox="1">
            <a:spLocks/>
          </p:cNvSpPr>
          <p:nvPr/>
        </p:nvSpPr>
        <p:spPr>
          <a:xfrm>
            <a:off x="839788" y="377374"/>
            <a:ext cx="10008322" cy="9039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rgbClr val="983333"/>
                </a:solidFill>
                <a:latin typeface="Tw Cen MT" panose="020B0602020104020603" pitchFamily="34" charset="77"/>
              </a:rPr>
              <a:t>FN/CIS-2019 FINDINGS</a:t>
            </a:r>
            <a:br>
              <a:rPr lang="en-US" sz="2800" dirty="0">
                <a:solidFill>
                  <a:srgbClr val="983333"/>
                </a:solidFill>
                <a:latin typeface="Tw Cen MT" panose="020B0602020104020603" pitchFamily="34" charset="77"/>
              </a:rPr>
            </a:br>
            <a:r>
              <a:rPr lang="en-US" sz="2800" dirty="0">
                <a:solidFill>
                  <a:srgbClr val="983333"/>
                </a:solidFill>
                <a:latin typeface="Tw Cen MT" panose="020B0602020104020603" pitchFamily="34" charset="77"/>
              </a:rPr>
              <a:t>Socio-demographic Risk Factors</a:t>
            </a:r>
          </a:p>
        </p:txBody>
      </p:sp>
      <p:cxnSp>
        <p:nvCxnSpPr>
          <p:cNvPr id="9" name="Straight Connector 8">
            <a:extLst>
              <a:ext uri="{FF2B5EF4-FFF2-40B4-BE49-F238E27FC236}">
                <a16:creationId xmlns:a16="http://schemas.microsoft.com/office/drawing/2014/main" id="{DBD17040-B52B-CF4B-8298-56FC7C8A93AE}"/>
              </a:ext>
            </a:extLst>
          </p:cNvPr>
          <p:cNvCxnSpPr>
            <a:cxnSpLocks/>
          </p:cNvCxnSpPr>
          <p:nvPr/>
        </p:nvCxnSpPr>
        <p:spPr>
          <a:xfrm>
            <a:off x="839788" y="1281338"/>
            <a:ext cx="11352212" cy="0"/>
          </a:xfrm>
          <a:prstGeom prst="line">
            <a:avLst/>
          </a:prstGeom>
          <a:ln w="63500">
            <a:solidFill>
              <a:srgbClr val="983333"/>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4284A209-7534-954F-A101-59D03F68DB95}"/>
              </a:ext>
            </a:extLst>
          </p:cNvPr>
          <p:cNvSpPr>
            <a:spLocks noGrp="1"/>
          </p:cNvSpPr>
          <p:nvPr>
            <p:ph type="sldNum" sz="quarter" idx="12"/>
          </p:nvPr>
        </p:nvSpPr>
        <p:spPr/>
        <p:txBody>
          <a:bodyPr/>
          <a:lstStyle/>
          <a:p>
            <a:fld id="{3DEF3E44-D590-5041-A251-CEF20344A80D}" type="slidenum">
              <a:rPr lang="en-US" smtClean="0"/>
              <a:t>9</a:t>
            </a:fld>
            <a:endParaRPr lang="en-US" dirty="0"/>
          </a:p>
        </p:txBody>
      </p:sp>
    </p:spTree>
    <p:extLst>
      <p:ext uri="{BB962C8B-B14F-4D97-AF65-F5344CB8AC3E}">
        <p14:creationId xmlns:p14="http://schemas.microsoft.com/office/powerpoint/2010/main" val="15519487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2_38219 Spirit Bea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459</TotalTime>
  <Words>836</Words>
  <Application>Microsoft Office PowerPoint</Application>
  <PresentationFormat>Widescreen</PresentationFormat>
  <Paragraphs>121</Paragraphs>
  <Slides>25</Slides>
  <Notes>6</Notes>
  <HiddenSlides>0</HiddenSlides>
  <MMClips>1</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Office Theme</vt:lpstr>
      <vt:lpstr>1_Office Theme</vt:lpstr>
      <vt:lpstr>2_38219 Spirit Bear</vt:lpstr>
      <vt:lpstr>Equity+ Culture+ Self-Determination= Real Hope!</vt:lpstr>
      <vt:lpstr>Equity + Culture = Dignified Life</vt:lpstr>
      <vt:lpstr>PowerPoint Presentation</vt:lpstr>
      <vt:lpstr>Child welfare IS poverty, poor housing, addictions, mental health and family violence</vt:lpstr>
      <vt:lpstr>FN/CIS-2019 METHODS</vt:lpstr>
      <vt:lpstr>PowerPoint Presentation</vt:lpstr>
      <vt:lpstr>PowerPoint Presentation</vt:lpstr>
      <vt:lpstr>PowerPoint Presentation</vt:lpstr>
      <vt:lpstr>PowerPoint Presentation</vt:lpstr>
      <vt:lpstr>Children’s Supports by Sector</vt:lpstr>
      <vt:lpstr>Non-Profit funding: the missing sector</vt:lpstr>
      <vt:lpstr>Canadian Human Rights Tribunal (2016 CHRT 2)</vt:lpstr>
      <vt:lpstr>Number of days in care on reserve dropping</vt:lpstr>
      <vt:lpstr>Enabling First Nations children to thrive</vt:lpstr>
      <vt:lpstr>Jordan’s Principle: equality by application?</vt:lpstr>
      <vt:lpstr>What changed for kids because of the CHRT case?</vt:lpstr>
      <vt:lpstr>Spirit Bear Plan to end all inequalities in First Nations public services</vt:lpstr>
      <vt:lpstr>PowerPoint Presentation</vt:lpstr>
      <vt:lpstr>Areas requiring clarification with C-92</vt:lpstr>
      <vt:lpstr>Canada seeks to quash a September 2019 CHRT order for compensation to victims </vt:lpstr>
      <vt:lpstr>Canada files for Judicial Review on Jordan’s Principle:  </vt:lpstr>
      <vt:lpstr>Canada cites C-92 in appeals v. First Nations kids</vt:lpstr>
      <vt:lpstr>Spirit Bear and Children Make History (2020)</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Equity</dc:title>
  <dc:creator>C BLACKSTOCK</dc:creator>
  <cp:lastModifiedBy>C BLACKSTOCK</cp:lastModifiedBy>
  <cp:revision>18</cp:revision>
  <dcterms:created xsi:type="dcterms:W3CDTF">2021-03-29T10:47:19Z</dcterms:created>
  <dcterms:modified xsi:type="dcterms:W3CDTF">2021-05-14T17:37:07Z</dcterms:modified>
</cp:coreProperties>
</file>