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0" r:id="rId2"/>
    <p:sldId id="298" r:id="rId3"/>
    <p:sldId id="311" r:id="rId4"/>
    <p:sldId id="313" r:id="rId5"/>
    <p:sldId id="321" r:id="rId6"/>
    <p:sldId id="314" r:id="rId7"/>
    <p:sldId id="323" r:id="rId8"/>
    <p:sldId id="315" r:id="rId9"/>
    <p:sldId id="316" r:id="rId10"/>
    <p:sldId id="319" r:id="rId11"/>
    <p:sldId id="324" r:id="rId12"/>
    <p:sldId id="325" r:id="rId13"/>
    <p:sldId id="326" r:id="rId14"/>
    <p:sldId id="318" r:id="rId15"/>
    <p:sldId id="307" r:id="rId16"/>
    <p:sldId id="320" r:id="rId17"/>
    <p:sldId id="31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2" userDrawn="1">
          <p15:clr>
            <a:srgbClr val="A4A3A4"/>
          </p15:clr>
        </p15:guide>
        <p15:guide id="3" pos="3960" userDrawn="1">
          <p15:clr>
            <a:srgbClr val="A4A3A4"/>
          </p15:clr>
        </p15:guide>
        <p15:guide id="4" orient="horz" pos="11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na Benson" initials="GB" lastIdx="1" clrIdx="0">
    <p:extLst>
      <p:ext uri="{19B8F6BF-5375-455C-9EA6-DF929625EA0E}">
        <p15:presenceInfo xmlns:p15="http://schemas.microsoft.com/office/powerpoint/2012/main" userId="S-1-5-21-1085031214-776561741-1801674531-4857" providerId="AD"/>
      </p:ext>
    </p:extLst>
  </p:cmAuthor>
  <p:cmAuthor id="2" name="Samantha Restoule" initials="SR" lastIdx="1" clrIdx="1">
    <p:extLst>
      <p:ext uri="{19B8F6BF-5375-455C-9EA6-DF929625EA0E}">
        <p15:presenceInfo xmlns:p15="http://schemas.microsoft.com/office/powerpoint/2012/main" userId="S-1-5-21-1085031214-776561741-1801674531-5043" providerId="AD"/>
      </p:ext>
    </p:extLst>
  </p:cmAuthor>
  <p:cmAuthor id="3" name="Jackie Lombardi" initials="JL" lastIdx="1" clrIdx="2">
    <p:extLst>
      <p:ext uri="{19B8F6BF-5375-455C-9EA6-DF929625EA0E}">
        <p15:presenceInfo xmlns:p15="http://schemas.microsoft.com/office/powerpoint/2012/main" userId="S-1-5-21-1085031214-776561741-1801674531-50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4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10" y="102"/>
      </p:cViewPr>
      <p:guideLst>
        <p:guide orient="horz" pos="2160"/>
        <p:guide pos="3792"/>
        <p:guide pos="3960"/>
        <p:guide orient="horz" pos="11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5-17T12:00:08.042" idx="1">
    <p:pos x="10" y="10"/>
    <p:text>I know this is wordy but wanting to highlight how many resolutions we have for this issue and how long this has been going on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95B14-6AEC-4D3A-9743-A92B3C59C925}" type="doc">
      <dgm:prSet loTypeId="urn:microsoft.com/office/officeart/2005/8/layout/cycle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0AE675A-8963-4672-905C-C5EBD14A9749}">
      <dgm:prSet phldrT="[Text]"/>
      <dgm:spPr/>
      <dgm:t>
        <a:bodyPr/>
        <a:lstStyle/>
        <a:p>
          <a:r>
            <a:rPr lang="en-US" dirty="0" smtClean="0"/>
            <a:t>Political</a:t>
          </a:r>
          <a:endParaRPr lang="en-US" dirty="0"/>
        </a:p>
      </dgm:t>
    </dgm:pt>
    <dgm:pt modelId="{35AE9B79-B85A-48F7-8E3D-40E1ED4F3E29}" type="parTrans" cxnId="{D19B57FD-D689-4F9A-8021-C2972712F05A}">
      <dgm:prSet/>
      <dgm:spPr/>
      <dgm:t>
        <a:bodyPr/>
        <a:lstStyle/>
        <a:p>
          <a:endParaRPr lang="en-US"/>
        </a:p>
      </dgm:t>
    </dgm:pt>
    <dgm:pt modelId="{71DA9806-6525-4D6E-BC12-BABC75B6A87E}" type="sibTrans" cxnId="{D19B57FD-D689-4F9A-8021-C2972712F05A}">
      <dgm:prSet/>
      <dgm:spPr/>
      <dgm:t>
        <a:bodyPr/>
        <a:lstStyle/>
        <a:p>
          <a:endParaRPr lang="en-US"/>
        </a:p>
      </dgm:t>
    </dgm:pt>
    <dgm:pt modelId="{E1E52DF8-A82D-4D7D-97A5-F86AFE8AFAD7}">
      <dgm:prSet phldrT="[Text]"/>
      <dgm:spPr/>
      <dgm:t>
        <a:bodyPr/>
        <a:lstStyle/>
        <a:p>
          <a:r>
            <a:rPr lang="en-US" dirty="0" smtClean="0"/>
            <a:t>Communications</a:t>
          </a:r>
          <a:endParaRPr lang="en-US" dirty="0"/>
        </a:p>
      </dgm:t>
    </dgm:pt>
    <dgm:pt modelId="{2A7394EA-55E2-46DE-81C7-6CA7E6D1335B}" type="parTrans" cxnId="{2132E5BF-3166-4FF2-B5C4-9F641CDF7229}">
      <dgm:prSet/>
      <dgm:spPr/>
      <dgm:t>
        <a:bodyPr/>
        <a:lstStyle/>
        <a:p>
          <a:endParaRPr lang="en-US"/>
        </a:p>
      </dgm:t>
    </dgm:pt>
    <dgm:pt modelId="{E8BB6705-31CB-40D1-8A28-7343FC2C8DB3}" type="sibTrans" cxnId="{2132E5BF-3166-4FF2-B5C4-9F641CDF7229}">
      <dgm:prSet/>
      <dgm:spPr/>
      <dgm:t>
        <a:bodyPr/>
        <a:lstStyle/>
        <a:p>
          <a:endParaRPr lang="en-US"/>
        </a:p>
      </dgm:t>
    </dgm:pt>
    <dgm:pt modelId="{613FF5F7-81B2-4CCB-8149-E34A1C59CA78}">
      <dgm:prSet phldrT="[Text]"/>
      <dgm:spPr/>
      <dgm:t>
        <a:bodyPr/>
        <a:lstStyle/>
        <a:p>
          <a:r>
            <a:rPr lang="en-US" dirty="0" smtClean="0"/>
            <a:t>Legal</a:t>
          </a:r>
          <a:endParaRPr lang="en-US" dirty="0"/>
        </a:p>
      </dgm:t>
    </dgm:pt>
    <dgm:pt modelId="{3AA65F92-1F8C-4BBB-8B48-4502E3CE4CD9}" type="parTrans" cxnId="{FA956658-8D83-4342-A5C1-14A875193F9A}">
      <dgm:prSet/>
      <dgm:spPr/>
      <dgm:t>
        <a:bodyPr/>
        <a:lstStyle/>
        <a:p>
          <a:endParaRPr lang="en-US"/>
        </a:p>
      </dgm:t>
    </dgm:pt>
    <dgm:pt modelId="{C1F5EB9B-99D8-4F57-8CC2-568532ACA5A9}" type="sibTrans" cxnId="{FA956658-8D83-4342-A5C1-14A875193F9A}">
      <dgm:prSet/>
      <dgm:spPr/>
      <dgm:t>
        <a:bodyPr/>
        <a:lstStyle/>
        <a:p>
          <a:endParaRPr lang="en-US"/>
        </a:p>
      </dgm:t>
    </dgm:pt>
    <dgm:pt modelId="{E6075160-DEA8-42AC-8934-68C5AA84E4B7}">
      <dgm:prSet phldrT="[Text]"/>
      <dgm:spPr/>
      <dgm:t>
        <a:bodyPr/>
        <a:lstStyle/>
        <a:p>
          <a:r>
            <a:rPr lang="en-US" dirty="0" smtClean="0"/>
            <a:t>Research</a:t>
          </a:r>
          <a:endParaRPr lang="en-US" dirty="0"/>
        </a:p>
      </dgm:t>
    </dgm:pt>
    <dgm:pt modelId="{D0325F70-48F4-4DFA-9EBB-6A3DCB73A64C}" type="parTrans" cxnId="{8649EEC9-E404-4F19-A347-62576CCAB047}">
      <dgm:prSet/>
      <dgm:spPr/>
      <dgm:t>
        <a:bodyPr/>
        <a:lstStyle/>
        <a:p>
          <a:endParaRPr lang="en-US"/>
        </a:p>
      </dgm:t>
    </dgm:pt>
    <dgm:pt modelId="{C3B64277-C6A0-411B-A7C2-4950764C8FCA}" type="sibTrans" cxnId="{8649EEC9-E404-4F19-A347-62576CCAB047}">
      <dgm:prSet/>
      <dgm:spPr/>
      <dgm:t>
        <a:bodyPr/>
        <a:lstStyle/>
        <a:p>
          <a:endParaRPr lang="en-US"/>
        </a:p>
      </dgm:t>
    </dgm:pt>
    <dgm:pt modelId="{219935A0-7266-4321-A425-2180C8AB8F0D}" type="pres">
      <dgm:prSet presAssocID="{89D95B14-6AEC-4D3A-9743-A92B3C59C92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8FD527-0361-40AE-9B73-10D11C608A18}" type="pres">
      <dgm:prSet presAssocID="{F0AE675A-8963-4672-905C-C5EBD14A974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E7C2E6-EB87-4CA0-AA45-511EA8F8EB14}" type="pres">
      <dgm:prSet presAssocID="{F0AE675A-8963-4672-905C-C5EBD14A9749}" presName="spNode" presStyleCnt="0"/>
      <dgm:spPr/>
    </dgm:pt>
    <dgm:pt modelId="{B14C625F-7DE2-46BA-82C9-2B3B79B12305}" type="pres">
      <dgm:prSet presAssocID="{71DA9806-6525-4D6E-BC12-BABC75B6A87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174389EE-78FA-4BBA-BE3D-F956BA391126}" type="pres">
      <dgm:prSet presAssocID="{E1E52DF8-A82D-4D7D-97A5-F86AFE8AFAD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A3F157-1266-4C50-AF18-1C728AC37C41}" type="pres">
      <dgm:prSet presAssocID="{E1E52DF8-A82D-4D7D-97A5-F86AFE8AFAD7}" presName="spNode" presStyleCnt="0"/>
      <dgm:spPr/>
    </dgm:pt>
    <dgm:pt modelId="{CF3DDC27-1625-481D-BF6A-C976FD3BD8E7}" type="pres">
      <dgm:prSet presAssocID="{E8BB6705-31CB-40D1-8A28-7343FC2C8DB3}" presName="sibTrans" presStyleLbl="sibTrans1D1" presStyleIdx="1" presStyleCnt="4"/>
      <dgm:spPr/>
      <dgm:t>
        <a:bodyPr/>
        <a:lstStyle/>
        <a:p>
          <a:endParaRPr lang="en-US"/>
        </a:p>
      </dgm:t>
    </dgm:pt>
    <dgm:pt modelId="{7131AA1E-9FBD-466A-A9C7-49DBACBEAFC0}" type="pres">
      <dgm:prSet presAssocID="{613FF5F7-81B2-4CCB-8149-E34A1C59CA7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BC2D5-771C-41C5-8ED8-495D2C322FCE}" type="pres">
      <dgm:prSet presAssocID="{613FF5F7-81B2-4CCB-8149-E34A1C59CA78}" presName="spNode" presStyleCnt="0"/>
      <dgm:spPr/>
    </dgm:pt>
    <dgm:pt modelId="{1CD9DE92-2A93-4A49-814B-B09E1C2F5BD0}" type="pres">
      <dgm:prSet presAssocID="{C1F5EB9B-99D8-4F57-8CC2-568532ACA5A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CB928E9-07B2-4C1C-9ED3-E311B5EECB30}" type="pres">
      <dgm:prSet presAssocID="{E6075160-DEA8-42AC-8934-68C5AA84E4B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9F306-4696-4805-8F90-D8E680F374AA}" type="pres">
      <dgm:prSet presAssocID="{E6075160-DEA8-42AC-8934-68C5AA84E4B7}" presName="spNode" presStyleCnt="0"/>
      <dgm:spPr/>
    </dgm:pt>
    <dgm:pt modelId="{98A237A4-9A74-4770-AE15-7709A2CE403D}" type="pres">
      <dgm:prSet presAssocID="{C3B64277-C6A0-411B-A7C2-4950764C8FCA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4568B113-DDC7-44A1-81BF-5848C30701F5}" type="presOf" srcId="{C1F5EB9B-99D8-4F57-8CC2-568532ACA5A9}" destId="{1CD9DE92-2A93-4A49-814B-B09E1C2F5BD0}" srcOrd="0" destOrd="0" presId="urn:microsoft.com/office/officeart/2005/8/layout/cycle5"/>
    <dgm:cxn modelId="{EA802619-DDA8-49BD-BAD7-94F729CAF26A}" type="presOf" srcId="{F0AE675A-8963-4672-905C-C5EBD14A9749}" destId="{C48FD527-0361-40AE-9B73-10D11C608A18}" srcOrd="0" destOrd="0" presId="urn:microsoft.com/office/officeart/2005/8/layout/cycle5"/>
    <dgm:cxn modelId="{3A35EDDD-AAE1-4DD3-8860-1104E80A31E8}" type="presOf" srcId="{E6075160-DEA8-42AC-8934-68C5AA84E4B7}" destId="{9CB928E9-07B2-4C1C-9ED3-E311B5EECB30}" srcOrd="0" destOrd="0" presId="urn:microsoft.com/office/officeart/2005/8/layout/cycle5"/>
    <dgm:cxn modelId="{2132E5BF-3166-4FF2-B5C4-9F641CDF7229}" srcId="{89D95B14-6AEC-4D3A-9743-A92B3C59C925}" destId="{E1E52DF8-A82D-4D7D-97A5-F86AFE8AFAD7}" srcOrd="1" destOrd="0" parTransId="{2A7394EA-55E2-46DE-81C7-6CA7E6D1335B}" sibTransId="{E8BB6705-31CB-40D1-8A28-7343FC2C8DB3}"/>
    <dgm:cxn modelId="{C1D5B29F-00E5-4E00-B3DA-A1061A14DBD4}" type="presOf" srcId="{89D95B14-6AEC-4D3A-9743-A92B3C59C925}" destId="{219935A0-7266-4321-A425-2180C8AB8F0D}" srcOrd="0" destOrd="0" presId="urn:microsoft.com/office/officeart/2005/8/layout/cycle5"/>
    <dgm:cxn modelId="{E468E4F6-BD80-41E3-8122-1D60827822F0}" type="presOf" srcId="{613FF5F7-81B2-4CCB-8149-E34A1C59CA78}" destId="{7131AA1E-9FBD-466A-A9C7-49DBACBEAFC0}" srcOrd="0" destOrd="0" presId="urn:microsoft.com/office/officeart/2005/8/layout/cycle5"/>
    <dgm:cxn modelId="{D19B57FD-D689-4F9A-8021-C2972712F05A}" srcId="{89D95B14-6AEC-4D3A-9743-A92B3C59C925}" destId="{F0AE675A-8963-4672-905C-C5EBD14A9749}" srcOrd="0" destOrd="0" parTransId="{35AE9B79-B85A-48F7-8E3D-40E1ED4F3E29}" sibTransId="{71DA9806-6525-4D6E-BC12-BABC75B6A87E}"/>
    <dgm:cxn modelId="{1F95D058-9CED-4534-87E2-6C9E95DF7F5B}" type="presOf" srcId="{C3B64277-C6A0-411B-A7C2-4950764C8FCA}" destId="{98A237A4-9A74-4770-AE15-7709A2CE403D}" srcOrd="0" destOrd="0" presId="urn:microsoft.com/office/officeart/2005/8/layout/cycle5"/>
    <dgm:cxn modelId="{8649EEC9-E404-4F19-A347-62576CCAB047}" srcId="{89D95B14-6AEC-4D3A-9743-A92B3C59C925}" destId="{E6075160-DEA8-42AC-8934-68C5AA84E4B7}" srcOrd="3" destOrd="0" parTransId="{D0325F70-48F4-4DFA-9EBB-6A3DCB73A64C}" sibTransId="{C3B64277-C6A0-411B-A7C2-4950764C8FCA}"/>
    <dgm:cxn modelId="{3EEDF262-D8DE-46AA-8AE1-916E9DC8302F}" type="presOf" srcId="{E8BB6705-31CB-40D1-8A28-7343FC2C8DB3}" destId="{CF3DDC27-1625-481D-BF6A-C976FD3BD8E7}" srcOrd="0" destOrd="0" presId="urn:microsoft.com/office/officeart/2005/8/layout/cycle5"/>
    <dgm:cxn modelId="{FA956658-8D83-4342-A5C1-14A875193F9A}" srcId="{89D95B14-6AEC-4D3A-9743-A92B3C59C925}" destId="{613FF5F7-81B2-4CCB-8149-E34A1C59CA78}" srcOrd="2" destOrd="0" parTransId="{3AA65F92-1F8C-4BBB-8B48-4502E3CE4CD9}" sibTransId="{C1F5EB9B-99D8-4F57-8CC2-568532ACA5A9}"/>
    <dgm:cxn modelId="{F12D0982-EEC9-44E0-8ED4-4F335CBAF267}" type="presOf" srcId="{E1E52DF8-A82D-4D7D-97A5-F86AFE8AFAD7}" destId="{174389EE-78FA-4BBA-BE3D-F956BA391126}" srcOrd="0" destOrd="0" presId="urn:microsoft.com/office/officeart/2005/8/layout/cycle5"/>
    <dgm:cxn modelId="{47D8BC23-3B82-4463-9740-DDD5E8A21683}" type="presOf" srcId="{71DA9806-6525-4D6E-BC12-BABC75B6A87E}" destId="{B14C625F-7DE2-46BA-82C9-2B3B79B12305}" srcOrd="0" destOrd="0" presId="urn:microsoft.com/office/officeart/2005/8/layout/cycle5"/>
    <dgm:cxn modelId="{B54A9234-AD26-46F8-843D-A109155E1E83}" type="presParOf" srcId="{219935A0-7266-4321-A425-2180C8AB8F0D}" destId="{C48FD527-0361-40AE-9B73-10D11C608A18}" srcOrd="0" destOrd="0" presId="urn:microsoft.com/office/officeart/2005/8/layout/cycle5"/>
    <dgm:cxn modelId="{51AB422E-3D6B-4E0D-A5BA-606D7DD5934D}" type="presParOf" srcId="{219935A0-7266-4321-A425-2180C8AB8F0D}" destId="{1CE7C2E6-EB87-4CA0-AA45-511EA8F8EB14}" srcOrd="1" destOrd="0" presId="urn:microsoft.com/office/officeart/2005/8/layout/cycle5"/>
    <dgm:cxn modelId="{068E6B5F-3F81-4A6E-A47E-76A870D2FBFD}" type="presParOf" srcId="{219935A0-7266-4321-A425-2180C8AB8F0D}" destId="{B14C625F-7DE2-46BA-82C9-2B3B79B12305}" srcOrd="2" destOrd="0" presId="urn:microsoft.com/office/officeart/2005/8/layout/cycle5"/>
    <dgm:cxn modelId="{C4D9384E-4F46-443A-9936-13F2F95984D2}" type="presParOf" srcId="{219935A0-7266-4321-A425-2180C8AB8F0D}" destId="{174389EE-78FA-4BBA-BE3D-F956BA391126}" srcOrd="3" destOrd="0" presId="urn:microsoft.com/office/officeart/2005/8/layout/cycle5"/>
    <dgm:cxn modelId="{99A9E35A-21A5-495F-9317-CD35962E1BE3}" type="presParOf" srcId="{219935A0-7266-4321-A425-2180C8AB8F0D}" destId="{02A3F157-1266-4C50-AF18-1C728AC37C41}" srcOrd="4" destOrd="0" presId="urn:microsoft.com/office/officeart/2005/8/layout/cycle5"/>
    <dgm:cxn modelId="{EAA8FA1A-14AA-4469-8815-2F3A133901F0}" type="presParOf" srcId="{219935A0-7266-4321-A425-2180C8AB8F0D}" destId="{CF3DDC27-1625-481D-BF6A-C976FD3BD8E7}" srcOrd="5" destOrd="0" presId="urn:microsoft.com/office/officeart/2005/8/layout/cycle5"/>
    <dgm:cxn modelId="{23A376DD-F972-4492-8D02-0C90FDE406AB}" type="presParOf" srcId="{219935A0-7266-4321-A425-2180C8AB8F0D}" destId="{7131AA1E-9FBD-466A-A9C7-49DBACBEAFC0}" srcOrd="6" destOrd="0" presId="urn:microsoft.com/office/officeart/2005/8/layout/cycle5"/>
    <dgm:cxn modelId="{1A2428A3-8A01-415D-AB0A-3399464996D9}" type="presParOf" srcId="{219935A0-7266-4321-A425-2180C8AB8F0D}" destId="{B1DBC2D5-771C-41C5-8ED8-495D2C322FCE}" srcOrd="7" destOrd="0" presId="urn:microsoft.com/office/officeart/2005/8/layout/cycle5"/>
    <dgm:cxn modelId="{385E91FA-5792-41FC-BD6A-F71CCD9965F5}" type="presParOf" srcId="{219935A0-7266-4321-A425-2180C8AB8F0D}" destId="{1CD9DE92-2A93-4A49-814B-B09E1C2F5BD0}" srcOrd="8" destOrd="0" presId="urn:microsoft.com/office/officeart/2005/8/layout/cycle5"/>
    <dgm:cxn modelId="{32BEFBD7-7591-49F1-BAF5-8E5817E62B15}" type="presParOf" srcId="{219935A0-7266-4321-A425-2180C8AB8F0D}" destId="{9CB928E9-07B2-4C1C-9ED3-E311B5EECB30}" srcOrd="9" destOrd="0" presId="urn:microsoft.com/office/officeart/2005/8/layout/cycle5"/>
    <dgm:cxn modelId="{E0E290DF-B415-4EFE-ABA2-27A9F99B0DC2}" type="presParOf" srcId="{219935A0-7266-4321-A425-2180C8AB8F0D}" destId="{0E89F306-4696-4805-8F90-D8E680F374AA}" srcOrd="10" destOrd="0" presId="urn:microsoft.com/office/officeart/2005/8/layout/cycle5"/>
    <dgm:cxn modelId="{DCBCC11E-3E59-462A-AD5A-AC2BDB79EA8E}" type="presParOf" srcId="{219935A0-7266-4321-A425-2180C8AB8F0D}" destId="{98A237A4-9A74-4770-AE15-7709A2CE403D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FD527-0361-40AE-9B73-10D11C608A18}">
      <dsp:nvSpPr>
        <dsp:cNvPr id="0" name=""/>
        <dsp:cNvSpPr/>
      </dsp:nvSpPr>
      <dsp:spPr>
        <a:xfrm>
          <a:off x="2238891" y="668"/>
          <a:ext cx="1385708" cy="9007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Political</a:t>
          </a:r>
          <a:endParaRPr lang="en-US" sz="1300" kern="1200" dirty="0"/>
        </a:p>
      </dsp:txBody>
      <dsp:txXfrm>
        <a:off x="2282860" y="44637"/>
        <a:ext cx="1297770" cy="812772"/>
      </dsp:txXfrm>
    </dsp:sp>
    <dsp:sp modelId="{B14C625F-7DE2-46BA-82C9-2B3B79B12305}">
      <dsp:nvSpPr>
        <dsp:cNvPr id="0" name=""/>
        <dsp:cNvSpPr/>
      </dsp:nvSpPr>
      <dsp:spPr>
        <a:xfrm>
          <a:off x="1443414" y="451023"/>
          <a:ext cx="2976662" cy="2976662"/>
        </a:xfrm>
        <a:custGeom>
          <a:avLst/>
          <a:gdLst/>
          <a:ahLst/>
          <a:cxnLst/>
          <a:rect l="0" t="0" r="0" b="0"/>
          <a:pathLst>
            <a:path>
              <a:moveTo>
                <a:pt x="2372549" y="291130"/>
              </a:moveTo>
              <a:arcTo wR="1488331" hR="1488331" stAng="18386911" swAng="163403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389EE-78FA-4BBA-BE3D-F956BA391126}">
      <dsp:nvSpPr>
        <dsp:cNvPr id="0" name=""/>
        <dsp:cNvSpPr/>
      </dsp:nvSpPr>
      <dsp:spPr>
        <a:xfrm>
          <a:off x="3727223" y="1488999"/>
          <a:ext cx="1385708" cy="90071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Communications</a:t>
          </a:r>
          <a:endParaRPr lang="en-US" sz="1300" kern="1200" dirty="0"/>
        </a:p>
      </dsp:txBody>
      <dsp:txXfrm>
        <a:off x="3771192" y="1532968"/>
        <a:ext cx="1297770" cy="812772"/>
      </dsp:txXfrm>
    </dsp:sp>
    <dsp:sp modelId="{CF3DDC27-1625-481D-BF6A-C976FD3BD8E7}">
      <dsp:nvSpPr>
        <dsp:cNvPr id="0" name=""/>
        <dsp:cNvSpPr/>
      </dsp:nvSpPr>
      <dsp:spPr>
        <a:xfrm>
          <a:off x="1443414" y="451023"/>
          <a:ext cx="2976662" cy="2976662"/>
        </a:xfrm>
        <a:custGeom>
          <a:avLst/>
          <a:gdLst/>
          <a:ahLst/>
          <a:cxnLst/>
          <a:rect l="0" t="0" r="0" b="0"/>
          <a:pathLst>
            <a:path>
              <a:moveTo>
                <a:pt x="2822396" y="2148178"/>
              </a:moveTo>
              <a:arcTo wR="1488331" hR="1488331" stAng="1579059" swAng="1634030"/>
            </a:path>
          </a:pathLst>
        </a:custGeom>
        <a:noFill/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31AA1E-9FBD-466A-A9C7-49DBACBEAFC0}">
      <dsp:nvSpPr>
        <dsp:cNvPr id="0" name=""/>
        <dsp:cNvSpPr/>
      </dsp:nvSpPr>
      <dsp:spPr>
        <a:xfrm>
          <a:off x="2238891" y="2977330"/>
          <a:ext cx="1385708" cy="90071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Legal</a:t>
          </a:r>
          <a:endParaRPr lang="en-US" sz="1300" kern="1200" dirty="0"/>
        </a:p>
      </dsp:txBody>
      <dsp:txXfrm>
        <a:off x="2282860" y="3021299"/>
        <a:ext cx="1297770" cy="812772"/>
      </dsp:txXfrm>
    </dsp:sp>
    <dsp:sp modelId="{1CD9DE92-2A93-4A49-814B-B09E1C2F5BD0}">
      <dsp:nvSpPr>
        <dsp:cNvPr id="0" name=""/>
        <dsp:cNvSpPr/>
      </dsp:nvSpPr>
      <dsp:spPr>
        <a:xfrm>
          <a:off x="1443414" y="451023"/>
          <a:ext cx="2976662" cy="2976662"/>
        </a:xfrm>
        <a:custGeom>
          <a:avLst/>
          <a:gdLst/>
          <a:ahLst/>
          <a:cxnLst/>
          <a:rect l="0" t="0" r="0" b="0"/>
          <a:pathLst>
            <a:path>
              <a:moveTo>
                <a:pt x="604113" y="2685531"/>
              </a:moveTo>
              <a:arcTo wR="1488331" hR="1488331" stAng="7586911" swAng="1634030"/>
            </a:path>
          </a:pathLst>
        </a:custGeom>
        <a:noFill/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928E9-07B2-4C1C-9ED3-E311B5EECB30}">
      <dsp:nvSpPr>
        <dsp:cNvPr id="0" name=""/>
        <dsp:cNvSpPr/>
      </dsp:nvSpPr>
      <dsp:spPr>
        <a:xfrm>
          <a:off x="750560" y="1488999"/>
          <a:ext cx="1385708" cy="90071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Research</a:t>
          </a:r>
          <a:endParaRPr lang="en-US" sz="1300" kern="1200" dirty="0"/>
        </a:p>
      </dsp:txBody>
      <dsp:txXfrm>
        <a:off x="794529" y="1532968"/>
        <a:ext cx="1297770" cy="812772"/>
      </dsp:txXfrm>
    </dsp:sp>
    <dsp:sp modelId="{98A237A4-9A74-4770-AE15-7709A2CE403D}">
      <dsp:nvSpPr>
        <dsp:cNvPr id="0" name=""/>
        <dsp:cNvSpPr/>
      </dsp:nvSpPr>
      <dsp:spPr>
        <a:xfrm>
          <a:off x="1443414" y="451023"/>
          <a:ext cx="2976662" cy="2976662"/>
        </a:xfrm>
        <a:custGeom>
          <a:avLst/>
          <a:gdLst/>
          <a:ahLst/>
          <a:cxnLst/>
          <a:rect l="0" t="0" r="0" b="0"/>
          <a:pathLst>
            <a:path>
              <a:moveTo>
                <a:pt x="154265" y="828483"/>
              </a:moveTo>
              <a:arcTo wR="1488331" hR="1488331" stAng="12379059" swAng="1634030"/>
            </a:path>
          </a:pathLst>
        </a:custGeom>
        <a:noFill/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DF76E-7F4D-49B8-91B0-73BAF6E8E4E6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F4C7-4B92-4FF0-BC56-0299DE9AE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5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Title. Do not alter.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5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add more slides,</a:t>
            </a:r>
            <a:r>
              <a:rPr lang="en-US" baseline="0" dirty="0"/>
              <a:t> right click on slide, click ‘Duplicate Slide’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85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add more slides,</a:t>
            </a:r>
            <a:r>
              <a:rPr lang="en-US" baseline="0" dirty="0"/>
              <a:t> right click on slide, click ‘Duplicate Slide’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30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add more slides,</a:t>
            </a:r>
            <a:r>
              <a:rPr lang="en-US" baseline="0" dirty="0"/>
              <a:t> right click on slide, click ‘Duplicate Slide’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74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11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add more slides,</a:t>
            </a:r>
            <a:r>
              <a:rPr lang="en-US" baseline="0" dirty="0" smtClean="0"/>
              <a:t> right click on slide,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7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add more slides,</a:t>
            </a:r>
            <a:r>
              <a:rPr lang="en-US" baseline="0" dirty="0" smtClean="0"/>
              <a:t> right click on slide,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95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Insert</a:t>
            </a:r>
            <a:r>
              <a:rPr lang="en-US" baseline="0" dirty="0" smtClean="0"/>
              <a:t> Sector and Director contact information.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5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 Introductory</a:t>
            </a:r>
            <a:r>
              <a:rPr lang="en-US" baseline="0" dirty="0" smtClean="0"/>
              <a:t> Title.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3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2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add more slides,</a:t>
            </a:r>
            <a:r>
              <a:rPr lang="en-US" baseline="0" dirty="0" smtClean="0"/>
              <a:t> right click on slide,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84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Why</a:t>
            </a:r>
            <a:r>
              <a:rPr lang="en-US" baseline="0" dirty="0" smtClean="0"/>
              <a:t> have an Advocacy Strategy? The maps on the screen are a good illustration: What you see on the left is a map of First Nation Treaties in the Ontario region; the map on the right are MNO “traditional harvesting territories”. As you can see, their claims and assertions almost completely overlap Treaty territories and the entire province of Ontario.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9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add more slides,</a:t>
            </a:r>
            <a:r>
              <a:rPr lang="en-US" baseline="0" dirty="0" smtClean="0"/>
              <a:t> right click on slide,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7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add more slides,</a:t>
            </a:r>
            <a:r>
              <a:rPr lang="en-US" baseline="0" dirty="0" smtClean="0"/>
              <a:t> right click on slide,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9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add more slides,</a:t>
            </a:r>
            <a:r>
              <a:rPr lang="en-US" baseline="0" dirty="0" smtClean="0"/>
              <a:t> right click on slide,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1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add more slides,</a:t>
            </a:r>
            <a:r>
              <a:rPr lang="en-US" baseline="0" dirty="0" smtClean="0"/>
              <a:t> right click on slide,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1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6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30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4325" y="2072280"/>
            <a:ext cx="10907713" cy="3652246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0350" y="1076814"/>
            <a:ext cx="7926388" cy="77311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4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6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8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8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6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58A47-E205-4272-9375-6B0B86A032A6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6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53907" y="952109"/>
            <a:ext cx="9101876" cy="1953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Chiefs Assembly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727498" y="1018100"/>
            <a:ext cx="6300309" cy="405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Chiefs of Ontario presents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305653" y="3037904"/>
            <a:ext cx="9144000" cy="2242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Forward: Strengthening 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Future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Generations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13-15, 2023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please visit: www.ChiefsMeeting.com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Solidarity In The News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738" y="951299"/>
            <a:ext cx="3339306" cy="1703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49" y="3399951"/>
            <a:ext cx="4843157" cy="973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439" y="2648479"/>
            <a:ext cx="4193930" cy="1153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49" y="1918727"/>
            <a:ext cx="4918580" cy="1128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556" y="4628623"/>
            <a:ext cx="7419975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6458" y="3453579"/>
            <a:ext cx="3219091" cy="2095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94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4325" y="1849927"/>
            <a:ext cx="10907713" cy="3874599"/>
          </a:xfrm>
        </p:spPr>
        <p:txBody>
          <a:bodyPr/>
          <a:lstStyle/>
          <a:p>
            <a:r>
              <a:rPr lang="en-US" sz="2800" dirty="0"/>
              <a:t>Wabun challenge to MNO Agreement late March</a:t>
            </a:r>
          </a:p>
          <a:p>
            <a:pPr marL="0" indent="0">
              <a:buNone/>
            </a:pPr>
            <a:endParaRPr lang="en-US" sz="1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b="1" dirty="0"/>
              <a:t>Judicial review </a:t>
            </a:r>
            <a:r>
              <a:rPr lang="en-US" dirty="0"/>
              <a:t>of Canada’s decision to enter into the Agreement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The decision was incorrect and unreasonable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Lack of procedural fairness to First Nations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Minister failed to consult and violated </a:t>
            </a:r>
            <a:r>
              <a:rPr lang="en-US" dirty="0" err="1"/>
              <a:t>Honour</a:t>
            </a:r>
            <a:r>
              <a:rPr lang="en-US" dirty="0"/>
              <a:t> of the Crown</a:t>
            </a:r>
          </a:p>
          <a:p>
            <a:pPr marL="914400" lvl="2" indent="0">
              <a:buNone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Also seeking </a:t>
            </a:r>
            <a:r>
              <a:rPr lang="en-US" b="1" dirty="0"/>
              <a:t>injunction</a:t>
            </a:r>
            <a:r>
              <a:rPr lang="en-US" dirty="0"/>
              <a:t> to prevent implementation of the Agreement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We aren’t able to legally prevent the introduction of the legislation itself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Legal Component</a:t>
            </a:r>
          </a:p>
        </p:txBody>
      </p:sp>
    </p:spTree>
    <p:extLst>
      <p:ext uri="{BB962C8B-B14F-4D97-AF65-F5344CB8AC3E}">
        <p14:creationId xmlns:p14="http://schemas.microsoft.com/office/powerpoint/2010/main" val="353369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4325" y="1849927"/>
            <a:ext cx="11398308" cy="3874599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Parties seeking to intervene 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RHW, Anishinabek Nation, Assembly of Manitoba Chiefs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Metis Nation of Alberta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sz="2800" dirty="0"/>
              <a:t>Next steps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Written motions on the interventions (decision - end of July)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MNO has brought motion to strike out – says court has no jurisdiction (hearing in August)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Injunction hearing (likely November)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Canada refusing to provide “Record” decision was based on – says it is secret (hearing TBD)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Legal Component </a:t>
            </a:r>
          </a:p>
        </p:txBody>
      </p:sp>
    </p:spTree>
    <p:extLst>
      <p:ext uri="{BB962C8B-B14F-4D97-AF65-F5344CB8AC3E}">
        <p14:creationId xmlns:p14="http://schemas.microsoft.com/office/powerpoint/2010/main" val="2965908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4325" y="1849927"/>
            <a:ext cx="10907713" cy="3874599"/>
          </a:xfrm>
        </p:spPr>
        <p:txBody>
          <a:bodyPr>
            <a:normAutofit/>
          </a:bodyPr>
          <a:lstStyle/>
          <a:p>
            <a:r>
              <a:rPr lang="en-US" sz="3200" dirty="0"/>
              <a:t>What comes next?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 </a:t>
            </a:r>
            <a:r>
              <a:rPr lang="en-US" sz="2800" dirty="0"/>
              <a:t>Situation changes once legislation is passed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 Possible challenges to legislation itself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 Future litigation about territorial scope of MNO rights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Legal Component </a:t>
            </a:r>
          </a:p>
        </p:txBody>
      </p:sp>
    </p:spTree>
    <p:extLst>
      <p:ext uri="{BB962C8B-B14F-4D97-AF65-F5344CB8AC3E}">
        <p14:creationId xmlns:p14="http://schemas.microsoft.com/office/powerpoint/2010/main" val="3055610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7576" y="1849927"/>
            <a:ext cx="10907713" cy="365224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September 2022 </a:t>
            </a:r>
            <a:r>
              <a:rPr lang="en-US" dirty="0" smtClean="0"/>
              <a:t>– </a:t>
            </a:r>
            <a:r>
              <a:rPr lang="en-US" dirty="0" err="1" smtClean="0"/>
              <a:t>Wabun</a:t>
            </a:r>
            <a:r>
              <a:rPr lang="en-US" dirty="0" smtClean="0"/>
              <a:t> report released</a:t>
            </a:r>
          </a:p>
          <a:p>
            <a:r>
              <a:rPr lang="en-US" b="1" dirty="0" smtClean="0"/>
              <a:t>May 2023 </a:t>
            </a:r>
            <a:r>
              <a:rPr lang="en-US" dirty="0" smtClean="0"/>
              <a:t>– Robinson-Huron </a:t>
            </a:r>
            <a:r>
              <a:rPr lang="en-US" dirty="0" err="1" smtClean="0"/>
              <a:t>Waawiindamaagewin</a:t>
            </a:r>
            <a:r>
              <a:rPr lang="en-US" dirty="0" smtClean="0"/>
              <a:t> report released </a:t>
            </a:r>
          </a:p>
          <a:p>
            <a:pPr>
              <a:lnSpc>
                <a:spcPct val="110000"/>
              </a:lnSpc>
            </a:pPr>
            <a:r>
              <a:rPr lang="en-US" b="1" dirty="0" smtClean="0"/>
              <a:t>As of June 2023</a:t>
            </a:r>
            <a:r>
              <a:rPr lang="en-US" dirty="0" smtClean="0"/>
              <a:t>, </a:t>
            </a:r>
            <a:r>
              <a:rPr lang="en-US" b="1" dirty="0"/>
              <a:t>6</a:t>
            </a:r>
            <a:r>
              <a:rPr lang="en-US" b="1" dirty="0" smtClean="0"/>
              <a:t> of the 7 </a:t>
            </a:r>
            <a:r>
              <a:rPr lang="en-US" dirty="0" smtClean="0"/>
              <a:t>so-called “historic Métis communities” in the Ontario region have been examined. One “community” is outstanding (in red below):</a:t>
            </a:r>
          </a:p>
          <a:p>
            <a:pPr lvl="2">
              <a:lnSpc>
                <a:spcPct val="11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Sault Ste. Marie</a:t>
            </a:r>
          </a:p>
          <a:p>
            <a:pPr lvl="2">
              <a:lnSpc>
                <a:spcPct val="11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Georgian Bay</a:t>
            </a:r>
          </a:p>
          <a:p>
            <a:pPr lvl="2">
              <a:lnSpc>
                <a:spcPct val="11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Killarney</a:t>
            </a:r>
          </a:p>
          <a:p>
            <a:pPr lvl="2">
              <a:lnSpc>
                <a:spcPct val="11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Mattawa</a:t>
            </a:r>
          </a:p>
          <a:p>
            <a:pPr lvl="2">
              <a:lnSpc>
                <a:spcPct val="11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Abitibi-Inland</a:t>
            </a:r>
          </a:p>
          <a:p>
            <a:pPr lvl="2">
              <a:lnSpc>
                <a:spcPct val="11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Lake Superior</a:t>
            </a:r>
          </a:p>
          <a:p>
            <a:pPr lvl="2">
              <a:lnSpc>
                <a:spcPct val="110000"/>
              </a:lnSpc>
            </a:pP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 River/Lake of the Woods/Treaty 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Research 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Focus on roll out of Communications Strategy</a:t>
            </a:r>
          </a:p>
          <a:p>
            <a:r>
              <a:rPr lang="en-US" dirty="0" smtClean="0"/>
              <a:t>Educating the broader public about this issue, gaining support from the public</a:t>
            </a:r>
          </a:p>
          <a:p>
            <a:r>
              <a:rPr lang="en-US" dirty="0" smtClean="0"/>
              <a:t>Building relationships with other Nations across Canada who have similar concerns – unified stance against false claims to Indigenous identity</a:t>
            </a:r>
          </a:p>
          <a:p>
            <a:r>
              <a:rPr lang="en-US" dirty="0" smtClean="0"/>
              <a:t>Federal legislation is expected any time</a:t>
            </a:r>
          </a:p>
          <a:p>
            <a:r>
              <a:rPr lang="en-US" dirty="0" smtClean="0"/>
              <a:t>CIRNAC remains committed to proceeding despite calls from First Nations to not move forward with the implementation of the MNO Self-Government legislation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0350" y="1849927"/>
            <a:ext cx="10907713" cy="3652246"/>
          </a:xfrm>
        </p:spPr>
        <p:txBody>
          <a:bodyPr/>
          <a:lstStyle/>
          <a:p>
            <a:r>
              <a:rPr lang="en-US" dirty="0" smtClean="0"/>
              <a:t>Continue to challenge Ontario’s recognition of the MNO’s “historic Métis communities” in the Ontario region</a:t>
            </a:r>
          </a:p>
          <a:p>
            <a:r>
              <a:rPr lang="en-US" dirty="0" smtClean="0"/>
              <a:t>Strengthening messaging and relationships with media to accurately share First Nations perspectives</a:t>
            </a:r>
          </a:p>
          <a:p>
            <a:r>
              <a:rPr lang="en-US" dirty="0" smtClean="0"/>
              <a:t>Reclaiming Ancestors, sharing histories of kinship</a:t>
            </a:r>
          </a:p>
          <a:p>
            <a:r>
              <a:rPr lang="en-US" dirty="0" smtClean="0"/>
              <a:t>Reclaiming Non-Status members through Bill S-3 and looking at First Nation citizenship models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3709120" y="1432874"/>
            <a:ext cx="6889750" cy="3025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information, please contact: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Jackie Lombardi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Justice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jackie.lombardi@coo.org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92681" y="2164970"/>
            <a:ext cx="6359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Rights Assertions Update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Committee on Rights Assertions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7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0350" y="1747962"/>
            <a:ext cx="10721242" cy="411650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300" i="1" dirty="0" smtClean="0"/>
              <a:t>Resolution 09/44 </a:t>
            </a:r>
            <a:r>
              <a:rPr lang="en-US" sz="2300" i="1" dirty="0"/>
              <a:t> Rejection of Métis Engagement on Ontario Revenue and Resource Benefits </a:t>
            </a:r>
            <a:r>
              <a:rPr lang="en-US" sz="2300" i="1" dirty="0" smtClean="0"/>
              <a:t>Sharing </a:t>
            </a:r>
            <a:r>
              <a:rPr lang="en-US" sz="2300" dirty="0" smtClean="0"/>
              <a:t>(Dec 2009)</a:t>
            </a:r>
          </a:p>
          <a:p>
            <a:pPr>
              <a:lnSpc>
                <a:spcPct val="120000"/>
              </a:lnSpc>
            </a:pPr>
            <a:r>
              <a:rPr lang="en-US" sz="2300" i="1" dirty="0"/>
              <a:t>Resolution 10/30 COO – MNO Political </a:t>
            </a:r>
            <a:r>
              <a:rPr lang="en-US" sz="2300" i="1" dirty="0" smtClean="0"/>
              <a:t>Protocol</a:t>
            </a:r>
            <a:r>
              <a:rPr lang="en-US" sz="2300" i="1" dirty="0"/>
              <a:t> </a:t>
            </a:r>
            <a:r>
              <a:rPr lang="en-US" sz="2300" dirty="0" smtClean="0"/>
              <a:t>(Nov 2010)</a:t>
            </a:r>
          </a:p>
          <a:p>
            <a:pPr>
              <a:lnSpc>
                <a:spcPct val="120000"/>
              </a:lnSpc>
            </a:pPr>
            <a:r>
              <a:rPr lang="en-US" sz="2300" i="1" dirty="0" smtClean="0"/>
              <a:t>Resolution </a:t>
            </a:r>
            <a:r>
              <a:rPr lang="en-US" sz="2300" i="1" dirty="0"/>
              <a:t>11/21 Aboriginal Community Energy Plans – </a:t>
            </a:r>
            <a:r>
              <a:rPr lang="en-US" sz="2300" i="1" dirty="0" smtClean="0"/>
              <a:t>Métis </a:t>
            </a:r>
            <a:r>
              <a:rPr lang="en-US" sz="2300" dirty="0" smtClean="0"/>
              <a:t>(April 2011)</a:t>
            </a:r>
          </a:p>
          <a:p>
            <a:pPr>
              <a:lnSpc>
                <a:spcPct val="120000"/>
              </a:lnSpc>
            </a:pPr>
            <a:r>
              <a:rPr lang="en-US" sz="2300" i="1" dirty="0" smtClean="0"/>
              <a:t>Resolution </a:t>
            </a:r>
            <a:r>
              <a:rPr lang="en-US" sz="2300" i="1" dirty="0"/>
              <a:t>27/18 Framework Agreement on Métis </a:t>
            </a:r>
            <a:r>
              <a:rPr lang="en-US" sz="2300" i="1" dirty="0" smtClean="0"/>
              <a:t>Harvesting </a:t>
            </a:r>
            <a:r>
              <a:rPr lang="en-US" sz="2300" dirty="0" smtClean="0"/>
              <a:t>(June 2018)</a:t>
            </a:r>
          </a:p>
          <a:p>
            <a:pPr>
              <a:lnSpc>
                <a:spcPct val="120000"/>
              </a:lnSpc>
            </a:pPr>
            <a:r>
              <a:rPr lang="en-US" sz="2300" i="1" dirty="0"/>
              <a:t>Resolution 31/18 Support for </a:t>
            </a:r>
            <a:r>
              <a:rPr lang="en-US" sz="2300" i="1" dirty="0" err="1"/>
              <a:t>Algonquins</a:t>
            </a:r>
            <a:r>
              <a:rPr lang="en-US" sz="2300" i="1" dirty="0"/>
              <a:t> of </a:t>
            </a:r>
            <a:r>
              <a:rPr lang="en-US" sz="2300" i="1" dirty="0" err="1"/>
              <a:t>Pikwakanagan</a:t>
            </a:r>
            <a:r>
              <a:rPr lang="en-US" sz="2300" i="1" dirty="0"/>
              <a:t> First </a:t>
            </a:r>
            <a:r>
              <a:rPr lang="en-US" sz="2300" i="1" dirty="0" smtClean="0"/>
              <a:t>Nation </a:t>
            </a:r>
            <a:r>
              <a:rPr lang="en-US" sz="2300" dirty="0" smtClean="0"/>
              <a:t>(June 2018)</a:t>
            </a:r>
          </a:p>
          <a:p>
            <a:pPr>
              <a:lnSpc>
                <a:spcPct val="120000"/>
              </a:lnSpc>
            </a:pPr>
            <a:r>
              <a:rPr lang="en-US" sz="2300" i="1" dirty="0" smtClean="0"/>
              <a:t>Resolution 21/44 </a:t>
            </a:r>
            <a:r>
              <a:rPr lang="en-US" sz="2300" i="1" dirty="0"/>
              <a:t>Support </a:t>
            </a:r>
            <a:r>
              <a:rPr lang="en-US" sz="2300" i="1" dirty="0" err="1"/>
              <a:t>Matachewan</a:t>
            </a:r>
            <a:r>
              <a:rPr lang="en-US" sz="2300" i="1" dirty="0"/>
              <a:t> First Nation’s Plan to Commence Legal Action Challenging MNO’s Asserted Métis Rights in Treaty </a:t>
            </a:r>
            <a:r>
              <a:rPr lang="en-US" sz="2300" i="1" dirty="0" smtClean="0"/>
              <a:t>Territory </a:t>
            </a:r>
            <a:r>
              <a:rPr lang="en-US" sz="2300" dirty="0" smtClean="0"/>
              <a:t>(Nov 2021)</a:t>
            </a:r>
          </a:p>
          <a:p>
            <a:pPr>
              <a:lnSpc>
                <a:spcPct val="120000"/>
              </a:lnSpc>
            </a:pPr>
            <a:r>
              <a:rPr lang="en-US" sz="2300" i="1" dirty="0"/>
              <a:t>Resolution </a:t>
            </a:r>
            <a:r>
              <a:rPr lang="en-US" sz="2300" i="1" dirty="0" smtClean="0"/>
              <a:t>22/25A </a:t>
            </a:r>
            <a:r>
              <a:rPr lang="en-US" sz="2300" i="1" dirty="0"/>
              <a:t>Métis Nation of </a:t>
            </a:r>
            <a:r>
              <a:rPr lang="en-US" sz="2300" i="1" dirty="0" smtClean="0"/>
              <a:t>Ontario</a:t>
            </a:r>
            <a:r>
              <a:rPr lang="en-US" sz="2300" dirty="0" smtClean="0"/>
              <a:t> (June 2022)</a:t>
            </a:r>
          </a:p>
          <a:p>
            <a:pPr>
              <a:lnSpc>
                <a:spcPct val="120000"/>
              </a:lnSpc>
            </a:pPr>
            <a:r>
              <a:rPr lang="en-US" sz="2300" i="1" dirty="0"/>
              <a:t>Resolution 22/26A Métis Nation of Ontario Rights </a:t>
            </a:r>
            <a:r>
              <a:rPr lang="en-US" sz="2300" i="1" dirty="0" smtClean="0"/>
              <a:t>Assertions </a:t>
            </a:r>
            <a:r>
              <a:rPr lang="en-US" sz="2300" dirty="0" smtClean="0"/>
              <a:t>(June 2022)</a:t>
            </a:r>
          </a:p>
          <a:p>
            <a:pPr>
              <a:lnSpc>
                <a:spcPct val="120000"/>
              </a:lnSpc>
            </a:pPr>
            <a:r>
              <a:rPr lang="en-US" sz="2300" dirty="0" smtClean="0"/>
              <a:t>Confidential resolution (Sept 2022) </a:t>
            </a:r>
            <a:r>
              <a:rPr lang="en-US" sz="2300" b="1" i="1" dirty="0" smtClean="0">
                <a:solidFill>
                  <a:srgbClr val="C00000"/>
                </a:solidFill>
              </a:rPr>
              <a:t>** mandate to report back to the Chiefs-in-Assembly on the status of the resolution at the June 2023 ACA</a:t>
            </a:r>
          </a:p>
          <a:p>
            <a:pPr>
              <a:lnSpc>
                <a:spcPct val="120000"/>
              </a:lnSpc>
            </a:pPr>
            <a:r>
              <a:rPr lang="en-US" sz="2300" i="1" dirty="0" smtClean="0"/>
              <a:t>Resolution 22/31S First Nations in Ontario’s Opposition to Canada’s Recognition of the Métis Nation of Ontario’s Self-Governance </a:t>
            </a:r>
            <a:r>
              <a:rPr lang="en-US" sz="2300" dirty="0" smtClean="0"/>
              <a:t>(Sept 2022)</a:t>
            </a:r>
          </a:p>
          <a:p>
            <a:endParaRPr lang="en-US" i="1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Mandate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3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0350" y="1849927"/>
            <a:ext cx="10907713" cy="4038374"/>
          </a:xfrm>
        </p:spPr>
        <p:txBody>
          <a:bodyPr>
            <a:normAutofit/>
          </a:bodyPr>
          <a:lstStyle/>
          <a:p>
            <a:r>
              <a:rPr lang="en-US" b="1" dirty="0" smtClean="0"/>
              <a:t>June </a:t>
            </a:r>
            <a:r>
              <a:rPr lang="en-US" b="1" dirty="0"/>
              <a:t>2022 </a:t>
            </a:r>
            <a:r>
              <a:rPr lang="en-US" dirty="0" smtClean="0"/>
              <a:t>– Chiefs-in-Assembly passed </a:t>
            </a:r>
            <a:r>
              <a:rPr lang="en-US" i="1" dirty="0"/>
              <a:t>Resolution </a:t>
            </a:r>
            <a:r>
              <a:rPr lang="en-US" i="1" dirty="0" smtClean="0"/>
              <a:t>22/25A Métis Nation of Ontario</a:t>
            </a:r>
            <a:endParaRPr lang="en-US" dirty="0"/>
          </a:p>
          <a:p>
            <a:r>
              <a:rPr lang="en-US" b="1" dirty="0" smtClean="0"/>
              <a:t>July 2022 </a:t>
            </a:r>
            <a:r>
              <a:rPr lang="en-US" dirty="0" smtClean="0"/>
              <a:t>– Technical Committee established</a:t>
            </a:r>
            <a:endParaRPr lang="en-US" dirty="0"/>
          </a:p>
          <a:p>
            <a:r>
              <a:rPr lang="en-US" b="1" dirty="0" smtClean="0"/>
              <a:t>August 2022 </a:t>
            </a:r>
            <a:r>
              <a:rPr lang="en-US" dirty="0" smtClean="0"/>
              <a:t>– Technical Committee met three times to develop draft Advocacy Strategy </a:t>
            </a:r>
            <a:endParaRPr lang="en-US" dirty="0"/>
          </a:p>
          <a:p>
            <a:r>
              <a:rPr lang="en-US" b="1" dirty="0" smtClean="0"/>
              <a:t>September 2022 </a:t>
            </a:r>
            <a:r>
              <a:rPr lang="en-US" dirty="0" smtClean="0"/>
              <a:t>– Special Chiefs Assembly on Rights Assertions (Virtual)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Resolution passed supporting Advocacy Strategy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/>
              <a:t>October 2022 to Present </a:t>
            </a:r>
            <a:r>
              <a:rPr lang="en-US" dirty="0" smtClean="0"/>
              <a:t>– Implementation of Advocacy Strategy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51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5" y="1137856"/>
            <a:ext cx="5241288" cy="44894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090" y="1115170"/>
            <a:ext cx="4747479" cy="45523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487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27030" y="997683"/>
            <a:ext cx="7926388" cy="773113"/>
          </a:xfrm>
        </p:spPr>
        <p:txBody>
          <a:bodyPr/>
          <a:lstStyle/>
          <a:p>
            <a:pPr algn="ctr"/>
            <a:r>
              <a:rPr lang="en-US" dirty="0" smtClean="0"/>
              <a:t>Rights Assertions Advocacy Strategy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57479534"/>
              </p:ext>
            </p:extLst>
          </p:nvPr>
        </p:nvGraphicFramePr>
        <p:xfrm>
          <a:off x="2858478" y="1849927"/>
          <a:ext cx="5863492" cy="3878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50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just"/>
            <a:r>
              <a:rPr lang="en-US" b="1" dirty="0">
                <a:solidFill>
                  <a:schemeClr val="accent1"/>
                </a:solidFill>
              </a:rPr>
              <a:t>First Nations, Political Territorial Organizations, and First Nations organizations </a:t>
            </a:r>
            <a:r>
              <a:rPr lang="en-US" dirty="0" smtClean="0"/>
              <a:t>play </a:t>
            </a:r>
            <a:r>
              <a:rPr lang="en-US" dirty="0"/>
              <a:t>a </a:t>
            </a:r>
            <a:r>
              <a:rPr lang="en-US" b="1" u="sng" dirty="0"/>
              <a:t>leading</a:t>
            </a:r>
            <a:r>
              <a:rPr lang="en-US" dirty="0"/>
              <a:t> role in implementing the Advocacy Strategy. </a:t>
            </a:r>
            <a:r>
              <a:rPr lang="en-US" b="1" dirty="0"/>
              <a:t>Regional and local approaches </a:t>
            </a:r>
            <a:r>
              <a:rPr lang="en-US" dirty="0"/>
              <a:t>will be key in the implementation process.</a:t>
            </a:r>
          </a:p>
          <a:p>
            <a:pPr algn="just"/>
            <a:endParaRPr lang="en-US" dirty="0"/>
          </a:p>
          <a:p>
            <a:pPr algn="just"/>
            <a:r>
              <a:rPr lang="en-US" b="1" dirty="0">
                <a:solidFill>
                  <a:srgbClr val="C00000"/>
                </a:solidFill>
              </a:rPr>
              <a:t>The Chiefs of Ontario Secretariat and Political Office</a:t>
            </a:r>
            <a:r>
              <a:rPr lang="en-US" dirty="0"/>
              <a:t>’s role </a:t>
            </a:r>
            <a:r>
              <a:rPr lang="en-US" dirty="0" smtClean="0"/>
              <a:t>is to </a:t>
            </a:r>
            <a:r>
              <a:rPr lang="en-US" dirty="0"/>
              <a:t>provide </a:t>
            </a:r>
            <a:r>
              <a:rPr lang="en-US" b="1" dirty="0"/>
              <a:t>technical coordination and support</a:t>
            </a:r>
            <a:r>
              <a:rPr lang="en-US" dirty="0"/>
              <a:t>, and </a:t>
            </a:r>
            <a:r>
              <a:rPr lang="en-US" b="1" dirty="0"/>
              <a:t>facilitate the sharing of information</a:t>
            </a:r>
            <a:r>
              <a:rPr lang="en-US" dirty="0"/>
              <a:t>, and </a:t>
            </a:r>
            <a:r>
              <a:rPr lang="en-US" b="1" dirty="0"/>
              <a:t>facilitate any political items </a:t>
            </a:r>
            <a:r>
              <a:rPr lang="en-US" dirty="0"/>
              <a:t>such as meetings with politicians, delegations or letters.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3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0951" y="1849927"/>
            <a:ext cx="10907713" cy="3652246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September 2022 </a:t>
            </a:r>
            <a:r>
              <a:rPr lang="en-US" dirty="0" smtClean="0"/>
              <a:t>– Execution of letter campaign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our knowledge, there were 15 letters sent to both Canada and Ontario from Nations, including from the Regional Chief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response was received</a:t>
            </a:r>
          </a:p>
          <a:p>
            <a:r>
              <a:rPr lang="en-US" b="1" dirty="0" smtClean="0"/>
              <a:t>December 2022 </a:t>
            </a:r>
            <a:r>
              <a:rPr lang="en-US" dirty="0" smtClean="0"/>
              <a:t>– Follow up letters sent. No response from Ontario.</a:t>
            </a:r>
          </a:p>
          <a:p>
            <a:r>
              <a:rPr lang="en-US" b="1" dirty="0" smtClean="0"/>
              <a:t>February 2023 </a:t>
            </a:r>
            <a:r>
              <a:rPr lang="en-US" dirty="0" smtClean="0"/>
              <a:t>– Response from Canada (CIRNAC) </a:t>
            </a:r>
          </a:p>
          <a:p>
            <a:r>
              <a:rPr lang="en-US" b="1" dirty="0" smtClean="0"/>
              <a:t>April 2023 </a:t>
            </a:r>
            <a:r>
              <a:rPr lang="en-US" dirty="0" smtClean="0"/>
              <a:t>– Ontario Caucus meeting with Ministers Miller and </a:t>
            </a:r>
            <a:r>
              <a:rPr lang="en-US" dirty="0" err="1" smtClean="0"/>
              <a:t>Hajdu</a:t>
            </a:r>
            <a:r>
              <a:rPr lang="en-US" dirty="0" smtClean="0"/>
              <a:t> – AFN SCA </a:t>
            </a:r>
          </a:p>
          <a:p>
            <a:r>
              <a:rPr lang="en-US" b="1" dirty="0" smtClean="0"/>
              <a:t>May 2023 </a:t>
            </a:r>
            <a:r>
              <a:rPr lang="en-US" dirty="0" smtClean="0"/>
              <a:t>– Media statements</a:t>
            </a:r>
          </a:p>
          <a:p>
            <a:r>
              <a:rPr lang="en-US" b="1" dirty="0" smtClean="0"/>
              <a:t>May 2023 </a:t>
            </a:r>
            <a:r>
              <a:rPr lang="en-US" dirty="0" smtClean="0"/>
              <a:t>– Outreach to other Nations across Canada</a:t>
            </a:r>
          </a:p>
          <a:p>
            <a:r>
              <a:rPr lang="en-US" b="1" dirty="0" smtClean="0"/>
              <a:t>July 2023 </a:t>
            </a:r>
            <a:r>
              <a:rPr lang="en-US" dirty="0" smtClean="0"/>
              <a:t>– Potential joint statement AFN AGA – July 2023 (Resolution submitted)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Political 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Media toolkit and coordination with media</a:t>
            </a:r>
          </a:p>
          <a:p>
            <a:r>
              <a:rPr lang="en-US" dirty="0" smtClean="0"/>
              <a:t>Development of key messaging</a:t>
            </a:r>
          </a:p>
          <a:p>
            <a:r>
              <a:rPr lang="en-US" dirty="0" smtClean="0"/>
              <a:t>Sharing information and resources</a:t>
            </a:r>
          </a:p>
          <a:p>
            <a:r>
              <a:rPr lang="en-US" dirty="0" smtClean="0"/>
              <a:t>Media statements</a:t>
            </a:r>
          </a:p>
          <a:p>
            <a:r>
              <a:rPr lang="en-US" dirty="0" smtClean="0"/>
              <a:t>Development of further background materials</a:t>
            </a:r>
          </a:p>
          <a:p>
            <a:r>
              <a:rPr lang="en-US" dirty="0" smtClean="0"/>
              <a:t>Maintaining momentum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Communications 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11087</TotalTime>
  <Words>1079</Words>
  <Application>Microsoft Office PowerPoint</Application>
  <PresentationFormat>Widescreen</PresentationFormat>
  <Paragraphs>136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Genna Benson</dc:creator>
  <cp:lastModifiedBy>Samantha Restoule</cp:lastModifiedBy>
  <cp:revision>79</cp:revision>
  <dcterms:created xsi:type="dcterms:W3CDTF">2021-03-16T19:50:39Z</dcterms:created>
  <dcterms:modified xsi:type="dcterms:W3CDTF">2023-06-09T14:03:29Z</dcterms:modified>
</cp:coreProperties>
</file>