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notesMasterIdLst>
    <p:notesMasterId r:id="rId29"/>
  </p:notesMasterIdLst>
  <p:handoutMasterIdLst>
    <p:handoutMasterId r:id="rId30"/>
  </p:handoutMasterIdLst>
  <p:sldIdLst>
    <p:sldId id="392" r:id="rId2"/>
    <p:sldId id="394" r:id="rId3"/>
    <p:sldId id="259" r:id="rId4"/>
    <p:sldId id="261" r:id="rId5"/>
    <p:sldId id="262" r:id="rId6"/>
    <p:sldId id="306" r:id="rId7"/>
    <p:sldId id="307" r:id="rId8"/>
    <p:sldId id="263" r:id="rId9"/>
    <p:sldId id="310" r:id="rId10"/>
    <p:sldId id="395" r:id="rId11"/>
    <p:sldId id="398" r:id="rId12"/>
    <p:sldId id="399" r:id="rId13"/>
    <p:sldId id="337" r:id="rId14"/>
    <p:sldId id="317" r:id="rId15"/>
    <p:sldId id="396" r:id="rId16"/>
    <p:sldId id="321" r:id="rId17"/>
    <p:sldId id="322" r:id="rId18"/>
    <p:sldId id="323" r:id="rId19"/>
    <p:sldId id="397" r:id="rId20"/>
    <p:sldId id="344" r:id="rId21"/>
    <p:sldId id="325" r:id="rId22"/>
    <p:sldId id="400" r:id="rId23"/>
    <p:sldId id="401" r:id="rId24"/>
    <p:sldId id="299" r:id="rId25"/>
    <p:sldId id="402" r:id="rId26"/>
    <p:sldId id="403" r:id="rId27"/>
    <p:sldId id="274"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16243B-DF46-4FF8-8EDD-DBD26E93FB69}">
          <p14:sldIdLst>
            <p14:sldId id="392"/>
            <p14:sldId id="394"/>
            <p14:sldId id="259"/>
            <p14:sldId id="261"/>
            <p14:sldId id="262"/>
            <p14:sldId id="306"/>
            <p14:sldId id="307"/>
            <p14:sldId id="263"/>
            <p14:sldId id="310"/>
            <p14:sldId id="395"/>
            <p14:sldId id="398"/>
            <p14:sldId id="399"/>
            <p14:sldId id="337"/>
            <p14:sldId id="317"/>
            <p14:sldId id="396"/>
            <p14:sldId id="321"/>
            <p14:sldId id="322"/>
            <p14:sldId id="323"/>
            <p14:sldId id="397"/>
            <p14:sldId id="344"/>
            <p14:sldId id="325"/>
            <p14:sldId id="400"/>
            <p14:sldId id="401"/>
            <p14:sldId id="299"/>
            <p14:sldId id="402"/>
            <p14:sldId id="40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93" autoAdjust="0"/>
    <p:restoredTop sz="94660"/>
  </p:normalViewPr>
  <p:slideViewPr>
    <p:cSldViewPr snapToGrid="0">
      <p:cViewPr varScale="1">
        <p:scale>
          <a:sx n="103" d="100"/>
          <a:sy n="103" d="100"/>
        </p:scale>
        <p:origin x="144"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9DBE65-3BC8-48C8-9076-661AC08A668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CA"/>
        </a:p>
      </dgm:t>
    </dgm:pt>
    <dgm:pt modelId="{5AC3982B-3F4A-4936-8C6F-E10640409B0C}">
      <dgm:prSet phldrT="[Text]"/>
      <dgm:spPr/>
      <dgm:t>
        <a:bodyPr/>
        <a:lstStyle/>
        <a:p>
          <a:r>
            <a:rPr lang="en-CA" dirty="0"/>
            <a:t>Truth and Reconciliation Commission of Canada</a:t>
          </a:r>
        </a:p>
      </dgm:t>
    </dgm:pt>
    <dgm:pt modelId="{9F6B3CF5-BD07-46EB-968F-AC2F03A0E8B0}" type="parTrans" cxnId="{0DDB1EB0-2EFE-4091-8B41-DA6FCAA39A83}">
      <dgm:prSet/>
      <dgm:spPr/>
      <dgm:t>
        <a:bodyPr/>
        <a:lstStyle/>
        <a:p>
          <a:endParaRPr lang="en-CA"/>
        </a:p>
      </dgm:t>
    </dgm:pt>
    <dgm:pt modelId="{9C7B3E4B-8938-4BB3-AB8E-C5677A2B14E4}" type="sibTrans" cxnId="{0DDB1EB0-2EFE-4091-8B41-DA6FCAA39A83}">
      <dgm:prSet/>
      <dgm:spPr/>
      <dgm:t>
        <a:bodyPr/>
        <a:lstStyle/>
        <a:p>
          <a:endParaRPr lang="en-CA"/>
        </a:p>
      </dgm:t>
    </dgm:pt>
    <dgm:pt modelId="{97269032-7D09-40D4-B4A3-5A5F75944E4B}">
      <dgm:prSet phldrT="[Text]"/>
      <dgm:spPr/>
      <dgm:t>
        <a:bodyPr/>
        <a:lstStyle/>
        <a:p>
          <a:r>
            <a:rPr lang="en-CA" dirty="0"/>
            <a:t>Recognition of the systemic harms perpetuated by the child welfare system and the continuing over-representation of children in the child welfare system</a:t>
          </a:r>
        </a:p>
      </dgm:t>
    </dgm:pt>
    <dgm:pt modelId="{556DB7BD-85AF-4A6A-980C-C0BBB455B314}" type="parTrans" cxnId="{8D05B1D5-BCFF-4899-B33A-11DFCF0C975D}">
      <dgm:prSet/>
      <dgm:spPr/>
      <dgm:t>
        <a:bodyPr/>
        <a:lstStyle/>
        <a:p>
          <a:endParaRPr lang="en-CA"/>
        </a:p>
      </dgm:t>
    </dgm:pt>
    <dgm:pt modelId="{0CB9ADF7-D17F-40C9-A7C4-2E76E7C8E3C6}" type="sibTrans" cxnId="{8D05B1D5-BCFF-4899-B33A-11DFCF0C975D}">
      <dgm:prSet/>
      <dgm:spPr/>
      <dgm:t>
        <a:bodyPr/>
        <a:lstStyle/>
        <a:p>
          <a:endParaRPr lang="en-CA"/>
        </a:p>
      </dgm:t>
    </dgm:pt>
    <dgm:pt modelId="{5CAB4BDE-1DEC-4308-8C6B-5C546FBD4EB6}">
      <dgm:prSet phldrT="[Text]"/>
      <dgm:spPr/>
      <dgm:t>
        <a:bodyPr/>
        <a:lstStyle/>
        <a:p>
          <a:r>
            <a:rPr lang="en-CA" dirty="0"/>
            <a:t>Calls to action called for a reduction in the number of children in care by “requiring all child-welfare decision makers to consider the impact of the residential school experience on children and their caregivers”</a:t>
          </a:r>
        </a:p>
      </dgm:t>
    </dgm:pt>
    <dgm:pt modelId="{747A0F9F-C3E0-45DA-8686-5B539E9D4C25}" type="parTrans" cxnId="{2AC85EB9-F1E2-4941-AD45-8F6DE17A245F}">
      <dgm:prSet/>
      <dgm:spPr/>
      <dgm:t>
        <a:bodyPr/>
        <a:lstStyle/>
        <a:p>
          <a:endParaRPr lang="en-CA"/>
        </a:p>
      </dgm:t>
    </dgm:pt>
    <dgm:pt modelId="{258CB216-E11F-4732-AA99-056BEE01AB15}" type="sibTrans" cxnId="{2AC85EB9-F1E2-4941-AD45-8F6DE17A245F}">
      <dgm:prSet/>
      <dgm:spPr/>
      <dgm:t>
        <a:bodyPr/>
        <a:lstStyle/>
        <a:p>
          <a:endParaRPr lang="en-CA"/>
        </a:p>
      </dgm:t>
    </dgm:pt>
    <dgm:pt modelId="{EF67E01C-63EE-47C2-8B5D-D7F6458631B7}">
      <dgm:prSet/>
      <dgm:spPr/>
      <dgm:t>
        <a:bodyPr/>
        <a:lstStyle/>
        <a:p>
          <a:r>
            <a:rPr lang="en-CA" dirty="0"/>
            <a:t>Increased awareness of negative historical experiences of Indigenous peoples through colonization, residential schools, sixties scoop and present day child welfare system</a:t>
          </a:r>
        </a:p>
      </dgm:t>
    </dgm:pt>
    <dgm:pt modelId="{DA71669C-4D82-4EB7-B980-820226EA05DB}" type="parTrans" cxnId="{53D85138-0A4C-4F1A-BCAA-E2A386F86A4A}">
      <dgm:prSet/>
      <dgm:spPr/>
      <dgm:t>
        <a:bodyPr/>
        <a:lstStyle/>
        <a:p>
          <a:endParaRPr lang="en-CA"/>
        </a:p>
      </dgm:t>
    </dgm:pt>
    <dgm:pt modelId="{BD58FF9D-B351-4AD9-90F5-F88E35B144A6}" type="sibTrans" cxnId="{53D85138-0A4C-4F1A-BCAA-E2A386F86A4A}">
      <dgm:prSet/>
      <dgm:spPr/>
      <dgm:t>
        <a:bodyPr/>
        <a:lstStyle/>
        <a:p>
          <a:endParaRPr lang="en-CA"/>
        </a:p>
      </dgm:t>
    </dgm:pt>
    <dgm:pt modelId="{E6E570AD-3732-4AC6-B1A1-AF86F0A76B4A}" type="pres">
      <dgm:prSet presAssocID="{B59DBE65-3BC8-48C8-9076-661AC08A6682}" presName="vert0" presStyleCnt="0">
        <dgm:presLayoutVars>
          <dgm:dir/>
          <dgm:animOne val="branch"/>
          <dgm:animLvl val="lvl"/>
        </dgm:presLayoutVars>
      </dgm:prSet>
      <dgm:spPr/>
    </dgm:pt>
    <dgm:pt modelId="{DD454281-0454-46CD-A996-D7A0E4FF8B3D}" type="pres">
      <dgm:prSet presAssocID="{5AC3982B-3F4A-4936-8C6F-E10640409B0C}" presName="thickLine" presStyleLbl="alignNode1" presStyleIdx="0" presStyleCnt="1"/>
      <dgm:spPr/>
    </dgm:pt>
    <dgm:pt modelId="{B0FD1EB9-F86D-4C3B-9F2F-F64FF9BF32C0}" type="pres">
      <dgm:prSet presAssocID="{5AC3982B-3F4A-4936-8C6F-E10640409B0C}" presName="horz1" presStyleCnt="0"/>
      <dgm:spPr/>
    </dgm:pt>
    <dgm:pt modelId="{6B56585F-749F-4042-B3DC-79558499E827}" type="pres">
      <dgm:prSet presAssocID="{5AC3982B-3F4A-4936-8C6F-E10640409B0C}" presName="tx1" presStyleLbl="revTx" presStyleIdx="0" presStyleCnt="4"/>
      <dgm:spPr/>
    </dgm:pt>
    <dgm:pt modelId="{425A6DE9-421D-44A3-947D-D39C91A5AB5F}" type="pres">
      <dgm:prSet presAssocID="{5AC3982B-3F4A-4936-8C6F-E10640409B0C}" presName="vert1" presStyleCnt="0"/>
      <dgm:spPr/>
    </dgm:pt>
    <dgm:pt modelId="{C987752A-1C23-4A72-ABE2-FBCDB92279EF}" type="pres">
      <dgm:prSet presAssocID="{EF67E01C-63EE-47C2-8B5D-D7F6458631B7}" presName="vertSpace2a" presStyleCnt="0"/>
      <dgm:spPr/>
    </dgm:pt>
    <dgm:pt modelId="{3276596E-7FCD-4377-9221-865F1F44CE1D}" type="pres">
      <dgm:prSet presAssocID="{EF67E01C-63EE-47C2-8B5D-D7F6458631B7}" presName="horz2" presStyleCnt="0"/>
      <dgm:spPr/>
    </dgm:pt>
    <dgm:pt modelId="{E9DAB3A7-86D3-4C17-AE00-E7450443E6E9}" type="pres">
      <dgm:prSet presAssocID="{EF67E01C-63EE-47C2-8B5D-D7F6458631B7}" presName="horzSpace2" presStyleCnt="0"/>
      <dgm:spPr/>
    </dgm:pt>
    <dgm:pt modelId="{0019A954-9380-4699-8186-5393B992876B}" type="pres">
      <dgm:prSet presAssocID="{EF67E01C-63EE-47C2-8B5D-D7F6458631B7}" presName="tx2" presStyleLbl="revTx" presStyleIdx="1" presStyleCnt="4"/>
      <dgm:spPr/>
    </dgm:pt>
    <dgm:pt modelId="{32379CED-3AAF-43F4-82AE-95F018F8C414}" type="pres">
      <dgm:prSet presAssocID="{EF67E01C-63EE-47C2-8B5D-D7F6458631B7}" presName="vert2" presStyleCnt="0"/>
      <dgm:spPr/>
    </dgm:pt>
    <dgm:pt modelId="{EC646172-36B1-4647-BBE9-7E54CDEB8FAD}" type="pres">
      <dgm:prSet presAssocID="{EF67E01C-63EE-47C2-8B5D-D7F6458631B7}" presName="thinLine2b" presStyleLbl="callout" presStyleIdx="0" presStyleCnt="3"/>
      <dgm:spPr/>
    </dgm:pt>
    <dgm:pt modelId="{8541EF46-D959-4A04-868F-F03E0044AEFC}" type="pres">
      <dgm:prSet presAssocID="{EF67E01C-63EE-47C2-8B5D-D7F6458631B7}" presName="vertSpace2b" presStyleCnt="0"/>
      <dgm:spPr/>
    </dgm:pt>
    <dgm:pt modelId="{58373E8A-1CC2-4AA6-87A7-373DB93C2D0F}" type="pres">
      <dgm:prSet presAssocID="{97269032-7D09-40D4-B4A3-5A5F75944E4B}" presName="horz2" presStyleCnt="0"/>
      <dgm:spPr/>
    </dgm:pt>
    <dgm:pt modelId="{0A7A35AE-9234-4B7A-BFB2-12A57DCF8751}" type="pres">
      <dgm:prSet presAssocID="{97269032-7D09-40D4-B4A3-5A5F75944E4B}" presName="horzSpace2" presStyleCnt="0"/>
      <dgm:spPr/>
    </dgm:pt>
    <dgm:pt modelId="{A42F502E-8448-4176-88C2-D872A30FD0CD}" type="pres">
      <dgm:prSet presAssocID="{97269032-7D09-40D4-B4A3-5A5F75944E4B}" presName="tx2" presStyleLbl="revTx" presStyleIdx="2" presStyleCnt="4"/>
      <dgm:spPr/>
    </dgm:pt>
    <dgm:pt modelId="{6DDF314F-C29F-4733-A68F-41A42E39F3C7}" type="pres">
      <dgm:prSet presAssocID="{97269032-7D09-40D4-B4A3-5A5F75944E4B}" presName="vert2" presStyleCnt="0"/>
      <dgm:spPr/>
    </dgm:pt>
    <dgm:pt modelId="{826AE4D2-E451-4335-8447-ACB234B7B444}" type="pres">
      <dgm:prSet presAssocID="{97269032-7D09-40D4-B4A3-5A5F75944E4B}" presName="thinLine2b" presStyleLbl="callout" presStyleIdx="1" presStyleCnt="3"/>
      <dgm:spPr/>
    </dgm:pt>
    <dgm:pt modelId="{7F0ED17D-7595-40A4-BC2F-96ED75F11A09}" type="pres">
      <dgm:prSet presAssocID="{97269032-7D09-40D4-B4A3-5A5F75944E4B}" presName="vertSpace2b" presStyleCnt="0"/>
      <dgm:spPr/>
    </dgm:pt>
    <dgm:pt modelId="{06EC9F1B-7F4E-4113-9B4C-F3585EFD3C24}" type="pres">
      <dgm:prSet presAssocID="{5CAB4BDE-1DEC-4308-8C6B-5C546FBD4EB6}" presName="horz2" presStyleCnt="0"/>
      <dgm:spPr/>
    </dgm:pt>
    <dgm:pt modelId="{A4A4B719-3B75-4022-8795-BFB71559F371}" type="pres">
      <dgm:prSet presAssocID="{5CAB4BDE-1DEC-4308-8C6B-5C546FBD4EB6}" presName="horzSpace2" presStyleCnt="0"/>
      <dgm:spPr/>
    </dgm:pt>
    <dgm:pt modelId="{7B15A57C-C9F4-4610-850E-E322219D0475}" type="pres">
      <dgm:prSet presAssocID="{5CAB4BDE-1DEC-4308-8C6B-5C546FBD4EB6}" presName="tx2" presStyleLbl="revTx" presStyleIdx="3" presStyleCnt="4"/>
      <dgm:spPr/>
    </dgm:pt>
    <dgm:pt modelId="{621DA64D-C4A6-4D30-99C6-201D1CFF0EAA}" type="pres">
      <dgm:prSet presAssocID="{5CAB4BDE-1DEC-4308-8C6B-5C546FBD4EB6}" presName="vert2" presStyleCnt="0"/>
      <dgm:spPr/>
    </dgm:pt>
    <dgm:pt modelId="{EE678AEA-7287-4964-A5AF-C74FD27D7A39}" type="pres">
      <dgm:prSet presAssocID="{5CAB4BDE-1DEC-4308-8C6B-5C546FBD4EB6}" presName="thinLine2b" presStyleLbl="callout" presStyleIdx="2" presStyleCnt="3"/>
      <dgm:spPr/>
    </dgm:pt>
    <dgm:pt modelId="{411DE0C5-2434-4096-BFFD-C9C2FE7F5839}" type="pres">
      <dgm:prSet presAssocID="{5CAB4BDE-1DEC-4308-8C6B-5C546FBD4EB6}" presName="vertSpace2b" presStyleCnt="0"/>
      <dgm:spPr/>
    </dgm:pt>
  </dgm:ptLst>
  <dgm:cxnLst>
    <dgm:cxn modelId="{3D4CB513-4E02-6544-A9EF-5AB36CD824CE}" type="presOf" srcId="{B59DBE65-3BC8-48C8-9076-661AC08A6682}" destId="{E6E570AD-3732-4AC6-B1A1-AF86F0A76B4A}" srcOrd="0" destOrd="0" presId="urn:microsoft.com/office/officeart/2008/layout/LinedList"/>
    <dgm:cxn modelId="{53D85138-0A4C-4F1A-BCAA-E2A386F86A4A}" srcId="{5AC3982B-3F4A-4936-8C6F-E10640409B0C}" destId="{EF67E01C-63EE-47C2-8B5D-D7F6458631B7}" srcOrd="0" destOrd="0" parTransId="{DA71669C-4D82-4EB7-B980-820226EA05DB}" sibTransId="{BD58FF9D-B351-4AD9-90F5-F88E35B144A6}"/>
    <dgm:cxn modelId="{AD0AEE4C-C5F8-1645-A57D-D97E1028EECF}" type="presOf" srcId="{5CAB4BDE-1DEC-4308-8C6B-5C546FBD4EB6}" destId="{7B15A57C-C9F4-4610-850E-E322219D0475}" srcOrd="0" destOrd="0" presId="urn:microsoft.com/office/officeart/2008/layout/LinedList"/>
    <dgm:cxn modelId="{D122EA7E-1F55-5C4C-BD54-3830F0B36584}" type="presOf" srcId="{97269032-7D09-40D4-B4A3-5A5F75944E4B}" destId="{A42F502E-8448-4176-88C2-D872A30FD0CD}" srcOrd="0" destOrd="0" presId="urn:microsoft.com/office/officeart/2008/layout/LinedList"/>
    <dgm:cxn modelId="{1126F798-CC52-A448-8AC4-338CA20D560F}" type="presOf" srcId="{5AC3982B-3F4A-4936-8C6F-E10640409B0C}" destId="{6B56585F-749F-4042-B3DC-79558499E827}" srcOrd="0" destOrd="0" presId="urn:microsoft.com/office/officeart/2008/layout/LinedList"/>
    <dgm:cxn modelId="{0DDB1EB0-2EFE-4091-8B41-DA6FCAA39A83}" srcId="{B59DBE65-3BC8-48C8-9076-661AC08A6682}" destId="{5AC3982B-3F4A-4936-8C6F-E10640409B0C}" srcOrd="0" destOrd="0" parTransId="{9F6B3CF5-BD07-46EB-968F-AC2F03A0E8B0}" sibTransId="{9C7B3E4B-8938-4BB3-AB8E-C5677A2B14E4}"/>
    <dgm:cxn modelId="{2AC85EB9-F1E2-4941-AD45-8F6DE17A245F}" srcId="{5AC3982B-3F4A-4936-8C6F-E10640409B0C}" destId="{5CAB4BDE-1DEC-4308-8C6B-5C546FBD4EB6}" srcOrd="2" destOrd="0" parTransId="{747A0F9F-C3E0-45DA-8686-5B539E9D4C25}" sibTransId="{258CB216-E11F-4732-AA99-056BEE01AB15}"/>
    <dgm:cxn modelId="{83CBF2BF-1BB1-C34D-829E-6F64C5B0F9C6}" type="presOf" srcId="{EF67E01C-63EE-47C2-8B5D-D7F6458631B7}" destId="{0019A954-9380-4699-8186-5393B992876B}" srcOrd="0" destOrd="0" presId="urn:microsoft.com/office/officeart/2008/layout/LinedList"/>
    <dgm:cxn modelId="{8D05B1D5-BCFF-4899-B33A-11DFCF0C975D}" srcId="{5AC3982B-3F4A-4936-8C6F-E10640409B0C}" destId="{97269032-7D09-40D4-B4A3-5A5F75944E4B}" srcOrd="1" destOrd="0" parTransId="{556DB7BD-85AF-4A6A-980C-C0BBB455B314}" sibTransId="{0CB9ADF7-D17F-40C9-A7C4-2E76E7C8E3C6}"/>
    <dgm:cxn modelId="{32B92483-6B21-DF4C-8380-6A0191C2B70A}" type="presParOf" srcId="{E6E570AD-3732-4AC6-B1A1-AF86F0A76B4A}" destId="{DD454281-0454-46CD-A996-D7A0E4FF8B3D}" srcOrd="0" destOrd="0" presId="urn:microsoft.com/office/officeart/2008/layout/LinedList"/>
    <dgm:cxn modelId="{3B95D2E1-DDF7-824F-A1E1-617853128A6A}" type="presParOf" srcId="{E6E570AD-3732-4AC6-B1A1-AF86F0A76B4A}" destId="{B0FD1EB9-F86D-4C3B-9F2F-F64FF9BF32C0}" srcOrd="1" destOrd="0" presId="urn:microsoft.com/office/officeart/2008/layout/LinedList"/>
    <dgm:cxn modelId="{F12B290C-ACA4-EE4E-959B-FD672477D6D8}" type="presParOf" srcId="{B0FD1EB9-F86D-4C3B-9F2F-F64FF9BF32C0}" destId="{6B56585F-749F-4042-B3DC-79558499E827}" srcOrd="0" destOrd="0" presId="urn:microsoft.com/office/officeart/2008/layout/LinedList"/>
    <dgm:cxn modelId="{261D7D96-D110-D142-87E8-202A38F05AB1}" type="presParOf" srcId="{B0FD1EB9-F86D-4C3B-9F2F-F64FF9BF32C0}" destId="{425A6DE9-421D-44A3-947D-D39C91A5AB5F}" srcOrd="1" destOrd="0" presId="urn:microsoft.com/office/officeart/2008/layout/LinedList"/>
    <dgm:cxn modelId="{C19B1213-61FE-1B4A-9933-D808269F607B}" type="presParOf" srcId="{425A6DE9-421D-44A3-947D-D39C91A5AB5F}" destId="{C987752A-1C23-4A72-ABE2-FBCDB92279EF}" srcOrd="0" destOrd="0" presId="urn:microsoft.com/office/officeart/2008/layout/LinedList"/>
    <dgm:cxn modelId="{AA2C1574-0B6C-DE4D-8712-24532C06FFAB}" type="presParOf" srcId="{425A6DE9-421D-44A3-947D-D39C91A5AB5F}" destId="{3276596E-7FCD-4377-9221-865F1F44CE1D}" srcOrd="1" destOrd="0" presId="urn:microsoft.com/office/officeart/2008/layout/LinedList"/>
    <dgm:cxn modelId="{DFAA268E-B345-2D47-BB99-D35E4C907889}" type="presParOf" srcId="{3276596E-7FCD-4377-9221-865F1F44CE1D}" destId="{E9DAB3A7-86D3-4C17-AE00-E7450443E6E9}" srcOrd="0" destOrd="0" presId="urn:microsoft.com/office/officeart/2008/layout/LinedList"/>
    <dgm:cxn modelId="{57A0505E-957E-6242-B7AE-0D6C44C40A2D}" type="presParOf" srcId="{3276596E-7FCD-4377-9221-865F1F44CE1D}" destId="{0019A954-9380-4699-8186-5393B992876B}" srcOrd="1" destOrd="0" presId="urn:microsoft.com/office/officeart/2008/layout/LinedList"/>
    <dgm:cxn modelId="{1C47CB79-59C6-CB4C-90BC-90B521C7F589}" type="presParOf" srcId="{3276596E-7FCD-4377-9221-865F1F44CE1D}" destId="{32379CED-3AAF-43F4-82AE-95F018F8C414}" srcOrd="2" destOrd="0" presId="urn:microsoft.com/office/officeart/2008/layout/LinedList"/>
    <dgm:cxn modelId="{375452FD-F050-B841-B926-60575100AEA6}" type="presParOf" srcId="{425A6DE9-421D-44A3-947D-D39C91A5AB5F}" destId="{EC646172-36B1-4647-BBE9-7E54CDEB8FAD}" srcOrd="2" destOrd="0" presId="urn:microsoft.com/office/officeart/2008/layout/LinedList"/>
    <dgm:cxn modelId="{0FA0DFB0-994D-1C41-86E9-D13E75377801}" type="presParOf" srcId="{425A6DE9-421D-44A3-947D-D39C91A5AB5F}" destId="{8541EF46-D959-4A04-868F-F03E0044AEFC}" srcOrd="3" destOrd="0" presId="urn:microsoft.com/office/officeart/2008/layout/LinedList"/>
    <dgm:cxn modelId="{F4704DC4-D863-6444-9A1A-A8869EA5040C}" type="presParOf" srcId="{425A6DE9-421D-44A3-947D-D39C91A5AB5F}" destId="{58373E8A-1CC2-4AA6-87A7-373DB93C2D0F}" srcOrd="4" destOrd="0" presId="urn:microsoft.com/office/officeart/2008/layout/LinedList"/>
    <dgm:cxn modelId="{15D2BCDC-B29C-764E-B797-B140241D130D}" type="presParOf" srcId="{58373E8A-1CC2-4AA6-87A7-373DB93C2D0F}" destId="{0A7A35AE-9234-4B7A-BFB2-12A57DCF8751}" srcOrd="0" destOrd="0" presId="urn:microsoft.com/office/officeart/2008/layout/LinedList"/>
    <dgm:cxn modelId="{D8AF190E-8A7E-9D43-8653-AA28D1ED07CD}" type="presParOf" srcId="{58373E8A-1CC2-4AA6-87A7-373DB93C2D0F}" destId="{A42F502E-8448-4176-88C2-D872A30FD0CD}" srcOrd="1" destOrd="0" presId="urn:microsoft.com/office/officeart/2008/layout/LinedList"/>
    <dgm:cxn modelId="{F44427E3-D3CB-4B4D-82F6-800F24317100}" type="presParOf" srcId="{58373E8A-1CC2-4AA6-87A7-373DB93C2D0F}" destId="{6DDF314F-C29F-4733-A68F-41A42E39F3C7}" srcOrd="2" destOrd="0" presId="urn:microsoft.com/office/officeart/2008/layout/LinedList"/>
    <dgm:cxn modelId="{F69857EB-F67E-B046-A042-C87B1B8304C1}" type="presParOf" srcId="{425A6DE9-421D-44A3-947D-D39C91A5AB5F}" destId="{826AE4D2-E451-4335-8447-ACB234B7B444}" srcOrd="5" destOrd="0" presId="urn:microsoft.com/office/officeart/2008/layout/LinedList"/>
    <dgm:cxn modelId="{2EF2D4BC-B846-D04B-BB7B-27469815EBE6}" type="presParOf" srcId="{425A6DE9-421D-44A3-947D-D39C91A5AB5F}" destId="{7F0ED17D-7595-40A4-BC2F-96ED75F11A09}" srcOrd="6" destOrd="0" presId="urn:microsoft.com/office/officeart/2008/layout/LinedList"/>
    <dgm:cxn modelId="{F8613871-E061-8044-89B1-07C0245107E8}" type="presParOf" srcId="{425A6DE9-421D-44A3-947D-D39C91A5AB5F}" destId="{06EC9F1B-7F4E-4113-9B4C-F3585EFD3C24}" srcOrd="7" destOrd="0" presId="urn:microsoft.com/office/officeart/2008/layout/LinedList"/>
    <dgm:cxn modelId="{C3B6559D-60BB-EC48-AA6E-79F3B310C938}" type="presParOf" srcId="{06EC9F1B-7F4E-4113-9B4C-F3585EFD3C24}" destId="{A4A4B719-3B75-4022-8795-BFB71559F371}" srcOrd="0" destOrd="0" presId="urn:microsoft.com/office/officeart/2008/layout/LinedList"/>
    <dgm:cxn modelId="{9E3E5B10-421D-8444-ABF1-A37FB018F9B5}" type="presParOf" srcId="{06EC9F1B-7F4E-4113-9B4C-F3585EFD3C24}" destId="{7B15A57C-C9F4-4610-850E-E322219D0475}" srcOrd="1" destOrd="0" presId="urn:microsoft.com/office/officeart/2008/layout/LinedList"/>
    <dgm:cxn modelId="{63823FEA-612E-1748-A843-DC78A8CA686C}" type="presParOf" srcId="{06EC9F1B-7F4E-4113-9B4C-F3585EFD3C24}" destId="{621DA64D-C4A6-4D30-99C6-201D1CFF0EAA}" srcOrd="2" destOrd="0" presId="urn:microsoft.com/office/officeart/2008/layout/LinedList"/>
    <dgm:cxn modelId="{52328E63-0643-EE4C-9915-4E0AE0F83FE6}" type="presParOf" srcId="{425A6DE9-421D-44A3-947D-D39C91A5AB5F}" destId="{EE678AEA-7287-4964-A5AF-C74FD27D7A39}" srcOrd="8" destOrd="0" presId="urn:microsoft.com/office/officeart/2008/layout/LinedList"/>
    <dgm:cxn modelId="{049060DA-EC45-7D49-B329-2D194EA4A8E7}" type="presParOf" srcId="{425A6DE9-421D-44A3-947D-D39C91A5AB5F}" destId="{411DE0C5-2434-4096-BFFD-C9C2FE7F5839}"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BFFDB7-398A-4B7B-89CD-EAB40EFF5D5C}" type="doc">
      <dgm:prSet loTypeId="urn:microsoft.com/office/officeart/2008/layout/LinedList" loCatId="list" qsTypeId="urn:microsoft.com/office/officeart/2005/8/quickstyle/simple4" qsCatId="simple" csTypeId="urn:microsoft.com/office/officeart/2005/8/colors/accent6_2" csCatId="accent6" phldr="1"/>
      <dgm:spPr/>
      <dgm:t>
        <a:bodyPr/>
        <a:lstStyle/>
        <a:p>
          <a:endParaRPr lang="en-CA"/>
        </a:p>
      </dgm:t>
    </dgm:pt>
    <dgm:pt modelId="{A350D532-C53C-4C40-A187-7E74AD0E1244}">
      <dgm:prSet phldrT="[Text]"/>
      <dgm:spPr/>
      <dgm:t>
        <a:bodyPr/>
        <a:lstStyle/>
        <a:p>
          <a:r>
            <a:rPr lang="en-CA" i="1"/>
            <a:t>First Nation Child and Family Caring Society of Canada et. al. v. Canada</a:t>
          </a:r>
        </a:p>
        <a:p>
          <a:r>
            <a:rPr lang="en-CA" i="1"/>
            <a:t>2 CHRT 2016</a:t>
          </a:r>
          <a:endParaRPr lang="en-CA"/>
        </a:p>
      </dgm:t>
    </dgm:pt>
    <dgm:pt modelId="{D17CF87E-82E4-431E-BD7C-307F8ACF5CDC}" type="parTrans" cxnId="{78D90EC2-F7D6-446D-9DF9-6ADF32DA65C2}">
      <dgm:prSet/>
      <dgm:spPr/>
      <dgm:t>
        <a:bodyPr/>
        <a:lstStyle/>
        <a:p>
          <a:endParaRPr lang="en-CA"/>
        </a:p>
      </dgm:t>
    </dgm:pt>
    <dgm:pt modelId="{0687753B-AD5A-46AA-9BAA-E206D9EFCDEA}" type="sibTrans" cxnId="{78D90EC2-F7D6-446D-9DF9-6ADF32DA65C2}">
      <dgm:prSet/>
      <dgm:spPr/>
      <dgm:t>
        <a:bodyPr/>
        <a:lstStyle/>
        <a:p>
          <a:endParaRPr lang="en-CA"/>
        </a:p>
      </dgm:t>
    </dgm:pt>
    <dgm:pt modelId="{3524A493-19F7-499A-8E9D-921408DBBD64}">
      <dgm:prSet phldrT="[Text]"/>
      <dgm:spPr/>
      <dgm:t>
        <a:bodyPr/>
        <a:lstStyle/>
        <a:p>
          <a:r>
            <a:rPr lang="en-CA"/>
            <a:t>Non-discrimination requires consideration of the “distinct needs and circumstances of First Nations children and families on reserve- including their cultural, historical and geographical needs and circumstances” (para.465)</a:t>
          </a:r>
          <a:endParaRPr lang="en-CA" i="1"/>
        </a:p>
      </dgm:t>
    </dgm:pt>
    <dgm:pt modelId="{EEA0C7C2-22F6-4E6C-A8BD-D17621908D87}" type="parTrans" cxnId="{E2005C39-7755-4C32-B5DA-BC2A00792A9B}">
      <dgm:prSet/>
      <dgm:spPr/>
      <dgm:t>
        <a:bodyPr/>
        <a:lstStyle/>
        <a:p>
          <a:endParaRPr lang="en-CA"/>
        </a:p>
      </dgm:t>
    </dgm:pt>
    <dgm:pt modelId="{4FDF498B-3C15-46C0-A2FE-B8676BADB6F0}" type="sibTrans" cxnId="{E2005C39-7755-4C32-B5DA-BC2A00792A9B}">
      <dgm:prSet/>
      <dgm:spPr/>
      <dgm:t>
        <a:bodyPr/>
        <a:lstStyle/>
        <a:p>
          <a:endParaRPr lang="en-CA"/>
        </a:p>
      </dgm:t>
    </dgm:pt>
    <dgm:pt modelId="{76142FF5-8D4E-4BC6-A732-D4FB123E3DB6}">
      <dgm:prSet phldrT="[Text]"/>
      <dgm:spPr/>
      <dgm:t>
        <a:bodyPr/>
        <a:lstStyle/>
        <a:p>
          <a:r>
            <a:rPr lang="en-CA"/>
            <a:t>Continuing overrepresentation: Indigenous children make up 7% of all children in Canada but represent half (48%) of the children in foster care in Canada (</a:t>
          </a:r>
          <a:r>
            <a:rPr lang="en-CA" i="1"/>
            <a:t>Statistics Canada</a:t>
          </a:r>
          <a:r>
            <a:rPr lang="en-CA" i="0"/>
            <a:t>, 2011).  Furthermore, 2.5% of children in Ontario are Indigenous, but a quarter (23%) of the children in foster care are Indigenous </a:t>
          </a:r>
          <a:endParaRPr lang="en-CA"/>
        </a:p>
      </dgm:t>
    </dgm:pt>
    <dgm:pt modelId="{09F6550A-3D8D-4304-A2F1-CA0BE6C45B2D}" type="parTrans" cxnId="{F54A2E4F-3981-422B-8221-2CFE907E9152}">
      <dgm:prSet/>
      <dgm:spPr/>
      <dgm:t>
        <a:bodyPr/>
        <a:lstStyle/>
        <a:p>
          <a:endParaRPr lang="en-CA"/>
        </a:p>
      </dgm:t>
    </dgm:pt>
    <dgm:pt modelId="{CED4B53C-B6D2-425D-9555-463F63BEDF5A}" type="sibTrans" cxnId="{F54A2E4F-3981-422B-8221-2CFE907E9152}">
      <dgm:prSet/>
      <dgm:spPr/>
      <dgm:t>
        <a:bodyPr/>
        <a:lstStyle/>
        <a:p>
          <a:endParaRPr lang="en-CA"/>
        </a:p>
      </dgm:t>
    </dgm:pt>
    <dgm:pt modelId="{FDCF8532-E25B-495D-A3DE-582098CF49C8}">
      <dgm:prSet phldrT="[Text]"/>
      <dgm:spPr/>
      <dgm:t>
        <a:bodyPr/>
        <a:lstStyle/>
        <a:p>
          <a:pPr>
            <a:buNone/>
          </a:pPr>
          <a:r>
            <a:rPr lang="en-CA"/>
            <a:t>Government has not complied with CHRT ruling. On February 1, 2018, CHRT made further orders to fund the actual costs of prevention/least disruptive measures, legal fees, intake/investigation and building repairs AND to fund the Band Representative program in Ontario</a:t>
          </a:r>
        </a:p>
      </dgm:t>
    </dgm:pt>
    <dgm:pt modelId="{828CD60A-C2F6-4E5C-A7FB-90857D07D3DD}" type="parTrans" cxnId="{0647072E-C227-413F-99FC-14249F497B72}">
      <dgm:prSet/>
      <dgm:spPr/>
      <dgm:t>
        <a:bodyPr/>
        <a:lstStyle/>
        <a:p>
          <a:endParaRPr lang="en-CA"/>
        </a:p>
      </dgm:t>
    </dgm:pt>
    <dgm:pt modelId="{2D7305B5-1805-4097-94F2-08F8F6FA7685}" type="sibTrans" cxnId="{0647072E-C227-413F-99FC-14249F497B72}">
      <dgm:prSet/>
      <dgm:spPr/>
      <dgm:t>
        <a:bodyPr/>
        <a:lstStyle/>
        <a:p>
          <a:endParaRPr lang="en-CA"/>
        </a:p>
      </dgm:t>
    </dgm:pt>
    <dgm:pt modelId="{A6368980-BEE0-461E-9FCF-22AF06D36E1B}" type="pres">
      <dgm:prSet presAssocID="{B5BFFDB7-398A-4B7B-89CD-EAB40EFF5D5C}" presName="vert0" presStyleCnt="0">
        <dgm:presLayoutVars>
          <dgm:dir/>
          <dgm:animOne val="branch"/>
          <dgm:animLvl val="lvl"/>
        </dgm:presLayoutVars>
      </dgm:prSet>
      <dgm:spPr/>
    </dgm:pt>
    <dgm:pt modelId="{53FE9603-14F8-45E8-A0F7-267F0BFA4FBD}" type="pres">
      <dgm:prSet presAssocID="{A350D532-C53C-4C40-A187-7E74AD0E1244}" presName="thickLine" presStyleLbl="alignNode1" presStyleIdx="0" presStyleCnt="1"/>
      <dgm:spPr/>
    </dgm:pt>
    <dgm:pt modelId="{4EE2A019-AC7E-4400-9E05-CF53079153A9}" type="pres">
      <dgm:prSet presAssocID="{A350D532-C53C-4C40-A187-7E74AD0E1244}" presName="horz1" presStyleCnt="0"/>
      <dgm:spPr/>
    </dgm:pt>
    <dgm:pt modelId="{BB9BD974-3762-44BC-A737-2911E2D04FE6}" type="pres">
      <dgm:prSet presAssocID="{A350D532-C53C-4C40-A187-7E74AD0E1244}" presName="tx1" presStyleLbl="revTx" presStyleIdx="0" presStyleCnt="4"/>
      <dgm:spPr/>
    </dgm:pt>
    <dgm:pt modelId="{83A8497C-1E42-462D-BCF0-9AD25CB7BAD9}" type="pres">
      <dgm:prSet presAssocID="{A350D532-C53C-4C40-A187-7E74AD0E1244}" presName="vert1" presStyleCnt="0"/>
      <dgm:spPr/>
    </dgm:pt>
    <dgm:pt modelId="{982994A2-5424-46B8-A052-FFE4C06AE9A7}" type="pres">
      <dgm:prSet presAssocID="{3524A493-19F7-499A-8E9D-921408DBBD64}" presName="vertSpace2a" presStyleCnt="0"/>
      <dgm:spPr/>
    </dgm:pt>
    <dgm:pt modelId="{8F397AAD-61EC-41BF-8C64-342CA4268A3E}" type="pres">
      <dgm:prSet presAssocID="{3524A493-19F7-499A-8E9D-921408DBBD64}" presName="horz2" presStyleCnt="0"/>
      <dgm:spPr/>
    </dgm:pt>
    <dgm:pt modelId="{8448FCF5-3A4C-4B9D-96CB-E928FF18CDC9}" type="pres">
      <dgm:prSet presAssocID="{3524A493-19F7-499A-8E9D-921408DBBD64}" presName="horzSpace2" presStyleCnt="0"/>
      <dgm:spPr/>
    </dgm:pt>
    <dgm:pt modelId="{DEE381F4-CE6A-49E8-B1FC-C92DD963A94A}" type="pres">
      <dgm:prSet presAssocID="{3524A493-19F7-499A-8E9D-921408DBBD64}" presName="tx2" presStyleLbl="revTx" presStyleIdx="1" presStyleCnt="4"/>
      <dgm:spPr/>
    </dgm:pt>
    <dgm:pt modelId="{22416171-50DE-4801-9C88-5922027A6DB7}" type="pres">
      <dgm:prSet presAssocID="{3524A493-19F7-499A-8E9D-921408DBBD64}" presName="vert2" presStyleCnt="0"/>
      <dgm:spPr/>
    </dgm:pt>
    <dgm:pt modelId="{23D61232-1B1B-4066-B9E9-9B12D586F635}" type="pres">
      <dgm:prSet presAssocID="{3524A493-19F7-499A-8E9D-921408DBBD64}" presName="thinLine2b" presStyleLbl="callout" presStyleIdx="0" presStyleCnt="3"/>
      <dgm:spPr/>
    </dgm:pt>
    <dgm:pt modelId="{CD7632D4-FC64-4859-9A88-0CC421FCF650}" type="pres">
      <dgm:prSet presAssocID="{3524A493-19F7-499A-8E9D-921408DBBD64}" presName="vertSpace2b" presStyleCnt="0"/>
      <dgm:spPr/>
    </dgm:pt>
    <dgm:pt modelId="{53FE68A0-57AB-428D-BDF0-48B25F835301}" type="pres">
      <dgm:prSet presAssocID="{76142FF5-8D4E-4BC6-A732-D4FB123E3DB6}" presName="horz2" presStyleCnt="0"/>
      <dgm:spPr/>
    </dgm:pt>
    <dgm:pt modelId="{111A39D1-CD02-4C48-B0D8-1611B18F5CC2}" type="pres">
      <dgm:prSet presAssocID="{76142FF5-8D4E-4BC6-A732-D4FB123E3DB6}" presName="horzSpace2" presStyleCnt="0"/>
      <dgm:spPr/>
    </dgm:pt>
    <dgm:pt modelId="{B927D771-232E-488B-B412-065AD4136564}" type="pres">
      <dgm:prSet presAssocID="{76142FF5-8D4E-4BC6-A732-D4FB123E3DB6}" presName="tx2" presStyleLbl="revTx" presStyleIdx="2" presStyleCnt="4"/>
      <dgm:spPr/>
    </dgm:pt>
    <dgm:pt modelId="{45B844A3-C247-4A6F-A59C-EA842BAD7FCB}" type="pres">
      <dgm:prSet presAssocID="{76142FF5-8D4E-4BC6-A732-D4FB123E3DB6}" presName="vert2" presStyleCnt="0"/>
      <dgm:spPr/>
    </dgm:pt>
    <dgm:pt modelId="{4BB25D7C-AD12-44F6-9697-F2AC12A960A6}" type="pres">
      <dgm:prSet presAssocID="{76142FF5-8D4E-4BC6-A732-D4FB123E3DB6}" presName="thinLine2b" presStyleLbl="callout" presStyleIdx="1" presStyleCnt="3"/>
      <dgm:spPr/>
    </dgm:pt>
    <dgm:pt modelId="{C2DA3FFA-CABC-4C8F-8338-9C7C1A0B91B3}" type="pres">
      <dgm:prSet presAssocID="{76142FF5-8D4E-4BC6-A732-D4FB123E3DB6}" presName="vertSpace2b" presStyleCnt="0"/>
      <dgm:spPr/>
    </dgm:pt>
    <dgm:pt modelId="{2D711404-55E4-4709-9846-2451B18C692C}" type="pres">
      <dgm:prSet presAssocID="{FDCF8532-E25B-495D-A3DE-582098CF49C8}" presName="horz2" presStyleCnt="0"/>
      <dgm:spPr/>
    </dgm:pt>
    <dgm:pt modelId="{2BEB1CAC-8A0B-4EFE-9E89-29FCEE71A51B}" type="pres">
      <dgm:prSet presAssocID="{FDCF8532-E25B-495D-A3DE-582098CF49C8}" presName="horzSpace2" presStyleCnt="0"/>
      <dgm:spPr/>
    </dgm:pt>
    <dgm:pt modelId="{AAE83AAB-DC1D-4128-BFAD-B35DACFB32A2}" type="pres">
      <dgm:prSet presAssocID="{FDCF8532-E25B-495D-A3DE-582098CF49C8}" presName="tx2" presStyleLbl="revTx" presStyleIdx="3" presStyleCnt="4"/>
      <dgm:spPr/>
    </dgm:pt>
    <dgm:pt modelId="{869B18C2-62F3-4D0D-AD17-7A4908E5E7D4}" type="pres">
      <dgm:prSet presAssocID="{FDCF8532-E25B-495D-A3DE-582098CF49C8}" presName="vert2" presStyleCnt="0"/>
      <dgm:spPr/>
    </dgm:pt>
    <dgm:pt modelId="{12CC6F7A-D8B7-4427-B8E8-518A2BB8F38D}" type="pres">
      <dgm:prSet presAssocID="{FDCF8532-E25B-495D-A3DE-582098CF49C8}" presName="thinLine2b" presStyleLbl="callout" presStyleIdx="2" presStyleCnt="3"/>
      <dgm:spPr/>
    </dgm:pt>
    <dgm:pt modelId="{F62A8B39-C0D1-47CB-B2E9-FD355B9A4405}" type="pres">
      <dgm:prSet presAssocID="{FDCF8532-E25B-495D-A3DE-582098CF49C8}" presName="vertSpace2b" presStyleCnt="0"/>
      <dgm:spPr/>
    </dgm:pt>
  </dgm:ptLst>
  <dgm:cxnLst>
    <dgm:cxn modelId="{5B629D13-5563-471C-A054-89DBBB24768F}" type="presOf" srcId="{A350D532-C53C-4C40-A187-7E74AD0E1244}" destId="{BB9BD974-3762-44BC-A737-2911E2D04FE6}" srcOrd="0" destOrd="0" presId="urn:microsoft.com/office/officeart/2008/layout/LinedList"/>
    <dgm:cxn modelId="{0647072E-C227-413F-99FC-14249F497B72}" srcId="{A350D532-C53C-4C40-A187-7E74AD0E1244}" destId="{FDCF8532-E25B-495D-A3DE-582098CF49C8}" srcOrd="2" destOrd="0" parTransId="{828CD60A-C2F6-4E5C-A7FB-90857D07D3DD}" sibTransId="{2D7305B5-1805-4097-94F2-08F8F6FA7685}"/>
    <dgm:cxn modelId="{E2005C39-7755-4C32-B5DA-BC2A00792A9B}" srcId="{A350D532-C53C-4C40-A187-7E74AD0E1244}" destId="{3524A493-19F7-499A-8E9D-921408DBBD64}" srcOrd="0" destOrd="0" parTransId="{EEA0C7C2-22F6-4E6C-A8BD-D17621908D87}" sibTransId="{4FDF498B-3C15-46C0-A2FE-B8676BADB6F0}"/>
    <dgm:cxn modelId="{20E3F43D-4A91-4F2F-A950-E9F9638C9121}" type="presOf" srcId="{76142FF5-8D4E-4BC6-A732-D4FB123E3DB6}" destId="{B927D771-232E-488B-B412-065AD4136564}" srcOrd="0" destOrd="0" presId="urn:microsoft.com/office/officeart/2008/layout/LinedList"/>
    <dgm:cxn modelId="{001E5541-FCCB-4519-972C-4BAD1709EC97}" type="presOf" srcId="{3524A493-19F7-499A-8E9D-921408DBBD64}" destId="{DEE381F4-CE6A-49E8-B1FC-C92DD963A94A}" srcOrd="0" destOrd="0" presId="urn:microsoft.com/office/officeart/2008/layout/LinedList"/>
    <dgm:cxn modelId="{F54A2E4F-3981-422B-8221-2CFE907E9152}" srcId="{A350D532-C53C-4C40-A187-7E74AD0E1244}" destId="{76142FF5-8D4E-4BC6-A732-D4FB123E3DB6}" srcOrd="1" destOrd="0" parTransId="{09F6550A-3D8D-4304-A2F1-CA0BE6C45B2D}" sibTransId="{CED4B53C-B6D2-425D-9555-463F63BEDF5A}"/>
    <dgm:cxn modelId="{A34FC87C-9BB5-4EDB-A757-1494D0EC50E3}" type="presOf" srcId="{B5BFFDB7-398A-4B7B-89CD-EAB40EFF5D5C}" destId="{A6368980-BEE0-461E-9FCF-22AF06D36E1B}" srcOrd="0" destOrd="0" presId="urn:microsoft.com/office/officeart/2008/layout/LinedList"/>
    <dgm:cxn modelId="{78D90EC2-F7D6-446D-9DF9-6ADF32DA65C2}" srcId="{B5BFFDB7-398A-4B7B-89CD-EAB40EFF5D5C}" destId="{A350D532-C53C-4C40-A187-7E74AD0E1244}" srcOrd="0" destOrd="0" parTransId="{D17CF87E-82E4-431E-BD7C-307F8ACF5CDC}" sibTransId="{0687753B-AD5A-46AA-9BAA-E206D9EFCDEA}"/>
    <dgm:cxn modelId="{C30402D6-8511-46A3-91D5-6127DB23E8BF}" type="presOf" srcId="{FDCF8532-E25B-495D-A3DE-582098CF49C8}" destId="{AAE83AAB-DC1D-4128-BFAD-B35DACFB32A2}" srcOrd="0" destOrd="0" presId="urn:microsoft.com/office/officeart/2008/layout/LinedList"/>
    <dgm:cxn modelId="{5DA71A06-F453-4BF0-99D3-639DAEA191FE}" type="presParOf" srcId="{A6368980-BEE0-461E-9FCF-22AF06D36E1B}" destId="{53FE9603-14F8-45E8-A0F7-267F0BFA4FBD}" srcOrd="0" destOrd="0" presId="urn:microsoft.com/office/officeart/2008/layout/LinedList"/>
    <dgm:cxn modelId="{BF1A6970-B3D2-4724-8A63-D082F75377BD}" type="presParOf" srcId="{A6368980-BEE0-461E-9FCF-22AF06D36E1B}" destId="{4EE2A019-AC7E-4400-9E05-CF53079153A9}" srcOrd="1" destOrd="0" presId="urn:microsoft.com/office/officeart/2008/layout/LinedList"/>
    <dgm:cxn modelId="{269CF2AF-B454-4B0A-A5D7-211858AC5100}" type="presParOf" srcId="{4EE2A019-AC7E-4400-9E05-CF53079153A9}" destId="{BB9BD974-3762-44BC-A737-2911E2D04FE6}" srcOrd="0" destOrd="0" presId="urn:microsoft.com/office/officeart/2008/layout/LinedList"/>
    <dgm:cxn modelId="{ED4D1FD6-ECF1-4755-9F5F-A53AFADFC158}" type="presParOf" srcId="{4EE2A019-AC7E-4400-9E05-CF53079153A9}" destId="{83A8497C-1E42-462D-BCF0-9AD25CB7BAD9}" srcOrd="1" destOrd="0" presId="urn:microsoft.com/office/officeart/2008/layout/LinedList"/>
    <dgm:cxn modelId="{0BD7B3AC-0E4F-4FF7-B732-6D0C4BEFD55A}" type="presParOf" srcId="{83A8497C-1E42-462D-BCF0-9AD25CB7BAD9}" destId="{982994A2-5424-46B8-A052-FFE4C06AE9A7}" srcOrd="0" destOrd="0" presId="urn:microsoft.com/office/officeart/2008/layout/LinedList"/>
    <dgm:cxn modelId="{B2584536-8E62-4928-961D-D2341B23A0DA}" type="presParOf" srcId="{83A8497C-1E42-462D-BCF0-9AD25CB7BAD9}" destId="{8F397AAD-61EC-41BF-8C64-342CA4268A3E}" srcOrd="1" destOrd="0" presId="urn:microsoft.com/office/officeart/2008/layout/LinedList"/>
    <dgm:cxn modelId="{68FB0EDE-4433-4896-B8F3-3F2B813513E4}" type="presParOf" srcId="{8F397AAD-61EC-41BF-8C64-342CA4268A3E}" destId="{8448FCF5-3A4C-4B9D-96CB-E928FF18CDC9}" srcOrd="0" destOrd="0" presId="urn:microsoft.com/office/officeart/2008/layout/LinedList"/>
    <dgm:cxn modelId="{D9AD7066-DA00-40CC-8CDE-699CF67E4D94}" type="presParOf" srcId="{8F397AAD-61EC-41BF-8C64-342CA4268A3E}" destId="{DEE381F4-CE6A-49E8-B1FC-C92DD963A94A}" srcOrd="1" destOrd="0" presId="urn:microsoft.com/office/officeart/2008/layout/LinedList"/>
    <dgm:cxn modelId="{09BBB764-0F90-4B2F-865D-D10B67BE54B2}" type="presParOf" srcId="{8F397AAD-61EC-41BF-8C64-342CA4268A3E}" destId="{22416171-50DE-4801-9C88-5922027A6DB7}" srcOrd="2" destOrd="0" presId="urn:microsoft.com/office/officeart/2008/layout/LinedList"/>
    <dgm:cxn modelId="{D0EFAEDD-7D3C-4EFE-B536-A22FFA5EF293}" type="presParOf" srcId="{83A8497C-1E42-462D-BCF0-9AD25CB7BAD9}" destId="{23D61232-1B1B-4066-B9E9-9B12D586F635}" srcOrd="2" destOrd="0" presId="urn:microsoft.com/office/officeart/2008/layout/LinedList"/>
    <dgm:cxn modelId="{D90AE6CA-46BE-4C3C-99A8-339E0E37E2A9}" type="presParOf" srcId="{83A8497C-1E42-462D-BCF0-9AD25CB7BAD9}" destId="{CD7632D4-FC64-4859-9A88-0CC421FCF650}" srcOrd="3" destOrd="0" presId="urn:microsoft.com/office/officeart/2008/layout/LinedList"/>
    <dgm:cxn modelId="{4EB8253E-E745-4072-85D7-63C1ED95ED1D}" type="presParOf" srcId="{83A8497C-1E42-462D-BCF0-9AD25CB7BAD9}" destId="{53FE68A0-57AB-428D-BDF0-48B25F835301}" srcOrd="4" destOrd="0" presId="urn:microsoft.com/office/officeart/2008/layout/LinedList"/>
    <dgm:cxn modelId="{B1E4F8F9-E2C0-41D6-8D8C-EFE4AF7AE7FB}" type="presParOf" srcId="{53FE68A0-57AB-428D-BDF0-48B25F835301}" destId="{111A39D1-CD02-4C48-B0D8-1611B18F5CC2}" srcOrd="0" destOrd="0" presId="urn:microsoft.com/office/officeart/2008/layout/LinedList"/>
    <dgm:cxn modelId="{5F4D2A54-0293-48DD-A2A6-20EFD0506A15}" type="presParOf" srcId="{53FE68A0-57AB-428D-BDF0-48B25F835301}" destId="{B927D771-232E-488B-B412-065AD4136564}" srcOrd="1" destOrd="0" presId="urn:microsoft.com/office/officeart/2008/layout/LinedList"/>
    <dgm:cxn modelId="{22F986D1-A07F-4203-A8EA-9EC2FCB451EC}" type="presParOf" srcId="{53FE68A0-57AB-428D-BDF0-48B25F835301}" destId="{45B844A3-C247-4A6F-A59C-EA842BAD7FCB}" srcOrd="2" destOrd="0" presId="urn:microsoft.com/office/officeart/2008/layout/LinedList"/>
    <dgm:cxn modelId="{FDA4BDFD-9EE4-4920-9B54-E41105A0112A}" type="presParOf" srcId="{83A8497C-1E42-462D-BCF0-9AD25CB7BAD9}" destId="{4BB25D7C-AD12-44F6-9697-F2AC12A960A6}" srcOrd="5" destOrd="0" presId="urn:microsoft.com/office/officeart/2008/layout/LinedList"/>
    <dgm:cxn modelId="{D3B7960E-02DA-4145-B28A-956175E4ECEB}" type="presParOf" srcId="{83A8497C-1E42-462D-BCF0-9AD25CB7BAD9}" destId="{C2DA3FFA-CABC-4C8F-8338-9C7C1A0B91B3}" srcOrd="6" destOrd="0" presId="urn:microsoft.com/office/officeart/2008/layout/LinedList"/>
    <dgm:cxn modelId="{5D55C0AF-1D1E-4F11-9CBF-E9C4540F880C}" type="presParOf" srcId="{83A8497C-1E42-462D-BCF0-9AD25CB7BAD9}" destId="{2D711404-55E4-4709-9846-2451B18C692C}" srcOrd="7" destOrd="0" presId="urn:microsoft.com/office/officeart/2008/layout/LinedList"/>
    <dgm:cxn modelId="{2C001998-4C43-4BE5-B7FF-653D526A8A4C}" type="presParOf" srcId="{2D711404-55E4-4709-9846-2451B18C692C}" destId="{2BEB1CAC-8A0B-4EFE-9E89-29FCEE71A51B}" srcOrd="0" destOrd="0" presId="urn:microsoft.com/office/officeart/2008/layout/LinedList"/>
    <dgm:cxn modelId="{F6410B02-3F71-4376-97E9-69549D610BE2}" type="presParOf" srcId="{2D711404-55E4-4709-9846-2451B18C692C}" destId="{AAE83AAB-DC1D-4128-BFAD-B35DACFB32A2}" srcOrd="1" destOrd="0" presId="urn:microsoft.com/office/officeart/2008/layout/LinedList"/>
    <dgm:cxn modelId="{38056A5E-4A8B-452A-94FF-22B44DDD1892}" type="presParOf" srcId="{2D711404-55E4-4709-9846-2451B18C692C}" destId="{869B18C2-62F3-4D0D-AD17-7A4908E5E7D4}" srcOrd="2" destOrd="0" presId="urn:microsoft.com/office/officeart/2008/layout/LinedList"/>
    <dgm:cxn modelId="{D0425A4B-4296-457E-8404-F507E582CC58}" type="presParOf" srcId="{83A8497C-1E42-462D-BCF0-9AD25CB7BAD9}" destId="{12CC6F7A-D8B7-4427-B8E8-518A2BB8F38D}" srcOrd="8" destOrd="0" presId="urn:microsoft.com/office/officeart/2008/layout/LinedList"/>
    <dgm:cxn modelId="{B288BB80-D03F-4427-82EF-AFB2440887FC}" type="presParOf" srcId="{83A8497C-1E42-462D-BCF0-9AD25CB7BAD9}" destId="{F62A8B39-C0D1-47CB-B2E9-FD355B9A4405}"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3C9037-3134-4A50-965E-08643361C47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6F71AD6B-06C1-4A81-96E2-D2A663AB745B}">
      <dgm:prSet/>
      <dgm:spPr/>
      <dgm:t>
        <a:bodyPr/>
        <a:lstStyle/>
        <a:p>
          <a:r>
            <a:rPr lang="en-CA"/>
            <a:t>S. 9: Principles: (1) Best Interests (2) cultural continuity (3) substantive equality</a:t>
          </a:r>
          <a:endParaRPr lang="en-US"/>
        </a:p>
      </dgm:t>
    </dgm:pt>
    <dgm:pt modelId="{6955B0F0-0CF0-4279-B55E-BC2240E88F30}" type="parTrans" cxnId="{26192850-D40E-48DE-98E1-7E19B817E9DE}">
      <dgm:prSet/>
      <dgm:spPr/>
      <dgm:t>
        <a:bodyPr/>
        <a:lstStyle/>
        <a:p>
          <a:endParaRPr lang="en-US"/>
        </a:p>
      </dgm:t>
    </dgm:pt>
    <dgm:pt modelId="{4828ECF6-5060-4D8B-AE1B-B1304658EF94}" type="sibTrans" cxnId="{26192850-D40E-48DE-98E1-7E19B817E9DE}">
      <dgm:prSet/>
      <dgm:spPr/>
      <dgm:t>
        <a:bodyPr/>
        <a:lstStyle/>
        <a:p>
          <a:endParaRPr lang="en-US"/>
        </a:p>
      </dgm:t>
    </dgm:pt>
    <dgm:pt modelId="{70BD58FA-92DB-4E83-B173-BD682EDE36FC}">
      <dgm:prSet/>
      <dgm:spPr/>
      <dgm:t>
        <a:bodyPr/>
        <a:lstStyle/>
        <a:p>
          <a:r>
            <a:rPr lang="en-CA"/>
            <a:t>S. 10: Best Interests of the Child</a:t>
          </a:r>
          <a:endParaRPr lang="en-US"/>
        </a:p>
      </dgm:t>
    </dgm:pt>
    <dgm:pt modelId="{FB8B82E4-9EF3-4083-9900-78C8DD302C3E}" type="parTrans" cxnId="{3A3D1CB4-E496-4E5C-A2E9-9F513813890F}">
      <dgm:prSet/>
      <dgm:spPr/>
      <dgm:t>
        <a:bodyPr/>
        <a:lstStyle/>
        <a:p>
          <a:endParaRPr lang="en-US"/>
        </a:p>
      </dgm:t>
    </dgm:pt>
    <dgm:pt modelId="{5F94F1B6-B4F6-441F-AD91-A819D9B07D18}" type="sibTrans" cxnId="{3A3D1CB4-E496-4E5C-A2E9-9F513813890F}">
      <dgm:prSet/>
      <dgm:spPr/>
      <dgm:t>
        <a:bodyPr/>
        <a:lstStyle/>
        <a:p>
          <a:endParaRPr lang="en-US"/>
        </a:p>
      </dgm:t>
    </dgm:pt>
    <dgm:pt modelId="{ABE4591A-93A9-46C1-BE6D-38B9552CC8B9}">
      <dgm:prSet/>
      <dgm:spPr/>
      <dgm:t>
        <a:bodyPr/>
        <a:lstStyle/>
        <a:p>
          <a:r>
            <a:rPr lang="en-CA"/>
            <a:t>S. 11: Mandatory considerations when providing services</a:t>
          </a:r>
          <a:endParaRPr lang="en-US"/>
        </a:p>
      </dgm:t>
    </dgm:pt>
    <dgm:pt modelId="{986A5CC4-C5CF-4C99-83D6-A834E4DBFD56}" type="parTrans" cxnId="{83E8C9E2-1D37-4C13-8915-46901C50B357}">
      <dgm:prSet/>
      <dgm:spPr/>
      <dgm:t>
        <a:bodyPr/>
        <a:lstStyle/>
        <a:p>
          <a:endParaRPr lang="en-US"/>
        </a:p>
      </dgm:t>
    </dgm:pt>
    <dgm:pt modelId="{4FA8D3F9-AE4C-41A3-8DEE-0D5DA809150D}" type="sibTrans" cxnId="{83E8C9E2-1D37-4C13-8915-46901C50B357}">
      <dgm:prSet/>
      <dgm:spPr/>
      <dgm:t>
        <a:bodyPr/>
        <a:lstStyle/>
        <a:p>
          <a:endParaRPr lang="en-US"/>
        </a:p>
      </dgm:t>
    </dgm:pt>
    <dgm:pt modelId="{99C119E7-517E-4868-9F1E-7076C68A509D}">
      <dgm:prSet/>
      <dgm:spPr/>
      <dgm:t>
        <a:bodyPr/>
        <a:lstStyle/>
        <a:p>
          <a:r>
            <a:rPr lang="en-CA"/>
            <a:t>S. 12: Notice </a:t>
          </a:r>
          <a:endParaRPr lang="en-US"/>
        </a:p>
      </dgm:t>
    </dgm:pt>
    <dgm:pt modelId="{E61EDA65-7E29-46DC-A39B-FFBAF9ECA58B}" type="parTrans" cxnId="{823F95CE-80FA-4964-A64B-A2393E10E253}">
      <dgm:prSet/>
      <dgm:spPr/>
      <dgm:t>
        <a:bodyPr/>
        <a:lstStyle/>
        <a:p>
          <a:endParaRPr lang="en-US"/>
        </a:p>
      </dgm:t>
    </dgm:pt>
    <dgm:pt modelId="{0DD2813F-224C-4D0A-AE96-16CDBB639699}" type="sibTrans" cxnId="{823F95CE-80FA-4964-A64B-A2393E10E253}">
      <dgm:prSet/>
      <dgm:spPr/>
      <dgm:t>
        <a:bodyPr/>
        <a:lstStyle/>
        <a:p>
          <a:endParaRPr lang="en-US"/>
        </a:p>
      </dgm:t>
    </dgm:pt>
    <dgm:pt modelId="{DEB78C0A-FB5E-41E6-BB75-1D646D1D3CA7}">
      <dgm:prSet/>
      <dgm:spPr/>
      <dgm:t>
        <a:bodyPr/>
        <a:lstStyle/>
        <a:p>
          <a:r>
            <a:rPr lang="en-CA"/>
            <a:t>S. 13: Representations</a:t>
          </a:r>
          <a:endParaRPr lang="en-US"/>
        </a:p>
      </dgm:t>
    </dgm:pt>
    <dgm:pt modelId="{B06DE103-7386-4C0D-B2EF-EEC280BBCFDE}" type="parTrans" cxnId="{2860B817-F4DE-40E5-9A4D-F89F5E315855}">
      <dgm:prSet/>
      <dgm:spPr/>
      <dgm:t>
        <a:bodyPr/>
        <a:lstStyle/>
        <a:p>
          <a:endParaRPr lang="en-US"/>
        </a:p>
      </dgm:t>
    </dgm:pt>
    <dgm:pt modelId="{5CFEB6DB-9127-4106-B752-5F310DE524AF}" type="sibTrans" cxnId="{2860B817-F4DE-40E5-9A4D-F89F5E315855}">
      <dgm:prSet/>
      <dgm:spPr/>
      <dgm:t>
        <a:bodyPr/>
        <a:lstStyle/>
        <a:p>
          <a:endParaRPr lang="en-US"/>
        </a:p>
      </dgm:t>
    </dgm:pt>
    <dgm:pt modelId="{C83F1251-284A-42A8-AE94-F2674AE90FD1}">
      <dgm:prSet/>
      <dgm:spPr/>
      <dgm:t>
        <a:bodyPr/>
        <a:lstStyle/>
        <a:p>
          <a:r>
            <a:rPr lang="en-CA"/>
            <a:t>S. 14: Priority of Prevention</a:t>
          </a:r>
          <a:endParaRPr lang="en-US"/>
        </a:p>
      </dgm:t>
    </dgm:pt>
    <dgm:pt modelId="{9B7C0B3C-4153-43C3-887E-3EA5BD880FE7}" type="parTrans" cxnId="{E0552FD1-7CD4-42C4-9515-D6991C4A9DAC}">
      <dgm:prSet/>
      <dgm:spPr/>
      <dgm:t>
        <a:bodyPr/>
        <a:lstStyle/>
        <a:p>
          <a:endParaRPr lang="en-US"/>
        </a:p>
      </dgm:t>
    </dgm:pt>
    <dgm:pt modelId="{DFB60075-6FE1-4CC5-834F-9E29B45C2B0B}" type="sibTrans" cxnId="{E0552FD1-7CD4-42C4-9515-D6991C4A9DAC}">
      <dgm:prSet/>
      <dgm:spPr/>
      <dgm:t>
        <a:bodyPr/>
        <a:lstStyle/>
        <a:p>
          <a:endParaRPr lang="en-US"/>
        </a:p>
      </dgm:t>
    </dgm:pt>
    <dgm:pt modelId="{B9FF975D-BFCD-4E0B-B2E5-F75C51D9FDC3}">
      <dgm:prSet/>
      <dgm:spPr/>
      <dgm:t>
        <a:bodyPr/>
        <a:lstStyle/>
        <a:p>
          <a:r>
            <a:rPr lang="en-CA"/>
            <a:t>S. 15: Poverty considerations</a:t>
          </a:r>
          <a:endParaRPr lang="en-US"/>
        </a:p>
      </dgm:t>
    </dgm:pt>
    <dgm:pt modelId="{C6BE4601-4DB2-4933-82FB-C36AB7CDAE28}" type="parTrans" cxnId="{4B0BF514-6164-4DC1-BAE1-5870CA63518A}">
      <dgm:prSet/>
      <dgm:spPr/>
      <dgm:t>
        <a:bodyPr/>
        <a:lstStyle/>
        <a:p>
          <a:endParaRPr lang="en-US"/>
        </a:p>
      </dgm:t>
    </dgm:pt>
    <dgm:pt modelId="{3D8EA96E-2D78-45D2-8010-3845F121274D}" type="sibTrans" cxnId="{4B0BF514-6164-4DC1-BAE1-5870CA63518A}">
      <dgm:prSet/>
      <dgm:spPr/>
      <dgm:t>
        <a:bodyPr/>
        <a:lstStyle/>
        <a:p>
          <a:endParaRPr lang="en-US"/>
        </a:p>
      </dgm:t>
    </dgm:pt>
    <dgm:pt modelId="{D467F59B-F3FB-4467-805C-D93C5D331A81}">
      <dgm:prSet/>
      <dgm:spPr/>
      <dgm:t>
        <a:bodyPr/>
        <a:lstStyle/>
        <a:p>
          <a:r>
            <a:rPr lang="en-CA"/>
            <a:t>S. 15.1: Reasonable Efforts</a:t>
          </a:r>
          <a:endParaRPr lang="en-US"/>
        </a:p>
      </dgm:t>
    </dgm:pt>
    <dgm:pt modelId="{B6EF0F4D-4F1A-4E8A-81D5-C6C101947EE5}" type="parTrans" cxnId="{26281CB3-8181-4DE2-A1C2-FC6B8C177BA0}">
      <dgm:prSet/>
      <dgm:spPr/>
      <dgm:t>
        <a:bodyPr/>
        <a:lstStyle/>
        <a:p>
          <a:endParaRPr lang="en-US"/>
        </a:p>
      </dgm:t>
    </dgm:pt>
    <dgm:pt modelId="{D23CD4F1-6000-47E4-9863-CCCF17E35916}" type="sibTrans" cxnId="{26281CB3-8181-4DE2-A1C2-FC6B8C177BA0}">
      <dgm:prSet/>
      <dgm:spPr/>
      <dgm:t>
        <a:bodyPr/>
        <a:lstStyle/>
        <a:p>
          <a:endParaRPr lang="en-US"/>
        </a:p>
      </dgm:t>
    </dgm:pt>
    <dgm:pt modelId="{4F3C47C1-B444-4BF0-B12B-9BC368852EB3}">
      <dgm:prSet/>
      <dgm:spPr/>
      <dgm:t>
        <a:bodyPr/>
        <a:lstStyle/>
        <a:p>
          <a:r>
            <a:rPr lang="en-CA"/>
            <a:t>S. 16: Priority Placement</a:t>
          </a:r>
          <a:endParaRPr lang="en-US"/>
        </a:p>
      </dgm:t>
    </dgm:pt>
    <dgm:pt modelId="{DA069480-F9D6-4997-9AA9-653F10FA6B14}" type="parTrans" cxnId="{A1133768-7B3E-4E5D-A67B-05589AB5E7E6}">
      <dgm:prSet/>
      <dgm:spPr/>
      <dgm:t>
        <a:bodyPr/>
        <a:lstStyle/>
        <a:p>
          <a:endParaRPr lang="en-US"/>
        </a:p>
      </dgm:t>
    </dgm:pt>
    <dgm:pt modelId="{CF1B7163-6C5E-4332-B593-1B2FEFBFCDF6}" type="sibTrans" cxnId="{A1133768-7B3E-4E5D-A67B-05589AB5E7E6}">
      <dgm:prSet/>
      <dgm:spPr/>
      <dgm:t>
        <a:bodyPr/>
        <a:lstStyle/>
        <a:p>
          <a:endParaRPr lang="en-US"/>
        </a:p>
      </dgm:t>
    </dgm:pt>
    <dgm:pt modelId="{59532A06-97E0-4BAA-BCD1-89C4BABC78AA}">
      <dgm:prSet/>
      <dgm:spPr/>
      <dgm:t>
        <a:bodyPr/>
        <a:lstStyle/>
        <a:p>
          <a:r>
            <a:rPr lang="en-CA"/>
            <a:t>S. 17: Promoting Emotional Ties </a:t>
          </a:r>
          <a:endParaRPr lang="en-US"/>
        </a:p>
      </dgm:t>
    </dgm:pt>
    <dgm:pt modelId="{54207FE6-3D8D-4AE0-B0E2-26EFFED9BCB9}" type="parTrans" cxnId="{3CA29DD0-40D0-4360-B31D-6B0952094751}">
      <dgm:prSet/>
      <dgm:spPr/>
      <dgm:t>
        <a:bodyPr/>
        <a:lstStyle/>
        <a:p>
          <a:endParaRPr lang="en-US"/>
        </a:p>
      </dgm:t>
    </dgm:pt>
    <dgm:pt modelId="{397CB926-22AE-4EC7-A146-A0A3732CF734}" type="sibTrans" cxnId="{3CA29DD0-40D0-4360-B31D-6B0952094751}">
      <dgm:prSet/>
      <dgm:spPr/>
      <dgm:t>
        <a:bodyPr/>
        <a:lstStyle/>
        <a:p>
          <a:endParaRPr lang="en-US"/>
        </a:p>
      </dgm:t>
    </dgm:pt>
    <dgm:pt modelId="{681E4610-3F20-4F43-89E6-1CDACF73036B}" type="pres">
      <dgm:prSet presAssocID="{663C9037-3134-4A50-965E-08643361C472}" presName="diagram" presStyleCnt="0">
        <dgm:presLayoutVars>
          <dgm:dir/>
          <dgm:resizeHandles val="exact"/>
        </dgm:presLayoutVars>
      </dgm:prSet>
      <dgm:spPr/>
    </dgm:pt>
    <dgm:pt modelId="{64815F04-69CE-4C28-80DE-46A6598D3642}" type="pres">
      <dgm:prSet presAssocID="{6F71AD6B-06C1-4A81-96E2-D2A663AB745B}" presName="node" presStyleLbl="node1" presStyleIdx="0" presStyleCnt="10">
        <dgm:presLayoutVars>
          <dgm:bulletEnabled val="1"/>
        </dgm:presLayoutVars>
      </dgm:prSet>
      <dgm:spPr/>
    </dgm:pt>
    <dgm:pt modelId="{BB6B8D1F-B85E-4E7A-858F-DB42FFD269FE}" type="pres">
      <dgm:prSet presAssocID="{4828ECF6-5060-4D8B-AE1B-B1304658EF94}" presName="sibTrans" presStyleCnt="0"/>
      <dgm:spPr/>
    </dgm:pt>
    <dgm:pt modelId="{3C4A91FD-44BC-439C-A829-9B7A4B1C0EC9}" type="pres">
      <dgm:prSet presAssocID="{70BD58FA-92DB-4E83-B173-BD682EDE36FC}" presName="node" presStyleLbl="node1" presStyleIdx="1" presStyleCnt="10">
        <dgm:presLayoutVars>
          <dgm:bulletEnabled val="1"/>
        </dgm:presLayoutVars>
      </dgm:prSet>
      <dgm:spPr/>
    </dgm:pt>
    <dgm:pt modelId="{A5B040E1-247E-49B5-9077-71622184EF4F}" type="pres">
      <dgm:prSet presAssocID="{5F94F1B6-B4F6-441F-AD91-A819D9B07D18}" presName="sibTrans" presStyleCnt="0"/>
      <dgm:spPr/>
    </dgm:pt>
    <dgm:pt modelId="{3FA52EAA-7979-4E80-9095-F9EC0B0E2D12}" type="pres">
      <dgm:prSet presAssocID="{ABE4591A-93A9-46C1-BE6D-38B9552CC8B9}" presName="node" presStyleLbl="node1" presStyleIdx="2" presStyleCnt="10">
        <dgm:presLayoutVars>
          <dgm:bulletEnabled val="1"/>
        </dgm:presLayoutVars>
      </dgm:prSet>
      <dgm:spPr/>
    </dgm:pt>
    <dgm:pt modelId="{55C8BD13-BBC6-4811-86C0-274FE7002111}" type="pres">
      <dgm:prSet presAssocID="{4FA8D3F9-AE4C-41A3-8DEE-0D5DA809150D}" presName="sibTrans" presStyleCnt="0"/>
      <dgm:spPr/>
    </dgm:pt>
    <dgm:pt modelId="{EEB2CF03-3259-4012-B4A4-8061DF4B7615}" type="pres">
      <dgm:prSet presAssocID="{99C119E7-517E-4868-9F1E-7076C68A509D}" presName="node" presStyleLbl="node1" presStyleIdx="3" presStyleCnt="10">
        <dgm:presLayoutVars>
          <dgm:bulletEnabled val="1"/>
        </dgm:presLayoutVars>
      </dgm:prSet>
      <dgm:spPr/>
    </dgm:pt>
    <dgm:pt modelId="{68892B13-E283-4DAE-AA43-04C66DD34E74}" type="pres">
      <dgm:prSet presAssocID="{0DD2813F-224C-4D0A-AE96-16CDBB639699}" presName="sibTrans" presStyleCnt="0"/>
      <dgm:spPr/>
    </dgm:pt>
    <dgm:pt modelId="{63F40B75-134C-4904-84F4-EB6BD660803D}" type="pres">
      <dgm:prSet presAssocID="{DEB78C0A-FB5E-41E6-BB75-1D646D1D3CA7}" presName="node" presStyleLbl="node1" presStyleIdx="4" presStyleCnt="10">
        <dgm:presLayoutVars>
          <dgm:bulletEnabled val="1"/>
        </dgm:presLayoutVars>
      </dgm:prSet>
      <dgm:spPr/>
    </dgm:pt>
    <dgm:pt modelId="{204B9229-351C-4EF9-8F11-71829B5FA7CF}" type="pres">
      <dgm:prSet presAssocID="{5CFEB6DB-9127-4106-B752-5F310DE524AF}" presName="sibTrans" presStyleCnt="0"/>
      <dgm:spPr/>
    </dgm:pt>
    <dgm:pt modelId="{69058706-5DCF-44CC-953D-8F0BE126EDCE}" type="pres">
      <dgm:prSet presAssocID="{C83F1251-284A-42A8-AE94-F2674AE90FD1}" presName="node" presStyleLbl="node1" presStyleIdx="5" presStyleCnt="10">
        <dgm:presLayoutVars>
          <dgm:bulletEnabled val="1"/>
        </dgm:presLayoutVars>
      </dgm:prSet>
      <dgm:spPr/>
    </dgm:pt>
    <dgm:pt modelId="{1DEE0FFA-8DDA-4FAC-AF59-94C5875D5614}" type="pres">
      <dgm:prSet presAssocID="{DFB60075-6FE1-4CC5-834F-9E29B45C2B0B}" presName="sibTrans" presStyleCnt="0"/>
      <dgm:spPr/>
    </dgm:pt>
    <dgm:pt modelId="{15811EB4-2495-4231-B5E7-064394CDA8CD}" type="pres">
      <dgm:prSet presAssocID="{B9FF975D-BFCD-4E0B-B2E5-F75C51D9FDC3}" presName="node" presStyleLbl="node1" presStyleIdx="6" presStyleCnt="10">
        <dgm:presLayoutVars>
          <dgm:bulletEnabled val="1"/>
        </dgm:presLayoutVars>
      </dgm:prSet>
      <dgm:spPr/>
    </dgm:pt>
    <dgm:pt modelId="{B2632643-BB33-4976-86E8-0E67333CD424}" type="pres">
      <dgm:prSet presAssocID="{3D8EA96E-2D78-45D2-8010-3845F121274D}" presName="sibTrans" presStyleCnt="0"/>
      <dgm:spPr/>
    </dgm:pt>
    <dgm:pt modelId="{F2316DC5-22E2-4989-8623-6074C993462B}" type="pres">
      <dgm:prSet presAssocID="{D467F59B-F3FB-4467-805C-D93C5D331A81}" presName="node" presStyleLbl="node1" presStyleIdx="7" presStyleCnt="10">
        <dgm:presLayoutVars>
          <dgm:bulletEnabled val="1"/>
        </dgm:presLayoutVars>
      </dgm:prSet>
      <dgm:spPr/>
    </dgm:pt>
    <dgm:pt modelId="{2D484626-03BD-4001-8A3D-392A901D6BC3}" type="pres">
      <dgm:prSet presAssocID="{D23CD4F1-6000-47E4-9863-CCCF17E35916}" presName="sibTrans" presStyleCnt="0"/>
      <dgm:spPr/>
    </dgm:pt>
    <dgm:pt modelId="{926294DC-DFA6-45C5-8FA0-FA7A6A44DADC}" type="pres">
      <dgm:prSet presAssocID="{4F3C47C1-B444-4BF0-B12B-9BC368852EB3}" presName="node" presStyleLbl="node1" presStyleIdx="8" presStyleCnt="10">
        <dgm:presLayoutVars>
          <dgm:bulletEnabled val="1"/>
        </dgm:presLayoutVars>
      </dgm:prSet>
      <dgm:spPr/>
    </dgm:pt>
    <dgm:pt modelId="{4913547C-6CDE-42E8-B6CB-5F4AC73E4D58}" type="pres">
      <dgm:prSet presAssocID="{CF1B7163-6C5E-4332-B593-1B2FEFBFCDF6}" presName="sibTrans" presStyleCnt="0"/>
      <dgm:spPr/>
    </dgm:pt>
    <dgm:pt modelId="{FC3450BE-A385-4AA5-A2FC-5706655021ED}" type="pres">
      <dgm:prSet presAssocID="{59532A06-97E0-4BAA-BCD1-89C4BABC78AA}" presName="node" presStyleLbl="node1" presStyleIdx="9" presStyleCnt="10">
        <dgm:presLayoutVars>
          <dgm:bulletEnabled val="1"/>
        </dgm:presLayoutVars>
      </dgm:prSet>
      <dgm:spPr/>
    </dgm:pt>
  </dgm:ptLst>
  <dgm:cxnLst>
    <dgm:cxn modelId="{8105F308-4882-4485-827B-48C91BA8C1F3}" type="presOf" srcId="{C83F1251-284A-42A8-AE94-F2674AE90FD1}" destId="{69058706-5DCF-44CC-953D-8F0BE126EDCE}" srcOrd="0" destOrd="0" presId="urn:microsoft.com/office/officeart/2005/8/layout/default"/>
    <dgm:cxn modelId="{1D499E0B-CCB1-4E2D-A040-A102A08E1778}" type="presOf" srcId="{70BD58FA-92DB-4E83-B173-BD682EDE36FC}" destId="{3C4A91FD-44BC-439C-A829-9B7A4B1C0EC9}" srcOrd="0" destOrd="0" presId="urn:microsoft.com/office/officeart/2005/8/layout/default"/>
    <dgm:cxn modelId="{4B0BF514-6164-4DC1-BAE1-5870CA63518A}" srcId="{663C9037-3134-4A50-965E-08643361C472}" destId="{B9FF975D-BFCD-4E0B-B2E5-F75C51D9FDC3}" srcOrd="6" destOrd="0" parTransId="{C6BE4601-4DB2-4933-82FB-C36AB7CDAE28}" sibTransId="{3D8EA96E-2D78-45D2-8010-3845F121274D}"/>
    <dgm:cxn modelId="{2860B817-F4DE-40E5-9A4D-F89F5E315855}" srcId="{663C9037-3134-4A50-965E-08643361C472}" destId="{DEB78C0A-FB5E-41E6-BB75-1D646D1D3CA7}" srcOrd="4" destOrd="0" parTransId="{B06DE103-7386-4C0D-B2EF-EEC280BBCFDE}" sibTransId="{5CFEB6DB-9127-4106-B752-5F310DE524AF}"/>
    <dgm:cxn modelId="{10B7EB2A-2676-4C55-B541-F4F68571E34B}" type="presOf" srcId="{59532A06-97E0-4BAA-BCD1-89C4BABC78AA}" destId="{FC3450BE-A385-4AA5-A2FC-5706655021ED}" srcOrd="0" destOrd="0" presId="urn:microsoft.com/office/officeart/2005/8/layout/default"/>
    <dgm:cxn modelId="{56C13168-5B7F-4A67-97A4-99D95083CB98}" type="presOf" srcId="{D467F59B-F3FB-4467-805C-D93C5D331A81}" destId="{F2316DC5-22E2-4989-8623-6074C993462B}" srcOrd="0" destOrd="0" presId="urn:microsoft.com/office/officeart/2005/8/layout/default"/>
    <dgm:cxn modelId="{A1133768-7B3E-4E5D-A67B-05589AB5E7E6}" srcId="{663C9037-3134-4A50-965E-08643361C472}" destId="{4F3C47C1-B444-4BF0-B12B-9BC368852EB3}" srcOrd="8" destOrd="0" parTransId="{DA069480-F9D6-4997-9AA9-653F10FA6B14}" sibTransId="{CF1B7163-6C5E-4332-B593-1B2FEFBFCDF6}"/>
    <dgm:cxn modelId="{8D5C244A-409D-4F7F-B210-4086FEA63537}" type="presOf" srcId="{ABE4591A-93A9-46C1-BE6D-38B9552CC8B9}" destId="{3FA52EAA-7979-4E80-9095-F9EC0B0E2D12}" srcOrd="0" destOrd="0" presId="urn:microsoft.com/office/officeart/2005/8/layout/default"/>
    <dgm:cxn modelId="{26192850-D40E-48DE-98E1-7E19B817E9DE}" srcId="{663C9037-3134-4A50-965E-08643361C472}" destId="{6F71AD6B-06C1-4A81-96E2-D2A663AB745B}" srcOrd="0" destOrd="0" parTransId="{6955B0F0-0CF0-4279-B55E-BC2240E88F30}" sibTransId="{4828ECF6-5060-4D8B-AE1B-B1304658EF94}"/>
    <dgm:cxn modelId="{4D67C955-D41F-449A-B059-0F14CBBE68EA}" type="presOf" srcId="{6F71AD6B-06C1-4A81-96E2-D2A663AB745B}" destId="{64815F04-69CE-4C28-80DE-46A6598D3642}" srcOrd="0" destOrd="0" presId="urn:microsoft.com/office/officeart/2005/8/layout/default"/>
    <dgm:cxn modelId="{6ED4337A-03EF-43F3-9703-37700C42D914}" type="presOf" srcId="{99C119E7-517E-4868-9F1E-7076C68A509D}" destId="{EEB2CF03-3259-4012-B4A4-8061DF4B7615}" srcOrd="0" destOrd="0" presId="urn:microsoft.com/office/officeart/2005/8/layout/default"/>
    <dgm:cxn modelId="{81ECA292-9C16-46B8-9E7F-2A0B9915C51D}" type="presOf" srcId="{663C9037-3134-4A50-965E-08643361C472}" destId="{681E4610-3F20-4F43-89E6-1CDACF73036B}" srcOrd="0" destOrd="0" presId="urn:microsoft.com/office/officeart/2005/8/layout/default"/>
    <dgm:cxn modelId="{B1E486A6-1D19-45E7-9100-CAD73382AF14}" type="presOf" srcId="{DEB78C0A-FB5E-41E6-BB75-1D646D1D3CA7}" destId="{63F40B75-134C-4904-84F4-EB6BD660803D}" srcOrd="0" destOrd="0" presId="urn:microsoft.com/office/officeart/2005/8/layout/default"/>
    <dgm:cxn modelId="{26281CB3-8181-4DE2-A1C2-FC6B8C177BA0}" srcId="{663C9037-3134-4A50-965E-08643361C472}" destId="{D467F59B-F3FB-4467-805C-D93C5D331A81}" srcOrd="7" destOrd="0" parTransId="{B6EF0F4D-4F1A-4E8A-81D5-C6C101947EE5}" sibTransId="{D23CD4F1-6000-47E4-9863-CCCF17E35916}"/>
    <dgm:cxn modelId="{3A3D1CB4-E496-4E5C-A2E9-9F513813890F}" srcId="{663C9037-3134-4A50-965E-08643361C472}" destId="{70BD58FA-92DB-4E83-B173-BD682EDE36FC}" srcOrd="1" destOrd="0" parTransId="{FB8B82E4-9EF3-4083-9900-78C8DD302C3E}" sibTransId="{5F94F1B6-B4F6-441F-AD91-A819D9B07D18}"/>
    <dgm:cxn modelId="{D3113CC9-698A-4043-B8A1-2F903AA138C6}" type="presOf" srcId="{B9FF975D-BFCD-4E0B-B2E5-F75C51D9FDC3}" destId="{15811EB4-2495-4231-B5E7-064394CDA8CD}" srcOrd="0" destOrd="0" presId="urn:microsoft.com/office/officeart/2005/8/layout/default"/>
    <dgm:cxn modelId="{823F95CE-80FA-4964-A64B-A2393E10E253}" srcId="{663C9037-3134-4A50-965E-08643361C472}" destId="{99C119E7-517E-4868-9F1E-7076C68A509D}" srcOrd="3" destOrd="0" parTransId="{E61EDA65-7E29-46DC-A39B-FFBAF9ECA58B}" sibTransId="{0DD2813F-224C-4D0A-AE96-16CDBB639699}"/>
    <dgm:cxn modelId="{3CA29DD0-40D0-4360-B31D-6B0952094751}" srcId="{663C9037-3134-4A50-965E-08643361C472}" destId="{59532A06-97E0-4BAA-BCD1-89C4BABC78AA}" srcOrd="9" destOrd="0" parTransId="{54207FE6-3D8D-4AE0-B0E2-26EFFED9BCB9}" sibTransId="{397CB926-22AE-4EC7-A146-A0A3732CF734}"/>
    <dgm:cxn modelId="{E0552FD1-7CD4-42C4-9515-D6991C4A9DAC}" srcId="{663C9037-3134-4A50-965E-08643361C472}" destId="{C83F1251-284A-42A8-AE94-F2674AE90FD1}" srcOrd="5" destOrd="0" parTransId="{9B7C0B3C-4153-43C3-887E-3EA5BD880FE7}" sibTransId="{DFB60075-6FE1-4CC5-834F-9E29B45C2B0B}"/>
    <dgm:cxn modelId="{83E8C9E2-1D37-4C13-8915-46901C50B357}" srcId="{663C9037-3134-4A50-965E-08643361C472}" destId="{ABE4591A-93A9-46C1-BE6D-38B9552CC8B9}" srcOrd="2" destOrd="0" parTransId="{986A5CC4-C5CF-4C99-83D6-A834E4DBFD56}" sibTransId="{4FA8D3F9-AE4C-41A3-8DEE-0D5DA809150D}"/>
    <dgm:cxn modelId="{56B42AE5-62E4-4D80-97AE-153A765AC96B}" type="presOf" srcId="{4F3C47C1-B444-4BF0-B12B-9BC368852EB3}" destId="{926294DC-DFA6-45C5-8FA0-FA7A6A44DADC}" srcOrd="0" destOrd="0" presId="urn:microsoft.com/office/officeart/2005/8/layout/default"/>
    <dgm:cxn modelId="{DC7FD75C-E37B-4B2C-8D3C-881D5C6E9DF1}" type="presParOf" srcId="{681E4610-3F20-4F43-89E6-1CDACF73036B}" destId="{64815F04-69CE-4C28-80DE-46A6598D3642}" srcOrd="0" destOrd="0" presId="urn:microsoft.com/office/officeart/2005/8/layout/default"/>
    <dgm:cxn modelId="{8E90F583-B1A5-41A9-AF55-5F2FAA806831}" type="presParOf" srcId="{681E4610-3F20-4F43-89E6-1CDACF73036B}" destId="{BB6B8D1F-B85E-4E7A-858F-DB42FFD269FE}" srcOrd="1" destOrd="0" presId="urn:microsoft.com/office/officeart/2005/8/layout/default"/>
    <dgm:cxn modelId="{0B41EE4D-FB55-42F7-93F5-03CECBB311E3}" type="presParOf" srcId="{681E4610-3F20-4F43-89E6-1CDACF73036B}" destId="{3C4A91FD-44BC-439C-A829-9B7A4B1C0EC9}" srcOrd="2" destOrd="0" presId="urn:microsoft.com/office/officeart/2005/8/layout/default"/>
    <dgm:cxn modelId="{FE3F6A3F-A250-47AE-8929-FFB1AD49F015}" type="presParOf" srcId="{681E4610-3F20-4F43-89E6-1CDACF73036B}" destId="{A5B040E1-247E-49B5-9077-71622184EF4F}" srcOrd="3" destOrd="0" presId="urn:microsoft.com/office/officeart/2005/8/layout/default"/>
    <dgm:cxn modelId="{F475FC11-915D-4776-B9FF-8A9E30CFD998}" type="presParOf" srcId="{681E4610-3F20-4F43-89E6-1CDACF73036B}" destId="{3FA52EAA-7979-4E80-9095-F9EC0B0E2D12}" srcOrd="4" destOrd="0" presId="urn:microsoft.com/office/officeart/2005/8/layout/default"/>
    <dgm:cxn modelId="{2CF9DF4A-84D9-492A-90F6-5A871E646525}" type="presParOf" srcId="{681E4610-3F20-4F43-89E6-1CDACF73036B}" destId="{55C8BD13-BBC6-4811-86C0-274FE7002111}" srcOrd="5" destOrd="0" presId="urn:microsoft.com/office/officeart/2005/8/layout/default"/>
    <dgm:cxn modelId="{196E80B5-336A-40DB-B79E-6BA0752FF050}" type="presParOf" srcId="{681E4610-3F20-4F43-89E6-1CDACF73036B}" destId="{EEB2CF03-3259-4012-B4A4-8061DF4B7615}" srcOrd="6" destOrd="0" presId="urn:microsoft.com/office/officeart/2005/8/layout/default"/>
    <dgm:cxn modelId="{C87B92DE-E0D0-4AAB-BDF1-6500B2B76588}" type="presParOf" srcId="{681E4610-3F20-4F43-89E6-1CDACF73036B}" destId="{68892B13-E283-4DAE-AA43-04C66DD34E74}" srcOrd="7" destOrd="0" presId="urn:microsoft.com/office/officeart/2005/8/layout/default"/>
    <dgm:cxn modelId="{F6A01F4C-7F18-4822-9909-DE53386011FA}" type="presParOf" srcId="{681E4610-3F20-4F43-89E6-1CDACF73036B}" destId="{63F40B75-134C-4904-84F4-EB6BD660803D}" srcOrd="8" destOrd="0" presId="urn:microsoft.com/office/officeart/2005/8/layout/default"/>
    <dgm:cxn modelId="{910BF36C-0502-44C0-88AB-21F099D1C89F}" type="presParOf" srcId="{681E4610-3F20-4F43-89E6-1CDACF73036B}" destId="{204B9229-351C-4EF9-8F11-71829B5FA7CF}" srcOrd="9" destOrd="0" presId="urn:microsoft.com/office/officeart/2005/8/layout/default"/>
    <dgm:cxn modelId="{F71322F1-F0B1-4AD9-ABF2-B713D7699AA3}" type="presParOf" srcId="{681E4610-3F20-4F43-89E6-1CDACF73036B}" destId="{69058706-5DCF-44CC-953D-8F0BE126EDCE}" srcOrd="10" destOrd="0" presId="urn:microsoft.com/office/officeart/2005/8/layout/default"/>
    <dgm:cxn modelId="{955A8CA8-1A32-4C6D-8E5F-2202ABB372F0}" type="presParOf" srcId="{681E4610-3F20-4F43-89E6-1CDACF73036B}" destId="{1DEE0FFA-8DDA-4FAC-AF59-94C5875D5614}" srcOrd="11" destOrd="0" presId="urn:microsoft.com/office/officeart/2005/8/layout/default"/>
    <dgm:cxn modelId="{11D1FD41-1E78-4879-A7A5-DB681AD3AF32}" type="presParOf" srcId="{681E4610-3F20-4F43-89E6-1CDACF73036B}" destId="{15811EB4-2495-4231-B5E7-064394CDA8CD}" srcOrd="12" destOrd="0" presId="urn:microsoft.com/office/officeart/2005/8/layout/default"/>
    <dgm:cxn modelId="{10A6BCA5-938F-4182-8884-6773CB548390}" type="presParOf" srcId="{681E4610-3F20-4F43-89E6-1CDACF73036B}" destId="{B2632643-BB33-4976-86E8-0E67333CD424}" srcOrd="13" destOrd="0" presId="urn:microsoft.com/office/officeart/2005/8/layout/default"/>
    <dgm:cxn modelId="{88929B84-648A-45C7-8B00-2EA0255A665D}" type="presParOf" srcId="{681E4610-3F20-4F43-89E6-1CDACF73036B}" destId="{F2316DC5-22E2-4989-8623-6074C993462B}" srcOrd="14" destOrd="0" presId="urn:microsoft.com/office/officeart/2005/8/layout/default"/>
    <dgm:cxn modelId="{B204C2F7-E7BA-4110-8812-B2968ACA56B1}" type="presParOf" srcId="{681E4610-3F20-4F43-89E6-1CDACF73036B}" destId="{2D484626-03BD-4001-8A3D-392A901D6BC3}" srcOrd="15" destOrd="0" presId="urn:microsoft.com/office/officeart/2005/8/layout/default"/>
    <dgm:cxn modelId="{85E33240-AAFC-48B5-93E5-3069825371C5}" type="presParOf" srcId="{681E4610-3F20-4F43-89E6-1CDACF73036B}" destId="{926294DC-DFA6-45C5-8FA0-FA7A6A44DADC}" srcOrd="16" destOrd="0" presId="urn:microsoft.com/office/officeart/2005/8/layout/default"/>
    <dgm:cxn modelId="{E43D0EAB-138A-4922-A72F-720F1E247BE0}" type="presParOf" srcId="{681E4610-3F20-4F43-89E6-1CDACF73036B}" destId="{4913547C-6CDE-42E8-B6CB-5F4AC73E4D58}" srcOrd="17" destOrd="0" presId="urn:microsoft.com/office/officeart/2005/8/layout/default"/>
    <dgm:cxn modelId="{54B734D2-85BA-401E-B45A-E7B2E55C1655}" type="presParOf" srcId="{681E4610-3F20-4F43-89E6-1CDACF73036B}" destId="{FC3450BE-A385-4AA5-A2FC-5706655021ED}"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E9CDA1-BA7E-40A3-909A-0037245F0851}"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41D661E4-53F9-43C4-831B-5FE45D1027AA}">
      <dgm:prSet/>
      <dgm:spPr/>
      <dgm:t>
        <a:bodyPr/>
        <a:lstStyle/>
        <a:p>
          <a:r>
            <a:rPr lang="en-US"/>
            <a:t>Authority</a:t>
          </a:r>
        </a:p>
      </dgm:t>
    </dgm:pt>
    <dgm:pt modelId="{B05DF9A2-5E05-4CB3-AD7C-C3E454D8DFBF}" type="parTrans" cxnId="{C65B0174-BC0B-4AA1-A01B-A0215979E4F4}">
      <dgm:prSet/>
      <dgm:spPr/>
      <dgm:t>
        <a:bodyPr/>
        <a:lstStyle/>
        <a:p>
          <a:endParaRPr lang="en-US"/>
        </a:p>
      </dgm:t>
    </dgm:pt>
    <dgm:pt modelId="{4B8166C8-A390-4B4A-B524-354425B21098}" type="sibTrans" cxnId="{C65B0174-BC0B-4AA1-A01B-A0215979E4F4}">
      <dgm:prSet/>
      <dgm:spPr/>
      <dgm:t>
        <a:bodyPr/>
        <a:lstStyle/>
        <a:p>
          <a:endParaRPr lang="en-US"/>
        </a:p>
      </dgm:t>
    </dgm:pt>
    <dgm:pt modelId="{FE8681E1-263D-4019-BB8C-1CEF4FE369BE}">
      <dgm:prSet/>
      <dgm:spPr/>
      <dgm:t>
        <a:bodyPr/>
        <a:lstStyle/>
        <a:p>
          <a:r>
            <a:rPr lang="en-US"/>
            <a:t>Power</a:t>
          </a:r>
        </a:p>
      </dgm:t>
    </dgm:pt>
    <dgm:pt modelId="{9787B0EC-E1C1-4645-BE97-1008A308307D}" type="parTrans" cxnId="{794A1EAD-CF18-4807-B5AA-66B4153D5BC7}">
      <dgm:prSet/>
      <dgm:spPr/>
      <dgm:t>
        <a:bodyPr/>
        <a:lstStyle/>
        <a:p>
          <a:endParaRPr lang="en-US"/>
        </a:p>
      </dgm:t>
    </dgm:pt>
    <dgm:pt modelId="{9B58CDC3-08ED-4471-98B8-2484106A99B3}" type="sibTrans" cxnId="{794A1EAD-CF18-4807-B5AA-66B4153D5BC7}">
      <dgm:prSet/>
      <dgm:spPr/>
      <dgm:t>
        <a:bodyPr/>
        <a:lstStyle/>
        <a:p>
          <a:endParaRPr lang="en-US"/>
        </a:p>
      </dgm:t>
    </dgm:pt>
    <dgm:pt modelId="{AE224B85-5033-4A7E-A9CF-C4CCF000DE58}" type="pres">
      <dgm:prSet presAssocID="{BFE9CDA1-BA7E-40A3-909A-0037245F0851}" presName="linear" presStyleCnt="0">
        <dgm:presLayoutVars>
          <dgm:dir/>
          <dgm:animLvl val="lvl"/>
          <dgm:resizeHandles val="exact"/>
        </dgm:presLayoutVars>
      </dgm:prSet>
      <dgm:spPr/>
    </dgm:pt>
    <dgm:pt modelId="{8C1320C4-F7FE-47B2-A728-AF4B9D57F7A2}" type="pres">
      <dgm:prSet presAssocID="{41D661E4-53F9-43C4-831B-5FE45D1027AA}" presName="parentLin" presStyleCnt="0"/>
      <dgm:spPr/>
    </dgm:pt>
    <dgm:pt modelId="{E609E159-9E35-4AB5-A884-1B6C8E0BA4D9}" type="pres">
      <dgm:prSet presAssocID="{41D661E4-53F9-43C4-831B-5FE45D1027AA}" presName="parentLeftMargin" presStyleLbl="node1" presStyleIdx="0" presStyleCnt="2"/>
      <dgm:spPr/>
    </dgm:pt>
    <dgm:pt modelId="{A29CF0F7-2720-49E9-A0CF-63D6934B453F}" type="pres">
      <dgm:prSet presAssocID="{41D661E4-53F9-43C4-831B-5FE45D1027AA}" presName="parentText" presStyleLbl="node1" presStyleIdx="0" presStyleCnt="2">
        <dgm:presLayoutVars>
          <dgm:chMax val="0"/>
          <dgm:bulletEnabled val="1"/>
        </dgm:presLayoutVars>
      </dgm:prSet>
      <dgm:spPr/>
    </dgm:pt>
    <dgm:pt modelId="{FC6B7FE4-07FC-48C4-A484-1275F2FBE2BA}" type="pres">
      <dgm:prSet presAssocID="{41D661E4-53F9-43C4-831B-5FE45D1027AA}" presName="negativeSpace" presStyleCnt="0"/>
      <dgm:spPr/>
    </dgm:pt>
    <dgm:pt modelId="{AF9BCD05-D006-481B-A2D0-A22CA0CBA842}" type="pres">
      <dgm:prSet presAssocID="{41D661E4-53F9-43C4-831B-5FE45D1027AA}" presName="childText" presStyleLbl="conFgAcc1" presStyleIdx="0" presStyleCnt="2">
        <dgm:presLayoutVars>
          <dgm:bulletEnabled val="1"/>
        </dgm:presLayoutVars>
      </dgm:prSet>
      <dgm:spPr/>
    </dgm:pt>
    <dgm:pt modelId="{6C15EF5C-288E-464F-B781-C99E36BC1EAA}" type="pres">
      <dgm:prSet presAssocID="{4B8166C8-A390-4B4A-B524-354425B21098}" presName="spaceBetweenRectangles" presStyleCnt="0"/>
      <dgm:spPr/>
    </dgm:pt>
    <dgm:pt modelId="{E368342A-CE66-43BE-B053-CFCCD4AD9E0B}" type="pres">
      <dgm:prSet presAssocID="{FE8681E1-263D-4019-BB8C-1CEF4FE369BE}" presName="parentLin" presStyleCnt="0"/>
      <dgm:spPr/>
    </dgm:pt>
    <dgm:pt modelId="{62272A4D-88FD-4357-87A4-4E919B5D88DC}" type="pres">
      <dgm:prSet presAssocID="{FE8681E1-263D-4019-BB8C-1CEF4FE369BE}" presName="parentLeftMargin" presStyleLbl="node1" presStyleIdx="0" presStyleCnt="2"/>
      <dgm:spPr/>
    </dgm:pt>
    <dgm:pt modelId="{C244853E-36AA-40F1-B56D-92980A8812EC}" type="pres">
      <dgm:prSet presAssocID="{FE8681E1-263D-4019-BB8C-1CEF4FE369BE}" presName="parentText" presStyleLbl="node1" presStyleIdx="1" presStyleCnt="2">
        <dgm:presLayoutVars>
          <dgm:chMax val="0"/>
          <dgm:bulletEnabled val="1"/>
        </dgm:presLayoutVars>
      </dgm:prSet>
      <dgm:spPr/>
    </dgm:pt>
    <dgm:pt modelId="{FDA95A29-E39F-4DB0-A7CC-C050D508300A}" type="pres">
      <dgm:prSet presAssocID="{FE8681E1-263D-4019-BB8C-1CEF4FE369BE}" presName="negativeSpace" presStyleCnt="0"/>
      <dgm:spPr/>
    </dgm:pt>
    <dgm:pt modelId="{9AE4899F-F916-4A57-9D24-6ABAEC089CF6}" type="pres">
      <dgm:prSet presAssocID="{FE8681E1-263D-4019-BB8C-1CEF4FE369BE}" presName="childText" presStyleLbl="conFgAcc1" presStyleIdx="1" presStyleCnt="2">
        <dgm:presLayoutVars>
          <dgm:bulletEnabled val="1"/>
        </dgm:presLayoutVars>
      </dgm:prSet>
      <dgm:spPr/>
    </dgm:pt>
  </dgm:ptLst>
  <dgm:cxnLst>
    <dgm:cxn modelId="{637B540D-95BC-4B8A-8385-9BC5B8085FB6}" type="presOf" srcId="{BFE9CDA1-BA7E-40A3-909A-0037245F0851}" destId="{AE224B85-5033-4A7E-A9CF-C4CCF000DE58}" srcOrd="0" destOrd="0" presId="urn:microsoft.com/office/officeart/2005/8/layout/list1"/>
    <dgm:cxn modelId="{DA4E7234-F8CD-4F76-B585-1ECD7B3A2A25}" type="presOf" srcId="{FE8681E1-263D-4019-BB8C-1CEF4FE369BE}" destId="{C244853E-36AA-40F1-B56D-92980A8812EC}" srcOrd="1" destOrd="0" presId="urn:microsoft.com/office/officeart/2005/8/layout/list1"/>
    <dgm:cxn modelId="{A31F5E65-551A-449D-AC0C-7543E73A3EE5}" type="presOf" srcId="{41D661E4-53F9-43C4-831B-5FE45D1027AA}" destId="{E609E159-9E35-4AB5-A884-1B6C8E0BA4D9}" srcOrd="0" destOrd="0" presId="urn:microsoft.com/office/officeart/2005/8/layout/list1"/>
    <dgm:cxn modelId="{D046FA48-F2EB-4D0A-B3B6-C6FEA3B44427}" type="presOf" srcId="{41D661E4-53F9-43C4-831B-5FE45D1027AA}" destId="{A29CF0F7-2720-49E9-A0CF-63D6934B453F}" srcOrd="1" destOrd="0" presId="urn:microsoft.com/office/officeart/2005/8/layout/list1"/>
    <dgm:cxn modelId="{C65B0174-BC0B-4AA1-A01B-A0215979E4F4}" srcId="{BFE9CDA1-BA7E-40A3-909A-0037245F0851}" destId="{41D661E4-53F9-43C4-831B-5FE45D1027AA}" srcOrd="0" destOrd="0" parTransId="{B05DF9A2-5E05-4CB3-AD7C-C3E454D8DFBF}" sibTransId="{4B8166C8-A390-4B4A-B524-354425B21098}"/>
    <dgm:cxn modelId="{794A1EAD-CF18-4807-B5AA-66B4153D5BC7}" srcId="{BFE9CDA1-BA7E-40A3-909A-0037245F0851}" destId="{FE8681E1-263D-4019-BB8C-1CEF4FE369BE}" srcOrd="1" destOrd="0" parTransId="{9787B0EC-E1C1-4645-BE97-1008A308307D}" sibTransId="{9B58CDC3-08ED-4471-98B8-2484106A99B3}"/>
    <dgm:cxn modelId="{9C261DBB-BD83-4FA6-B369-F2B4D88DFA14}" type="presOf" srcId="{FE8681E1-263D-4019-BB8C-1CEF4FE369BE}" destId="{62272A4D-88FD-4357-87A4-4E919B5D88DC}" srcOrd="0" destOrd="0" presId="urn:microsoft.com/office/officeart/2005/8/layout/list1"/>
    <dgm:cxn modelId="{67BE1F63-846D-44C2-B57B-04294BD3B8CC}" type="presParOf" srcId="{AE224B85-5033-4A7E-A9CF-C4CCF000DE58}" destId="{8C1320C4-F7FE-47B2-A728-AF4B9D57F7A2}" srcOrd="0" destOrd="0" presId="urn:microsoft.com/office/officeart/2005/8/layout/list1"/>
    <dgm:cxn modelId="{F09B9DD9-F2A6-424B-90A4-D495DD2FD16F}" type="presParOf" srcId="{8C1320C4-F7FE-47B2-A728-AF4B9D57F7A2}" destId="{E609E159-9E35-4AB5-A884-1B6C8E0BA4D9}" srcOrd="0" destOrd="0" presId="urn:microsoft.com/office/officeart/2005/8/layout/list1"/>
    <dgm:cxn modelId="{153C562B-7581-48F8-B8BB-38CFF32A3D71}" type="presParOf" srcId="{8C1320C4-F7FE-47B2-A728-AF4B9D57F7A2}" destId="{A29CF0F7-2720-49E9-A0CF-63D6934B453F}" srcOrd="1" destOrd="0" presId="urn:microsoft.com/office/officeart/2005/8/layout/list1"/>
    <dgm:cxn modelId="{4FF42BA7-7FBF-4CF8-A844-AB9FE4995636}" type="presParOf" srcId="{AE224B85-5033-4A7E-A9CF-C4CCF000DE58}" destId="{FC6B7FE4-07FC-48C4-A484-1275F2FBE2BA}" srcOrd="1" destOrd="0" presId="urn:microsoft.com/office/officeart/2005/8/layout/list1"/>
    <dgm:cxn modelId="{8196381B-2F5F-4EB2-904A-05C83B81B0F1}" type="presParOf" srcId="{AE224B85-5033-4A7E-A9CF-C4CCF000DE58}" destId="{AF9BCD05-D006-481B-A2D0-A22CA0CBA842}" srcOrd="2" destOrd="0" presId="urn:microsoft.com/office/officeart/2005/8/layout/list1"/>
    <dgm:cxn modelId="{B1CBCA72-0911-42D2-AA40-8E2CB4D85D4D}" type="presParOf" srcId="{AE224B85-5033-4A7E-A9CF-C4CCF000DE58}" destId="{6C15EF5C-288E-464F-B781-C99E36BC1EAA}" srcOrd="3" destOrd="0" presId="urn:microsoft.com/office/officeart/2005/8/layout/list1"/>
    <dgm:cxn modelId="{05E7BB1B-A147-423D-87B3-2CC7904C789D}" type="presParOf" srcId="{AE224B85-5033-4A7E-A9CF-C4CCF000DE58}" destId="{E368342A-CE66-43BE-B053-CFCCD4AD9E0B}" srcOrd="4" destOrd="0" presId="urn:microsoft.com/office/officeart/2005/8/layout/list1"/>
    <dgm:cxn modelId="{8ABD2C79-1B88-4F11-9E1E-19928BD1196F}" type="presParOf" srcId="{E368342A-CE66-43BE-B053-CFCCD4AD9E0B}" destId="{62272A4D-88FD-4357-87A4-4E919B5D88DC}" srcOrd="0" destOrd="0" presId="urn:microsoft.com/office/officeart/2005/8/layout/list1"/>
    <dgm:cxn modelId="{A773D9E9-AB09-45ED-8881-7578EC711CEA}" type="presParOf" srcId="{E368342A-CE66-43BE-B053-CFCCD4AD9E0B}" destId="{C244853E-36AA-40F1-B56D-92980A8812EC}" srcOrd="1" destOrd="0" presId="urn:microsoft.com/office/officeart/2005/8/layout/list1"/>
    <dgm:cxn modelId="{12FA0707-65B2-472E-AD12-AB2266A26C27}" type="presParOf" srcId="{AE224B85-5033-4A7E-A9CF-C4CCF000DE58}" destId="{FDA95A29-E39F-4DB0-A7CC-C050D508300A}" srcOrd="5" destOrd="0" presId="urn:microsoft.com/office/officeart/2005/8/layout/list1"/>
    <dgm:cxn modelId="{09C587BE-8A39-456D-BD8E-E61B6A5B4447}" type="presParOf" srcId="{AE224B85-5033-4A7E-A9CF-C4CCF000DE58}" destId="{9AE4899F-F916-4A57-9D24-6ABAEC089CF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9383B9-4C90-472A-9C90-4DDA90EE35F6}" type="doc">
      <dgm:prSet loTypeId="urn:microsoft.com/office/officeart/2016/7/layout/VerticalHollowActionList" loCatId="List" qsTypeId="urn:microsoft.com/office/officeart/2005/8/quickstyle/simple1" qsCatId="simple" csTypeId="urn:microsoft.com/office/officeart/2005/8/colors/colorful1" csCatId="colorful"/>
      <dgm:spPr/>
      <dgm:t>
        <a:bodyPr/>
        <a:lstStyle/>
        <a:p>
          <a:endParaRPr lang="en-US"/>
        </a:p>
      </dgm:t>
    </dgm:pt>
    <dgm:pt modelId="{83E32D18-0454-42A5-89C7-12DE8F752636}">
      <dgm:prSet/>
      <dgm:spPr/>
      <dgm:t>
        <a:bodyPr/>
        <a:lstStyle/>
        <a:p>
          <a:r>
            <a:rPr lang="en-US"/>
            <a:t>Draft</a:t>
          </a:r>
        </a:p>
      </dgm:t>
    </dgm:pt>
    <dgm:pt modelId="{8A9CBADE-5D74-40A9-8C0F-666D62A55FC1}" type="parTrans" cxnId="{26BF9073-7E1F-423F-AC22-B2473169BC47}">
      <dgm:prSet/>
      <dgm:spPr/>
      <dgm:t>
        <a:bodyPr/>
        <a:lstStyle/>
        <a:p>
          <a:endParaRPr lang="en-US"/>
        </a:p>
      </dgm:t>
    </dgm:pt>
    <dgm:pt modelId="{55067BAA-780B-4CCF-8612-FC34D236BB80}" type="sibTrans" cxnId="{26BF9073-7E1F-423F-AC22-B2473169BC47}">
      <dgm:prSet/>
      <dgm:spPr/>
      <dgm:t>
        <a:bodyPr/>
        <a:lstStyle/>
        <a:p>
          <a:endParaRPr lang="en-US"/>
        </a:p>
      </dgm:t>
    </dgm:pt>
    <dgm:pt modelId="{080F0F92-4F9B-4D33-B390-EF15F8A258E1}">
      <dgm:prSet/>
      <dgm:spPr/>
      <dgm:t>
        <a:bodyPr/>
        <a:lstStyle/>
        <a:p>
          <a:r>
            <a:rPr lang="en-US"/>
            <a:t>Draft their own CFS laws (legislative authority)</a:t>
          </a:r>
        </a:p>
      </dgm:t>
    </dgm:pt>
    <dgm:pt modelId="{B48C83FA-AD5D-4E0D-ABF8-E4ECCDBA89EE}" type="parTrans" cxnId="{640FD383-95E3-43A4-AFB0-4BC532F5C2B0}">
      <dgm:prSet/>
      <dgm:spPr/>
      <dgm:t>
        <a:bodyPr/>
        <a:lstStyle/>
        <a:p>
          <a:endParaRPr lang="en-US"/>
        </a:p>
      </dgm:t>
    </dgm:pt>
    <dgm:pt modelId="{4E6DEB06-B421-4FF9-8938-5D7DEA0FFDCA}" type="sibTrans" cxnId="{640FD383-95E3-43A4-AFB0-4BC532F5C2B0}">
      <dgm:prSet/>
      <dgm:spPr/>
      <dgm:t>
        <a:bodyPr/>
        <a:lstStyle/>
        <a:p>
          <a:endParaRPr lang="en-US"/>
        </a:p>
      </dgm:t>
    </dgm:pt>
    <dgm:pt modelId="{24BD3AC8-50CD-4F2D-BF2B-CBB86226EBA6}">
      <dgm:prSet/>
      <dgm:spPr/>
      <dgm:t>
        <a:bodyPr/>
        <a:lstStyle/>
        <a:p>
          <a:r>
            <a:rPr lang="en-US"/>
            <a:t>Administer and enforce</a:t>
          </a:r>
        </a:p>
      </dgm:t>
    </dgm:pt>
    <dgm:pt modelId="{8D03E6E0-6656-4CF6-A351-5F0E10A65DF0}" type="parTrans" cxnId="{99395262-BBA7-4383-AFCF-D325637074E8}">
      <dgm:prSet/>
      <dgm:spPr/>
      <dgm:t>
        <a:bodyPr/>
        <a:lstStyle/>
        <a:p>
          <a:endParaRPr lang="en-US"/>
        </a:p>
      </dgm:t>
    </dgm:pt>
    <dgm:pt modelId="{A1F282EE-3B67-4443-8270-1379FC1395F8}" type="sibTrans" cxnId="{99395262-BBA7-4383-AFCF-D325637074E8}">
      <dgm:prSet/>
      <dgm:spPr/>
      <dgm:t>
        <a:bodyPr/>
        <a:lstStyle/>
        <a:p>
          <a:endParaRPr lang="en-US"/>
        </a:p>
      </dgm:t>
    </dgm:pt>
    <dgm:pt modelId="{97B54899-A8F6-4A56-96E3-8A46394ECFDB}">
      <dgm:prSet/>
      <dgm:spPr/>
      <dgm:t>
        <a:bodyPr/>
        <a:lstStyle/>
        <a:p>
          <a:r>
            <a:rPr lang="en-US"/>
            <a:t>Administer and enforce these CFS laws: s. 18(1)</a:t>
          </a:r>
        </a:p>
      </dgm:t>
    </dgm:pt>
    <dgm:pt modelId="{E0EF0CBE-6C4A-449B-B550-57354903C120}" type="parTrans" cxnId="{4AC2EB73-D737-480D-8A50-30AC92AAF052}">
      <dgm:prSet/>
      <dgm:spPr/>
      <dgm:t>
        <a:bodyPr/>
        <a:lstStyle/>
        <a:p>
          <a:endParaRPr lang="en-US"/>
        </a:p>
      </dgm:t>
    </dgm:pt>
    <dgm:pt modelId="{1E5696F6-A3A0-44D4-9C7D-21A687003959}" type="sibTrans" cxnId="{4AC2EB73-D737-480D-8A50-30AC92AAF052}">
      <dgm:prSet/>
      <dgm:spPr/>
      <dgm:t>
        <a:bodyPr/>
        <a:lstStyle/>
        <a:p>
          <a:endParaRPr lang="en-US"/>
        </a:p>
      </dgm:t>
    </dgm:pt>
    <dgm:pt modelId="{D5A638A9-8E1F-4413-99B8-9184A78C0B76}">
      <dgm:prSet/>
      <dgm:spPr/>
      <dgm:t>
        <a:bodyPr/>
        <a:lstStyle/>
        <a:p>
          <a:r>
            <a:rPr lang="en-US"/>
            <a:t>Provide</a:t>
          </a:r>
        </a:p>
      </dgm:t>
    </dgm:pt>
    <dgm:pt modelId="{85E59519-1DE9-4BBE-9161-E4EEB290AEF9}" type="parTrans" cxnId="{060970E2-E8CE-46F3-A1A9-B15C66746524}">
      <dgm:prSet/>
      <dgm:spPr/>
      <dgm:t>
        <a:bodyPr/>
        <a:lstStyle/>
        <a:p>
          <a:endParaRPr lang="en-US"/>
        </a:p>
      </dgm:t>
    </dgm:pt>
    <dgm:pt modelId="{1C324E0A-CDE7-4B28-93C1-417068B80DF7}" type="sibTrans" cxnId="{060970E2-E8CE-46F3-A1A9-B15C66746524}">
      <dgm:prSet/>
      <dgm:spPr/>
      <dgm:t>
        <a:bodyPr/>
        <a:lstStyle/>
        <a:p>
          <a:endParaRPr lang="en-US"/>
        </a:p>
      </dgm:t>
    </dgm:pt>
    <dgm:pt modelId="{9A471035-45AE-4EAF-A8F8-62B2277CBE5A}">
      <dgm:prSet/>
      <dgm:spPr/>
      <dgm:t>
        <a:bodyPr/>
        <a:lstStyle/>
        <a:p>
          <a:r>
            <a:rPr lang="en-US"/>
            <a:t>Provide dispute resolution mechanisms: s. 18(2)</a:t>
          </a:r>
        </a:p>
      </dgm:t>
    </dgm:pt>
    <dgm:pt modelId="{FA041111-39C0-44DF-B4B8-77AD50E1118F}" type="parTrans" cxnId="{473596BD-D566-48BD-9BA9-4B60BD6D76EB}">
      <dgm:prSet/>
      <dgm:spPr/>
      <dgm:t>
        <a:bodyPr/>
        <a:lstStyle/>
        <a:p>
          <a:endParaRPr lang="en-US"/>
        </a:p>
      </dgm:t>
    </dgm:pt>
    <dgm:pt modelId="{1025B37B-E3F6-4C2D-B8CA-A54706CC3825}" type="sibTrans" cxnId="{473596BD-D566-48BD-9BA9-4B60BD6D76EB}">
      <dgm:prSet/>
      <dgm:spPr/>
      <dgm:t>
        <a:bodyPr/>
        <a:lstStyle/>
        <a:p>
          <a:endParaRPr lang="en-US"/>
        </a:p>
      </dgm:t>
    </dgm:pt>
    <dgm:pt modelId="{7D22995E-82BD-4F61-A638-77D398288533}" type="pres">
      <dgm:prSet presAssocID="{529383B9-4C90-472A-9C90-4DDA90EE35F6}" presName="Name0" presStyleCnt="0">
        <dgm:presLayoutVars>
          <dgm:dir/>
          <dgm:animLvl val="lvl"/>
          <dgm:resizeHandles val="exact"/>
        </dgm:presLayoutVars>
      </dgm:prSet>
      <dgm:spPr/>
    </dgm:pt>
    <dgm:pt modelId="{7FF2CD7E-9484-4C85-87E7-13D6DE564E15}" type="pres">
      <dgm:prSet presAssocID="{83E32D18-0454-42A5-89C7-12DE8F752636}" presName="linNode" presStyleCnt="0"/>
      <dgm:spPr/>
    </dgm:pt>
    <dgm:pt modelId="{93F98610-E0D4-42BD-9C2F-5224D4B93FD8}" type="pres">
      <dgm:prSet presAssocID="{83E32D18-0454-42A5-89C7-12DE8F752636}" presName="parentText" presStyleLbl="solidFgAcc1" presStyleIdx="0" presStyleCnt="3">
        <dgm:presLayoutVars>
          <dgm:chMax val="1"/>
          <dgm:bulletEnabled/>
        </dgm:presLayoutVars>
      </dgm:prSet>
      <dgm:spPr/>
    </dgm:pt>
    <dgm:pt modelId="{D911E5C5-CFBE-4FE8-9FA1-889769464C11}" type="pres">
      <dgm:prSet presAssocID="{83E32D18-0454-42A5-89C7-12DE8F752636}" presName="descendantText" presStyleLbl="alignNode1" presStyleIdx="0" presStyleCnt="3">
        <dgm:presLayoutVars>
          <dgm:bulletEnabled/>
        </dgm:presLayoutVars>
      </dgm:prSet>
      <dgm:spPr/>
    </dgm:pt>
    <dgm:pt modelId="{AAB4C4F7-F511-4823-A771-73D6D20FC783}" type="pres">
      <dgm:prSet presAssocID="{55067BAA-780B-4CCF-8612-FC34D236BB80}" presName="sp" presStyleCnt="0"/>
      <dgm:spPr/>
    </dgm:pt>
    <dgm:pt modelId="{3EC41471-9D41-4449-BD12-1A1A417CE412}" type="pres">
      <dgm:prSet presAssocID="{24BD3AC8-50CD-4F2D-BF2B-CBB86226EBA6}" presName="linNode" presStyleCnt="0"/>
      <dgm:spPr/>
    </dgm:pt>
    <dgm:pt modelId="{4B5FC18E-BAF1-4F22-8C07-1948AF5611CA}" type="pres">
      <dgm:prSet presAssocID="{24BD3AC8-50CD-4F2D-BF2B-CBB86226EBA6}" presName="parentText" presStyleLbl="solidFgAcc1" presStyleIdx="1" presStyleCnt="3">
        <dgm:presLayoutVars>
          <dgm:chMax val="1"/>
          <dgm:bulletEnabled/>
        </dgm:presLayoutVars>
      </dgm:prSet>
      <dgm:spPr/>
    </dgm:pt>
    <dgm:pt modelId="{80933D0E-AD12-4341-A5EA-17096D5AA52E}" type="pres">
      <dgm:prSet presAssocID="{24BD3AC8-50CD-4F2D-BF2B-CBB86226EBA6}" presName="descendantText" presStyleLbl="alignNode1" presStyleIdx="1" presStyleCnt="3">
        <dgm:presLayoutVars>
          <dgm:bulletEnabled/>
        </dgm:presLayoutVars>
      </dgm:prSet>
      <dgm:spPr/>
    </dgm:pt>
    <dgm:pt modelId="{672ED8F7-3E26-41EC-A2FC-CAECE8B25C31}" type="pres">
      <dgm:prSet presAssocID="{A1F282EE-3B67-4443-8270-1379FC1395F8}" presName="sp" presStyleCnt="0"/>
      <dgm:spPr/>
    </dgm:pt>
    <dgm:pt modelId="{4C6D5EB8-ABAE-4B3C-A308-192E8174E6F8}" type="pres">
      <dgm:prSet presAssocID="{D5A638A9-8E1F-4413-99B8-9184A78C0B76}" presName="linNode" presStyleCnt="0"/>
      <dgm:spPr/>
    </dgm:pt>
    <dgm:pt modelId="{32062965-4133-4EDC-89CA-AC5D66838536}" type="pres">
      <dgm:prSet presAssocID="{D5A638A9-8E1F-4413-99B8-9184A78C0B76}" presName="parentText" presStyleLbl="solidFgAcc1" presStyleIdx="2" presStyleCnt="3">
        <dgm:presLayoutVars>
          <dgm:chMax val="1"/>
          <dgm:bulletEnabled/>
        </dgm:presLayoutVars>
      </dgm:prSet>
      <dgm:spPr/>
    </dgm:pt>
    <dgm:pt modelId="{A62BA9C2-1A7E-49E9-B480-B6233CA4B9B5}" type="pres">
      <dgm:prSet presAssocID="{D5A638A9-8E1F-4413-99B8-9184A78C0B76}" presName="descendantText" presStyleLbl="alignNode1" presStyleIdx="2" presStyleCnt="3">
        <dgm:presLayoutVars>
          <dgm:bulletEnabled/>
        </dgm:presLayoutVars>
      </dgm:prSet>
      <dgm:spPr/>
    </dgm:pt>
  </dgm:ptLst>
  <dgm:cxnLst>
    <dgm:cxn modelId="{B35ECC20-7A4F-43FB-B363-75AA3663633E}" type="presOf" srcId="{080F0F92-4F9B-4D33-B390-EF15F8A258E1}" destId="{D911E5C5-CFBE-4FE8-9FA1-889769464C11}" srcOrd="0" destOrd="0" presId="urn:microsoft.com/office/officeart/2016/7/layout/VerticalHollowActionList"/>
    <dgm:cxn modelId="{117DC931-CB5E-488C-98E4-BE7ED26C8C4F}" type="presOf" srcId="{83E32D18-0454-42A5-89C7-12DE8F752636}" destId="{93F98610-E0D4-42BD-9C2F-5224D4B93FD8}" srcOrd="0" destOrd="0" presId="urn:microsoft.com/office/officeart/2016/7/layout/VerticalHollowActionList"/>
    <dgm:cxn modelId="{99395262-BBA7-4383-AFCF-D325637074E8}" srcId="{529383B9-4C90-472A-9C90-4DDA90EE35F6}" destId="{24BD3AC8-50CD-4F2D-BF2B-CBB86226EBA6}" srcOrd="1" destOrd="0" parTransId="{8D03E6E0-6656-4CF6-A351-5F0E10A65DF0}" sibTransId="{A1F282EE-3B67-4443-8270-1379FC1395F8}"/>
    <dgm:cxn modelId="{6BA2AB69-7310-4553-A9E0-8563128CB003}" type="presOf" srcId="{529383B9-4C90-472A-9C90-4DDA90EE35F6}" destId="{7D22995E-82BD-4F61-A638-77D398288533}" srcOrd="0" destOrd="0" presId="urn:microsoft.com/office/officeart/2016/7/layout/VerticalHollowActionList"/>
    <dgm:cxn modelId="{B354954B-793A-43C6-96FF-58CE09C23C94}" type="presOf" srcId="{97B54899-A8F6-4A56-96E3-8A46394ECFDB}" destId="{80933D0E-AD12-4341-A5EA-17096D5AA52E}" srcOrd="0" destOrd="0" presId="urn:microsoft.com/office/officeart/2016/7/layout/VerticalHollowActionList"/>
    <dgm:cxn modelId="{26BF9073-7E1F-423F-AC22-B2473169BC47}" srcId="{529383B9-4C90-472A-9C90-4DDA90EE35F6}" destId="{83E32D18-0454-42A5-89C7-12DE8F752636}" srcOrd="0" destOrd="0" parTransId="{8A9CBADE-5D74-40A9-8C0F-666D62A55FC1}" sibTransId="{55067BAA-780B-4CCF-8612-FC34D236BB80}"/>
    <dgm:cxn modelId="{4AC2EB73-D737-480D-8A50-30AC92AAF052}" srcId="{24BD3AC8-50CD-4F2D-BF2B-CBB86226EBA6}" destId="{97B54899-A8F6-4A56-96E3-8A46394ECFDB}" srcOrd="0" destOrd="0" parTransId="{E0EF0CBE-6C4A-449B-B550-57354903C120}" sibTransId="{1E5696F6-A3A0-44D4-9C7D-21A687003959}"/>
    <dgm:cxn modelId="{640FD383-95E3-43A4-AFB0-4BC532F5C2B0}" srcId="{83E32D18-0454-42A5-89C7-12DE8F752636}" destId="{080F0F92-4F9B-4D33-B390-EF15F8A258E1}" srcOrd="0" destOrd="0" parTransId="{B48C83FA-AD5D-4E0D-ABF8-E4ECCDBA89EE}" sibTransId="{4E6DEB06-B421-4FF9-8938-5D7DEA0FFDCA}"/>
    <dgm:cxn modelId="{F66CB299-FC4C-49B4-A154-5F01727BEEE6}" type="presOf" srcId="{D5A638A9-8E1F-4413-99B8-9184A78C0B76}" destId="{32062965-4133-4EDC-89CA-AC5D66838536}" srcOrd="0" destOrd="0" presId="urn:microsoft.com/office/officeart/2016/7/layout/VerticalHollowActionList"/>
    <dgm:cxn modelId="{398425A6-FD2B-405C-B3B3-E2CF727F7FDA}" type="presOf" srcId="{9A471035-45AE-4EAF-A8F8-62B2277CBE5A}" destId="{A62BA9C2-1A7E-49E9-B480-B6233CA4B9B5}" srcOrd="0" destOrd="0" presId="urn:microsoft.com/office/officeart/2016/7/layout/VerticalHollowActionList"/>
    <dgm:cxn modelId="{473596BD-D566-48BD-9BA9-4B60BD6D76EB}" srcId="{D5A638A9-8E1F-4413-99B8-9184A78C0B76}" destId="{9A471035-45AE-4EAF-A8F8-62B2277CBE5A}" srcOrd="0" destOrd="0" parTransId="{FA041111-39C0-44DF-B4B8-77AD50E1118F}" sibTransId="{1025B37B-E3F6-4C2D-B8CA-A54706CC3825}"/>
    <dgm:cxn modelId="{18C791C5-536D-4D14-95E8-E4815F3C97F4}" type="presOf" srcId="{24BD3AC8-50CD-4F2D-BF2B-CBB86226EBA6}" destId="{4B5FC18E-BAF1-4F22-8C07-1948AF5611CA}" srcOrd="0" destOrd="0" presId="urn:microsoft.com/office/officeart/2016/7/layout/VerticalHollowActionList"/>
    <dgm:cxn modelId="{060970E2-E8CE-46F3-A1A9-B15C66746524}" srcId="{529383B9-4C90-472A-9C90-4DDA90EE35F6}" destId="{D5A638A9-8E1F-4413-99B8-9184A78C0B76}" srcOrd="2" destOrd="0" parTransId="{85E59519-1DE9-4BBE-9161-E4EEB290AEF9}" sibTransId="{1C324E0A-CDE7-4B28-93C1-417068B80DF7}"/>
    <dgm:cxn modelId="{000A49B8-2CF1-4D72-9286-226FD4F1EFFA}" type="presParOf" srcId="{7D22995E-82BD-4F61-A638-77D398288533}" destId="{7FF2CD7E-9484-4C85-87E7-13D6DE564E15}" srcOrd="0" destOrd="0" presId="urn:microsoft.com/office/officeart/2016/7/layout/VerticalHollowActionList"/>
    <dgm:cxn modelId="{B1E34BB6-BCD8-48DE-85BE-E15B31FE0B38}" type="presParOf" srcId="{7FF2CD7E-9484-4C85-87E7-13D6DE564E15}" destId="{93F98610-E0D4-42BD-9C2F-5224D4B93FD8}" srcOrd="0" destOrd="0" presId="urn:microsoft.com/office/officeart/2016/7/layout/VerticalHollowActionList"/>
    <dgm:cxn modelId="{4A750332-A3ED-43BC-85FD-6D6E1880F10A}" type="presParOf" srcId="{7FF2CD7E-9484-4C85-87E7-13D6DE564E15}" destId="{D911E5C5-CFBE-4FE8-9FA1-889769464C11}" srcOrd="1" destOrd="0" presId="urn:microsoft.com/office/officeart/2016/7/layout/VerticalHollowActionList"/>
    <dgm:cxn modelId="{B8A038AF-E62F-49B1-81B9-7436652D141A}" type="presParOf" srcId="{7D22995E-82BD-4F61-A638-77D398288533}" destId="{AAB4C4F7-F511-4823-A771-73D6D20FC783}" srcOrd="1" destOrd="0" presId="urn:microsoft.com/office/officeart/2016/7/layout/VerticalHollowActionList"/>
    <dgm:cxn modelId="{B7AA47FF-E59C-4318-B7CC-F8B6A8257493}" type="presParOf" srcId="{7D22995E-82BD-4F61-A638-77D398288533}" destId="{3EC41471-9D41-4449-BD12-1A1A417CE412}" srcOrd="2" destOrd="0" presId="urn:microsoft.com/office/officeart/2016/7/layout/VerticalHollowActionList"/>
    <dgm:cxn modelId="{32291F17-A5A9-4083-B726-1C6BCB57BC43}" type="presParOf" srcId="{3EC41471-9D41-4449-BD12-1A1A417CE412}" destId="{4B5FC18E-BAF1-4F22-8C07-1948AF5611CA}" srcOrd="0" destOrd="0" presId="urn:microsoft.com/office/officeart/2016/7/layout/VerticalHollowActionList"/>
    <dgm:cxn modelId="{B7D3B61C-A39B-44EF-8E78-0D580A0143E1}" type="presParOf" srcId="{3EC41471-9D41-4449-BD12-1A1A417CE412}" destId="{80933D0E-AD12-4341-A5EA-17096D5AA52E}" srcOrd="1" destOrd="0" presId="urn:microsoft.com/office/officeart/2016/7/layout/VerticalHollowActionList"/>
    <dgm:cxn modelId="{F0ABDEA1-E5C8-439D-B2D5-BD20CB031D7A}" type="presParOf" srcId="{7D22995E-82BD-4F61-A638-77D398288533}" destId="{672ED8F7-3E26-41EC-A2FC-CAECE8B25C31}" srcOrd="3" destOrd="0" presId="urn:microsoft.com/office/officeart/2016/7/layout/VerticalHollowActionList"/>
    <dgm:cxn modelId="{78275F96-FD13-4733-A53F-A206DF84AD60}" type="presParOf" srcId="{7D22995E-82BD-4F61-A638-77D398288533}" destId="{4C6D5EB8-ABAE-4B3C-A308-192E8174E6F8}" srcOrd="4" destOrd="0" presId="urn:microsoft.com/office/officeart/2016/7/layout/VerticalHollowActionList"/>
    <dgm:cxn modelId="{D845ED43-4BD8-45E5-9610-919FBD91FA02}" type="presParOf" srcId="{4C6D5EB8-ABAE-4B3C-A308-192E8174E6F8}" destId="{32062965-4133-4EDC-89CA-AC5D66838536}" srcOrd="0" destOrd="0" presId="urn:microsoft.com/office/officeart/2016/7/layout/VerticalHollowActionList"/>
    <dgm:cxn modelId="{DB525E28-6A9F-4031-BB9E-7FD38CA737BB}" type="presParOf" srcId="{4C6D5EB8-ABAE-4B3C-A308-192E8174E6F8}" destId="{A62BA9C2-1A7E-49E9-B480-B6233CA4B9B5}"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0F4EE7-C6C0-4679-A2D5-1309255C6105}" type="doc">
      <dgm:prSet loTypeId="urn:microsoft.com/office/officeart/2016/7/layout/HorizontalActionList" loCatId="List" qsTypeId="urn:microsoft.com/office/officeart/2005/8/quickstyle/simple1" qsCatId="simple" csTypeId="urn:microsoft.com/office/officeart/2005/8/colors/colorful1" csCatId="colorful"/>
      <dgm:spPr/>
      <dgm:t>
        <a:bodyPr/>
        <a:lstStyle/>
        <a:p>
          <a:endParaRPr lang="en-US"/>
        </a:p>
      </dgm:t>
    </dgm:pt>
    <dgm:pt modelId="{16B07E36-0B38-421A-BB38-1AD2735211DB}">
      <dgm:prSet/>
      <dgm:spPr/>
      <dgm:t>
        <a:bodyPr/>
        <a:lstStyle/>
        <a:p>
          <a:r>
            <a:rPr lang="en-US"/>
            <a:t>Have</a:t>
          </a:r>
        </a:p>
      </dgm:t>
    </dgm:pt>
    <dgm:pt modelId="{3C103647-AD97-4128-978E-FE2B845F73A4}" type="parTrans" cxnId="{290F35CB-9BE7-4A8A-9B53-590B8F978B98}">
      <dgm:prSet/>
      <dgm:spPr/>
      <dgm:t>
        <a:bodyPr/>
        <a:lstStyle/>
        <a:p>
          <a:endParaRPr lang="en-US"/>
        </a:p>
      </dgm:t>
    </dgm:pt>
    <dgm:pt modelId="{F0E7B107-26FD-4824-92AC-E1033ED5C688}" type="sibTrans" cxnId="{290F35CB-9BE7-4A8A-9B53-590B8F978B98}">
      <dgm:prSet/>
      <dgm:spPr/>
      <dgm:t>
        <a:bodyPr/>
        <a:lstStyle/>
        <a:p>
          <a:endParaRPr lang="en-US"/>
        </a:p>
      </dgm:t>
    </dgm:pt>
    <dgm:pt modelId="{B5B9DEC6-8B5E-44AF-9416-90662AD19BD7}">
      <dgm:prSet/>
      <dgm:spPr/>
      <dgm:t>
        <a:bodyPr/>
        <a:lstStyle/>
        <a:p>
          <a:r>
            <a:rPr lang="en-US"/>
            <a:t>Have the force of law as federal law (after 1 year): s. 21(1)</a:t>
          </a:r>
        </a:p>
      </dgm:t>
    </dgm:pt>
    <dgm:pt modelId="{C9496680-E814-4806-9BEB-DE30733BC582}" type="parTrans" cxnId="{0276EB6E-F3AA-4493-A7DB-53965EE3139F}">
      <dgm:prSet/>
      <dgm:spPr/>
      <dgm:t>
        <a:bodyPr/>
        <a:lstStyle/>
        <a:p>
          <a:endParaRPr lang="en-US"/>
        </a:p>
      </dgm:t>
    </dgm:pt>
    <dgm:pt modelId="{2E024C1F-6CE3-48CE-A5A8-4FCE44A657F2}" type="sibTrans" cxnId="{0276EB6E-F3AA-4493-A7DB-53965EE3139F}">
      <dgm:prSet/>
      <dgm:spPr/>
      <dgm:t>
        <a:bodyPr/>
        <a:lstStyle/>
        <a:p>
          <a:endParaRPr lang="en-US"/>
        </a:p>
      </dgm:t>
    </dgm:pt>
    <dgm:pt modelId="{696B8EF0-8A5B-438C-8DFF-4FE59121A5B3}">
      <dgm:prSet/>
      <dgm:spPr/>
      <dgm:t>
        <a:bodyPr/>
        <a:lstStyle/>
        <a:p>
          <a:r>
            <a:rPr lang="en-US"/>
            <a:t>Prevail over</a:t>
          </a:r>
        </a:p>
      </dgm:t>
    </dgm:pt>
    <dgm:pt modelId="{C45C118A-8573-450E-8557-E7293920CC0B}" type="parTrans" cxnId="{A7E71B01-B870-46BC-8DDD-4522FE5D953B}">
      <dgm:prSet/>
      <dgm:spPr/>
      <dgm:t>
        <a:bodyPr/>
        <a:lstStyle/>
        <a:p>
          <a:endParaRPr lang="en-US"/>
        </a:p>
      </dgm:t>
    </dgm:pt>
    <dgm:pt modelId="{12AFC1A6-8322-464D-8C45-347ABC1D745C}" type="sibTrans" cxnId="{A7E71B01-B870-46BC-8DDD-4522FE5D953B}">
      <dgm:prSet/>
      <dgm:spPr/>
      <dgm:t>
        <a:bodyPr/>
        <a:lstStyle/>
        <a:p>
          <a:endParaRPr lang="en-US"/>
        </a:p>
      </dgm:t>
    </dgm:pt>
    <dgm:pt modelId="{4D3F9423-CD00-436E-8597-4D6A1CCBF266}">
      <dgm:prSet/>
      <dgm:spPr/>
      <dgm:t>
        <a:bodyPr/>
        <a:lstStyle/>
        <a:p>
          <a:r>
            <a:rPr lang="en-US"/>
            <a:t>Prevail over all other federal laws (except CHRA): s. 22(1)</a:t>
          </a:r>
        </a:p>
      </dgm:t>
    </dgm:pt>
    <dgm:pt modelId="{6F6BD6BD-89C4-484E-BDB3-9D1FC0677FCC}" type="parTrans" cxnId="{559335F5-33DC-4AFF-AEE7-C914E2057255}">
      <dgm:prSet/>
      <dgm:spPr/>
      <dgm:t>
        <a:bodyPr/>
        <a:lstStyle/>
        <a:p>
          <a:endParaRPr lang="en-US"/>
        </a:p>
      </dgm:t>
    </dgm:pt>
    <dgm:pt modelId="{6CD22AC6-50CD-4A83-8AC4-4B90EC5D8C49}" type="sibTrans" cxnId="{559335F5-33DC-4AFF-AEE7-C914E2057255}">
      <dgm:prSet/>
      <dgm:spPr/>
      <dgm:t>
        <a:bodyPr/>
        <a:lstStyle/>
        <a:p>
          <a:endParaRPr lang="en-US"/>
        </a:p>
      </dgm:t>
    </dgm:pt>
    <dgm:pt modelId="{8DD35E0D-0FA2-4AA3-87E6-EBB6D0FD4718}">
      <dgm:prSet/>
      <dgm:spPr/>
      <dgm:t>
        <a:bodyPr/>
        <a:lstStyle/>
        <a:p>
          <a:r>
            <a:rPr lang="en-US"/>
            <a:t>Prevail over</a:t>
          </a:r>
        </a:p>
      </dgm:t>
    </dgm:pt>
    <dgm:pt modelId="{48394B03-39BB-4253-85B8-6DD278C48691}" type="parTrans" cxnId="{2052E0DE-0DFF-47B2-9862-0F27BEC5A3E5}">
      <dgm:prSet/>
      <dgm:spPr/>
      <dgm:t>
        <a:bodyPr/>
        <a:lstStyle/>
        <a:p>
          <a:endParaRPr lang="en-US"/>
        </a:p>
      </dgm:t>
    </dgm:pt>
    <dgm:pt modelId="{97D84B2B-1FBB-4936-B7C8-FDF36E45E3A6}" type="sibTrans" cxnId="{2052E0DE-0DFF-47B2-9862-0F27BEC5A3E5}">
      <dgm:prSet/>
      <dgm:spPr/>
      <dgm:t>
        <a:bodyPr/>
        <a:lstStyle/>
        <a:p>
          <a:endParaRPr lang="en-US"/>
        </a:p>
      </dgm:t>
    </dgm:pt>
    <dgm:pt modelId="{D1552B33-2CB7-4FF6-891C-034B845DD40C}">
      <dgm:prSet/>
      <dgm:spPr/>
      <dgm:t>
        <a:bodyPr/>
        <a:lstStyle/>
        <a:p>
          <a:r>
            <a:rPr lang="en-US"/>
            <a:t>Prevail over all provincial laws: s. 22(3)</a:t>
          </a:r>
        </a:p>
      </dgm:t>
    </dgm:pt>
    <dgm:pt modelId="{360A8398-F62F-46C7-8216-E046532BA85A}" type="parTrans" cxnId="{D236E3DC-3E88-4357-884C-865492B16426}">
      <dgm:prSet/>
      <dgm:spPr/>
      <dgm:t>
        <a:bodyPr/>
        <a:lstStyle/>
        <a:p>
          <a:endParaRPr lang="en-US"/>
        </a:p>
      </dgm:t>
    </dgm:pt>
    <dgm:pt modelId="{A1E4B020-3224-488D-B177-367B6F745353}" type="sibTrans" cxnId="{D236E3DC-3E88-4357-884C-865492B16426}">
      <dgm:prSet/>
      <dgm:spPr/>
      <dgm:t>
        <a:bodyPr/>
        <a:lstStyle/>
        <a:p>
          <a:endParaRPr lang="en-US"/>
        </a:p>
      </dgm:t>
    </dgm:pt>
    <dgm:pt modelId="{A7142E2C-44C4-4483-9007-9C9FAA0FE3C8}" type="pres">
      <dgm:prSet presAssocID="{430F4EE7-C6C0-4679-A2D5-1309255C6105}" presName="Name0" presStyleCnt="0">
        <dgm:presLayoutVars>
          <dgm:dir/>
          <dgm:animLvl val="lvl"/>
          <dgm:resizeHandles val="exact"/>
        </dgm:presLayoutVars>
      </dgm:prSet>
      <dgm:spPr/>
    </dgm:pt>
    <dgm:pt modelId="{ABEA6A1A-284E-4ADD-B838-F8AA8C5A525C}" type="pres">
      <dgm:prSet presAssocID="{16B07E36-0B38-421A-BB38-1AD2735211DB}" presName="composite" presStyleCnt="0"/>
      <dgm:spPr/>
    </dgm:pt>
    <dgm:pt modelId="{DCA47E95-F99E-4EE6-AA90-11512722781D}" type="pres">
      <dgm:prSet presAssocID="{16B07E36-0B38-421A-BB38-1AD2735211DB}" presName="parTx" presStyleLbl="alignNode1" presStyleIdx="0" presStyleCnt="3">
        <dgm:presLayoutVars>
          <dgm:chMax val="0"/>
          <dgm:chPref val="0"/>
        </dgm:presLayoutVars>
      </dgm:prSet>
      <dgm:spPr/>
    </dgm:pt>
    <dgm:pt modelId="{418DB4A5-FF71-4264-BB07-93A95D319D6A}" type="pres">
      <dgm:prSet presAssocID="{16B07E36-0B38-421A-BB38-1AD2735211DB}" presName="desTx" presStyleLbl="alignAccFollowNode1" presStyleIdx="0" presStyleCnt="3">
        <dgm:presLayoutVars/>
      </dgm:prSet>
      <dgm:spPr/>
    </dgm:pt>
    <dgm:pt modelId="{C7EAD781-0C74-4FAD-88CD-2914415E9A75}" type="pres">
      <dgm:prSet presAssocID="{F0E7B107-26FD-4824-92AC-E1033ED5C688}" presName="space" presStyleCnt="0"/>
      <dgm:spPr/>
    </dgm:pt>
    <dgm:pt modelId="{EDF03C8A-82F5-42A1-99BA-45353925ADAA}" type="pres">
      <dgm:prSet presAssocID="{696B8EF0-8A5B-438C-8DFF-4FE59121A5B3}" presName="composite" presStyleCnt="0"/>
      <dgm:spPr/>
    </dgm:pt>
    <dgm:pt modelId="{6237F6BE-296B-4AB3-A95A-A9092DB28E4A}" type="pres">
      <dgm:prSet presAssocID="{696B8EF0-8A5B-438C-8DFF-4FE59121A5B3}" presName="parTx" presStyleLbl="alignNode1" presStyleIdx="1" presStyleCnt="3">
        <dgm:presLayoutVars>
          <dgm:chMax val="0"/>
          <dgm:chPref val="0"/>
        </dgm:presLayoutVars>
      </dgm:prSet>
      <dgm:spPr/>
    </dgm:pt>
    <dgm:pt modelId="{0ED725A5-9481-490E-B08A-19EA082D7F92}" type="pres">
      <dgm:prSet presAssocID="{696B8EF0-8A5B-438C-8DFF-4FE59121A5B3}" presName="desTx" presStyleLbl="alignAccFollowNode1" presStyleIdx="1" presStyleCnt="3">
        <dgm:presLayoutVars/>
      </dgm:prSet>
      <dgm:spPr/>
    </dgm:pt>
    <dgm:pt modelId="{F23F73F1-CA91-48CB-8403-0EEAA92957CB}" type="pres">
      <dgm:prSet presAssocID="{12AFC1A6-8322-464D-8C45-347ABC1D745C}" presName="space" presStyleCnt="0"/>
      <dgm:spPr/>
    </dgm:pt>
    <dgm:pt modelId="{FB78C4F0-7E7F-4E2C-9A0A-8AA1B4F25D2F}" type="pres">
      <dgm:prSet presAssocID="{8DD35E0D-0FA2-4AA3-87E6-EBB6D0FD4718}" presName="composite" presStyleCnt="0"/>
      <dgm:spPr/>
    </dgm:pt>
    <dgm:pt modelId="{B28B3E06-E4C2-4DAF-88E7-7923DEAA18A1}" type="pres">
      <dgm:prSet presAssocID="{8DD35E0D-0FA2-4AA3-87E6-EBB6D0FD4718}" presName="parTx" presStyleLbl="alignNode1" presStyleIdx="2" presStyleCnt="3">
        <dgm:presLayoutVars>
          <dgm:chMax val="0"/>
          <dgm:chPref val="0"/>
        </dgm:presLayoutVars>
      </dgm:prSet>
      <dgm:spPr/>
    </dgm:pt>
    <dgm:pt modelId="{C19B1DC4-C6D0-42BF-B3E1-E18BBA282BCC}" type="pres">
      <dgm:prSet presAssocID="{8DD35E0D-0FA2-4AA3-87E6-EBB6D0FD4718}" presName="desTx" presStyleLbl="alignAccFollowNode1" presStyleIdx="2" presStyleCnt="3">
        <dgm:presLayoutVars/>
      </dgm:prSet>
      <dgm:spPr/>
    </dgm:pt>
  </dgm:ptLst>
  <dgm:cxnLst>
    <dgm:cxn modelId="{A7E71B01-B870-46BC-8DDD-4522FE5D953B}" srcId="{430F4EE7-C6C0-4679-A2D5-1309255C6105}" destId="{696B8EF0-8A5B-438C-8DFF-4FE59121A5B3}" srcOrd="1" destOrd="0" parTransId="{C45C118A-8573-450E-8557-E7293920CC0B}" sibTransId="{12AFC1A6-8322-464D-8C45-347ABC1D745C}"/>
    <dgm:cxn modelId="{091B002F-0FEF-4A15-B860-AF4D7B49DAE9}" type="presOf" srcId="{D1552B33-2CB7-4FF6-891C-034B845DD40C}" destId="{C19B1DC4-C6D0-42BF-B3E1-E18BBA282BCC}" srcOrd="0" destOrd="0" presId="urn:microsoft.com/office/officeart/2016/7/layout/HorizontalActionList"/>
    <dgm:cxn modelId="{0276EB6E-F3AA-4493-A7DB-53965EE3139F}" srcId="{16B07E36-0B38-421A-BB38-1AD2735211DB}" destId="{B5B9DEC6-8B5E-44AF-9416-90662AD19BD7}" srcOrd="0" destOrd="0" parTransId="{C9496680-E814-4806-9BEB-DE30733BC582}" sibTransId="{2E024C1F-6CE3-48CE-A5A8-4FCE44A657F2}"/>
    <dgm:cxn modelId="{11907357-AB85-4F07-AA98-9E20411491D1}" type="presOf" srcId="{4D3F9423-CD00-436E-8597-4D6A1CCBF266}" destId="{0ED725A5-9481-490E-B08A-19EA082D7F92}" srcOrd="0" destOrd="0" presId="urn:microsoft.com/office/officeart/2016/7/layout/HorizontalActionList"/>
    <dgm:cxn modelId="{4DC1F058-7248-477A-B5DB-0F5628B141DA}" type="presOf" srcId="{696B8EF0-8A5B-438C-8DFF-4FE59121A5B3}" destId="{6237F6BE-296B-4AB3-A95A-A9092DB28E4A}" srcOrd="0" destOrd="0" presId="urn:microsoft.com/office/officeart/2016/7/layout/HorizontalActionList"/>
    <dgm:cxn modelId="{A5CD3297-CABE-4852-9A72-45F1874DCDE9}" type="presOf" srcId="{16B07E36-0B38-421A-BB38-1AD2735211DB}" destId="{DCA47E95-F99E-4EE6-AA90-11512722781D}" srcOrd="0" destOrd="0" presId="urn:microsoft.com/office/officeart/2016/7/layout/HorizontalActionList"/>
    <dgm:cxn modelId="{290F35CB-9BE7-4A8A-9B53-590B8F978B98}" srcId="{430F4EE7-C6C0-4679-A2D5-1309255C6105}" destId="{16B07E36-0B38-421A-BB38-1AD2735211DB}" srcOrd="0" destOrd="0" parTransId="{3C103647-AD97-4128-978E-FE2B845F73A4}" sibTransId="{F0E7B107-26FD-4824-92AC-E1033ED5C688}"/>
    <dgm:cxn modelId="{68BA6CD1-7964-4982-B21F-86F428CE39E2}" type="presOf" srcId="{430F4EE7-C6C0-4679-A2D5-1309255C6105}" destId="{A7142E2C-44C4-4483-9007-9C9FAA0FE3C8}" srcOrd="0" destOrd="0" presId="urn:microsoft.com/office/officeart/2016/7/layout/HorizontalActionList"/>
    <dgm:cxn modelId="{D236E3DC-3E88-4357-884C-865492B16426}" srcId="{8DD35E0D-0FA2-4AA3-87E6-EBB6D0FD4718}" destId="{D1552B33-2CB7-4FF6-891C-034B845DD40C}" srcOrd="0" destOrd="0" parTransId="{360A8398-F62F-46C7-8216-E046532BA85A}" sibTransId="{A1E4B020-3224-488D-B177-367B6F745353}"/>
    <dgm:cxn modelId="{2052E0DE-0DFF-47B2-9862-0F27BEC5A3E5}" srcId="{430F4EE7-C6C0-4679-A2D5-1309255C6105}" destId="{8DD35E0D-0FA2-4AA3-87E6-EBB6D0FD4718}" srcOrd="2" destOrd="0" parTransId="{48394B03-39BB-4253-85B8-6DD278C48691}" sibTransId="{97D84B2B-1FBB-4936-B7C8-FDF36E45E3A6}"/>
    <dgm:cxn modelId="{EC494DF2-0D43-460C-87E7-672650D1C306}" type="presOf" srcId="{8DD35E0D-0FA2-4AA3-87E6-EBB6D0FD4718}" destId="{B28B3E06-E4C2-4DAF-88E7-7923DEAA18A1}" srcOrd="0" destOrd="0" presId="urn:microsoft.com/office/officeart/2016/7/layout/HorizontalActionList"/>
    <dgm:cxn modelId="{559335F5-33DC-4AFF-AEE7-C914E2057255}" srcId="{696B8EF0-8A5B-438C-8DFF-4FE59121A5B3}" destId="{4D3F9423-CD00-436E-8597-4D6A1CCBF266}" srcOrd="0" destOrd="0" parTransId="{6F6BD6BD-89C4-484E-BDB3-9D1FC0677FCC}" sibTransId="{6CD22AC6-50CD-4A83-8AC4-4B90EC5D8C49}"/>
    <dgm:cxn modelId="{949AEDF5-DF6E-427A-974B-656D194D7396}" type="presOf" srcId="{B5B9DEC6-8B5E-44AF-9416-90662AD19BD7}" destId="{418DB4A5-FF71-4264-BB07-93A95D319D6A}" srcOrd="0" destOrd="0" presId="urn:microsoft.com/office/officeart/2016/7/layout/HorizontalActionList"/>
    <dgm:cxn modelId="{C2D218FF-D62A-4B03-9F19-95FBECD6807F}" type="presParOf" srcId="{A7142E2C-44C4-4483-9007-9C9FAA0FE3C8}" destId="{ABEA6A1A-284E-4ADD-B838-F8AA8C5A525C}" srcOrd="0" destOrd="0" presId="urn:microsoft.com/office/officeart/2016/7/layout/HorizontalActionList"/>
    <dgm:cxn modelId="{2EE3953F-D21F-437D-B0AE-B292E2B61341}" type="presParOf" srcId="{ABEA6A1A-284E-4ADD-B838-F8AA8C5A525C}" destId="{DCA47E95-F99E-4EE6-AA90-11512722781D}" srcOrd="0" destOrd="0" presId="urn:microsoft.com/office/officeart/2016/7/layout/HorizontalActionList"/>
    <dgm:cxn modelId="{8C8C2076-86DD-4B53-B3D3-14046957FA26}" type="presParOf" srcId="{ABEA6A1A-284E-4ADD-B838-F8AA8C5A525C}" destId="{418DB4A5-FF71-4264-BB07-93A95D319D6A}" srcOrd="1" destOrd="0" presId="urn:microsoft.com/office/officeart/2016/7/layout/HorizontalActionList"/>
    <dgm:cxn modelId="{CC244A3D-203F-48F8-864F-0FA1DFFBC787}" type="presParOf" srcId="{A7142E2C-44C4-4483-9007-9C9FAA0FE3C8}" destId="{C7EAD781-0C74-4FAD-88CD-2914415E9A75}" srcOrd="1" destOrd="0" presId="urn:microsoft.com/office/officeart/2016/7/layout/HorizontalActionList"/>
    <dgm:cxn modelId="{D0D64720-B26D-4CF6-BB7D-8FABCDEAD9C0}" type="presParOf" srcId="{A7142E2C-44C4-4483-9007-9C9FAA0FE3C8}" destId="{EDF03C8A-82F5-42A1-99BA-45353925ADAA}" srcOrd="2" destOrd="0" presId="urn:microsoft.com/office/officeart/2016/7/layout/HorizontalActionList"/>
    <dgm:cxn modelId="{A3DED5E2-D66F-4ADE-9555-6988D6A74197}" type="presParOf" srcId="{EDF03C8A-82F5-42A1-99BA-45353925ADAA}" destId="{6237F6BE-296B-4AB3-A95A-A9092DB28E4A}" srcOrd="0" destOrd="0" presId="urn:microsoft.com/office/officeart/2016/7/layout/HorizontalActionList"/>
    <dgm:cxn modelId="{4612627C-445C-45F5-A940-2239F2F9814A}" type="presParOf" srcId="{EDF03C8A-82F5-42A1-99BA-45353925ADAA}" destId="{0ED725A5-9481-490E-B08A-19EA082D7F92}" srcOrd="1" destOrd="0" presId="urn:microsoft.com/office/officeart/2016/7/layout/HorizontalActionList"/>
    <dgm:cxn modelId="{BD4AEFE3-A14E-4BA7-95F1-8E7B74D182AA}" type="presParOf" srcId="{A7142E2C-44C4-4483-9007-9C9FAA0FE3C8}" destId="{F23F73F1-CA91-48CB-8403-0EEAA92957CB}" srcOrd="3" destOrd="0" presId="urn:microsoft.com/office/officeart/2016/7/layout/HorizontalActionList"/>
    <dgm:cxn modelId="{26322981-DBD6-4E8C-AC29-AE353EB83520}" type="presParOf" srcId="{A7142E2C-44C4-4483-9007-9C9FAA0FE3C8}" destId="{FB78C4F0-7E7F-4E2C-9A0A-8AA1B4F25D2F}" srcOrd="4" destOrd="0" presId="urn:microsoft.com/office/officeart/2016/7/layout/HorizontalActionList"/>
    <dgm:cxn modelId="{64A9CAA5-D8B3-4A7E-8F0E-BE4D4C868147}" type="presParOf" srcId="{FB78C4F0-7E7F-4E2C-9A0A-8AA1B4F25D2F}" destId="{B28B3E06-E4C2-4DAF-88E7-7923DEAA18A1}" srcOrd="0" destOrd="0" presId="urn:microsoft.com/office/officeart/2016/7/layout/HorizontalActionList"/>
    <dgm:cxn modelId="{1AEB4DDF-F8C3-4DC7-ADD7-F335A351D4BF}" type="presParOf" srcId="{FB78C4F0-7E7F-4E2C-9A0A-8AA1B4F25D2F}" destId="{C19B1DC4-C6D0-42BF-B3E1-E18BBA282BCC}"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37DD94-FD77-415F-ADB1-1D7D36797B3F}" type="doc">
      <dgm:prSet loTypeId="urn:microsoft.com/office/officeart/2005/8/layout/list1" loCatId="list" qsTypeId="urn:microsoft.com/office/officeart/2005/8/quickstyle/simple5" qsCatId="simple" csTypeId="urn:microsoft.com/office/officeart/2005/8/colors/accent2_2" csCatId="accent2" phldr="1"/>
      <dgm:spPr/>
      <dgm:t>
        <a:bodyPr/>
        <a:lstStyle/>
        <a:p>
          <a:endParaRPr lang="en-US"/>
        </a:p>
      </dgm:t>
    </dgm:pt>
    <dgm:pt modelId="{76531301-A0AF-4E93-B3BF-7F42D0948036}">
      <dgm:prSet/>
      <dgm:spPr/>
      <dgm:t>
        <a:bodyPr/>
        <a:lstStyle/>
        <a:p>
          <a:r>
            <a:rPr lang="en-US" dirty="0"/>
            <a:t>National Standards</a:t>
          </a:r>
        </a:p>
      </dgm:t>
    </dgm:pt>
    <dgm:pt modelId="{DF5FBF60-A3F9-4D24-8A43-BB55B131056E}" type="parTrans" cxnId="{6C0C14A5-317C-4978-994E-9150B8023B96}">
      <dgm:prSet/>
      <dgm:spPr/>
      <dgm:t>
        <a:bodyPr/>
        <a:lstStyle/>
        <a:p>
          <a:endParaRPr lang="en-US"/>
        </a:p>
      </dgm:t>
    </dgm:pt>
    <dgm:pt modelId="{5FE24C45-E2A9-4EA6-B4D1-120703CA8D33}" type="sibTrans" cxnId="{6C0C14A5-317C-4978-994E-9150B8023B96}">
      <dgm:prSet/>
      <dgm:spPr/>
      <dgm:t>
        <a:bodyPr/>
        <a:lstStyle/>
        <a:p>
          <a:endParaRPr lang="en-US"/>
        </a:p>
      </dgm:t>
    </dgm:pt>
    <dgm:pt modelId="{935A4AFD-EBCA-450C-A498-5AA08E1DECD3}">
      <dgm:prSet/>
      <dgm:spPr/>
      <dgm:t>
        <a:bodyPr/>
        <a:lstStyle/>
        <a:p>
          <a:r>
            <a:rPr lang="en-US"/>
            <a:t>s. 10 – Best Interests</a:t>
          </a:r>
        </a:p>
      </dgm:t>
    </dgm:pt>
    <dgm:pt modelId="{A870B817-704E-4A6B-AB02-A98AC9818FF2}" type="parTrans" cxnId="{6AE72140-B9F9-44B1-B3DF-376FD53FFCCC}">
      <dgm:prSet/>
      <dgm:spPr/>
      <dgm:t>
        <a:bodyPr/>
        <a:lstStyle/>
        <a:p>
          <a:endParaRPr lang="en-US"/>
        </a:p>
      </dgm:t>
    </dgm:pt>
    <dgm:pt modelId="{858E35C1-6322-4649-8337-D1AF4C570128}" type="sibTrans" cxnId="{6AE72140-B9F9-44B1-B3DF-376FD53FFCCC}">
      <dgm:prSet/>
      <dgm:spPr/>
      <dgm:t>
        <a:bodyPr/>
        <a:lstStyle/>
        <a:p>
          <a:endParaRPr lang="en-US"/>
        </a:p>
      </dgm:t>
    </dgm:pt>
    <dgm:pt modelId="{12F92A72-7409-44BF-BAE3-22E99899468D}">
      <dgm:prSet/>
      <dgm:spPr/>
      <dgm:t>
        <a:bodyPr/>
        <a:lstStyle/>
        <a:p>
          <a:r>
            <a:rPr lang="en-US"/>
            <a:t>s. 11 – Mandatory Considerations</a:t>
          </a:r>
        </a:p>
      </dgm:t>
    </dgm:pt>
    <dgm:pt modelId="{548C88CA-706B-4A07-8580-692D42B0028C}" type="parTrans" cxnId="{61AC5312-BA99-4F8E-91E4-3CE085343A16}">
      <dgm:prSet/>
      <dgm:spPr/>
      <dgm:t>
        <a:bodyPr/>
        <a:lstStyle/>
        <a:p>
          <a:endParaRPr lang="en-CA"/>
        </a:p>
      </dgm:t>
    </dgm:pt>
    <dgm:pt modelId="{75473423-B4DD-468B-AC25-843FED2E9348}" type="sibTrans" cxnId="{61AC5312-BA99-4F8E-91E4-3CE085343A16}">
      <dgm:prSet/>
      <dgm:spPr/>
      <dgm:t>
        <a:bodyPr/>
        <a:lstStyle/>
        <a:p>
          <a:endParaRPr lang="en-CA"/>
        </a:p>
      </dgm:t>
    </dgm:pt>
    <dgm:pt modelId="{310DEA0F-D3AB-40F7-99FF-66733A7D35C4}">
      <dgm:prSet/>
      <dgm:spPr/>
      <dgm:t>
        <a:bodyPr/>
        <a:lstStyle/>
        <a:p>
          <a:r>
            <a:rPr lang="en-US"/>
            <a:t>s. 12 – Notice</a:t>
          </a:r>
        </a:p>
      </dgm:t>
    </dgm:pt>
    <dgm:pt modelId="{FC3AE50A-D64F-4770-A7ED-DA061BF9CC46}" type="parTrans" cxnId="{7CCCD632-46F5-4990-8C33-07F28E1F67B3}">
      <dgm:prSet/>
      <dgm:spPr/>
      <dgm:t>
        <a:bodyPr/>
        <a:lstStyle/>
        <a:p>
          <a:endParaRPr lang="en-CA"/>
        </a:p>
      </dgm:t>
    </dgm:pt>
    <dgm:pt modelId="{3741F36E-28C5-4707-9B4F-B1748D90C6AE}" type="sibTrans" cxnId="{7CCCD632-46F5-4990-8C33-07F28E1F67B3}">
      <dgm:prSet/>
      <dgm:spPr/>
      <dgm:t>
        <a:bodyPr/>
        <a:lstStyle/>
        <a:p>
          <a:endParaRPr lang="en-CA"/>
        </a:p>
      </dgm:t>
    </dgm:pt>
    <dgm:pt modelId="{8BA0492A-216D-4366-9B41-6D3A82152816}">
      <dgm:prSet/>
      <dgm:spPr/>
      <dgm:t>
        <a:bodyPr/>
        <a:lstStyle/>
        <a:p>
          <a:r>
            <a:rPr lang="en-US"/>
            <a:t>s. 13 – Representations</a:t>
          </a:r>
        </a:p>
      </dgm:t>
    </dgm:pt>
    <dgm:pt modelId="{F0801B1A-D1C7-414B-B5BB-250E16040EC3}" type="parTrans" cxnId="{67D5A15F-A79B-4C7A-A061-733369A81B2E}">
      <dgm:prSet/>
      <dgm:spPr/>
      <dgm:t>
        <a:bodyPr/>
        <a:lstStyle/>
        <a:p>
          <a:endParaRPr lang="en-CA"/>
        </a:p>
      </dgm:t>
    </dgm:pt>
    <dgm:pt modelId="{BC2C4658-215D-4759-B033-247D19F8421A}" type="sibTrans" cxnId="{67D5A15F-A79B-4C7A-A061-733369A81B2E}">
      <dgm:prSet/>
      <dgm:spPr/>
      <dgm:t>
        <a:bodyPr/>
        <a:lstStyle/>
        <a:p>
          <a:endParaRPr lang="en-CA"/>
        </a:p>
      </dgm:t>
    </dgm:pt>
    <dgm:pt modelId="{91A8C50F-BC52-49AA-BEC0-66EE61F6BFD7}">
      <dgm:prSet/>
      <dgm:spPr/>
      <dgm:t>
        <a:bodyPr/>
        <a:lstStyle/>
        <a:p>
          <a:r>
            <a:rPr lang="en-US"/>
            <a:t>s. 14 – Priority of Prevention</a:t>
          </a:r>
        </a:p>
      </dgm:t>
    </dgm:pt>
    <dgm:pt modelId="{0DA63F6C-ECEA-4E0A-9E8B-4638BA15BB1C}" type="parTrans" cxnId="{D798146C-4AFB-4B75-9856-19A06B0152F0}">
      <dgm:prSet/>
      <dgm:spPr/>
      <dgm:t>
        <a:bodyPr/>
        <a:lstStyle/>
        <a:p>
          <a:endParaRPr lang="en-CA"/>
        </a:p>
      </dgm:t>
    </dgm:pt>
    <dgm:pt modelId="{D972BDFD-1D63-40E2-8CA6-624EB3FEF599}" type="sibTrans" cxnId="{D798146C-4AFB-4B75-9856-19A06B0152F0}">
      <dgm:prSet/>
      <dgm:spPr/>
      <dgm:t>
        <a:bodyPr/>
        <a:lstStyle/>
        <a:p>
          <a:endParaRPr lang="en-CA"/>
        </a:p>
      </dgm:t>
    </dgm:pt>
    <dgm:pt modelId="{6764990A-7641-464B-BA79-516280DA6694}">
      <dgm:prSet/>
      <dgm:spPr/>
      <dgm:t>
        <a:bodyPr/>
        <a:lstStyle/>
        <a:p>
          <a:r>
            <a:rPr lang="en-US"/>
            <a:t>s. 15 – Limiting Poverty</a:t>
          </a:r>
        </a:p>
      </dgm:t>
    </dgm:pt>
    <dgm:pt modelId="{AF861EDB-CCA9-419C-9AF9-8E1A4862622E}" type="parTrans" cxnId="{6C041123-320E-4BD5-BD45-D366F9C292F4}">
      <dgm:prSet/>
      <dgm:spPr/>
      <dgm:t>
        <a:bodyPr/>
        <a:lstStyle/>
        <a:p>
          <a:endParaRPr lang="en-CA"/>
        </a:p>
      </dgm:t>
    </dgm:pt>
    <dgm:pt modelId="{0E258B0F-6D0D-410B-9474-9E87536E0BEC}" type="sibTrans" cxnId="{6C041123-320E-4BD5-BD45-D366F9C292F4}">
      <dgm:prSet/>
      <dgm:spPr/>
      <dgm:t>
        <a:bodyPr/>
        <a:lstStyle/>
        <a:p>
          <a:endParaRPr lang="en-CA"/>
        </a:p>
      </dgm:t>
    </dgm:pt>
    <dgm:pt modelId="{BDC01E0A-66FA-470D-B061-B2A8EEE3023C}" type="pres">
      <dgm:prSet presAssocID="{F737DD94-FD77-415F-ADB1-1D7D36797B3F}" presName="linear" presStyleCnt="0">
        <dgm:presLayoutVars>
          <dgm:dir/>
          <dgm:animLvl val="lvl"/>
          <dgm:resizeHandles val="exact"/>
        </dgm:presLayoutVars>
      </dgm:prSet>
      <dgm:spPr/>
    </dgm:pt>
    <dgm:pt modelId="{56759807-C81B-4AC0-9CC3-9D535E9F51EA}" type="pres">
      <dgm:prSet presAssocID="{76531301-A0AF-4E93-B3BF-7F42D0948036}" presName="parentLin" presStyleCnt="0"/>
      <dgm:spPr/>
    </dgm:pt>
    <dgm:pt modelId="{34401465-C046-40F8-B977-2706DBD90CCD}" type="pres">
      <dgm:prSet presAssocID="{76531301-A0AF-4E93-B3BF-7F42D0948036}" presName="parentLeftMargin" presStyleLbl="node1" presStyleIdx="0" presStyleCnt="1"/>
      <dgm:spPr/>
    </dgm:pt>
    <dgm:pt modelId="{0BF07CA3-9265-477C-99DE-FFE84C652E6B}" type="pres">
      <dgm:prSet presAssocID="{76531301-A0AF-4E93-B3BF-7F42D0948036}" presName="parentText" presStyleLbl="node1" presStyleIdx="0" presStyleCnt="1">
        <dgm:presLayoutVars>
          <dgm:chMax val="0"/>
          <dgm:bulletEnabled val="1"/>
        </dgm:presLayoutVars>
      </dgm:prSet>
      <dgm:spPr/>
    </dgm:pt>
    <dgm:pt modelId="{99C1CE72-F69F-44CC-9D57-BCE1A30B938E}" type="pres">
      <dgm:prSet presAssocID="{76531301-A0AF-4E93-B3BF-7F42D0948036}" presName="negativeSpace" presStyleCnt="0"/>
      <dgm:spPr/>
    </dgm:pt>
    <dgm:pt modelId="{6443E951-D892-401F-996C-E79ACDD6B2B5}" type="pres">
      <dgm:prSet presAssocID="{76531301-A0AF-4E93-B3BF-7F42D0948036}" presName="childText" presStyleLbl="conFgAcc1" presStyleIdx="0" presStyleCnt="1">
        <dgm:presLayoutVars>
          <dgm:bulletEnabled val="1"/>
        </dgm:presLayoutVars>
      </dgm:prSet>
      <dgm:spPr/>
    </dgm:pt>
  </dgm:ptLst>
  <dgm:cxnLst>
    <dgm:cxn modelId="{61AC5312-BA99-4F8E-91E4-3CE085343A16}" srcId="{76531301-A0AF-4E93-B3BF-7F42D0948036}" destId="{12F92A72-7409-44BF-BAE3-22E99899468D}" srcOrd="1" destOrd="0" parTransId="{548C88CA-706B-4A07-8580-692D42B0028C}" sibTransId="{75473423-B4DD-468B-AC25-843FED2E9348}"/>
    <dgm:cxn modelId="{4609171A-D1A2-4827-BB7C-289442A443FC}" type="presOf" srcId="{12F92A72-7409-44BF-BAE3-22E99899468D}" destId="{6443E951-D892-401F-996C-E79ACDD6B2B5}" srcOrd="0" destOrd="1" presId="urn:microsoft.com/office/officeart/2005/8/layout/list1"/>
    <dgm:cxn modelId="{6C041123-320E-4BD5-BD45-D366F9C292F4}" srcId="{76531301-A0AF-4E93-B3BF-7F42D0948036}" destId="{6764990A-7641-464B-BA79-516280DA6694}" srcOrd="5" destOrd="0" parTransId="{AF861EDB-CCA9-419C-9AF9-8E1A4862622E}" sibTransId="{0E258B0F-6D0D-410B-9474-9E87536E0BEC}"/>
    <dgm:cxn modelId="{7CCCD632-46F5-4990-8C33-07F28E1F67B3}" srcId="{76531301-A0AF-4E93-B3BF-7F42D0948036}" destId="{310DEA0F-D3AB-40F7-99FF-66733A7D35C4}" srcOrd="2" destOrd="0" parTransId="{FC3AE50A-D64F-4770-A7ED-DA061BF9CC46}" sibTransId="{3741F36E-28C5-4707-9B4F-B1748D90C6AE}"/>
    <dgm:cxn modelId="{F6F4633B-7A0C-49DB-ABA8-73BF9F37593F}" type="presOf" srcId="{8BA0492A-216D-4366-9B41-6D3A82152816}" destId="{6443E951-D892-401F-996C-E79ACDD6B2B5}" srcOrd="0" destOrd="3" presId="urn:microsoft.com/office/officeart/2005/8/layout/list1"/>
    <dgm:cxn modelId="{0A241A40-FF24-49B5-BD63-6071A3CB889F}" type="presOf" srcId="{935A4AFD-EBCA-450C-A498-5AA08E1DECD3}" destId="{6443E951-D892-401F-996C-E79ACDD6B2B5}" srcOrd="0" destOrd="0" presId="urn:microsoft.com/office/officeart/2005/8/layout/list1"/>
    <dgm:cxn modelId="{6AE72140-B9F9-44B1-B3DF-376FD53FFCCC}" srcId="{76531301-A0AF-4E93-B3BF-7F42D0948036}" destId="{935A4AFD-EBCA-450C-A498-5AA08E1DECD3}" srcOrd="0" destOrd="0" parTransId="{A870B817-704E-4A6B-AB02-A98AC9818FF2}" sibTransId="{858E35C1-6322-4649-8337-D1AF4C570128}"/>
    <dgm:cxn modelId="{67D5A15F-A79B-4C7A-A061-733369A81B2E}" srcId="{76531301-A0AF-4E93-B3BF-7F42D0948036}" destId="{8BA0492A-216D-4366-9B41-6D3A82152816}" srcOrd="3" destOrd="0" parTransId="{F0801B1A-D1C7-414B-B5BB-250E16040EC3}" sibTransId="{BC2C4658-215D-4759-B033-247D19F8421A}"/>
    <dgm:cxn modelId="{D798146C-4AFB-4B75-9856-19A06B0152F0}" srcId="{76531301-A0AF-4E93-B3BF-7F42D0948036}" destId="{91A8C50F-BC52-49AA-BEC0-66EE61F6BFD7}" srcOrd="4" destOrd="0" parTransId="{0DA63F6C-ECEA-4E0A-9E8B-4638BA15BB1C}" sibTransId="{D972BDFD-1D63-40E2-8CA6-624EB3FEF599}"/>
    <dgm:cxn modelId="{9B35C092-6E27-497A-8913-0CC95F715B5E}" type="presOf" srcId="{6764990A-7641-464B-BA79-516280DA6694}" destId="{6443E951-D892-401F-996C-E79ACDD6B2B5}" srcOrd="0" destOrd="5" presId="urn:microsoft.com/office/officeart/2005/8/layout/list1"/>
    <dgm:cxn modelId="{5E6680A2-1AF1-42DC-A2AF-26884666A72E}" type="presOf" srcId="{91A8C50F-BC52-49AA-BEC0-66EE61F6BFD7}" destId="{6443E951-D892-401F-996C-E79ACDD6B2B5}" srcOrd="0" destOrd="4" presId="urn:microsoft.com/office/officeart/2005/8/layout/list1"/>
    <dgm:cxn modelId="{6C0C14A5-317C-4978-994E-9150B8023B96}" srcId="{F737DD94-FD77-415F-ADB1-1D7D36797B3F}" destId="{76531301-A0AF-4E93-B3BF-7F42D0948036}" srcOrd="0" destOrd="0" parTransId="{DF5FBF60-A3F9-4D24-8A43-BB55B131056E}" sibTransId="{5FE24C45-E2A9-4EA6-B4D1-120703CA8D33}"/>
    <dgm:cxn modelId="{1A7C59AF-3923-47ED-B911-1D2768C2927E}" type="presOf" srcId="{310DEA0F-D3AB-40F7-99FF-66733A7D35C4}" destId="{6443E951-D892-401F-996C-E79ACDD6B2B5}" srcOrd="0" destOrd="2" presId="urn:microsoft.com/office/officeart/2005/8/layout/list1"/>
    <dgm:cxn modelId="{3646D0C5-428F-42E1-B75D-6E01ECDEAA62}" type="presOf" srcId="{F737DD94-FD77-415F-ADB1-1D7D36797B3F}" destId="{BDC01E0A-66FA-470D-B061-B2A8EEE3023C}" srcOrd="0" destOrd="0" presId="urn:microsoft.com/office/officeart/2005/8/layout/list1"/>
    <dgm:cxn modelId="{3B4918CE-8A9C-496D-8C87-58B9F3E20FFD}" type="presOf" srcId="{76531301-A0AF-4E93-B3BF-7F42D0948036}" destId="{34401465-C046-40F8-B977-2706DBD90CCD}" srcOrd="0" destOrd="0" presId="urn:microsoft.com/office/officeart/2005/8/layout/list1"/>
    <dgm:cxn modelId="{2CFC88FE-9B5A-4EF0-B936-39CABF7D548D}" type="presOf" srcId="{76531301-A0AF-4E93-B3BF-7F42D0948036}" destId="{0BF07CA3-9265-477C-99DE-FFE84C652E6B}" srcOrd="1" destOrd="0" presId="urn:microsoft.com/office/officeart/2005/8/layout/list1"/>
    <dgm:cxn modelId="{A3BA8994-428A-44EC-9AA0-E31C64FAE4B9}" type="presParOf" srcId="{BDC01E0A-66FA-470D-B061-B2A8EEE3023C}" destId="{56759807-C81B-4AC0-9CC3-9D535E9F51EA}" srcOrd="0" destOrd="0" presId="urn:microsoft.com/office/officeart/2005/8/layout/list1"/>
    <dgm:cxn modelId="{BCED1480-1345-4A2B-B47D-37F382BA4CE4}" type="presParOf" srcId="{56759807-C81B-4AC0-9CC3-9D535E9F51EA}" destId="{34401465-C046-40F8-B977-2706DBD90CCD}" srcOrd="0" destOrd="0" presId="urn:microsoft.com/office/officeart/2005/8/layout/list1"/>
    <dgm:cxn modelId="{C7CDA2DD-7443-415F-93D4-5B41AD37066E}" type="presParOf" srcId="{56759807-C81B-4AC0-9CC3-9D535E9F51EA}" destId="{0BF07CA3-9265-477C-99DE-FFE84C652E6B}" srcOrd="1" destOrd="0" presId="urn:microsoft.com/office/officeart/2005/8/layout/list1"/>
    <dgm:cxn modelId="{931BBC7B-1707-44A6-9D7D-C7C5A6468606}" type="presParOf" srcId="{BDC01E0A-66FA-470D-B061-B2A8EEE3023C}" destId="{99C1CE72-F69F-44CC-9D57-BCE1A30B938E}" srcOrd="1" destOrd="0" presId="urn:microsoft.com/office/officeart/2005/8/layout/list1"/>
    <dgm:cxn modelId="{A9A7F03B-A5ED-4A40-A645-A1C4E2F87141}" type="presParOf" srcId="{BDC01E0A-66FA-470D-B061-B2A8EEE3023C}" destId="{6443E951-D892-401F-996C-E79ACDD6B2B5}"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54281-0454-46CD-A996-D7A0E4FF8B3D}">
      <dsp:nvSpPr>
        <dsp:cNvPr id="0" name=""/>
        <dsp:cNvSpPr/>
      </dsp:nvSpPr>
      <dsp:spPr>
        <a:xfrm>
          <a:off x="0" y="0"/>
          <a:ext cx="9957276"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56585F-749F-4042-B3DC-79558499E827}">
      <dsp:nvSpPr>
        <dsp:cNvPr id="0" name=""/>
        <dsp:cNvSpPr/>
      </dsp:nvSpPr>
      <dsp:spPr>
        <a:xfrm>
          <a:off x="0" y="0"/>
          <a:ext cx="1991455" cy="4812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CA" sz="2200" kern="1200" dirty="0"/>
            <a:t>Truth and Reconciliation Commission of Canada</a:t>
          </a:r>
        </a:p>
      </dsp:txBody>
      <dsp:txXfrm>
        <a:off x="0" y="0"/>
        <a:ext cx="1991455" cy="4812170"/>
      </dsp:txXfrm>
    </dsp:sp>
    <dsp:sp modelId="{0019A954-9380-4699-8186-5393B992876B}">
      <dsp:nvSpPr>
        <dsp:cNvPr id="0" name=""/>
        <dsp:cNvSpPr/>
      </dsp:nvSpPr>
      <dsp:spPr>
        <a:xfrm>
          <a:off x="2140814" y="75190"/>
          <a:ext cx="7816461" cy="1503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CA" sz="2400" kern="1200" dirty="0"/>
            <a:t>Increased awareness of negative historical experiences of Indigenous peoples through colonization, residential schools, sixties scoop and present day child welfare system</a:t>
          </a:r>
        </a:p>
      </dsp:txBody>
      <dsp:txXfrm>
        <a:off x="2140814" y="75190"/>
        <a:ext cx="7816461" cy="1503803"/>
      </dsp:txXfrm>
    </dsp:sp>
    <dsp:sp modelId="{EC646172-36B1-4647-BBE9-7E54CDEB8FAD}">
      <dsp:nvSpPr>
        <dsp:cNvPr id="0" name=""/>
        <dsp:cNvSpPr/>
      </dsp:nvSpPr>
      <dsp:spPr>
        <a:xfrm>
          <a:off x="1991455" y="1578993"/>
          <a:ext cx="7965820"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2F502E-8448-4176-88C2-D872A30FD0CD}">
      <dsp:nvSpPr>
        <dsp:cNvPr id="0" name=""/>
        <dsp:cNvSpPr/>
      </dsp:nvSpPr>
      <dsp:spPr>
        <a:xfrm>
          <a:off x="2140814" y="1654183"/>
          <a:ext cx="7816461" cy="1503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CA" sz="2400" kern="1200" dirty="0"/>
            <a:t>Recognition of the systemic harms perpetuated by the child welfare system and the continuing over-representation of children in the child welfare system</a:t>
          </a:r>
        </a:p>
      </dsp:txBody>
      <dsp:txXfrm>
        <a:off x="2140814" y="1654183"/>
        <a:ext cx="7816461" cy="1503803"/>
      </dsp:txXfrm>
    </dsp:sp>
    <dsp:sp modelId="{826AE4D2-E451-4335-8447-ACB234B7B444}">
      <dsp:nvSpPr>
        <dsp:cNvPr id="0" name=""/>
        <dsp:cNvSpPr/>
      </dsp:nvSpPr>
      <dsp:spPr>
        <a:xfrm>
          <a:off x="1991455" y="3157986"/>
          <a:ext cx="7965820"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15A57C-C9F4-4610-850E-E322219D0475}">
      <dsp:nvSpPr>
        <dsp:cNvPr id="0" name=""/>
        <dsp:cNvSpPr/>
      </dsp:nvSpPr>
      <dsp:spPr>
        <a:xfrm>
          <a:off x="2140814" y="3233176"/>
          <a:ext cx="7816461" cy="1503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CA" sz="2400" kern="1200" dirty="0"/>
            <a:t>Calls to action called for a reduction in the number of children in care by “requiring all child-welfare decision makers to consider the impact of the residential school experience on children and their caregivers”</a:t>
          </a:r>
        </a:p>
      </dsp:txBody>
      <dsp:txXfrm>
        <a:off x="2140814" y="3233176"/>
        <a:ext cx="7816461" cy="1503803"/>
      </dsp:txXfrm>
    </dsp:sp>
    <dsp:sp modelId="{EE678AEA-7287-4964-A5AF-C74FD27D7A39}">
      <dsp:nvSpPr>
        <dsp:cNvPr id="0" name=""/>
        <dsp:cNvSpPr/>
      </dsp:nvSpPr>
      <dsp:spPr>
        <a:xfrm>
          <a:off x="1991455" y="4736979"/>
          <a:ext cx="7965820"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E9603-14F8-45E8-A0F7-267F0BFA4FBD}">
      <dsp:nvSpPr>
        <dsp:cNvPr id="0" name=""/>
        <dsp:cNvSpPr/>
      </dsp:nvSpPr>
      <dsp:spPr>
        <a:xfrm>
          <a:off x="0" y="0"/>
          <a:ext cx="8596668" cy="0"/>
        </a:xfrm>
        <a:prstGeom prst="line">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w="12700" cap="rnd" cmpd="sng" algn="ctr">
          <a:solidFill>
            <a:schemeClr val="accent6">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B9BD974-3762-44BC-A737-2911E2D04FE6}">
      <dsp:nvSpPr>
        <dsp:cNvPr id="0" name=""/>
        <dsp:cNvSpPr/>
      </dsp:nvSpPr>
      <dsp:spPr>
        <a:xfrm>
          <a:off x="0" y="0"/>
          <a:ext cx="1719333" cy="3880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CA" sz="2400" i="1" kern="1200"/>
            <a:t>First Nation Child and Family Caring Society of Canada et. al. v. Canada</a:t>
          </a:r>
        </a:p>
        <a:p>
          <a:pPr marL="0" lvl="0" indent="0" algn="l" defTabSz="1066800">
            <a:lnSpc>
              <a:spcPct val="90000"/>
            </a:lnSpc>
            <a:spcBef>
              <a:spcPct val="0"/>
            </a:spcBef>
            <a:spcAft>
              <a:spcPct val="35000"/>
            </a:spcAft>
            <a:buNone/>
          </a:pPr>
          <a:r>
            <a:rPr lang="en-CA" sz="2400" i="1" kern="1200"/>
            <a:t>2 CHRT 2016</a:t>
          </a:r>
          <a:endParaRPr lang="en-CA" sz="2400" kern="1200"/>
        </a:p>
      </dsp:txBody>
      <dsp:txXfrm>
        <a:off x="0" y="0"/>
        <a:ext cx="1719333" cy="3880773"/>
      </dsp:txXfrm>
    </dsp:sp>
    <dsp:sp modelId="{DEE381F4-CE6A-49E8-B1FC-C92DD963A94A}">
      <dsp:nvSpPr>
        <dsp:cNvPr id="0" name=""/>
        <dsp:cNvSpPr/>
      </dsp:nvSpPr>
      <dsp:spPr>
        <a:xfrm>
          <a:off x="1848283" y="60637"/>
          <a:ext cx="6748384" cy="1212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CA" sz="1600" kern="1200"/>
            <a:t>Non-discrimination requires consideration of the “distinct needs and circumstances of First Nations children and families on reserve- including their cultural, historical and geographical needs and circumstances” (para.465)</a:t>
          </a:r>
          <a:endParaRPr lang="en-CA" sz="1600" i="1" kern="1200"/>
        </a:p>
      </dsp:txBody>
      <dsp:txXfrm>
        <a:off x="1848283" y="60637"/>
        <a:ext cx="6748384" cy="1212741"/>
      </dsp:txXfrm>
    </dsp:sp>
    <dsp:sp modelId="{23D61232-1B1B-4066-B9E9-9B12D586F635}">
      <dsp:nvSpPr>
        <dsp:cNvPr id="0" name=""/>
        <dsp:cNvSpPr/>
      </dsp:nvSpPr>
      <dsp:spPr>
        <a:xfrm>
          <a:off x="1719333" y="1273378"/>
          <a:ext cx="6877334" cy="0"/>
        </a:xfrm>
        <a:prstGeom prst="line">
          <a:avLst/>
        </a:prstGeom>
        <a:solidFill>
          <a:schemeClr val="accent6">
            <a:hueOff val="0"/>
            <a:satOff val="0"/>
            <a:lumOff val="0"/>
            <a:alphaOff val="0"/>
          </a:schemeClr>
        </a:solidFill>
        <a:ln w="19050" cap="rnd"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B927D771-232E-488B-B412-065AD4136564}">
      <dsp:nvSpPr>
        <dsp:cNvPr id="0" name=""/>
        <dsp:cNvSpPr/>
      </dsp:nvSpPr>
      <dsp:spPr>
        <a:xfrm>
          <a:off x="1848283" y="1334015"/>
          <a:ext cx="6748384" cy="1212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CA" sz="1600" kern="1200"/>
            <a:t>Continuing overrepresentation: Indigenous children make up 7% of all children in Canada but represent half (48%) of the children in foster care in Canada (</a:t>
          </a:r>
          <a:r>
            <a:rPr lang="en-CA" sz="1600" i="1" kern="1200"/>
            <a:t>Statistics Canada</a:t>
          </a:r>
          <a:r>
            <a:rPr lang="en-CA" sz="1600" i="0" kern="1200"/>
            <a:t>, 2011).  Furthermore, 2.5% of children in Ontario are Indigenous, but a quarter (23%) of the children in foster care are Indigenous </a:t>
          </a:r>
          <a:endParaRPr lang="en-CA" sz="1600" kern="1200"/>
        </a:p>
      </dsp:txBody>
      <dsp:txXfrm>
        <a:off x="1848283" y="1334015"/>
        <a:ext cx="6748384" cy="1212741"/>
      </dsp:txXfrm>
    </dsp:sp>
    <dsp:sp modelId="{4BB25D7C-AD12-44F6-9697-F2AC12A960A6}">
      <dsp:nvSpPr>
        <dsp:cNvPr id="0" name=""/>
        <dsp:cNvSpPr/>
      </dsp:nvSpPr>
      <dsp:spPr>
        <a:xfrm>
          <a:off x="1719333" y="2546757"/>
          <a:ext cx="6877334" cy="0"/>
        </a:xfrm>
        <a:prstGeom prst="line">
          <a:avLst/>
        </a:prstGeom>
        <a:solidFill>
          <a:schemeClr val="accent6">
            <a:hueOff val="0"/>
            <a:satOff val="0"/>
            <a:lumOff val="0"/>
            <a:alphaOff val="0"/>
          </a:schemeClr>
        </a:solidFill>
        <a:ln w="19050" cap="rnd"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AE83AAB-DC1D-4128-BFAD-B35DACFB32A2}">
      <dsp:nvSpPr>
        <dsp:cNvPr id="0" name=""/>
        <dsp:cNvSpPr/>
      </dsp:nvSpPr>
      <dsp:spPr>
        <a:xfrm>
          <a:off x="1848283" y="2607394"/>
          <a:ext cx="6748384" cy="1212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CA" sz="1600" kern="1200"/>
            <a:t>Government has not complied with CHRT ruling. On February 1, 2018, CHRT made further orders to fund the actual costs of prevention/least disruptive measures, legal fees, intake/investigation and building repairs AND to fund the Band Representative program in Ontario</a:t>
          </a:r>
        </a:p>
      </dsp:txBody>
      <dsp:txXfrm>
        <a:off x="1848283" y="2607394"/>
        <a:ext cx="6748384" cy="1212741"/>
      </dsp:txXfrm>
    </dsp:sp>
    <dsp:sp modelId="{12CC6F7A-D8B7-4427-B8E8-518A2BB8F38D}">
      <dsp:nvSpPr>
        <dsp:cNvPr id="0" name=""/>
        <dsp:cNvSpPr/>
      </dsp:nvSpPr>
      <dsp:spPr>
        <a:xfrm>
          <a:off x="1719333" y="3820135"/>
          <a:ext cx="6877334" cy="0"/>
        </a:xfrm>
        <a:prstGeom prst="line">
          <a:avLst/>
        </a:prstGeom>
        <a:solidFill>
          <a:schemeClr val="accent6">
            <a:hueOff val="0"/>
            <a:satOff val="0"/>
            <a:lumOff val="0"/>
            <a:alphaOff val="0"/>
          </a:schemeClr>
        </a:solidFill>
        <a:ln w="19050" cap="rnd"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15F04-69CE-4C28-80DE-46A6598D3642}">
      <dsp:nvSpPr>
        <dsp:cNvPr id="0" name=""/>
        <dsp:cNvSpPr/>
      </dsp:nvSpPr>
      <dsp:spPr>
        <a:xfrm>
          <a:off x="411752" y="1478"/>
          <a:ext cx="2045262" cy="122715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9: Principles: (1) Best Interests (2) cultural continuity (3) substantive equality</a:t>
          </a:r>
          <a:endParaRPr lang="en-US" sz="1600" kern="1200"/>
        </a:p>
      </dsp:txBody>
      <dsp:txXfrm>
        <a:off x="411752" y="1478"/>
        <a:ext cx="2045262" cy="1227157"/>
      </dsp:txXfrm>
    </dsp:sp>
    <dsp:sp modelId="{3C4A91FD-44BC-439C-A829-9B7A4B1C0EC9}">
      <dsp:nvSpPr>
        <dsp:cNvPr id="0" name=""/>
        <dsp:cNvSpPr/>
      </dsp:nvSpPr>
      <dsp:spPr>
        <a:xfrm>
          <a:off x="2661541" y="1478"/>
          <a:ext cx="2045262" cy="1227157"/>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10: Best Interests of the Child</a:t>
          </a:r>
          <a:endParaRPr lang="en-US" sz="1600" kern="1200"/>
        </a:p>
      </dsp:txBody>
      <dsp:txXfrm>
        <a:off x="2661541" y="1478"/>
        <a:ext cx="2045262" cy="1227157"/>
      </dsp:txXfrm>
    </dsp:sp>
    <dsp:sp modelId="{3FA52EAA-7979-4E80-9095-F9EC0B0E2D12}">
      <dsp:nvSpPr>
        <dsp:cNvPr id="0" name=""/>
        <dsp:cNvSpPr/>
      </dsp:nvSpPr>
      <dsp:spPr>
        <a:xfrm>
          <a:off x="4911329" y="1478"/>
          <a:ext cx="2045262" cy="1227157"/>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11: Mandatory considerations when providing services</a:t>
          </a:r>
          <a:endParaRPr lang="en-US" sz="1600" kern="1200"/>
        </a:p>
      </dsp:txBody>
      <dsp:txXfrm>
        <a:off x="4911329" y="1478"/>
        <a:ext cx="2045262" cy="1227157"/>
      </dsp:txXfrm>
    </dsp:sp>
    <dsp:sp modelId="{EEB2CF03-3259-4012-B4A4-8061DF4B7615}">
      <dsp:nvSpPr>
        <dsp:cNvPr id="0" name=""/>
        <dsp:cNvSpPr/>
      </dsp:nvSpPr>
      <dsp:spPr>
        <a:xfrm>
          <a:off x="7161117" y="1478"/>
          <a:ext cx="2045262" cy="1227157"/>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12: Notice </a:t>
          </a:r>
          <a:endParaRPr lang="en-US" sz="1600" kern="1200"/>
        </a:p>
      </dsp:txBody>
      <dsp:txXfrm>
        <a:off x="7161117" y="1478"/>
        <a:ext cx="2045262" cy="1227157"/>
      </dsp:txXfrm>
    </dsp:sp>
    <dsp:sp modelId="{63F40B75-134C-4904-84F4-EB6BD660803D}">
      <dsp:nvSpPr>
        <dsp:cNvPr id="0" name=""/>
        <dsp:cNvSpPr/>
      </dsp:nvSpPr>
      <dsp:spPr>
        <a:xfrm>
          <a:off x="411752" y="1433162"/>
          <a:ext cx="2045262" cy="1227157"/>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13: Representations</a:t>
          </a:r>
          <a:endParaRPr lang="en-US" sz="1600" kern="1200"/>
        </a:p>
      </dsp:txBody>
      <dsp:txXfrm>
        <a:off x="411752" y="1433162"/>
        <a:ext cx="2045262" cy="1227157"/>
      </dsp:txXfrm>
    </dsp:sp>
    <dsp:sp modelId="{69058706-5DCF-44CC-953D-8F0BE126EDCE}">
      <dsp:nvSpPr>
        <dsp:cNvPr id="0" name=""/>
        <dsp:cNvSpPr/>
      </dsp:nvSpPr>
      <dsp:spPr>
        <a:xfrm>
          <a:off x="2661541" y="1433162"/>
          <a:ext cx="2045262" cy="122715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14: Priority of Prevention</a:t>
          </a:r>
          <a:endParaRPr lang="en-US" sz="1600" kern="1200"/>
        </a:p>
      </dsp:txBody>
      <dsp:txXfrm>
        <a:off x="2661541" y="1433162"/>
        <a:ext cx="2045262" cy="1227157"/>
      </dsp:txXfrm>
    </dsp:sp>
    <dsp:sp modelId="{15811EB4-2495-4231-B5E7-064394CDA8CD}">
      <dsp:nvSpPr>
        <dsp:cNvPr id="0" name=""/>
        <dsp:cNvSpPr/>
      </dsp:nvSpPr>
      <dsp:spPr>
        <a:xfrm>
          <a:off x="4911329" y="1433162"/>
          <a:ext cx="2045262" cy="1227157"/>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15: Poverty considerations</a:t>
          </a:r>
          <a:endParaRPr lang="en-US" sz="1600" kern="1200"/>
        </a:p>
      </dsp:txBody>
      <dsp:txXfrm>
        <a:off x="4911329" y="1433162"/>
        <a:ext cx="2045262" cy="1227157"/>
      </dsp:txXfrm>
    </dsp:sp>
    <dsp:sp modelId="{F2316DC5-22E2-4989-8623-6074C993462B}">
      <dsp:nvSpPr>
        <dsp:cNvPr id="0" name=""/>
        <dsp:cNvSpPr/>
      </dsp:nvSpPr>
      <dsp:spPr>
        <a:xfrm>
          <a:off x="7161117" y="1433162"/>
          <a:ext cx="2045262" cy="1227157"/>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15.1: Reasonable Efforts</a:t>
          </a:r>
          <a:endParaRPr lang="en-US" sz="1600" kern="1200"/>
        </a:p>
      </dsp:txBody>
      <dsp:txXfrm>
        <a:off x="7161117" y="1433162"/>
        <a:ext cx="2045262" cy="1227157"/>
      </dsp:txXfrm>
    </dsp:sp>
    <dsp:sp modelId="{926294DC-DFA6-45C5-8FA0-FA7A6A44DADC}">
      <dsp:nvSpPr>
        <dsp:cNvPr id="0" name=""/>
        <dsp:cNvSpPr/>
      </dsp:nvSpPr>
      <dsp:spPr>
        <a:xfrm>
          <a:off x="2661541" y="2864845"/>
          <a:ext cx="2045262" cy="1227157"/>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16: Priority Placement</a:t>
          </a:r>
          <a:endParaRPr lang="en-US" sz="1600" kern="1200"/>
        </a:p>
      </dsp:txBody>
      <dsp:txXfrm>
        <a:off x="2661541" y="2864845"/>
        <a:ext cx="2045262" cy="1227157"/>
      </dsp:txXfrm>
    </dsp:sp>
    <dsp:sp modelId="{FC3450BE-A385-4AA5-A2FC-5706655021ED}">
      <dsp:nvSpPr>
        <dsp:cNvPr id="0" name=""/>
        <dsp:cNvSpPr/>
      </dsp:nvSpPr>
      <dsp:spPr>
        <a:xfrm>
          <a:off x="4911329" y="2864845"/>
          <a:ext cx="2045262" cy="1227157"/>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a:t>S. 17: Promoting Emotional Ties </a:t>
          </a:r>
          <a:endParaRPr lang="en-US" sz="1600" kern="1200"/>
        </a:p>
      </dsp:txBody>
      <dsp:txXfrm>
        <a:off x="4911329" y="2864845"/>
        <a:ext cx="2045262" cy="12271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BCD05-D006-481B-A2D0-A22CA0CBA842}">
      <dsp:nvSpPr>
        <dsp:cNvPr id="0" name=""/>
        <dsp:cNvSpPr/>
      </dsp:nvSpPr>
      <dsp:spPr>
        <a:xfrm>
          <a:off x="0" y="735441"/>
          <a:ext cx="9618133" cy="11844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9CF0F7-2720-49E9-A0CF-63D6934B453F}">
      <dsp:nvSpPr>
        <dsp:cNvPr id="0" name=""/>
        <dsp:cNvSpPr/>
      </dsp:nvSpPr>
      <dsp:spPr>
        <a:xfrm>
          <a:off x="480906" y="41720"/>
          <a:ext cx="6732693" cy="138744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2089150">
            <a:lnSpc>
              <a:spcPct val="90000"/>
            </a:lnSpc>
            <a:spcBef>
              <a:spcPct val="0"/>
            </a:spcBef>
            <a:spcAft>
              <a:spcPct val="35000"/>
            </a:spcAft>
            <a:buNone/>
          </a:pPr>
          <a:r>
            <a:rPr lang="en-US" sz="4700" kern="1200"/>
            <a:t>Authority</a:t>
          </a:r>
        </a:p>
      </dsp:txBody>
      <dsp:txXfrm>
        <a:off x="548635" y="109449"/>
        <a:ext cx="6597235" cy="1251982"/>
      </dsp:txXfrm>
    </dsp:sp>
    <dsp:sp modelId="{9AE4899F-F916-4A57-9D24-6ABAEC089CF6}">
      <dsp:nvSpPr>
        <dsp:cNvPr id="0" name=""/>
        <dsp:cNvSpPr/>
      </dsp:nvSpPr>
      <dsp:spPr>
        <a:xfrm>
          <a:off x="0" y="2867361"/>
          <a:ext cx="9618133" cy="11844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44853E-36AA-40F1-B56D-92980A8812EC}">
      <dsp:nvSpPr>
        <dsp:cNvPr id="0" name=""/>
        <dsp:cNvSpPr/>
      </dsp:nvSpPr>
      <dsp:spPr>
        <a:xfrm>
          <a:off x="480906" y="2173641"/>
          <a:ext cx="6732693" cy="138744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2089150">
            <a:lnSpc>
              <a:spcPct val="90000"/>
            </a:lnSpc>
            <a:spcBef>
              <a:spcPct val="0"/>
            </a:spcBef>
            <a:spcAft>
              <a:spcPct val="35000"/>
            </a:spcAft>
            <a:buNone/>
          </a:pPr>
          <a:r>
            <a:rPr lang="en-US" sz="4700" kern="1200"/>
            <a:t>Power</a:t>
          </a:r>
        </a:p>
      </dsp:txBody>
      <dsp:txXfrm>
        <a:off x="548635" y="2241370"/>
        <a:ext cx="6597235" cy="12519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1E5C5-CFBE-4FE8-9FA1-889769464C11}">
      <dsp:nvSpPr>
        <dsp:cNvPr id="0" name=""/>
        <dsp:cNvSpPr/>
      </dsp:nvSpPr>
      <dsp:spPr>
        <a:xfrm>
          <a:off x="1719262" y="1212"/>
          <a:ext cx="6877049" cy="1243272"/>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434" tIns="315791" rIns="133434" bIns="315791" numCol="1" spcCol="1270" anchor="ctr" anchorCtr="0">
          <a:noAutofit/>
        </a:bodyPr>
        <a:lstStyle/>
        <a:p>
          <a:pPr marL="0" lvl="0" indent="0" algn="l" defTabSz="889000">
            <a:lnSpc>
              <a:spcPct val="90000"/>
            </a:lnSpc>
            <a:spcBef>
              <a:spcPct val="0"/>
            </a:spcBef>
            <a:spcAft>
              <a:spcPct val="35000"/>
            </a:spcAft>
            <a:buNone/>
          </a:pPr>
          <a:r>
            <a:rPr lang="en-US" sz="2000" kern="1200"/>
            <a:t>Draft their own CFS laws (legislative authority)</a:t>
          </a:r>
        </a:p>
      </dsp:txBody>
      <dsp:txXfrm>
        <a:off x="1719262" y="1212"/>
        <a:ext cx="6877049" cy="1243272"/>
      </dsp:txXfrm>
    </dsp:sp>
    <dsp:sp modelId="{93F98610-E0D4-42BD-9C2F-5224D4B93FD8}">
      <dsp:nvSpPr>
        <dsp:cNvPr id="0" name=""/>
        <dsp:cNvSpPr/>
      </dsp:nvSpPr>
      <dsp:spPr>
        <a:xfrm>
          <a:off x="0" y="1212"/>
          <a:ext cx="1719262" cy="1243272"/>
        </a:xfrm>
        <a:prstGeom prst="rect">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978" tIns="122808" rIns="90978" bIns="122808" numCol="1" spcCol="1270" anchor="ctr" anchorCtr="0">
          <a:noAutofit/>
        </a:bodyPr>
        <a:lstStyle/>
        <a:p>
          <a:pPr marL="0" lvl="0" indent="0" algn="ctr" defTabSz="1111250">
            <a:lnSpc>
              <a:spcPct val="90000"/>
            </a:lnSpc>
            <a:spcBef>
              <a:spcPct val="0"/>
            </a:spcBef>
            <a:spcAft>
              <a:spcPct val="35000"/>
            </a:spcAft>
            <a:buNone/>
          </a:pPr>
          <a:r>
            <a:rPr lang="en-US" sz="2500" kern="1200"/>
            <a:t>Draft</a:t>
          </a:r>
        </a:p>
      </dsp:txBody>
      <dsp:txXfrm>
        <a:off x="0" y="1212"/>
        <a:ext cx="1719262" cy="1243272"/>
      </dsp:txXfrm>
    </dsp:sp>
    <dsp:sp modelId="{80933D0E-AD12-4341-A5EA-17096D5AA52E}">
      <dsp:nvSpPr>
        <dsp:cNvPr id="0" name=""/>
        <dsp:cNvSpPr/>
      </dsp:nvSpPr>
      <dsp:spPr>
        <a:xfrm>
          <a:off x="1719262" y="1319082"/>
          <a:ext cx="6877049" cy="1243272"/>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434" tIns="315791" rIns="133434" bIns="315791" numCol="1" spcCol="1270" anchor="ctr" anchorCtr="0">
          <a:noAutofit/>
        </a:bodyPr>
        <a:lstStyle/>
        <a:p>
          <a:pPr marL="0" lvl="0" indent="0" algn="l" defTabSz="889000">
            <a:lnSpc>
              <a:spcPct val="90000"/>
            </a:lnSpc>
            <a:spcBef>
              <a:spcPct val="0"/>
            </a:spcBef>
            <a:spcAft>
              <a:spcPct val="35000"/>
            </a:spcAft>
            <a:buNone/>
          </a:pPr>
          <a:r>
            <a:rPr lang="en-US" sz="2000" kern="1200"/>
            <a:t>Administer and enforce these CFS laws: s. 18(1)</a:t>
          </a:r>
        </a:p>
      </dsp:txBody>
      <dsp:txXfrm>
        <a:off x="1719262" y="1319082"/>
        <a:ext cx="6877049" cy="1243272"/>
      </dsp:txXfrm>
    </dsp:sp>
    <dsp:sp modelId="{4B5FC18E-BAF1-4F22-8C07-1948AF5611CA}">
      <dsp:nvSpPr>
        <dsp:cNvPr id="0" name=""/>
        <dsp:cNvSpPr/>
      </dsp:nvSpPr>
      <dsp:spPr>
        <a:xfrm>
          <a:off x="0" y="1319082"/>
          <a:ext cx="1719262" cy="1243272"/>
        </a:xfrm>
        <a:prstGeom prst="rect">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978" tIns="122808" rIns="90978" bIns="122808" numCol="1" spcCol="1270" anchor="ctr" anchorCtr="0">
          <a:noAutofit/>
        </a:bodyPr>
        <a:lstStyle/>
        <a:p>
          <a:pPr marL="0" lvl="0" indent="0" algn="ctr" defTabSz="1111250">
            <a:lnSpc>
              <a:spcPct val="90000"/>
            </a:lnSpc>
            <a:spcBef>
              <a:spcPct val="0"/>
            </a:spcBef>
            <a:spcAft>
              <a:spcPct val="35000"/>
            </a:spcAft>
            <a:buNone/>
          </a:pPr>
          <a:r>
            <a:rPr lang="en-US" sz="2500" kern="1200"/>
            <a:t>Administer and enforce</a:t>
          </a:r>
        </a:p>
      </dsp:txBody>
      <dsp:txXfrm>
        <a:off x="0" y="1319082"/>
        <a:ext cx="1719262" cy="1243272"/>
      </dsp:txXfrm>
    </dsp:sp>
    <dsp:sp modelId="{A62BA9C2-1A7E-49E9-B480-B6233CA4B9B5}">
      <dsp:nvSpPr>
        <dsp:cNvPr id="0" name=""/>
        <dsp:cNvSpPr/>
      </dsp:nvSpPr>
      <dsp:spPr>
        <a:xfrm>
          <a:off x="1719262" y="2636951"/>
          <a:ext cx="6877049" cy="1243272"/>
        </a:xfrm>
        <a:prstGeom prst="rect">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434" tIns="315791" rIns="133434" bIns="315791" numCol="1" spcCol="1270" anchor="ctr" anchorCtr="0">
          <a:noAutofit/>
        </a:bodyPr>
        <a:lstStyle/>
        <a:p>
          <a:pPr marL="0" lvl="0" indent="0" algn="l" defTabSz="889000">
            <a:lnSpc>
              <a:spcPct val="90000"/>
            </a:lnSpc>
            <a:spcBef>
              <a:spcPct val="0"/>
            </a:spcBef>
            <a:spcAft>
              <a:spcPct val="35000"/>
            </a:spcAft>
            <a:buNone/>
          </a:pPr>
          <a:r>
            <a:rPr lang="en-US" sz="2000" kern="1200"/>
            <a:t>Provide dispute resolution mechanisms: s. 18(2)</a:t>
          </a:r>
        </a:p>
      </dsp:txBody>
      <dsp:txXfrm>
        <a:off x="1719262" y="2636951"/>
        <a:ext cx="6877049" cy="1243272"/>
      </dsp:txXfrm>
    </dsp:sp>
    <dsp:sp modelId="{32062965-4133-4EDC-89CA-AC5D66838536}">
      <dsp:nvSpPr>
        <dsp:cNvPr id="0" name=""/>
        <dsp:cNvSpPr/>
      </dsp:nvSpPr>
      <dsp:spPr>
        <a:xfrm>
          <a:off x="0" y="2636951"/>
          <a:ext cx="1719262" cy="1243272"/>
        </a:xfrm>
        <a:prstGeom prst="rect">
          <a:avLst/>
        </a:prstGeom>
        <a:solidFill>
          <a:schemeClr val="lt1">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978" tIns="122808" rIns="90978" bIns="122808" numCol="1" spcCol="1270" anchor="ctr" anchorCtr="0">
          <a:noAutofit/>
        </a:bodyPr>
        <a:lstStyle/>
        <a:p>
          <a:pPr marL="0" lvl="0" indent="0" algn="ctr" defTabSz="1111250">
            <a:lnSpc>
              <a:spcPct val="90000"/>
            </a:lnSpc>
            <a:spcBef>
              <a:spcPct val="0"/>
            </a:spcBef>
            <a:spcAft>
              <a:spcPct val="35000"/>
            </a:spcAft>
            <a:buNone/>
          </a:pPr>
          <a:r>
            <a:rPr lang="en-US" sz="2500" kern="1200"/>
            <a:t>Provide</a:t>
          </a:r>
        </a:p>
      </dsp:txBody>
      <dsp:txXfrm>
        <a:off x="0" y="2636951"/>
        <a:ext cx="1719262" cy="12432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47E95-F99E-4EE6-AA90-11512722781D}">
      <dsp:nvSpPr>
        <dsp:cNvPr id="0" name=""/>
        <dsp:cNvSpPr/>
      </dsp:nvSpPr>
      <dsp:spPr>
        <a:xfrm>
          <a:off x="7425" y="659701"/>
          <a:ext cx="2788557" cy="836567"/>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358" tIns="220358" rIns="220358" bIns="220358" numCol="1" spcCol="1270" anchor="ctr" anchorCtr="0">
          <a:noAutofit/>
        </a:bodyPr>
        <a:lstStyle/>
        <a:p>
          <a:pPr marL="0" lvl="0" indent="0" algn="ctr" defTabSz="1289050">
            <a:lnSpc>
              <a:spcPct val="90000"/>
            </a:lnSpc>
            <a:spcBef>
              <a:spcPct val="0"/>
            </a:spcBef>
            <a:spcAft>
              <a:spcPct val="35000"/>
            </a:spcAft>
            <a:buNone/>
          </a:pPr>
          <a:r>
            <a:rPr lang="en-US" sz="2900" kern="1200"/>
            <a:t>Have</a:t>
          </a:r>
        </a:p>
      </dsp:txBody>
      <dsp:txXfrm>
        <a:off x="7425" y="659701"/>
        <a:ext cx="2788557" cy="836567"/>
      </dsp:txXfrm>
    </dsp:sp>
    <dsp:sp modelId="{418DB4A5-FF71-4264-BB07-93A95D319D6A}">
      <dsp:nvSpPr>
        <dsp:cNvPr id="0" name=""/>
        <dsp:cNvSpPr/>
      </dsp:nvSpPr>
      <dsp:spPr>
        <a:xfrm>
          <a:off x="7425" y="1496268"/>
          <a:ext cx="2788557" cy="1725466"/>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5447" tIns="275447" rIns="275447" bIns="275447" numCol="1" spcCol="1270" anchor="t" anchorCtr="0">
          <a:noAutofit/>
        </a:bodyPr>
        <a:lstStyle/>
        <a:p>
          <a:pPr marL="0" lvl="0" indent="0" algn="l" defTabSz="977900">
            <a:lnSpc>
              <a:spcPct val="90000"/>
            </a:lnSpc>
            <a:spcBef>
              <a:spcPct val="0"/>
            </a:spcBef>
            <a:spcAft>
              <a:spcPct val="35000"/>
            </a:spcAft>
            <a:buNone/>
          </a:pPr>
          <a:r>
            <a:rPr lang="en-US" sz="2200" kern="1200"/>
            <a:t>Have the force of law as federal law (after 1 year): s. 21(1)</a:t>
          </a:r>
        </a:p>
      </dsp:txBody>
      <dsp:txXfrm>
        <a:off x="7425" y="1496268"/>
        <a:ext cx="2788557" cy="1725466"/>
      </dsp:txXfrm>
    </dsp:sp>
    <dsp:sp modelId="{6237F6BE-296B-4AB3-A95A-A9092DB28E4A}">
      <dsp:nvSpPr>
        <dsp:cNvPr id="0" name=""/>
        <dsp:cNvSpPr/>
      </dsp:nvSpPr>
      <dsp:spPr>
        <a:xfrm>
          <a:off x="2903877" y="659701"/>
          <a:ext cx="2788557" cy="836567"/>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358" tIns="220358" rIns="220358" bIns="220358" numCol="1" spcCol="1270" anchor="ctr" anchorCtr="0">
          <a:noAutofit/>
        </a:bodyPr>
        <a:lstStyle/>
        <a:p>
          <a:pPr marL="0" lvl="0" indent="0" algn="ctr" defTabSz="1289050">
            <a:lnSpc>
              <a:spcPct val="90000"/>
            </a:lnSpc>
            <a:spcBef>
              <a:spcPct val="0"/>
            </a:spcBef>
            <a:spcAft>
              <a:spcPct val="35000"/>
            </a:spcAft>
            <a:buNone/>
          </a:pPr>
          <a:r>
            <a:rPr lang="en-US" sz="2900" kern="1200"/>
            <a:t>Prevail over</a:t>
          </a:r>
        </a:p>
      </dsp:txBody>
      <dsp:txXfrm>
        <a:off x="2903877" y="659701"/>
        <a:ext cx="2788557" cy="836567"/>
      </dsp:txXfrm>
    </dsp:sp>
    <dsp:sp modelId="{0ED725A5-9481-490E-B08A-19EA082D7F92}">
      <dsp:nvSpPr>
        <dsp:cNvPr id="0" name=""/>
        <dsp:cNvSpPr/>
      </dsp:nvSpPr>
      <dsp:spPr>
        <a:xfrm>
          <a:off x="2903877" y="1496268"/>
          <a:ext cx="2788557" cy="1725466"/>
        </a:xfrm>
        <a:prstGeom prst="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5447" tIns="275447" rIns="275447" bIns="275447" numCol="1" spcCol="1270" anchor="t" anchorCtr="0">
          <a:noAutofit/>
        </a:bodyPr>
        <a:lstStyle/>
        <a:p>
          <a:pPr marL="0" lvl="0" indent="0" algn="l" defTabSz="977900">
            <a:lnSpc>
              <a:spcPct val="90000"/>
            </a:lnSpc>
            <a:spcBef>
              <a:spcPct val="0"/>
            </a:spcBef>
            <a:spcAft>
              <a:spcPct val="35000"/>
            </a:spcAft>
            <a:buNone/>
          </a:pPr>
          <a:r>
            <a:rPr lang="en-US" sz="2200" kern="1200"/>
            <a:t>Prevail over all other federal laws (except CHRA): s. 22(1)</a:t>
          </a:r>
        </a:p>
      </dsp:txBody>
      <dsp:txXfrm>
        <a:off x="2903877" y="1496268"/>
        <a:ext cx="2788557" cy="1725466"/>
      </dsp:txXfrm>
    </dsp:sp>
    <dsp:sp modelId="{B28B3E06-E4C2-4DAF-88E7-7923DEAA18A1}">
      <dsp:nvSpPr>
        <dsp:cNvPr id="0" name=""/>
        <dsp:cNvSpPr/>
      </dsp:nvSpPr>
      <dsp:spPr>
        <a:xfrm>
          <a:off x="5800329" y="659701"/>
          <a:ext cx="2788557" cy="836567"/>
        </a:xfrm>
        <a:prstGeom prst="rect">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358" tIns="220358" rIns="220358" bIns="220358" numCol="1" spcCol="1270" anchor="ctr" anchorCtr="0">
          <a:noAutofit/>
        </a:bodyPr>
        <a:lstStyle/>
        <a:p>
          <a:pPr marL="0" lvl="0" indent="0" algn="ctr" defTabSz="1289050">
            <a:lnSpc>
              <a:spcPct val="90000"/>
            </a:lnSpc>
            <a:spcBef>
              <a:spcPct val="0"/>
            </a:spcBef>
            <a:spcAft>
              <a:spcPct val="35000"/>
            </a:spcAft>
            <a:buNone/>
          </a:pPr>
          <a:r>
            <a:rPr lang="en-US" sz="2900" kern="1200"/>
            <a:t>Prevail over</a:t>
          </a:r>
        </a:p>
      </dsp:txBody>
      <dsp:txXfrm>
        <a:off x="5800329" y="659701"/>
        <a:ext cx="2788557" cy="836567"/>
      </dsp:txXfrm>
    </dsp:sp>
    <dsp:sp modelId="{C19B1DC4-C6D0-42BF-B3E1-E18BBA282BCC}">
      <dsp:nvSpPr>
        <dsp:cNvPr id="0" name=""/>
        <dsp:cNvSpPr/>
      </dsp:nvSpPr>
      <dsp:spPr>
        <a:xfrm>
          <a:off x="5800329" y="1496268"/>
          <a:ext cx="2788557" cy="1725466"/>
        </a:xfrm>
        <a:prstGeom prst="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5447" tIns="275447" rIns="275447" bIns="275447" numCol="1" spcCol="1270" anchor="t" anchorCtr="0">
          <a:noAutofit/>
        </a:bodyPr>
        <a:lstStyle/>
        <a:p>
          <a:pPr marL="0" lvl="0" indent="0" algn="l" defTabSz="977900">
            <a:lnSpc>
              <a:spcPct val="90000"/>
            </a:lnSpc>
            <a:spcBef>
              <a:spcPct val="0"/>
            </a:spcBef>
            <a:spcAft>
              <a:spcPct val="35000"/>
            </a:spcAft>
            <a:buNone/>
          </a:pPr>
          <a:r>
            <a:rPr lang="en-US" sz="2200" kern="1200"/>
            <a:t>Prevail over all provincial laws: s. 22(3)</a:t>
          </a:r>
        </a:p>
      </dsp:txBody>
      <dsp:txXfrm>
        <a:off x="5800329" y="1496268"/>
        <a:ext cx="2788557" cy="17254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3E951-D892-401F-996C-E79ACDD6B2B5}">
      <dsp:nvSpPr>
        <dsp:cNvPr id="0" name=""/>
        <dsp:cNvSpPr/>
      </dsp:nvSpPr>
      <dsp:spPr>
        <a:xfrm>
          <a:off x="0" y="471226"/>
          <a:ext cx="8596668" cy="33516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67197" tIns="583184" rIns="667197"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a:t>s. 10 – Best Interests</a:t>
          </a:r>
        </a:p>
        <a:p>
          <a:pPr marL="285750" lvl="1" indent="-285750" algn="l" defTabSz="1244600">
            <a:lnSpc>
              <a:spcPct val="90000"/>
            </a:lnSpc>
            <a:spcBef>
              <a:spcPct val="0"/>
            </a:spcBef>
            <a:spcAft>
              <a:spcPct val="15000"/>
            </a:spcAft>
            <a:buChar char="•"/>
          </a:pPr>
          <a:r>
            <a:rPr lang="en-US" sz="2800" kern="1200"/>
            <a:t>s. 11 – Mandatory Considerations</a:t>
          </a:r>
        </a:p>
        <a:p>
          <a:pPr marL="285750" lvl="1" indent="-285750" algn="l" defTabSz="1244600">
            <a:lnSpc>
              <a:spcPct val="90000"/>
            </a:lnSpc>
            <a:spcBef>
              <a:spcPct val="0"/>
            </a:spcBef>
            <a:spcAft>
              <a:spcPct val="15000"/>
            </a:spcAft>
            <a:buChar char="•"/>
          </a:pPr>
          <a:r>
            <a:rPr lang="en-US" sz="2800" kern="1200"/>
            <a:t>s. 12 – Notice</a:t>
          </a:r>
        </a:p>
        <a:p>
          <a:pPr marL="285750" lvl="1" indent="-285750" algn="l" defTabSz="1244600">
            <a:lnSpc>
              <a:spcPct val="90000"/>
            </a:lnSpc>
            <a:spcBef>
              <a:spcPct val="0"/>
            </a:spcBef>
            <a:spcAft>
              <a:spcPct val="15000"/>
            </a:spcAft>
            <a:buChar char="•"/>
          </a:pPr>
          <a:r>
            <a:rPr lang="en-US" sz="2800" kern="1200"/>
            <a:t>s. 13 – Representations</a:t>
          </a:r>
        </a:p>
        <a:p>
          <a:pPr marL="285750" lvl="1" indent="-285750" algn="l" defTabSz="1244600">
            <a:lnSpc>
              <a:spcPct val="90000"/>
            </a:lnSpc>
            <a:spcBef>
              <a:spcPct val="0"/>
            </a:spcBef>
            <a:spcAft>
              <a:spcPct val="15000"/>
            </a:spcAft>
            <a:buChar char="•"/>
          </a:pPr>
          <a:r>
            <a:rPr lang="en-US" sz="2800" kern="1200"/>
            <a:t>s. 14 – Priority of Prevention</a:t>
          </a:r>
        </a:p>
        <a:p>
          <a:pPr marL="285750" lvl="1" indent="-285750" algn="l" defTabSz="1244600">
            <a:lnSpc>
              <a:spcPct val="90000"/>
            </a:lnSpc>
            <a:spcBef>
              <a:spcPct val="0"/>
            </a:spcBef>
            <a:spcAft>
              <a:spcPct val="15000"/>
            </a:spcAft>
            <a:buChar char="•"/>
          </a:pPr>
          <a:r>
            <a:rPr lang="en-US" sz="2800" kern="1200"/>
            <a:t>s. 15 – Limiting Poverty</a:t>
          </a:r>
        </a:p>
      </dsp:txBody>
      <dsp:txXfrm>
        <a:off x="0" y="471226"/>
        <a:ext cx="8596668" cy="3351600"/>
      </dsp:txXfrm>
    </dsp:sp>
    <dsp:sp modelId="{0BF07CA3-9265-477C-99DE-FFE84C652E6B}">
      <dsp:nvSpPr>
        <dsp:cNvPr id="0" name=""/>
        <dsp:cNvSpPr/>
      </dsp:nvSpPr>
      <dsp:spPr>
        <a:xfrm>
          <a:off x="429833" y="57946"/>
          <a:ext cx="6017667" cy="82656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27454" tIns="0" rIns="227454" bIns="0" numCol="1" spcCol="1270" anchor="ctr" anchorCtr="0">
          <a:noAutofit/>
        </a:bodyPr>
        <a:lstStyle/>
        <a:p>
          <a:pPr marL="0" lvl="0" indent="0" algn="l" defTabSz="1244600">
            <a:lnSpc>
              <a:spcPct val="90000"/>
            </a:lnSpc>
            <a:spcBef>
              <a:spcPct val="0"/>
            </a:spcBef>
            <a:spcAft>
              <a:spcPct val="35000"/>
            </a:spcAft>
            <a:buNone/>
          </a:pPr>
          <a:r>
            <a:rPr lang="en-US" sz="2800" kern="1200" dirty="0"/>
            <a:t>National Standards</a:t>
          </a:r>
        </a:p>
      </dsp:txBody>
      <dsp:txXfrm>
        <a:off x="470182" y="98295"/>
        <a:ext cx="5936969" cy="74586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2318" tIns="46159" rIns="92318" bIns="4615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2318" tIns="46159" rIns="92318" bIns="46159" rtlCol="0"/>
          <a:lstStyle>
            <a:lvl1pPr algn="r">
              <a:defRPr sz="1200"/>
            </a:lvl1pPr>
          </a:lstStyle>
          <a:p>
            <a:fld id="{FD4734D8-36C5-48BE-AC44-F5A516F9625B}" type="datetimeFigureOut">
              <a:rPr lang="en-US" smtClean="0"/>
              <a:t>5/17/2021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2318" tIns="46159" rIns="92318" bIns="4615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2318" tIns="46159" rIns="92318" bIns="46159" rtlCol="0" anchor="b"/>
          <a:lstStyle>
            <a:lvl1pPr algn="r">
              <a:defRPr sz="1200"/>
            </a:lvl1pPr>
          </a:lstStyle>
          <a:p>
            <a:fld id="{0F076E8E-BC2C-479E-A248-7FB09A40367F}" type="slidenum">
              <a:rPr lang="en-US" smtClean="0"/>
              <a:t>‹#›</a:t>
            </a:fld>
            <a:endParaRPr lang="en-US"/>
          </a:p>
        </p:txBody>
      </p:sp>
    </p:spTree>
    <p:extLst>
      <p:ext uri="{BB962C8B-B14F-4D97-AF65-F5344CB8AC3E}">
        <p14:creationId xmlns:p14="http://schemas.microsoft.com/office/powerpoint/2010/main" val="514887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89739AB-319F-B84C-A280-6BAA0F49E9FC}" type="datetimeFigureOut">
              <a:rPr lang="en-US" smtClean="0"/>
              <a:t>5/17/2021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8195AA6-7A32-B347-B396-1CA57A0F2414}" type="slidenum">
              <a:rPr lang="en-US" smtClean="0"/>
              <a:t>‹#›</a:t>
            </a:fld>
            <a:endParaRPr lang="en-US"/>
          </a:p>
        </p:txBody>
      </p:sp>
    </p:spTree>
    <p:extLst>
      <p:ext uri="{BB962C8B-B14F-4D97-AF65-F5344CB8AC3E}">
        <p14:creationId xmlns:p14="http://schemas.microsoft.com/office/powerpoint/2010/main" val="404847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74FE3D-28DD-CC45-8C5F-EA460631450E}"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1786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FA074-3299-CD49-96D4-B9F7C534960F}"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006769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FA074-3299-CD49-96D4-B9F7C534960F}"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9902402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FA074-3299-CD49-96D4-B9F7C534960F}"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9414954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FA074-3299-CD49-96D4-B9F7C534960F}"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494324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FA074-3299-CD49-96D4-B9F7C534960F}"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0230692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39F018-8CB4-0E4C-95BD-702D17218BCC}"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00986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D287BC-1440-924C-8085-D25432722807}"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46049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EBB76C-200C-EB43-9D7C-3EB7DDDC2449}"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378315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FAF77-3C32-B54C-99B3-69EC56DEE197}" type="datetime1">
              <a:rPr lang="en-CA" smtClean="0"/>
              <a:t>2021-05-17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88625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FD93D7-C877-0F44-8D98-724A1236C34E}" type="datetime1">
              <a:rPr lang="en-CA" smtClean="0"/>
              <a:t>2021-05-17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643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6FA074-3299-CD49-96D4-B9F7C534960F}" type="datetime1">
              <a:rPr lang="en-CA" smtClean="0"/>
              <a:t>2021-05-17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961073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90D455-F606-4E41-806F-B8F764385D7B}" type="datetime1">
              <a:rPr lang="en-CA" smtClean="0"/>
              <a:t>2021-05-17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7436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D89D1-21E8-9C4D-BD24-EFF40E5349C5}" type="datetime1">
              <a:rPr lang="en-CA" smtClean="0"/>
              <a:t>2021-05-17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8536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30BDF4-3D19-F14B-8B8A-996229C2D551}" type="datetime1">
              <a:rPr lang="en-CA" smtClean="0"/>
              <a:t>2021-05-17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64646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A3ADA6-233B-7044-B7DB-E19083BE6B26}" type="datetime1">
              <a:rPr lang="en-CA" smtClean="0"/>
              <a:t>2021-05-17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3470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6FA074-3299-CD49-96D4-B9F7C534960F}" type="datetime1">
              <a:rPr lang="en-CA" smtClean="0"/>
              <a:t>2021-05-17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5830738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laws.justice.gc.ca/eng/Cons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60CF42-D0C6-4893-ADD6-B6E861445169}"/>
              </a:ext>
            </a:extLst>
          </p:cNvPr>
          <p:cNvSpPr>
            <a:spLocks noGrp="1"/>
          </p:cNvSpPr>
          <p:nvPr>
            <p:ph type="ctrTitle"/>
          </p:nvPr>
        </p:nvSpPr>
        <p:spPr/>
        <p:txBody>
          <a:bodyPr>
            <a:normAutofit/>
          </a:bodyPr>
          <a:lstStyle/>
          <a:p>
            <a:r>
              <a:rPr lang="en-US" sz="1800" b="1" i="1" dirty="0">
                <a:effectLst/>
                <a:latin typeface="Book Antiqua" panose="02040602050305030304" pitchFamily="18" charset="0"/>
                <a:ea typeface="Calibri" panose="020F0502020204030204" pitchFamily="34" charset="0"/>
                <a:cs typeface="Times New Roman" panose="02020603050405020304" pitchFamily="18" charset="0"/>
              </a:rPr>
              <a:t>An Act Respecting First Nation, Inuit and Métis </a:t>
            </a:r>
            <a:br>
              <a:rPr lang="en-US" sz="1800" b="1" i="1" dirty="0">
                <a:effectLst/>
                <a:latin typeface="Book Antiqua" panose="02040602050305030304" pitchFamily="18" charset="0"/>
                <a:ea typeface="Calibri" panose="020F0502020204030204" pitchFamily="34" charset="0"/>
                <a:cs typeface="Times New Roman" panose="02020603050405020304" pitchFamily="18" charset="0"/>
              </a:rPr>
            </a:br>
            <a:r>
              <a:rPr lang="en-US" sz="1800" b="1" i="1" dirty="0">
                <a:effectLst/>
                <a:latin typeface="Book Antiqua" panose="02040602050305030304" pitchFamily="18" charset="0"/>
                <a:ea typeface="Calibri" panose="020F0502020204030204" pitchFamily="34" charset="0"/>
                <a:cs typeface="Times New Roman" panose="02020603050405020304" pitchFamily="18" charset="0"/>
              </a:rPr>
              <a:t>Children, Youth and Families </a:t>
            </a:r>
            <a:br>
              <a:rPr lang="en-US" sz="1800" b="1" i="1" dirty="0">
                <a:effectLst/>
                <a:latin typeface="Book Antiqua" panose="02040602050305030304" pitchFamily="18" charset="0"/>
                <a:ea typeface="Calibri" panose="020F0502020204030204" pitchFamily="34" charset="0"/>
                <a:cs typeface="Times New Roman" panose="02020603050405020304" pitchFamily="18" charset="0"/>
              </a:rPr>
            </a:br>
            <a:br>
              <a:rPr lang="en-US" sz="1800" b="1" i="1" dirty="0">
                <a:effectLst/>
                <a:latin typeface="Book Antiqua" panose="02040602050305030304" pitchFamily="18" charset="0"/>
                <a:ea typeface="Calibri" panose="020F0502020204030204" pitchFamily="34" charset="0"/>
                <a:cs typeface="Times New Roman" panose="02020603050405020304" pitchFamily="18" charset="0"/>
              </a:rPr>
            </a:br>
            <a:r>
              <a:rPr lang="en-US" sz="1800" b="1" dirty="0">
                <a:effectLst/>
                <a:latin typeface="Book Antiqua" panose="02040602050305030304" pitchFamily="18" charset="0"/>
                <a:ea typeface="Calibri" panose="020F0502020204030204" pitchFamily="34" charset="0"/>
                <a:cs typeface="Times New Roman" panose="02020603050405020304" pitchFamily="18" charset="0"/>
              </a:rPr>
              <a:t>Understanding the legislative parameters</a:t>
            </a:r>
            <a:endParaRPr lang="en-CA" dirty="0"/>
          </a:p>
        </p:txBody>
      </p:sp>
      <p:sp>
        <p:nvSpPr>
          <p:cNvPr id="6" name="Subtitle 5">
            <a:extLst>
              <a:ext uri="{FF2B5EF4-FFF2-40B4-BE49-F238E27FC236}">
                <a16:creationId xmlns:a16="http://schemas.microsoft.com/office/drawing/2014/main" id="{F3070055-AB87-48FC-9270-FA8D6BF04B6C}"/>
              </a:ext>
            </a:extLst>
          </p:cNvPr>
          <p:cNvSpPr>
            <a:spLocks noGrp="1"/>
          </p:cNvSpPr>
          <p:nvPr>
            <p:ph type="subTitle" idx="1"/>
          </p:nvPr>
        </p:nvSpPr>
        <p:spPr>
          <a:xfrm>
            <a:off x="1538214" y="4050836"/>
            <a:ext cx="7766936" cy="1096899"/>
          </a:xfrm>
        </p:spPr>
        <p:txBody>
          <a:bodyPr/>
          <a:lstStyle/>
          <a:p>
            <a:r>
              <a:rPr lang="en-CA" dirty="0"/>
              <a:t>May 19, 2021: Sarah Clarke</a:t>
            </a:r>
          </a:p>
          <a:p>
            <a:r>
              <a:rPr lang="en-CA" dirty="0"/>
              <a:t>Clarke Child &amp; Family Law</a:t>
            </a:r>
          </a:p>
        </p:txBody>
      </p:sp>
      <p:sp>
        <p:nvSpPr>
          <p:cNvPr id="2" name="Slide Number Placeholder 1">
            <a:extLst>
              <a:ext uri="{FF2B5EF4-FFF2-40B4-BE49-F238E27FC236}">
                <a16:creationId xmlns:a16="http://schemas.microsoft.com/office/drawing/2014/main" id="{C1E5ACE6-F0FD-FC4F-9732-275CA9D38298}"/>
              </a:ext>
            </a:extLst>
          </p:cNvPr>
          <p:cNvSpPr>
            <a:spLocks noGrp="1"/>
          </p:cNvSpPr>
          <p:nvPr>
            <p:ph type="sldNum" sz="quarter" idx="12"/>
          </p:nvPr>
        </p:nvSpPr>
        <p:spPr/>
        <p:txBody>
          <a:bodyPr/>
          <a:lstStyle/>
          <a:p>
            <a:fld id="{4FAB73BC-B049-4115-A692-8D63A059BFB8}" type="slidenum">
              <a:rPr lang="en-US" smtClean="0"/>
              <a:t>1</a:t>
            </a:fld>
            <a:endParaRPr lang="en-US" dirty="0"/>
          </a:p>
        </p:txBody>
      </p:sp>
      <p:sp>
        <p:nvSpPr>
          <p:cNvPr id="3" name="TextBox 2">
            <a:extLst>
              <a:ext uri="{FF2B5EF4-FFF2-40B4-BE49-F238E27FC236}">
                <a16:creationId xmlns:a16="http://schemas.microsoft.com/office/drawing/2014/main" id="{BB28B011-6B33-4D4D-BB98-59F944A98D78}"/>
              </a:ext>
            </a:extLst>
          </p:cNvPr>
          <p:cNvSpPr txBox="1"/>
          <p:nvPr/>
        </p:nvSpPr>
        <p:spPr>
          <a:xfrm>
            <a:off x="1507067" y="653143"/>
            <a:ext cx="7907521" cy="774507"/>
          </a:xfrm>
          <a:prstGeom prst="rect">
            <a:avLst/>
          </a:prstGeom>
          <a:noFill/>
        </p:spPr>
        <p:txBody>
          <a:bodyPr wrap="square" rtlCol="0">
            <a:spAutoFit/>
          </a:bodyPr>
          <a:lstStyle/>
          <a:p>
            <a:pPr algn="ctr">
              <a:lnSpc>
                <a:spcPct val="107000"/>
              </a:lnSpc>
              <a:spcAft>
                <a:spcPts val="800"/>
              </a:spcAft>
            </a:pPr>
            <a:r>
              <a:rPr lang="en-US" sz="1800" b="1" dirty="0">
                <a:effectLst/>
                <a:latin typeface="Calibri" panose="020F0502020204030204" pitchFamily="34" charset="0"/>
                <a:ea typeface="Calibri" panose="020F0502020204030204" pitchFamily="34" charset="0"/>
              </a:rPr>
              <a:t>Creating a Healthy &amp; Loving Society for our Children</a:t>
            </a:r>
          </a:p>
          <a:p>
            <a:pPr algn="ctr">
              <a:lnSpc>
                <a:spcPct val="107000"/>
              </a:lnSpc>
              <a:spcAft>
                <a:spcPts val="800"/>
              </a:spcAft>
            </a:pPr>
            <a:r>
              <a:rPr lang="en-US" b="1" dirty="0">
                <a:latin typeface="Calibri" panose="020F0502020204030204" pitchFamily="34" charset="0"/>
                <a:ea typeface="Calibri" panose="020F0502020204030204" pitchFamily="34" charset="0"/>
              </a:rPr>
              <a:t>Chiefs of Ontario: May 19 and 20, 2021</a:t>
            </a:r>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80977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63191B-8127-46A5-82A8-A76EDB23C861}"/>
              </a:ext>
            </a:extLst>
          </p:cNvPr>
          <p:cNvSpPr>
            <a:spLocks noGrp="1"/>
          </p:cNvSpPr>
          <p:nvPr>
            <p:ph type="title"/>
          </p:nvPr>
        </p:nvSpPr>
        <p:spPr>
          <a:xfrm>
            <a:off x="1286933" y="609600"/>
            <a:ext cx="10197494" cy="1099457"/>
          </a:xfrm>
        </p:spPr>
        <p:txBody>
          <a:bodyPr>
            <a:normAutofit/>
          </a:bodyPr>
          <a:lstStyle/>
          <a:p>
            <a:pPr algn="ctr">
              <a:lnSpc>
                <a:spcPct val="90000"/>
              </a:lnSpc>
            </a:pPr>
            <a:r>
              <a:rPr lang="en-CA" dirty="0"/>
              <a:t>There 10 Substantive Rules that Apply On Top of Provincial/Territorial Legislation</a:t>
            </a: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3C07D877-5746-4868-8CF9-F3EEB39B0873}"/>
              </a:ext>
            </a:extLst>
          </p:cNvPr>
          <p:cNvSpPr>
            <a:spLocks noGrp="1"/>
          </p:cNvSpPr>
          <p:nvPr>
            <p:ph type="sldNum" sz="quarter" idx="12"/>
          </p:nvPr>
        </p:nvSpPr>
        <p:spPr>
          <a:xfrm>
            <a:off x="9894532" y="6182876"/>
            <a:ext cx="683339" cy="365125"/>
          </a:xfrm>
        </p:spPr>
        <p:txBody>
          <a:bodyPr>
            <a:normAutofit/>
          </a:bodyPr>
          <a:lstStyle/>
          <a:p>
            <a:pPr>
              <a:spcAft>
                <a:spcPts val="600"/>
              </a:spcAft>
            </a:pPr>
            <a:fld id="{629637A9-119A-49DA-BD12-AAC58B377D80}" type="slidenum">
              <a:rPr lang="en-US" smtClean="0"/>
              <a:pPr>
                <a:spcAft>
                  <a:spcPts val="600"/>
                </a:spcAft>
              </a:pPr>
              <a:t>10</a:t>
            </a:fld>
            <a:endParaRPr lang="en-US"/>
          </a:p>
        </p:txBody>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Content Placeholder 2">
            <a:extLst>
              <a:ext uri="{FF2B5EF4-FFF2-40B4-BE49-F238E27FC236}">
                <a16:creationId xmlns:a16="http://schemas.microsoft.com/office/drawing/2014/main" id="{CA546D56-D8CD-4154-A703-F6765D2CE469}"/>
              </a:ext>
            </a:extLst>
          </p:cNvPr>
          <p:cNvGraphicFramePr>
            <a:graphicFrameLocks noGrp="1"/>
          </p:cNvGraphicFramePr>
          <p:nvPr>
            <p:ph idx="1"/>
            <p:extLst>
              <p:ext uri="{D42A27DB-BD31-4B8C-83A1-F6EECF244321}">
                <p14:modId xmlns:p14="http://schemas.microsoft.com/office/powerpoint/2010/main" val="346127805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6759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9379E-ED18-4D6F-8E6E-81D36DB3109A}"/>
              </a:ext>
            </a:extLst>
          </p:cNvPr>
          <p:cNvSpPr>
            <a:spLocks noGrp="1"/>
          </p:cNvSpPr>
          <p:nvPr>
            <p:ph type="title"/>
          </p:nvPr>
        </p:nvSpPr>
        <p:spPr/>
        <p:txBody>
          <a:bodyPr/>
          <a:lstStyle/>
          <a:p>
            <a:r>
              <a:rPr lang="en-CA" dirty="0"/>
              <a:t>Best Interests of the Child</a:t>
            </a:r>
          </a:p>
        </p:txBody>
      </p:sp>
      <p:sp>
        <p:nvSpPr>
          <p:cNvPr id="3" name="Content Placeholder 2">
            <a:extLst>
              <a:ext uri="{FF2B5EF4-FFF2-40B4-BE49-F238E27FC236}">
                <a16:creationId xmlns:a16="http://schemas.microsoft.com/office/drawing/2014/main" id="{956D458E-D753-47B9-92AD-A3C3A28C3E9F}"/>
              </a:ext>
            </a:extLst>
          </p:cNvPr>
          <p:cNvSpPr>
            <a:spLocks noGrp="1"/>
          </p:cNvSpPr>
          <p:nvPr>
            <p:ph idx="1"/>
          </p:nvPr>
        </p:nvSpPr>
        <p:spPr/>
        <p:txBody>
          <a:bodyPr/>
          <a:lstStyle/>
          <a:p>
            <a:pPr marL="0" indent="0" algn="l">
              <a:buNone/>
            </a:pPr>
            <a:r>
              <a:rPr lang="en-US" b="1" i="0" u="none" strike="noStrike" dirty="0">
                <a:solidFill>
                  <a:srgbClr val="000000"/>
                </a:solidFill>
                <a:effectLst/>
                <a:latin typeface="Helvetica Neue"/>
              </a:rPr>
              <a:t>10</a:t>
            </a:r>
            <a:r>
              <a:rPr lang="en-US" b="0" i="0" dirty="0">
                <a:solidFill>
                  <a:srgbClr val="333333"/>
                </a:solidFill>
                <a:effectLst/>
                <a:latin typeface="Helvetica Neue"/>
              </a:rPr>
              <a:t> </a:t>
            </a:r>
            <a:r>
              <a:rPr lang="en-US" b="1" i="0" u="none" strike="noStrike" dirty="0">
                <a:solidFill>
                  <a:srgbClr val="000000"/>
                </a:solidFill>
                <a:effectLst/>
                <a:latin typeface="Helvetica Neue"/>
              </a:rPr>
              <a:t>(1)</a:t>
            </a:r>
            <a:r>
              <a:rPr lang="en-US" b="0" i="0" dirty="0">
                <a:solidFill>
                  <a:srgbClr val="333333"/>
                </a:solidFill>
                <a:effectLst/>
                <a:latin typeface="Helvetica Neue"/>
              </a:rPr>
              <a:t> The best interests of the child must be a primary consideration in the making of decisions or the taking of actions in the context of the provision of child and family services in relation to an Indigenous child and, in the case of decisions or actions related to child apprehension, the best interests of the child must be the paramount consideration.</a:t>
            </a:r>
          </a:p>
          <a:p>
            <a:pPr marL="0" indent="0" algn="l">
              <a:buNone/>
            </a:pPr>
            <a:r>
              <a:rPr lang="en-US" sz="1800" b="1" i="0" dirty="0">
                <a:solidFill>
                  <a:srgbClr val="333333"/>
                </a:solidFill>
                <a:effectLst/>
                <a:latin typeface="Helvetica Neue"/>
              </a:rPr>
              <a:t>Primary consideration</a:t>
            </a:r>
          </a:p>
          <a:p>
            <a:pPr marL="0" indent="0" algn="l">
              <a:buNone/>
            </a:pPr>
            <a:r>
              <a:rPr lang="en-US" b="1" i="0" u="none" strike="noStrike" dirty="0">
                <a:solidFill>
                  <a:srgbClr val="000000"/>
                </a:solidFill>
                <a:effectLst/>
                <a:latin typeface="Helvetica Neue"/>
              </a:rPr>
              <a:t>(2)</a:t>
            </a:r>
            <a:r>
              <a:rPr lang="en-US" b="0" i="0" dirty="0">
                <a:solidFill>
                  <a:srgbClr val="333333"/>
                </a:solidFill>
                <a:effectLst/>
                <a:latin typeface="Helvetica Neue"/>
              </a:rPr>
              <a:t> When the factors referred to in subsection (3) are being considered, primary consideration must be given to the child’s physical, emotional and psychological safety, security and well-being, as well as to the importance, for that child, of having an ongoing relationship with his or her family and with the Indigenous group, community or people to which he or she belongs and of preserving the child’s connections to his or her culture.</a:t>
            </a:r>
          </a:p>
          <a:p>
            <a:endParaRPr lang="en-CA" dirty="0"/>
          </a:p>
        </p:txBody>
      </p:sp>
      <p:sp>
        <p:nvSpPr>
          <p:cNvPr id="4" name="Slide Number Placeholder 3">
            <a:extLst>
              <a:ext uri="{FF2B5EF4-FFF2-40B4-BE49-F238E27FC236}">
                <a16:creationId xmlns:a16="http://schemas.microsoft.com/office/drawing/2014/main" id="{520B935C-B228-4AD9-BF67-E5C6E66E243D}"/>
              </a:ext>
            </a:extLst>
          </p:cNvPr>
          <p:cNvSpPr>
            <a:spLocks noGrp="1"/>
          </p:cNvSpPr>
          <p:nvPr>
            <p:ph type="sldNum" sz="quarter" idx="12"/>
          </p:nvPr>
        </p:nvSpPr>
        <p:spPr/>
        <p:txBody>
          <a:bodyPr/>
          <a:lstStyle/>
          <a:p>
            <a:fld id="{629637A9-119A-49DA-BD12-AAC58B377D80}" type="slidenum">
              <a:rPr lang="en-US" smtClean="0"/>
              <a:t>11</a:t>
            </a:fld>
            <a:endParaRPr lang="en-US" dirty="0"/>
          </a:p>
        </p:txBody>
      </p:sp>
    </p:spTree>
    <p:extLst>
      <p:ext uri="{BB962C8B-B14F-4D97-AF65-F5344CB8AC3E}">
        <p14:creationId xmlns:p14="http://schemas.microsoft.com/office/powerpoint/2010/main" val="3345209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9D6C59-2E57-455B-91C3-767F39A3C78A}"/>
              </a:ext>
            </a:extLst>
          </p:cNvPr>
          <p:cNvSpPr>
            <a:spLocks noGrp="1"/>
          </p:cNvSpPr>
          <p:nvPr>
            <p:ph idx="1"/>
          </p:nvPr>
        </p:nvSpPr>
        <p:spPr>
          <a:xfrm>
            <a:off x="677334" y="418641"/>
            <a:ext cx="6155266" cy="5987846"/>
          </a:xfrm>
        </p:spPr>
        <p:txBody>
          <a:bodyPr anchor="ctr">
            <a:normAutofit/>
          </a:bodyPr>
          <a:lstStyle/>
          <a:p>
            <a:pPr marL="0" indent="0">
              <a:lnSpc>
                <a:spcPct val="90000"/>
              </a:lnSpc>
              <a:buNone/>
            </a:pPr>
            <a:r>
              <a:rPr lang="en-US" sz="1400" b="1" i="0" u="none" strike="noStrike" dirty="0">
                <a:effectLst/>
                <a:latin typeface="Helvetica Neue"/>
              </a:rPr>
              <a:t>10 (3)</a:t>
            </a:r>
            <a:r>
              <a:rPr lang="en-US" sz="1400" b="0" i="0" dirty="0">
                <a:effectLst/>
                <a:latin typeface="Helvetica Neue"/>
              </a:rPr>
              <a:t> To determine the best interests of an Indigenous child, all factors related to the circumstances of the child must be considered, including</a:t>
            </a:r>
          </a:p>
          <a:p>
            <a:pPr>
              <a:lnSpc>
                <a:spcPct val="90000"/>
              </a:lnSpc>
              <a:buFont typeface="Arial" panose="020B0604020202020204" pitchFamily="34" charset="0"/>
              <a:buChar char="•"/>
            </a:pPr>
            <a:r>
              <a:rPr lang="en-US" sz="1400" b="1" i="0" u="none" strike="noStrike" dirty="0">
                <a:effectLst/>
                <a:latin typeface="Helvetica Neue"/>
              </a:rPr>
              <a:t>(a)</a:t>
            </a:r>
            <a:r>
              <a:rPr lang="en-US" sz="1400" b="0" i="0" dirty="0">
                <a:effectLst/>
                <a:latin typeface="Helvetica Neue"/>
              </a:rPr>
              <a:t> the child’s cultural, linguistic, religious and spiritual upbringing and heritage;</a:t>
            </a:r>
          </a:p>
          <a:p>
            <a:pPr>
              <a:lnSpc>
                <a:spcPct val="90000"/>
              </a:lnSpc>
              <a:buFont typeface="Arial" panose="020B0604020202020204" pitchFamily="34" charset="0"/>
              <a:buChar char="•"/>
            </a:pPr>
            <a:r>
              <a:rPr lang="en-US" sz="1400" b="1" i="0" u="none" strike="noStrike" dirty="0">
                <a:effectLst/>
                <a:latin typeface="Helvetica Neue"/>
              </a:rPr>
              <a:t>(b)</a:t>
            </a:r>
            <a:r>
              <a:rPr lang="en-US" sz="1400" b="0" i="0" dirty="0">
                <a:effectLst/>
                <a:latin typeface="Helvetica Neue"/>
              </a:rPr>
              <a:t> the child’s needs, given the child’s age and stage of development, such as the child’s need for stability;</a:t>
            </a:r>
          </a:p>
          <a:p>
            <a:pPr>
              <a:lnSpc>
                <a:spcPct val="90000"/>
              </a:lnSpc>
              <a:buFont typeface="Arial" panose="020B0604020202020204" pitchFamily="34" charset="0"/>
              <a:buChar char="•"/>
            </a:pPr>
            <a:r>
              <a:rPr lang="en-US" sz="1400" b="1" i="0" u="none" strike="noStrike" dirty="0">
                <a:effectLst/>
                <a:latin typeface="Helvetica Neue"/>
              </a:rPr>
              <a:t>(c)</a:t>
            </a:r>
            <a:r>
              <a:rPr lang="en-US" sz="1400" b="0" i="0" dirty="0">
                <a:effectLst/>
                <a:latin typeface="Helvetica Neue"/>
              </a:rPr>
              <a:t> the nature and strength of the child’s relationship with his or her parent, the care provider and any member of his or her family who plays an important role in his or her life;</a:t>
            </a:r>
          </a:p>
          <a:p>
            <a:pPr>
              <a:lnSpc>
                <a:spcPct val="90000"/>
              </a:lnSpc>
              <a:buFont typeface="Arial" panose="020B0604020202020204" pitchFamily="34" charset="0"/>
              <a:buChar char="•"/>
            </a:pPr>
            <a:r>
              <a:rPr lang="en-US" sz="1400" b="1" i="0" u="none" strike="noStrike" dirty="0">
                <a:effectLst/>
                <a:latin typeface="Helvetica Neue"/>
              </a:rPr>
              <a:t>(d)</a:t>
            </a:r>
            <a:r>
              <a:rPr lang="en-US" sz="1400" b="0" i="0" dirty="0">
                <a:effectLst/>
                <a:latin typeface="Helvetica Neue"/>
              </a:rPr>
              <a:t> the importance to the child of preserving the child’s cultural identity and connections to the language and territory of the Indigenous group, community or people to which the child belongs;</a:t>
            </a:r>
          </a:p>
          <a:p>
            <a:pPr>
              <a:lnSpc>
                <a:spcPct val="90000"/>
              </a:lnSpc>
              <a:buFont typeface="Arial" panose="020B0604020202020204" pitchFamily="34" charset="0"/>
              <a:buChar char="•"/>
            </a:pPr>
            <a:r>
              <a:rPr lang="en-US" sz="1400" b="1" i="0" u="none" strike="noStrike" dirty="0">
                <a:effectLst/>
                <a:latin typeface="Helvetica Neue"/>
              </a:rPr>
              <a:t>(e)</a:t>
            </a:r>
            <a:r>
              <a:rPr lang="en-US" sz="1400" b="0" i="0" dirty="0">
                <a:effectLst/>
                <a:latin typeface="Helvetica Neue"/>
              </a:rPr>
              <a:t> the child’s views and preferences, giving due weight to the child’s age and maturity, unless they cannot be ascertained;</a:t>
            </a:r>
          </a:p>
          <a:p>
            <a:pPr>
              <a:lnSpc>
                <a:spcPct val="90000"/>
              </a:lnSpc>
              <a:buFont typeface="Arial" panose="020B0604020202020204" pitchFamily="34" charset="0"/>
              <a:buChar char="•"/>
            </a:pPr>
            <a:r>
              <a:rPr lang="en-US" sz="1400" b="1" i="0" u="none" strike="noStrike" dirty="0">
                <a:effectLst/>
                <a:latin typeface="Helvetica Neue"/>
              </a:rPr>
              <a:t>(f)</a:t>
            </a:r>
            <a:r>
              <a:rPr lang="en-US" sz="1400" b="0" i="0" dirty="0">
                <a:effectLst/>
                <a:latin typeface="Helvetica Neue"/>
              </a:rPr>
              <a:t> any plans for the child’s care, including care in accordance with the customs or traditions of the Indigenous group, community or people to which the child belongs;</a:t>
            </a:r>
          </a:p>
          <a:p>
            <a:pPr>
              <a:lnSpc>
                <a:spcPct val="90000"/>
              </a:lnSpc>
              <a:buFont typeface="Arial" panose="020B0604020202020204" pitchFamily="34" charset="0"/>
              <a:buChar char="•"/>
            </a:pPr>
            <a:r>
              <a:rPr lang="en-US" sz="1400" b="1" i="0" u="none" strike="noStrike" dirty="0">
                <a:effectLst/>
                <a:latin typeface="Helvetica Neue"/>
              </a:rPr>
              <a:t>(g)</a:t>
            </a:r>
            <a:r>
              <a:rPr lang="en-US" sz="1400" b="0" i="0" dirty="0">
                <a:effectLst/>
                <a:latin typeface="Helvetica Neue"/>
              </a:rPr>
              <a:t> any family violence and its impact on the child, including whether the child is directly or indirectly exposed to the family violence as well as the physical, emotional and psychological harm or risk of harm to the child; and</a:t>
            </a:r>
          </a:p>
          <a:p>
            <a:pPr>
              <a:lnSpc>
                <a:spcPct val="90000"/>
              </a:lnSpc>
              <a:buFont typeface="Arial" panose="020B0604020202020204" pitchFamily="34" charset="0"/>
              <a:buChar char="•"/>
            </a:pPr>
            <a:r>
              <a:rPr lang="en-US" sz="1400" b="1" i="0" u="none" strike="noStrike" dirty="0">
                <a:effectLst/>
                <a:latin typeface="Helvetica Neue"/>
              </a:rPr>
              <a:t>(h)</a:t>
            </a:r>
            <a:r>
              <a:rPr lang="en-US" sz="1400" b="0" i="0" dirty="0">
                <a:effectLst/>
                <a:latin typeface="Helvetica Neue"/>
              </a:rPr>
              <a:t> any civil or criminal proceeding, order, condition, or measure that is relevant to the safety, security and well-being of the child.</a:t>
            </a:r>
          </a:p>
          <a:p>
            <a:pPr>
              <a:lnSpc>
                <a:spcPct val="90000"/>
              </a:lnSpc>
            </a:pPr>
            <a:endParaRPr lang="en-CA" sz="1100" dirty="0"/>
          </a:p>
        </p:txBody>
      </p:sp>
      <p:sp>
        <p:nvSpPr>
          <p:cNvPr id="11" name="Rectangle 1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3" name="Straight Connector 1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BD87D255-D9F7-43C8-8D4F-8CDA2DC87ABF}"/>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12</a:t>
            </a:fld>
            <a:endParaRPr lang="en-US"/>
          </a:p>
        </p:txBody>
      </p:sp>
      <p:sp>
        <p:nvSpPr>
          <p:cNvPr id="2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BFD018-C8EC-4309-8053-23EC09991D6B}"/>
              </a:ext>
            </a:extLst>
          </p:cNvPr>
          <p:cNvSpPr>
            <a:spLocks noGrp="1"/>
          </p:cNvSpPr>
          <p:nvPr>
            <p:ph type="title"/>
          </p:nvPr>
        </p:nvSpPr>
        <p:spPr>
          <a:xfrm>
            <a:off x="7829658" y="1253067"/>
            <a:ext cx="3371742" cy="4351866"/>
          </a:xfrm>
        </p:spPr>
        <p:txBody>
          <a:bodyPr anchor="ctr">
            <a:normAutofit/>
          </a:bodyPr>
          <a:lstStyle/>
          <a:p>
            <a:r>
              <a:rPr lang="en-CA">
                <a:solidFill>
                  <a:schemeClr val="bg1"/>
                </a:solidFill>
              </a:rPr>
              <a:t>Factors to Be Considered</a:t>
            </a:r>
          </a:p>
        </p:txBody>
      </p:sp>
    </p:spTree>
    <p:extLst>
      <p:ext uri="{BB962C8B-B14F-4D97-AF65-F5344CB8AC3E}">
        <p14:creationId xmlns:p14="http://schemas.microsoft.com/office/powerpoint/2010/main" val="2493834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A8D6A-D35B-094B-B87F-008614E94433}"/>
              </a:ext>
            </a:extLst>
          </p:cNvPr>
          <p:cNvSpPr>
            <a:spLocks noGrp="1"/>
          </p:cNvSpPr>
          <p:nvPr>
            <p:ph type="title"/>
          </p:nvPr>
        </p:nvSpPr>
        <p:spPr/>
        <p:txBody>
          <a:bodyPr/>
          <a:lstStyle/>
          <a:p>
            <a:r>
              <a:rPr lang="en-US" dirty="0"/>
              <a:t>Provision of Child and Family Services</a:t>
            </a:r>
          </a:p>
        </p:txBody>
      </p:sp>
      <p:sp>
        <p:nvSpPr>
          <p:cNvPr id="3" name="Content Placeholder 2">
            <a:extLst>
              <a:ext uri="{FF2B5EF4-FFF2-40B4-BE49-F238E27FC236}">
                <a16:creationId xmlns:a16="http://schemas.microsoft.com/office/drawing/2014/main" id="{FE9ACB4C-3122-3440-AB77-5D072B291DB2}"/>
              </a:ext>
            </a:extLst>
          </p:cNvPr>
          <p:cNvSpPr>
            <a:spLocks noGrp="1"/>
          </p:cNvSpPr>
          <p:nvPr>
            <p:ph idx="1"/>
          </p:nvPr>
        </p:nvSpPr>
        <p:spPr/>
        <p:txBody>
          <a:bodyPr>
            <a:normAutofit/>
          </a:bodyPr>
          <a:lstStyle/>
          <a:p>
            <a:pPr marL="0" indent="0" algn="l">
              <a:buNone/>
            </a:pPr>
            <a:r>
              <a:rPr lang="en-US" sz="1800" b="1" i="0" dirty="0">
                <a:solidFill>
                  <a:srgbClr val="333333"/>
                </a:solidFill>
                <a:effectLst/>
                <a:latin typeface="Helvetica Neue"/>
              </a:rPr>
              <a:t>Effect of services</a:t>
            </a:r>
          </a:p>
          <a:p>
            <a:pPr marL="0" indent="0" algn="l">
              <a:buNone/>
            </a:pPr>
            <a:r>
              <a:rPr lang="en-US" b="1" i="0" u="none" strike="noStrike" dirty="0">
                <a:solidFill>
                  <a:srgbClr val="000000"/>
                </a:solidFill>
                <a:effectLst/>
                <a:latin typeface="Helvetica Neue"/>
              </a:rPr>
              <a:t>11</a:t>
            </a:r>
            <a:r>
              <a:rPr lang="en-US" b="0" i="0" dirty="0">
                <a:solidFill>
                  <a:srgbClr val="333333"/>
                </a:solidFill>
                <a:effectLst/>
                <a:latin typeface="Helvetica Neue"/>
              </a:rPr>
              <a:t> Child and family services provided in relation to an Indigenous child are to be provided in a manner that</a:t>
            </a:r>
          </a:p>
          <a:p>
            <a:pPr algn="l">
              <a:buFont typeface="Arial" panose="020B0604020202020204" pitchFamily="34" charset="0"/>
              <a:buChar char="•"/>
            </a:pPr>
            <a:r>
              <a:rPr lang="en-US" b="1" i="0" u="none" strike="noStrike" dirty="0">
                <a:solidFill>
                  <a:srgbClr val="000000"/>
                </a:solidFill>
                <a:effectLst/>
                <a:latin typeface="Helvetica Neue"/>
              </a:rPr>
              <a:t>(a)</a:t>
            </a:r>
            <a:r>
              <a:rPr lang="en-US" b="0" i="0" dirty="0">
                <a:solidFill>
                  <a:srgbClr val="333333"/>
                </a:solidFill>
                <a:effectLst/>
                <a:latin typeface="Helvetica Neue"/>
              </a:rPr>
              <a:t> takes into account the child’s needs, including with respect to his or her physical, emotional and psychological safety, security and well-being;</a:t>
            </a:r>
          </a:p>
          <a:p>
            <a:pPr algn="l">
              <a:buFont typeface="Arial" panose="020B0604020202020204" pitchFamily="34" charset="0"/>
              <a:buChar char="•"/>
            </a:pPr>
            <a:r>
              <a:rPr lang="en-US" b="1" i="0" u="none" strike="noStrike" dirty="0">
                <a:solidFill>
                  <a:srgbClr val="000000"/>
                </a:solidFill>
                <a:effectLst/>
                <a:latin typeface="Helvetica Neue"/>
              </a:rPr>
              <a:t>(b)</a:t>
            </a:r>
            <a:r>
              <a:rPr lang="en-US" b="0" i="0" dirty="0">
                <a:solidFill>
                  <a:srgbClr val="333333"/>
                </a:solidFill>
                <a:effectLst/>
                <a:latin typeface="Helvetica Neue"/>
              </a:rPr>
              <a:t> takes into account the child’s culture;</a:t>
            </a:r>
          </a:p>
          <a:p>
            <a:pPr algn="l">
              <a:buFont typeface="Arial" panose="020B0604020202020204" pitchFamily="34" charset="0"/>
              <a:buChar char="•"/>
            </a:pPr>
            <a:r>
              <a:rPr lang="en-US" b="1" i="0" u="none" strike="noStrike" dirty="0">
                <a:solidFill>
                  <a:srgbClr val="000000"/>
                </a:solidFill>
                <a:effectLst/>
                <a:latin typeface="Helvetica Neue"/>
              </a:rPr>
              <a:t>(c)</a:t>
            </a:r>
            <a:r>
              <a:rPr lang="en-US" b="0" i="0" dirty="0">
                <a:solidFill>
                  <a:srgbClr val="333333"/>
                </a:solidFill>
                <a:effectLst/>
                <a:latin typeface="Helvetica Neue"/>
              </a:rPr>
              <a:t> allows the child to know his or her family origins; and</a:t>
            </a:r>
          </a:p>
          <a:p>
            <a:pPr algn="l">
              <a:buFont typeface="Arial" panose="020B0604020202020204" pitchFamily="34" charset="0"/>
              <a:buChar char="•"/>
            </a:pPr>
            <a:r>
              <a:rPr lang="en-US" b="1" i="0" u="none" strike="noStrike" dirty="0">
                <a:solidFill>
                  <a:srgbClr val="000000"/>
                </a:solidFill>
                <a:effectLst/>
                <a:latin typeface="Helvetica Neue"/>
              </a:rPr>
              <a:t>(d)</a:t>
            </a:r>
            <a:r>
              <a:rPr lang="en-US" b="0" i="0" dirty="0">
                <a:solidFill>
                  <a:srgbClr val="333333"/>
                </a:solidFill>
                <a:effectLst/>
                <a:latin typeface="Helvetica Neue"/>
              </a:rPr>
              <a:t> promotes substantive equality between the child and other children.</a:t>
            </a:r>
          </a:p>
        </p:txBody>
      </p:sp>
      <p:sp>
        <p:nvSpPr>
          <p:cNvPr id="4" name="Slide Number Placeholder 3">
            <a:extLst>
              <a:ext uri="{FF2B5EF4-FFF2-40B4-BE49-F238E27FC236}">
                <a16:creationId xmlns:a16="http://schemas.microsoft.com/office/drawing/2014/main" id="{0F253092-99F9-154A-8DCC-48FFFD66214F}"/>
              </a:ext>
            </a:extLst>
          </p:cNvPr>
          <p:cNvSpPr>
            <a:spLocks noGrp="1"/>
          </p:cNvSpPr>
          <p:nvPr>
            <p:ph type="sldNum" sz="quarter" idx="12"/>
          </p:nvPr>
        </p:nvSpPr>
        <p:spPr/>
        <p:txBody>
          <a:bodyPr/>
          <a:lstStyle/>
          <a:p>
            <a:fld id="{629637A9-119A-49DA-BD12-AAC58B377D80}" type="slidenum">
              <a:rPr lang="en-US" smtClean="0"/>
              <a:t>13</a:t>
            </a:fld>
            <a:endParaRPr lang="en-US" dirty="0"/>
          </a:p>
        </p:txBody>
      </p:sp>
    </p:spTree>
    <p:extLst>
      <p:ext uri="{BB962C8B-B14F-4D97-AF65-F5344CB8AC3E}">
        <p14:creationId xmlns:p14="http://schemas.microsoft.com/office/powerpoint/2010/main" val="2896059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C9E6C0-1C01-6D4B-9CA3-14197DEDFC0A}"/>
              </a:ext>
            </a:extLst>
          </p:cNvPr>
          <p:cNvSpPr>
            <a:spLocks noGrp="1"/>
          </p:cNvSpPr>
          <p:nvPr>
            <p:ph type="title"/>
          </p:nvPr>
        </p:nvSpPr>
        <p:spPr>
          <a:xfrm>
            <a:off x="1043950" y="1179151"/>
            <a:ext cx="3300646" cy="4463889"/>
          </a:xfrm>
        </p:spPr>
        <p:txBody>
          <a:bodyPr anchor="ctr">
            <a:normAutofit/>
          </a:bodyPr>
          <a:lstStyle/>
          <a:p>
            <a:r>
              <a:rPr lang="en-US"/>
              <a:t>Prevention Services</a:t>
            </a:r>
            <a:endParaRPr lang="en-US" dirty="0"/>
          </a:p>
        </p:txBody>
      </p:sp>
      <p:sp>
        <p:nvSpPr>
          <p:cNvPr id="11" name="Isosceles Triangle 1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3" name="Straight Connector 1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Content Placeholder 2">
            <a:extLst>
              <a:ext uri="{FF2B5EF4-FFF2-40B4-BE49-F238E27FC236}">
                <a16:creationId xmlns:a16="http://schemas.microsoft.com/office/drawing/2014/main" id="{E9BA7F34-F77A-8C49-84B1-71B2BF76A120}"/>
              </a:ext>
            </a:extLst>
          </p:cNvPr>
          <p:cNvSpPr>
            <a:spLocks noGrp="1"/>
          </p:cNvSpPr>
          <p:nvPr>
            <p:ph idx="1"/>
          </p:nvPr>
        </p:nvSpPr>
        <p:spPr>
          <a:xfrm>
            <a:off x="4978918" y="1109145"/>
            <a:ext cx="6341016" cy="4603900"/>
          </a:xfrm>
        </p:spPr>
        <p:txBody>
          <a:bodyPr anchor="ctr">
            <a:normAutofit/>
          </a:bodyPr>
          <a:lstStyle/>
          <a:p>
            <a:pPr marL="0" indent="0">
              <a:buNone/>
            </a:pPr>
            <a:r>
              <a:rPr lang="en-US" b="1" i="0">
                <a:effectLst/>
                <a:latin typeface="Helvetica Neue"/>
              </a:rPr>
              <a:t>Priority to preventive care</a:t>
            </a:r>
          </a:p>
          <a:p>
            <a:pPr>
              <a:buFont typeface="Arial" panose="020B0604020202020204" pitchFamily="34" charset="0"/>
              <a:buChar char="•"/>
            </a:pPr>
            <a:r>
              <a:rPr lang="en-US" b="1" i="0" u="none" strike="noStrike">
                <a:effectLst/>
                <a:latin typeface="Helvetica Neue"/>
              </a:rPr>
              <a:t>14</a:t>
            </a:r>
            <a:r>
              <a:rPr lang="en-US" b="0" i="0">
                <a:effectLst/>
                <a:latin typeface="Helvetica Neue"/>
              </a:rPr>
              <a:t> </a:t>
            </a:r>
            <a:r>
              <a:rPr lang="en-US" b="1" i="0" u="none" strike="noStrike">
                <a:effectLst/>
                <a:latin typeface="Helvetica Neue"/>
              </a:rPr>
              <a:t>(1)</a:t>
            </a:r>
            <a:r>
              <a:rPr lang="en-US" b="0" i="0">
                <a:effectLst/>
                <a:latin typeface="Helvetica Neue"/>
              </a:rPr>
              <a:t> In the context of providing child and family services in relation to an Indigenous child, to the extent that providing a service that promotes preventive care to support the child’s family is consistent with the best interests of the child, the provision of that service is to be given priority over other services.</a:t>
            </a:r>
          </a:p>
          <a:p>
            <a:pPr marL="0" indent="0">
              <a:buNone/>
            </a:pPr>
            <a:r>
              <a:rPr lang="en-US" b="1" i="0">
                <a:effectLst/>
                <a:latin typeface="Helvetica Neue"/>
              </a:rPr>
              <a:t>Prenatal care</a:t>
            </a:r>
          </a:p>
          <a:p>
            <a:pPr>
              <a:buFont typeface="Arial" panose="020B0604020202020204" pitchFamily="34" charset="0"/>
              <a:buChar char="•"/>
            </a:pPr>
            <a:r>
              <a:rPr lang="en-US" b="1" i="0" u="none" strike="noStrike">
                <a:effectLst/>
                <a:latin typeface="Helvetica Neue"/>
              </a:rPr>
              <a:t>(2)</a:t>
            </a:r>
            <a:r>
              <a:rPr lang="en-US" b="0" i="0">
                <a:effectLst/>
                <a:latin typeface="Helvetica Neue"/>
              </a:rPr>
              <a:t> To the extent that providing a prenatal service that promotes preventive care is consistent with what will likely be in the best interests of an Indigenous child after he or she is born, the provision of that service is to be given priority over other services in order to prevent the apprehension of the child at the time of the child’s birth.</a:t>
            </a:r>
            <a:br>
              <a:rPr lang="en-US" b="1" i="0">
                <a:effectLst/>
                <a:latin typeface="Helvetica Neue"/>
              </a:rPr>
            </a:br>
            <a:endParaRPr lang="en-US"/>
          </a:p>
        </p:txBody>
      </p:sp>
      <p:sp>
        <p:nvSpPr>
          <p:cNvPr id="15" name="Isosceles Triangle 1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8F0D4048-0A81-774D-81AD-4B7B0CD39F4D}"/>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14</a:t>
            </a:fld>
            <a:endParaRPr lang="en-US"/>
          </a:p>
        </p:txBody>
      </p:sp>
    </p:spTree>
    <p:extLst>
      <p:ext uri="{BB962C8B-B14F-4D97-AF65-F5344CB8AC3E}">
        <p14:creationId xmlns:p14="http://schemas.microsoft.com/office/powerpoint/2010/main" val="1815333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A49C90E-F3EA-4C72-AFC3-E7E59FBCFD62}"/>
              </a:ext>
            </a:extLst>
          </p:cNvPr>
          <p:cNvSpPr>
            <a:spLocks noGrp="1"/>
          </p:cNvSpPr>
          <p:nvPr>
            <p:ph type="title"/>
          </p:nvPr>
        </p:nvSpPr>
        <p:spPr>
          <a:xfrm>
            <a:off x="677334" y="609600"/>
            <a:ext cx="3843375" cy="5175624"/>
          </a:xfrm>
        </p:spPr>
        <p:txBody>
          <a:bodyPr anchor="ctr">
            <a:normAutofit/>
          </a:bodyPr>
          <a:lstStyle/>
          <a:p>
            <a:r>
              <a:rPr lang="en-CA" dirty="0">
                <a:solidFill>
                  <a:schemeClr val="tx1">
                    <a:lumMod val="85000"/>
                    <a:lumOff val="15000"/>
                  </a:schemeClr>
                </a:solidFill>
              </a:rPr>
              <a:t>Poverty Cannot be the Driver</a:t>
            </a:r>
          </a:p>
        </p:txBody>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2FD0A9E-570F-4CB4-B5B3-02763A66F31C}"/>
              </a:ext>
            </a:extLst>
          </p:cNvPr>
          <p:cNvSpPr>
            <a:spLocks noGrp="1"/>
          </p:cNvSpPr>
          <p:nvPr>
            <p:ph idx="1"/>
          </p:nvPr>
        </p:nvSpPr>
        <p:spPr>
          <a:xfrm>
            <a:off x="6116084" y="609601"/>
            <a:ext cx="5511296" cy="5175624"/>
          </a:xfrm>
        </p:spPr>
        <p:txBody>
          <a:bodyPr anchor="ctr">
            <a:normAutofit/>
          </a:bodyPr>
          <a:lstStyle/>
          <a:p>
            <a:pPr marL="0" indent="0">
              <a:buNone/>
            </a:pPr>
            <a:r>
              <a:rPr lang="en-US" b="1" i="0">
                <a:solidFill>
                  <a:srgbClr val="FFFFFF"/>
                </a:solidFill>
                <a:effectLst/>
                <a:latin typeface="Helvetica Neue"/>
              </a:rPr>
              <a:t>Socio-economic conditions</a:t>
            </a:r>
          </a:p>
          <a:p>
            <a:pPr marL="0" indent="0">
              <a:buNone/>
            </a:pPr>
            <a:r>
              <a:rPr lang="en-US" b="1" i="0" u="none" strike="noStrike">
                <a:solidFill>
                  <a:srgbClr val="FFFFFF"/>
                </a:solidFill>
                <a:effectLst/>
                <a:latin typeface="Helvetica Neue"/>
              </a:rPr>
              <a:t>15</a:t>
            </a:r>
            <a:r>
              <a:rPr lang="en-US" b="0" i="0">
                <a:solidFill>
                  <a:srgbClr val="FFFFFF"/>
                </a:solidFill>
                <a:effectLst/>
                <a:latin typeface="Helvetica Neue"/>
              </a:rPr>
              <a:t> In the context of providing child and family services in relation to an Indigenous child, to the extent that it is consistent with the best interests of the child, the child must not be apprehended solely on the basis of his or her socio-economic conditions, including poverty, lack of adequate housing or infrastructure or the state of health of his or her parent or the care provider.</a:t>
            </a:r>
          </a:p>
          <a:p>
            <a:endParaRPr lang="en-CA">
              <a:solidFill>
                <a:srgbClr val="FFFFFF"/>
              </a:solidFill>
            </a:endParaRPr>
          </a:p>
        </p:txBody>
      </p:sp>
      <p:sp>
        <p:nvSpPr>
          <p:cNvPr id="4" name="Slide Number Placeholder 3">
            <a:extLst>
              <a:ext uri="{FF2B5EF4-FFF2-40B4-BE49-F238E27FC236}">
                <a16:creationId xmlns:a16="http://schemas.microsoft.com/office/drawing/2014/main" id="{47CFB749-D03F-4112-837E-F88F61C7B765}"/>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a:solidFill>
                  <a:srgbClr val="FFFFFF"/>
                </a:solidFill>
              </a:rPr>
              <a:pPr>
                <a:spcAft>
                  <a:spcPts val="600"/>
                </a:spcAft>
              </a:pPr>
              <a:t>15</a:t>
            </a:fld>
            <a:endParaRPr lang="en-US">
              <a:solidFill>
                <a:srgbClr val="FFFFFF"/>
              </a:solidFill>
            </a:endParaRPr>
          </a:p>
        </p:txBody>
      </p:sp>
    </p:spTree>
    <p:extLst>
      <p:ext uri="{BB962C8B-B14F-4D97-AF65-F5344CB8AC3E}">
        <p14:creationId xmlns:p14="http://schemas.microsoft.com/office/powerpoint/2010/main" val="155966478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BAF4D658-712B-BD41-8A06-A95E0F707B57}"/>
              </a:ext>
            </a:extLst>
          </p:cNvPr>
          <p:cNvSpPr>
            <a:spLocks noGrp="1"/>
          </p:cNvSpPr>
          <p:nvPr>
            <p:ph idx="1"/>
          </p:nvPr>
        </p:nvSpPr>
        <p:spPr>
          <a:xfrm>
            <a:off x="677334" y="1253067"/>
            <a:ext cx="6155266" cy="4351866"/>
          </a:xfrm>
        </p:spPr>
        <p:txBody>
          <a:bodyPr anchor="ctr">
            <a:normAutofit/>
          </a:bodyPr>
          <a:lstStyle/>
          <a:p>
            <a:pPr marL="0" indent="0">
              <a:buNone/>
            </a:pPr>
            <a:r>
              <a:rPr lang="en-US" b="1" i="0" dirty="0">
                <a:effectLst/>
                <a:latin typeface="Helvetica Neue"/>
              </a:rPr>
              <a:t>Reasonable efforts</a:t>
            </a:r>
          </a:p>
          <a:p>
            <a:pPr marL="0" indent="0">
              <a:buNone/>
            </a:pPr>
            <a:r>
              <a:rPr lang="en-US" b="1" i="0" u="none" strike="noStrike" dirty="0">
                <a:effectLst/>
                <a:latin typeface="Helvetica Neue"/>
              </a:rPr>
              <a:t>15.1</a:t>
            </a:r>
            <a:r>
              <a:rPr lang="en-US" b="0" i="0" dirty="0">
                <a:effectLst/>
                <a:latin typeface="Helvetica Neue"/>
              </a:rPr>
              <a:t> In the context of providing child and family services in relation to an Indigenous child, unless immediate apprehension is consistent with the best interests of the child, before apprehending a child who resides with one of the child’s parents or another adult member of the child’s family, the service provider must demonstrate that he or she made reasonable efforts to have the child continue to reside with that person.</a:t>
            </a:r>
          </a:p>
        </p:txBody>
      </p:sp>
      <p:sp>
        <p:nvSpPr>
          <p:cNvPr id="40" name="Rectangle 3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42" name="Straight Connector 4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Isosceles Triangle 4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24165AA0-1607-574A-8355-2137544C31DF}"/>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16</a:t>
            </a:fld>
            <a:endParaRPr lang="en-US"/>
          </a:p>
        </p:txBody>
      </p:sp>
      <p:sp>
        <p:nvSpPr>
          <p:cNvPr id="5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Isosceles Triangle 5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tle 2">
            <a:extLst>
              <a:ext uri="{FF2B5EF4-FFF2-40B4-BE49-F238E27FC236}">
                <a16:creationId xmlns:a16="http://schemas.microsoft.com/office/drawing/2014/main" id="{CE750E6C-CD7B-2947-923F-9193E225DCFA}"/>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Reasonable Efforts</a:t>
            </a:r>
          </a:p>
        </p:txBody>
      </p:sp>
    </p:spTree>
    <p:extLst>
      <p:ext uri="{BB962C8B-B14F-4D97-AF65-F5344CB8AC3E}">
        <p14:creationId xmlns:p14="http://schemas.microsoft.com/office/powerpoint/2010/main" val="110239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46F503-653B-684D-88E2-A77970CD5869}"/>
              </a:ext>
            </a:extLst>
          </p:cNvPr>
          <p:cNvSpPr>
            <a:spLocks noGrp="1"/>
          </p:cNvSpPr>
          <p:nvPr>
            <p:ph type="title"/>
          </p:nvPr>
        </p:nvSpPr>
        <p:spPr>
          <a:xfrm>
            <a:off x="1333502" y="609600"/>
            <a:ext cx="8596668" cy="1320800"/>
          </a:xfrm>
        </p:spPr>
        <p:txBody>
          <a:bodyPr>
            <a:normAutofit/>
          </a:bodyPr>
          <a:lstStyle/>
          <a:p>
            <a:r>
              <a:rPr lang="en-US" dirty="0"/>
              <a:t>Placement</a:t>
            </a:r>
          </a:p>
        </p:txBody>
      </p:sp>
      <p:sp>
        <p:nvSpPr>
          <p:cNvPr id="22" name="Isosceles Triangle 21">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6" name="Straight Connector 25">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83515F3A-8971-A440-99F0-1F5CEBA5F96C}"/>
              </a:ext>
            </a:extLst>
          </p:cNvPr>
          <p:cNvSpPr>
            <a:spLocks noGrp="1"/>
          </p:cNvSpPr>
          <p:nvPr>
            <p:ph idx="1"/>
          </p:nvPr>
        </p:nvSpPr>
        <p:spPr>
          <a:xfrm>
            <a:off x="1333502" y="1377108"/>
            <a:ext cx="8470898" cy="4664254"/>
          </a:xfrm>
        </p:spPr>
        <p:txBody>
          <a:bodyPr>
            <a:noAutofit/>
          </a:bodyPr>
          <a:lstStyle/>
          <a:p>
            <a:pPr marL="0" indent="0">
              <a:lnSpc>
                <a:spcPct val="90000"/>
              </a:lnSpc>
              <a:buNone/>
            </a:pPr>
            <a:r>
              <a:rPr lang="en-US" sz="1400" b="1" i="0" dirty="0">
                <a:effectLst/>
                <a:latin typeface="Helvetica Neue"/>
              </a:rPr>
              <a:t>Priority</a:t>
            </a:r>
          </a:p>
          <a:p>
            <a:pPr>
              <a:lnSpc>
                <a:spcPct val="90000"/>
              </a:lnSpc>
              <a:buFont typeface="Arial" panose="020B0604020202020204" pitchFamily="34" charset="0"/>
              <a:buChar char="•"/>
            </a:pPr>
            <a:r>
              <a:rPr lang="en-US" sz="1400" b="1" i="0" u="none" strike="noStrike" dirty="0">
                <a:effectLst/>
                <a:latin typeface="Helvetica Neue"/>
              </a:rPr>
              <a:t>16</a:t>
            </a:r>
            <a:r>
              <a:rPr lang="en-US" sz="1400" b="0" i="0" dirty="0">
                <a:effectLst/>
                <a:latin typeface="Helvetica Neue"/>
              </a:rPr>
              <a:t> </a:t>
            </a:r>
            <a:r>
              <a:rPr lang="en-US" sz="1400" b="1" i="0" u="none" strike="noStrike" dirty="0">
                <a:effectLst/>
                <a:latin typeface="Helvetica Neue"/>
              </a:rPr>
              <a:t>(1)</a:t>
            </a:r>
            <a:r>
              <a:rPr lang="en-US" sz="1400" b="0" i="0" dirty="0">
                <a:effectLst/>
                <a:latin typeface="Helvetica Neue"/>
              </a:rPr>
              <a:t> The placement of an Indigenous child in the context of providing child and family services in relation to the child, to the extent that it is consistent with the best interests of the child, is to occur in the following order of priority:</a:t>
            </a:r>
          </a:p>
          <a:p>
            <a:pPr marL="742950" lvl="1" indent="-285750">
              <a:lnSpc>
                <a:spcPct val="90000"/>
              </a:lnSpc>
              <a:buFont typeface="Arial" panose="020B0604020202020204" pitchFamily="34" charset="0"/>
              <a:buChar char="•"/>
            </a:pPr>
            <a:r>
              <a:rPr lang="en-US" sz="1400" b="1" i="0" u="none" strike="noStrike" dirty="0">
                <a:effectLst/>
                <a:latin typeface="Helvetica Neue"/>
              </a:rPr>
              <a:t>(a)</a:t>
            </a:r>
            <a:r>
              <a:rPr lang="en-US" sz="1400" b="0" i="0" dirty="0">
                <a:effectLst/>
                <a:latin typeface="Helvetica Neue"/>
              </a:rPr>
              <a:t> with one of the child’s parents;</a:t>
            </a:r>
          </a:p>
          <a:p>
            <a:pPr marL="742950" lvl="1" indent="-285750">
              <a:lnSpc>
                <a:spcPct val="90000"/>
              </a:lnSpc>
              <a:buFont typeface="Arial" panose="020B0604020202020204" pitchFamily="34" charset="0"/>
              <a:buChar char="•"/>
            </a:pPr>
            <a:r>
              <a:rPr lang="en-US" sz="1400" b="1" i="0" u="none" strike="noStrike" dirty="0">
                <a:effectLst/>
                <a:latin typeface="Helvetica Neue"/>
              </a:rPr>
              <a:t>(b)</a:t>
            </a:r>
            <a:r>
              <a:rPr lang="en-US" sz="1400" b="0" i="0" dirty="0">
                <a:effectLst/>
                <a:latin typeface="Helvetica Neue"/>
              </a:rPr>
              <a:t> with another adult member of the child’s family;</a:t>
            </a:r>
          </a:p>
          <a:p>
            <a:pPr marL="742950" lvl="1" indent="-285750">
              <a:lnSpc>
                <a:spcPct val="90000"/>
              </a:lnSpc>
              <a:buFont typeface="Arial" panose="020B0604020202020204" pitchFamily="34" charset="0"/>
              <a:buChar char="•"/>
            </a:pPr>
            <a:r>
              <a:rPr lang="en-US" sz="1400" b="1" i="0" u="none" strike="noStrike" dirty="0">
                <a:effectLst/>
                <a:latin typeface="Helvetica Neue"/>
              </a:rPr>
              <a:t>(c)</a:t>
            </a:r>
            <a:r>
              <a:rPr lang="en-US" sz="1400" b="0" i="0" dirty="0">
                <a:effectLst/>
                <a:latin typeface="Helvetica Neue"/>
              </a:rPr>
              <a:t> with an adult who belongs to the same Indigenous group, community or people as the child;</a:t>
            </a:r>
          </a:p>
          <a:p>
            <a:pPr marL="742950" lvl="1" indent="-285750">
              <a:lnSpc>
                <a:spcPct val="90000"/>
              </a:lnSpc>
              <a:buFont typeface="Arial" panose="020B0604020202020204" pitchFamily="34" charset="0"/>
              <a:buChar char="•"/>
            </a:pPr>
            <a:r>
              <a:rPr lang="en-US" sz="1400" b="1" i="0" u="none" strike="noStrike" dirty="0">
                <a:effectLst/>
                <a:latin typeface="Helvetica Neue"/>
              </a:rPr>
              <a:t>(d)</a:t>
            </a:r>
            <a:r>
              <a:rPr lang="en-US" sz="1400" b="0" i="0" dirty="0">
                <a:effectLst/>
                <a:latin typeface="Helvetica Neue"/>
              </a:rPr>
              <a:t> with an adult who belongs to an Indigenous group, community or people other than the one to which the child belongs; or</a:t>
            </a:r>
          </a:p>
          <a:p>
            <a:pPr marL="742950" lvl="1" indent="-285750">
              <a:lnSpc>
                <a:spcPct val="90000"/>
              </a:lnSpc>
              <a:buFont typeface="Arial" panose="020B0604020202020204" pitchFamily="34" charset="0"/>
              <a:buChar char="•"/>
            </a:pPr>
            <a:r>
              <a:rPr lang="en-US" sz="1400" b="1" i="0" u="none" strike="noStrike" dirty="0">
                <a:effectLst/>
                <a:latin typeface="Helvetica Neue"/>
              </a:rPr>
              <a:t>(e)</a:t>
            </a:r>
            <a:r>
              <a:rPr lang="en-US" sz="1400" b="0" i="0" dirty="0">
                <a:effectLst/>
                <a:latin typeface="Helvetica Neue"/>
              </a:rPr>
              <a:t> with any other adult.</a:t>
            </a:r>
          </a:p>
          <a:p>
            <a:pPr marL="0" indent="0">
              <a:lnSpc>
                <a:spcPct val="90000"/>
              </a:lnSpc>
              <a:buNone/>
            </a:pPr>
            <a:r>
              <a:rPr lang="en-US" sz="1400" b="1" i="0" dirty="0">
                <a:effectLst/>
                <a:latin typeface="Helvetica Neue"/>
              </a:rPr>
              <a:t>Placement with or near other children</a:t>
            </a:r>
          </a:p>
          <a:p>
            <a:pPr>
              <a:lnSpc>
                <a:spcPct val="90000"/>
              </a:lnSpc>
              <a:buFont typeface="Arial" panose="020B0604020202020204" pitchFamily="34" charset="0"/>
              <a:buChar char="•"/>
            </a:pPr>
            <a:r>
              <a:rPr lang="en-US" sz="1400" b="1" i="0" u="none" strike="noStrike" dirty="0">
                <a:effectLst/>
                <a:latin typeface="Helvetica Neue"/>
              </a:rPr>
              <a:t>(2)</a:t>
            </a:r>
            <a:r>
              <a:rPr lang="en-US" sz="1400" b="0" i="0" dirty="0">
                <a:effectLst/>
                <a:latin typeface="Helvetica Neue"/>
              </a:rPr>
              <a:t> When the order of priority set out in subsection (1) is being applied, the possibility of placing the child with or near children who have the same parent as the child, or who are otherwise members of the child’s family, must be considered in the determination of whether a placement would be consistent with the best interests of the child.</a:t>
            </a:r>
          </a:p>
          <a:p>
            <a:pPr marL="0" indent="0">
              <a:lnSpc>
                <a:spcPct val="90000"/>
              </a:lnSpc>
              <a:buNone/>
            </a:pPr>
            <a:r>
              <a:rPr lang="en-US" sz="1400" b="1" i="0" dirty="0">
                <a:effectLst/>
                <a:latin typeface="Helvetica Neue"/>
              </a:rPr>
              <a:t>Customs and traditions</a:t>
            </a:r>
          </a:p>
          <a:p>
            <a:pPr>
              <a:lnSpc>
                <a:spcPct val="90000"/>
              </a:lnSpc>
              <a:buFont typeface="Arial" panose="020B0604020202020204" pitchFamily="34" charset="0"/>
              <a:buChar char="•"/>
            </a:pPr>
            <a:r>
              <a:rPr lang="en-US" sz="1400" b="1" i="0" u="none" strike="noStrike" dirty="0">
                <a:effectLst/>
                <a:latin typeface="Helvetica Neue"/>
              </a:rPr>
              <a:t>(2.1)</a:t>
            </a:r>
            <a:r>
              <a:rPr lang="en-US" sz="1400" b="0" i="0" dirty="0">
                <a:effectLst/>
                <a:latin typeface="Helvetica Neue"/>
              </a:rPr>
              <a:t> The placement of a child under subsection (1) must take into account the customs and traditions of Indigenous peoples such as with regards to customary adoption.</a:t>
            </a:r>
          </a:p>
        </p:txBody>
      </p:sp>
      <p:sp>
        <p:nvSpPr>
          <p:cNvPr id="30"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7A8CD87D-4595-8746-A3A6-EA5E471C4D64}"/>
              </a:ext>
            </a:extLst>
          </p:cNvPr>
          <p:cNvSpPr>
            <a:spLocks noGrp="1"/>
          </p:cNvSpPr>
          <p:nvPr>
            <p:ph type="sldNum" sz="quarter" idx="12"/>
          </p:nvPr>
        </p:nvSpPr>
        <p:spPr>
          <a:xfrm>
            <a:off x="10656530" y="6041362"/>
            <a:ext cx="683339" cy="365125"/>
          </a:xfrm>
        </p:spPr>
        <p:txBody>
          <a:bodyPr>
            <a:normAutofit/>
          </a:bodyPr>
          <a:lstStyle/>
          <a:p>
            <a:pPr>
              <a:spcAft>
                <a:spcPts val="600"/>
              </a:spcAft>
            </a:pPr>
            <a:fld id="{629637A9-119A-49DA-BD12-AAC58B377D80}" type="slidenum">
              <a:rPr lang="en-US">
                <a:solidFill>
                  <a:srgbClr val="FFFFFF"/>
                </a:solidFill>
              </a:rPr>
              <a:pPr>
                <a:spcAft>
                  <a:spcPts val="600"/>
                </a:spcAft>
              </a:pPr>
              <a:t>17</a:t>
            </a:fld>
            <a:endParaRPr lang="en-US">
              <a:solidFill>
                <a:srgbClr val="FFFFFF"/>
              </a:solidFill>
            </a:endParaRPr>
          </a:p>
        </p:txBody>
      </p:sp>
    </p:spTree>
    <p:extLst>
      <p:ext uri="{BB962C8B-B14F-4D97-AF65-F5344CB8AC3E}">
        <p14:creationId xmlns:p14="http://schemas.microsoft.com/office/powerpoint/2010/main" val="3883467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1F8CC39-E5C4-FF49-846D-1B5A354DDE7A}"/>
              </a:ext>
            </a:extLst>
          </p:cNvPr>
          <p:cNvSpPr>
            <a:spLocks noGrp="1"/>
          </p:cNvSpPr>
          <p:nvPr>
            <p:ph type="title"/>
          </p:nvPr>
        </p:nvSpPr>
        <p:spPr>
          <a:xfrm>
            <a:off x="677334" y="609600"/>
            <a:ext cx="3843375" cy="5175624"/>
          </a:xfrm>
        </p:spPr>
        <p:txBody>
          <a:bodyPr anchor="ctr">
            <a:normAutofit/>
          </a:bodyPr>
          <a:lstStyle/>
          <a:p>
            <a:r>
              <a:rPr lang="en-US" dirty="0">
                <a:solidFill>
                  <a:schemeClr val="tx1">
                    <a:lumMod val="85000"/>
                    <a:lumOff val="15000"/>
                  </a:schemeClr>
                </a:solidFill>
              </a:rPr>
              <a:t>Family Unity &amp; Reassessment</a:t>
            </a:r>
          </a:p>
        </p:txBody>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A20D950-4B30-054C-867A-B4D950714797}"/>
              </a:ext>
            </a:extLst>
          </p:cNvPr>
          <p:cNvSpPr>
            <a:spLocks noGrp="1"/>
          </p:cNvSpPr>
          <p:nvPr>
            <p:ph idx="1"/>
          </p:nvPr>
        </p:nvSpPr>
        <p:spPr>
          <a:xfrm>
            <a:off x="6116084" y="609601"/>
            <a:ext cx="5511296" cy="5175624"/>
          </a:xfrm>
        </p:spPr>
        <p:txBody>
          <a:bodyPr anchor="ctr">
            <a:normAutofit/>
          </a:bodyPr>
          <a:lstStyle/>
          <a:p>
            <a:pPr marL="0" indent="0">
              <a:buNone/>
            </a:pPr>
            <a:r>
              <a:rPr lang="en-US" b="1" i="0" u="none" strike="noStrike" dirty="0">
                <a:solidFill>
                  <a:srgbClr val="FFFFFF"/>
                </a:solidFill>
                <a:effectLst/>
                <a:latin typeface="Helvetica Neue"/>
              </a:rPr>
              <a:t>16 (3)</a:t>
            </a:r>
            <a:r>
              <a:rPr lang="en-US" b="0" i="0" dirty="0">
                <a:solidFill>
                  <a:srgbClr val="FFFFFF"/>
                </a:solidFill>
                <a:effectLst/>
                <a:latin typeface="Helvetica Neue"/>
              </a:rPr>
              <a:t> In the context of providing child and family services in relation to an Indigenous child, there must be a reassessment, conducted on a ongoing basis, of whether it would be appropriate to place the child with</a:t>
            </a:r>
          </a:p>
          <a:p>
            <a:pPr>
              <a:buFont typeface="Arial" panose="020B0604020202020204" pitchFamily="34" charset="0"/>
              <a:buChar char="•"/>
            </a:pPr>
            <a:r>
              <a:rPr lang="en-US" b="1" i="0" u="none" strike="noStrike" dirty="0">
                <a:solidFill>
                  <a:srgbClr val="FFFFFF"/>
                </a:solidFill>
                <a:effectLst/>
                <a:latin typeface="Helvetica Neue"/>
              </a:rPr>
              <a:t>(a)</a:t>
            </a:r>
            <a:r>
              <a:rPr lang="en-US" b="0" i="0" dirty="0">
                <a:solidFill>
                  <a:srgbClr val="FFFFFF"/>
                </a:solidFill>
                <a:effectLst/>
                <a:latin typeface="Helvetica Neue"/>
              </a:rPr>
              <a:t> a person referred to in paragraph (1)(a), if the child does not reside with such a person; or</a:t>
            </a:r>
          </a:p>
          <a:p>
            <a:pPr>
              <a:buFont typeface="Arial" panose="020B0604020202020204" pitchFamily="34" charset="0"/>
              <a:buChar char="•"/>
            </a:pPr>
            <a:r>
              <a:rPr lang="en-US" b="1" i="0" u="none" strike="noStrike" dirty="0">
                <a:solidFill>
                  <a:srgbClr val="FFFFFF"/>
                </a:solidFill>
                <a:effectLst/>
                <a:latin typeface="Helvetica Neue"/>
              </a:rPr>
              <a:t>(b)</a:t>
            </a:r>
            <a:r>
              <a:rPr lang="en-US" b="0" i="0" dirty="0">
                <a:solidFill>
                  <a:srgbClr val="FFFFFF"/>
                </a:solidFill>
                <a:effectLst/>
                <a:latin typeface="Helvetica Neue"/>
              </a:rPr>
              <a:t> a person referred to in paragraph (1)(b), if the child does not reside with such a person and unless the child resides with a person referred to in paragraph (1)(a).</a:t>
            </a:r>
          </a:p>
        </p:txBody>
      </p:sp>
      <p:sp>
        <p:nvSpPr>
          <p:cNvPr id="4" name="Slide Number Placeholder 3">
            <a:extLst>
              <a:ext uri="{FF2B5EF4-FFF2-40B4-BE49-F238E27FC236}">
                <a16:creationId xmlns:a16="http://schemas.microsoft.com/office/drawing/2014/main" id="{140EF875-22AF-D545-A445-47B7E8455F33}"/>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a:solidFill>
                  <a:srgbClr val="FFFFFF"/>
                </a:solidFill>
              </a:rPr>
              <a:pPr>
                <a:spcAft>
                  <a:spcPts val="600"/>
                </a:spcAft>
              </a:pPr>
              <a:t>18</a:t>
            </a:fld>
            <a:endParaRPr lang="en-US">
              <a:solidFill>
                <a:srgbClr val="FFFFFF"/>
              </a:solidFill>
            </a:endParaRPr>
          </a:p>
        </p:txBody>
      </p:sp>
    </p:spTree>
    <p:extLst>
      <p:ext uri="{BB962C8B-B14F-4D97-AF65-F5344CB8AC3E}">
        <p14:creationId xmlns:p14="http://schemas.microsoft.com/office/powerpoint/2010/main" val="256411852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48D360-CAAB-4422-B243-138645C01E60}"/>
              </a:ext>
            </a:extLst>
          </p:cNvPr>
          <p:cNvSpPr>
            <a:spLocks noGrp="1"/>
          </p:cNvSpPr>
          <p:nvPr>
            <p:ph idx="1"/>
          </p:nvPr>
        </p:nvSpPr>
        <p:spPr>
          <a:xfrm>
            <a:off x="677334" y="1253067"/>
            <a:ext cx="6155266" cy="4351866"/>
          </a:xfrm>
        </p:spPr>
        <p:txBody>
          <a:bodyPr anchor="ctr">
            <a:normAutofit/>
          </a:bodyPr>
          <a:lstStyle/>
          <a:p>
            <a:pPr marL="0" indent="0">
              <a:buNone/>
            </a:pPr>
            <a:r>
              <a:rPr lang="en-US" b="1" i="0" u="none" strike="noStrike" dirty="0">
                <a:effectLst/>
                <a:latin typeface="Helvetica Neue"/>
              </a:rPr>
              <a:t>17</a:t>
            </a:r>
            <a:r>
              <a:rPr lang="en-US" b="0" i="0" dirty="0">
                <a:effectLst/>
                <a:latin typeface="Helvetica Neue"/>
              </a:rPr>
              <a:t> In the context of providing child and family services in relation to an Indigenous child, if the child is not placed with a member of his or her family in accordance with paragraph 16(1)(a) or (b), to the extent that doing so is consistent with the best interests of the child, the child’s attachment and emotional ties to each such member of his or her family are to be promoted.</a:t>
            </a:r>
            <a:endParaRPr lang="en-CA" dirty="0"/>
          </a:p>
        </p:txBody>
      </p:sp>
      <p:sp>
        <p:nvSpPr>
          <p:cNvPr id="11" name="Rectangle 1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3" name="Straight Connector 1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45E038B0-128A-42B1-B155-8B551CB758E1}"/>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19</a:t>
            </a:fld>
            <a:endParaRPr lang="en-US"/>
          </a:p>
        </p:txBody>
      </p:sp>
      <p:sp>
        <p:nvSpPr>
          <p:cNvPr id="2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CF46495-AE0C-41EB-8534-9180E134B0A6}"/>
              </a:ext>
            </a:extLst>
          </p:cNvPr>
          <p:cNvSpPr>
            <a:spLocks noGrp="1"/>
          </p:cNvSpPr>
          <p:nvPr>
            <p:ph type="title"/>
          </p:nvPr>
        </p:nvSpPr>
        <p:spPr>
          <a:xfrm>
            <a:off x="7829658" y="1253067"/>
            <a:ext cx="3371742" cy="4351866"/>
          </a:xfrm>
        </p:spPr>
        <p:txBody>
          <a:bodyPr anchor="ctr">
            <a:normAutofit/>
          </a:bodyPr>
          <a:lstStyle/>
          <a:p>
            <a:r>
              <a:rPr lang="en-CA">
                <a:solidFill>
                  <a:schemeClr val="bg1"/>
                </a:solidFill>
              </a:rPr>
              <a:t>Attachment and Emotional Ties</a:t>
            </a:r>
          </a:p>
        </p:txBody>
      </p:sp>
    </p:spTree>
    <p:extLst>
      <p:ext uri="{BB962C8B-B14F-4D97-AF65-F5344CB8AC3E}">
        <p14:creationId xmlns:p14="http://schemas.microsoft.com/office/powerpoint/2010/main" val="363010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DA88C63-504D-4EFE-8302-2AFD732102C8}"/>
              </a:ext>
            </a:extLst>
          </p:cNvPr>
          <p:cNvSpPr>
            <a:spLocks noGrp="1"/>
          </p:cNvSpPr>
          <p:nvPr>
            <p:ph type="title"/>
          </p:nvPr>
        </p:nvSpPr>
        <p:spPr>
          <a:xfrm>
            <a:off x="643467" y="816638"/>
            <a:ext cx="3367359" cy="5224724"/>
          </a:xfrm>
        </p:spPr>
        <p:txBody>
          <a:bodyPr anchor="ctr">
            <a:normAutofit/>
          </a:bodyPr>
          <a:lstStyle/>
          <a:p>
            <a:r>
              <a:rPr lang="en-CA" dirty="0"/>
              <a:t>Sovereignty &amp; child wellbeing</a:t>
            </a:r>
          </a:p>
        </p:txBody>
      </p:sp>
      <p:sp>
        <p:nvSpPr>
          <p:cNvPr id="4" name="Slide Number Placeholder 3">
            <a:extLst>
              <a:ext uri="{FF2B5EF4-FFF2-40B4-BE49-F238E27FC236}">
                <a16:creationId xmlns:a16="http://schemas.microsoft.com/office/drawing/2014/main" id="{F011DE17-8F24-634A-9AEE-D5377DCE118C}"/>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2</a:t>
            </a:fld>
            <a:endParaRPr lang="en-US"/>
          </a:p>
        </p:txBody>
      </p:sp>
      <p:sp>
        <p:nvSpPr>
          <p:cNvPr id="3" name="Content Placeholder 2">
            <a:extLst>
              <a:ext uri="{FF2B5EF4-FFF2-40B4-BE49-F238E27FC236}">
                <a16:creationId xmlns:a16="http://schemas.microsoft.com/office/drawing/2014/main" id="{59538975-98AB-4285-AEA7-24E8D30537C5}"/>
              </a:ext>
            </a:extLst>
          </p:cNvPr>
          <p:cNvSpPr>
            <a:spLocks noGrp="1"/>
          </p:cNvSpPr>
          <p:nvPr>
            <p:ph idx="1"/>
          </p:nvPr>
        </p:nvSpPr>
        <p:spPr>
          <a:xfrm>
            <a:off x="4654295" y="816638"/>
            <a:ext cx="4619706" cy="5224724"/>
          </a:xfrm>
        </p:spPr>
        <p:txBody>
          <a:bodyPr anchor="ctr">
            <a:normAutofit/>
          </a:bodyPr>
          <a:lstStyle/>
          <a:p>
            <a:r>
              <a:rPr lang="en-US" b="1" i="0" u="none" strike="noStrike">
                <a:effectLst/>
                <a:latin typeface="Helvetica Neue"/>
              </a:rPr>
              <a:t>35.</a:t>
            </a:r>
            <a:r>
              <a:rPr lang="en-US" b="0" i="0">
                <a:effectLst/>
                <a:latin typeface="Helvetica Neue"/>
              </a:rPr>
              <a:t> (1) The existing aboriginal and treaty rights of the aboriginal peoples of Canada are hereby recognized and affirmed.</a:t>
            </a:r>
          </a:p>
          <a:p>
            <a:endParaRPr lang="en-US">
              <a:latin typeface="Helvetica Neue"/>
            </a:endParaRPr>
          </a:p>
          <a:p>
            <a:r>
              <a:rPr lang="en-US" i="1">
                <a:latin typeface="Helvetica Neue"/>
              </a:rPr>
              <a:t>Constitution Act, 1982</a:t>
            </a:r>
            <a:endParaRPr lang="en-CA" i="1"/>
          </a:p>
        </p:txBody>
      </p:sp>
    </p:spTree>
    <p:extLst>
      <p:ext uri="{BB962C8B-B14F-4D97-AF65-F5344CB8AC3E}">
        <p14:creationId xmlns:p14="http://schemas.microsoft.com/office/powerpoint/2010/main" val="2380757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05871-8DAD-9C4D-865E-F84071FB7F01}"/>
              </a:ext>
            </a:extLst>
          </p:cNvPr>
          <p:cNvSpPr>
            <a:spLocks noGrp="1"/>
          </p:cNvSpPr>
          <p:nvPr>
            <p:ph type="title"/>
          </p:nvPr>
        </p:nvSpPr>
        <p:spPr/>
        <p:txBody>
          <a:bodyPr/>
          <a:lstStyle/>
          <a:p>
            <a:r>
              <a:rPr lang="en-US" dirty="0"/>
              <a:t>Indigenous Laws and Jurisdiction</a:t>
            </a:r>
          </a:p>
        </p:txBody>
      </p:sp>
      <p:sp>
        <p:nvSpPr>
          <p:cNvPr id="3" name="Content Placeholder 2">
            <a:extLst>
              <a:ext uri="{FF2B5EF4-FFF2-40B4-BE49-F238E27FC236}">
                <a16:creationId xmlns:a16="http://schemas.microsoft.com/office/drawing/2014/main" id="{97D8CF2B-4F62-4545-860C-4159CFE1C739}"/>
              </a:ext>
            </a:extLst>
          </p:cNvPr>
          <p:cNvSpPr>
            <a:spLocks noGrp="1"/>
          </p:cNvSpPr>
          <p:nvPr>
            <p:ph idx="1"/>
          </p:nvPr>
        </p:nvSpPr>
        <p:spPr/>
        <p:txBody>
          <a:bodyPr>
            <a:normAutofit/>
          </a:bodyPr>
          <a:lstStyle/>
          <a:p>
            <a:pPr marL="0" indent="0" algn="just">
              <a:buNone/>
            </a:pPr>
            <a:r>
              <a:rPr lang="en-US" dirty="0"/>
              <a:t>The </a:t>
            </a:r>
            <a:r>
              <a:rPr lang="en-US" i="1" dirty="0"/>
              <a:t>Federal Act</a:t>
            </a:r>
            <a:r>
              <a:rPr lang="en-US" dirty="0"/>
              <a:t> recognizes the paramountcy of Indigenous Law</a:t>
            </a:r>
          </a:p>
          <a:p>
            <a:pPr marL="0" indent="0" algn="l">
              <a:buNone/>
            </a:pPr>
            <a:endParaRPr lang="en-US" sz="1800" b="1" i="0" dirty="0">
              <a:solidFill>
                <a:srgbClr val="333333"/>
              </a:solidFill>
              <a:effectLst/>
              <a:latin typeface="Helvetica Neue"/>
            </a:endParaRPr>
          </a:p>
          <a:p>
            <a:pPr marL="0" indent="0" algn="l">
              <a:buNone/>
            </a:pPr>
            <a:r>
              <a:rPr lang="en-US" sz="1800" b="1" i="0" dirty="0">
                <a:solidFill>
                  <a:srgbClr val="333333"/>
                </a:solidFill>
                <a:effectLst/>
                <a:latin typeface="Helvetica Neue"/>
              </a:rPr>
              <a:t>Affirmation</a:t>
            </a:r>
          </a:p>
          <a:p>
            <a:pPr marL="0" indent="0" algn="l">
              <a:buNone/>
            </a:pPr>
            <a:r>
              <a:rPr lang="en-US" b="1" i="0" u="none" strike="noStrike" dirty="0">
                <a:solidFill>
                  <a:srgbClr val="000000"/>
                </a:solidFill>
                <a:effectLst/>
                <a:latin typeface="Helvetica Neue"/>
              </a:rPr>
              <a:t>18</a:t>
            </a:r>
            <a:r>
              <a:rPr lang="en-US" b="0" i="0" dirty="0">
                <a:solidFill>
                  <a:srgbClr val="333333"/>
                </a:solidFill>
                <a:effectLst/>
                <a:latin typeface="Helvetica Neue"/>
              </a:rPr>
              <a:t> </a:t>
            </a:r>
            <a:r>
              <a:rPr lang="en-US" b="1" i="0" u="none" strike="noStrike" dirty="0">
                <a:solidFill>
                  <a:srgbClr val="000000"/>
                </a:solidFill>
                <a:effectLst/>
                <a:latin typeface="Helvetica Neue"/>
              </a:rPr>
              <a:t>(1)</a:t>
            </a:r>
            <a:r>
              <a:rPr lang="en-US" b="0" i="0" dirty="0">
                <a:solidFill>
                  <a:srgbClr val="333333"/>
                </a:solidFill>
                <a:effectLst/>
                <a:latin typeface="Helvetica Neue"/>
              </a:rPr>
              <a:t> The inherent right of self-government recognized and affirmed by section 35 of the </a:t>
            </a:r>
            <a:r>
              <a:rPr lang="en-US" b="0" i="1" u="sng" dirty="0">
                <a:solidFill>
                  <a:srgbClr val="295376"/>
                </a:solidFill>
                <a:effectLst/>
                <a:latin typeface="Helvetica Neue"/>
                <a:hlinkClick r:id="rId2"/>
              </a:rPr>
              <a:t>Constitution Act, 1982</a:t>
            </a:r>
            <a:r>
              <a:rPr lang="en-US" b="0" i="0" dirty="0">
                <a:solidFill>
                  <a:srgbClr val="333333"/>
                </a:solidFill>
                <a:effectLst/>
                <a:latin typeface="Helvetica Neue"/>
              </a:rPr>
              <a:t> includes jurisdiction in relation to child and family services, including legislative authority in relation to those services and authority to administer and enforce laws made under that legislative authority.</a:t>
            </a:r>
          </a:p>
        </p:txBody>
      </p:sp>
    </p:spTree>
    <p:extLst>
      <p:ext uri="{BB962C8B-B14F-4D97-AF65-F5344CB8AC3E}">
        <p14:creationId xmlns:p14="http://schemas.microsoft.com/office/powerpoint/2010/main" val="1070191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8BB27-DB94-184A-A2C1-AA48F365551D}"/>
              </a:ext>
            </a:extLst>
          </p:cNvPr>
          <p:cNvSpPr>
            <a:spLocks noGrp="1"/>
          </p:cNvSpPr>
          <p:nvPr>
            <p:ph type="title"/>
          </p:nvPr>
        </p:nvSpPr>
        <p:spPr>
          <a:xfrm>
            <a:off x="1286933" y="609600"/>
            <a:ext cx="10197494" cy="1099457"/>
          </a:xfrm>
        </p:spPr>
        <p:txBody>
          <a:bodyPr>
            <a:normAutofit/>
          </a:bodyPr>
          <a:lstStyle/>
          <a:p>
            <a:r>
              <a:rPr lang="en-US" dirty="0"/>
              <a:t>What does this “Inherent Jurisdiction” Mean?</a:t>
            </a:r>
          </a:p>
        </p:txBody>
      </p:sp>
      <p:sp>
        <p:nvSpPr>
          <p:cNvPr id="37" name="Isosceles Triangle 3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5AB2C9AE-5B52-924C-A622-CA0F4E93BC4A}"/>
              </a:ext>
            </a:extLst>
          </p:cNvPr>
          <p:cNvSpPr>
            <a:spLocks noGrp="1"/>
          </p:cNvSpPr>
          <p:nvPr>
            <p:ph type="sldNum" sz="quarter" idx="12"/>
          </p:nvPr>
        </p:nvSpPr>
        <p:spPr>
          <a:xfrm>
            <a:off x="9894532" y="6182876"/>
            <a:ext cx="683339" cy="365125"/>
          </a:xfrm>
        </p:spPr>
        <p:txBody>
          <a:bodyPr>
            <a:normAutofit/>
          </a:bodyPr>
          <a:lstStyle/>
          <a:p>
            <a:pPr>
              <a:spcAft>
                <a:spcPts val="600"/>
              </a:spcAft>
            </a:pPr>
            <a:fld id="{629637A9-119A-49DA-BD12-AAC58B377D80}" type="slidenum">
              <a:rPr lang="en-US" smtClean="0"/>
              <a:pPr>
                <a:spcAft>
                  <a:spcPts val="600"/>
                </a:spcAft>
              </a:pPr>
              <a:t>21</a:t>
            </a:fld>
            <a:endParaRPr lang="en-US"/>
          </a:p>
        </p:txBody>
      </p:sp>
      <p:sp>
        <p:nvSpPr>
          <p:cNvPr id="39" name="Isosceles Triangle 3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31" name="Content Placeholder 2">
            <a:extLst>
              <a:ext uri="{FF2B5EF4-FFF2-40B4-BE49-F238E27FC236}">
                <a16:creationId xmlns:a16="http://schemas.microsoft.com/office/drawing/2014/main" id="{8BE5CBC3-F363-48ED-A17D-5E9E6FFEBD78}"/>
              </a:ext>
            </a:extLst>
          </p:cNvPr>
          <p:cNvGraphicFramePr>
            <a:graphicFrameLocks noGrp="1"/>
          </p:cNvGraphicFramePr>
          <p:nvPr>
            <p:ph idx="1"/>
            <p:extLst>
              <p:ext uri="{D42A27DB-BD31-4B8C-83A1-F6EECF244321}">
                <p14:modId xmlns:p14="http://schemas.microsoft.com/office/powerpoint/2010/main" val="326594407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484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611B-7B27-4051-99B3-7D4AAEBE2628}"/>
              </a:ext>
            </a:extLst>
          </p:cNvPr>
          <p:cNvSpPr>
            <a:spLocks noGrp="1"/>
          </p:cNvSpPr>
          <p:nvPr>
            <p:ph type="title"/>
          </p:nvPr>
        </p:nvSpPr>
        <p:spPr>
          <a:xfrm>
            <a:off x="677334" y="609600"/>
            <a:ext cx="8596668" cy="1320800"/>
          </a:xfrm>
        </p:spPr>
        <p:txBody>
          <a:bodyPr>
            <a:normAutofit/>
          </a:bodyPr>
          <a:lstStyle/>
          <a:p>
            <a:pPr marL="0" lvl="0" indent="0">
              <a:buNone/>
            </a:pPr>
            <a:r>
              <a:rPr lang="en-CA" b="1"/>
              <a:t>Authority</a:t>
            </a:r>
            <a:endParaRPr lang="en-CA"/>
          </a:p>
        </p:txBody>
      </p:sp>
      <p:sp>
        <p:nvSpPr>
          <p:cNvPr id="4" name="Slide Number Placeholder 3">
            <a:extLst>
              <a:ext uri="{FF2B5EF4-FFF2-40B4-BE49-F238E27FC236}">
                <a16:creationId xmlns:a16="http://schemas.microsoft.com/office/drawing/2014/main" id="{44CBB599-4429-48E4-BD71-EDAB919652C9}"/>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22</a:t>
            </a:fld>
            <a:endParaRPr lang="en-US"/>
          </a:p>
        </p:txBody>
      </p:sp>
      <p:graphicFrame>
        <p:nvGraphicFramePr>
          <p:cNvPr id="8" name="Content Placeholder 2">
            <a:extLst>
              <a:ext uri="{FF2B5EF4-FFF2-40B4-BE49-F238E27FC236}">
                <a16:creationId xmlns:a16="http://schemas.microsoft.com/office/drawing/2014/main" id="{159838A5-0979-4A90-8F44-D1BCA7724BB9}"/>
              </a:ext>
            </a:extLst>
          </p:cNvPr>
          <p:cNvGraphicFramePr/>
          <p:nvPr>
            <p:extLst>
              <p:ext uri="{D42A27DB-BD31-4B8C-83A1-F6EECF244321}">
                <p14:modId xmlns:p14="http://schemas.microsoft.com/office/powerpoint/2010/main" val="2158115268"/>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752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611B-7B27-4051-99B3-7D4AAEBE2628}"/>
              </a:ext>
            </a:extLst>
          </p:cNvPr>
          <p:cNvSpPr>
            <a:spLocks noGrp="1"/>
          </p:cNvSpPr>
          <p:nvPr>
            <p:ph type="title"/>
          </p:nvPr>
        </p:nvSpPr>
        <p:spPr>
          <a:xfrm>
            <a:off x="677334" y="659027"/>
            <a:ext cx="8596668" cy="1320800"/>
          </a:xfrm>
        </p:spPr>
        <p:txBody>
          <a:bodyPr>
            <a:normAutofit/>
          </a:bodyPr>
          <a:lstStyle/>
          <a:p>
            <a:pPr marL="0" lvl="0" indent="0">
              <a:buNone/>
            </a:pPr>
            <a:r>
              <a:rPr lang="en-CA" b="1" dirty="0"/>
              <a:t>Power</a:t>
            </a:r>
            <a:endParaRPr lang="en-CA" dirty="0"/>
          </a:p>
        </p:txBody>
      </p:sp>
      <p:sp>
        <p:nvSpPr>
          <p:cNvPr id="4" name="Slide Number Placeholder 3">
            <a:extLst>
              <a:ext uri="{FF2B5EF4-FFF2-40B4-BE49-F238E27FC236}">
                <a16:creationId xmlns:a16="http://schemas.microsoft.com/office/drawing/2014/main" id="{44CBB599-4429-48E4-BD71-EDAB919652C9}"/>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23</a:t>
            </a:fld>
            <a:endParaRPr lang="en-US"/>
          </a:p>
        </p:txBody>
      </p:sp>
      <p:graphicFrame>
        <p:nvGraphicFramePr>
          <p:cNvPr id="8" name="Content Placeholder 2">
            <a:extLst>
              <a:ext uri="{FF2B5EF4-FFF2-40B4-BE49-F238E27FC236}">
                <a16:creationId xmlns:a16="http://schemas.microsoft.com/office/drawing/2014/main" id="{772440D0-89F1-439F-9298-6C00D8926FD1}"/>
              </a:ext>
            </a:extLst>
          </p:cNvPr>
          <p:cNvGraphicFramePr/>
          <p:nvPr>
            <p:extLst>
              <p:ext uri="{D42A27DB-BD31-4B8C-83A1-F6EECF244321}">
                <p14:modId xmlns:p14="http://schemas.microsoft.com/office/powerpoint/2010/main" val="1667921864"/>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073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1" name="Rectangle 90">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4" name="Straight Connector 93">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6"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8" name="Isosceles Triangle 97">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2" name="Isosceles Triangle 101">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 name="Isosceles Triangle 102">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77334" y="609600"/>
            <a:ext cx="8596668" cy="1320800"/>
          </a:xfrm>
        </p:spPr>
        <p:txBody>
          <a:bodyPr>
            <a:normAutofit/>
          </a:bodyPr>
          <a:lstStyle/>
          <a:p>
            <a:r>
              <a:rPr lang="en-US"/>
              <a:t>The LIMITS</a:t>
            </a:r>
          </a:p>
        </p:txBody>
      </p:sp>
      <p:sp>
        <p:nvSpPr>
          <p:cNvPr id="4" name="Slide Number Placeholder 3">
            <a:extLst>
              <a:ext uri="{FF2B5EF4-FFF2-40B4-BE49-F238E27FC236}">
                <a16:creationId xmlns:a16="http://schemas.microsoft.com/office/drawing/2014/main" id="{9B36D041-EB2A-C04E-AB81-E0922BE7BF48}"/>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a:pPr>
                <a:spcAft>
                  <a:spcPts val="600"/>
                </a:spcAft>
              </a:pPr>
              <a:t>24</a:t>
            </a:fld>
            <a:endParaRPr lang="en-US"/>
          </a:p>
        </p:txBody>
      </p:sp>
      <p:graphicFrame>
        <p:nvGraphicFramePr>
          <p:cNvPr id="69" name="Content Placeholder 4">
            <a:extLst>
              <a:ext uri="{FF2B5EF4-FFF2-40B4-BE49-F238E27FC236}">
                <a16:creationId xmlns:a16="http://schemas.microsoft.com/office/drawing/2014/main" id="{EA081581-5CDC-4BCB-8A99-DDD28C07156E}"/>
              </a:ext>
            </a:extLst>
          </p:cNvPr>
          <p:cNvGraphicFramePr>
            <a:graphicFrameLocks noGrp="1"/>
          </p:cNvGraphicFramePr>
          <p:nvPr>
            <p:ph idx="1"/>
            <p:extLst>
              <p:ext uri="{D42A27DB-BD31-4B8C-83A1-F6EECF244321}">
                <p14:modId xmlns:p14="http://schemas.microsoft.com/office/powerpoint/2010/main" val="2379528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4405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8" name="Rectangle 10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3950" y="1179151"/>
            <a:ext cx="3300646" cy="4463889"/>
          </a:xfrm>
        </p:spPr>
        <p:txBody>
          <a:bodyPr anchor="ctr">
            <a:normAutofit/>
          </a:bodyPr>
          <a:lstStyle/>
          <a:p>
            <a:r>
              <a:rPr lang="en-US" dirty="0"/>
              <a:t>The LIMITS</a:t>
            </a:r>
          </a:p>
        </p:txBody>
      </p:sp>
      <p:sp>
        <p:nvSpPr>
          <p:cNvPr id="110" name="Isosceles Triangle 10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12" name="Straight Connector 1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B619CAE6-3378-457C-B2BD-79BB6C1474AA}"/>
              </a:ext>
            </a:extLst>
          </p:cNvPr>
          <p:cNvSpPr>
            <a:spLocks noGrp="1"/>
          </p:cNvSpPr>
          <p:nvPr>
            <p:ph idx="1"/>
          </p:nvPr>
        </p:nvSpPr>
        <p:spPr>
          <a:xfrm>
            <a:off x="4978918" y="1109145"/>
            <a:ext cx="6341016" cy="4603900"/>
          </a:xfrm>
        </p:spPr>
        <p:txBody>
          <a:bodyPr anchor="ctr">
            <a:normAutofit/>
          </a:bodyPr>
          <a:lstStyle/>
          <a:p>
            <a:pPr algn="just"/>
            <a:r>
              <a:rPr lang="en-US" sz="2400" dirty="0"/>
              <a:t>Where a child belongs to two Indigenous groups, the CFS laws of the group deemed to have the “</a:t>
            </a:r>
            <a:r>
              <a:rPr lang="en-US" sz="2400" b="1" dirty="0"/>
              <a:t>stronger ties</a:t>
            </a:r>
            <a:r>
              <a:rPr lang="en-US" sz="2400" dirty="0"/>
              <a:t>” will apply: 24(1) </a:t>
            </a:r>
          </a:p>
          <a:p>
            <a:endParaRPr lang="en-CA" dirty="0"/>
          </a:p>
        </p:txBody>
      </p:sp>
      <p:sp>
        <p:nvSpPr>
          <p:cNvPr id="114" name="Isosceles Triangle 1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9B36D041-EB2A-C04E-AB81-E0922BE7BF48}"/>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a:pPr>
                <a:spcAft>
                  <a:spcPts val="600"/>
                </a:spcAft>
              </a:pPr>
              <a:t>25</a:t>
            </a:fld>
            <a:endParaRPr lang="en-US"/>
          </a:p>
        </p:txBody>
      </p:sp>
    </p:spTree>
    <p:extLst>
      <p:ext uri="{BB962C8B-B14F-4D97-AF65-F5344CB8AC3E}">
        <p14:creationId xmlns:p14="http://schemas.microsoft.com/office/powerpoint/2010/main" val="7277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 name="Rectangle 12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B619CAE6-3378-457C-B2BD-79BB6C1474AA}"/>
              </a:ext>
            </a:extLst>
          </p:cNvPr>
          <p:cNvSpPr>
            <a:spLocks noGrp="1"/>
          </p:cNvSpPr>
          <p:nvPr>
            <p:ph idx="1"/>
          </p:nvPr>
        </p:nvSpPr>
        <p:spPr>
          <a:xfrm>
            <a:off x="677334" y="1253067"/>
            <a:ext cx="6155266" cy="4351866"/>
          </a:xfrm>
        </p:spPr>
        <p:txBody>
          <a:bodyPr anchor="ctr">
            <a:normAutofit/>
          </a:bodyPr>
          <a:lstStyle/>
          <a:p>
            <a:pPr marL="0" lvl="0" indent="0">
              <a:lnSpc>
                <a:spcPct val="90000"/>
              </a:lnSpc>
              <a:buNone/>
            </a:pPr>
            <a:r>
              <a:rPr lang="en-US" sz="1700"/>
              <a:t>To be recognized as having the force of law and prevailing over provincial CFS laws, IGB must</a:t>
            </a:r>
          </a:p>
          <a:p>
            <a:pPr marL="514350" lvl="0" indent="-514350">
              <a:lnSpc>
                <a:spcPct val="90000"/>
              </a:lnSpc>
              <a:buAutoNum type="alphaLcParenBoth"/>
            </a:pPr>
            <a:r>
              <a:rPr lang="en-US" sz="1700"/>
              <a:t>give </a:t>
            </a:r>
            <a:r>
              <a:rPr lang="en-US" sz="1700" b="1"/>
              <a:t>notice</a:t>
            </a:r>
            <a:r>
              <a:rPr lang="en-US" sz="1700"/>
              <a:t> to the provincial and federal governments of their intent to exercise your law-making authority:  s. 20(1) AND</a:t>
            </a:r>
          </a:p>
          <a:p>
            <a:pPr marL="514350" lvl="0" indent="-514350">
              <a:lnSpc>
                <a:spcPct val="90000"/>
              </a:lnSpc>
              <a:buAutoNum type="alphaLcParenBoth"/>
            </a:pPr>
            <a:r>
              <a:rPr lang="en-US" sz="1700"/>
              <a:t>enter into a “</a:t>
            </a:r>
            <a:r>
              <a:rPr lang="en-US" sz="1700" b="1"/>
              <a:t>coordination agreement</a:t>
            </a:r>
            <a:r>
              <a:rPr lang="en-US" sz="1700"/>
              <a:t>” with the province and federal governments that address matters such as provision of emergency services, support measures and fiscal arrangements: s. 20(2),  OR</a:t>
            </a:r>
          </a:p>
          <a:p>
            <a:pPr marL="514350" lvl="0" indent="-514350">
              <a:lnSpc>
                <a:spcPct val="90000"/>
              </a:lnSpc>
              <a:buAutoNum type="alphaLcParenBoth"/>
            </a:pPr>
            <a:r>
              <a:rPr lang="en-US" sz="1700"/>
              <a:t>have made </a:t>
            </a:r>
            <a:r>
              <a:rPr lang="en-US" sz="1700" b="1"/>
              <a:t>reasonable efforts</a:t>
            </a:r>
            <a:r>
              <a:rPr lang="en-US" sz="1700"/>
              <a:t> to do so for a year: s. 20(3)(a) &amp; (b)</a:t>
            </a:r>
          </a:p>
          <a:p>
            <a:pPr marL="514350" lvl="0" indent="-514350">
              <a:lnSpc>
                <a:spcPct val="90000"/>
              </a:lnSpc>
              <a:buAutoNum type="alphaLcParenBoth"/>
            </a:pPr>
            <a:r>
              <a:rPr lang="en-US" sz="1700"/>
              <a:t>be prepared for the Minister to </a:t>
            </a:r>
            <a:r>
              <a:rPr lang="en-US" sz="1700" b="1"/>
              <a:t>make public and publish</a:t>
            </a:r>
            <a:r>
              <a:rPr lang="en-US" sz="1700"/>
              <a:t> on a website information about the notice, coordination agreement and  CFS laws: s. 25 (a) to (c) and s. 26 </a:t>
            </a:r>
          </a:p>
          <a:p>
            <a:pPr>
              <a:lnSpc>
                <a:spcPct val="90000"/>
              </a:lnSpc>
            </a:pPr>
            <a:endParaRPr lang="en-CA" sz="1700"/>
          </a:p>
        </p:txBody>
      </p:sp>
      <p:sp>
        <p:nvSpPr>
          <p:cNvPr id="145" name="Rectangle 12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32" name="Straight Connector 13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3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0" name="Isosceles Triangle 13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9B36D041-EB2A-C04E-AB81-E0922BE7BF48}"/>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26</a:t>
            </a:fld>
            <a:endParaRPr lang="en-US"/>
          </a:p>
        </p:txBody>
      </p:sp>
      <p:sp>
        <p:nvSpPr>
          <p:cNvPr id="14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8" name="Isosceles Triangle 14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829658" y="1253067"/>
            <a:ext cx="3371742" cy="4351866"/>
          </a:xfrm>
        </p:spPr>
        <p:txBody>
          <a:bodyPr anchor="ctr">
            <a:normAutofit/>
          </a:bodyPr>
          <a:lstStyle/>
          <a:p>
            <a:r>
              <a:rPr lang="en-US">
                <a:solidFill>
                  <a:schemeClr val="bg1"/>
                </a:solidFill>
              </a:rPr>
              <a:t>The LIMITS</a:t>
            </a:r>
          </a:p>
        </p:txBody>
      </p:sp>
    </p:spTree>
    <p:extLst>
      <p:ext uri="{BB962C8B-B14F-4D97-AF65-F5344CB8AC3E}">
        <p14:creationId xmlns:p14="http://schemas.microsoft.com/office/powerpoint/2010/main" val="174198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C228-EC95-44B0-9850-92649BF004FF}"/>
              </a:ext>
            </a:extLst>
          </p:cNvPr>
          <p:cNvSpPr>
            <a:spLocks noGrp="1"/>
          </p:cNvSpPr>
          <p:nvPr>
            <p:ph type="ctrTitle"/>
          </p:nvPr>
        </p:nvSpPr>
        <p:spPr>
          <a:xfrm>
            <a:off x="4974337" y="1265314"/>
            <a:ext cx="4299666" cy="3249131"/>
          </a:xfrm>
        </p:spPr>
        <p:txBody>
          <a:bodyPr>
            <a:normAutofit/>
          </a:bodyPr>
          <a:lstStyle/>
          <a:p>
            <a:pPr algn="l"/>
            <a:r>
              <a:rPr lang="en-CA"/>
              <a:t>Questions</a:t>
            </a:r>
          </a:p>
        </p:txBody>
      </p:sp>
      <p:sp>
        <p:nvSpPr>
          <p:cNvPr id="3" name="Content Placeholder 2">
            <a:extLst>
              <a:ext uri="{FF2B5EF4-FFF2-40B4-BE49-F238E27FC236}">
                <a16:creationId xmlns:a16="http://schemas.microsoft.com/office/drawing/2014/main" id="{FC69CC88-A756-4BB4-B9FA-65E177233093}"/>
              </a:ext>
            </a:extLst>
          </p:cNvPr>
          <p:cNvSpPr>
            <a:spLocks noGrp="1"/>
          </p:cNvSpPr>
          <p:nvPr>
            <p:ph type="subTitle" idx="1"/>
          </p:nvPr>
        </p:nvSpPr>
        <p:spPr>
          <a:xfrm>
            <a:off x="4974336" y="4514446"/>
            <a:ext cx="4299666" cy="871042"/>
          </a:xfrm>
        </p:spPr>
        <p:txBody>
          <a:bodyPr>
            <a:normAutofit/>
          </a:bodyPr>
          <a:lstStyle/>
          <a:p>
            <a:pPr algn="l"/>
            <a:endParaRPr lang="en-CA"/>
          </a:p>
          <a:p>
            <a:pPr algn="l">
              <a:buFont typeface="Wingdings" panose="05000000000000000000" pitchFamily="2" charset="2"/>
              <a:buChar char="§"/>
            </a:pPr>
            <a:endParaRPr lang="en-CA"/>
          </a:p>
        </p:txBody>
      </p:sp>
      <p:sp>
        <p:nvSpPr>
          <p:cNvPr id="11" name="Isosceles Triangle 1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8" name="Graphic 7" descr="Help">
            <a:extLst>
              <a:ext uri="{FF2B5EF4-FFF2-40B4-BE49-F238E27FC236}">
                <a16:creationId xmlns:a16="http://schemas.microsoft.com/office/drawing/2014/main" id="{7F0DE730-3772-4DEC-A12C-E4D6B4214A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
        <p:nvSpPr>
          <p:cNvPr id="4" name="Slide Number Placeholder 3">
            <a:extLst>
              <a:ext uri="{FF2B5EF4-FFF2-40B4-BE49-F238E27FC236}">
                <a16:creationId xmlns:a16="http://schemas.microsoft.com/office/drawing/2014/main" id="{8D7BAD54-C49B-0941-A793-2999BF2920EE}"/>
              </a:ext>
            </a:extLst>
          </p:cNvPr>
          <p:cNvSpPr>
            <a:spLocks noGrp="1"/>
          </p:cNvSpPr>
          <p:nvPr>
            <p:ph type="sldNum" sz="quarter" idx="12"/>
          </p:nvPr>
        </p:nvSpPr>
        <p:spPr>
          <a:xfrm>
            <a:off x="8590663" y="6041362"/>
            <a:ext cx="683339" cy="365125"/>
          </a:xfrm>
        </p:spPr>
        <p:txBody>
          <a:bodyPr>
            <a:normAutofit/>
          </a:bodyPr>
          <a:lstStyle/>
          <a:p>
            <a:pPr>
              <a:spcAft>
                <a:spcPts val="600"/>
              </a:spcAft>
            </a:pPr>
            <a:fld id="{4FAB73BC-B049-4115-A692-8D63A059BFB8}" type="slidenum">
              <a:rPr lang="en-US" smtClean="0"/>
              <a:pPr>
                <a:spcAft>
                  <a:spcPts val="600"/>
                </a:spcAft>
              </a:pPr>
              <a:t>27</a:t>
            </a:fld>
            <a:endParaRPr lang="en-US"/>
          </a:p>
        </p:txBody>
      </p:sp>
    </p:spTree>
    <p:extLst>
      <p:ext uri="{BB962C8B-B14F-4D97-AF65-F5344CB8AC3E}">
        <p14:creationId xmlns:p14="http://schemas.microsoft.com/office/powerpoint/2010/main" val="425826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E06DA-93E9-4E43-9744-48CD5982C9ED}"/>
              </a:ext>
            </a:extLst>
          </p:cNvPr>
          <p:cNvSpPr>
            <a:spLocks noGrp="1"/>
          </p:cNvSpPr>
          <p:nvPr>
            <p:ph type="title"/>
          </p:nvPr>
        </p:nvSpPr>
        <p:spPr>
          <a:xfrm>
            <a:off x="2231136" y="429065"/>
            <a:ext cx="7729728" cy="1041926"/>
          </a:xfrm>
        </p:spPr>
        <p:txBody>
          <a:bodyPr>
            <a:normAutofit/>
          </a:bodyPr>
          <a:lstStyle/>
          <a:p>
            <a:r>
              <a:rPr lang="en-CA"/>
              <a:t>Catalysts for Change</a:t>
            </a:r>
            <a:endParaRPr lang="en-CA" dirty="0"/>
          </a:p>
        </p:txBody>
      </p:sp>
      <p:graphicFrame>
        <p:nvGraphicFramePr>
          <p:cNvPr id="4" name="Content Placeholder 3">
            <a:extLst>
              <a:ext uri="{FF2B5EF4-FFF2-40B4-BE49-F238E27FC236}">
                <a16:creationId xmlns:a16="http://schemas.microsoft.com/office/drawing/2014/main" id="{9A8F98DD-11AD-4FDC-82CB-5D63002673C8}"/>
              </a:ext>
            </a:extLst>
          </p:cNvPr>
          <p:cNvGraphicFramePr>
            <a:graphicFrameLocks noGrp="1"/>
          </p:cNvGraphicFramePr>
          <p:nvPr>
            <p:ph idx="1"/>
            <p:extLst>
              <p:ext uri="{D42A27DB-BD31-4B8C-83A1-F6EECF244321}">
                <p14:modId xmlns:p14="http://schemas.microsoft.com/office/powerpoint/2010/main" val="315700360"/>
              </p:ext>
            </p:extLst>
          </p:nvPr>
        </p:nvGraphicFramePr>
        <p:xfrm>
          <a:off x="1099930" y="1616765"/>
          <a:ext cx="9957276" cy="4812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0AA2FBF5-9922-4141-B0F6-A197599043BF}"/>
              </a:ext>
            </a:extLst>
          </p:cNvPr>
          <p:cNvSpPr>
            <a:spLocks noGrp="1"/>
          </p:cNvSpPr>
          <p:nvPr>
            <p:ph type="sldNum" sz="quarter" idx="12"/>
          </p:nvPr>
        </p:nvSpPr>
        <p:spPr/>
        <p:txBody>
          <a:bodyPr/>
          <a:lstStyle/>
          <a:p>
            <a:fld id="{629637A9-119A-49DA-BD12-AAC58B377D80}" type="slidenum">
              <a:rPr lang="en-US" smtClean="0"/>
              <a:t>3</a:t>
            </a:fld>
            <a:endParaRPr lang="en-US" dirty="0"/>
          </a:p>
        </p:txBody>
      </p:sp>
    </p:spTree>
    <p:extLst>
      <p:ext uri="{BB962C8B-B14F-4D97-AF65-F5344CB8AC3E}">
        <p14:creationId xmlns:p14="http://schemas.microsoft.com/office/powerpoint/2010/main" val="416223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368804-200C-4FB0-9CA2-CABA2BDEC959}"/>
              </a:ext>
            </a:extLst>
          </p:cNvPr>
          <p:cNvSpPr>
            <a:spLocks noGrp="1"/>
          </p:cNvSpPr>
          <p:nvPr>
            <p:ph type="title"/>
          </p:nvPr>
        </p:nvSpPr>
        <p:spPr>
          <a:xfrm>
            <a:off x="677334" y="609600"/>
            <a:ext cx="8596668" cy="1320800"/>
          </a:xfrm>
        </p:spPr>
        <p:txBody>
          <a:bodyPr>
            <a:normAutofit/>
          </a:bodyPr>
          <a:lstStyle/>
          <a:p>
            <a:r>
              <a:rPr lang="en-CA" dirty="0"/>
              <a:t>Catalysts for Change (cont.)</a:t>
            </a:r>
            <a:endParaRPr lang="en-CA"/>
          </a:p>
        </p:txBody>
      </p:sp>
      <p:sp>
        <p:nvSpPr>
          <p:cNvPr id="3" name="Slide Number Placeholder 2">
            <a:extLst>
              <a:ext uri="{FF2B5EF4-FFF2-40B4-BE49-F238E27FC236}">
                <a16:creationId xmlns:a16="http://schemas.microsoft.com/office/drawing/2014/main" id="{3B5C4173-3911-A84C-805D-88CD464F3BA9}"/>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4</a:t>
            </a:fld>
            <a:endParaRPr lang="en-US"/>
          </a:p>
        </p:txBody>
      </p:sp>
      <p:graphicFrame>
        <p:nvGraphicFramePr>
          <p:cNvPr id="4" name="Content Placeholder 3">
            <a:extLst>
              <a:ext uri="{FF2B5EF4-FFF2-40B4-BE49-F238E27FC236}">
                <a16:creationId xmlns:a16="http://schemas.microsoft.com/office/drawing/2014/main" id="{B064F2B0-396A-4D9C-9EFB-36F98246A842}"/>
              </a:ext>
            </a:extLst>
          </p:cNvPr>
          <p:cNvGraphicFramePr>
            <a:graphicFrameLocks noGrp="1"/>
          </p:cNvGraphicFramePr>
          <p:nvPr>
            <p:ph idx="1"/>
            <p:extLst>
              <p:ext uri="{D42A27DB-BD31-4B8C-83A1-F6EECF244321}">
                <p14:modId xmlns:p14="http://schemas.microsoft.com/office/powerpoint/2010/main" val="273690710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415968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D37AE4-4A73-4677-9F0C-1F96F07A5034}"/>
              </a:ext>
            </a:extLst>
          </p:cNvPr>
          <p:cNvSpPr>
            <a:spLocks noGrp="1"/>
          </p:cNvSpPr>
          <p:nvPr>
            <p:ph type="title"/>
          </p:nvPr>
        </p:nvSpPr>
        <p:spPr>
          <a:xfrm>
            <a:off x="1043950" y="1179151"/>
            <a:ext cx="3300646" cy="4463889"/>
          </a:xfrm>
        </p:spPr>
        <p:txBody>
          <a:bodyPr anchor="ctr">
            <a:normAutofit/>
          </a:bodyPr>
          <a:lstStyle/>
          <a:p>
            <a:r>
              <a:rPr lang="en-CA" dirty="0"/>
              <a:t>The Federal Act</a:t>
            </a:r>
          </a:p>
        </p:txBody>
      </p:sp>
      <p:sp>
        <p:nvSpPr>
          <p:cNvPr id="11" name="Isosceles Triangle 1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3" name="Straight Connector 1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EFED65-6FD5-4717-BA2F-28E6130D6D79}"/>
              </a:ext>
            </a:extLst>
          </p:cNvPr>
          <p:cNvSpPr>
            <a:spLocks noGrp="1"/>
          </p:cNvSpPr>
          <p:nvPr>
            <p:ph idx="1"/>
          </p:nvPr>
        </p:nvSpPr>
        <p:spPr>
          <a:xfrm>
            <a:off x="4978918" y="1109145"/>
            <a:ext cx="6341016" cy="4603900"/>
          </a:xfrm>
        </p:spPr>
        <p:txBody>
          <a:bodyPr anchor="ctr">
            <a:normAutofit/>
          </a:bodyPr>
          <a:lstStyle/>
          <a:p>
            <a:r>
              <a:rPr lang="en-CA" dirty="0"/>
              <a:t>Passed by Canada June 2019</a:t>
            </a:r>
          </a:p>
          <a:p>
            <a:r>
              <a:rPr lang="en-CA" dirty="0"/>
              <a:t>Came into force January 1, 2020</a:t>
            </a:r>
          </a:p>
          <a:p>
            <a:r>
              <a:rPr lang="en-CA" dirty="0"/>
              <a:t>Applies to all child protection agencies delivery services to First Nation, Inuit and Métis children – regardless of whether they are on or off reserve</a:t>
            </a:r>
          </a:p>
        </p:txBody>
      </p:sp>
      <p:sp>
        <p:nvSpPr>
          <p:cNvPr id="15" name="Isosceles Triangle 1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B82257FE-CB27-654B-9C21-6033BECE6ECE}"/>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5</a:t>
            </a:fld>
            <a:endParaRPr lang="en-US"/>
          </a:p>
        </p:txBody>
      </p:sp>
    </p:spTree>
    <p:extLst>
      <p:ext uri="{BB962C8B-B14F-4D97-AF65-F5344CB8AC3E}">
        <p14:creationId xmlns:p14="http://schemas.microsoft.com/office/powerpoint/2010/main" val="2579582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B2B47A-8276-364F-B429-87B3D23A38DD}"/>
              </a:ext>
            </a:extLst>
          </p:cNvPr>
          <p:cNvSpPr>
            <a:spLocks noGrp="1"/>
          </p:cNvSpPr>
          <p:nvPr>
            <p:ph type="title"/>
          </p:nvPr>
        </p:nvSpPr>
        <p:spPr>
          <a:xfrm>
            <a:off x="1043950" y="1179151"/>
            <a:ext cx="3300646" cy="4463889"/>
          </a:xfrm>
        </p:spPr>
        <p:txBody>
          <a:bodyPr anchor="ctr">
            <a:normAutofit/>
          </a:bodyPr>
          <a:lstStyle/>
          <a:p>
            <a:pPr>
              <a:lnSpc>
                <a:spcPct val="90000"/>
              </a:lnSpc>
            </a:pPr>
            <a:r>
              <a:rPr lang="en-CA" i="1" dirty="0"/>
              <a:t>THE GOALS</a:t>
            </a:r>
            <a:endParaRPr lang="en-US" i="1" dirty="0"/>
          </a:p>
        </p:txBody>
      </p:sp>
      <p:sp>
        <p:nvSpPr>
          <p:cNvPr id="11" name="Isosceles Triangle 1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3" name="Straight Connector 1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7D0668D-BF46-4445-8ABA-F6AE56D6B4A5}"/>
              </a:ext>
            </a:extLst>
          </p:cNvPr>
          <p:cNvSpPr>
            <a:spLocks noGrp="1"/>
          </p:cNvSpPr>
          <p:nvPr>
            <p:ph idx="1"/>
          </p:nvPr>
        </p:nvSpPr>
        <p:spPr>
          <a:xfrm>
            <a:off x="4978918" y="1109145"/>
            <a:ext cx="6341016" cy="4603900"/>
          </a:xfrm>
        </p:spPr>
        <p:txBody>
          <a:bodyPr anchor="ctr">
            <a:normAutofit/>
          </a:bodyPr>
          <a:lstStyle/>
          <a:p>
            <a:pPr marL="0" indent="0">
              <a:buNone/>
            </a:pPr>
            <a:r>
              <a:rPr lang="en-US" dirty="0"/>
              <a:t>TWO OVERARCHING GOALS </a:t>
            </a:r>
          </a:p>
          <a:p>
            <a:r>
              <a:rPr lang="en-US" b="1" u="sng" dirty="0"/>
              <a:t>ONE</a:t>
            </a:r>
            <a:r>
              <a:rPr lang="en-US" b="1" dirty="0"/>
              <a:t>: Sets National Standards for Indigenous child welfare across the country</a:t>
            </a:r>
          </a:p>
          <a:p>
            <a:endParaRPr lang="en-US" b="1" dirty="0"/>
          </a:p>
          <a:p>
            <a:r>
              <a:rPr lang="en-US" b="1" u="sng" dirty="0"/>
              <a:t>TWO</a:t>
            </a:r>
            <a:r>
              <a:rPr lang="en-US" dirty="0"/>
              <a:t>: Recognizes jurisdiction of Indigenous communities to develop, implement and administer their own child protection laws </a:t>
            </a:r>
            <a:r>
              <a:rPr lang="en-US" b="1" dirty="0"/>
              <a:t> </a:t>
            </a:r>
            <a:endParaRPr lang="en-US" dirty="0"/>
          </a:p>
        </p:txBody>
      </p:sp>
      <p:sp>
        <p:nvSpPr>
          <p:cNvPr id="15" name="Isosceles Triangle 1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5BCA7310-F975-4C4A-8E66-571374D88603}"/>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6</a:t>
            </a:fld>
            <a:endParaRPr lang="en-US"/>
          </a:p>
        </p:txBody>
      </p:sp>
    </p:spTree>
    <p:extLst>
      <p:ext uri="{BB962C8B-B14F-4D97-AF65-F5344CB8AC3E}">
        <p14:creationId xmlns:p14="http://schemas.microsoft.com/office/powerpoint/2010/main" val="1095572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D721-572B-4E44-A6C9-3A52ED192B1E}"/>
              </a:ext>
            </a:extLst>
          </p:cNvPr>
          <p:cNvSpPr>
            <a:spLocks noGrp="1"/>
          </p:cNvSpPr>
          <p:nvPr>
            <p:ph type="title"/>
          </p:nvPr>
        </p:nvSpPr>
        <p:spPr/>
        <p:txBody>
          <a:bodyPr>
            <a:normAutofit/>
          </a:bodyPr>
          <a:lstStyle/>
          <a:p>
            <a:pPr algn="ctr"/>
            <a:r>
              <a:rPr lang="en-CA" i="1" dirty="0"/>
              <a:t>The Good, the Bad and the Ugly…</a:t>
            </a:r>
            <a:endParaRPr lang="en-US" dirty="0"/>
          </a:p>
        </p:txBody>
      </p:sp>
      <p:sp>
        <p:nvSpPr>
          <p:cNvPr id="3" name="Content Placeholder 2">
            <a:extLst>
              <a:ext uri="{FF2B5EF4-FFF2-40B4-BE49-F238E27FC236}">
                <a16:creationId xmlns:a16="http://schemas.microsoft.com/office/drawing/2014/main" id="{637C903C-985D-924B-8742-B41DF312438F}"/>
              </a:ext>
            </a:extLst>
          </p:cNvPr>
          <p:cNvSpPr>
            <a:spLocks noGrp="1"/>
          </p:cNvSpPr>
          <p:nvPr>
            <p:ph sz="half" idx="1"/>
          </p:nvPr>
        </p:nvSpPr>
        <p:spPr/>
        <p:txBody>
          <a:bodyPr>
            <a:normAutofit/>
          </a:bodyPr>
          <a:lstStyle/>
          <a:p>
            <a:pPr marL="0" indent="0">
              <a:buNone/>
            </a:pPr>
            <a:r>
              <a:rPr lang="en-US" dirty="0"/>
              <a:t>Positives </a:t>
            </a:r>
          </a:p>
          <a:p>
            <a:r>
              <a:rPr lang="en-US" dirty="0"/>
              <a:t>Some for of recognition of inherent jurisdiction in child welfare </a:t>
            </a:r>
          </a:p>
          <a:p>
            <a:r>
              <a:rPr lang="en-US" dirty="0"/>
              <a:t>Recognition of the importance of national standards </a:t>
            </a:r>
          </a:p>
          <a:p>
            <a:endParaRPr lang="en-US" dirty="0"/>
          </a:p>
          <a:p>
            <a:endParaRPr lang="en-US" dirty="0"/>
          </a:p>
        </p:txBody>
      </p:sp>
      <p:sp>
        <p:nvSpPr>
          <p:cNvPr id="4" name="Content Placeholder 3">
            <a:extLst>
              <a:ext uri="{FF2B5EF4-FFF2-40B4-BE49-F238E27FC236}">
                <a16:creationId xmlns:a16="http://schemas.microsoft.com/office/drawing/2014/main" id="{21EBE8E9-312D-A544-B8A0-7614C8768BCA}"/>
              </a:ext>
            </a:extLst>
          </p:cNvPr>
          <p:cNvSpPr>
            <a:spLocks noGrp="1"/>
          </p:cNvSpPr>
          <p:nvPr>
            <p:ph sz="half" idx="2"/>
          </p:nvPr>
        </p:nvSpPr>
        <p:spPr/>
        <p:txBody>
          <a:bodyPr>
            <a:normAutofit/>
          </a:bodyPr>
          <a:lstStyle/>
          <a:p>
            <a:pPr marL="0" indent="0">
              <a:buNone/>
            </a:pPr>
            <a:r>
              <a:rPr lang="en-US" dirty="0"/>
              <a:t>Concerns and Challenges </a:t>
            </a:r>
          </a:p>
          <a:p>
            <a:r>
              <a:rPr lang="en-US" dirty="0"/>
              <a:t>Lack of funding </a:t>
            </a:r>
          </a:p>
          <a:p>
            <a:r>
              <a:rPr lang="en-US" dirty="0"/>
              <a:t>Community right to information </a:t>
            </a:r>
          </a:p>
          <a:p>
            <a:r>
              <a:rPr lang="en-US" dirty="0"/>
              <a:t>Unclear and vague parameters around jurisdiction </a:t>
            </a:r>
          </a:p>
          <a:p>
            <a:r>
              <a:rPr lang="en-US" dirty="0"/>
              <a:t>Imposition of national standards without adequate consultation </a:t>
            </a:r>
          </a:p>
          <a:p>
            <a:r>
              <a:rPr lang="en-US" dirty="0"/>
              <a:t>Problematic best interests test </a:t>
            </a:r>
          </a:p>
        </p:txBody>
      </p:sp>
      <p:sp>
        <p:nvSpPr>
          <p:cNvPr id="5" name="Slide Number Placeholder 4">
            <a:extLst>
              <a:ext uri="{FF2B5EF4-FFF2-40B4-BE49-F238E27FC236}">
                <a16:creationId xmlns:a16="http://schemas.microsoft.com/office/drawing/2014/main" id="{91428C4E-1C72-144E-8D9D-9C2715EE6B52}"/>
              </a:ext>
            </a:extLst>
          </p:cNvPr>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777067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63B72F-C8F4-4E0E-BC37-BA5A63C0EF36}"/>
              </a:ext>
            </a:extLst>
          </p:cNvPr>
          <p:cNvSpPr>
            <a:spLocks noGrp="1"/>
          </p:cNvSpPr>
          <p:nvPr>
            <p:ph type="title"/>
          </p:nvPr>
        </p:nvSpPr>
        <p:spPr>
          <a:xfrm>
            <a:off x="1333502" y="609600"/>
            <a:ext cx="8596668" cy="1320800"/>
          </a:xfrm>
        </p:spPr>
        <p:txBody>
          <a:bodyPr>
            <a:normAutofit/>
          </a:bodyPr>
          <a:lstStyle/>
          <a:p>
            <a:r>
              <a:rPr lang="en-CA" dirty="0"/>
              <a:t>Preamble</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9C41E204-1C32-CE4E-9DCA-91DE996277D5}"/>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smtClean="0"/>
              <a:pPr>
                <a:spcAft>
                  <a:spcPts val="600"/>
                </a:spcAft>
              </a:pPr>
              <a:t>8</a:t>
            </a:fld>
            <a:endParaRPr lang="en-US"/>
          </a:p>
        </p:txBody>
      </p:sp>
      <p:sp>
        <p:nvSpPr>
          <p:cNvPr id="3" name="Content Placeholder 2">
            <a:extLst>
              <a:ext uri="{FF2B5EF4-FFF2-40B4-BE49-F238E27FC236}">
                <a16:creationId xmlns:a16="http://schemas.microsoft.com/office/drawing/2014/main" id="{5C292B94-A667-471C-86ED-1843D47DFAF8}"/>
              </a:ext>
            </a:extLst>
          </p:cNvPr>
          <p:cNvSpPr>
            <a:spLocks noGrp="1"/>
          </p:cNvSpPr>
          <p:nvPr>
            <p:ph idx="1"/>
          </p:nvPr>
        </p:nvSpPr>
        <p:spPr>
          <a:xfrm>
            <a:off x="1333502" y="2160589"/>
            <a:ext cx="8596668" cy="3880773"/>
          </a:xfrm>
        </p:spPr>
        <p:txBody>
          <a:bodyPr>
            <a:normAutofit/>
          </a:bodyPr>
          <a:lstStyle/>
          <a:p>
            <a:pPr marL="0" indent="0" algn="l">
              <a:buNone/>
            </a:pPr>
            <a:r>
              <a:rPr lang="en-US" sz="1600" b="0" i="0" dirty="0">
                <a:solidFill>
                  <a:srgbClr val="333333"/>
                </a:solidFill>
                <a:effectLst/>
                <a:latin typeface="Helvetica Neue"/>
              </a:rPr>
              <a:t>Whereas Parliament affirms the need</a:t>
            </a:r>
          </a:p>
          <a:p>
            <a:pPr algn="l"/>
            <a:r>
              <a:rPr lang="en-US" sz="1600" b="0" i="0" dirty="0">
                <a:solidFill>
                  <a:srgbClr val="333333"/>
                </a:solidFill>
                <a:effectLst/>
                <a:latin typeface="Helvetica Neue"/>
              </a:rPr>
              <a:t>to respect the diversity of all Indigenous peoples, including the diversity of their laws, rights, treaties, histories, cultures, languages, customs and traditions,</a:t>
            </a:r>
          </a:p>
          <a:p>
            <a:pPr algn="l"/>
            <a:r>
              <a:rPr lang="en-US" sz="1600" b="0" i="0" dirty="0">
                <a:solidFill>
                  <a:srgbClr val="333333"/>
                </a:solidFill>
                <a:effectLst/>
                <a:latin typeface="Helvetica Neue"/>
              </a:rPr>
              <a:t>to take into account the unique circumstances and needs of Indigenous elders, parents, youth, children, persons with disabilities, women, men and gender-diverse persons and two-spirit persons,</a:t>
            </a:r>
          </a:p>
          <a:p>
            <a:pPr algn="l"/>
            <a:r>
              <a:rPr lang="en-US" sz="1600" b="0" i="0" dirty="0">
                <a:solidFill>
                  <a:srgbClr val="333333"/>
                </a:solidFill>
                <a:effectLst/>
                <a:latin typeface="Helvetica Neue"/>
              </a:rPr>
              <a:t>to address the needs of Indigenous children and to help ensure that there are no gaps in the services that are provided in relation to them, whether they reside on a reserve or not,</a:t>
            </a:r>
          </a:p>
          <a:p>
            <a:pPr algn="l"/>
            <a:r>
              <a:rPr lang="en-US" sz="1600" b="0" i="0" dirty="0">
                <a:solidFill>
                  <a:srgbClr val="333333"/>
                </a:solidFill>
                <a:effectLst/>
                <a:latin typeface="Helvetica Neue"/>
              </a:rPr>
              <a:t>to eliminate the over-representation of Indigenous children in child and family services systems, and</a:t>
            </a:r>
          </a:p>
          <a:p>
            <a:pPr algn="l"/>
            <a:r>
              <a:rPr lang="en-US" sz="1600" b="0" i="0" dirty="0">
                <a:solidFill>
                  <a:srgbClr val="333333"/>
                </a:solidFill>
                <a:effectLst/>
                <a:latin typeface="Helvetica Neue"/>
              </a:rPr>
              <a:t>to enact legislation for the benefit of Indigenous children, including First Nations, Inuit and Métis Nation children;</a:t>
            </a: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3771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0443F9-9ECA-CF47-A2D2-01E40F8E9BF7}"/>
              </a:ext>
            </a:extLst>
          </p:cNvPr>
          <p:cNvSpPr>
            <a:spLocks noGrp="1"/>
          </p:cNvSpPr>
          <p:nvPr>
            <p:ph type="title"/>
          </p:nvPr>
        </p:nvSpPr>
        <p:spPr>
          <a:xfrm>
            <a:off x="677334" y="609600"/>
            <a:ext cx="3843375" cy="5175624"/>
          </a:xfrm>
        </p:spPr>
        <p:txBody>
          <a:bodyPr anchor="ctr">
            <a:normAutofit/>
          </a:bodyPr>
          <a:lstStyle/>
          <a:p>
            <a:r>
              <a:rPr lang="en-US" sz="2800" dirty="0">
                <a:solidFill>
                  <a:schemeClr val="tx1">
                    <a:lumMod val="85000"/>
                    <a:lumOff val="15000"/>
                  </a:schemeClr>
                </a:solidFill>
              </a:rPr>
              <a:t>How provincial/territorial and the federal legislation work together</a:t>
            </a:r>
            <a:r>
              <a:rPr lang="en-CA" sz="2800" dirty="0">
                <a:solidFill>
                  <a:schemeClr val="tx1">
                    <a:lumMod val="85000"/>
                    <a:lumOff val="15000"/>
                  </a:schemeClr>
                </a:solidFill>
              </a:rPr>
              <a:t> </a:t>
            </a:r>
            <a:endParaRPr lang="en-US" sz="2800" dirty="0">
              <a:solidFill>
                <a:schemeClr val="tx1">
                  <a:lumMod val="85000"/>
                  <a:lumOff val="15000"/>
                </a:schemeClr>
              </a:solidFill>
            </a:endParaRPr>
          </a:p>
        </p:txBody>
      </p:sp>
      <p:sp>
        <p:nvSpPr>
          <p:cNvPr id="32" name="Freeform: Shape 31">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B19C4D7-6559-5A4C-A926-71BBE6B9C6A4}"/>
              </a:ext>
            </a:extLst>
          </p:cNvPr>
          <p:cNvSpPr>
            <a:spLocks noGrp="1"/>
          </p:cNvSpPr>
          <p:nvPr>
            <p:ph idx="1"/>
          </p:nvPr>
        </p:nvSpPr>
        <p:spPr>
          <a:xfrm>
            <a:off x="6116084" y="609601"/>
            <a:ext cx="5511296" cy="5175624"/>
          </a:xfrm>
        </p:spPr>
        <p:txBody>
          <a:bodyPr anchor="ctr">
            <a:normAutofit/>
          </a:bodyPr>
          <a:lstStyle/>
          <a:p>
            <a:pPr marL="0" indent="0">
              <a:buNone/>
            </a:pPr>
            <a:r>
              <a:rPr lang="en-CA" b="1">
                <a:solidFill>
                  <a:srgbClr val="FFFFFF"/>
                </a:solidFill>
              </a:rPr>
              <a:t>Minimum standards</a:t>
            </a:r>
          </a:p>
          <a:p>
            <a:pPr marL="0" indent="0">
              <a:buNone/>
            </a:pPr>
            <a:r>
              <a:rPr lang="en-CA" b="1">
                <a:solidFill>
                  <a:srgbClr val="FFFFFF"/>
                </a:solidFill>
              </a:rPr>
              <a:t>4</a:t>
            </a:r>
            <a:r>
              <a:rPr lang="en-CA">
                <a:solidFill>
                  <a:srgbClr val="FFFFFF"/>
                </a:solidFill>
              </a:rPr>
              <a:t> For greater certainty, nothing in this Act affects the application of a provision of a provincial Act or regulation to the extent that the provision does not conflict with, or is not inconsistent with, the provisions of this Act.</a:t>
            </a:r>
          </a:p>
          <a:p>
            <a:endParaRPr lang="en-US">
              <a:solidFill>
                <a:srgbClr val="FFFFFF"/>
              </a:solidFill>
            </a:endParaRPr>
          </a:p>
        </p:txBody>
      </p:sp>
      <p:sp>
        <p:nvSpPr>
          <p:cNvPr id="4" name="Slide Number Placeholder 3">
            <a:extLst>
              <a:ext uri="{FF2B5EF4-FFF2-40B4-BE49-F238E27FC236}">
                <a16:creationId xmlns:a16="http://schemas.microsoft.com/office/drawing/2014/main" id="{DB3A911D-4FC2-7647-9250-240E7C7B8C4A}"/>
              </a:ext>
            </a:extLst>
          </p:cNvPr>
          <p:cNvSpPr>
            <a:spLocks noGrp="1"/>
          </p:cNvSpPr>
          <p:nvPr>
            <p:ph type="sldNum" sz="quarter" idx="12"/>
          </p:nvPr>
        </p:nvSpPr>
        <p:spPr>
          <a:xfrm>
            <a:off x="8590663" y="6041362"/>
            <a:ext cx="683339" cy="365125"/>
          </a:xfrm>
        </p:spPr>
        <p:txBody>
          <a:bodyPr>
            <a:normAutofit/>
          </a:bodyPr>
          <a:lstStyle/>
          <a:p>
            <a:pPr>
              <a:spcAft>
                <a:spcPts val="600"/>
              </a:spcAft>
            </a:pPr>
            <a:fld id="{629637A9-119A-49DA-BD12-AAC58B377D80}" type="slidenum">
              <a:rPr lang="en-US">
                <a:solidFill>
                  <a:srgbClr val="FFFFFF"/>
                </a:solidFill>
              </a:rPr>
              <a:pPr>
                <a:spcAft>
                  <a:spcPts val="600"/>
                </a:spcAft>
              </a:pPr>
              <a:t>9</a:t>
            </a:fld>
            <a:endParaRPr lang="en-US">
              <a:solidFill>
                <a:srgbClr val="FFFFFF"/>
              </a:solidFill>
            </a:endParaRPr>
          </a:p>
        </p:txBody>
      </p:sp>
    </p:spTree>
    <p:extLst>
      <p:ext uri="{BB962C8B-B14F-4D97-AF65-F5344CB8AC3E}">
        <p14:creationId xmlns:p14="http://schemas.microsoft.com/office/powerpoint/2010/main" val="394613101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2412</Words>
  <Application>Microsoft Office PowerPoint</Application>
  <PresentationFormat>Widescreen</PresentationFormat>
  <Paragraphs>175</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Book Antiqua</vt:lpstr>
      <vt:lpstr>Calibri</vt:lpstr>
      <vt:lpstr>Helvetica Neue</vt:lpstr>
      <vt:lpstr>Trebuchet MS</vt:lpstr>
      <vt:lpstr>Wingdings</vt:lpstr>
      <vt:lpstr>Wingdings 3</vt:lpstr>
      <vt:lpstr>Facet</vt:lpstr>
      <vt:lpstr>An Act Respecting First Nation, Inuit and Métis  Children, Youth and Families   Understanding the legislative parameters</vt:lpstr>
      <vt:lpstr>Sovereignty &amp; child wellbeing</vt:lpstr>
      <vt:lpstr>Catalysts for Change</vt:lpstr>
      <vt:lpstr>Catalysts for Change (cont.)</vt:lpstr>
      <vt:lpstr>The Federal Act</vt:lpstr>
      <vt:lpstr>THE GOALS</vt:lpstr>
      <vt:lpstr>The Good, the Bad and the Ugly…</vt:lpstr>
      <vt:lpstr>Preamble</vt:lpstr>
      <vt:lpstr>How provincial/territorial and the federal legislation work together </vt:lpstr>
      <vt:lpstr>There 10 Substantive Rules that Apply On Top of Provincial/Territorial Legislation</vt:lpstr>
      <vt:lpstr>Best Interests of the Child</vt:lpstr>
      <vt:lpstr>Factors to Be Considered</vt:lpstr>
      <vt:lpstr>Provision of Child and Family Services</vt:lpstr>
      <vt:lpstr>Prevention Services</vt:lpstr>
      <vt:lpstr>Poverty Cannot be the Driver</vt:lpstr>
      <vt:lpstr>Reasonable Efforts</vt:lpstr>
      <vt:lpstr>Placement</vt:lpstr>
      <vt:lpstr>Family Unity &amp; Reassessment</vt:lpstr>
      <vt:lpstr>Attachment and Emotional Ties</vt:lpstr>
      <vt:lpstr>Indigenous Laws and Jurisdiction</vt:lpstr>
      <vt:lpstr>What does this “Inherent Jurisdiction” Mean?</vt:lpstr>
      <vt:lpstr>Authority</vt:lpstr>
      <vt:lpstr>Power</vt:lpstr>
      <vt:lpstr>The LIMITS</vt:lpstr>
      <vt:lpstr>The LIMITS</vt:lpstr>
      <vt:lpstr>The LIMITS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Understanding the legislative parameters</dc:title>
  <dc:creator>Sarah Clarke</dc:creator>
  <cp:lastModifiedBy>Sarah Clarke</cp:lastModifiedBy>
  <cp:revision>17</cp:revision>
  <dcterms:created xsi:type="dcterms:W3CDTF">2020-10-16T13:26:14Z</dcterms:created>
  <dcterms:modified xsi:type="dcterms:W3CDTF">2021-05-18T00:16:22Z</dcterms:modified>
</cp:coreProperties>
</file>