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2" r:id="rId2"/>
    <p:sldId id="264" r:id="rId3"/>
    <p:sldId id="290" r:id="rId4"/>
    <p:sldId id="265" r:id="rId5"/>
    <p:sldId id="263" r:id="rId6"/>
    <p:sldId id="279" r:id="rId7"/>
    <p:sldId id="282" r:id="rId8"/>
    <p:sldId id="280" r:id="rId9"/>
    <p:sldId id="281" r:id="rId10"/>
    <p:sldId id="283" r:id="rId11"/>
    <p:sldId id="284" r:id="rId12"/>
    <p:sldId id="285" r:id="rId13"/>
    <p:sldId id="28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e Kinzel" initials="NK" lastIdx="2" clrIdx="0">
    <p:extLst>
      <p:ext uri="{19B8F6BF-5375-455C-9EA6-DF929625EA0E}">
        <p15:presenceInfo xmlns:p15="http://schemas.microsoft.com/office/powerpoint/2012/main" userId="S::nkinzel@nan.ca::21b524f5-c4aa-4d10-b266-ce387fa69c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p:restoredTop sz="94694"/>
  </p:normalViewPr>
  <p:slideViewPr>
    <p:cSldViewPr snapToGrid="0" snapToObjects="1">
      <p:cViewPr>
        <p:scale>
          <a:sx n="41" d="100"/>
          <a:sy n="41" d="100"/>
        </p:scale>
        <p:origin x="1752" y="10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5DDE5-E787-41C9-88FD-F627B3457B46}" type="datetimeFigureOut">
              <a:rPr lang="en-CA" smtClean="0"/>
              <a:t>2021-05-19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9C45A-0B69-4343-BB3B-1039CFDC1ACF}" type="slidenum">
              <a:rPr lang="en-CA" smtClean="0"/>
              <a:t>‹#›</a:t>
            </a:fld>
            <a:endParaRPr lang="en-CA"/>
          </a:p>
        </p:txBody>
      </p:sp>
    </p:spTree>
    <p:extLst>
      <p:ext uri="{BB962C8B-B14F-4D97-AF65-F5344CB8AC3E}">
        <p14:creationId xmlns:p14="http://schemas.microsoft.com/office/powerpoint/2010/main" val="97809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E9C45A-0B69-4343-BB3B-1039CFDC1ACF}" type="slidenum">
              <a:rPr lang="en-CA" smtClean="0"/>
              <a:t>1</a:t>
            </a:fld>
            <a:endParaRPr lang="en-CA"/>
          </a:p>
        </p:txBody>
      </p:sp>
    </p:spTree>
    <p:extLst>
      <p:ext uri="{BB962C8B-B14F-4D97-AF65-F5344CB8AC3E}">
        <p14:creationId xmlns:p14="http://schemas.microsoft.com/office/powerpoint/2010/main" val="306511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AE9C45A-0B69-4343-BB3B-1039CFDC1ACF}" type="slidenum">
              <a:rPr lang="en-CA" smtClean="0"/>
              <a:t>5</a:t>
            </a:fld>
            <a:endParaRPr lang="en-CA"/>
          </a:p>
        </p:txBody>
      </p:sp>
    </p:spTree>
    <p:extLst>
      <p:ext uri="{BB962C8B-B14F-4D97-AF65-F5344CB8AC3E}">
        <p14:creationId xmlns:p14="http://schemas.microsoft.com/office/powerpoint/2010/main" val="1538671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492F80-051A-B542-816D-72DC43758018}"/>
              </a:ext>
            </a:extLst>
          </p:cNvPr>
          <p:cNvPicPr>
            <a:picLocks noChangeAspect="1"/>
          </p:cNvPicPr>
          <p:nvPr userDrawn="1"/>
        </p:nvPicPr>
        <p:blipFill>
          <a:blip r:embed="rId2"/>
          <a:stretch>
            <a:fillRect/>
          </a:stretch>
        </p:blipFill>
        <p:spPr>
          <a:xfrm>
            <a:off x="-684680" y="-341739"/>
            <a:ext cx="13219580" cy="10215129"/>
          </a:xfrm>
          <a:prstGeom prst="rect">
            <a:avLst/>
          </a:prstGeom>
        </p:spPr>
      </p:pic>
      <p:sp>
        <p:nvSpPr>
          <p:cNvPr id="10" name="TextBox 9">
            <a:extLst>
              <a:ext uri="{FF2B5EF4-FFF2-40B4-BE49-F238E27FC236}">
                <a16:creationId xmlns:a16="http://schemas.microsoft.com/office/drawing/2014/main" id="{4BF69949-307F-AD48-9F2D-7C88E47CD801}"/>
              </a:ext>
            </a:extLst>
          </p:cNvPr>
          <p:cNvSpPr txBox="1"/>
          <p:nvPr userDrawn="1"/>
        </p:nvSpPr>
        <p:spPr>
          <a:xfrm>
            <a:off x="521903" y="4765826"/>
            <a:ext cx="7708307" cy="646331"/>
          </a:xfrm>
          <a:prstGeom prst="rect">
            <a:avLst/>
          </a:prstGeom>
          <a:noFill/>
        </p:spPr>
        <p:txBody>
          <a:bodyPr wrap="square" rtlCol="0">
            <a:spAutoFit/>
          </a:bodyPr>
          <a:lstStyle/>
          <a:p>
            <a:pPr algn="l"/>
            <a:r>
              <a:rPr lang="en-US" sz="3600" b="0" dirty="0">
                <a:solidFill>
                  <a:schemeClr val="bg1"/>
                </a:solidFill>
                <a:latin typeface="Adelle" panose="02000503060000020004" pitchFamily="2" charset="77"/>
              </a:rPr>
              <a:t>Presentation Title Goes Here</a:t>
            </a:r>
          </a:p>
        </p:txBody>
      </p:sp>
      <p:sp>
        <p:nvSpPr>
          <p:cNvPr id="4" name="TextBox 3">
            <a:extLst>
              <a:ext uri="{FF2B5EF4-FFF2-40B4-BE49-F238E27FC236}">
                <a16:creationId xmlns:a16="http://schemas.microsoft.com/office/drawing/2014/main" id="{10AAB8CF-CD78-CA4E-9EB6-06A472BBEF3F}"/>
              </a:ext>
            </a:extLst>
          </p:cNvPr>
          <p:cNvSpPr txBox="1"/>
          <p:nvPr userDrawn="1"/>
        </p:nvSpPr>
        <p:spPr>
          <a:xfrm>
            <a:off x="521903" y="5542785"/>
            <a:ext cx="7708307" cy="707886"/>
          </a:xfrm>
          <a:prstGeom prst="rect">
            <a:avLst/>
          </a:prstGeom>
          <a:noFill/>
        </p:spPr>
        <p:txBody>
          <a:bodyPr wrap="square" rtlCol="0">
            <a:spAutoFit/>
          </a:bodyPr>
          <a:lstStyle/>
          <a:p>
            <a:pPr algn="l"/>
            <a:r>
              <a:rPr lang="en-US" sz="2000" b="0" dirty="0">
                <a:solidFill>
                  <a:schemeClr val="bg1"/>
                </a:solidFill>
                <a:latin typeface="Adelle" panose="02000503060000020004" pitchFamily="2" charset="77"/>
              </a:rPr>
              <a:t>Presented by: </a:t>
            </a:r>
            <a:r>
              <a:rPr lang="en-US" sz="2000" b="0" dirty="0" err="1">
                <a:solidFill>
                  <a:schemeClr val="bg1"/>
                </a:solidFill>
                <a:latin typeface="Adelle" panose="02000503060000020004" pitchFamily="2" charset="77"/>
              </a:rPr>
              <a:t>Firstname</a:t>
            </a:r>
            <a:r>
              <a:rPr lang="en-US" sz="2000" b="0" dirty="0">
                <a:solidFill>
                  <a:schemeClr val="bg1"/>
                </a:solidFill>
                <a:latin typeface="Adelle" panose="02000503060000020004" pitchFamily="2" charset="77"/>
              </a:rPr>
              <a:t> </a:t>
            </a:r>
            <a:r>
              <a:rPr lang="en-US" sz="2000" b="0" dirty="0" err="1">
                <a:solidFill>
                  <a:schemeClr val="bg1"/>
                </a:solidFill>
                <a:latin typeface="Adelle" panose="02000503060000020004" pitchFamily="2" charset="77"/>
              </a:rPr>
              <a:t>Lastname</a:t>
            </a:r>
            <a:endParaRPr lang="en-US" sz="2000" b="0" dirty="0">
              <a:solidFill>
                <a:schemeClr val="bg1"/>
              </a:solidFill>
              <a:latin typeface="Adelle" panose="02000503060000020004" pitchFamily="2" charset="77"/>
            </a:endParaRPr>
          </a:p>
          <a:p>
            <a:pPr algn="l"/>
            <a:r>
              <a:rPr lang="en-US" sz="2000" b="0" dirty="0">
                <a:solidFill>
                  <a:schemeClr val="bg1"/>
                </a:solidFill>
                <a:latin typeface="Adelle" panose="02000503060000020004" pitchFamily="2" charset="77"/>
              </a:rPr>
              <a:t>August 30, 2019</a:t>
            </a:r>
          </a:p>
        </p:txBody>
      </p:sp>
    </p:spTree>
    <p:extLst>
      <p:ext uri="{BB962C8B-B14F-4D97-AF65-F5344CB8AC3E}">
        <p14:creationId xmlns:p14="http://schemas.microsoft.com/office/powerpoint/2010/main" val="263915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19BD4CE0-6246-9747-BF13-FD948E66CB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Content Placeholder 2">
            <a:extLst>
              <a:ext uri="{FF2B5EF4-FFF2-40B4-BE49-F238E27FC236}">
                <a16:creationId xmlns:a16="http://schemas.microsoft.com/office/drawing/2014/main" id="{CB838DF0-CEEA-2A4F-B72B-76C4153F52D7}"/>
              </a:ext>
            </a:extLst>
          </p:cNvPr>
          <p:cNvSpPr>
            <a:spLocks noGrp="1"/>
          </p:cNvSpPr>
          <p:nvPr>
            <p:ph idx="1"/>
          </p:nvPr>
        </p:nvSpPr>
        <p:spPr>
          <a:xfrm>
            <a:off x="0" y="1632858"/>
            <a:ext cx="12192000" cy="3167742"/>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5846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404FD8B9-AE43-7445-B84B-DEBBF6BB47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Content Placeholder 2">
            <a:extLst>
              <a:ext uri="{FF2B5EF4-FFF2-40B4-BE49-F238E27FC236}">
                <a16:creationId xmlns:a16="http://schemas.microsoft.com/office/drawing/2014/main" id="{CB838DF0-CEEA-2A4F-B72B-76C4153F52D7}"/>
              </a:ext>
            </a:extLst>
          </p:cNvPr>
          <p:cNvSpPr>
            <a:spLocks noGrp="1"/>
          </p:cNvSpPr>
          <p:nvPr>
            <p:ph idx="1"/>
          </p:nvPr>
        </p:nvSpPr>
        <p:spPr>
          <a:xfrm>
            <a:off x="0" y="1632858"/>
            <a:ext cx="12192000" cy="3167742"/>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011191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3" descr="A close up of a mans face&#10;&#10;Description automatically generated">
            <a:extLst>
              <a:ext uri="{FF2B5EF4-FFF2-40B4-BE49-F238E27FC236}">
                <a16:creationId xmlns:a16="http://schemas.microsoft.com/office/drawing/2014/main" id="{720FEEEC-E6F8-7C44-99F1-67A183E7EE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Content Placeholder 2">
            <a:extLst>
              <a:ext uri="{FF2B5EF4-FFF2-40B4-BE49-F238E27FC236}">
                <a16:creationId xmlns:a16="http://schemas.microsoft.com/office/drawing/2014/main" id="{CB838DF0-CEEA-2A4F-B72B-76C4153F52D7}"/>
              </a:ext>
            </a:extLst>
          </p:cNvPr>
          <p:cNvSpPr>
            <a:spLocks noGrp="1"/>
          </p:cNvSpPr>
          <p:nvPr>
            <p:ph idx="1"/>
          </p:nvPr>
        </p:nvSpPr>
        <p:spPr>
          <a:xfrm>
            <a:off x="0" y="1632858"/>
            <a:ext cx="12192000" cy="3167742"/>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50857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B838DF0-CEEA-2A4F-B72B-76C4153F52D7}"/>
              </a:ext>
            </a:extLst>
          </p:cNvPr>
          <p:cNvSpPr>
            <a:spLocks noGrp="1"/>
          </p:cNvSpPr>
          <p:nvPr>
            <p:ph idx="1"/>
          </p:nvPr>
        </p:nvSpPr>
        <p:spPr>
          <a:xfrm>
            <a:off x="0" y="1632858"/>
            <a:ext cx="12192000" cy="3167742"/>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762961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BE43289C-9BA5-3045-AF81-E77BA01AFB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Content Placeholder 5">
            <a:extLst>
              <a:ext uri="{FF2B5EF4-FFF2-40B4-BE49-F238E27FC236}">
                <a16:creationId xmlns:a16="http://schemas.microsoft.com/office/drawing/2014/main" id="{CB7B45EA-BB71-A745-B3D3-DAE000FFE616}"/>
              </a:ext>
            </a:extLst>
          </p:cNvPr>
          <p:cNvSpPr>
            <a:spLocks noGrp="1"/>
          </p:cNvSpPr>
          <p:nvPr>
            <p:ph sz="quarter" idx="4"/>
          </p:nvPr>
        </p:nvSpPr>
        <p:spPr>
          <a:xfrm>
            <a:off x="0" y="1632857"/>
            <a:ext cx="12192000" cy="5225142"/>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54335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 Blu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E08CA84-BAFA-7D44-B000-A088A6D5852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Content Placeholder 5">
            <a:extLst>
              <a:ext uri="{FF2B5EF4-FFF2-40B4-BE49-F238E27FC236}">
                <a16:creationId xmlns:a16="http://schemas.microsoft.com/office/drawing/2014/main" id="{CB7B45EA-BB71-A745-B3D3-DAE000FFE616}"/>
              </a:ext>
            </a:extLst>
          </p:cNvPr>
          <p:cNvSpPr>
            <a:spLocks noGrp="1"/>
          </p:cNvSpPr>
          <p:nvPr>
            <p:ph sz="quarter" idx="4"/>
          </p:nvPr>
        </p:nvSpPr>
        <p:spPr>
          <a:xfrm>
            <a:off x="0" y="1632857"/>
            <a:ext cx="12192000" cy="5225142"/>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7386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Quote v2">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96511342-F32A-494C-98C9-76C65B6106D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554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rge Quote v2">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7C3CFE8-9FD7-AA42-8A32-17723C5677F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84297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Large Quote v2">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B9112BD-391A-C24C-99C2-731511D3328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2874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Quote v1">
    <p:spTree>
      <p:nvGrpSpPr>
        <p:cNvPr id="1" name=""/>
        <p:cNvGrpSpPr/>
        <p:nvPr/>
      </p:nvGrpSpPr>
      <p:grpSpPr>
        <a:xfrm>
          <a:off x="0" y="0"/>
          <a:ext cx="0" cy="0"/>
          <a:chOff x="0" y="0"/>
          <a:chExt cx="0" cy="0"/>
        </a:xfrm>
      </p:grpSpPr>
      <p:pic>
        <p:nvPicPr>
          <p:cNvPr id="5" name="Picture 4" descr="A picture containing computer&#10;&#10;Description automatically generated">
            <a:extLst>
              <a:ext uri="{FF2B5EF4-FFF2-40B4-BE49-F238E27FC236}">
                <a16:creationId xmlns:a16="http://schemas.microsoft.com/office/drawing/2014/main" id="{BAF2076A-85C4-A542-AC81-8CCA27CBC4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467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22A3D46-1876-8C4B-B303-67795B3614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8169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Brand Pag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5C30A1F1-3042-844F-BF12-14D5D7E0B24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2305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B6519-E40F-F045-9114-7FAB22721D09}" type="slidenum">
              <a:rPr lang="en-US" smtClean="0"/>
              <a:t>‹#›</a:t>
            </a:fld>
            <a:endParaRPr lang="en-US"/>
          </a:p>
        </p:txBody>
      </p:sp>
    </p:spTree>
    <p:extLst>
      <p:ext uri="{BB962C8B-B14F-4D97-AF65-F5344CB8AC3E}">
        <p14:creationId xmlns:p14="http://schemas.microsoft.com/office/powerpoint/2010/main" val="577431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B6519-E40F-F045-9114-7FAB22721D09}" type="slidenum">
              <a:rPr lang="en-US" smtClean="0"/>
              <a:t>‹#›</a:t>
            </a:fld>
            <a:endParaRPr lang="en-US"/>
          </a:p>
        </p:txBody>
      </p:sp>
    </p:spTree>
    <p:extLst>
      <p:ext uri="{BB962C8B-B14F-4D97-AF65-F5344CB8AC3E}">
        <p14:creationId xmlns:p14="http://schemas.microsoft.com/office/powerpoint/2010/main" val="270221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5A8A532-AC24-AF44-8CB8-14DEA5E5298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917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600864E-00BA-2F40-B518-7FFDD96BD83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727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15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ullets">
    <p:spTree>
      <p:nvGrpSpPr>
        <p:cNvPr id="1" name=""/>
        <p:cNvGrpSpPr/>
        <p:nvPr/>
      </p:nvGrpSpPr>
      <p:grpSpPr>
        <a:xfrm>
          <a:off x="0" y="0"/>
          <a:ext cx="0" cy="0"/>
          <a:chOff x="0" y="0"/>
          <a:chExt cx="0" cy="0"/>
        </a:xfrm>
      </p:grpSpPr>
      <p:pic>
        <p:nvPicPr>
          <p:cNvPr id="4" name="Picture 3" descr="A close up of a mans face&#10;&#10;Description automatically generated">
            <a:extLst>
              <a:ext uri="{FF2B5EF4-FFF2-40B4-BE49-F238E27FC236}">
                <a16:creationId xmlns:a16="http://schemas.microsoft.com/office/drawing/2014/main" id="{1E4D005B-9041-2B4B-BC85-AE70DBC84FB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1615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4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C348004-A7AD-8F43-AD8E-58E1A8D36B58}"/>
              </a:ext>
            </a:extLst>
          </p:cNvPr>
          <p:cNvPicPr>
            <a:picLocks noChangeAspect="1"/>
          </p:cNvPicPr>
          <p:nvPr userDrawn="1"/>
        </p:nvPicPr>
        <p:blipFill>
          <a:blip r:embed="rId2"/>
          <a:stretch>
            <a:fillRect/>
          </a:stretch>
        </p:blipFill>
        <p:spPr>
          <a:xfrm>
            <a:off x="133350" y="0"/>
            <a:ext cx="12192000" cy="6858000"/>
          </a:xfrm>
          <a:prstGeom prst="rect">
            <a:avLst/>
          </a:prstGeom>
        </p:spPr>
      </p:pic>
      <p:sp>
        <p:nvSpPr>
          <p:cNvPr id="7" name="Content Placeholder 5">
            <a:extLst>
              <a:ext uri="{FF2B5EF4-FFF2-40B4-BE49-F238E27FC236}">
                <a16:creationId xmlns:a16="http://schemas.microsoft.com/office/drawing/2014/main" id="{4C162A0A-A149-254C-9D89-D5F590CE1FBD}"/>
              </a:ext>
            </a:extLst>
          </p:cNvPr>
          <p:cNvSpPr>
            <a:spLocks noGrp="1"/>
          </p:cNvSpPr>
          <p:nvPr>
            <p:ph sz="quarter" idx="4"/>
          </p:nvPr>
        </p:nvSpPr>
        <p:spPr>
          <a:xfrm>
            <a:off x="0" y="0"/>
            <a:ext cx="6096000" cy="68580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18273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5B5A879-BC86-F54A-A227-7909480243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Content Placeholder 2">
            <a:extLst>
              <a:ext uri="{FF2B5EF4-FFF2-40B4-BE49-F238E27FC236}">
                <a16:creationId xmlns:a16="http://schemas.microsoft.com/office/drawing/2014/main" id="{CB838DF0-CEEA-2A4F-B72B-76C4153F52D7}"/>
              </a:ext>
            </a:extLst>
          </p:cNvPr>
          <p:cNvSpPr>
            <a:spLocks noGrp="1"/>
          </p:cNvSpPr>
          <p:nvPr>
            <p:ph idx="1"/>
          </p:nvPr>
        </p:nvSpPr>
        <p:spPr>
          <a:xfrm>
            <a:off x="0" y="1632858"/>
            <a:ext cx="12192000" cy="3167742"/>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7643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B6519-E40F-F045-9114-7FAB22721D09}" type="slidenum">
              <a:rPr lang="en-US" smtClean="0"/>
              <a:t>‹#›</a:t>
            </a:fld>
            <a:endParaRPr lang="en-US"/>
          </a:p>
        </p:txBody>
      </p:sp>
    </p:spTree>
    <p:extLst>
      <p:ext uri="{BB962C8B-B14F-4D97-AF65-F5344CB8AC3E}">
        <p14:creationId xmlns:p14="http://schemas.microsoft.com/office/powerpoint/2010/main" val="1589054855"/>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2" r:id="rId3"/>
    <p:sldLayoutId id="2147483682" r:id="rId4"/>
    <p:sldLayoutId id="2147483683" r:id="rId5"/>
    <p:sldLayoutId id="2147483684" r:id="rId6"/>
    <p:sldLayoutId id="2147483685" r:id="rId7"/>
    <p:sldLayoutId id="2147483661" r:id="rId8"/>
    <p:sldLayoutId id="2147483663" r:id="rId9"/>
    <p:sldLayoutId id="2147483678" r:id="rId10"/>
    <p:sldLayoutId id="2147483679" r:id="rId11"/>
    <p:sldLayoutId id="2147483680" r:id="rId12"/>
    <p:sldLayoutId id="2147483681" r:id="rId13"/>
    <p:sldLayoutId id="2147483668" r:id="rId14"/>
    <p:sldLayoutId id="2147483674" r:id="rId15"/>
    <p:sldLayoutId id="2147483669" r:id="rId16"/>
    <p:sldLayoutId id="2147483676" r:id="rId17"/>
    <p:sldLayoutId id="2147483677" r:id="rId18"/>
    <p:sldLayoutId id="2147483670" r:id="rId19"/>
    <p:sldLayoutId id="2147483671" r:id="rId20"/>
    <p:sldLayoutId id="2147483667" r:id="rId21"/>
    <p:sldLayoutId id="2147483662"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Adelle" panose="0200050306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elle" panose="02000503060000020004" pitchFamily="2" charset="77"/>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delle" panose="02000503060000020004" pitchFamily="2" charset="77"/>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delle" panose="02000503060000020004" pitchFamily="2" charset="77"/>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delle" panose="0200050306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delle" panose="0200050306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6982D3-073D-8240-BAEB-B15E268BA0FD}"/>
              </a:ext>
            </a:extLst>
          </p:cNvPr>
          <p:cNvSpPr txBox="1"/>
          <p:nvPr/>
        </p:nvSpPr>
        <p:spPr>
          <a:xfrm>
            <a:off x="521903" y="4371182"/>
            <a:ext cx="10234997" cy="646331"/>
          </a:xfrm>
          <a:prstGeom prst="rect">
            <a:avLst/>
          </a:prstGeom>
          <a:noFill/>
        </p:spPr>
        <p:txBody>
          <a:bodyPr wrap="square" rtlCol="0">
            <a:spAutoFit/>
          </a:bodyPr>
          <a:lstStyle/>
          <a:p>
            <a:pPr algn="l"/>
            <a:r>
              <a:rPr lang="en-US" sz="3600" b="0" i="1" dirty="0">
                <a:solidFill>
                  <a:schemeClr val="bg1"/>
                </a:solidFill>
                <a:latin typeface="Adelle" panose="02000503060000020004" pitchFamily="2" charset="77"/>
              </a:rPr>
              <a:t>Nishnawbe </a:t>
            </a:r>
            <a:r>
              <a:rPr lang="en-US" sz="3600" b="0" i="1" dirty="0" err="1">
                <a:solidFill>
                  <a:schemeClr val="bg1"/>
                </a:solidFill>
                <a:latin typeface="Adelle" panose="02000503060000020004" pitchFamily="2" charset="77"/>
              </a:rPr>
              <a:t>Aski</a:t>
            </a:r>
            <a:r>
              <a:rPr lang="en-US" sz="3600" b="0" i="1" dirty="0">
                <a:solidFill>
                  <a:schemeClr val="bg1"/>
                </a:solidFill>
                <a:latin typeface="Adelle" panose="02000503060000020004" pitchFamily="2" charset="77"/>
              </a:rPr>
              <a:t> Nation Social Services</a:t>
            </a:r>
            <a:endParaRPr lang="en-US" sz="3600" b="0" dirty="0">
              <a:solidFill>
                <a:schemeClr val="bg1"/>
              </a:solidFill>
              <a:latin typeface="Adelle" panose="02000503060000020004" pitchFamily="2" charset="77"/>
            </a:endParaRPr>
          </a:p>
        </p:txBody>
      </p:sp>
      <p:sp>
        <p:nvSpPr>
          <p:cNvPr id="4" name="TextBox 3">
            <a:extLst>
              <a:ext uri="{FF2B5EF4-FFF2-40B4-BE49-F238E27FC236}">
                <a16:creationId xmlns:a16="http://schemas.microsoft.com/office/drawing/2014/main" id="{C5F91161-09B3-E84E-9F9A-3169CC0211C2}"/>
              </a:ext>
            </a:extLst>
          </p:cNvPr>
          <p:cNvSpPr txBox="1"/>
          <p:nvPr/>
        </p:nvSpPr>
        <p:spPr>
          <a:xfrm>
            <a:off x="521903" y="5542785"/>
            <a:ext cx="7708307" cy="707886"/>
          </a:xfrm>
          <a:prstGeom prst="rect">
            <a:avLst/>
          </a:prstGeom>
          <a:noFill/>
        </p:spPr>
        <p:txBody>
          <a:bodyPr wrap="square" rtlCol="0">
            <a:spAutoFit/>
          </a:bodyPr>
          <a:lstStyle/>
          <a:p>
            <a:pPr algn="l"/>
            <a:r>
              <a:rPr lang="en-US" sz="2000" b="0" dirty="0">
                <a:solidFill>
                  <a:schemeClr val="bg1"/>
                </a:solidFill>
                <a:latin typeface="Adelle" panose="02000503060000020004" pitchFamily="2" charset="77"/>
              </a:rPr>
              <a:t>Presented by: Bobby Narcisse, Director of Social Services</a:t>
            </a:r>
          </a:p>
          <a:p>
            <a:pPr algn="l"/>
            <a:r>
              <a:rPr lang="en-US" sz="2000" b="0" dirty="0">
                <a:solidFill>
                  <a:schemeClr val="bg1"/>
                </a:solidFill>
                <a:latin typeface="Adelle" panose="02000503060000020004" pitchFamily="2" charset="77"/>
              </a:rPr>
              <a:t>May 20, 2021</a:t>
            </a:r>
          </a:p>
        </p:txBody>
      </p:sp>
    </p:spTree>
    <p:extLst>
      <p:ext uri="{BB962C8B-B14F-4D97-AF65-F5344CB8AC3E}">
        <p14:creationId xmlns:p14="http://schemas.microsoft.com/office/powerpoint/2010/main" val="95075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563D4A-B579-834E-BC59-CB0B1E3DC7AA}"/>
              </a:ext>
            </a:extLst>
          </p:cNvPr>
          <p:cNvSpPr txBox="1"/>
          <p:nvPr/>
        </p:nvSpPr>
        <p:spPr>
          <a:xfrm>
            <a:off x="598714" y="1725007"/>
            <a:ext cx="10548257" cy="53283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31D20"/>
                </a:solidFill>
                <a:effectLst/>
                <a:uLnTx/>
                <a:uFillTx/>
                <a:latin typeface="Adelle" panose="02000503060000020004" pitchFamily="2" charset="77"/>
                <a:ea typeface="+mn-ea"/>
                <a:cs typeface="+mn-cs"/>
              </a:rPr>
              <a:t>Canadian Human Rights Tribunal – Remoteness Quotient (RQ)</a:t>
            </a:r>
            <a:endParaRPr lang="en-US" sz="3200" dirty="0">
              <a:solidFill>
                <a:srgbClr val="931D20"/>
              </a:solidFill>
              <a:latin typeface="Adelle" panose="02000503060000020004" pitchFamily="2" charset="77"/>
            </a:endParaRP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150" dirty="0">
                <a:solidFill>
                  <a:srgbClr val="D65328"/>
                </a:solidFill>
                <a:latin typeface="Adelle" panose="02000503060000020004" pitchFamily="2" charset="77"/>
              </a:rPr>
              <a:t>T</a:t>
            </a:r>
            <a:r>
              <a:rPr kumimoji="0" lang="en-US" sz="2150" b="0" i="0" u="none" strike="noStrike" kern="1200" cap="none" spc="0" normalizeH="0" baseline="0" noProof="0" dirty="0">
                <a:ln>
                  <a:noFill/>
                </a:ln>
                <a:solidFill>
                  <a:srgbClr val="D65328"/>
                </a:solidFill>
                <a:effectLst/>
                <a:uLnTx/>
                <a:uFillTx/>
                <a:latin typeface="Adelle" panose="02000503060000020004" pitchFamily="2" charset="77"/>
                <a:ea typeface="+mn-ea"/>
                <a:cs typeface="+mn-cs"/>
              </a:rPr>
              <a:t>he CHRT issued a consent order to establish the Remoteness Quotient Table made up of NAN and ISC representatives with the purpose of developing a child centered approach to comprehensive child welfare reform that includes research on remoteness costs</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150" b="0" i="0" u="none" strike="noStrike" kern="1200" cap="none" spc="0" normalizeH="0" baseline="0" noProof="0" dirty="0">
                <a:ln>
                  <a:noFill/>
                </a:ln>
                <a:solidFill>
                  <a:srgbClr val="D65328"/>
                </a:solidFill>
                <a:effectLst/>
                <a:uLnTx/>
                <a:uFillTx/>
                <a:latin typeface="Adelle" panose="02000503060000020004" pitchFamily="2" charset="77"/>
                <a:ea typeface="+mn-ea"/>
                <a:cs typeface="+mn-cs"/>
              </a:rPr>
              <a:t>May 2016,  NAN was granted intervenor status in order to ensure that remedies address the unique challenges of service delivery to remote communities.</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150" b="0" i="0" u="none" strike="noStrike" kern="1200" cap="none" spc="0" normalizeH="0" baseline="0" noProof="0" dirty="0">
                <a:ln>
                  <a:noFill/>
                </a:ln>
                <a:solidFill>
                  <a:srgbClr val="D65328"/>
                </a:solidFill>
                <a:effectLst/>
                <a:uLnTx/>
                <a:uFillTx/>
                <a:latin typeface="Adelle" panose="02000503060000020004" pitchFamily="2" charset="77"/>
                <a:ea typeface="+mn-ea"/>
                <a:cs typeface="+mn-cs"/>
              </a:rPr>
              <a:t>NAN developed the concept of the Remoteness Quotient (RQ) to address the issue of inadequate funding mechanisms that fail to address the increased costs of service delivery to remote communities. </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150" dirty="0">
                <a:solidFill>
                  <a:srgbClr val="D65328"/>
                </a:solidFill>
                <a:latin typeface="Adelle" panose="02000503060000020004" pitchFamily="2" charset="77"/>
              </a:rPr>
              <a:t>NAN and Canada continue to meet at an established RQ Table, this work is active.</a:t>
            </a:r>
            <a:endParaRPr kumimoji="0" lang="en-US" sz="2150" b="0" i="0" u="none" strike="noStrike" kern="1200" cap="none" spc="0" normalizeH="0" baseline="0" noProof="0" dirty="0">
              <a:ln>
                <a:noFill/>
              </a:ln>
              <a:solidFill>
                <a:srgbClr val="931D20"/>
              </a:solidFill>
              <a:effectLst/>
              <a:uLnTx/>
              <a:uFillTx/>
              <a:latin typeface="Adelle" panose="02000503060000020004" pitchFamily="2" charset="77"/>
              <a:ea typeface="+mn-ea"/>
              <a:cs typeface="+mn-cs"/>
            </a:endParaRPr>
          </a:p>
          <a:p>
            <a:pPr marL="90170" marR="90170" algn="just">
              <a:spcAft>
                <a:spcPts val="0"/>
              </a:spcAft>
            </a:pPr>
            <a:r>
              <a:rPr lang="en-US" sz="18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55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AE1F8-610F-FF44-A103-4A8A0BD70B8E}"/>
              </a:ext>
            </a:extLst>
          </p:cNvPr>
          <p:cNvSpPr txBox="1"/>
          <p:nvPr/>
        </p:nvSpPr>
        <p:spPr>
          <a:xfrm>
            <a:off x="821871" y="1772540"/>
            <a:ext cx="10548257" cy="51441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91B32"/>
                </a:solidFill>
                <a:effectLst/>
                <a:uLnTx/>
                <a:uFillTx/>
                <a:latin typeface="Adelle" panose="02000503060000020004" pitchFamily="2" charset="77"/>
                <a:ea typeface="+mn-ea"/>
                <a:cs typeface="+mn-cs"/>
              </a:rPr>
              <a:t>Band Representative Funding</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b="1" dirty="0">
                <a:solidFill>
                  <a:srgbClr val="8CA6A3"/>
                </a:solidFill>
                <a:latin typeface="Adelle" panose="02000503060000020004" pitchFamily="2" charset="77"/>
              </a:rPr>
              <a:t>Definition of a Band Representative</a:t>
            </a:r>
          </a:p>
          <a:p>
            <a:pPr marL="914400" lvl="1" indent="-457200">
              <a:buFont typeface="Arial" panose="020B0604020202020204" pitchFamily="34" charset="0"/>
              <a:buChar char="•"/>
            </a:pPr>
            <a:r>
              <a:rPr lang="en-US" sz="2400" dirty="0">
                <a:solidFill>
                  <a:srgbClr val="8CA6A3"/>
                </a:solidFill>
                <a:latin typeface="Adelle" panose="02000503060000020004" pitchFamily="2" charset="77"/>
              </a:rPr>
              <a:t>ISC vs. First Nations</a:t>
            </a:r>
          </a:p>
          <a:p>
            <a:pPr marL="457200" indent="-457200">
              <a:lnSpc>
                <a:spcPct val="150000"/>
              </a:lnSpc>
              <a:buFont typeface="Arial" panose="020B0604020202020204" pitchFamily="34" charset="0"/>
              <a:buChar char="•"/>
            </a:pPr>
            <a:r>
              <a:rPr lang="en-US" sz="2400" b="1" dirty="0">
                <a:solidFill>
                  <a:srgbClr val="8CA6A3"/>
                </a:solidFill>
                <a:latin typeface="Adelle" panose="02000503060000020004" pitchFamily="2" charset="77"/>
              </a:rPr>
              <a:t>Collaboration of Band Representatives and other agencies/ programs</a:t>
            </a:r>
          </a:p>
          <a:p>
            <a:pPr marL="914400" lvl="1" indent="-457200">
              <a:buFont typeface="Arial" panose="020B0604020202020204" pitchFamily="34" charset="0"/>
              <a:buChar char="•"/>
            </a:pPr>
            <a:r>
              <a:rPr lang="en-US" sz="2400" dirty="0">
                <a:solidFill>
                  <a:srgbClr val="8CA6A3"/>
                </a:solidFill>
                <a:latin typeface="Adelle" panose="02000503060000020004" pitchFamily="2" charset="77"/>
              </a:rPr>
              <a:t>First Nations Child and Family Services</a:t>
            </a:r>
          </a:p>
          <a:p>
            <a:pPr marL="1371600" lvl="2" indent="-457200">
              <a:buFont typeface="Arial" panose="020B0604020202020204" pitchFamily="34" charset="0"/>
              <a:buChar char="•"/>
            </a:pPr>
            <a:r>
              <a:rPr lang="en-US" sz="2400" dirty="0" err="1">
                <a:solidFill>
                  <a:srgbClr val="8CA6A3"/>
                </a:solidFill>
                <a:latin typeface="Adelle" panose="02000503060000020004" pitchFamily="2" charset="77"/>
              </a:rPr>
              <a:t>Payukotayno</a:t>
            </a:r>
            <a:r>
              <a:rPr lang="en-US" sz="2400" dirty="0">
                <a:solidFill>
                  <a:srgbClr val="8CA6A3"/>
                </a:solidFill>
                <a:latin typeface="Adelle" panose="02000503060000020004" pitchFamily="2" charset="77"/>
              </a:rPr>
              <a:t> James and Hudson Bay Family Services</a:t>
            </a:r>
          </a:p>
          <a:p>
            <a:pPr marL="914400" lvl="1" indent="-457200">
              <a:buFont typeface="Arial" panose="020B0604020202020204" pitchFamily="34" charset="0"/>
              <a:buChar char="•"/>
            </a:pPr>
            <a:r>
              <a:rPr lang="en-US" sz="2400" dirty="0">
                <a:solidFill>
                  <a:srgbClr val="8CA6A3"/>
                </a:solidFill>
                <a:latin typeface="Adelle" panose="02000503060000020004" pitchFamily="2" charset="77"/>
              </a:rPr>
              <a:t>Family Wellbeing program, Healthy Babies Healthy Children, </a:t>
            </a:r>
            <a:r>
              <a:rPr lang="en-US" sz="2400" dirty="0" err="1">
                <a:solidFill>
                  <a:srgbClr val="8CA6A3"/>
                </a:solidFill>
                <a:latin typeface="Adelle" panose="02000503060000020004" pitchFamily="2" charset="77"/>
              </a:rPr>
              <a:t>Jordans</a:t>
            </a:r>
            <a:r>
              <a:rPr lang="en-US" sz="2400" dirty="0">
                <a:solidFill>
                  <a:srgbClr val="8CA6A3"/>
                </a:solidFill>
                <a:latin typeface="Adelle" panose="02000503060000020004" pitchFamily="2" charset="77"/>
              </a:rPr>
              <a:t> Principle, etc. </a:t>
            </a:r>
            <a:endParaRPr lang="en-US" sz="2400" b="1" dirty="0">
              <a:solidFill>
                <a:srgbClr val="8CA6A3"/>
              </a:solidFill>
              <a:latin typeface="Adelle" panose="02000503060000020004" pitchFamily="2" charset="77"/>
            </a:endParaRPr>
          </a:p>
          <a:p>
            <a:pPr marL="457200" indent="-457200">
              <a:buFont typeface="Arial" panose="020B0604020202020204" pitchFamily="34" charset="0"/>
              <a:buChar char="•"/>
            </a:pPr>
            <a:endParaRPr lang="en-US" sz="2400" dirty="0">
              <a:solidFill>
                <a:srgbClr val="8CA6A3"/>
              </a:solidFill>
              <a:latin typeface="Adelle" panose="02000503060000020004" pitchFamily="2" charset="77"/>
            </a:endParaRPr>
          </a:p>
          <a:p>
            <a:pPr marL="914400" lvl="1" indent="-457200">
              <a:buFont typeface="Arial" panose="020B0604020202020204" pitchFamily="34" charset="0"/>
              <a:buChar char="•"/>
            </a:pPr>
            <a:endParaRPr lang="en-US" sz="2400" dirty="0">
              <a:solidFill>
                <a:srgbClr val="8CA6A3"/>
              </a:solidFill>
              <a:latin typeface="Adelle" panose="02000503060000020004" pitchFamily="2" charset="77"/>
            </a:endParaRPr>
          </a:p>
          <a:p>
            <a:pPr marL="914400" lvl="1" indent="-457200">
              <a:buFont typeface="Arial" panose="020B0604020202020204" pitchFamily="34" charset="0"/>
              <a:buChar char="•"/>
            </a:pPr>
            <a:endParaRPr lang="en-US" sz="2400" dirty="0">
              <a:solidFill>
                <a:srgbClr val="8CA6A3"/>
              </a:solidFill>
              <a:latin typeface="Adelle" panose="02000503060000020004" pitchFamily="2" charset="77"/>
            </a:endParaRP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8CA6A3"/>
              </a:solidFill>
              <a:effectLst/>
              <a:uLnTx/>
              <a:uFillTx/>
              <a:latin typeface="Adelle" panose="02000503060000020004" pitchFamily="2" charset="77"/>
              <a:ea typeface="+mn-ea"/>
              <a:cs typeface="+mn-cs"/>
            </a:endParaRPr>
          </a:p>
        </p:txBody>
      </p:sp>
    </p:spTree>
    <p:extLst>
      <p:ext uri="{BB962C8B-B14F-4D97-AF65-F5344CB8AC3E}">
        <p14:creationId xmlns:p14="http://schemas.microsoft.com/office/powerpoint/2010/main" val="4063738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563D4A-B579-834E-BC59-CB0B1E3DC7AA}"/>
              </a:ext>
            </a:extLst>
          </p:cNvPr>
          <p:cNvSpPr txBox="1"/>
          <p:nvPr/>
        </p:nvSpPr>
        <p:spPr>
          <a:xfrm>
            <a:off x="598714" y="2151727"/>
            <a:ext cx="10548257" cy="25545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31D20"/>
                </a:solidFill>
                <a:effectLst/>
                <a:uLnTx/>
                <a:uFillTx/>
                <a:latin typeface="Adelle" panose="02000503060000020004" pitchFamily="2" charset="77"/>
                <a:ea typeface="+mn-ea"/>
                <a:cs typeface="+mn-cs"/>
              </a:rPr>
              <a:t>Act Respecting First Nations, Inuit &amp; Metis Children, Youth and Families</a:t>
            </a:r>
          </a:p>
          <a:p>
            <a:pPr marL="457200" marR="0" lvl="0" indent="-457200" algn="l" defTabSz="457200" rtl="0" eaLnBrk="1" fontAlgn="auto" latinLnBrk="0" hangingPunct="1">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D65328"/>
                </a:solidFill>
                <a:effectLst/>
                <a:uLnTx/>
                <a:uFillTx/>
                <a:latin typeface="Adelle" panose="02000503060000020004" pitchFamily="2" charset="77"/>
                <a:ea typeface="+mn-ea"/>
                <a:cs typeface="+mn-cs"/>
              </a:rPr>
              <a:t>NAN will be hosting regional Forums to provide information to First Nations regarding C-92. This will also provide First Nation stakeholders a platform to engage each other and experts as well as to determine how they would like to implement their</a:t>
            </a:r>
            <a:r>
              <a:rPr lang="en-US" sz="2400" dirty="0">
                <a:solidFill>
                  <a:srgbClr val="D65328"/>
                </a:solidFill>
                <a:latin typeface="Adelle" panose="02000503060000020004" pitchFamily="2" charset="77"/>
              </a:rPr>
              <a:t> inherent jurisdiction</a:t>
            </a:r>
            <a:endParaRPr kumimoji="0" lang="en-US" sz="2400" b="0" i="0" u="none" strike="noStrike" kern="1200" cap="none" spc="0" normalizeH="0" baseline="0" noProof="0" dirty="0">
              <a:ln>
                <a:noFill/>
              </a:ln>
              <a:solidFill>
                <a:srgbClr val="D65328"/>
              </a:solidFill>
              <a:effectLst/>
              <a:uLnTx/>
              <a:uFillTx/>
              <a:latin typeface="Adelle" panose="02000503060000020004" pitchFamily="2" charset="77"/>
              <a:ea typeface="+mn-ea"/>
              <a:cs typeface="+mn-cs"/>
            </a:endParaRPr>
          </a:p>
        </p:txBody>
      </p:sp>
    </p:spTree>
    <p:extLst>
      <p:ext uri="{BB962C8B-B14F-4D97-AF65-F5344CB8AC3E}">
        <p14:creationId xmlns:p14="http://schemas.microsoft.com/office/powerpoint/2010/main" val="3215730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563D4A-B579-834E-BC59-CB0B1E3DC7AA}"/>
              </a:ext>
            </a:extLst>
          </p:cNvPr>
          <p:cNvSpPr txBox="1"/>
          <p:nvPr/>
        </p:nvSpPr>
        <p:spPr>
          <a:xfrm>
            <a:off x="598714" y="1790220"/>
            <a:ext cx="10548257" cy="1815882"/>
          </a:xfrm>
          <a:prstGeom prst="rect">
            <a:avLst/>
          </a:prstGeom>
          <a:noFill/>
        </p:spPr>
        <p:txBody>
          <a:bodyPr wrap="square" rtlCol="0">
            <a:spAutoFit/>
          </a:bodyPr>
          <a:lstStyle/>
          <a:p>
            <a:pPr>
              <a:defRPr/>
            </a:pPr>
            <a:r>
              <a:rPr lang="en-US" sz="3200" dirty="0">
                <a:solidFill>
                  <a:srgbClr val="091B32"/>
                </a:solidFill>
                <a:latin typeface="Adelle" panose="02000503060000020004" pitchFamily="2" charset="77"/>
              </a:rPr>
              <a:t>Discussion</a:t>
            </a:r>
            <a:endParaRPr kumimoji="0" lang="en-US" sz="3200" b="0" i="0" u="none" strike="noStrike" kern="1200" cap="none" spc="0" normalizeH="0" baseline="0" noProof="0" dirty="0">
              <a:ln>
                <a:noFill/>
              </a:ln>
              <a:solidFill>
                <a:srgbClr val="091B32"/>
              </a:solidFill>
              <a:effectLst/>
              <a:uLnTx/>
              <a:uFillTx/>
              <a:latin typeface="Adelle" panose="02000503060000020004" pitchFamily="2" charset="77"/>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931D20"/>
              </a:solidFill>
              <a:effectLst/>
              <a:uLnTx/>
              <a:uFillTx/>
              <a:latin typeface="Adelle" panose="02000503060000020004" pitchFamily="2" charset="77"/>
              <a:ea typeface="+mn-ea"/>
              <a:cs typeface="+mn-cs"/>
            </a:endParaRPr>
          </a:p>
          <a:p>
            <a:pPr marR="0" lvl="0" algn="just" defTabSz="457200" rtl="0" eaLnBrk="1" fontAlgn="auto" latinLnBrk="0" hangingPunct="1">
              <a:spcBef>
                <a:spcPts val="0"/>
              </a:spcBef>
              <a:spcAft>
                <a:spcPts val="0"/>
              </a:spcAft>
              <a:buClrTx/>
              <a:buSzTx/>
              <a:tabLst/>
              <a:defRPr/>
            </a:pPr>
            <a:endParaRPr lang="en-US" sz="2400" dirty="0">
              <a:solidFill>
                <a:srgbClr val="D65328"/>
              </a:solidFill>
              <a:latin typeface="Adelle" panose="02000503060000020004" pitchFamily="2" charset="77"/>
            </a:endParaRPr>
          </a:p>
          <a:p>
            <a:pPr marR="0" lvl="0" algn="just" defTabSz="457200" rtl="0" eaLnBrk="1" fontAlgn="auto" latinLnBrk="0" hangingPunct="1">
              <a:spcBef>
                <a:spcPts val="0"/>
              </a:spcBef>
              <a:spcAft>
                <a:spcPts val="0"/>
              </a:spcAft>
              <a:buClrTx/>
              <a:buSzTx/>
              <a:tabLst/>
              <a:defRPr/>
            </a:pPr>
            <a:endParaRPr kumimoji="0" lang="en-US" sz="2400" b="0" i="0" u="none" strike="noStrike" kern="1200" cap="none" spc="0" normalizeH="0" baseline="0" noProof="0" dirty="0">
              <a:ln>
                <a:noFill/>
              </a:ln>
              <a:solidFill>
                <a:srgbClr val="D65328"/>
              </a:solidFill>
              <a:effectLst/>
              <a:uLnTx/>
              <a:uFillTx/>
              <a:latin typeface="Adelle" panose="02000503060000020004" pitchFamily="2" charset="77"/>
              <a:ea typeface="+mn-ea"/>
              <a:cs typeface="+mn-cs"/>
            </a:endParaRPr>
          </a:p>
        </p:txBody>
      </p:sp>
    </p:spTree>
    <p:extLst>
      <p:ext uri="{BB962C8B-B14F-4D97-AF65-F5344CB8AC3E}">
        <p14:creationId xmlns:p14="http://schemas.microsoft.com/office/powerpoint/2010/main" val="398034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563D4A-B579-834E-BC59-CB0B1E3DC7AA}"/>
              </a:ext>
            </a:extLst>
          </p:cNvPr>
          <p:cNvSpPr txBox="1"/>
          <p:nvPr/>
        </p:nvSpPr>
        <p:spPr>
          <a:xfrm>
            <a:off x="598714" y="2151727"/>
            <a:ext cx="10548257" cy="4405501"/>
          </a:xfrm>
          <a:prstGeom prst="rect">
            <a:avLst/>
          </a:prstGeom>
          <a:noFill/>
        </p:spPr>
        <p:txBody>
          <a:bodyPr wrap="square" rtlCol="0">
            <a:spAutoFit/>
          </a:bodyPr>
          <a:lstStyle/>
          <a:p>
            <a:r>
              <a:rPr lang="en-US" sz="3200" dirty="0">
                <a:solidFill>
                  <a:schemeClr val="accent1"/>
                </a:solidFill>
                <a:latin typeface="Adelle" panose="02000503060000020004" pitchFamily="2" charset="77"/>
              </a:rPr>
              <a:t>Outline of Presentation </a:t>
            </a:r>
          </a:p>
          <a:p>
            <a:pPr marL="457200" indent="-457200">
              <a:lnSpc>
                <a:spcPct val="150000"/>
              </a:lnSpc>
              <a:buFont typeface="+mj-lt"/>
              <a:buAutoNum type="arabicPeriod"/>
            </a:pPr>
            <a:r>
              <a:rPr lang="en-US" sz="2400" dirty="0">
                <a:solidFill>
                  <a:schemeClr val="accent2"/>
                </a:solidFill>
                <a:latin typeface="Adelle" panose="02000503060000020004" pitchFamily="2" charset="77"/>
              </a:rPr>
              <a:t>Nishnawbe </a:t>
            </a:r>
            <a:r>
              <a:rPr lang="en-US" sz="2400" dirty="0" err="1">
                <a:solidFill>
                  <a:schemeClr val="accent2"/>
                </a:solidFill>
                <a:latin typeface="Adelle" panose="02000503060000020004" pitchFamily="2" charset="77"/>
              </a:rPr>
              <a:t>Aski</a:t>
            </a:r>
            <a:r>
              <a:rPr lang="en-US" sz="2400" dirty="0">
                <a:solidFill>
                  <a:schemeClr val="accent2"/>
                </a:solidFill>
                <a:latin typeface="Adelle" panose="02000503060000020004" pitchFamily="2" charset="77"/>
              </a:rPr>
              <a:t> Nation</a:t>
            </a:r>
          </a:p>
          <a:p>
            <a:pPr marL="457200" indent="-457200">
              <a:lnSpc>
                <a:spcPct val="150000"/>
              </a:lnSpc>
              <a:buFont typeface="+mj-lt"/>
              <a:buAutoNum type="arabicPeriod"/>
            </a:pPr>
            <a:r>
              <a:rPr lang="en-US" sz="2400" dirty="0">
                <a:solidFill>
                  <a:schemeClr val="accent2"/>
                </a:solidFill>
                <a:latin typeface="Adelle" panose="02000503060000020004" pitchFamily="2" charset="77"/>
              </a:rPr>
              <a:t>Chiefs Committee on Children, Youth and Family (CCCYF)</a:t>
            </a:r>
          </a:p>
          <a:p>
            <a:pPr marL="457200" indent="-457200">
              <a:lnSpc>
                <a:spcPct val="150000"/>
              </a:lnSpc>
              <a:buFont typeface="+mj-lt"/>
              <a:buAutoNum type="arabicPeriod"/>
            </a:pPr>
            <a:r>
              <a:rPr lang="en-US" sz="2400" dirty="0">
                <a:solidFill>
                  <a:schemeClr val="accent2"/>
                </a:solidFill>
                <a:latin typeface="Adelle" panose="02000503060000020004" pitchFamily="2" charset="77"/>
              </a:rPr>
              <a:t>Canadian Human Rights Tribunal</a:t>
            </a:r>
          </a:p>
          <a:p>
            <a:pPr marL="457200" indent="-457200">
              <a:lnSpc>
                <a:spcPct val="150000"/>
              </a:lnSpc>
              <a:buFont typeface="+mj-lt"/>
              <a:buAutoNum type="arabicPeriod"/>
            </a:pPr>
            <a:r>
              <a:rPr lang="en-US" sz="2400" dirty="0">
                <a:solidFill>
                  <a:schemeClr val="accent2"/>
                </a:solidFill>
                <a:latin typeface="Adelle" panose="02000503060000020004" pitchFamily="2" charset="77"/>
              </a:rPr>
              <a:t>Band Representatives Services</a:t>
            </a:r>
          </a:p>
          <a:p>
            <a:pPr marL="457200" indent="-457200">
              <a:lnSpc>
                <a:spcPct val="150000"/>
              </a:lnSpc>
              <a:buFont typeface="+mj-lt"/>
              <a:buAutoNum type="arabicPeriod"/>
            </a:pPr>
            <a:r>
              <a:rPr lang="en-US" sz="2400" dirty="0">
                <a:solidFill>
                  <a:schemeClr val="accent2"/>
                </a:solidFill>
                <a:latin typeface="Adelle" panose="02000503060000020004" pitchFamily="2" charset="77"/>
              </a:rPr>
              <a:t>C 92, Act Respecting First Nation, Inuit and Metis Children, youth and families</a:t>
            </a:r>
          </a:p>
          <a:p>
            <a:pPr marL="457200" indent="-457200">
              <a:lnSpc>
                <a:spcPct val="150000"/>
              </a:lnSpc>
              <a:buFont typeface="+mj-lt"/>
              <a:buAutoNum type="arabicPeriod"/>
            </a:pPr>
            <a:endParaRPr lang="en-US" sz="2400" dirty="0">
              <a:solidFill>
                <a:schemeClr val="accent2"/>
              </a:solidFill>
              <a:latin typeface="Adelle" panose="02000503060000020004" pitchFamily="2" charset="77"/>
            </a:endParaRPr>
          </a:p>
          <a:p>
            <a:pPr marL="457200" indent="-457200">
              <a:lnSpc>
                <a:spcPct val="150000"/>
              </a:lnSpc>
              <a:buFont typeface="+mj-lt"/>
              <a:buAutoNum type="arabicPeriod"/>
            </a:pPr>
            <a:endParaRPr lang="en-US" sz="2400" dirty="0">
              <a:solidFill>
                <a:schemeClr val="accent2"/>
              </a:solidFill>
              <a:latin typeface="Adelle" panose="02000503060000020004" pitchFamily="2" charset="77"/>
            </a:endParaRPr>
          </a:p>
        </p:txBody>
      </p:sp>
    </p:spTree>
    <p:extLst>
      <p:ext uri="{BB962C8B-B14F-4D97-AF65-F5344CB8AC3E}">
        <p14:creationId xmlns:p14="http://schemas.microsoft.com/office/powerpoint/2010/main" val="102235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729350-D67B-4073-BDAC-01212E53F45A}"/>
              </a:ext>
            </a:extLst>
          </p:cNvPr>
          <p:cNvSpPr txBox="1"/>
          <p:nvPr/>
        </p:nvSpPr>
        <p:spPr>
          <a:xfrm>
            <a:off x="385011" y="2117558"/>
            <a:ext cx="10672010" cy="385150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91B32"/>
                </a:solidFill>
                <a:effectLst/>
                <a:uLnTx/>
                <a:uFillTx/>
                <a:latin typeface="Adelle" panose="02000503060000020004" pitchFamily="2" charset="77"/>
                <a:ea typeface="+mn-ea"/>
                <a:cs typeface="+mn-cs"/>
              </a:rPr>
              <a:t>Nishnawbe </a:t>
            </a:r>
            <a:r>
              <a:rPr kumimoji="0" lang="en-US" sz="3200" b="0" i="0" u="none" strike="noStrike" kern="1200" cap="none" spc="0" normalizeH="0" baseline="0" noProof="0" dirty="0" err="1">
                <a:ln>
                  <a:noFill/>
                </a:ln>
                <a:solidFill>
                  <a:srgbClr val="091B32"/>
                </a:solidFill>
                <a:effectLst/>
                <a:uLnTx/>
                <a:uFillTx/>
                <a:latin typeface="Adelle" panose="02000503060000020004" pitchFamily="2" charset="77"/>
                <a:ea typeface="+mn-ea"/>
                <a:cs typeface="+mn-cs"/>
              </a:rPr>
              <a:t>Aski</a:t>
            </a:r>
            <a:r>
              <a:rPr kumimoji="0" lang="en-US" sz="3200" b="0" i="0" u="none" strike="noStrike" kern="1200" cap="none" spc="0" normalizeH="0" baseline="0" noProof="0" dirty="0">
                <a:ln>
                  <a:noFill/>
                </a:ln>
                <a:solidFill>
                  <a:srgbClr val="091B32"/>
                </a:solidFill>
                <a:effectLst/>
                <a:uLnTx/>
                <a:uFillTx/>
                <a:latin typeface="Adelle" panose="02000503060000020004" pitchFamily="2" charset="77"/>
                <a:ea typeface="+mn-ea"/>
                <a:cs typeface="+mn-cs"/>
              </a:rPr>
              <a:t> Nation</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8CA6A3"/>
                </a:solidFill>
                <a:effectLst/>
                <a:uLnTx/>
                <a:uFillTx/>
                <a:latin typeface="Adelle" panose="02000503060000020004" pitchFamily="2" charset="77"/>
                <a:ea typeface="+mn-ea"/>
                <a:cs typeface="+mn-cs"/>
              </a:rPr>
              <a:t>Political territorial organization representing 49 First Nation communities within northern Ontario. </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8CA6A3"/>
                </a:solidFill>
                <a:effectLst/>
                <a:uLnTx/>
                <a:uFillTx/>
                <a:latin typeface="Adelle" panose="02000503060000020004" pitchFamily="2" charset="77"/>
                <a:ea typeface="+mn-ea"/>
                <a:cs typeface="+mn-cs"/>
              </a:rPr>
              <a:t>Represents the legitimate, socioeconomic, and political aspirations of its First Nation members of Northern Ontario to all levels of government in order to allow local self-determination while establishing spiritual, cultural, social, and economic independence.</a:t>
            </a:r>
          </a:p>
        </p:txBody>
      </p:sp>
    </p:spTree>
    <p:extLst>
      <p:ext uri="{BB962C8B-B14F-4D97-AF65-F5344CB8AC3E}">
        <p14:creationId xmlns:p14="http://schemas.microsoft.com/office/powerpoint/2010/main" val="399831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4BE5814-CA98-4F4E-9A44-C86664A5E822}"/>
              </a:ext>
            </a:extLst>
          </p:cNvPr>
          <p:cNvSpPr txBox="1"/>
          <p:nvPr/>
        </p:nvSpPr>
        <p:spPr>
          <a:xfrm>
            <a:off x="738554" y="1906189"/>
            <a:ext cx="10714892" cy="440550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91B32"/>
                </a:solidFill>
                <a:effectLst/>
                <a:uLnTx/>
                <a:uFillTx/>
                <a:latin typeface="Adelle" panose="02000503060000020004" pitchFamily="2" charset="77"/>
                <a:ea typeface="+mn-ea"/>
                <a:cs typeface="+mn-cs"/>
              </a:rPr>
              <a:t>Chiefs Committee on Children, Youth and Families </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b="1" dirty="0">
                <a:solidFill>
                  <a:srgbClr val="8CA6A3"/>
                </a:solidFill>
                <a:latin typeface="Adelle" panose="02000503060000020004" pitchFamily="2" charset="77"/>
              </a:rPr>
              <a:t>The Chiefs Committee on Children Youth and Families (CCCYF) is mandated by Nishnawbe </a:t>
            </a:r>
            <a:r>
              <a:rPr lang="en-US" sz="2400" b="1" dirty="0" err="1">
                <a:solidFill>
                  <a:srgbClr val="8CA6A3"/>
                </a:solidFill>
                <a:latin typeface="Adelle" panose="02000503060000020004" pitchFamily="2" charset="77"/>
              </a:rPr>
              <a:t>Aski</a:t>
            </a:r>
            <a:r>
              <a:rPr lang="en-US" sz="2400" b="1" dirty="0">
                <a:solidFill>
                  <a:srgbClr val="8CA6A3"/>
                </a:solidFill>
                <a:latin typeface="Adelle" panose="02000503060000020004" pitchFamily="2" charset="77"/>
              </a:rPr>
              <a:t> Nation (NAN) Resolution 13/06: Ontario Aboriginal Child and Youth Strategy.</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b="1" dirty="0">
                <a:solidFill>
                  <a:srgbClr val="8CA6A3"/>
                </a:solidFill>
                <a:latin typeface="Adelle" panose="02000503060000020004" pitchFamily="2" charset="77"/>
              </a:rPr>
              <a:t> The mandate of the CCCYF is to develop a NAN specific Aboriginal Child and Youth Strategy with respect to Social Services, Child Welfare, Special Needs, Jurisdiction, and other areas as identified through the Strategy, while providing guidance and direction to the Department.</a:t>
            </a:r>
          </a:p>
        </p:txBody>
      </p:sp>
    </p:spTree>
    <p:extLst>
      <p:ext uri="{BB962C8B-B14F-4D97-AF65-F5344CB8AC3E}">
        <p14:creationId xmlns:p14="http://schemas.microsoft.com/office/powerpoint/2010/main" val="17662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AE1F8-610F-FF44-A103-4A8A0BD70B8E}"/>
              </a:ext>
            </a:extLst>
          </p:cNvPr>
          <p:cNvSpPr txBox="1"/>
          <p:nvPr/>
        </p:nvSpPr>
        <p:spPr>
          <a:xfrm>
            <a:off x="598714" y="2151727"/>
            <a:ext cx="11687071" cy="4405501"/>
          </a:xfrm>
          <a:prstGeom prst="rect">
            <a:avLst/>
          </a:prstGeom>
          <a:noFill/>
        </p:spPr>
        <p:txBody>
          <a:bodyPr wrap="square" rtlCol="0">
            <a:spAutoFit/>
          </a:bodyPr>
          <a:lstStyle/>
          <a:p>
            <a:r>
              <a:rPr lang="en-US" sz="3200" dirty="0">
                <a:solidFill>
                  <a:schemeClr val="tx1"/>
                </a:solidFill>
                <a:latin typeface="Adelle" panose="02000503060000020004" pitchFamily="2" charset="77"/>
              </a:rPr>
              <a:t>CCCYF Key Objectives</a:t>
            </a:r>
          </a:p>
          <a:p>
            <a:pPr marL="457200" indent="-457200">
              <a:lnSpc>
                <a:spcPct val="150000"/>
              </a:lnSpc>
              <a:buFont typeface="+mj-lt"/>
              <a:buAutoNum type="arabicPeriod"/>
            </a:pPr>
            <a:r>
              <a:rPr lang="en-US" sz="2400" b="1" dirty="0">
                <a:solidFill>
                  <a:schemeClr val="accent5"/>
                </a:solidFill>
                <a:latin typeface="Adelle" panose="02000503060000020004" pitchFamily="2" charset="77"/>
              </a:rPr>
              <a:t>Act respecting First Nation, Inuit and Métis Children, Youth and Families </a:t>
            </a:r>
          </a:p>
          <a:p>
            <a:pPr lvl="2">
              <a:lnSpc>
                <a:spcPct val="150000"/>
              </a:lnSpc>
            </a:pPr>
            <a:r>
              <a:rPr lang="en-US" sz="2400" b="1" dirty="0">
                <a:solidFill>
                  <a:schemeClr val="accent5"/>
                </a:solidFill>
                <a:latin typeface="Adelle" panose="02000503060000020004" pitchFamily="2" charset="77"/>
              </a:rPr>
              <a:t>-  	First Nations jurisdiction over child welfare (federal and provincial processes)</a:t>
            </a:r>
          </a:p>
          <a:p>
            <a:pPr marL="457200" indent="-457200">
              <a:lnSpc>
                <a:spcPct val="150000"/>
              </a:lnSpc>
              <a:buFont typeface="+mj-lt"/>
              <a:buAutoNum type="arabicPeriod"/>
            </a:pPr>
            <a:r>
              <a:rPr lang="en-US" sz="2400" b="1" dirty="0">
                <a:solidFill>
                  <a:schemeClr val="accent5"/>
                </a:solidFill>
                <a:latin typeface="Adelle" panose="02000503060000020004" pitchFamily="2" charset="77"/>
              </a:rPr>
              <a:t>Implementation of the Family Well-Being program (FWBP)</a:t>
            </a:r>
          </a:p>
          <a:p>
            <a:pPr marL="457200" indent="-457200">
              <a:lnSpc>
                <a:spcPct val="150000"/>
              </a:lnSpc>
              <a:buFont typeface="+mj-lt"/>
              <a:buAutoNum type="arabicPeriod"/>
            </a:pPr>
            <a:r>
              <a:rPr lang="en-US" sz="2400" b="1" dirty="0">
                <a:solidFill>
                  <a:schemeClr val="accent5"/>
                </a:solidFill>
                <a:latin typeface="Adelle" panose="02000503060000020004" pitchFamily="2" charset="77"/>
              </a:rPr>
              <a:t>Income Assistance Reform </a:t>
            </a:r>
          </a:p>
          <a:p>
            <a:pPr marL="457200" indent="-457200">
              <a:lnSpc>
                <a:spcPct val="150000"/>
              </a:lnSpc>
              <a:buFont typeface="+mj-lt"/>
              <a:buAutoNum type="arabicPeriod"/>
            </a:pPr>
            <a:r>
              <a:rPr lang="en-US" sz="2400" b="1" dirty="0">
                <a:solidFill>
                  <a:schemeClr val="accent5"/>
                </a:solidFill>
                <a:latin typeface="Adelle" panose="02000503060000020004" pitchFamily="2" charset="77"/>
              </a:rPr>
              <a:t>Issues to Accessing Government Issued Identification</a:t>
            </a:r>
          </a:p>
          <a:p>
            <a:pPr marL="457200" indent="-457200">
              <a:lnSpc>
                <a:spcPct val="150000"/>
              </a:lnSpc>
              <a:buFont typeface="+mj-lt"/>
              <a:buAutoNum type="arabicPeriod"/>
            </a:pPr>
            <a:r>
              <a:rPr lang="en-US" sz="2400" b="1" dirty="0">
                <a:solidFill>
                  <a:schemeClr val="accent5"/>
                </a:solidFill>
                <a:latin typeface="Adelle" panose="02000503060000020004" pitchFamily="2" charset="77"/>
              </a:rPr>
              <a:t>NAN as Intervener in The First Nations Caring Society Case with the Canadian Human Rights Tribunal</a:t>
            </a:r>
          </a:p>
        </p:txBody>
      </p:sp>
    </p:spTree>
    <p:extLst>
      <p:ext uri="{BB962C8B-B14F-4D97-AF65-F5344CB8AC3E}">
        <p14:creationId xmlns:p14="http://schemas.microsoft.com/office/powerpoint/2010/main" val="261337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1D67229-3CC1-4794-9DEB-707F97794BD7}"/>
              </a:ext>
            </a:extLst>
          </p:cNvPr>
          <p:cNvSpPr txBox="1"/>
          <p:nvPr/>
        </p:nvSpPr>
        <p:spPr>
          <a:xfrm>
            <a:off x="838199" y="291090"/>
            <a:ext cx="10515599" cy="93268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000" kern="1200">
                <a:solidFill>
                  <a:schemeClr val="bg1"/>
                </a:solidFill>
                <a:latin typeface="+mj-lt"/>
                <a:ea typeface="+mj-ea"/>
                <a:cs typeface="+mj-cs"/>
              </a:rPr>
              <a:t>Resolution 16-14: Inherent Jurisdiction over Children Wherever they Reside</a:t>
            </a:r>
          </a:p>
        </p:txBody>
      </p:sp>
      <p:pic>
        <p:nvPicPr>
          <p:cNvPr id="3" name="Content Placeholder 4" descr="Graphical user interface, text&#10;&#10;Description automatically generated">
            <a:extLst>
              <a:ext uri="{FF2B5EF4-FFF2-40B4-BE49-F238E27FC236}">
                <a16:creationId xmlns:a16="http://schemas.microsoft.com/office/drawing/2014/main" id="{E65BDADA-D956-4783-8773-45970A8376B2}"/>
              </a:ext>
            </a:extLst>
          </p:cNvPr>
          <p:cNvPicPr>
            <a:picLocks noChangeAspect="1"/>
          </p:cNvPicPr>
          <p:nvPr/>
        </p:nvPicPr>
        <p:blipFill>
          <a:blip r:embed="rId2"/>
          <a:stretch/>
        </p:blipFill>
        <p:spPr>
          <a:xfrm>
            <a:off x="838200" y="2644610"/>
            <a:ext cx="10515599" cy="3154678"/>
          </a:xfrm>
          <a:prstGeom prst="rect">
            <a:avLst/>
          </a:prstGeom>
        </p:spPr>
      </p:pic>
    </p:spTree>
    <p:extLst>
      <p:ext uri="{BB962C8B-B14F-4D97-AF65-F5344CB8AC3E}">
        <p14:creationId xmlns:p14="http://schemas.microsoft.com/office/powerpoint/2010/main" val="207921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5AE1F8-610F-FF44-A103-4A8A0BD70B8E}"/>
              </a:ext>
            </a:extLst>
          </p:cNvPr>
          <p:cNvSpPr txBox="1"/>
          <p:nvPr/>
        </p:nvSpPr>
        <p:spPr>
          <a:xfrm>
            <a:off x="-94248" y="1549585"/>
            <a:ext cx="12380495" cy="64599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srgbClr val="091B32"/>
                </a:solidFill>
                <a:latin typeface="Adelle" panose="02000503060000020004" pitchFamily="2" charset="77"/>
              </a:rPr>
              <a:t>Best Interest of the Child</a:t>
            </a:r>
            <a:endParaRPr kumimoji="0" lang="en-US" sz="3200" b="0" i="0" u="none" strike="noStrike" kern="1200" cap="none" spc="0" normalizeH="0" baseline="0" noProof="0" dirty="0">
              <a:ln>
                <a:noFill/>
              </a:ln>
              <a:solidFill>
                <a:srgbClr val="091B32"/>
              </a:solidFill>
              <a:effectLst/>
              <a:uLnTx/>
              <a:uFillTx/>
              <a:latin typeface="Adelle" panose="02000503060000020004" pitchFamily="2" charset="77"/>
              <a:ea typeface="+mn-ea"/>
              <a:cs typeface="+mn-cs"/>
            </a:endParaRP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b="1" dirty="0">
                <a:solidFill>
                  <a:srgbClr val="8CA6A3"/>
                </a:solidFill>
                <a:latin typeface="Adelle" panose="02000503060000020004" pitchFamily="2" charset="77"/>
              </a:rPr>
              <a:t>CCCYF  submitted a document to the Standing Committee on Indigenous and Northern Affairs re. Bill C-92: Promising Purposes, Problematic Provisions on May 9, 2019</a:t>
            </a:r>
            <a:endParaRPr lang="en-US" sz="2400" dirty="0">
              <a:solidFill>
                <a:srgbClr val="8CA6A3"/>
              </a:solidFill>
              <a:latin typeface="Adelle" panose="02000503060000020004" pitchFamily="2" charset="77"/>
            </a:endParaRPr>
          </a:p>
          <a:p>
            <a:pPr marL="914400" lvl="1" indent="-457200">
              <a:lnSpc>
                <a:spcPct val="150000"/>
              </a:lnSpc>
              <a:buFont typeface="Arial" panose="020B0604020202020204" pitchFamily="34" charset="0"/>
              <a:buChar char="•"/>
            </a:pPr>
            <a:r>
              <a:rPr lang="en-US" sz="2300" dirty="0">
                <a:solidFill>
                  <a:srgbClr val="8CA6A3"/>
                </a:solidFill>
                <a:latin typeface="Adelle" panose="02000503060000020004" pitchFamily="2" charset="77"/>
              </a:rPr>
              <a:t>November 2018, the CCCYF carefully reviewed the use of the term “best interests of the child” and determined that continued use of the term would risk perpetuating similar abuses by federal and/or provincial decision-makers. </a:t>
            </a:r>
          </a:p>
          <a:p>
            <a:pPr marL="914400" lvl="1" indent="-457200">
              <a:lnSpc>
                <a:spcPct val="150000"/>
              </a:lnSpc>
              <a:buFont typeface="Arial" panose="020B0604020202020204" pitchFamily="34" charset="0"/>
              <a:buChar char="•"/>
            </a:pPr>
            <a:r>
              <a:rPr lang="en-US" sz="2300" dirty="0">
                <a:solidFill>
                  <a:srgbClr val="8CA6A3"/>
                </a:solidFill>
                <a:latin typeface="Adelle" panose="02000503060000020004" pitchFamily="2" charset="77"/>
              </a:rPr>
              <a:t>the “best interests” provisions in Bill C-92 keeps alive a colonial and paternalistic notion that we cannot be trusted to make the best decisions for our children. They do not reflect lessons learned from the disastrous effects that have flown when Canada and the provinces have defined what is in our children’s “best interests”. </a:t>
            </a:r>
          </a:p>
          <a:p>
            <a:pPr marL="914400" lvl="1" indent="-457200">
              <a:lnSpc>
                <a:spcPct val="150000"/>
              </a:lnSpc>
              <a:buFont typeface="Arial" panose="020B0604020202020204" pitchFamily="34" charset="0"/>
              <a:buChar char="•"/>
            </a:pPr>
            <a:endParaRPr lang="en-US" sz="2400" dirty="0">
              <a:solidFill>
                <a:srgbClr val="8CA6A3"/>
              </a:solidFill>
              <a:latin typeface="Adelle" panose="02000503060000020004" pitchFamily="2" charset="77"/>
            </a:endParaRP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8CA6A3"/>
              </a:solidFill>
              <a:effectLst/>
              <a:uLnTx/>
              <a:uFillTx/>
              <a:latin typeface="Adelle" panose="02000503060000020004" pitchFamily="2" charset="77"/>
              <a:ea typeface="+mn-ea"/>
              <a:cs typeface="+mn-cs"/>
            </a:endParaRPr>
          </a:p>
        </p:txBody>
      </p:sp>
    </p:spTree>
    <p:extLst>
      <p:ext uri="{BB962C8B-B14F-4D97-AF65-F5344CB8AC3E}">
        <p14:creationId xmlns:p14="http://schemas.microsoft.com/office/powerpoint/2010/main" val="3338990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ewspaper, document&#10;&#10;Description automatically generated">
            <a:extLst>
              <a:ext uri="{FF2B5EF4-FFF2-40B4-BE49-F238E27FC236}">
                <a16:creationId xmlns:a16="http://schemas.microsoft.com/office/drawing/2014/main" id="{98E9BFAC-A3D7-49EC-BBAB-8A6C317D8F92}"/>
              </a:ext>
            </a:extLst>
          </p:cNvPr>
          <p:cNvPicPr>
            <a:picLocks noChangeAspect="1"/>
          </p:cNvPicPr>
          <p:nvPr/>
        </p:nvPicPr>
        <p:blipFill>
          <a:blip r:embed="rId2"/>
          <a:stretch>
            <a:fillRect/>
          </a:stretch>
        </p:blipFill>
        <p:spPr>
          <a:xfrm>
            <a:off x="3735320" y="0"/>
            <a:ext cx="4721360" cy="6858000"/>
          </a:xfrm>
          <a:prstGeom prst="rect">
            <a:avLst/>
          </a:prstGeom>
        </p:spPr>
      </p:pic>
    </p:spTree>
    <p:extLst>
      <p:ext uri="{BB962C8B-B14F-4D97-AF65-F5344CB8AC3E}">
        <p14:creationId xmlns:p14="http://schemas.microsoft.com/office/powerpoint/2010/main" val="1197942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563D4A-B579-834E-BC59-CB0B1E3DC7AA}"/>
              </a:ext>
            </a:extLst>
          </p:cNvPr>
          <p:cNvSpPr txBox="1"/>
          <p:nvPr/>
        </p:nvSpPr>
        <p:spPr>
          <a:xfrm>
            <a:off x="598714" y="2151727"/>
            <a:ext cx="10548257" cy="44055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931D20"/>
                </a:solidFill>
                <a:effectLst/>
                <a:uLnTx/>
                <a:uFillTx/>
                <a:latin typeface="Adelle" panose="02000503060000020004" pitchFamily="2" charset="77"/>
                <a:ea typeface="+mn-ea"/>
                <a:cs typeface="+mn-cs"/>
              </a:rPr>
              <a:t>Canadian Human Rights Tribunal</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D65328"/>
                </a:solidFill>
                <a:effectLst/>
                <a:uLnTx/>
                <a:uFillTx/>
                <a:latin typeface="Adelle" panose="02000503060000020004" pitchFamily="2" charset="77"/>
                <a:ea typeface="+mn-ea"/>
                <a:cs typeface="+mn-cs"/>
              </a:rPr>
              <a:t>In January 2016, the Canadian Human Rights Tribunal (“the Tribunal”) issued a landmark decision which found that Canada is racially discriminating against First Nation children by not providing adequate funding for child and family services on-reserve, and the failure to implement Jordan’s Principle</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D65328"/>
                </a:solidFill>
                <a:effectLst/>
                <a:uLnTx/>
                <a:uFillTx/>
                <a:latin typeface="Adelle" panose="02000503060000020004" pitchFamily="2" charset="77"/>
                <a:ea typeface="+mn-ea"/>
                <a:cs typeface="+mn-cs"/>
              </a:rPr>
              <a:t>May 2016,  NAN was granted intervenor status in order to ensure that remedies address the unique challenges of service delivery to remote communities.</a:t>
            </a:r>
          </a:p>
          <a:p>
            <a:pPr marL="457200" marR="0" lvl="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D65328"/>
              </a:solidFill>
              <a:effectLst/>
              <a:uLnTx/>
              <a:uFillTx/>
              <a:latin typeface="Adelle" panose="02000503060000020004" pitchFamily="2" charset="77"/>
              <a:ea typeface="+mn-ea"/>
              <a:cs typeface="+mn-cs"/>
            </a:endParaRPr>
          </a:p>
        </p:txBody>
      </p:sp>
    </p:spTree>
    <p:extLst>
      <p:ext uri="{BB962C8B-B14F-4D97-AF65-F5344CB8AC3E}">
        <p14:creationId xmlns:p14="http://schemas.microsoft.com/office/powerpoint/2010/main" val="295595887"/>
      </p:ext>
    </p:extLst>
  </p:cSld>
  <p:clrMapOvr>
    <a:masterClrMapping/>
  </p:clrMapOvr>
</p:sld>
</file>

<file path=ppt/theme/theme1.xml><?xml version="1.0" encoding="utf-8"?>
<a:theme xmlns:a="http://schemas.openxmlformats.org/drawingml/2006/main" name="Office Theme">
  <a:themeElements>
    <a:clrScheme name="Custom 4">
      <a:dk1>
        <a:srgbClr val="091B32"/>
      </a:dk1>
      <a:lt1>
        <a:srgbClr val="FFFFFF"/>
      </a:lt1>
      <a:dk2>
        <a:srgbClr val="091B32"/>
      </a:dk2>
      <a:lt2>
        <a:srgbClr val="E7E6E6"/>
      </a:lt2>
      <a:accent1>
        <a:srgbClr val="931D20"/>
      </a:accent1>
      <a:accent2>
        <a:srgbClr val="D65328"/>
      </a:accent2>
      <a:accent3>
        <a:srgbClr val="E69F24"/>
      </a:accent3>
      <a:accent4>
        <a:srgbClr val="1D6058"/>
      </a:accent4>
      <a:accent5>
        <a:srgbClr val="8CA6A3"/>
      </a:accent5>
      <a:accent6>
        <a:srgbClr val="D98966"/>
      </a:accent6>
      <a:hlink>
        <a:srgbClr val="8CA6A3"/>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647</TotalTime>
  <Words>717</Words>
  <Application>Microsoft Office PowerPoint</Application>
  <PresentationFormat>Widescreen</PresentationFormat>
  <Paragraphs>51</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Adelle</vt: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Ian Capstick</dc:creator>
  <cp:lastModifiedBy>Nichole Kinzel</cp:lastModifiedBy>
  <cp:revision>50</cp:revision>
  <dcterms:created xsi:type="dcterms:W3CDTF">2019-07-23T14:21:53Z</dcterms:created>
  <dcterms:modified xsi:type="dcterms:W3CDTF">2021-05-19T20:36:08Z</dcterms:modified>
</cp:coreProperties>
</file>