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Glacial Indifference Bold" panose="020B0604020202020204" charset="0"/>
      <p:regular r:id="rId10"/>
    </p:embeddedFont>
    <p:embeddedFont>
      <p:font typeface="Glacial Indifference Italics" panose="020B0604020202020204" charset="0"/>
      <p:regular r:id="rId11"/>
    </p:embeddedFont>
    <p:embeddedFont>
      <p:font typeface="Glacial Indifference" panose="020B0604020202020204" charset="0"/>
      <p:regular r:id="rId12"/>
    </p:embeddedFont>
    <p:embeddedFont>
      <p:font typeface="League Gothic" panose="020B0604020202020204" charset="0"/>
      <p:regular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380"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1C1C"/>
        </a:solidFill>
        <a:effectLst/>
      </p:bgPr>
    </p:bg>
    <p:spTree>
      <p:nvGrpSpPr>
        <p:cNvPr id="1" name=""/>
        <p:cNvGrpSpPr/>
        <p:nvPr/>
      </p:nvGrpSpPr>
      <p:grpSpPr>
        <a:xfrm>
          <a:off x="0" y="0"/>
          <a:ext cx="0" cy="0"/>
          <a:chOff x="0" y="0"/>
          <a:chExt cx="0" cy="0"/>
        </a:xfrm>
      </p:grpSpPr>
      <p:sp>
        <p:nvSpPr>
          <p:cNvPr id="2" name="AutoShape 2"/>
          <p:cNvSpPr/>
          <p:nvPr/>
        </p:nvSpPr>
        <p:spPr>
          <a:xfrm>
            <a:off x="-977581" y="-455177"/>
            <a:ext cx="20309423" cy="969477"/>
          </a:xfrm>
          <a:prstGeom prst="rect">
            <a:avLst/>
          </a:prstGeom>
          <a:solidFill>
            <a:srgbClr val="628AA7"/>
          </a:solidFill>
        </p:spPr>
      </p:sp>
      <p:sp>
        <p:nvSpPr>
          <p:cNvPr id="3" name="AutoShape 3"/>
          <p:cNvSpPr/>
          <p:nvPr/>
        </p:nvSpPr>
        <p:spPr>
          <a:xfrm>
            <a:off x="-1001465" y="9772700"/>
            <a:ext cx="19992756" cy="901200"/>
          </a:xfrm>
          <a:prstGeom prst="rect">
            <a:avLst/>
          </a:prstGeom>
          <a:solidFill>
            <a:srgbClr val="628AA7"/>
          </a:solidFill>
        </p:spPr>
      </p:sp>
      <p:grpSp>
        <p:nvGrpSpPr>
          <p:cNvPr id="4" name="Group 4"/>
          <p:cNvGrpSpPr>
            <a:grpSpLocks noChangeAspect="1"/>
          </p:cNvGrpSpPr>
          <p:nvPr/>
        </p:nvGrpSpPr>
        <p:grpSpPr>
          <a:xfrm>
            <a:off x="4393520" y="571121"/>
            <a:ext cx="9500961" cy="9144758"/>
            <a:chOff x="30480" y="591820"/>
            <a:chExt cx="12736830" cy="12259310"/>
          </a:xfrm>
        </p:grpSpPr>
        <p:sp>
          <p:nvSpPr>
            <p:cNvPr id="5" name="Freeform 5"/>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2">
                <a:alphaModFix amt="19999"/>
              </a:blip>
              <a:stretch>
                <a:fillRect l="-243" t="-25401" r="243" b="-15132"/>
              </a:stretch>
            </a:blipFill>
          </p:spPr>
        </p:sp>
      </p:grpSp>
      <p:grpSp>
        <p:nvGrpSpPr>
          <p:cNvPr id="6" name="Group 6"/>
          <p:cNvGrpSpPr/>
          <p:nvPr/>
        </p:nvGrpSpPr>
        <p:grpSpPr>
          <a:xfrm>
            <a:off x="4000390" y="2489008"/>
            <a:ext cx="10287221" cy="5308983"/>
            <a:chOff x="0" y="0"/>
            <a:chExt cx="13716295" cy="7078644"/>
          </a:xfrm>
        </p:grpSpPr>
        <p:sp>
          <p:nvSpPr>
            <p:cNvPr id="7" name="TextBox 7"/>
            <p:cNvSpPr txBox="1"/>
            <p:nvPr/>
          </p:nvSpPr>
          <p:spPr>
            <a:xfrm>
              <a:off x="0" y="1555457"/>
              <a:ext cx="13716295" cy="3040592"/>
            </a:xfrm>
            <a:prstGeom prst="rect">
              <a:avLst/>
            </a:prstGeom>
          </p:spPr>
          <p:txBody>
            <a:bodyPr lIns="0" tIns="0" rIns="0" bIns="0" rtlCol="0" anchor="t">
              <a:spAutoFit/>
            </a:bodyPr>
            <a:lstStyle/>
            <a:p>
              <a:pPr algn="ctr">
                <a:lnSpc>
                  <a:spcPts val="8800"/>
                </a:lnSpc>
              </a:pPr>
              <a:r>
                <a:rPr lang="en-US" sz="8000" spc="800" dirty="0">
                  <a:solidFill>
                    <a:srgbClr val="FFFFFF"/>
                  </a:solidFill>
                  <a:latin typeface="League Gothic"/>
                </a:rPr>
                <a:t>POST-MAJORITY SUPPORTS AND CAPITAL NEEDS</a:t>
              </a:r>
            </a:p>
          </p:txBody>
        </p:sp>
        <p:sp>
          <p:nvSpPr>
            <p:cNvPr id="8" name="TextBox 8"/>
            <p:cNvSpPr txBox="1"/>
            <p:nvPr/>
          </p:nvSpPr>
          <p:spPr>
            <a:xfrm>
              <a:off x="1468579" y="19050"/>
              <a:ext cx="10779138" cy="429816"/>
            </a:xfrm>
            <a:prstGeom prst="rect">
              <a:avLst/>
            </a:prstGeom>
          </p:spPr>
          <p:txBody>
            <a:bodyPr lIns="0" tIns="0" rIns="0" bIns="0" rtlCol="0" anchor="t">
              <a:spAutoFit/>
            </a:bodyPr>
            <a:lstStyle/>
            <a:p>
              <a:pPr algn="ctr">
                <a:lnSpc>
                  <a:spcPts val="2474"/>
                </a:lnSpc>
              </a:pPr>
              <a:r>
                <a:rPr lang="en-US" sz="2249" spc="674">
                  <a:solidFill>
                    <a:srgbClr val="FFFFFF"/>
                  </a:solidFill>
                  <a:latin typeface="Glacial Indifference"/>
                </a:rPr>
                <a:t>YOUTH REFLECTIONS ON</a:t>
              </a:r>
            </a:p>
          </p:txBody>
        </p:sp>
        <p:sp>
          <p:nvSpPr>
            <p:cNvPr id="9" name="TextBox 9"/>
            <p:cNvSpPr txBox="1"/>
            <p:nvPr/>
          </p:nvSpPr>
          <p:spPr>
            <a:xfrm>
              <a:off x="1468579" y="5416532"/>
              <a:ext cx="10779138" cy="1662112"/>
            </a:xfrm>
            <a:prstGeom prst="rect">
              <a:avLst/>
            </a:prstGeom>
          </p:spPr>
          <p:txBody>
            <a:bodyPr lIns="0" tIns="0" rIns="0" bIns="0" rtlCol="0" anchor="t">
              <a:spAutoFit/>
            </a:bodyPr>
            <a:lstStyle/>
            <a:p>
              <a:pPr algn="ctr">
                <a:lnSpc>
                  <a:spcPts val="2474"/>
                </a:lnSpc>
              </a:pPr>
              <a:r>
                <a:rPr lang="en-US" sz="2249" spc="674">
                  <a:solidFill>
                    <a:srgbClr val="FFFFFF"/>
                  </a:solidFill>
                  <a:latin typeface="Glacial Indifference"/>
                </a:rPr>
                <a:t>NOVEMBER 8, 2022</a:t>
              </a:r>
            </a:p>
            <a:p>
              <a:pPr algn="ctr">
                <a:lnSpc>
                  <a:spcPts val="2474"/>
                </a:lnSpc>
              </a:pPr>
              <a:r>
                <a:rPr lang="en-US" sz="2249" spc="674">
                  <a:solidFill>
                    <a:srgbClr val="FFFFFF"/>
                  </a:solidFill>
                  <a:latin typeface="Glacial Indifference"/>
                </a:rPr>
                <a:t>CHIEFS OF ONTARIO</a:t>
              </a:r>
            </a:p>
            <a:p>
              <a:pPr algn="ctr">
                <a:lnSpc>
                  <a:spcPts val="2474"/>
                </a:lnSpc>
              </a:pPr>
              <a:r>
                <a:rPr lang="en-US" sz="2249" spc="674">
                  <a:solidFill>
                    <a:srgbClr val="FFFFFF"/>
                  </a:solidFill>
                  <a:latin typeface="Glacial Indifference"/>
                </a:rPr>
                <a:t>POST-MAJORITY SUPPORT SERVICES CONFERENCE </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073836"/>
            <a:ext cx="4809707" cy="4139329"/>
            <a:chOff x="0" y="0"/>
            <a:chExt cx="6412943" cy="5519105"/>
          </a:xfrm>
        </p:grpSpPr>
        <p:sp>
          <p:nvSpPr>
            <p:cNvPr id="3" name="TextBox 3"/>
            <p:cNvSpPr txBox="1"/>
            <p:nvPr/>
          </p:nvSpPr>
          <p:spPr>
            <a:xfrm>
              <a:off x="0" y="47625"/>
              <a:ext cx="6412943" cy="2172891"/>
            </a:xfrm>
            <a:prstGeom prst="rect">
              <a:avLst/>
            </a:prstGeom>
          </p:spPr>
          <p:txBody>
            <a:bodyPr lIns="0" tIns="0" rIns="0" bIns="0" rtlCol="0" anchor="t">
              <a:spAutoFit/>
            </a:bodyPr>
            <a:lstStyle/>
            <a:p>
              <a:pPr algn="l">
                <a:lnSpc>
                  <a:spcPts val="6187"/>
                </a:lnSpc>
              </a:pPr>
              <a:r>
                <a:rPr lang="en-US" sz="5625" spc="562">
                  <a:solidFill>
                    <a:srgbClr val="1C1C1C"/>
                  </a:solidFill>
                  <a:latin typeface="League Gothic"/>
                </a:rPr>
                <a:t>TODAY'S DISCUSSION</a:t>
              </a:r>
            </a:p>
          </p:txBody>
        </p:sp>
        <p:sp>
          <p:nvSpPr>
            <p:cNvPr id="4" name="TextBox 4"/>
            <p:cNvSpPr txBox="1"/>
            <p:nvPr/>
          </p:nvSpPr>
          <p:spPr>
            <a:xfrm>
              <a:off x="0" y="3149920"/>
              <a:ext cx="6412943" cy="429816"/>
            </a:xfrm>
            <a:prstGeom prst="rect">
              <a:avLst/>
            </a:prstGeom>
          </p:spPr>
          <p:txBody>
            <a:bodyPr lIns="0" tIns="0" rIns="0" bIns="0" rtlCol="0" anchor="t">
              <a:spAutoFit/>
            </a:bodyPr>
            <a:lstStyle/>
            <a:p>
              <a:pPr algn="l">
                <a:lnSpc>
                  <a:spcPts val="2475"/>
                </a:lnSpc>
              </a:pPr>
              <a:r>
                <a:rPr lang="en-US" sz="2250">
                  <a:solidFill>
                    <a:srgbClr val="628AA7"/>
                  </a:solidFill>
                  <a:latin typeface="Glacial Indifference Bold"/>
                </a:rPr>
                <a:t>Oveview</a:t>
              </a:r>
            </a:p>
          </p:txBody>
        </p:sp>
        <p:sp>
          <p:nvSpPr>
            <p:cNvPr id="5" name="TextBox 5"/>
            <p:cNvSpPr txBox="1"/>
            <p:nvPr/>
          </p:nvSpPr>
          <p:spPr>
            <a:xfrm>
              <a:off x="0" y="3797462"/>
              <a:ext cx="6412943" cy="1721644"/>
            </a:xfrm>
            <a:prstGeom prst="rect">
              <a:avLst/>
            </a:prstGeom>
          </p:spPr>
          <p:txBody>
            <a:bodyPr lIns="0" tIns="0" rIns="0" bIns="0" rtlCol="0" anchor="t">
              <a:spAutoFit/>
            </a:bodyPr>
            <a:lstStyle/>
            <a:p>
              <a:pPr>
                <a:lnSpc>
                  <a:spcPts val="2657"/>
                </a:lnSpc>
              </a:pPr>
              <a:r>
                <a:rPr lang="en-US" sz="1476" spc="73">
                  <a:solidFill>
                    <a:srgbClr val="1C1C1C"/>
                  </a:solidFill>
                  <a:latin typeface="Glacial Indifference"/>
                </a:rPr>
                <a:t>Youth in Transition</a:t>
              </a:r>
            </a:p>
            <a:p>
              <a:pPr marL="318790" lvl="1" indent="-159395">
                <a:lnSpc>
                  <a:spcPts val="2657"/>
                </a:lnSpc>
                <a:buFont typeface="Arial"/>
                <a:buChar char="•"/>
              </a:pPr>
              <a:r>
                <a:rPr lang="en-US" sz="1476" spc="73">
                  <a:solidFill>
                    <a:srgbClr val="1C1C1C"/>
                  </a:solidFill>
                  <a:latin typeface="Glacial Indifference"/>
                </a:rPr>
                <a:t>What We Heard: Barriers to Transition</a:t>
              </a:r>
            </a:p>
            <a:p>
              <a:pPr marL="318790" lvl="1" indent="-159395">
                <a:lnSpc>
                  <a:spcPts val="2657"/>
                </a:lnSpc>
                <a:buFont typeface="Arial"/>
                <a:buChar char="•"/>
              </a:pPr>
              <a:r>
                <a:rPr lang="en-US" sz="1476" spc="73">
                  <a:solidFill>
                    <a:srgbClr val="1C1C1C"/>
                  </a:solidFill>
                  <a:latin typeface="Glacial Indifference"/>
                </a:rPr>
                <a:t>What We Did: “Bill C-92... so what?”</a:t>
              </a:r>
            </a:p>
            <a:p>
              <a:pPr marL="318790" lvl="1" indent="-159395" algn="l">
                <a:lnSpc>
                  <a:spcPts val="2657"/>
                </a:lnSpc>
                <a:buFont typeface="Arial"/>
                <a:buChar char="•"/>
              </a:pPr>
              <a:r>
                <a:rPr lang="en-US" sz="1476" spc="73">
                  <a:solidFill>
                    <a:srgbClr val="1C1C1C"/>
                  </a:solidFill>
                  <a:latin typeface="Glacial Indifference"/>
                </a:rPr>
                <a:t>Where We Go: Envisioning a Support System</a:t>
              </a:r>
            </a:p>
          </p:txBody>
        </p:sp>
      </p:grpSp>
      <p:sp>
        <p:nvSpPr>
          <p:cNvPr id="6" name="Freeform 6"/>
          <p:cNvSpPr/>
          <p:nvPr/>
        </p:nvSpPr>
        <p:spPr>
          <a:xfrm>
            <a:off x="10511510" y="0"/>
            <a:ext cx="7776490" cy="11693970"/>
          </a:xfrm>
          <a:custGeom>
            <a:avLst/>
            <a:gdLst/>
            <a:ahLst/>
            <a:cxnLst/>
            <a:rect l="l" t="t" r="r" b="b"/>
            <a:pathLst>
              <a:path w="7776490" h="11693970">
                <a:moveTo>
                  <a:pt x="0" y="0"/>
                </a:moveTo>
                <a:lnTo>
                  <a:pt x="7776490" y="0"/>
                </a:lnTo>
                <a:lnTo>
                  <a:pt x="7776490" y="11693970"/>
                </a:lnTo>
                <a:lnTo>
                  <a:pt x="0" y="11693970"/>
                </a:lnTo>
                <a:lnTo>
                  <a:pt x="0" y="0"/>
                </a:lnTo>
                <a:close/>
              </a:path>
            </a:pathLst>
          </a:custGeom>
          <a:blipFill>
            <a:blip r:embed="rId2"/>
            <a:stretch>
              <a:fillRect l="-8099" r="-8099"/>
            </a:stretch>
          </a:blipFill>
        </p:spPr>
      </p:sp>
      <p:sp>
        <p:nvSpPr>
          <p:cNvPr id="7" name="AutoShape 7"/>
          <p:cNvSpPr/>
          <p:nvPr/>
        </p:nvSpPr>
        <p:spPr>
          <a:xfrm>
            <a:off x="-1001465" y="9772700"/>
            <a:ext cx="19992756" cy="901200"/>
          </a:xfrm>
          <a:prstGeom prst="rect">
            <a:avLst/>
          </a:prstGeom>
          <a:solidFill>
            <a:srgbClr val="628AA7"/>
          </a:solid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4654" y="-458041"/>
            <a:ext cx="18900022" cy="2845093"/>
          </a:xfrm>
          <a:prstGeom prst="rect">
            <a:avLst/>
          </a:prstGeom>
          <a:solidFill>
            <a:srgbClr val="1C1C1C"/>
          </a:solidFill>
        </p:spPr>
      </p:sp>
      <p:sp>
        <p:nvSpPr>
          <p:cNvPr id="3" name="Freeform 3"/>
          <p:cNvSpPr/>
          <p:nvPr/>
        </p:nvSpPr>
        <p:spPr>
          <a:xfrm>
            <a:off x="-1341675" y="-3975648"/>
            <a:ext cx="19766738" cy="6362700"/>
          </a:xfrm>
          <a:custGeom>
            <a:avLst/>
            <a:gdLst/>
            <a:ahLst/>
            <a:cxnLst/>
            <a:rect l="l" t="t" r="r" b="b"/>
            <a:pathLst>
              <a:path w="19766738" h="6362700">
                <a:moveTo>
                  <a:pt x="0" y="0"/>
                </a:moveTo>
                <a:lnTo>
                  <a:pt x="19766738" y="0"/>
                </a:lnTo>
                <a:lnTo>
                  <a:pt x="19766738" y="6362700"/>
                </a:lnTo>
                <a:lnTo>
                  <a:pt x="0" y="6362700"/>
                </a:lnTo>
                <a:lnTo>
                  <a:pt x="0" y="0"/>
                </a:lnTo>
                <a:close/>
              </a:path>
            </a:pathLst>
          </a:custGeom>
          <a:blipFill>
            <a:blip r:embed="rId2">
              <a:alphaModFix amt="43999"/>
            </a:blip>
            <a:stretch>
              <a:fillRect b="-140060"/>
            </a:stretch>
          </a:blipFill>
        </p:spPr>
      </p:sp>
      <p:sp>
        <p:nvSpPr>
          <p:cNvPr id="4" name="TextBox 4"/>
          <p:cNvSpPr txBox="1"/>
          <p:nvPr/>
        </p:nvSpPr>
        <p:spPr>
          <a:xfrm>
            <a:off x="4884287" y="983556"/>
            <a:ext cx="8519425" cy="826135"/>
          </a:xfrm>
          <a:prstGeom prst="rect">
            <a:avLst/>
          </a:prstGeom>
        </p:spPr>
        <p:txBody>
          <a:bodyPr lIns="0" tIns="0" rIns="0" bIns="0" rtlCol="0" anchor="t">
            <a:spAutoFit/>
          </a:bodyPr>
          <a:lstStyle/>
          <a:p>
            <a:pPr algn="ctr">
              <a:lnSpc>
                <a:spcPts val="6440"/>
              </a:lnSpc>
            </a:pPr>
            <a:r>
              <a:rPr lang="en-US" sz="5600" spc="560">
                <a:solidFill>
                  <a:srgbClr val="FFFFFF"/>
                </a:solidFill>
                <a:latin typeface="Glacial Indifference Bold"/>
              </a:rPr>
              <a:t>WHAT WE HEARD</a:t>
            </a:r>
          </a:p>
        </p:txBody>
      </p:sp>
      <p:grpSp>
        <p:nvGrpSpPr>
          <p:cNvPr id="5" name="Group 5"/>
          <p:cNvGrpSpPr/>
          <p:nvPr/>
        </p:nvGrpSpPr>
        <p:grpSpPr>
          <a:xfrm>
            <a:off x="-852378" y="3917326"/>
            <a:ext cx="19992756" cy="2704418"/>
            <a:chOff x="0" y="0"/>
            <a:chExt cx="26657009" cy="3605890"/>
          </a:xfrm>
        </p:grpSpPr>
        <p:sp>
          <p:nvSpPr>
            <p:cNvPr id="6" name="AutoShape 6"/>
            <p:cNvSpPr/>
            <p:nvPr/>
          </p:nvSpPr>
          <p:spPr>
            <a:xfrm>
              <a:off x="0" y="0"/>
              <a:ext cx="26657009" cy="464365"/>
            </a:xfrm>
            <a:prstGeom prst="rect">
              <a:avLst/>
            </a:prstGeom>
            <a:solidFill>
              <a:srgbClr val="628AA7">
                <a:alpha val="24706"/>
              </a:srgbClr>
            </a:solidFill>
          </p:spPr>
        </p:sp>
        <p:sp>
          <p:nvSpPr>
            <p:cNvPr id="7" name="TextBox 7"/>
            <p:cNvSpPr txBox="1"/>
            <p:nvPr/>
          </p:nvSpPr>
          <p:spPr>
            <a:xfrm>
              <a:off x="3990353" y="19050"/>
              <a:ext cx="5596262" cy="429816"/>
            </a:xfrm>
            <a:prstGeom prst="rect">
              <a:avLst/>
            </a:prstGeom>
          </p:spPr>
          <p:txBody>
            <a:bodyPr lIns="0" tIns="0" rIns="0" bIns="0" rtlCol="0" anchor="t">
              <a:spAutoFit/>
            </a:bodyPr>
            <a:lstStyle/>
            <a:p>
              <a:pPr algn="ctr">
                <a:lnSpc>
                  <a:spcPts val="2475"/>
                </a:lnSpc>
              </a:pPr>
              <a:r>
                <a:rPr lang="en-US" sz="2250">
                  <a:solidFill>
                    <a:srgbClr val="1C1C1C"/>
                  </a:solidFill>
                  <a:latin typeface="Glacial Indifference Bold"/>
                </a:rPr>
                <a:t>Housing</a:t>
              </a:r>
            </a:p>
          </p:txBody>
        </p:sp>
        <p:sp>
          <p:nvSpPr>
            <p:cNvPr id="8" name="TextBox 8"/>
            <p:cNvSpPr txBox="1"/>
            <p:nvPr/>
          </p:nvSpPr>
          <p:spPr>
            <a:xfrm>
              <a:off x="3990353" y="520425"/>
              <a:ext cx="5596262" cy="1815465"/>
            </a:xfrm>
            <a:prstGeom prst="rect">
              <a:avLst/>
            </a:prstGeom>
          </p:spPr>
          <p:txBody>
            <a:bodyPr lIns="0" tIns="0" rIns="0" bIns="0" rtlCol="0" anchor="t">
              <a:spAutoFit/>
            </a:bodyPr>
            <a:lstStyle/>
            <a:p>
              <a:pPr marL="453390" lvl="1" indent="-226695">
                <a:lnSpc>
                  <a:spcPts val="3780"/>
                </a:lnSpc>
                <a:buFont typeface="Arial"/>
                <a:buChar char="•"/>
              </a:pPr>
              <a:r>
                <a:rPr lang="en-US" sz="2100" spc="105">
                  <a:solidFill>
                    <a:srgbClr val="1C1C1C"/>
                  </a:solidFill>
                  <a:latin typeface="Glacial Indifference"/>
                </a:rPr>
                <a:t>Transitional housing with skills building </a:t>
              </a:r>
            </a:p>
            <a:p>
              <a:pPr marL="453390" lvl="1" indent="-226695">
                <a:lnSpc>
                  <a:spcPts val="3780"/>
                </a:lnSpc>
                <a:buFont typeface="Arial"/>
                <a:buChar char="•"/>
              </a:pPr>
              <a:r>
                <a:rPr lang="en-US" sz="2100" spc="105">
                  <a:solidFill>
                    <a:srgbClr val="1C1C1C"/>
                  </a:solidFill>
                  <a:latin typeface="Glacial Indifference"/>
                </a:rPr>
                <a:t>Affordable housing</a:t>
              </a:r>
            </a:p>
          </p:txBody>
        </p:sp>
        <p:sp>
          <p:nvSpPr>
            <p:cNvPr id="9" name="TextBox 9"/>
            <p:cNvSpPr txBox="1"/>
            <p:nvPr/>
          </p:nvSpPr>
          <p:spPr>
            <a:xfrm>
              <a:off x="10331591" y="19050"/>
              <a:ext cx="5596262" cy="429816"/>
            </a:xfrm>
            <a:prstGeom prst="rect">
              <a:avLst/>
            </a:prstGeom>
          </p:spPr>
          <p:txBody>
            <a:bodyPr lIns="0" tIns="0" rIns="0" bIns="0" rtlCol="0" anchor="t">
              <a:spAutoFit/>
            </a:bodyPr>
            <a:lstStyle/>
            <a:p>
              <a:pPr algn="ctr">
                <a:lnSpc>
                  <a:spcPts val="2475"/>
                </a:lnSpc>
              </a:pPr>
              <a:r>
                <a:rPr lang="en-US" sz="2250">
                  <a:solidFill>
                    <a:srgbClr val="1C1C1C"/>
                  </a:solidFill>
                  <a:latin typeface="Glacial Indifference Bold"/>
                </a:rPr>
                <a:t>Mental Health</a:t>
              </a:r>
            </a:p>
          </p:txBody>
        </p:sp>
        <p:sp>
          <p:nvSpPr>
            <p:cNvPr id="10" name="TextBox 10"/>
            <p:cNvSpPr txBox="1"/>
            <p:nvPr/>
          </p:nvSpPr>
          <p:spPr>
            <a:xfrm>
              <a:off x="10331591" y="520425"/>
              <a:ext cx="5596262" cy="3085465"/>
            </a:xfrm>
            <a:prstGeom prst="rect">
              <a:avLst/>
            </a:prstGeom>
          </p:spPr>
          <p:txBody>
            <a:bodyPr lIns="0" tIns="0" rIns="0" bIns="0" rtlCol="0" anchor="t">
              <a:spAutoFit/>
            </a:bodyPr>
            <a:lstStyle/>
            <a:p>
              <a:pPr marL="453390" lvl="1" indent="-226695">
                <a:lnSpc>
                  <a:spcPts val="3780"/>
                </a:lnSpc>
                <a:buFont typeface="Arial"/>
                <a:buChar char="•"/>
              </a:pPr>
              <a:r>
                <a:rPr lang="en-US" sz="2100" spc="105">
                  <a:solidFill>
                    <a:srgbClr val="1C1C1C"/>
                  </a:solidFill>
                  <a:latin typeface="Glacial Indifference"/>
                </a:rPr>
                <a:t>Limited youth outreach for existing supports</a:t>
              </a:r>
            </a:p>
            <a:p>
              <a:pPr marL="453390" lvl="1" indent="-226695">
                <a:lnSpc>
                  <a:spcPts val="3780"/>
                </a:lnSpc>
                <a:buFont typeface="Arial"/>
                <a:buChar char="•"/>
              </a:pPr>
              <a:r>
                <a:rPr lang="en-US" sz="2100" spc="105">
                  <a:solidFill>
                    <a:srgbClr val="1C1C1C"/>
                  </a:solidFill>
                  <a:latin typeface="Glacial Indifference"/>
                </a:rPr>
                <a:t>Lengthy wait times to access services</a:t>
              </a:r>
            </a:p>
            <a:p>
              <a:pPr marL="453390" lvl="1" indent="-226695">
                <a:lnSpc>
                  <a:spcPts val="3780"/>
                </a:lnSpc>
                <a:buFont typeface="Arial"/>
                <a:buChar char="•"/>
              </a:pPr>
              <a:r>
                <a:rPr lang="en-US" sz="2100" spc="105">
                  <a:solidFill>
                    <a:srgbClr val="1C1C1C"/>
                  </a:solidFill>
                  <a:latin typeface="Glacial Indifference"/>
                </a:rPr>
                <a:t>Substance dependency </a:t>
              </a:r>
            </a:p>
          </p:txBody>
        </p:sp>
        <p:sp>
          <p:nvSpPr>
            <p:cNvPr id="11" name="TextBox 11"/>
            <p:cNvSpPr txBox="1"/>
            <p:nvPr/>
          </p:nvSpPr>
          <p:spPr>
            <a:xfrm>
              <a:off x="17070394" y="19050"/>
              <a:ext cx="5596262" cy="429816"/>
            </a:xfrm>
            <a:prstGeom prst="rect">
              <a:avLst/>
            </a:prstGeom>
          </p:spPr>
          <p:txBody>
            <a:bodyPr lIns="0" tIns="0" rIns="0" bIns="0" rtlCol="0" anchor="t">
              <a:spAutoFit/>
            </a:bodyPr>
            <a:lstStyle/>
            <a:p>
              <a:pPr algn="ctr">
                <a:lnSpc>
                  <a:spcPts val="2475"/>
                </a:lnSpc>
              </a:pPr>
              <a:r>
                <a:rPr lang="en-US" sz="2250">
                  <a:solidFill>
                    <a:srgbClr val="1C1C1C"/>
                  </a:solidFill>
                  <a:latin typeface="Glacial Indifference Bold"/>
                </a:rPr>
                <a:t>Space</a:t>
              </a:r>
            </a:p>
          </p:txBody>
        </p:sp>
        <p:sp>
          <p:nvSpPr>
            <p:cNvPr id="12" name="TextBox 12"/>
            <p:cNvSpPr txBox="1"/>
            <p:nvPr/>
          </p:nvSpPr>
          <p:spPr>
            <a:xfrm>
              <a:off x="17070394" y="520425"/>
              <a:ext cx="5596262" cy="1815465"/>
            </a:xfrm>
            <a:prstGeom prst="rect">
              <a:avLst/>
            </a:prstGeom>
          </p:spPr>
          <p:txBody>
            <a:bodyPr lIns="0" tIns="0" rIns="0" bIns="0" rtlCol="0" anchor="t">
              <a:spAutoFit/>
            </a:bodyPr>
            <a:lstStyle/>
            <a:p>
              <a:pPr marL="453390" lvl="1" indent="-226695">
                <a:lnSpc>
                  <a:spcPts val="3780"/>
                </a:lnSpc>
                <a:buFont typeface="Arial"/>
                <a:buChar char="•"/>
              </a:pPr>
              <a:r>
                <a:rPr lang="en-US" sz="2100" spc="105">
                  <a:solidFill>
                    <a:srgbClr val="1C1C1C"/>
                  </a:solidFill>
                  <a:latin typeface="Glacial Indifference"/>
                </a:rPr>
                <a:t>Limited to no safe spaces for youth to gather or “escape”</a:t>
              </a:r>
            </a:p>
            <a:p>
              <a:pPr marL="453390" lvl="1" indent="-226695">
                <a:lnSpc>
                  <a:spcPts val="3780"/>
                </a:lnSpc>
                <a:buFont typeface="Arial"/>
                <a:buChar char="•"/>
              </a:pPr>
              <a:r>
                <a:rPr lang="en-US" sz="2100" spc="105">
                  <a:solidFill>
                    <a:srgbClr val="1C1C1C"/>
                  </a:solidFill>
                  <a:latin typeface="Glacial Indifference"/>
                </a:rPr>
                <a:t>Limited safe homes</a:t>
              </a:r>
            </a:p>
          </p:txBody>
        </p:sp>
      </p:grpSp>
      <p:sp>
        <p:nvSpPr>
          <p:cNvPr id="13" name="AutoShape 13"/>
          <p:cNvSpPr/>
          <p:nvPr/>
        </p:nvSpPr>
        <p:spPr>
          <a:xfrm>
            <a:off x="-1001465" y="9772700"/>
            <a:ext cx="19992756" cy="901200"/>
          </a:xfrm>
          <a:prstGeom prst="rect">
            <a:avLst/>
          </a:prstGeom>
          <a:solidFill>
            <a:srgbClr val="628AA7"/>
          </a:solidFill>
        </p:spPr>
      </p:sp>
      <p:sp>
        <p:nvSpPr>
          <p:cNvPr id="14" name="TextBox 14"/>
          <p:cNvSpPr txBox="1"/>
          <p:nvPr/>
        </p:nvSpPr>
        <p:spPr>
          <a:xfrm>
            <a:off x="3313916" y="2927999"/>
            <a:ext cx="11660168" cy="477520"/>
          </a:xfrm>
          <a:prstGeom prst="rect">
            <a:avLst/>
          </a:prstGeom>
        </p:spPr>
        <p:txBody>
          <a:bodyPr lIns="0" tIns="0" rIns="0" bIns="0" rtlCol="0" anchor="t">
            <a:spAutoFit/>
          </a:bodyPr>
          <a:lstStyle/>
          <a:p>
            <a:pPr algn="ctr">
              <a:lnSpc>
                <a:spcPts val="3679"/>
              </a:lnSpc>
            </a:pPr>
            <a:r>
              <a:rPr lang="en-US" sz="3199" spc="319">
                <a:solidFill>
                  <a:srgbClr val="628AA7"/>
                </a:solidFill>
                <a:latin typeface="Glacial Indifference Bold"/>
              </a:rPr>
              <a:t>YOUTH EXPERIENCES WITH TRANSITION</a:t>
            </a:r>
          </a:p>
        </p:txBody>
      </p:sp>
      <p:grpSp>
        <p:nvGrpSpPr>
          <p:cNvPr id="15" name="Group 15"/>
          <p:cNvGrpSpPr/>
          <p:nvPr/>
        </p:nvGrpSpPr>
        <p:grpSpPr>
          <a:xfrm>
            <a:off x="-852378" y="7200900"/>
            <a:ext cx="19992756" cy="2228168"/>
            <a:chOff x="0" y="0"/>
            <a:chExt cx="26657009" cy="2970890"/>
          </a:xfrm>
        </p:grpSpPr>
        <p:sp>
          <p:nvSpPr>
            <p:cNvPr id="16" name="AutoShape 16"/>
            <p:cNvSpPr/>
            <p:nvPr/>
          </p:nvSpPr>
          <p:spPr>
            <a:xfrm>
              <a:off x="0" y="0"/>
              <a:ext cx="26657009" cy="464365"/>
            </a:xfrm>
            <a:prstGeom prst="rect">
              <a:avLst/>
            </a:prstGeom>
            <a:solidFill>
              <a:srgbClr val="628AA7">
                <a:alpha val="49804"/>
              </a:srgbClr>
            </a:solidFill>
          </p:spPr>
        </p:sp>
        <p:sp>
          <p:nvSpPr>
            <p:cNvPr id="17" name="TextBox 17"/>
            <p:cNvSpPr txBox="1"/>
            <p:nvPr/>
          </p:nvSpPr>
          <p:spPr>
            <a:xfrm>
              <a:off x="3990353" y="19050"/>
              <a:ext cx="5596262" cy="429816"/>
            </a:xfrm>
            <a:prstGeom prst="rect">
              <a:avLst/>
            </a:prstGeom>
          </p:spPr>
          <p:txBody>
            <a:bodyPr lIns="0" tIns="0" rIns="0" bIns="0" rtlCol="0" anchor="t">
              <a:spAutoFit/>
            </a:bodyPr>
            <a:lstStyle/>
            <a:p>
              <a:pPr algn="ctr">
                <a:lnSpc>
                  <a:spcPts val="2475"/>
                </a:lnSpc>
              </a:pPr>
              <a:r>
                <a:rPr lang="en-US" sz="2250">
                  <a:solidFill>
                    <a:srgbClr val="1C1C1C"/>
                  </a:solidFill>
                  <a:latin typeface="Glacial Indifference Bold"/>
                </a:rPr>
                <a:t>Community</a:t>
              </a:r>
            </a:p>
          </p:txBody>
        </p:sp>
        <p:sp>
          <p:nvSpPr>
            <p:cNvPr id="18" name="TextBox 18"/>
            <p:cNvSpPr txBox="1"/>
            <p:nvPr/>
          </p:nvSpPr>
          <p:spPr>
            <a:xfrm>
              <a:off x="3990353" y="520425"/>
              <a:ext cx="5596262" cy="1815465"/>
            </a:xfrm>
            <a:prstGeom prst="rect">
              <a:avLst/>
            </a:prstGeom>
          </p:spPr>
          <p:txBody>
            <a:bodyPr lIns="0" tIns="0" rIns="0" bIns="0" rtlCol="0" anchor="t">
              <a:spAutoFit/>
            </a:bodyPr>
            <a:lstStyle/>
            <a:p>
              <a:pPr marL="453390" lvl="1" indent="-226695">
                <a:lnSpc>
                  <a:spcPts val="3780"/>
                </a:lnSpc>
                <a:buFont typeface="Arial"/>
                <a:buChar char="•"/>
              </a:pPr>
              <a:r>
                <a:rPr lang="en-US" sz="2100" spc="105">
                  <a:solidFill>
                    <a:srgbClr val="1C1C1C"/>
                  </a:solidFill>
                  <a:latin typeface="Glacial Indifference"/>
                </a:rPr>
                <a:t>Racism and discrimination </a:t>
              </a:r>
            </a:p>
            <a:p>
              <a:pPr marL="453390" lvl="1" indent="-226695">
                <a:lnSpc>
                  <a:spcPts val="3780"/>
                </a:lnSpc>
                <a:buFont typeface="Arial"/>
                <a:buChar char="•"/>
              </a:pPr>
              <a:r>
                <a:rPr lang="en-US" sz="2100" spc="105">
                  <a:solidFill>
                    <a:srgbClr val="1C1C1C"/>
                  </a:solidFill>
                  <a:latin typeface="Glacial Indifference"/>
                </a:rPr>
                <a:t>Isolation from community, workers, families</a:t>
              </a:r>
            </a:p>
          </p:txBody>
        </p:sp>
        <p:sp>
          <p:nvSpPr>
            <p:cNvPr id="19" name="TextBox 19"/>
            <p:cNvSpPr txBox="1"/>
            <p:nvPr/>
          </p:nvSpPr>
          <p:spPr>
            <a:xfrm>
              <a:off x="10530374" y="19050"/>
              <a:ext cx="5596262" cy="429816"/>
            </a:xfrm>
            <a:prstGeom prst="rect">
              <a:avLst/>
            </a:prstGeom>
          </p:spPr>
          <p:txBody>
            <a:bodyPr lIns="0" tIns="0" rIns="0" bIns="0" rtlCol="0" anchor="t">
              <a:spAutoFit/>
            </a:bodyPr>
            <a:lstStyle/>
            <a:p>
              <a:pPr algn="ctr">
                <a:lnSpc>
                  <a:spcPts val="2475"/>
                </a:lnSpc>
              </a:pPr>
              <a:r>
                <a:rPr lang="en-US" sz="2250">
                  <a:solidFill>
                    <a:srgbClr val="1C1C1C"/>
                  </a:solidFill>
                  <a:latin typeface="Glacial Indifference Bold"/>
                </a:rPr>
                <a:t>Safety</a:t>
              </a:r>
            </a:p>
          </p:txBody>
        </p:sp>
        <p:sp>
          <p:nvSpPr>
            <p:cNvPr id="20" name="TextBox 20"/>
            <p:cNvSpPr txBox="1"/>
            <p:nvPr/>
          </p:nvSpPr>
          <p:spPr>
            <a:xfrm>
              <a:off x="10530374" y="520425"/>
              <a:ext cx="5596262" cy="545465"/>
            </a:xfrm>
            <a:prstGeom prst="rect">
              <a:avLst/>
            </a:prstGeom>
          </p:spPr>
          <p:txBody>
            <a:bodyPr lIns="0" tIns="0" rIns="0" bIns="0" rtlCol="0" anchor="t">
              <a:spAutoFit/>
            </a:bodyPr>
            <a:lstStyle/>
            <a:p>
              <a:pPr marL="453390" lvl="1" indent="-226695">
                <a:lnSpc>
                  <a:spcPts val="3780"/>
                </a:lnSpc>
                <a:buFont typeface="Arial"/>
                <a:buChar char="•"/>
              </a:pPr>
              <a:r>
                <a:rPr lang="en-US" sz="2100" spc="105">
                  <a:solidFill>
                    <a:srgbClr val="1C1C1C"/>
                  </a:solidFill>
                  <a:latin typeface="Glacial Indifference"/>
                </a:rPr>
                <a:t>Human trafficking </a:t>
              </a:r>
            </a:p>
          </p:txBody>
        </p:sp>
        <p:sp>
          <p:nvSpPr>
            <p:cNvPr id="21" name="TextBox 21"/>
            <p:cNvSpPr txBox="1"/>
            <p:nvPr/>
          </p:nvSpPr>
          <p:spPr>
            <a:xfrm>
              <a:off x="17070394" y="19050"/>
              <a:ext cx="5596262" cy="429816"/>
            </a:xfrm>
            <a:prstGeom prst="rect">
              <a:avLst/>
            </a:prstGeom>
          </p:spPr>
          <p:txBody>
            <a:bodyPr lIns="0" tIns="0" rIns="0" bIns="0" rtlCol="0" anchor="t">
              <a:spAutoFit/>
            </a:bodyPr>
            <a:lstStyle/>
            <a:p>
              <a:pPr algn="ctr">
                <a:lnSpc>
                  <a:spcPts val="2475"/>
                </a:lnSpc>
              </a:pPr>
              <a:r>
                <a:rPr lang="en-US" sz="2250">
                  <a:solidFill>
                    <a:srgbClr val="1C1C1C"/>
                  </a:solidFill>
                  <a:latin typeface="Glacial Indifference Bold"/>
                </a:rPr>
                <a:t>Continuity</a:t>
              </a:r>
            </a:p>
          </p:txBody>
        </p:sp>
        <p:sp>
          <p:nvSpPr>
            <p:cNvPr id="22" name="TextBox 22"/>
            <p:cNvSpPr txBox="1"/>
            <p:nvPr/>
          </p:nvSpPr>
          <p:spPr>
            <a:xfrm>
              <a:off x="17070394" y="520425"/>
              <a:ext cx="5596262" cy="2450465"/>
            </a:xfrm>
            <a:prstGeom prst="rect">
              <a:avLst/>
            </a:prstGeom>
          </p:spPr>
          <p:txBody>
            <a:bodyPr lIns="0" tIns="0" rIns="0" bIns="0" rtlCol="0" anchor="t">
              <a:spAutoFit/>
            </a:bodyPr>
            <a:lstStyle/>
            <a:p>
              <a:pPr marL="453390" lvl="1" indent="-226695">
                <a:lnSpc>
                  <a:spcPts val="3780"/>
                </a:lnSpc>
                <a:buFont typeface="Arial"/>
                <a:buChar char="•"/>
              </a:pPr>
              <a:r>
                <a:rPr lang="en-US" sz="2100" spc="105">
                  <a:solidFill>
                    <a:srgbClr val="1C1C1C"/>
                  </a:solidFill>
                  <a:latin typeface="Glacial Indifference"/>
                </a:rPr>
                <a:t>Need for ongoing supports and follow-up</a:t>
              </a:r>
            </a:p>
            <a:p>
              <a:pPr marL="453390" lvl="1" indent="-226695">
                <a:lnSpc>
                  <a:spcPts val="3780"/>
                </a:lnSpc>
                <a:buFont typeface="Arial"/>
                <a:buChar char="•"/>
              </a:pPr>
              <a:r>
                <a:rPr lang="en-US" sz="2100" spc="105">
                  <a:solidFill>
                    <a:srgbClr val="1C1C1C"/>
                  </a:solidFill>
                  <a:latin typeface="Glacial Indifference"/>
                </a:rPr>
                <a:t>Where do youth go after graduation?</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4654" y="-458041"/>
            <a:ext cx="18900022" cy="2845093"/>
          </a:xfrm>
          <a:prstGeom prst="rect">
            <a:avLst/>
          </a:prstGeom>
          <a:solidFill>
            <a:srgbClr val="1C1C1C"/>
          </a:solidFill>
        </p:spPr>
      </p:sp>
      <p:sp>
        <p:nvSpPr>
          <p:cNvPr id="3" name="Freeform 3"/>
          <p:cNvSpPr/>
          <p:nvPr/>
        </p:nvSpPr>
        <p:spPr>
          <a:xfrm>
            <a:off x="-1341675" y="-3975648"/>
            <a:ext cx="19766738" cy="6362700"/>
          </a:xfrm>
          <a:custGeom>
            <a:avLst/>
            <a:gdLst/>
            <a:ahLst/>
            <a:cxnLst/>
            <a:rect l="l" t="t" r="r" b="b"/>
            <a:pathLst>
              <a:path w="19766738" h="6362700">
                <a:moveTo>
                  <a:pt x="0" y="0"/>
                </a:moveTo>
                <a:lnTo>
                  <a:pt x="19766738" y="0"/>
                </a:lnTo>
                <a:lnTo>
                  <a:pt x="19766738" y="6362700"/>
                </a:lnTo>
                <a:lnTo>
                  <a:pt x="0" y="6362700"/>
                </a:lnTo>
                <a:lnTo>
                  <a:pt x="0" y="0"/>
                </a:lnTo>
                <a:close/>
              </a:path>
            </a:pathLst>
          </a:custGeom>
          <a:blipFill>
            <a:blip r:embed="rId2">
              <a:alphaModFix amt="43999"/>
            </a:blip>
            <a:stretch>
              <a:fillRect b="-140060"/>
            </a:stretch>
          </a:blipFill>
        </p:spPr>
      </p:sp>
      <p:sp>
        <p:nvSpPr>
          <p:cNvPr id="4" name="TextBox 4"/>
          <p:cNvSpPr txBox="1"/>
          <p:nvPr/>
        </p:nvSpPr>
        <p:spPr>
          <a:xfrm>
            <a:off x="4312412" y="1012131"/>
            <a:ext cx="9663176" cy="804545"/>
          </a:xfrm>
          <a:prstGeom prst="rect">
            <a:avLst/>
          </a:prstGeom>
        </p:spPr>
        <p:txBody>
          <a:bodyPr lIns="0" tIns="0" rIns="0" bIns="0" rtlCol="0" anchor="t">
            <a:spAutoFit/>
          </a:bodyPr>
          <a:lstStyle/>
          <a:p>
            <a:pPr algn="ctr">
              <a:lnSpc>
                <a:spcPts val="6160"/>
              </a:lnSpc>
            </a:pPr>
            <a:r>
              <a:rPr lang="en-US" sz="5600" spc="560">
                <a:solidFill>
                  <a:srgbClr val="FFFFFF"/>
                </a:solidFill>
                <a:latin typeface="League Gothic"/>
              </a:rPr>
              <a:t>WHAT WE DID: BILL C-92... SO WHAT?</a:t>
            </a:r>
          </a:p>
        </p:txBody>
      </p:sp>
      <p:sp>
        <p:nvSpPr>
          <p:cNvPr id="5" name="TextBox 5"/>
          <p:cNvSpPr txBox="1"/>
          <p:nvPr/>
        </p:nvSpPr>
        <p:spPr>
          <a:xfrm>
            <a:off x="3313916" y="3071579"/>
            <a:ext cx="11660168" cy="467995"/>
          </a:xfrm>
          <a:prstGeom prst="rect">
            <a:avLst/>
          </a:prstGeom>
        </p:spPr>
        <p:txBody>
          <a:bodyPr lIns="0" tIns="0" rIns="0" bIns="0" rtlCol="0" anchor="t">
            <a:spAutoFit/>
          </a:bodyPr>
          <a:lstStyle/>
          <a:p>
            <a:pPr algn="ctr">
              <a:lnSpc>
                <a:spcPts val="3680"/>
              </a:lnSpc>
            </a:pPr>
            <a:r>
              <a:rPr lang="en-US" sz="3200" spc="320">
                <a:solidFill>
                  <a:srgbClr val="628AA7"/>
                </a:solidFill>
                <a:latin typeface="Glacial Indifference Bold"/>
              </a:rPr>
              <a:t>YOUTH-LED SOLUTIONS</a:t>
            </a:r>
          </a:p>
        </p:txBody>
      </p:sp>
      <p:sp>
        <p:nvSpPr>
          <p:cNvPr id="6" name="AutoShape 6"/>
          <p:cNvSpPr/>
          <p:nvPr/>
        </p:nvSpPr>
        <p:spPr>
          <a:xfrm>
            <a:off x="-1001465" y="9772700"/>
            <a:ext cx="19992756" cy="901200"/>
          </a:xfrm>
          <a:prstGeom prst="rect">
            <a:avLst/>
          </a:prstGeom>
          <a:solidFill>
            <a:srgbClr val="628AA7"/>
          </a:solidFill>
        </p:spPr>
      </p:sp>
      <p:grpSp>
        <p:nvGrpSpPr>
          <p:cNvPr id="7" name="Group 7"/>
          <p:cNvGrpSpPr/>
          <p:nvPr/>
        </p:nvGrpSpPr>
        <p:grpSpPr>
          <a:xfrm>
            <a:off x="2150757" y="4205050"/>
            <a:ext cx="5441597" cy="4609418"/>
            <a:chOff x="0" y="0"/>
            <a:chExt cx="7255463" cy="6145890"/>
          </a:xfrm>
        </p:grpSpPr>
        <p:sp>
          <p:nvSpPr>
            <p:cNvPr id="8" name="TextBox 8"/>
            <p:cNvSpPr txBox="1"/>
            <p:nvPr/>
          </p:nvSpPr>
          <p:spPr>
            <a:xfrm>
              <a:off x="0" y="19050"/>
              <a:ext cx="7255463" cy="438150"/>
            </a:xfrm>
            <a:prstGeom prst="rect">
              <a:avLst/>
            </a:prstGeom>
          </p:spPr>
          <p:txBody>
            <a:bodyPr lIns="0" tIns="0" rIns="0" bIns="0" rtlCol="0" anchor="t">
              <a:spAutoFit/>
            </a:bodyPr>
            <a:lstStyle/>
            <a:p>
              <a:pPr algn="ctr">
                <a:lnSpc>
                  <a:spcPts val="2475"/>
                </a:lnSpc>
              </a:pPr>
              <a:r>
                <a:rPr lang="en-US" sz="2250">
                  <a:solidFill>
                    <a:srgbClr val="1C1C1C"/>
                  </a:solidFill>
                  <a:latin typeface="Glacial Indifference Bold"/>
                </a:rPr>
                <a:t>Bill C-92... so what?</a:t>
              </a:r>
            </a:p>
          </p:txBody>
        </p:sp>
        <p:sp>
          <p:nvSpPr>
            <p:cNvPr id="9" name="TextBox 9"/>
            <p:cNvSpPr txBox="1"/>
            <p:nvPr/>
          </p:nvSpPr>
          <p:spPr>
            <a:xfrm>
              <a:off x="0" y="520425"/>
              <a:ext cx="7255463" cy="5625465"/>
            </a:xfrm>
            <a:prstGeom prst="rect">
              <a:avLst/>
            </a:prstGeom>
          </p:spPr>
          <p:txBody>
            <a:bodyPr lIns="0" tIns="0" rIns="0" bIns="0" rtlCol="0" anchor="t">
              <a:spAutoFit/>
            </a:bodyPr>
            <a:lstStyle/>
            <a:p>
              <a:pPr algn="ctr">
                <a:lnSpc>
                  <a:spcPts val="3780"/>
                </a:lnSpc>
              </a:pPr>
              <a:r>
                <a:rPr lang="en-US" sz="2100" spc="105">
                  <a:solidFill>
                    <a:srgbClr val="1C1C1C"/>
                  </a:solidFill>
                  <a:latin typeface="Glacial Indifference"/>
                </a:rPr>
                <a:t>The toolkit is intended to increase awareness about the different child welfare laws that apply to youth, such as Bill C-92 or Abinoojii Inakonigewin, which is Treaty #3’s child welfare law.</a:t>
              </a:r>
            </a:p>
            <a:p>
              <a:pPr algn="ctr">
                <a:lnSpc>
                  <a:spcPts val="3780"/>
                </a:lnSpc>
              </a:pPr>
              <a:endParaRPr lang="en-US" sz="2100" spc="105">
                <a:solidFill>
                  <a:srgbClr val="1C1C1C"/>
                </a:solidFill>
                <a:latin typeface="Glacial Indifference"/>
              </a:endParaRPr>
            </a:p>
            <a:p>
              <a:pPr algn="ctr">
                <a:lnSpc>
                  <a:spcPts val="3780"/>
                </a:lnSpc>
              </a:pPr>
              <a:r>
                <a:rPr lang="en-US" sz="2100" spc="105">
                  <a:solidFill>
                    <a:srgbClr val="1C1C1C"/>
                  </a:solidFill>
                  <a:latin typeface="Glacial Indifference"/>
                </a:rPr>
                <a:t>Our goal is to build a living resource for youth that provides practical resources aimed at supporting youth in transition.</a:t>
              </a:r>
            </a:p>
          </p:txBody>
        </p:sp>
      </p:grpSp>
      <p:grpSp>
        <p:nvGrpSpPr>
          <p:cNvPr id="10" name="Group 10"/>
          <p:cNvGrpSpPr/>
          <p:nvPr/>
        </p:nvGrpSpPr>
        <p:grpSpPr>
          <a:xfrm>
            <a:off x="10695646" y="4205050"/>
            <a:ext cx="5441597" cy="4609418"/>
            <a:chOff x="0" y="0"/>
            <a:chExt cx="7255463" cy="6145890"/>
          </a:xfrm>
        </p:grpSpPr>
        <p:sp>
          <p:nvSpPr>
            <p:cNvPr id="11" name="TextBox 11"/>
            <p:cNvSpPr txBox="1"/>
            <p:nvPr/>
          </p:nvSpPr>
          <p:spPr>
            <a:xfrm>
              <a:off x="0" y="19050"/>
              <a:ext cx="7255463" cy="438150"/>
            </a:xfrm>
            <a:prstGeom prst="rect">
              <a:avLst/>
            </a:prstGeom>
          </p:spPr>
          <p:txBody>
            <a:bodyPr lIns="0" tIns="0" rIns="0" bIns="0" rtlCol="0" anchor="t">
              <a:spAutoFit/>
            </a:bodyPr>
            <a:lstStyle/>
            <a:p>
              <a:pPr algn="ctr">
                <a:lnSpc>
                  <a:spcPts val="2475"/>
                </a:lnSpc>
              </a:pPr>
              <a:r>
                <a:rPr lang="en-US" sz="2250">
                  <a:solidFill>
                    <a:srgbClr val="1C1C1C"/>
                  </a:solidFill>
                  <a:latin typeface="Glacial Indifference Bold"/>
                </a:rPr>
                <a:t>Abinoojii Inakonigewin Youth Advocate</a:t>
              </a:r>
            </a:p>
          </p:txBody>
        </p:sp>
        <p:sp>
          <p:nvSpPr>
            <p:cNvPr id="12" name="TextBox 12"/>
            <p:cNvSpPr txBox="1"/>
            <p:nvPr/>
          </p:nvSpPr>
          <p:spPr>
            <a:xfrm>
              <a:off x="0" y="520425"/>
              <a:ext cx="7255463" cy="5625465"/>
            </a:xfrm>
            <a:prstGeom prst="rect">
              <a:avLst/>
            </a:prstGeom>
          </p:spPr>
          <p:txBody>
            <a:bodyPr lIns="0" tIns="0" rIns="0" bIns="0" rtlCol="0" anchor="t">
              <a:spAutoFit/>
            </a:bodyPr>
            <a:lstStyle/>
            <a:p>
              <a:pPr algn="ctr">
                <a:lnSpc>
                  <a:spcPts val="3780"/>
                </a:lnSpc>
              </a:pPr>
              <a:r>
                <a:rPr lang="en-US" sz="2100" spc="105">
                  <a:solidFill>
                    <a:srgbClr val="1C1C1C"/>
                  </a:solidFill>
                  <a:latin typeface="Glacial Indifference"/>
                </a:rPr>
                <a:t>The role of the Abinoojii Inakonigewin Youth Advocate is to provide a direct advocacy link for youth to the political territorial organization, to provide engagement opportunities for youth to share their experiences and identify priorities. and to ensure youth voices are prioritized in the development of the Abiinoojii Inakonigewin law. </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4654" y="-458041"/>
            <a:ext cx="18900022" cy="2845093"/>
          </a:xfrm>
          <a:prstGeom prst="rect">
            <a:avLst/>
          </a:prstGeom>
          <a:solidFill>
            <a:srgbClr val="1C1C1C"/>
          </a:solidFill>
        </p:spPr>
      </p:sp>
      <p:sp>
        <p:nvSpPr>
          <p:cNvPr id="3" name="Freeform 3"/>
          <p:cNvSpPr/>
          <p:nvPr/>
        </p:nvSpPr>
        <p:spPr>
          <a:xfrm>
            <a:off x="-1341675" y="-3975648"/>
            <a:ext cx="19766738" cy="6362700"/>
          </a:xfrm>
          <a:custGeom>
            <a:avLst/>
            <a:gdLst/>
            <a:ahLst/>
            <a:cxnLst/>
            <a:rect l="l" t="t" r="r" b="b"/>
            <a:pathLst>
              <a:path w="19766738" h="6362700">
                <a:moveTo>
                  <a:pt x="0" y="0"/>
                </a:moveTo>
                <a:lnTo>
                  <a:pt x="19766738" y="0"/>
                </a:lnTo>
                <a:lnTo>
                  <a:pt x="19766738" y="6362700"/>
                </a:lnTo>
                <a:lnTo>
                  <a:pt x="0" y="6362700"/>
                </a:lnTo>
                <a:lnTo>
                  <a:pt x="0" y="0"/>
                </a:lnTo>
                <a:close/>
              </a:path>
            </a:pathLst>
          </a:custGeom>
          <a:blipFill>
            <a:blip r:embed="rId2">
              <a:alphaModFix amt="43999"/>
            </a:blip>
            <a:stretch>
              <a:fillRect b="-140060"/>
            </a:stretch>
          </a:blipFill>
        </p:spPr>
      </p:sp>
      <p:sp>
        <p:nvSpPr>
          <p:cNvPr id="4" name="AutoShape 4"/>
          <p:cNvSpPr/>
          <p:nvPr/>
        </p:nvSpPr>
        <p:spPr>
          <a:xfrm>
            <a:off x="-1001465" y="9772700"/>
            <a:ext cx="19992756" cy="901200"/>
          </a:xfrm>
          <a:prstGeom prst="rect">
            <a:avLst/>
          </a:prstGeom>
          <a:solidFill>
            <a:srgbClr val="628AA7"/>
          </a:solidFill>
        </p:spPr>
      </p:sp>
      <p:sp>
        <p:nvSpPr>
          <p:cNvPr id="5" name="Freeform 5"/>
          <p:cNvSpPr/>
          <p:nvPr/>
        </p:nvSpPr>
        <p:spPr>
          <a:xfrm>
            <a:off x="1395237" y="2952156"/>
            <a:ext cx="4691581" cy="6255441"/>
          </a:xfrm>
          <a:custGeom>
            <a:avLst/>
            <a:gdLst/>
            <a:ahLst/>
            <a:cxnLst/>
            <a:rect l="l" t="t" r="r" b="b"/>
            <a:pathLst>
              <a:path w="4691581" h="6255441">
                <a:moveTo>
                  <a:pt x="0" y="0"/>
                </a:moveTo>
                <a:lnTo>
                  <a:pt x="4691580" y="0"/>
                </a:lnTo>
                <a:lnTo>
                  <a:pt x="4691580" y="6255440"/>
                </a:lnTo>
                <a:lnTo>
                  <a:pt x="0" y="6255440"/>
                </a:lnTo>
                <a:lnTo>
                  <a:pt x="0" y="0"/>
                </a:lnTo>
                <a:close/>
              </a:path>
            </a:pathLst>
          </a:custGeom>
          <a:blipFill>
            <a:blip r:embed="rId3"/>
            <a:stretch>
              <a:fillRect/>
            </a:stretch>
          </a:blipFill>
        </p:spPr>
      </p:sp>
      <p:sp>
        <p:nvSpPr>
          <p:cNvPr id="6" name="Freeform 6"/>
          <p:cNvSpPr/>
          <p:nvPr/>
        </p:nvSpPr>
        <p:spPr>
          <a:xfrm>
            <a:off x="12201183" y="2952156"/>
            <a:ext cx="4691581" cy="6255441"/>
          </a:xfrm>
          <a:custGeom>
            <a:avLst/>
            <a:gdLst/>
            <a:ahLst/>
            <a:cxnLst/>
            <a:rect l="l" t="t" r="r" b="b"/>
            <a:pathLst>
              <a:path w="4691581" h="6255441">
                <a:moveTo>
                  <a:pt x="0" y="0"/>
                </a:moveTo>
                <a:lnTo>
                  <a:pt x="4691580" y="0"/>
                </a:lnTo>
                <a:lnTo>
                  <a:pt x="4691580" y="6255440"/>
                </a:lnTo>
                <a:lnTo>
                  <a:pt x="0" y="6255440"/>
                </a:lnTo>
                <a:lnTo>
                  <a:pt x="0" y="0"/>
                </a:lnTo>
                <a:close/>
              </a:path>
            </a:pathLst>
          </a:custGeom>
          <a:blipFill>
            <a:blip r:embed="rId4"/>
            <a:stretch>
              <a:fillRect/>
            </a:stretch>
          </a:blipFill>
        </p:spPr>
      </p:sp>
      <p:sp>
        <p:nvSpPr>
          <p:cNvPr id="7" name="Freeform 7"/>
          <p:cNvSpPr/>
          <p:nvPr/>
        </p:nvSpPr>
        <p:spPr>
          <a:xfrm>
            <a:off x="6798210" y="2952156"/>
            <a:ext cx="4691581" cy="6255441"/>
          </a:xfrm>
          <a:custGeom>
            <a:avLst/>
            <a:gdLst/>
            <a:ahLst/>
            <a:cxnLst/>
            <a:rect l="l" t="t" r="r" b="b"/>
            <a:pathLst>
              <a:path w="4691581" h="6255441">
                <a:moveTo>
                  <a:pt x="0" y="0"/>
                </a:moveTo>
                <a:lnTo>
                  <a:pt x="4691580" y="0"/>
                </a:lnTo>
                <a:lnTo>
                  <a:pt x="4691580" y="6255440"/>
                </a:lnTo>
                <a:lnTo>
                  <a:pt x="0" y="6255440"/>
                </a:lnTo>
                <a:lnTo>
                  <a:pt x="0" y="0"/>
                </a:lnTo>
                <a:close/>
              </a:path>
            </a:pathLst>
          </a:custGeom>
          <a:blipFill>
            <a:blip r:embed="rId5"/>
            <a:stretch>
              <a:fillRect/>
            </a:stretch>
          </a:blipFill>
        </p:spPr>
      </p:sp>
      <p:sp>
        <p:nvSpPr>
          <p:cNvPr id="8" name="TextBox 8"/>
          <p:cNvSpPr txBox="1"/>
          <p:nvPr/>
        </p:nvSpPr>
        <p:spPr>
          <a:xfrm>
            <a:off x="4312412" y="1012131"/>
            <a:ext cx="9663176" cy="804545"/>
          </a:xfrm>
          <a:prstGeom prst="rect">
            <a:avLst/>
          </a:prstGeom>
        </p:spPr>
        <p:txBody>
          <a:bodyPr lIns="0" tIns="0" rIns="0" bIns="0" rtlCol="0" anchor="t">
            <a:spAutoFit/>
          </a:bodyPr>
          <a:lstStyle/>
          <a:p>
            <a:pPr algn="ctr">
              <a:lnSpc>
                <a:spcPts val="6160"/>
              </a:lnSpc>
            </a:pPr>
            <a:r>
              <a:rPr lang="en-US" sz="5600" spc="560">
                <a:solidFill>
                  <a:srgbClr val="FFFFFF"/>
                </a:solidFill>
                <a:latin typeface="League Gothic"/>
              </a:rPr>
              <a:t>WHAT WE DID: BILL C-92... SO WHAT?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5803988" cy="9654209"/>
          </a:xfrm>
          <a:custGeom>
            <a:avLst/>
            <a:gdLst/>
            <a:ahLst/>
            <a:cxnLst/>
            <a:rect l="l" t="t" r="r" b="b"/>
            <a:pathLst>
              <a:path w="5803988" h="9654209">
                <a:moveTo>
                  <a:pt x="0" y="0"/>
                </a:moveTo>
                <a:lnTo>
                  <a:pt x="5803988" y="0"/>
                </a:lnTo>
                <a:lnTo>
                  <a:pt x="5803988" y="9654209"/>
                </a:lnTo>
                <a:lnTo>
                  <a:pt x="0" y="9654209"/>
                </a:lnTo>
                <a:lnTo>
                  <a:pt x="0" y="0"/>
                </a:lnTo>
                <a:close/>
              </a:path>
            </a:pathLst>
          </a:custGeom>
          <a:blipFill>
            <a:blip r:embed="rId2"/>
            <a:stretch>
              <a:fillRect l="-57630" r="-57630"/>
            </a:stretch>
          </a:blipFill>
        </p:spPr>
      </p:sp>
      <p:grpSp>
        <p:nvGrpSpPr>
          <p:cNvPr id="3" name="Group 3"/>
          <p:cNvGrpSpPr/>
          <p:nvPr/>
        </p:nvGrpSpPr>
        <p:grpSpPr>
          <a:xfrm>
            <a:off x="6553266" y="3598517"/>
            <a:ext cx="8519425" cy="2457174"/>
            <a:chOff x="0" y="0"/>
            <a:chExt cx="11359233" cy="3276232"/>
          </a:xfrm>
        </p:grpSpPr>
        <p:sp>
          <p:nvSpPr>
            <p:cNvPr id="4" name="TextBox 4"/>
            <p:cNvSpPr txBox="1"/>
            <p:nvPr/>
          </p:nvSpPr>
          <p:spPr>
            <a:xfrm>
              <a:off x="0" y="47625"/>
              <a:ext cx="11359233" cy="1083469"/>
            </a:xfrm>
            <a:prstGeom prst="rect">
              <a:avLst/>
            </a:prstGeom>
          </p:spPr>
          <p:txBody>
            <a:bodyPr lIns="0" tIns="0" rIns="0" bIns="0" rtlCol="0" anchor="t">
              <a:spAutoFit/>
            </a:bodyPr>
            <a:lstStyle/>
            <a:p>
              <a:pPr algn="l">
                <a:lnSpc>
                  <a:spcPts val="6187"/>
                </a:lnSpc>
              </a:pPr>
              <a:r>
                <a:rPr lang="en-US" sz="5625" spc="562">
                  <a:solidFill>
                    <a:srgbClr val="1C1C1C"/>
                  </a:solidFill>
                  <a:latin typeface="League Gothic"/>
                </a:rPr>
                <a:t>WHERE WE GO</a:t>
              </a:r>
            </a:p>
          </p:txBody>
        </p:sp>
        <p:sp>
          <p:nvSpPr>
            <p:cNvPr id="5" name="TextBox 5"/>
            <p:cNvSpPr txBox="1"/>
            <p:nvPr/>
          </p:nvSpPr>
          <p:spPr>
            <a:xfrm>
              <a:off x="0" y="2060498"/>
              <a:ext cx="11359233" cy="549063"/>
            </a:xfrm>
            <a:prstGeom prst="rect">
              <a:avLst/>
            </a:prstGeom>
          </p:spPr>
          <p:txBody>
            <a:bodyPr lIns="0" tIns="0" rIns="0" bIns="0" rtlCol="0" anchor="t">
              <a:spAutoFit/>
            </a:bodyPr>
            <a:lstStyle/>
            <a:p>
              <a:pPr algn="l">
                <a:lnSpc>
                  <a:spcPts val="3079"/>
                </a:lnSpc>
              </a:pPr>
              <a:r>
                <a:rPr lang="en-US" sz="2799">
                  <a:solidFill>
                    <a:srgbClr val="628AA7"/>
                  </a:solidFill>
                  <a:latin typeface="Glacial Indifference Bold"/>
                </a:rPr>
                <a:t>Envisioning a Support System </a:t>
              </a:r>
            </a:p>
          </p:txBody>
        </p:sp>
        <p:sp>
          <p:nvSpPr>
            <p:cNvPr id="6" name="TextBox 6"/>
            <p:cNvSpPr txBox="1"/>
            <p:nvPr/>
          </p:nvSpPr>
          <p:spPr>
            <a:xfrm>
              <a:off x="0" y="2808237"/>
              <a:ext cx="11359233" cy="467995"/>
            </a:xfrm>
            <a:prstGeom prst="rect">
              <a:avLst/>
            </a:prstGeom>
          </p:spPr>
          <p:txBody>
            <a:bodyPr lIns="0" tIns="0" rIns="0" bIns="0" rtlCol="0" anchor="t">
              <a:spAutoFit/>
            </a:bodyPr>
            <a:lstStyle/>
            <a:p>
              <a:pPr algn="l">
                <a:lnSpc>
                  <a:spcPts val="3240"/>
                </a:lnSpc>
              </a:pPr>
              <a:r>
                <a:rPr lang="en-US" sz="1800" spc="89">
                  <a:solidFill>
                    <a:srgbClr val="1C1C1C"/>
                  </a:solidFill>
                  <a:latin typeface="Glacial Indifference Italics"/>
                </a:rPr>
                <a:t>by the youth, for the youth</a:t>
              </a:r>
            </a:p>
          </p:txBody>
        </p:sp>
      </p:grpSp>
      <p:sp>
        <p:nvSpPr>
          <p:cNvPr id="7" name="AutoShape 7"/>
          <p:cNvSpPr/>
          <p:nvPr/>
        </p:nvSpPr>
        <p:spPr>
          <a:xfrm>
            <a:off x="-1001465" y="9772700"/>
            <a:ext cx="19992756" cy="901200"/>
          </a:xfrm>
          <a:prstGeom prst="rect">
            <a:avLst/>
          </a:prstGeom>
          <a:solidFill>
            <a:srgbClr val="628AA7"/>
          </a:solid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01465" y="9772700"/>
            <a:ext cx="19992756" cy="901200"/>
          </a:xfrm>
          <a:prstGeom prst="rect">
            <a:avLst/>
          </a:prstGeom>
          <a:solidFill>
            <a:srgbClr val="628AA7"/>
          </a:solidFill>
        </p:spPr>
      </p:sp>
      <p:sp>
        <p:nvSpPr>
          <p:cNvPr id="3" name="AutoShape 3"/>
          <p:cNvSpPr/>
          <p:nvPr/>
        </p:nvSpPr>
        <p:spPr>
          <a:xfrm>
            <a:off x="-14654" y="-458041"/>
            <a:ext cx="18900022" cy="2845093"/>
          </a:xfrm>
          <a:prstGeom prst="rect">
            <a:avLst/>
          </a:prstGeom>
          <a:solidFill>
            <a:srgbClr val="1C1C1C"/>
          </a:solidFill>
        </p:spPr>
      </p:sp>
      <p:sp>
        <p:nvSpPr>
          <p:cNvPr id="4" name="Freeform 4"/>
          <p:cNvSpPr/>
          <p:nvPr/>
        </p:nvSpPr>
        <p:spPr>
          <a:xfrm>
            <a:off x="-1341675" y="-3975648"/>
            <a:ext cx="19766738" cy="6362700"/>
          </a:xfrm>
          <a:custGeom>
            <a:avLst/>
            <a:gdLst/>
            <a:ahLst/>
            <a:cxnLst/>
            <a:rect l="l" t="t" r="r" b="b"/>
            <a:pathLst>
              <a:path w="19766738" h="6362700">
                <a:moveTo>
                  <a:pt x="0" y="0"/>
                </a:moveTo>
                <a:lnTo>
                  <a:pt x="19766738" y="0"/>
                </a:lnTo>
                <a:lnTo>
                  <a:pt x="19766738" y="6362700"/>
                </a:lnTo>
                <a:lnTo>
                  <a:pt x="0" y="6362700"/>
                </a:lnTo>
                <a:lnTo>
                  <a:pt x="0" y="0"/>
                </a:lnTo>
                <a:close/>
              </a:path>
            </a:pathLst>
          </a:custGeom>
          <a:blipFill>
            <a:blip r:embed="rId2">
              <a:alphaModFix amt="43999"/>
            </a:blip>
            <a:stretch>
              <a:fillRect b="-140060"/>
            </a:stretch>
          </a:blipFill>
        </p:spPr>
      </p:sp>
      <p:sp>
        <p:nvSpPr>
          <p:cNvPr id="5" name="TextBox 5"/>
          <p:cNvSpPr txBox="1"/>
          <p:nvPr/>
        </p:nvSpPr>
        <p:spPr>
          <a:xfrm>
            <a:off x="4312412" y="1012131"/>
            <a:ext cx="9663176" cy="804545"/>
          </a:xfrm>
          <a:prstGeom prst="rect">
            <a:avLst/>
          </a:prstGeom>
        </p:spPr>
        <p:txBody>
          <a:bodyPr lIns="0" tIns="0" rIns="0" bIns="0" rtlCol="0" anchor="t">
            <a:spAutoFit/>
          </a:bodyPr>
          <a:lstStyle/>
          <a:p>
            <a:pPr algn="ctr">
              <a:lnSpc>
                <a:spcPts val="6160"/>
              </a:lnSpc>
            </a:pPr>
            <a:r>
              <a:rPr lang="en-US" sz="5600" spc="560">
                <a:solidFill>
                  <a:srgbClr val="FFFFFF"/>
                </a:solidFill>
                <a:latin typeface="League Gothic"/>
              </a:rPr>
              <a:t>RECOMMENDATIONS</a:t>
            </a:r>
          </a:p>
        </p:txBody>
      </p:sp>
      <p:grpSp>
        <p:nvGrpSpPr>
          <p:cNvPr id="6" name="Group 6"/>
          <p:cNvGrpSpPr/>
          <p:nvPr/>
        </p:nvGrpSpPr>
        <p:grpSpPr>
          <a:xfrm>
            <a:off x="556679" y="2880134"/>
            <a:ext cx="5441597" cy="2704418"/>
            <a:chOff x="0" y="0"/>
            <a:chExt cx="7255463" cy="3605890"/>
          </a:xfrm>
        </p:grpSpPr>
        <p:sp>
          <p:nvSpPr>
            <p:cNvPr id="7" name="TextBox 7"/>
            <p:cNvSpPr txBox="1"/>
            <p:nvPr/>
          </p:nvSpPr>
          <p:spPr>
            <a:xfrm>
              <a:off x="0" y="19050"/>
              <a:ext cx="7255463" cy="438150"/>
            </a:xfrm>
            <a:prstGeom prst="rect">
              <a:avLst/>
            </a:prstGeom>
          </p:spPr>
          <p:txBody>
            <a:bodyPr lIns="0" tIns="0" rIns="0" bIns="0" rtlCol="0" anchor="t">
              <a:spAutoFit/>
            </a:bodyPr>
            <a:lstStyle/>
            <a:p>
              <a:pPr algn="ctr">
                <a:lnSpc>
                  <a:spcPts val="2475"/>
                </a:lnSpc>
              </a:pPr>
              <a:r>
                <a:rPr lang="en-US" sz="2250">
                  <a:solidFill>
                    <a:srgbClr val="1C1C1C"/>
                  </a:solidFill>
                  <a:latin typeface="Glacial Indifference Bold"/>
                </a:rPr>
                <a:t>Transitional Housing</a:t>
              </a:r>
            </a:p>
          </p:txBody>
        </p:sp>
        <p:sp>
          <p:nvSpPr>
            <p:cNvPr id="8" name="TextBox 8"/>
            <p:cNvSpPr txBox="1"/>
            <p:nvPr/>
          </p:nvSpPr>
          <p:spPr>
            <a:xfrm>
              <a:off x="0" y="520425"/>
              <a:ext cx="7255463" cy="3085465"/>
            </a:xfrm>
            <a:prstGeom prst="rect">
              <a:avLst/>
            </a:prstGeom>
          </p:spPr>
          <p:txBody>
            <a:bodyPr lIns="0" tIns="0" rIns="0" bIns="0" rtlCol="0" anchor="t">
              <a:spAutoFit/>
            </a:bodyPr>
            <a:lstStyle/>
            <a:p>
              <a:pPr marL="453390" lvl="1" indent="-226695">
                <a:lnSpc>
                  <a:spcPts val="3780"/>
                </a:lnSpc>
                <a:buFont typeface="Arial"/>
                <a:buChar char="•"/>
              </a:pPr>
              <a:r>
                <a:rPr lang="en-US" sz="2100" spc="105">
                  <a:solidFill>
                    <a:srgbClr val="1C1C1C"/>
                  </a:solidFill>
                  <a:latin typeface="Glacial Indifference"/>
                </a:rPr>
                <a:t>Transitional building or apartment-style complex with 24-hour staff onsite</a:t>
              </a:r>
            </a:p>
            <a:p>
              <a:pPr marL="453390" lvl="1" indent="-226695">
                <a:lnSpc>
                  <a:spcPts val="3780"/>
                </a:lnSpc>
                <a:buFont typeface="Arial"/>
                <a:buChar char="•"/>
              </a:pPr>
              <a:r>
                <a:rPr lang="en-US" sz="2100" spc="105">
                  <a:solidFill>
                    <a:srgbClr val="1C1C1C"/>
                  </a:solidFill>
                  <a:latin typeface="Glacial Indifference"/>
                </a:rPr>
                <a:t>Affordable housing that is geared toward multiple household structures, such as single, family</a:t>
              </a:r>
            </a:p>
          </p:txBody>
        </p:sp>
      </p:grpSp>
      <p:grpSp>
        <p:nvGrpSpPr>
          <p:cNvPr id="9" name="Group 9"/>
          <p:cNvGrpSpPr/>
          <p:nvPr/>
        </p:nvGrpSpPr>
        <p:grpSpPr>
          <a:xfrm>
            <a:off x="556679" y="5737634"/>
            <a:ext cx="5441597" cy="3180668"/>
            <a:chOff x="0" y="0"/>
            <a:chExt cx="7255463" cy="4240890"/>
          </a:xfrm>
        </p:grpSpPr>
        <p:sp>
          <p:nvSpPr>
            <p:cNvPr id="10" name="TextBox 10"/>
            <p:cNvSpPr txBox="1"/>
            <p:nvPr/>
          </p:nvSpPr>
          <p:spPr>
            <a:xfrm>
              <a:off x="0" y="19050"/>
              <a:ext cx="7255463" cy="438150"/>
            </a:xfrm>
            <a:prstGeom prst="rect">
              <a:avLst/>
            </a:prstGeom>
          </p:spPr>
          <p:txBody>
            <a:bodyPr lIns="0" tIns="0" rIns="0" bIns="0" rtlCol="0" anchor="t">
              <a:spAutoFit/>
            </a:bodyPr>
            <a:lstStyle/>
            <a:p>
              <a:pPr algn="ctr">
                <a:lnSpc>
                  <a:spcPts val="2475"/>
                </a:lnSpc>
              </a:pPr>
              <a:r>
                <a:rPr lang="en-US" sz="2250">
                  <a:solidFill>
                    <a:srgbClr val="1C1C1C"/>
                  </a:solidFill>
                  <a:latin typeface="Glacial Indifference Bold"/>
                </a:rPr>
                <a:t>Youth-Oriented Training</a:t>
              </a:r>
            </a:p>
          </p:txBody>
        </p:sp>
        <p:sp>
          <p:nvSpPr>
            <p:cNvPr id="11" name="TextBox 11"/>
            <p:cNvSpPr txBox="1"/>
            <p:nvPr/>
          </p:nvSpPr>
          <p:spPr>
            <a:xfrm>
              <a:off x="0" y="520425"/>
              <a:ext cx="7255463" cy="3720465"/>
            </a:xfrm>
            <a:prstGeom prst="rect">
              <a:avLst/>
            </a:prstGeom>
          </p:spPr>
          <p:txBody>
            <a:bodyPr lIns="0" tIns="0" rIns="0" bIns="0" rtlCol="0" anchor="t">
              <a:spAutoFit/>
            </a:bodyPr>
            <a:lstStyle/>
            <a:p>
              <a:pPr marL="453390" lvl="1" indent="-226695">
                <a:lnSpc>
                  <a:spcPts val="3780"/>
                </a:lnSpc>
                <a:buFont typeface="Arial"/>
                <a:buChar char="•"/>
              </a:pPr>
              <a:r>
                <a:rPr lang="en-US" sz="2100" spc="105">
                  <a:solidFill>
                    <a:srgbClr val="1C1C1C"/>
                  </a:solidFill>
                  <a:latin typeface="Glacial Indifference"/>
                </a:rPr>
                <a:t>Train the trainer style programming for youth in transition workers and related support services</a:t>
              </a:r>
            </a:p>
            <a:p>
              <a:pPr marL="453390" lvl="1" indent="-226695">
                <a:lnSpc>
                  <a:spcPts val="3780"/>
                </a:lnSpc>
                <a:buFont typeface="Arial"/>
                <a:buChar char="•"/>
              </a:pPr>
              <a:r>
                <a:rPr lang="en-US" sz="2100" spc="105">
                  <a:solidFill>
                    <a:srgbClr val="1C1C1C"/>
                  </a:solidFill>
                  <a:latin typeface="Glacial Indifference"/>
                </a:rPr>
                <a:t>Life skills training, managing trauma and grief, developing healthy coping strategies, and self-care. </a:t>
              </a:r>
            </a:p>
          </p:txBody>
        </p:sp>
      </p:grpSp>
      <p:grpSp>
        <p:nvGrpSpPr>
          <p:cNvPr id="12" name="Group 12"/>
          <p:cNvGrpSpPr/>
          <p:nvPr/>
        </p:nvGrpSpPr>
        <p:grpSpPr>
          <a:xfrm>
            <a:off x="6578505" y="2880134"/>
            <a:ext cx="5623258" cy="3656918"/>
            <a:chOff x="0" y="0"/>
            <a:chExt cx="7497677" cy="4875890"/>
          </a:xfrm>
        </p:grpSpPr>
        <p:sp>
          <p:nvSpPr>
            <p:cNvPr id="13" name="TextBox 13"/>
            <p:cNvSpPr txBox="1"/>
            <p:nvPr/>
          </p:nvSpPr>
          <p:spPr>
            <a:xfrm>
              <a:off x="242214" y="19050"/>
              <a:ext cx="7255463" cy="438150"/>
            </a:xfrm>
            <a:prstGeom prst="rect">
              <a:avLst/>
            </a:prstGeom>
          </p:spPr>
          <p:txBody>
            <a:bodyPr lIns="0" tIns="0" rIns="0" bIns="0" rtlCol="0" anchor="t">
              <a:spAutoFit/>
            </a:bodyPr>
            <a:lstStyle/>
            <a:p>
              <a:pPr algn="ctr">
                <a:lnSpc>
                  <a:spcPts val="2475"/>
                </a:lnSpc>
              </a:pPr>
              <a:r>
                <a:rPr lang="en-US" sz="2250">
                  <a:solidFill>
                    <a:srgbClr val="1C1C1C"/>
                  </a:solidFill>
                  <a:latin typeface="Glacial Indifference Bold"/>
                </a:rPr>
                <a:t>Cultural Spaces and Programming</a:t>
              </a:r>
            </a:p>
          </p:txBody>
        </p:sp>
        <p:sp>
          <p:nvSpPr>
            <p:cNvPr id="14" name="TextBox 14"/>
            <p:cNvSpPr txBox="1"/>
            <p:nvPr/>
          </p:nvSpPr>
          <p:spPr>
            <a:xfrm>
              <a:off x="0" y="520425"/>
              <a:ext cx="7255463" cy="4355465"/>
            </a:xfrm>
            <a:prstGeom prst="rect">
              <a:avLst/>
            </a:prstGeom>
          </p:spPr>
          <p:txBody>
            <a:bodyPr lIns="0" tIns="0" rIns="0" bIns="0" rtlCol="0" anchor="t">
              <a:spAutoFit/>
            </a:bodyPr>
            <a:lstStyle/>
            <a:p>
              <a:pPr marL="453390" lvl="1" indent="-226695">
                <a:lnSpc>
                  <a:spcPts val="3780"/>
                </a:lnSpc>
                <a:buFont typeface="Arial"/>
                <a:buChar char="•"/>
              </a:pPr>
              <a:r>
                <a:rPr lang="en-US" sz="2100" spc="105">
                  <a:solidFill>
                    <a:srgbClr val="1C1C1C"/>
                  </a:solidFill>
                  <a:latin typeface="Glacial Indifference"/>
                </a:rPr>
                <a:t>Access to ceremony and spaces for ceremony to be held, such as sweat lodges, shake tent, pow wows, naming ceremony, etc. </a:t>
              </a:r>
            </a:p>
            <a:p>
              <a:pPr marL="453390" lvl="1" indent="-226695">
                <a:lnSpc>
                  <a:spcPts val="3780"/>
                </a:lnSpc>
                <a:buFont typeface="Arial"/>
                <a:buChar char="•"/>
              </a:pPr>
              <a:r>
                <a:rPr lang="en-US" sz="2100" spc="105">
                  <a:solidFill>
                    <a:srgbClr val="1C1C1C"/>
                  </a:solidFill>
                  <a:latin typeface="Glacial Indifference"/>
                </a:rPr>
                <a:t>Cultural activities for youth, including sewing, beading, painting, regalia making, quill work, hunting. </a:t>
              </a:r>
            </a:p>
          </p:txBody>
        </p:sp>
      </p:grpSp>
      <p:grpSp>
        <p:nvGrpSpPr>
          <p:cNvPr id="15" name="Group 15"/>
          <p:cNvGrpSpPr/>
          <p:nvPr/>
        </p:nvGrpSpPr>
        <p:grpSpPr>
          <a:xfrm>
            <a:off x="6578505" y="6690134"/>
            <a:ext cx="5441597" cy="2228168"/>
            <a:chOff x="0" y="0"/>
            <a:chExt cx="7255463" cy="2970890"/>
          </a:xfrm>
        </p:grpSpPr>
        <p:sp>
          <p:nvSpPr>
            <p:cNvPr id="16" name="TextBox 16"/>
            <p:cNvSpPr txBox="1"/>
            <p:nvPr/>
          </p:nvSpPr>
          <p:spPr>
            <a:xfrm>
              <a:off x="0" y="19050"/>
              <a:ext cx="7255463" cy="438150"/>
            </a:xfrm>
            <a:prstGeom prst="rect">
              <a:avLst/>
            </a:prstGeom>
          </p:spPr>
          <p:txBody>
            <a:bodyPr lIns="0" tIns="0" rIns="0" bIns="0" rtlCol="0" anchor="t">
              <a:spAutoFit/>
            </a:bodyPr>
            <a:lstStyle/>
            <a:p>
              <a:pPr algn="ctr">
                <a:lnSpc>
                  <a:spcPts val="2475"/>
                </a:lnSpc>
              </a:pPr>
              <a:r>
                <a:rPr lang="en-US" sz="2250">
                  <a:solidFill>
                    <a:srgbClr val="1C1C1C"/>
                  </a:solidFill>
                  <a:latin typeface="Glacial Indifference Bold"/>
                </a:rPr>
                <a:t>Youth Advocacy</a:t>
              </a:r>
            </a:p>
          </p:txBody>
        </p:sp>
        <p:sp>
          <p:nvSpPr>
            <p:cNvPr id="17" name="TextBox 17"/>
            <p:cNvSpPr txBox="1"/>
            <p:nvPr/>
          </p:nvSpPr>
          <p:spPr>
            <a:xfrm>
              <a:off x="0" y="520425"/>
              <a:ext cx="7255463" cy="2450465"/>
            </a:xfrm>
            <a:prstGeom prst="rect">
              <a:avLst/>
            </a:prstGeom>
          </p:spPr>
          <p:txBody>
            <a:bodyPr lIns="0" tIns="0" rIns="0" bIns="0" rtlCol="0" anchor="t">
              <a:spAutoFit/>
            </a:bodyPr>
            <a:lstStyle/>
            <a:p>
              <a:pPr marL="453390" lvl="1" indent="-226695">
                <a:lnSpc>
                  <a:spcPts val="3780"/>
                </a:lnSpc>
                <a:buFont typeface="Arial"/>
                <a:buChar char="•"/>
              </a:pPr>
              <a:r>
                <a:rPr lang="en-US" sz="2100" spc="105">
                  <a:solidFill>
                    <a:srgbClr val="1C1C1C"/>
                  </a:solidFill>
                  <a:latin typeface="Glacial Indifference"/>
                </a:rPr>
                <a:t>Give space to include youth voices within agencies and organizations through youth councils, mentored work placements, or similar. </a:t>
              </a:r>
            </a:p>
          </p:txBody>
        </p:sp>
      </p:grpSp>
      <p:grpSp>
        <p:nvGrpSpPr>
          <p:cNvPr id="18" name="Group 18"/>
          <p:cNvGrpSpPr/>
          <p:nvPr/>
        </p:nvGrpSpPr>
        <p:grpSpPr>
          <a:xfrm>
            <a:off x="12310463" y="2880134"/>
            <a:ext cx="5420857" cy="6038168"/>
            <a:chOff x="0" y="0"/>
            <a:chExt cx="7227810" cy="8050890"/>
          </a:xfrm>
        </p:grpSpPr>
        <p:sp>
          <p:nvSpPr>
            <p:cNvPr id="19" name="TextBox 19"/>
            <p:cNvSpPr txBox="1"/>
            <p:nvPr/>
          </p:nvSpPr>
          <p:spPr>
            <a:xfrm>
              <a:off x="0" y="19050"/>
              <a:ext cx="7227810" cy="438150"/>
            </a:xfrm>
            <a:prstGeom prst="rect">
              <a:avLst/>
            </a:prstGeom>
          </p:spPr>
          <p:txBody>
            <a:bodyPr lIns="0" tIns="0" rIns="0" bIns="0" rtlCol="0" anchor="t">
              <a:spAutoFit/>
            </a:bodyPr>
            <a:lstStyle/>
            <a:p>
              <a:pPr algn="ctr">
                <a:lnSpc>
                  <a:spcPts val="2475"/>
                </a:lnSpc>
              </a:pPr>
              <a:r>
                <a:rPr lang="en-US" sz="2250">
                  <a:solidFill>
                    <a:srgbClr val="1C1C1C"/>
                  </a:solidFill>
                  <a:latin typeface="Glacial Indifference Bold"/>
                </a:rPr>
                <a:t>Inter-Agency Coordination</a:t>
              </a:r>
            </a:p>
          </p:txBody>
        </p:sp>
        <p:sp>
          <p:nvSpPr>
            <p:cNvPr id="20" name="TextBox 20"/>
            <p:cNvSpPr txBox="1"/>
            <p:nvPr/>
          </p:nvSpPr>
          <p:spPr>
            <a:xfrm>
              <a:off x="0" y="520425"/>
              <a:ext cx="7227810" cy="7530465"/>
            </a:xfrm>
            <a:prstGeom prst="rect">
              <a:avLst/>
            </a:prstGeom>
          </p:spPr>
          <p:txBody>
            <a:bodyPr lIns="0" tIns="0" rIns="0" bIns="0" rtlCol="0" anchor="t">
              <a:spAutoFit/>
            </a:bodyPr>
            <a:lstStyle/>
            <a:p>
              <a:pPr marL="453390" lvl="1" indent="-226695">
                <a:lnSpc>
                  <a:spcPts val="3780"/>
                </a:lnSpc>
                <a:buFont typeface="Arial"/>
                <a:buChar char="•"/>
              </a:pPr>
              <a:r>
                <a:rPr lang="en-US" sz="2100" spc="105">
                  <a:solidFill>
                    <a:srgbClr val="1C1C1C"/>
                  </a:solidFill>
                  <a:latin typeface="Glacial Indifference"/>
                </a:rPr>
                <a:t>Ongoing collaboration between organizations, agencies, and/or governments to communicate ongoing changes in legislation, funding, programming, or other initiatives relevant to youth transitions. </a:t>
              </a:r>
            </a:p>
            <a:p>
              <a:pPr marL="453390" lvl="1" indent="-226695">
                <a:lnSpc>
                  <a:spcPts val="3780"/>
                </a:lnSpc>
                <a:buFont typeface="Arial"/>
                <a:buChar char="•"/>
              </a:pPr>
              <a:r>
                <a:rPr lang="en-US" sz="2100" spc="105">
                  <a:solidFill>
                    <a:srgbClr val="1C1C1C"/>
                  </a:solidFill>
                  <a:latin typeface="Glacial Indifference"/>
                </a:rPr>
                <a:t>Holistic support teams to provide ongoing, and regular, follow up meetings with youth and workers.</a:t>
              </a:r>
            </a:p>
            <a:p>
              <a:pPr marL="453390" lvl="1" indent="-226695">
                <a:lnSpc>
                  <a:spcPts val="3780"/>
                </a:lnSpc>
                <a:buFont typeface="Arial"/>
                <a:buChar char="•"/>
              </a:pPr>
              <a:r>
                <a:rPr lang="en-US" sz="2100" spc="105">
                  <a:solidFill>
                    <a:srgbClr val="1C1C1C"/>
                  </a:solidFill>
                  <a:latin typeface="Glacial Indifference"/>
                </a:rPr>
                <a:t>Community liaison or navigator to assist, or connect, youth with appropriate support services.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1C1C"/>
        </a:solidFill>
        <a:effectLst/>
      </p:bgPr>
    </p:bg>
    <p:spTree>
      <p:nvGrpSpPr>
        <p:cNvPr id="1" name=""/>
        <p:cNvGrpSpPr/>
        <p:nvPr/>
      </p:nvGrpSpPr>
      <p:grpSpPr>
        <a:xfrm>
          <a:off x="0" y="0"/>
          <a:ext cx="0" cy="0"/>
          <a:chOff x="0" y="0"/>
          <a:chExt cx="0" cy="0"/>
        </a:xfrm>
      </p:grpSpPr>
      <p:sp>
        <p:nvSpPr>
          <p:cNvPr id="2" name="Freeform 2"/>
          <p:cNvSpPr/>
          <p:nvPr/>
        </p:nvSpPr>
        <p:spPr>
          <a:xfrm>
            <a:off x="-224191" y="0"/>
            <a:ext cx="18634815" cy="10255073"/>
          </a:xfrm>
          <a:custGeom>
            <a:avLst/>
            <a:gdLst/>
            <a:ahLst/>
            <a:cxnLst/>
            <a:rect l="l" t="t" r="r" b="b"/>
            <a:pathLst>
              <a:path w="18634815" h="10255073">
                <a:moveTo>
                  <a:pt x="0" y="0"/>
                </a:moveTo>
                <a:lnTo>
                  <a:pt x="18634815" y="0"/>
                </a:lnTo>
                <a:lnTo>
                  <a:pt x="18634815" y="10255073"/>
                </a:lnTo>
                <a:lnTo>
                  <a:pt x="0" y="10255073"/>
                </a:lnTo>
                <a:lnTo>
                  <a:pt x="0" y="0"/>
                </a:lnTo>
                <a:close/>
              </a:path>
            </a:pathLst>
          </a:custGeom>
          <a:blipFill>
            <a:blip r:embed="rId2">
              <a:alphaModFix amt="43999"/>
            </a:blip>
            <a:stretch>
              <a:fillRect t="-43605" b="-91552"/>
            </a:stretch>
          </a:blipFill>
        </p:spPr>
      </p:sp>
      <p:grpSp>
        <p:nvGrpSpPr>
          <p:cNvPr id="3" name="Group 3"/>
          <p:cNvGrpSpPr/>
          <p:nvPr/>
        </p:nvGrpSpPr>
        <p:grpSpPr>
          <a:xfrm>
            <a:off x="4884287" y="3539989"/>
            <a:ext cx="8519425" cy="3207023"/>
            <a:chOff x="0" y="0"/>
            <a:chExt cx="11359233" cy="4276031"/>
          </a:xfrm>
        </p:grpSpPr>
        <p:sp>
          <p:nvSpPr>
            <p:cNvPr id="4" name="TextBox 4"/>
            <p:cNvSpPr txBox="1"/>
            <p:nvPr/>
          </p:nvSpPr>
          <p:spPr>
            <a:xfrm>
              <a:off x="0" y="1680220"/>
              <a:ext cx="11359233" cy="1083469"/>
            </a:xfrm>
            <a:prstGeom prst="rect">
              <a:avLst/>
            </a:prstGeom>
          </p:spPr>
          <p:txBody>
            <a:bodyPr lIns="0" tIns="0" rIns="0" bIns="0" rtlCol="0" anchor="t">
              <a:spAutoFit/>
            </a:bodyPr>
            <a:lstStyle/>
            <a:p>
              <a:pPr algn="ctr">
                <a:lnSpc>
                  <a:spcPts val="6187"/>
                </a:lnSpc>
              </a:pPr>
              <a:r>
                <a:rPr lang="en-US" sz="5625" spc="562">
                  <a:solidFill>
                    <a:srgbClr val="FFFFFF"/>
                  </a:solidFill>
                  <a:latin typeface="League Gothic"/>
                </a:rPr>
                <a:t>ZHOOMIINGWENIDAA NOONGOM</a:t>
              </a:r>
            </a:p>
          </p:txBody>
        </p:sp>
        <p:sp>
          <p:nvSpPr>
            <p:cNvPr id="5" name="TextBox 5"/>
            <p:cNvSpPr txBox="1"/>
            <p:nvPr/>
          </p:nvSpPr>
          <p:spPr>
            <a:xfrm>
              <a:off x="0" y="19050"/>
              <a:ext cx="11359233" cy="429816"/>
            </a:xfrm>
            <a:prstGeom prst="rect">
              <a:avLst/>
            </a:prstGeom>
          </p:spPr>
          <p:txBody>
            <a:bodyPr lIns="0" tIns="0" rIns="0" bIns="0" rtlCol="0" anchor="t">
              <a:spAutoFit/>
            </a:bodyPr>
            <a:lstStyle/>
            <a:p>
              <a:pPr algn="ctr">
                <a:lnSpc>
                  <a:spcPts val="2475"/>
                </a:lnSpc>
              </a:pPr>
              <a:r>
                <a:rPr lang="en-US" sz="2250">
                  <a:solidFill>
                    <a:srgbClr val="FFFFFF"/>
                  </a:solidFill>
                  <a:latin typeface="Glacial Indifference Bold"/>
                </a:rPr>
                <a:t>Zhoo-meeng-when-ih-daa Noon-gum</a:t>
              </a:r>
            </a:p>
          </p:txBody>
        </p:sp>
        <p:sp>
          <p:nvSpPr>
            <p:cNvPr id="6" name="TextBox 6"/>
            <p:cNvSpPr txBox="1"/>
            <p:nvPr/>
          </p:nvSpPr>
          <p:spPr>
            <a:xfrm>
              <a:off x="0" y="3852168"/>
              <a:ext cx="11359233" cy="423863"/>
            </a:xfrm>
            <a:prstGeom prst="rect">
              <a:avLst/>
            </a:prstGeom>
          </p:spPr>
          <p:txBody>
            <a:bodyPr lIns="0" tIns="0" rIns="0" bIns="0" rtlCol="0" anchor="t">
              <a:spAutoFit/>
            </a:bodyPr>
            <a:lstStyle/>
            <a:p>
              <a:pPr algn="ctr">
                <a:lnSpc>
                  <a:spcPts val="3037"/>
                </a:lnSpc>
              </a:pPr>
              <a:r>
                <a:rPr lang="en-US" sz="1687" spc="84">
                  <a:solidFill>
                    <a:srgbClr val="FFFFFF"/>
                  </a:solidFill>
                  <a:latin typeface="Glacial Indifference Bold"/>
                </a:rPr>
                <a:t>Let's all smile today :)</a:t>
              </a:r>
            </a:p>
          </p:txBody>
        </p:sp>
      </p:grpSp>
      <p:grpSp>
        <p:nvGrpSpPr>
          <p:cNvPr id="7" name="Group 7"/>
          <p:cNvGrpSpPr/>
          <p:nvPr/>
        </p:nvGrpSpPr>
        <p:grpSpPr>
          <a:xfrm>
            <a:off x="8349930" y="-455177"/>
            <a:ext cx="1588139" cy="1643149"/>
            <a:chOff x="0" y="0"/>
            <a:chExt cx="2117519" cy="2190865"/>
          </a:xfrm>
        </p:grpSpPr>
        <p:sp>
          <p:nvSpPr>
            <p:cNvPr id="8" name="AutoShape 8"/>
            <p:cNvSpPr/>
            <p:nvPr/>
          </p:nvSpPr>
          <p:spPr>
            <a:xfrm>
              <a:off x="0" y="0"/>
              <a:ext cx="2117519" cy="2190865"/>
            </a:xfrm>
            <a:prstGeom prst="rect">
              <a:avLst/>
            </a:prstGeom>
            <a:solidFill>
              <a:srgbClr val="628AA7"/>
            </a:solidFill>
          </p:spPr>
        </p:sp>
        <p:sp>
          <p:nvSpPr>
            <p:cNvPr id="9" name="Freeform 9"/>
            <p:cNvSpPr/>
            <p:nvPr/>
          </p:nvSpPr>
          <p:spPr>
            <a:xfrm>
              <a:off x="616944" y="1076483"/>
              <a:ext cx="883631" cy="698069"/>
            </a:xfrm>
            <a:custGeom>
              <a:avLst/>
              <a:gdLst/>
              <a:ahLst/>
              <a:cxnLst/>
              <a:rect l="l" t="t" r="r" b="b"/>
              <a:pathLst>
                <a:path w="883631" h="698069">
                  <a:moveTo>
                    <a:pt x="0" y="0"/>
                  </a:moveTo>
                  <a:lnTo>
                    <a:pt x="883631" y="0"/>
                  </a:lnTo>
                  <a:lnTo>
                    <a:pt x="883631" y="698069"/>
                  </a:lnTo>
                  <a:lnTo>
                    <a:pt x="0" y="698069"/>
                  </a:lnTo>
                  <a:lnTo>
                    <a:pt x="0" y="0"/>
                  </a:lnTo>
                  <a:close/>
                </a:path>
              </a:pathLst>
            </a:custGeom>
            <a:blipFill>
              <a:blip r:embed="rId3">
                <a:extLst>
                  <a:ext uri="{96DAC541-7B7A-43D3-8B79-37D633B846F1}">
                    <asvg:svgBlip xmlns:asvg="http://schemas.microsoft.com/office/drawing/2016/SVG/main" xmlns="" r:embed="rId4"/>
                  </a:ext>
                </a:extLst>
              </a:blip>
              <a:stretch>
                <a:fillRect l="-248" r="-248"/>
              </a:stretch>
            </a:blipFill>
          </p:spPr>
        </p:sp>
      </p:grpSp>
      <p:grpSp>
        <p:nvGrpSpPr>
          <p:cNvPr id="10" name="Group 10"/>
          <p:cNvGrpSpPr/>
          <p:nvPr/>
        </p:nvGrpSpPr>
        <p:grpSpPr>
          <a:xfrm rot="-10800000">
            <a:off x="8349930" y="9099028"/>
            <a:ext cx="1588139" cy="1643149"/>
            <a:chOff x="0" y="0"/>
            <a:chExt cx="2117519" cy="2190865"/>
          </a:xfrm>
        </p:grpSpPr>
        <p:sp>
          <p:nvSpPr>
            <p:cNvPr id="11" name="AutoShape 11"/>
            <p:cNvSpPr/>
            <p:nvPr/>
          </p:nvSpPr>
          <p:spPr>
            <a:xfrm>
              <a:off x="0" y="0"/>
              <a:ext cx="2117519" cy="2190865"/>
            </a:xfrm>
            <a:prstGeom prst="rect">
              <a:avLst/>
            </a:prstGeom>
            <a:solidFill>
              <a:srgbClr val="628AA7"/>
            </a:solidFill>
          </p:spPr>
        </p:sp>
        <p:sp>
          <p:nvSpPr>
            <p:cNvPr id="12" name="Freeform 12"/>
            <p:cNvSpPr/>
            <p:nvPr/>
          </p:nvSpPr>
          <p:spPr>
            <a:xfrm>
              <a:off x="616944" y="1076483"/>
              <a:ext cx="883631" cy="698069"/>
            </a:xfrm>
            <a:custGeom>
              <a:avLst/>
              <a:gdLst/>
              <a:ahLst/>
              <a:cxnLst/>
              <a:rect l="l" t="t" r="r" b="b"/>
              <a:pathLst>
                <a:path w="883631" h="698069">
                  <a:moveTo>
                    <a:pt x="0" y="0"/>
                  </a:moveTo>
                  <a:lnTo>
                    <a:pt x="883631" y="0"/>
                  </a:lnTo>
                  <a:lnTo>
                    <a:pt x="883631" y="698069"/>
                  </a:lnTo>
                  <a:lnTo>
                    <a:pt x="0" y="698069"/>
                  </a:lnTo>
                  <a:lnTo>
                    <a:pt x="0" y="0"/>
                  </a:lnTo>
                  <a:close/>
                </a:path>
              </a:pathLst>
            </a:custGeom>
            <a:blipFill>
              <a:blip r:embed="rId3">
                <a:extLst>
                  <a:ext uri="{96DAC541-7B7A-43D3-8B79-37D633B846F1}">
                    <asvg:svgBlip xmlns:asvg="http://schemas.microsoft.com/office/drawing/2016/SVG/main" xmlns="" r:embed="rId4"/>
                  </a:ext>
                </a:extLst>
              </a:blip>
              <a:stretch>
                <a:fillRect l="-248" r="-248"/>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489</Words>
  <Application>Microsoft Office PowerPoint</Application>
  <PresentationFormat>Custom</PresentationFormat>
  <Paragraphs>62</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Glacial Indifference Bold</vt:lpstr>
      <vt:lpstr>Glacial Indifference Italics</vt:lpstr>
      <vt:lpstr>Glacial Indifference</vt:lpstr>
      <vt:lpstr>League Gothic</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PMSS Presentation</dc:title>
  <dc:creator>Isak Vaillancourt</dc:creator>
  <cp:lastModifiedBy>Isak Vaillancourt</cp:lastModifiedBy>
  <cp:revision>2</cp:revision>
  <dcterms:created xsi:type="dcterms:W3CDTF">2006-08-16T00:00:00Z</dcterms:created>
  <dcterms:modified xsi:type="dcterms:W3CDTF">2023-11-06T21:46:55Z</dcterms:modified>
  <dc:identifier>DAFzDXdC5w8</dc:identifier>
</cp:coreProperties>
</file>