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340" r:id="rId5"/>
    <p:sldId id="257" r:id="rId6"/>
    <p:sldId id="423" r:id="rId7"/>
    <p:sldId id="441" r:id="rId8"/>
    <p:sldId id="475" r:id="rId9"/>
    <p:sldId id="476" r:id="rId10"/>
    <p:sldId id="477" r:id="rId11"/>
    <p:sldId id="478" r:id="rId12"/>
    <p:sldId id="479" r:id="rId13"/>
    <p:sldId id="481" r:id="rId14"/>
    <p:sldId id="482" r:id="rId15"/>
    <p:sldId id="484" r:id="rId16"/>
    <p:sldId id="485" r:id="rId17"/>
    <p:sldId id="486" r:id="rId18"/>
    <p:sldId id="487" r:id="rId19"/>
    <p:sldId id="488" r:id="rId20"/>
    <p:sldId id="489" r:id="rId21"/>
    <p:sldId id="490" r:id="rId22"/>
    <p:sldId id="491" r:id="rId23"/>
    <p:sldId id="4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Ambros" initials="RA" lastIdx="2" clrIdx="0">
    <p:extLst>
      <p:ext uri="{19B8F6BF-5375-455C-9EA6-DF929625EA0E}">
        <p15:presenceInfo xmlns:p15="http://schemas.microsoft.com/office/powerpoint/2012/main" userId="S::Ruth@henselbarristers.com::a8e412d9-3a1a-41a8-8b9c-bd3453c9de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4660"/>
  </p:normalViewPr>
  <p:slideViewPr>
    <p:cSldViewPr snapToGrid="0">
      <p:cViewPr varScale="1">
        <p:scale>
          <a:sx n="68" d="100"/>
          <a:sy n="68" d="100"/>
        </p:scale>
        <p:origin x="62" y="3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68D50-759F-4F83-8FC6-3B936E23BA7A}"/>
              </a:ext>
            </a:extLst>
          </p:cNvPr>
          <p:cNvSpPr>
            <a:spLocks noGrp="1"/>
          </p:cNvSpPr>
          <p:nvPr>
            <p:ph type="title"/>
          </p:nvPr>
        </p:nvSpPr>
        <p:spPr>
          <a:xfrm>
            <a:off x="628650" y="1150316"/>
            <a:ext cx="7886700" cy="1325563"/>
          </a:xfrm>
          <a:prstGeom prst="rect">
            <a:avLst/>
          </a:prstGeom>
        </p:spPr>
        <p:txBody>
          <a:bodyPr/>
          <a:lstStyle/>
          <a:p>
            <a:r>
              <a:rPr lang="en-US"/>
              <a:t>Click to edit Master title style</a:t>
            </a:r>
            <a:endParaRPr lang="en-CA"/>
          </a:p>
        </p:txBody>
      </p:sp>
      <p:sp>
        <p:nvSpPr>
          <p:cNvPr id="4" name="TextBox 3">
            <a:extLst>
              <a:ext uri="{FF2B5EF4-FFF2-40B4-BE49-F238E27FC236}">
                <a16:creationId xmlns:a16="http://schemas.microsoft.com/office/drawing/2014/main" id="{30FBA884-C1AA-4ED5-9A41-D45F0A688888}"/>
              </a:ext>
            </a:extLst>
          </p:cNvPr>
          <p:cNvSpPr txBox="1"/>
          <p:nvPr/>
        </p:nvSpPr>
        <p:spPr>
          <a:xfrm>
            <a:off x="8515352" y="6273229"/>
            <a:ext cx="675861" cy="584775"/>
          </a:xfrm>
          <a:prstGeom prst="rect">
            <a:avLst/>
          </a:prstGeom>
          <a:noFill/>
        </p:spPr>
        <p:txBody>
          <a:bodyPr wrap="square" rtlCol="0">
            <a:spAutoFit/>
          </a:bodyPr>
          <a:lstStyle/>
          <a:p>
            <a:r>
              <a:rPr lang="en-CA" sz="3200">
                <a:latin typeface="Aldhabi" panose="01000000000000000000" pitchFamily="2" charset="-78"/>
                <a:cs typeface="Aldhabi" panose="01000000000000000000" pitchFamily="2" charset="-78"/>
              </a:rPr>
              <a:t>1</a:t>
            </a:r>
          </a:p>
        </p:txBody>
      </p:sp>
    </p:spTree>
    <p:extLst>
      <p:ext uri="{BB962C8B-B14F-4D97-AF65-F5344CB8AC3E}">
        <p14:creationId xmlns:p14="http://schemas.microsoft.com/office/powerpoint/2010/main" val="354185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3272-7254-4A37-8D6F-20E9CDB39BDB}"/>
              </a:ext>
            </a:extLst>
          </p:cNvPr>
          <p:cNvSpPr>
            <a:spLocks noGrp="1"/>
          </p:cNvSpPr>
          <p:nvPr>
            <p:ph type="title"/>
          </p:nvPr>
        </p:nvSpPr>
        <p:spPr>
          <a:xfrm>
            <a:off x="549137" y="1100622"/>
            <a:ext cx="7886700" cy="1325563"/>
          </a:xfrm>
          <a:prstGeom prst="rect">
            <a:avLst/>
          </a:prstGeom>
        </p:spPr>
        <p:txBody>
          <a:bodyPr/>
          <a:lstStyle/>
          <a:p>
            <a:r>
              <a:rPr lang="en-US"/>
              <a:t>Click to edit Master title style</a:t>
            </a:r>
            <a:endParaRPr lang="en-CA"/>
          </a:p>
        </p:txBody>
      </p:sp>
      <p:sp>
        <p:nvSpPr>
          <p:cNvPr id="3" name="Footer Placeholder 2">
            <a:extLst>
              <a:ext uri="{FF2B5EF4-FFF2-40B4-BE49-F238E27FC236}">
                <a16:creationId xmlns:a16="http://schemas.microsoft.com/office/drawing/2014/main" id="{34066326-B1D0-48FF-BC0D-B7361810CB99}"/>
              </a:ext>
            </a:extLst>
          </p:cNvPr>
          <p:cNvSpPr>
            <a:spLocks noGrp="1"/>
          </p:cNvSpPr>
          <p:nvPr>
            <p:ph type="ftr" sz="quarter" idx="10"/>
          </p:nvPr>
        </p:nvSpPr>
        <p:spPr>
          <a:xfrm>
            <a:off x="1673503" y="6392281"/>
            <a:ext cx="5796998" cy="280919"/>
          </a:xfrm>
          <a:prstGeom prst="rect">
            <a:avLst/>
          </a:prstGeom>
        </p:spPr>
        <p:txBody>
          <a:bodyPr/>
          <a:lstStyle/>
          <a:p>
            <a:endParaRPr lang="en-CA"/>
          </a:p>
        </p:txBody>
      </p:sp>
    </p:spTree>
    <p:extLst>
      <p:ext uri="{BB962C8B-B14F-4D97-AF65-F5344CB8AC3E}">
        <p14:creationId xmlns:p14="http://schemas.microsoft.com/office/powerpoint/2010/main" val="397306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AD9BA-56F3-4F8E-9DE6-64F44D11A778}"/>
              </a:ext>
            </a:extLst>
          </p:cNvPr>
          <p:cNvSpPr>
            <a:spLocks noGrp="1"/>
          </p:cNvSpPr>
          <p:nvPr>
            <p:ph type="title"/>
          </p:nvPr>
        </p:nvSpPr>
        <p:spPr>
          <a:xfrm>
            <a:off x="628650" y="1249709"/>
            <a:ext cx="7886700" cy="1325563"/>
          </a:xfrm>
          <a:prstGeom prst="rect">
            <a:avLst/>
          </a:prstGeom>
        </p:spPr>
        <p:txBody>
          <a:bodyPr/>
          <a:lstStyle/>
          <a:p>
            <a:r>
              <a:rPr lang="en-US"/>
              <a:t>Click to edit Master title style</a:t>
            </a:r>
            <a:endParaRPr lang="en-CA"/>
          </a:p>
        </p:txBody>
      </p:sp>
      <p:sp>
        <p:nvSpPr>
          <p:cNvPr id="3" name="Footer Placeholder 2">
            <a:extLst>
              <a:ext uri="{FF2B5EF4-FFF2-40B4-BE49-F238E27FC236}">
                <a16:creationId xmlns:a16="http://schemas.microsoft.com/office/drawing/2014/main" id="{72E19633-112A-40C2-8726-844E51AF9BD6}"/>
              </a:ext>
            </a:extLst>
          </p:cNvPr>
          <p:cNvSpPr>
            <a:spLocks noGrp="1"/>
          </p:cNvSpPr>
          <p:nvPr>
            <p:ph type="ftr" sz="quarter" idx="10"/>
          </p:nvPr>
        </p:nvSpPr>
        <p:spPr>
          <a:xfrm>
            <a:off x="1673503" y="6392281"/>
            <a:ext cx="5796998" cy="280919"/>
          </a:xfrm>
          <a:prstGeom prst="rect">
            <a:avLst/>
          </a:prstGeom>
        </p:spPr>
        <p:txBody>
          <a:bodyPr/>
          <a:lstStyle/>
          <a:p>
            <a:endParaRPr lang="en-CA"/>
          </a:p>
        </p:txBody>
      </p:sp>
    </p:spTree>
    <p:extLst>
      <p:ext uri="{BB962C8B-B14F-4D97-AF65-F5344CB8AC3E}">
        <p14:creationId xmlns:p14="http://schemas.microsoft.com/office/powerpoint/2010/main" val="399001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878" y="1083372"/>
            <a:ext cx="9481930" cy="884583"/>
          </a:xfrm>
          <a:prstGeom prst="rect">
            <a:avLst/>
          </a:prstGeom>
        </p:spPr>
        <p:txBody>
          <a:bodyPr/>
          <a:lstStyle/>
          <a:p>
            <a:r>
              <a:rPr lang="en-US"/>
              <a:t>Click to edit Master title style</a:t>
            </a:r>
          </a:p>
        </p:txBody>
      </p:sp>
      <p:sp>
        <p:nvSpPr>
          <p:cNvPr id="4" name="Footer Placeholder 3"/>
          <p:cNvSpPr>
            <a:spLocks noGrp="1"/>
          </p:cNvSpPr>
          <p:nvPr>
            <p:ph type="ftr" sz="quarter" idx="11"/>
          </p:nvPr>
        </p:nvSpPr>
        <p:spPr>
          <a:xfrm>
            <a:off x="1673503" y="6398182"/>
            <a:ext cx="5796998" cy="280919"/>
          </a:xfrm>
          <a:prstGeom prst="rect">
            <a:avLst/>
          </a:prstGeom>
        </p:spPr>
        <p:txBody>
          <a:bodyPr/>
          <a:lstStyle/>
          <a:p>
            <a:endParaRPr lang="en-CA"/>
          </a:p>
        </p:txBody>
      </p:sp>
    </p:spTree>
    <p:extLst>
      <p:ext uri="{BB962C8B-B14F-4D97-AF65-F5344CB8AC3E}">
        <p14:creationId xmlns:p14="http://schemas.microsoft.com/office/powerpoint/2010/main" val="60449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987432"/>
            <a:ext cx="4629150" cy="4873625"/>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Click to edit Master text styles</a:t>
            </a:r>
          </a:p>
        </p:txBody>
      </p:sp>
      <p:sp>
        <p:nvSpPr>
          <p:cNvPr id="6" name="Footer Placeholder 5"/>
          <p:cNvSpPr>
            <a:spLocks noGrp="1"/>
          </p:cNvSpPr>
          <p:nvPr>
            <p:ph type="ftr" sz="quarter" idx="11"/>
          </p:nvPr>
        </p:nvSpPr>
        <p:spPr>
          <a:xfrm>
            <a:off x="1673503" y="6260344"/>
            <a:ext cx="5796998" cy="280919"/>
          </a:xfrm>
          <a:prstGeom prst="rect">
            <a:avLst/>
          </a:prstGeom>
        </p:spPr>
        <p:txBody>
          <a:bodyPr/>
          <a:lstStyle/>
          <a:p>
            <a:endParaRPr lang="en-CA"/>
          </a:p>
        </p:txBody>
      </p:sp>
    </p:spTree>
    <p:extLst>
      <p:ext uri="{BB962C8B-B14F-4D97-AF65-F5344CB8AC3E}">
        <p14:creationId xmlns:p14="http://schemas.microsoft.com/office/powerpoint/2010/main" val="121525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A400-0466-429B-B801-F16EB1A4479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47813CE-A2B9-42CC-AA6A-2F656DC0A9BC}"/>
              </a:ext>
            </a:extLst>
          </p:cNvPr>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92E50CD-8461-4425-94EA-09B56D4776CF}"/>
              </a:ext>
            </a:extLst>
          </p:cNvPr>
          <p:cNvSpPr>
            <a:spLocks noGrp="1"/>
          </p:cNvSpPr>
          <p:nvPr>
            <p:ph type="dt" sz="half" idx="10"/>
          </p:nvPr>
        </p:nvSpPr>
        <p:spPr/>
        <p:txBody>
          <a:bodyPr/>
          <a:lstStyle/>
          <a:p>
            <a:fld id="{E46C4A7F-F5D7-49E8-A949-9D04A8D7E870}" type="datetimeFigureOut">
              <a:rPr lang="en-CA" smtClean="0"/>
              <a:t>2021-05-19</a:t>
            </a:fld>
            <a:endParaRPr lang="en-CA"/>
          </a:p>
        </p:txBody>
      </p:sp>
      <p:sp>
        <p:nvSpPr>
          <p:cNvPr id="5" name="Footer Placeholder 4">
            <a:extLst>
              <a:ext uri="{FF2B5EF4-FFF2-40B4-BE49-F238E27FC236}">
                <a16:creationId xmlns:a16="http://schemas.microsoft.com/office/drawing/2014/main" id="{0202F24A-C0A7-4C80-A69B-15B05C6258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73A4214-A55D-472C-89B0-0831EA3E0456}"/>
              </a:ext>
            </a:extLst>
          </p:cNvPr>
          <p:cNvSpPr>
            <a:spLocks noGrp="1"/>
          </p:cNvSpPr>
          <p:nvPr>
            <p:ph type="sldNum" sz="quarter" idx="12"/>
          </p:nvPr>
        </p:nvSpPr>
        <p:spPr/>
        <p:txBody>
          <a:bodyPr/>
          <a:lstStyle/>
          <a:p>
            <a:fld id="{1B42C78C-62EB-4970-A90B-9CCEF5D07AE0}" type="slidenum">
              <a:rPr lang="en-CA" smtClean="0"/>
              <a:t>‹#›</a:t>
            </a:fld>
            <a:endParaRPr lang="en-CA"/>
          </a:p>
        </p:txBody>
      </p:sp>
    </p:spTree>
    <p:extLst>
      <p:ext uri="{BB962C8B-B14F-4D97-AF65-F5344CB8AC3E}">
        <p14:creationId xmlns:p14="http://schemas.microsoft.com/office/powerpoint/2010/main" val="314605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6938A56-6832-4AFA-9438-53B217D032EE}"/>
              </a:ext>
            </a:extLst>
          </p:cNvPr>
          <p:cNvSpPr/>
          <p:nvPr/>
        </p:nvSpPr>
        <p:spPr>
          <a:xfrm>
            <a:off x="0" y="0"/>
            <a:ext cx="9144000" cy="848852"/>
          </a:xfrm>
          <a:prstGeom prst="rect">
            <a:avLst/>
          </a:prstGeom>
          <a:solidFill>
            <a:srgbClr val="B9A899"/>
          </a:solidFill>
          <a:ln>
            <a:solidFill>
              <a:srgbClr val="B9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ln>
                <a:solidFill>
                  <a:srgbClr val="FAF1E2"/>
                </a:solidFill>
              </a:ln>
              <a:solidFill>
                <a:srgbClr val="FAF1E2"/>
              </a:solidFill>
            </a:endParaRPr>
          </a:p>
        </p:txBody>
      </p:sp>
      <p:sp>
        <p:nvSpPr>
          <p:cNvPr id="3" name="Text Placeholder 2"/>
          <p:cNvSpPr>
            <a:spLocks noGrp="1"/>
          </p:cNvSpPr>
          <p:nvPr>
            <p:ph type="body" idx="1"/>
          </p:nvPr>
        </p:nvSpPr>
        <p:spPr>
          <a:xfrm>
            <a:off x="628650" y="1253331"/>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8AB30669-5BC9-4EE3-9731-B27918E08E47}"/>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220638" y="105297"/>
            <a:ext cx="2808312" cy="673995"/>
          </a:xfrm>
          <a:prstGeom prst="rect">
            <a:avLst/>
          </a:prstGeom>
        </p:spPr>
      </p:pic>
      <p:cxnSp>
        <p:nvCxnSpPr>
          <p:cNvPr id="9" name="Straight Connector 8">
            <a:extLst>
              <a:ext uri="{FF2B5EF4-FFF2-40B4-BE49-F238E27FC236}">
                <a16:creationId xmlns:a16="http://schemas.microsoft.com/office/drawing/2014/main" id="{E18744E1-BC8F-4BAA-BC89-A79DEDC4DFEB}"/>
              </a:ext>
            </a:extLst>
          </p:cNvPr>
          <p:cNvCxnSpPr>
            <a:cxnSpLocks/>
          </p:cNvCxnSpPr>
          <p:nvPr/>
        </p:nvCxnSpPr>
        <p:spPr>
          <a:xfrm>
            <a:off x="0" y="848862"/>
            <a:ext cx="7213198"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47CD11BB-C1AB-4AC6-A0FC-510B9C215C0E}"/>
              </a:ext>
            </a:extLst>
          </p:cNvPr>
          <p:cNvCxnSpPr/>
          <p:nvPr/>
        </p:nvCxnSpPr>
        <p:spPr>
          <a:xfrm>
            <a:off x="1475708" y="6291469"/>
            <a:ext cx="6356328" cy="0"/>
          </a:xfrm>
          <a:prstGeom prst="line">
            <a:avLst/>
          </a:prstGeom>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38F02131-FF25-4E60-B598-08E69DFC9C0A}"/>
              </a:ext>
            </a:extLst>
          </p:cNvPr>
          <p:cNvSpPr txBox="1"/>
          <p:nvPr/>
        </p:nvSpPr>
        <p:spPr>
          <a:xfrm>
            <a:off x="2094547" y="6291043"/>
            <a:ext cx="5118653" cy="461665"/>
          </a:xfrm>
          <a:prstGeom prst="rect">
            <a:avLst/>
          </a:prstGeom>
          <a:noFill/>
        </p:spPr>
        <p:txBody>
          <a:bodyPr wrap="square" rtlCol="0">
            <a:spAutoFit/>
          </a:bodyPr>
          <a:lstStyle/>
          <a:p>
            <a:pPr algn="ctr"/>
            <a:r>
              <a:rPr lang="en-CA" sz="2400">
                <a:solidFill>
                  <a:schemeClr val="tx1">
                    <a:lumMod val="50000"/>
                    <a:lumOff val="50000"/>
                  </a:schemeClr>
                </a:solidFill>
                <a:latin typeface="Aldhabi" panose="01000000000000000000" pitchFamily="2" charset="-78"/>
                <a:cs typeface="Aldhabi" panose="01000000000000000000" pitchFamily="2" charset="-78"/>
              </a:rPr>
              <a:t>Transforming Canadian law for Indigenous people.</a:t>
            </a:r>
          </a:p>
        </p:txBody>
      </p:sp>
      <p:sp>
        <p:nvSpPr>
          <p:cNvPr id="20" name="Footer Placeholder 19">
            <a:extLst>
              <a:ext uri="{FF2B5EF4-FFF2-40B4-BE49-F238E27FC236}">
                <a16:creationId xmlns:a16="http://schemas.microsoft.com/office/drawing/2014/main" id="{7E089679-8A85-4AE4-8C0B-66EFD11ED955}"/>
              </a:ext>
            </a:extLst>
          </p:cNvPr>
          <p:cNvSpPr>
            <a:spLocks noGrp="1"/>
          </p:cNvSpPr>
          <p:nvPr>
            <p:ph type="ftr" sz="quarter" idx="3"/>
          </p:nvPr>
        </p:nvSpPr>
        <p:spPr>
          <a:xfrm>
            <a:off x="3028950" y="635635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Tree>
    <p:extLst>
      <p:ext uri="{BB962C8B-B14F-4D97-AF65-F5344CB8AC3E}">
        <p14:creationId xmlns:p14="http://schemas.microsoft.com/office/powerpoint/2010/main" val="1086347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thestar.com/news/canada/2021/02/26/confidentiality-agreements-a-red-flag-in-exercising-bill-c-92-says-indigenous-leader.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8820-02B1-46A3-A8AB-28F52A2488D0}"/>
              </a:ext>
            </a:extLst>
          </p:cNvPr>
          <p:cNvSpPr>
            <a:spLocks noGrp="1"/>
          </p:cNvSpPr>
          <p:nvPr>
            <p:ph type="ctrTitle"/>
          </p:nvPr>
        </p:nvSpPr>
        <p:spPr>
          <a:xfrm>
            <a:off x="565327" y="2038934"/>
            <a:ext cx="7042836" cy="1470025"/>
          </a:xfrm>
        </p:spPr>
        <p:txBody>
          <a:bodyPr/>
          <a:lstStyle/>
          <a:p>
            <a:pPr algn="l"/>
            <a:r>
              <a:rPr lang="en-CA" sz="4400" b="1" dirty="0">
                <a:latin typeface="Century" panose="02040604050505020304" pitchFamily="18" charset="0"/>
              </a:rPr>
              <a:t>Bill C-92</a:t>
            </a:r>
          </a:p>
        </p:txBody>
      </p:sp>
      <p:sp>
        <p:nvSpPr>
          <p:cNvPr id="5" name="Slide Number Placeholder 4">
            <a:extLst>
              <a:ext uri="{FF2B5EF4-FFF2-40B4-BE49-F238E27FC236}">
                <a16:creationId xmlns:a16="http://schemas.microsoft.com/office/drawing/2014/main" id="{FB6E5308-D46D-4A37-ACCA-D4C7D22BC2D9}"/>
              </a:ext>
            </a:extLst>
          </p:cNvPr>
          <p:cNvSpPr>
            <a:spLocks noGrp="1"/>
          </p:cNvSpPr>
          <p:nvPr>
            <p:ph type="sldNum" sz="quarter" idx="12"/>
          </p:nvPr>
        </p:nvSpPr>
        <p:spPr/>
        <p:txBody>
          <a:bodyPr/>
          <a:lstStyle/>
          <a:p>
            <a:fld id="{2CA6E1B4-01A0-4948-85F2-DA627FC734E3}" type="slidenum">
              <a:rPr lang="en-CA" smtClean="0">
                <a:solidFill>
                  <a:prstClr val="black">
                    <a:tint val="75000"/>
                  </a:prstClr>
                </a:solidFill>
              </a:rPr>
              <a:pPr/>
              <a:t>1</a:t>
            </a:fld>
            <a:endParaRPr lang="en-CA">
              <a:solidFill>
                <a:prstClr val="black">
                  <a:tint val="75000"/>
                </a:prstClr>
              </a:solidFill>
            </a:endParaRPr>
          </a:p>
        </p:txBody>
      </p:sp>
      <p:sp>
        <p:nvSpPr>
          <p:cNvPr id="12" name="TextBox 11">
            <a:extLst>
              <a:ext uri="{FF2B5EF4-FFF2-40B4-BE49-F238E27FC236}">
                <a16:creationId xmlns:a16="http://schemas.microsoft.com/office/drawing/2014/main" id="{929B04CB-6269-4CFD-A11D-EC498484292F}"/>
              </a:ext>
            </a:extLst>
          </p:cNvPr>
          <p:cNvSpPr txBox="1"/>
          <p:nvPr/>
        </p:nvSpPr>
        <p:spPr>
          <a:xfrm>
            <a:off x="482176" y="5032233"/>
            <a:ext cx="1965588" cy="830997"/>
          </a:xfrm>
          <a:prstGeom prst="rect">
            <a:avLst/>
          </a:prstGeom>
          <a:noFill/>
        </p:spPr>
        <p:txBody>
          <a:bodyPr wrap="square" rtlCol="0">
            <a:spAutoFit/>
          </a:bodyPr>
          <a:lstStyle/>
          <a:p>
            <a:r>
              <a:rPr lang="en-CA" sz="1600" b="1">
                <a:latin typeface="Century" panose="02040604050505020304" pitchFamily="18" charset="0"/>
                <a:cs typeface="Aldhabi" panose="01000000000000000000" pitchFamily="2" charset="-78"/>
              </a:rPr>
              <a:t>Katherine Hensel</a:t>
            </a:r>
            <a:br>
              <a:rPr lang="en-CA" sz="1600" b="1">
                <a:latin typeface="Century" panose="02040604050505020304" pitchFamily="18" charset="0"/>
                <a:cs typeface="Aldhabi" panose="01000000000000000000" pitchFamily="2" charset="-78"/>
              </a:rPr>
            </a:br>
            <a:r>
              <a:rPr lang="en-CA" sz="1600">
                <a:latin typeface="Century" panose="02040604050505020304" pitchFamily="18" charset="0"/>
                <a:cs typeface="Aldhabi" panose="01000000000000000000" pitchFamily="2" charset="-78"/>
              </a:rPr>
              <a:t>Principal, B.A., LLB</a:t>
            </a:r>
            <a:endParaRPr lang="en-CA" sz="1600" b="1">
              <a:latin typeface="Century" panose="02040604050505020304" pitchFamily="18" charset="0"/>
              <a:cs typeface="Aldhabi" panose="01000000000000000000" pitchFamily="2" charset="-78"/>
            </a:endParaRPr>
          </a:p>
        </p:txBody>
      </p:sp>
    </p:spTree>
    <p:extLst>
      <p:ext uri="{BB962C8B-B14F-4D97-AF65-F5344CB8AC3E}">
        <p14:creationId xmlns:p14="http://schemas.microsoft.com/office/powerpoint/2010/main" val="4085138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Application of Federal </a:t>
            </a:r>
            <a:r>
              <a:rPr lang="en-US" sz="2800" b="1" dirty="0">
                <a:latin typeface="Century" panose="02040604050505020304" pitchFamily="18" charset="0"/>
                <a:ea typeface="Calibri" panose="020F0502020204030204" pitchFamily="34" charset="0"/>
                <a:cs typeface="Times New Roman" panose="02020603050405020304" pitchFamily="18" charset="0"/>
              </a:rPr>
              <a:t>L</a:t>
            </a:r>
            <a:r>
              <a:rPr lang="en-US" sz="2800" b="1" dirty="0">
                <a:effectLst/>
                <a:latin typeface="Century" panose="02040604050505020304" pitchFamily="18" charset="0"/>
                <a:ea typeface="Calibri" panose="020F0502020204030204" pitchFamily="34" charset="0"/>
                <a:cs typeface="Times New Roman" panose="02020603050405020304" pitchFamily="18" charset="0"/>
              </a:rPr>
              <a:t>aws</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10</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1253485"/>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(3) </a:t>
            </a:r>
            <a:r>
              <a:rPr lang="en-US" sz="1800" dirty="0">
                <a:effectLst/>
                <a:latin typeface="Century" panose="02040604050505020304" pitchFamily="18" charset="0"/>
                <a:ea typeface="Calibri" panose="020F0502020204030204" pitchFamily="34" charset="0"/>
                <a:cs typeface="Times New Roman" panose="02020603050405020304" pitchFamily="18" charset="0"/>
              </a:rPr>
              <a:t>No federal law, other than this Act and the Canadian Human Rights Act, applies in relation to a law referred to in subsection (1) by reason only that subsection (1) gives the law the force of law as federal law.</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6262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Conflict — Federal </a:t>
            </a:r>
            <a:r>
              <a:rPr lang="en-US" sz="2800" b="1" dirty="0">
                <a:latin typeface="Century" panose="02040604050505020304" pitchFamily="18" charset="0"/>
                <a:ea typeface="Calibri" panose="020F0502020204030204" pitchFamily="34" charset="0"/>
                <a:cs typeface="Times New Roman" panose="02020603050405020304" pitchFamily="18" charset="0"/>
              </a:rPr>
              <a:t>L</a:t>
            </a:r>
            <a:r>
              <a:rPr lang="en-US" sz="2800" b="1" dirty="0">
                <a:effectLst/>
                <a:latin typeface="Century" panose="02040604050505020304" pitchFamily="18" charset="0"/>
                <a:ea typeface="Calibri" panose="020F0502020204030204" pitchFamily="34" charset="0"/>
                <a:cs typeface="Times New Roman" panose="02020603050405020304" pitchFamily="18" charset="0"/>
              </a:rPr>
              <a:t>aws</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11</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2438937"/>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22 (1) </a:t>
            </a:r>
            <a:r>
              <a:rPr lang="en-US" sz="1800" dirty="0">
                <a:effectLst/>
                <a:latin typeface="Century" panose="02040604050505020304" pitchFamily="18" charset="0"/>
                <a:ea typeface="Calibri" panose="020F0502020204030204" pitchFamily="34" charset="0"/>
                <a:cs typeface="Times New Roman" panose="02020603050405020304" pitchFamily="18" charset="0"/>
              </a:rPr>
              <a:t>If there is a conflict or inconsistency between a provision respecting child and family services that is in a law of an Indigenous group, community or people and a provision respecting child and family services — other than any of sections 10 to 15 of this Act and the provisions of the Canadian Human Rights Act — that is in a federal Act or regulation, the provision that is in the law of the Indigenous group, community or people prevails to the extent of the conflict or inconsistency.</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9741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Conflict — Federal </a:t>
            </a:r>
            <a:r>
              <a:rPr lang="en-US" sz="2800" b="1" dirty="0">
                <a:latin typeface="Century" panose="02040604050505020304" pitchFamily="18" charset="0"/>
                <a:ea typeface="Calibri" panose="020F0502020204030204" pitchFamily="34" charset="0"/>
                <a:cs typeface="Times New Roman" panose="02020603050405020304" pitchFamily="18" charset="0"/>
              </a:rPr>
              <a:t>L</a:t>
            </a:r>
            <a:r>
              <a:rPr lang="en-US" sz="2800" b="1" dirty="0">
                <a:effectLst/>
                <a:latin typeface="Century" panose="02040604050505020304" pitchFamily="18" charset="0"/>
                <a:ea typeface="Calibri" panose="020F0502020204030204" pitchFamily="34" charset="0"/>
                <a:cs typeface="Times New Roman" panose="02020603050405020304" pitchFamily="18" charset="0"/>
              </a:rPr>
              <a:t>aws</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12</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2438937"/>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22 (1) </a:t>
            </a:r>
            <a:r>
              <a:rPr lang="en-US" sz="1800" dirty="0">
                <a:effectLst/>
                <a:latin typeface="Century" panose="02040604050505020304" pitchFamily="18" charset="0"/>
                <a:ea typeface="Calibri" panose="020F0502020204030204" pitchFamily="34" charset="0"/>
                <a:cs typeface="Times New Roman" panose="02020603050405020304" pitchFamily="18" charset="0"/>
              </a:rPr>
              <a:t>If there is a conflict or inconsistency between a provision respecting child and family services that is in a law of an Indigenous group, community or people and a provision respecting child and family services — other than any of sections 10 to 15 of this Act and the provisions of the Canadian Human Rights Act — that is in a federal Act or regulation, the provision that is in the law of the Indigenous group, community or people prevails to the extent of the conflict or inconsistency.</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695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Clarification</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13</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957121"/>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 </a:t>
            </a:r>
            <a:r>
              <a:rPr lang="en-US" sz="1800" dirty="0">
                <a:effectLst/>
                <a:latin typeface="Century" panose="02040604050505020304" pitchFamily="18" charset="0"/>
                <a:ea typeface="Calibri" panose="020F0502020204030204" pitchFamily="34" charset="0"/>
                <a:cs typeface="Times New Roman" panose="02020603050405020304" pitchFamily="18" charset="0"/>
              </a:rPr>
              <a:t>The reference to a “federal Act or regulation” in subsection (1) does not include a reference to a law that has the force of law under subsection 21(1).</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96835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Conflict — Provincial </a:t>
            </a:r>
            <a:r>
              <a:rPr lang="en-US" sz="2800" b="1" dirty="0">
                <a:latin typeface="Century" panose="02040604050505020304" pitchFamily="18" charset="0"/>
                <a:ea typeface="Calibri" panose="020F0502020204030204" pitchFamily="34" charset="0"/>
                <a:cs typeface="Times New Roman" panose="02020603050405020304" pitchFamily="18" charset="0"/>
              </a:rPr>
              <a:t>L</a:t>
            </a:r>
            <a:r>
              <a:rPr lang="en-US" sz="2800" b="1" dirty="0">
                <a:effectLst/>
                <a:latin typeface="Century" panose="02040604050505020304" pitchFamily="18" charset="0"/>
                <a:ea typeface="Calibri" panose="020F0502020204030204" pitchFamily="34" charset="0"/>
                <a:cs typeface="Times New Roman" panose="02020603050405020304" pitchFamily="18" charset="0"/>
              </a:rPr>
              <a:t>aws</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14</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2142574"/>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(3) </a:t>
            </a:r>
            <a:r>
              <a:rPr lang="en-US" sz="1800" dirty="0">
                <a:effectLst/>
                <a:latin typeface="Century" panose="02040604050505020304" pitchFamily="18" charset="0"/>
                <a:ea typeface="Calibri" panose="020F0502020204030204" pitchFamily="34" charset="0"/>
                <a:cs typeface="Times New Roman" panose="02020603050405020304" pitchFamily="18" charset="0"/>
              </a:rPr>
              <a:t>For greater certainty, if there is a conflict or inconsistency between a provision respecting child and family services that is in a law of an Indigenous group, community or people and a provision respecting child and family services that is in a provincial Act or regulation, the provision that is in the law of the Indigenous group, community or people prevails to the extent of the conflict or inconsistency.</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40537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790651"/>
            <a:ext cx="9481930" cy="884583"/>
          </a:xfrm>
        </p:spPr>
        <p:txBody>
          <a:bodyPr>
            <a:normAutofit fontScale="90000"/>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Options to exercise jurisdiction over child and family services under the Act </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15</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808800" y="1205110"/>
            <a:ext cx="8158578" cy="364395"/>
          </a:xfrm>
          <a:prstGeom prst="rect">
            <a:avLst/>
          </a:prstGeom>
          <a:noFill/>
        </p:spPr>
        <p:txBody>
          <a:bodyPr wrap="square" rtlCol="0">
            <a:spAutoFit/>
          </a:bodyPr>
          <a:lstStyle/>
          <a:p>
            <a:pPr marL="457200" marR="457200">
              <a:lnSpc>
                <a:spcPct val="107000"/>
              </a:lnSpc>
              <a:spcAft>
                <a:spcPts val="800"/>
              </a:spcAft>
            </a:pPr>
            <a:r>
              <a:rPr lang="en-US" sz="1800" b="1" i="1" dirty="0">
                <a:effectLst/>
                <a:latin typeface="Century" panose="02040604050505020304" pitchFamily="18" charset="0"/>
                <a:ea typeface="Calibri" panose="020F0502020204030204" pitchFamily="34" charset="0"/>
                <a:cs typeface="Times New Roman" panose="02020603050405020304" pitchFamily="18" charset="0"/>
              </a:rPr>
              <a:t>From ISC’s Technical Information Package (2020) at p. 33:</a:t>
            </a:r>
            <a:endParaRPr lang="en-US" sz="1800" i="1" dirty="0">
              <a:effectLst/>
              <a:latin typeface="Century" panose="02040604050505020304" pitchFamily="18" charset="0"/>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2675234"/>
            <a:ext cx="376047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E90F0B-4E72-4CEA-B9A5-7E05796B95E8}"/>
              </a:ext>
            </a:extLst>
          </p:cNvPr>
          <p:cNvSpPr txBox="1"/>
          <p:nvPr/>
        </p:nvSpPr>
        <p:spPr>
          <a:xfrm>
            <a:off x="808800" y="3117974"/>
            <a:ext cx="8158578" cy="1253485"/>
          </a:xfrm>
          <a:prstGeom prst="rect">
            <a:avLst/>
          </a:prstGeom>
          <a:noFill/>
        </p:spPr>
        <p:txBody>
          <a:bodyPr wrap="square" rtlCol="0">
            <a:spAutoFit/>
          </a:bodyPr>
          <a:lstStyle/>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A section 35 rights-bearing Indigenous group, that has authorized an Indigenous Governing Body to act on its behalf and developed legislation, has two options for exercising jurisdiction over child and family services under the Act. </a:t>
            </a:r>
          </a:p>
        </p:txBody>
      </p:sp>
    </p:spTree>
    <p:extLst>
      <p:ext uri="{BB962C8B-B14F-4D97-AF65-F5344CB8AC3E}">
        <p14:creationId xmlns:p14="http://schemas.microsoft.com/office/powerpoint/2010/main" val="364170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251264"/>
            <a:ext cx="9481930" cy="884583"/>
          </a:xfrm>
        </p:spPr>
        <p:txBody>
          <a:bodyPr>
            <a:normAutofit fontScale="90000"/>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Option 1 (notice as per subsection 20 (1) of the Act): </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16</a:t>
            </a:fld>
            <a:endParaRPr lang="en-CA">
              <a:latin typeface="Book Antiqua" panose="0204060205030503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590165" y="1817278"/>
            <a:ext cx="376047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E90F0B-4E72-4CEA-B9A5-7E05796B95E8}"/>
              </a:ext>
            </a:extLst>
          </p:cNvPr>
          <p:cNvSpPr txBox="1"/>
          <p:nvPr/>
        </p:nvSpPr>
        <p:spPr>
          <a:xfrm>
            <a:off x="842667" y="2701861"/>
            <a:ext cx="8158578" cy="2438937"/>
          </a:xfrm>
          <a:prstGeom prst="rect">
            <a:avLst/>
          </a:prstGeom>
          <a:noFill/>
        </p:spPr>
        <p:txBody>
          <a:bodyPr wrap="square" rtlCol="0">
            <a:spAutoFit/>
          </a:bodyPr>
          <a:lstStyle/>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Under this option for exercising jurisdiction, the authorized Indigenous Governing Body would send a notice to the Minister of Indigenous Services and the government of each Province and Territory in which the Indigenous group or community is located indicating their intent to exercise their jurisdiction. Through this option, their Indigenous law would not prevail over conflicting federal, provincial and territorial laws on child and family services. </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72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251264"/>
            <a:ext cx="9481930" cy="884583"/>
          </a:xfrm>
        </p:spPr>
        <p:txBody>
          <a:bodyPr>
            <a:normAutofit fontScale="90000"/>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Option 2 (request as per subsection 20 (2) of the Act): </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17</a:t>
            </a:fld>
            <a:endParaRPr lang="en-CA">
              <a:latin typeface="Book Antiqua" panose="0204060205030503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590165" y="1817278"/>
            <a:ext cx="376047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E90F0B-4E72-4CEA-B9A5-7E05796B95E8}"/>
              </a:ext>
            </a:extLst>
          </p:cNvPr>
          <p:cNvSpPr txBox="1"/>
          <p:nvPr/>
        </p:nvSpPr>
        <p:spPr>
          <a:xfrm>
            <a:off x="831378" y="2383293"/>
            <a:ext cx="8158578" cy="3031664"/>
          </a:xfrm>
          <a:prstGeom prst="rect">
            <a:avLst/>
          </a:prstGeom>
          <a:noFill/>
        </p:spPr>
        <p:txBody>
          <a:bodyPr wrap="square" rtlCol="0">
            <a:spAutoFit/>
          </a:bodyPr>
          <a:lstStyle/>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Under this option for exercising jurisdiction, the authorized Indigenous Governing Body would send a request to enter into a tripartite coordination agreement to the Minister of Indigenous Services and the Province or Territory in which the Indigenous group or community is located. Within 12 months following the request, if a tripartite coordination agreement is reached, or no agreement is reached but reasonable efforts were made to reach an agreement, the laws of the Indigenous group and community would have force of law as federal law and would prevail over federal, provincial and territorial laws.</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1805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251264"/>
            <a:ext cx="9481930" cy="884583"/>
          </a:xfrm>
        </p:spPr>
        <p:txBody>
          <a:bodyPr>
            <a:normAutofit fontScale="90000"/>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Option 2 (request as per subsection 20 (2) of the Act): </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18</a:t>
            </a:fld>
            <a:endParaRPr lang="en-CA">
              <a:latin typeface="Book Antiqua" panose="0204060205030503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590165" y="1817278"/>
            <a:ext cx="376047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E90F0B-4E72-4CEA-B9A5-7E05796B95E8}"/>
              </a:ext>
            </a:extLst>
          </p:cNvPr>
          <p:cNvSpPr txBox="1"/>
          <p:nvPr/>
        </p:nvSpPr>
        <p:spPr>
          <a:xfrm>
            <a:off x="831378" y="2383293"/>
            <a:ext cx="8158578" cy="3031664"/>
          </a:xfrm>
          <a:prstGeom prst="rect">
            <a:avLst/>
          </a:prstGeom>
          <a:noFill/>
        </p:spPr>
        <p:txBody>
          <a:bodyPr wrap="square" rtlCol="0">
            <a:spAutoFit/>
          </a:bodyPr>
          <a:lstStyle/>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Under this option for exercising jurisdiction, the authorized Indigenous Governing Body would send a request to enter into a tripartite coordination agreement to the Minister of Indigenous Services and the Province or Territory in which the Indigenous group or community is located. Within 12 months following the request, if a tripartite coordination agreement is reached, or no agreement is reached but reasonable efforts were made to reach an agreement, the laws of the Indigenous group and community would have force of law as federal law and would prevail over federal, provincial and territorial laws.</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7402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790651"/>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Confidentiality Agreements</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19</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808800" y="1205110"/>
            <a:ext cx="8158578" cy="364395"/>
          </a:xfrm>
          <a:prstGeom prst="rect">
            <a:avLst/>
          </a:prstGeom>
          <a:noFill/>
        </p:spPr>
        <p:txBody>
          <a:bodyPr wrap="square" rtlCol="0">
            <a:spAutoFit/>
          </a:bodyPr>
          <a:lstStyle/>
          <a:p>
            <a:pPr marL="457200" marR="457200">
              <a:lnSpc>
                <a:spcPct val="107000"/>
              </a:lnSpc>
              <a:spcAft>
                <a:spcPts val="800"/>
              </a:spcAft>
            </a:pPr>
            <a:r>
              <a:rPr lang="en-US" sz="1800" b="1" i="1" dirty="0">
                <a:effectLst/>
                <a:latin typeface="Century" panose="02040604050505020304" pitchFamily="18" charset="0"/>
                <a:ea typeface="Calibri" panose="020F0502020204030204" pitchFamily="34" charset="0"/>
                <a:cs typeface="Times New Roman" panose="02020603050405020304" pitchFamily="18" charset="0"/>
              </a:rPr>
              <a:t>(See also pp. 34–36 for a “notice checklist”.)</a:t>
            </a:r>
            <a:endParaRPr lang="en-US" sz="1800" i="1" dirty="0">
              <a:effectLst/>
              <a:latin typeface="Century" panose="02040604050505020304" pitchFamily="18" charset="0"/>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2347856"/>
            <a:ext cx="376047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E90F0B-4E72-4CEA-B9A5-7E05796B95E8}"/>
              </a:ext>
            </a:extLst>
          </p:cNvPr>
          <p:cNvSpPr txBox="1"/>
          <p:nvPr/>
        </p:nvSpPr>
        <p:spPr>
          <a:xfrm>
            <a:off x="808800" y="2675234"/>
            <a:ext cx="8158578" cy="2450351"/>
          </a:xfrm>
          <a:prstGeom prst="rect">
            <a:avLst/>
          </a:prstGeom>
          <a:noFill/>
        </p:spPr>
        <p:txBody>
          <a:bodyPr wrap="square" rtlCol="0">
            <a:spAutoFit/>
          </a:bodyPr>
          <a:lstStyle/>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Confidentiality agreements are not mentioned in the Act itself.</a:t>
            </a:r>
          </a:p>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Nor are they mentioned in ISC’s Technical Information Package.</a:t>
            </a:r>
          </a:p>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In at least one instance, a confidentiality agreement was signed as part of a coordination agreement under Bill C-92: </a:t>
            </a:r>
          </a:p>
          <a:p>
            <a:pPr marL="457200" marR="457200">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sng" dirty="0">
                <a:solidFill>
                  <a:srgbClr val="0563C1"/>
                </a:solidFill>
                <a:effectLst/>
                <a:latin typeface="Century" panose="02040604050505020304" pitchFamily="18" charset="0"/>
                <a:ea typeface="Calibri" panose="020F0502020204030204" pitchFamily="34" charset="0"/>
                <a:cs typeface="Times New Roman" panose="02020603050405020304" pitchFamily="18" charset="0"/>
                <a:hlinkClick r:id="rId2"/>
              </a:rPr>
              <a:t>https://www.thestar.com/news/canada/2021/02/26/confidentiality-agreements-a-red-flag-in-exercising-bill-c-92-says-indigenous-leader.html</a:t>
            </a:r>
            <a:r>
              <a:rPr lang="en-US" sz="1800" dirty="0">
                <a:effectLst/>
                <a:latin typeface="Century" panose="020406040505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0607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algn="ctr"/>
            <a:r>
              <a:rPr lang="en-CA" sz="2800" b="1" dirty="0">
                <a:latin typeface="Century" panose="02040604050505020304" pitchFamily="18" charset="0"/>
                <a:cs typeface="Aldhabi" panose="01000000000000000000" pitchFamily="2" charset="-78"/>
              </a:rPr>
              <a:t>Overview</a:t>
            </a:r>
          </a:p>
        </p:txBody>
      </p:sp>
      <p:cxnSp>
        <p:nvCxnSpPr>
          <p:cNvPr id="7" name="Straight Connector 6">
            <a:extLst>
              <a:ext uri="{FF2B5EF4-FFF2-40B4-BE49-F238E27FC236}">
                <a16:creationId xmlns:a16="http://schemas.microsoft.com/office/drawing/2014/main" id="{EA945E0C-68D8-4FB5-BF75-442C8DF2A9DB}"/>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2</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1635885" y="2260768"/>
            <a:ext cx="6435970" cy="3375155"/>
          </a:xfrm>
          <a:prstGeom prst="rect">
            <a:avLst/>
          </a:prstGeom>
          <a:noFill/>
        </p:spPr>
        <p:txBody>
          <a:bodyPr wrap="square" rtlCol="0">
            <a:spAutoFit/>
          </a:bodyPr>
          <a:lstStyle/>
          <a:p>
            <a:pPr>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Bill C-92 affirms (but does not create) the inherent rights and jurisdiction of Indigenous Peoples over child and family services.</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1800" dirty="0">
              <a:effectLst/>
              <a:latin typeface="Century" panose="020406040505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Bill C-92 also provides a clear process by which to oust the application of Canadian state laws regarding child and family services, and ensure that provincial laws and jurisdiction do not interfere with First Nations’ laws and jurisdiction</a:t>
            </a:r>
            <a:r>
              <a:rPr lang="en-US" sz="1800" b="1" dirty="0">
                <a:effectLst/>
                <a:latin typeface="Century" panose="02040604050505020304" pitchFamily="18" charset="0"/>
                <a:ea typeface="Calibri" panose="020F0502020204030204" pitchFamily="34" charset="0"/>
                <a:cs typeface="Times New Roman" panose="02020603050405020304" pitchFamily="18" charset="0"/>
              </a:rPr>
              <a:t>.</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a:p>
            <a:pPr>
              <a:spcAft>
                <a:spcPts val="600"/>
              </a:spcAft>
            </a:pPr>
            <a:endParaRPr lang="en-CA" sz="2000" dirty="0">
              <a:latin typeface="Book Antiqua" panose="02040602050305030304" pitchFamily="18" charset="0"/>
            </a:endParaRPr>
          </a:p>
        </p:txBody>
      </p:sp>
    </p:spTree>
    <p:extLst>
      <p:ext uri="{BB962C8B-B14F-4D97-AF65-F5344CB8AC3E}">
        <p14:creationId xmlns:p14="http://schemas.microsoft.com/office/powerpoint/2010/main" val="2210080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0573-C280-4C2A-A946-F6154542BAFB}"/>
              </a:ext>
            </a:extLst>
          </p:cNvPr>
          <p:cNvSpPr>
            <a:spLocks noGrp="1"/>
          </p:cNvSpPr>
          <p:nvPr>
            <p:ph type="title"/>
          </p:nvPr>
        </p:nvSpPr>
        <p:spPr>
          <a:xfrm>
            <a:off x="2700932" y="2787885"/>
            <a:ext cx="3904053" cy="884583"/>
          </a:xfrm>
        </p:spPr>
        <p:txBody>
          <a:bodyPr/>
          <a:lstStyle/>
          <a:p>
            <a:r>
              <a:rPr lang="en-CA" sz="4800" dirty="0">
                <a:latin typeface="Century" panose="02040604050505020304" pitchFamily="18" charset="0"/>
              </a:rPr>
              <a:t>Questions?</a:t>
            </a:r>
          </a:p>
        </p:txBody>
      </p:sp>
    </p:spTree>
    <p:extLst>
      <p:ext uri="{BB962C8B-B14F-4D97-AF65-F5344CB8AC3E}">
        <p14:creationId xmlns:p14="http://schemas.microsoft.com/office/powerpoint/2010/main" val="387460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0DF7-AD53-4E86-887E-EDA262808A21}"/>
              </a:ext>
            </a:extLst>
          </p:cNvPr>
          <p:cNvSpPr>
            <a:spLocks noGrp="1"/>
          </p:cNvSpPr>
          <p:nvPr>
            <p:ph type="title"/>
          </p:nvPr>
        </p:nvSpPr>
        <p:spPr>
          <a:xfrm>
            <a:off x="1354821" y="2240527"/>
            <a:ext cx="6434358" cy="616028"/>
          </a:xfrm>
        </p:spPr>
        <p:txBody>
          <a:bodyPr/>
          <a:lstStyle/>
          <a:p>
            <a:r>
              <a:rPr lang="en-US" sz="4000" b="1" kern="0" dirty="0">
                <a:effectLst/>
                <a:latin typeface="Century" panose="02040604050505020304" pitchFamily="18" charset="0"/>
                <a:cs typeface="Times New Roman" panose="02020603050405020304" pitchFamily="18" charset="0"/>
              </a:rPr>
              <a:t>Notice Requirement</a:t>
            </a:r>
            <a:br>
              <a:rPr lang="en-US" sz="4000" b="1" kern="0" dirty="0">
                <a:effectLst/>
                <a:latin typeface="Century" panose="02040604050505020304" pitchFamily="18" charset="0"/>
                <a:cs typeface="Times New Roman" panose="02020603050405020304" pitchFamily="18" charset="0"/>
              </a:rPr>
            </a:br>
            <a:br>
              <a:rPr lang="en-US" sz="4000" b="1" kern="0" dirty="0">
                <a:effectLst/>
                <a:latin typeface="Century" panose="02040604050505020304" pitchFamily="18" charset="0"/>
                <a:cs typeface="Times New Roman" panose="02020603050405020304" pitchFamily="18" charset="0"/>
              </a:rPr>
            </a:br>
            <a:r>
              <a:rPr lang="en-US" sz="2000" i="1" dirty="0">
                <a:effectLst/>
                <a:latin typeface="Century" panose="02040604050505020304" pitchFamily="18" charset="0"/>
                <a:ea typeface="Calibri" panose="020F0502020204030204" pitchFamily="34" charset="0"/>
                <a:cs typeface="Times New Roman" panose="02020603050405020304" pitchFamily="18" charset="0"/>
              </a:rPr>
              <a:t>Section 20 addresses notice and coordination agreements</a:t>
            </a:r>
            <a:br>
              <a:rPr lang="en-CA" sz="2000" i="1" dirty="0">
                <a:effectLst/>
                <a:latin typeface="Century" panose="02040604050505020304" pitchFamily="18" charset="0"/>
                <a:ea typeface="Calibri" panose="020F0502020204030204" pitchFamily="34" charset="0"/>
                <a:cs typeface="Times New Roman" panose="02020603050405020304" pitchFamily="18" charset="0"/>
              </a:rPr>
            </a:br>
            <a:br>
              <a:rPr lang="en-CA" sz="4000" b="1" kern="0" dirty="0">
                <a:effectLst/>
                <a:latin typeface="Century" panose="02040604050505020304" pitchFamily="18" charset="0"/>
                <a:cs typeface="Times New Roman" panose="02020603050405020304" pitchFamily="18" charset="0"/>
              </a:rPr>
            </a:br>
            <a:endParaRPr lang="en-CA" sz="4000" b="1" dirty="0">
              <a:latin typeface="Century" panose="02040604050505020304" pitchFamily="18" charset="0"/>
            </a:endParaRPr>
          </a:p>
        </p:txBody>
      </p:sp>
    </p:spTree>
    <p:extLst>
      <p:ext uri="{BB962C8B-B14F-4D97-AF65-F5344CB8AC3E}">
        <p14:creationId xmlns:p14="http://schemas.microsoft.com/office/powerpoint/2010/main" val="148504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Coordination and Application</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4</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169247"/>
            <a:ext cx="8158578" cy="2710614"/>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Notice</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20 (1)</a:t>
            </a:r>
            <a:r>
              <a:rPr lang="en-US" sz="1800" dirty="0">
                <a:effectLst/>
                <a:latin typeface="Century" panose="02040604050505020304" pitchFamily="18" charset="0"/>
                <a:ea typeface="Calibri" panose="020F0502020204030204" pitchFamily="34" charset="0"/>
                <a:cs typeface="Times New Roman" panose="02020603050405020304" pitchFamily="18" charset="0"/>
              </a:rPr>
              <a:t> If an Indigenous group, community or people intends to exercise its legislative authority in relation to child and family services, an Indigenous governing body acting on behalf of that Indigenous group, community or people may give notice of that intention to the Minister and the government of each province in which the Indigenous group, community or people is located.</a:t>
            </a:r>
            <a:endParaRPr lang="en-CA" sz="1800" dirty="0">
              <a:effectLst/>
              <a:latin typeface="Century" panose="02040604050505020304" pitchFamily="18" charset="0"/>
              <a:ea typeface="Calibri" panose="020F0502020204030204" pitchFamily="34" charset="0"/>
              <a:cs typeface="Times New Roman" panose="02020603050405020304" pitchFamily="18" charset="0"/>
            </a:endParaRPr>
          </a:p>
          <a:p>
            <a:pPr marL="342900" indent="-342900">
              <a:spcAft>
                <a:spcPts val="600"/>
              </a:spcAft>
              <a:buFont typeface="Arial" panose="020B0604020202020204" pitchFamily="34" charset="0"/>
              <a:buChar char="•"/>
            </a:pPr>
            <a:endParaRPr lang="en-CA" sz="2200" dirty="0">
              <a:latin typeface="Century" panose="0204060405050502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1536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Coordination Agreement</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5</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169247"/>
            <a:ext cx="8158578" cy="1549848"/>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 </a:t>
            </a:r>
            <a:r>
              <a:rPr lang="en-US" sz="1800" dirty="0">
                <a:effectLst/>
                <a:latin typeface="Century" panose="02040604050505020304" pitchFamily="18" charset="0"/>
                <a:ea typeface="Calibri" panose="020F0502020204030204" pitchFamily="34" charset="0"/>
                <a:cs typeface="Times New Roman" panose="02020603050405020304" pitchFamily="18" charset="0"/>
              </a:rPr>
              <a:t>The Indigenous governing body may also request that the Minister and the government of each of those provinces enter into a coordination agreement with the Indigenous governing body in relation to the exercise of the legislative authority, respecting, among other things,</a:t>
            </a:r>
            <a:endParaRPr lang="en-CA" sz="2200" dirty="0">
              <a:latin typeface="Century" panose="02040604050505020304" pitchFamily="18" charset="0"/>
            </a:endParaRP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582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Coordination Agreement Continued</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6</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1896831"/>
            <a:ext cx="8158578" cy="4228530"/>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(a)</a:t>
            </a:r>
            <a:r>
              <a:rPr lang="en-US" sz="1800" dirty="0">
                <a:effectLst/>
                <a:latin typeface="Century" panose="02040604050505020304" pitchFamily="18" charset="0"/>
                <a:ea typeface="Calibri" panose="020F0502020204030204" pitchFamily="34" charset="0"/>
                <a:cs typeface="Times New Roman" panose="02020603050405020304" pitchFamily="18" charset="0"/>
              </a:rPr>
              <a:t>	the provision of emergency services to ensure the safety, security and well-being of Indigenous children;</a:t>
            </a:r>
          </a:p>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(b)</a:t>
            </a:r>
            <a:r>
              <a:rPr lang="en-US" sz="1800" dirty="0">
                <a:effectLst/>
                <a:latin typeface="Century" panose="02040604050505020304" pitchFamily="18" charset="0"/>
                <a:ea typeface="Calibri" panose="020F0502020204030204" pitchFamily="34" charset="0"/>
                <a:cs typeface="Times New Roman" panose="02020603050405020304" pitchFamily="18" charset="0"/>
              </a:rPr>
              <a:t>	support measures to enable Indigenous children to exercise their rights effectively;</a:t>
            </a:r>
          </a:p>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(c)</a:t>
            </a:r>
            <a:r>
              <a:rPr lang="en-US" sz="1800" dirty="0">
                <a:effectLst/>
                <a:latin typeface="Century" panose="02040604050505020304" pitchFamily="18" charset="0"/>
                <a:ea typeface="Calibri" panose="020F0502020204030204" pitchFamily="34" charset="0"/>
                <a:cs typeface="Times New Roman" panose="02020603050405020304" pitchFamily="18" charset="0"/>
              </a:rPr>
              <a:t>	fiscal arrangements, relating to the provision of child and family services by the Indigenous governing body, that are sustainable, needs-based and consistent with the principle of substantive equality in order to secure long-term positive outcomes for Indigenous children, families and communities and to support the capacity of the Indigenous group, community or people to exercise the legislative authority effectively; and</a:t>
            </a:r>
          </a:p>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(d)</a:t>
            </a:r>
            <a:r>
              <a:rPr lang="en-US" sz="1800" dirty="0">
                <a:effectLst/>
                <a:latin typeface="Century" panose="02040604050505020304" pitchFamily="18" charset="0"/>
                <a:ea typeface="Calibri" panose="020F0502020204030204" pitchFamily="34" charset="0"/>
                <a:cs typeface="Times New Roman" panose="02020603050405020304" pitchFamily="18" charset="0"/>
              </a:rPr>
              <a:t>	any other coordination measure related to the effective exercise of the legislative authority.</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462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Application — Sections 21 and 22</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7</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1896831"/>
            <a:ext cx="8158578" cy="3635804"/>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(3) </a:t>
            </a:r>
            <a:r>
              <a:rPr lang="en-US" sz="1800" dirty="0">
                <a:effectLst/>
                <a:latin typeface="Century" panose="02040604050505020304" pitchFamily="18" charset="0"/>
                <a:ea typeface="Calibri" panose="020F0502020204030204" pitchFamily="34" charset="0"/>
                <a:cs typeface="Times New Roman" panose="02020603050405020304" pitchFamily="18" charset="0"/>
              </a:rPr>
              <a:t>Sections 21 and 22 apply only in respect of an Indigenous group, community or people on whose behalf an Indigenous governing body:</a:t>
            </a:r>
          </a:p>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	</a:t>
            </a:r>
            <a:r>
              <a:rPr lang="en-US" sz="1800" b="1" dirty="0">
                <a:effectLst/>
                <a:latin typeface="Century" panose="02040604050505020304" pitchFamily="18" charset="0"/>
                <a:ea typeface="Calibri" panose="020F0502020204030204" pitchFamily="34" charset="0"/>
                <a:cs typeface="Times New Roman" panose="02020603050405020304" pitchFamily="18" charset="0"/>
              </a:rPr>
              <a:t>(a)</a:t>
            </a:r>
            <a:r>
              <a:rPr lang="en-US" sz="1800" dirty="0">
                <a:effectLst/>
                <a:latin typeface="Century" panose="02040604050505020304" pitchFamily="18" charset="0"/>
                <a:ea typeface="Calibri" panose="020F0502020204030204" pitchFamily="34" charset="0"/>
                <a:cs typeface="Times New Roman" panose="02020603050405020304" pitchFamily="18" charset="0"/>
              </a:rPr>
              <a:t>	entered into a coordination agreement; or</a:t>
            </a:r>
          </a:p>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	</a:t>
            </a:r>
            <a:r>
              <a:rPr lang="en-US" sz="1800" b="1" dirty="0">
                <a:effectLst/>
                <a:latin typeface="Century" panose="02040604050505020304" pitchFamily="18" charset="0"/>
                <a:ea typeface="Calibri" panose="020F0502020204030204" pitchFamily="34" charset="0"/>
                <a:cs typeface="Times New Roman" panose="02020603050405020304" pitchFamily="18" charset="0"/>
              </a:rPr>
              <a:t>(b)</a:t>
            </a:r>
            <a:r>
              <a:rPr lang="en-US" sz="1800" dirty="0">
                <a:effectLst/>
                <a:latin typeface="Century" panose="02040604050505020304" pitchFamily="18" charset="0"/>
                <a:ea typeface="Calibri" panose="020F0502020204030204" pitchFamily="34" charset="0"/>
                <a:cs typeface="Times New Roman" panose="02020603050405020304" pitchFamily="18" charset="0"/>
              </a:rPr>
              <a:t>	has not entered into a coordination agreement, 			although it made reasonable efforts to do so during 			the period of one year after the day on which the 			request is made.</a:t>
            </a:r>
          </a:p>
          <a:p>
            <a:pPr marL="457200" marR="457200">
              <a:lnSpc>
                <a:spcPct val="107000"/>
              </a:lnSpc>
              <a:spcAft>
                <a:spcPts val="80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Sections 21 and 22 provide for the ousting of provincial/territorial child welfare law, but only where the s. 20(3) requirements have been satisfied:</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6651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Force of law</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8</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1253485"/>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21 (1) </a:t>
            </a:r>
            <a:r>
              <a:rPr lang="en-US" sz="1800" dirty="0">
                <a:effectLst/>
                <a:latin typeface="Century" panose="02040604050505020304" pitchFamily="18" charset="0"/>
                <a:ea typeface="Calibri" panose="020F0502020204030204" pitchFamily="34" charset="0"/>
                <a:cs typeface="Times New Roman" panose="02020603050405020304" pitchFamily="18" charset="0"/>
              </a:rPr>
              <a:t>A law, as amended from time to time, of an Indigenous group, community or people referred to in subsection 20(3) also has, during the period that the law is in force, the force of law as federal law.</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934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92A885-8471-4A50-B1EF-05DD75848DBF}"/>
              </a:ext>
            </a:extLst>
          </p:cNvPr>
          <p:cNvSpPr>
            <a:spLocks noGrp="1"/>
          </p:cNvSpPr>
          <p:nvPr>
            <p:ph type="title"/>
          </p:nvPr>
        </p:nvSpPr>
        <p:spPr>
          <a:xfrm>
            <a:off x="-168965" y="1012248"/>
            <a:ext cx="9481930" cy="884583"/>
          </a:xfrm>
        </p:spPr>
        <p:txBody>
          <a:bodyPr>
            <a:normAutofit/>
          </a:bodyPr>
          <a:lstStyle/>
          <a:p>
            <a:pPr marL="457200" marR="457200" algn="ctr">
              <a:lnSpc>
                <a:spcPct val="107000"/>
              </a:lnSpc>
              <a:spcAft>
                <a:spcPts val="800"/>
              </a:spcAft>
            </a:pPr>
            <a:r>
              <a:rPr lang="en-US" sz="2800" b="1" dirty="0">
                <a:effectLst/>
                <a:latin typeface="Century" panose="02040604050505020304" pitchFamily="18" charset="0"/>
                <a:ea typeface="Calibri" panose="020F0502020204030204" pitchFamily="34" charset="0"/>
                <a:cs typeface="Times New Roman" panose="02020603050405020304" pitchFamily="18" charset="0"/>
              </a:rPr>
              <a:t>Interpretation</a:t>
            </a:r>
            <a:endParaRPr lang="en-CA" sz="2800" b="1" dirty="0">
              <a:effectLst/>
              <a:latin typeface="Century" panose="020406040505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CCC18F7-3ADD-4A15-8C8D-174534AC8FEA}"/>
              </a:ext>
            </a:extLst>
          </p:cNvPr>
          <p:cNvSpPr txBox="1"/>
          <p:nvPr/>
        </p:nvSpPr>
        <p:spPr>
          <a:xfrm>
            <a:off x="7371211" y="6335712"/>
            <a:ext cx="1401289" cy="369332"/>
          </a:xfrm>
          <a:prstGeom prst="rect">
            <a:avLst/>
          </a:prstGeom>
          <a:noFill/>
        </p:spPr>
        <p:txBody>
          <a:bodyPr wrap="square" rtlCol="0">
            <a:spAutoFit/>
          </a:bodyPr>
          <a:lstStyle/>
          <a:p>
            <a:pPr algn="r"/>
            <a:fld id="{BD7E8007-CF16-4C53-87F2-B9EE47666CC8}" type="slidenum">
              <a:rPr lang="en-CA" smtClean="0">
                <a:latin typeface="Book Antiqua" panose="02040602050305030304" pitchFamily="18" charset="0"/>
              </a:rPr>
              <a:pPr algn="r"/>
              <a:t>9</a:t>
            </a:fld>
            <a:endParaRPr lang="en-CA">
              <a:latin typeface="Book Antiqua" panose="02040602050305030304" pitchFamily="18" charset="0"/>
            </a:endParaRPr>
          </a:p>
        </p:txBody>
      </p:sp>
      <p:sp>
        <p:nvSpPr>
          <p:cNvPr id="4" name="TextBox 3">
            <a:extLst>
              <a:ext uri="{FF2B5EF4-FFF2-40B4-BE49-F238E27FC236}">
                <a16:creationId xmlns:a16="http://schemas.microsoft.com/office/drawing/2014/main" id="{96676F0F-8331-4890-86AA-3270B2148789}"/>
              </a:ext>
            </a:extLst>
          </p:cNvPr>
          <p:cNvSpPr txBox="1"/>
          <p:nvPr/>
        </p:nvSpPr>
        <p:spPr>
          <a:xfrm>
            <a:off x="492711" y="2653187"/>
            <a:ext cx="8158578" cy="957121"/>
          </a:xfrm>
          <a:prstGeom prst="rect">
            <a:avLst/>
          </a:prstGeom>
          <a:noFill/>
        </p:spPr>
        <p:txBody>
          <a:bodyPr wrap="square" rtlCol="0">
            <a:spAutoFit/>
          </a:bodyPr>
          <a:lstStyle/>
          <a:p>
            <a:pPr marL="457200" marR="457200">
              <a:lnSpc>
                <a:spcPct val="107000"/>
              </a:lnSpc>
              <a:spcAft>
                <a:spcPts val="800"/>
              </a:spcAft>
            </a:pPr>
            <a:r>
              <a:rPr lang="en-US" sz="1800" b="1" dirty="0">
                <a:effectLst/>
                <a:latin typeface="Century" panose="02040604050505020304" pitchFamily="18" charset="0"/>
                <a:ea typeface="Calibri" panose="020F0502020204030204" pitchFamily="34" charset="0"/>
                <a:cs typeface="Times New Roman" panose="02020603050405020304" pitchFamily="18" charset="0"/>
              </a:rPr>
              <a:t>(2) </a:t>
            </a:r>
            <a:r>
              <a:rPr lang="en-US" sz="1800" dirty="0">
                <a:effectLst/>
                <a:latin typeface="Century" panose="02040604050505020304" pitchFamily="18" charset="0"/>
                <a:ea typeface="Calibri" panose="020F0502020204030204" pitchFamily="34" charset="0"/>
                <a:cs typeface="Times New Roman" panose="02020603050405020304" pitchFamily="18" charset="0"/>
              </a:rPr>
              <a:t>No federal law, other than this Act, affects the interpretation of a law referred to in subsection (1) by reason only that subsection (1) gives the law the force of law as federal law.</a:t>
            </a:r>
          </a:p>
        </p:txBody>
      </p:sp>
      <p:cxnSp>
        <p:nvCxnSpPr>
          <p:cNvPr id="9" name="Straight Connector 8">
            <a:extLst>
              <a:ext uri="{FF2B5EF4-FFF2-40B4-BE49-F238E27FC236}">
                <a16:creationId xmlns:a16="http://schemas.microsoft.com/office/drawing/2014/main" id="{C650707C-E8F5-4A10-A9B9-64DF0E4AE37A}"/>
              </a:ext>
            </a:extLst>
          </p:cNvPr>
          <p:cNvCxnSpPr/>
          <p:nvPr/>
        </p:nvCxnSpPr>
        <p:spPr>
          <a:xfrm>
            <a:off x="2691765" y="1487877"/>
            <a:ext cx="376047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62938180"/>
      </p:ext>
    </p:extLst>
  </p:cSld>
  <p:clrMapOvr>
    <a:masterClrMapping/>
  </p:clrMapOvr>
</p:sld>
</file>

<file path=ppt/theme/theme1.xml><?xml version="1.0" encoding="utf-8"?>
<a:theme xmlns:a="http://schemas.openxmlformats.org/drawingml/2006/main" name="Slidemaster 1">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master 1" id="{951172F1-C29C-4B15-8494-01FBEC9B9DEA}" vid="{095FBE43-6C62-42B1-B62F-23FA8568F4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EBD84198306C4C93860AD5AC81ABD8" ma:contentTypeVersion="11" ma:contentTypeDescription="Create a new document." ma:contentTypeScope="" ma:versionID="e0ae1fcdbefb95bf9c68ffbea1962c11">
  <xsd:schema xmlns:xsd="http://www.w3.org/2001/XMLSchema" xmlns:xs="http://www.w3.org/2001/XMLSchema" xmlns:p="http://schemas.microsoft.com/office/2006/metadata/properties" xmlns:ns2="cf1e7e3f-8b4c-4b21-8a6c-f5dd7bd359ad" xmlns:ns3="0439844a-01ba-427a-9a2b-71c1f8755d6c" targetNamespace="http://schemas.microsoft.com/office/2006/metadata/properties" ma:root="true" ma:fieldsID="babd851166dba63c2ae1905e222ee5c0" ns2:_="" ns3:_="">
    <xsd:import namespace="cf1e7e3f-8b4c-4b21-8a6c-f5dd7bd359ad"/>
    <xsd:import namespace="0439844a-01ba-427a-9a2b-71c1f8755d6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e7e3f-8b4c-4b21-8a6c-f5dd7bd359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39844a-01ba-427a-9a2b-71c1f8755d6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75DD09-0475-4E41-A68F-5AE6B15A9027}">
  <ds:schemaRefs>
    <ds:schemaRef ds:uri="0439844a-01ba-427a-9a2b-71c1f8755d6c"/>
    <ds:schemaRef ds:uri="cf1e7e3f-8b4c-4b21-8a6c-f5dd7bd359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FD45C22-F44C-4581-A327-1D7A8589A5F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ED7F56D-BA3F-4047-90F9-D0F34949E1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276</TotalTime>
  <Words>1403</Words>
  <Application>Microsoft Office PowerPoint</Application>
  <PresentationFormat>On-screen Show (4:3)</PresentationFormat>
  <Paragraphs>70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Aldhabi</vt:lpstr>
      <vt:lpstr>Arial</vt:lpstr>
      <vt:lpstr>Book Antiqua</vt:lpstr>
      <vt:lpstr>Calibri</vt:lpstr>
      <vt:lpstr>Calibri Light</vt:lpstr>
      <vt:lpstr>Century</vt:lpstr>
      <vt:lpstr>Slidemaster 1</vt:lpstr>
      <vt:lpstr>Bill C-92</vt:lpstr>
      <vt:lpstr>Overview</vt:lpstr>
      <vt:lpstr>Notice Requirement  Section 20 addresses notice and coordination agreements  </vt:lpstr>
      <vt:lpstr>Coordination and Application</vt:lpstr>
      <vt:lpstr>Coordination Agreement</vt:lpstr>
      <vt:lpstr>Coordination Agreement Continued</vt:lpstr>
      <vt:lpstr>Application — Sections 21 and 22</vt:lpstr>
      <vt:lpstr>Force of law</vt:lpstr>
      <vt:lpstr>Interpretation</vt:lpstr>
      <vt:lpstr>Application of Federal Laws</vt:lpstr>
      <vt:lpstr>Conflict — Federal Laws</vt:lpstr>
      <vt:lpstr>Conflict — Federal Laws</vt:lpstr>
      <vt:lpstr>Clarification</vt:lpstr>
      <vt:lpstr>Conflict — Provincial Laws</vt:lpstr>
      <vt:lpstr>Options to exercise jurisdiction over child and family services under the Act </vt:lpstr>
      <vt:lpstr>Option 1 (notice as per subsection 20 (1) of the Act): </vt:lpstr>
      <vt:lpstr>Option 2 (request as per subsection 20 (2) of the Act): </vt:lpstr>
      <vt:lpstr>Option 2 (request as per subsection 20 (2) of the Act): </vt:lpstr>
      <vt:lpstr>Confidentiality Agreements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Our Children Home</dc:title>
  <dc:creator>Lauren Winkler</dc:creator>
  <cp:lastModifiedBy>Arthi Thuraisingam</cp:lastModifiedBy>
  <cp:revision>24</cp:revision>
  <dcterms:created xsi:type="dcterms:W3CDTF">2021-03-02T16:26:18Z</dcterms:created>
  <dcterms:modified xsi:type="dcterms:W3CDTF">2021-05-19T17:10:32Z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0x01010062EBD84198306C4C93860AD5AC81ABD8</vt:lpwstr>
  </property>
</Properties>
</file>