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8" r:id="rId8"/>
    <p:sldId id="269" r:id="rId9"/>
    <p:sldId id="261" r:id="rId10"/>
    <p:sldId id="271" r:id="rId11"/>
    <p:sldId id="262" r:id="rId12"/>
    <p:sldId id="273" r:id="rId13"/>
    <p:sldId id="272" r:id="rId14"/>
    <p:sldId id="26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0"/>
    <p:restoredTop sz="94418"/>
  </p:normalViewPr>
  <p:slideViewPr>
    <p:cSldViewPr snapToGrid="0" snapToObjects="1">
      <p:cViewPr varScale="1">
        <p:scale>
          <a:sx n="92" d="100"/>
          <a:sy n="92" d="100"/>
        </p:scale>
        <p:origin x="184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92379-B8A8-8D4C-871C-218A83E92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F19454-E981-A54F-9E68-4516E42D6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4E967-3750-FC4A-800E-4DF07B2F5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72C2-BD1C-9841-91F4-6B208CAFB7D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CD27C-6A67-3549-B0A1-7EF72115F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13853-0CED-2E47-B86F-8B81CEE9A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79BB-EBB6-6A4A-9F7A-59007FAE4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3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88CA7-2729-4847-9AA5-181089446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E43792-36EB-164A-B2F9-85A92CC19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7D2BF-1D46-CE4B-BD2E-E946A720D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72C2-BD1C-9841-91F4-6B208CAFB7D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AC83B-4A7D-4F4D-8AA7-1EC84A189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4BE6C-2C1F-094B-98BE-E82756174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79BB-EBB6-6A4A-9F7A-59007FAE4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3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D94F69-8BD5-A84D-B87E-CD8E9A9E89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15E331-87E1-DC4D-A16F-F37C23819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DA61E-C28F-E247-8415-A60C882A1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72C2-BD1C-9841-91F4-6B208CAFB7D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B871E-6CC0-F748-9BB4-B0B965C00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E2F6A-E5B9-8248-9450-DFC9717D8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79BB-EBB6-6A4A-9F7A-59007FAE4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2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2A1EF-F3AE-3044-8897-9932D2DCE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DA20B-07FA-5745-B1DA-2495478E9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42A36-A9AB-2F4A-9A26-2DB579C44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72C2-BD1C-9841-91F4-6B208CAFB7D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72C20-7B80-2047-B56B-19E68727B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DE94C-F1AB-1546-8E45-2BBA983AE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79BB-EBB6-6A4A-9F7A-59007FAE4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2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D1F90-3659-DB41-8A4C-10423D27C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B5301-4272-9541-9CB4-81822CD6C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1EA50-C3A6-2E4C-9D1B-B9D3A720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72C2-BD1C-9841-91F4-6B208CAFB7D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6D773-6C64-AB41-9A49-C3524ADDD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F44AD-3E6A-2A41-8214-2C77B041A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79BB-EBB6-6A4A-9F7A-59007FAE4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5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4FA28-89A3-4540-8260-73C73AAC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8C111-AEDA-ED4B-BAAF-0CC36C9388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D3A09-C77B-3044-BA0A-8A0DDEF89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5AA08-285F-2E4F-8B97-72858C99B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72C2-BD1C-9841-91F4-6B208CAFB7D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97DA1D-78C1-3640-A2B9-11DDFF943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F0E3B-20F5-5A4D-A5B6-78C47EC11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79BB-EBB6-6A4A-9F7A-59007FAE4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6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31AF0-7B98-A944-86A7-19DF1E7BC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D2CFB-5EC7-DA46-A305-78743FA5A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75F3C-29B0-3E4A-BDB5-5F00C4ECF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E2AA2D-F08E-4745-9A0F-3F66AC3549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C7B761-3EA0-7540-B18B-901601DB7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899F77-3FB4-7D4B-9FEE-B8B44510E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72C2-BD1C-9841-91F4-6B208CAFB7D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2CE449-0BC1-D04F-9B13-B884047B4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6AEA5B-59A8-A845-8AEA-AC05E0C9A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79BB-EBB6-6A4A-9F7A-59007FAE4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9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EDFC7-94FC-824E-B9C5-4B21D8CBB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98352B-010B-C547-886A-D4612CCD1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72C2-BD1C-9841-91F4-6B208CAFB7D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4E3CCA-C054-2B4C-9BFD-380672D0E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223947-AF30-1A42-B6FA-01538CBE7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79BB-EBB6-6A4A-9F7A-59007FAE4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58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8BD146-25D2-524C-A794-30D30C584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72C2-BD1C-9841-91F4-6B208CAFB7D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20356D-AF94-FA4B-B5CC-2D9C9714C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4916D-B211-9343-B51A-656F2F2AA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79BB-EBB6-6A4A-9F7A-59007FAE4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1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5F345-05CC-194B-A750-93A6362C3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52EDF-9DE5-A44D-89D7-6336098A8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70A56-2E65-7445-B319-F3CBB7B96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FCEE0-7F14-0641-8977-560744E64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72C2-BD1C-9841-91F4-6B208CAFB7D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5A9A5-8C91-5C4A-B384-C036109FB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F067E-182C-CF4F-86F8-55AAA90F9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79BB-EBB6-6A4A-9F7A-59007FAE4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5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8320F-C17E-5C4D-86A2-4B4711646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E78616-A395-9E4E-B7DE-640EACE0ED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5F2080-630E-8B41-BAC3-DC4D6B8D7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3E667-34C1-FF43-B4D2-6F8543435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72C2-BD1C-9841-91F4-6B208CAFB7D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F5978-66F6-564B-86E8-2F919EEB4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C0541-E9C8-2147-B872-23F396DA2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79BB-EBB6-6A4A-9F7A-59007FAE4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5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B700DA-C600-404C-9DD3-0BDBD25A3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2644F-08BA-FD42-BB48-5AF94C4F1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D4389-BCD4-9647-BB58-D1CF83E277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872C2-BD1C-9841-91F4-6B208CAFB7D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A5126-5E53-254F-9F25-BDBA9058F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21197-55BC-584B-B74E-EC3013249D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B79BB-EBB6-6A4A-9F7A-59007FAE4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8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anna@gillianandco.ca" TargetMode="External"/><Relationship Id="rId2" Type="http://schemas.openxmlformats.org/officeDocument/2006/relationships/hyperlink" Target="mailto:gillian@gillianandco.ca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D4A94-CB43-D24E-8791-89E8768ED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273"/>
            <a:ext cx="9144000" cy="3492500"/>
          </a:xfrm>
        </p:spPr>
        <p:txBody>
          <a:bodyPr>
            <a:normAutofit/>
          </a:bodyPr>
          <a:lstStyle/>
          <a:p>
            <a:r>
              <a:rPr lang="en-US" sz="4600" b="1" dirty="0">
                <a:latin typeface="Helvetica" pitchFamily="2" charset="0"/>
              </a:rPr>
              <a:t>Liability Considerations for First Nations Governments</a:t>
            </a:r>
            <a:br>
              <a:rPr lang="en-US" sz="4600" b="1" dirty="0">
                <a:latin typeface="Helvetica" pitchFamily="2" charset="0"/>
              </a:rPr>
            </a:br>
            <a:r>
              <a:rPr lang="en-US" sz="4600" b="1" dirty="0">
                <a:latin typeface="Helvetica" pitchFamily="2" charset="0"/>
              </a:rPr>
              <a:t>Relating to Child and Family Services Laws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DE983A-10C1-DB45-BC1A-02495E5E7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4816042"/>
            <a:ext cx="10363200" cy="1655762"/>
          </a:xfrm>
        </p:spPr>
        <p:txBody>
          <a:bodyPr>
            <a:normAutofit fontScale="62500" lnSpcReduction="20000"/>
          </a:bodyPr>
          <a:lstStyle/>
          <a:p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Presented by Gillian Hnatiw &amp; Anna Matas</a:t>
            </a:r>
          </a:p>
          <a:p>
            <a:r>
              <a:rPr lang="en-US" dirty="0">
                <a:latin typeface="Helvetica" pitchFamily="2" charset="0"/>
              </a:rPr>
              <a:t>Gillian Hnatiw &amp; Co.</a:t>
            </a:r>
          </a:p>
          <a:p>
            <a:r>
              <a:rPr lang="en-US" dirty="0">
                <a:latin typeface="Helvetica" pitchFamily="2" charset="0"/>
              </a:rPr>
              <a:t>To the Forum on C-92 Implementation in Ontario and Traditional Indigenous Law and Teachings about Child Welfare</a:t>
            </a:r>
          </a:p>
          <a:p>
            <a:r>
              <a:rPr lang="en-US" dirty="0">
                <a:latin typeface="Helvetica" pitchFamily="2" charset="0"/>
              </a:rPr>
              <a:t>20 May 2021</a:t>
            </a:r>
          </a:p>
        </p:txBody>
      </p:sp>
    </p:spTree>
    <p:extLst>
      <p:ext uri="{BB962C8B-B14F-4D97-AF65-F5344CB8AC3E}">
        <p14:creationId xmlns:p14="http://schemas.microsoft.com/office/powerpoint/2010/main" val="3880945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9C590-7B54-CE44-8329-B7A4EA1F6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Helvetica" pitchFamily="2" charset="0"/>
              </a:rPr>
              <a:t>Breach of Fiduciary Duty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92317-7269-C844-9F17-85CE2FF2F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Helvetica" pitchFamily="2" charset="0"/>
              </a:rPr>
              <a:t>Fiduciary relationships to children:</a:t>
            </a:r>
            <a:br>
              <a:rPr lang="en-US" dirty="0">
                <a:latin typeface="Helvetica" pitchFamily="2" charset="0"/>
              </a:rPr>
            </a:br>
            <a:endParaRPr lang="en-US" sz="1400" dirty="0">
              <a:latin typeface="Helvetica" pitchFamily="2" charset="0"/>
            </a:endParaRPr>
          </a:p>
          <a:p>
            <a:pPr lvl="1"/>
            <a:r>
              <a:rPr lang="en-US" dirty="0">
                <a:latin typeface="Helvetica" pitchFamily="2" charset="0"/>
              </a:rPr>
              <a:t>Parents</a:t>
            </a:r>
          </a:p>
          <a:p>
            <a:pPr lvl="1"/>
            <a:r>
              <a:rPr lang="en-US" dirty="0">
                <a:latin typeface="Helvetica" pitchFamily="2" charset="0"/>
              </a:rPr>
              <a:t>Foster Parents</a:t>
            </a:r>
          </a:p>
          <a:p>
            <a:pPr lvl="1"/>
            <a:r>
              <a:rPr lang="en-US" dirty="0">
                <a:latin typeface="Helvetica" pitchFamily="2" charset="0"/>
              </a:rPr>
              <a:t>Adoptive Parents</a:t>
            </a:r>
          </a:p>
          <a:p>
            <a:pPr lvl="1"/>
            <a:r>
              <a:rPr lang="en-US" dirty="0">
                <a:latin typeface="Helvetica" pitchFamily="2" charset="0"/>
              </a:rPr>
              <a:t>Temporary Caregivers (e.g. sleepover at Auntie/Uncle’s house)</a:t>
            </a:r>
          </a:p>
          <a:p>
            <a:pPr lvl="1"/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Abuse (physical, sexual, psychological) of a child by a person in a fiduciary relationship is a breach of the fiduciary relationship</a:t>
            </a:r>
          </a:p>
        </p:txBody>
      </p:sp>
    </p:spTree>
    <p:extLst>
      <p:ext uri="{BB962C8B-B14F-4D97-AF65-F5344CB8AC3E}">
        <p14:creationId xmlns:p14="http://schemas.microsoft.com/office/powerpoint/2010/main" val="1377755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35517-FEB3-5449-99A2-3DD0DE56A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Helvetica" pitchFamily="2" charset="0"/>
              </a:rPr>
              <a:t>Negligence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6D92E-1241-1148-A851-60C8DFB70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>
                <a:latin typeface="Helvetica" pitchFamily="2" charset="0"/>
              </a:rPr>
              <a:t>Negligence is an area of law that deals with breaches of a duty to take care. It involves harm caused by carelessness (not intentional harm).</a:t>
            </a:r>
          </a:p>
          <a:p>
            <a:endParaRPr lang="en-CA" dirty="0">
              <a:latin typeface="Helvetica" pitchFamily="2" charset="0"/>
            </a:endParaRPr>
          </a:p>
          <a:p>
            <a:r>
              <a:rPr lang="en-CA" dirty="0">
                <a:latin typeface="Helvetica" pitchFamily="2" charset="0"/>
              </a:rPr>
              <a:t>There must be a duty of care between the parties, which is always the case between caregivers/children.</a:t>
            </a:r>
          </a:p>
          <a:p>
            <a:endParaRPr lang="en-CA" dirty="0">
              <a:latin typeface="Helvetica" pitchFamily="2" charset="0"/>
            </a:endParaRPr>
          </a:p>
          <a:p>
            <a:r>
              <a:rPr lang="en-CA" dirty="0">
                <a:latin typeface="Helvetica" pitchFamily="2" charset="0"/>
              </a:rPr>
              <a:t>Once a duty of care is established, must be able to tie the harm suffered by the plaintiff to the acts or omissions of the defendant.</a:t>
            </a:r>
            <a:endParaRPr lang="en-US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942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35517-FEB3-5449-99A2-3DD0DE56A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Helvetica" pitchFamily="2" charset="0"/>
              </a:rPr>
              <a:t>Negligence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6D92E-1241-1148-A851-60C8DFB70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latin typeface="Helvetica" pitchFamily="2" charset="0"/>
              </a:rPr>
              <a:t>In the child welfare context, negligence claims often relate to an organization’s policies or practices:</a:t>
            </a:r>
            <a:br>
              <a:rPr lang="en-CA" dirty="0">
                <a:latin typeface="Helvetica" pitchFamily="2" charset="0"/>
              </a:rPr>
            </a:br>
            <a:r>
              <a:rPr lang="en-CA" dirty="0">
                <a:latin typeface="Helvetica" pitchFamily="2" charset="0"/>
              </a:rPr>
              <a:t> </a:t>
            </a:r>
            <a:endParaRPr lang="en-CA" sz="1400" dirty="0">
              <a:latin typeface="Helvetica" pitchFamily="2" charset="0"/>
            </a:endParaRPr>
          </a:p>
          <a:p>
            <a:pPr lvl="1"/>
            <a:r>
              <a:rPr lang="en-CA" dirty="0">
                <a:latin typeface="Helvetica" pitchFamily="2" charset="0"/>
              </a:rPr>
              <a:t>Allegations relating to a failure to properly screen/train foster parents or case workers</a:t>
            </a:r>
          </a:p>
          <a:p>
            <a:pPr lvl="1"/>
            <a:endParaRPr lang="en-CA" dirty="0">
              <a:latin typeface="Helvetica" pitchFamily="2" charset="0"/>
            </a:endParaRPr>
          </a:p>
          <a:p>
            <a:pPr lvl="1"/>
            <a:r>
              <a:rPr lang="en-CA" dirty="0">
                <a:latin typeface="Helvetica" pitchFamily="2" charset="0"/>
              </a:rPr>
              <a:t>Allegations relating to a failure to require routine visits or reporting on children in care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958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35517-FEB3-5449-99A2-3DD0DE56A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Helvetica" pitchFamily="2" charset="0"/>
              </a:rPr>
              <a:t>Direct 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6D92E-1241-1148-A851-60C8DFB70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This is a risk for individual wrongdoers</a:t>
            </a:r>
          </a:p>
          <a:p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It is about their personal responsibility for the harms inflicted on vulnerable parties</a:t>
            </a:r>
          </a:p>
          <a:p>
            <a:endParaRPr lang="en-US" dirty="0">
              <a:latin typeface="Helvetica" pitchFamily="2" charset="0"/>
            </a:endParaRPr>
          </a:p>
          <a:p>
            <a:pPr lvl="1"/>
            <a:r>
              <a:rPr lang="en-US" dirty="0">
                <a:latin typeface="Helvetica" pitchFamily="2" charset="0"/>
              </a:rPr>
              <a:t>e.g. a foster parent who abuses a child will be directly liable to the child for that abuse. </a:t>
            </a:r>
          </a:p>
        </p:txBody>
      </p:sp>
    </p:spTree>
    <p:extLst>
      <p:ext uri="{BB962C8B-B14F-4D97-AF65-F5344CB8AC3E}">
        <p14:creationId xmlns:p14="http://schemas.microsoft.com/office/powerpoint/2010/main" val="2771163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311D8-CFEA-C04F-8359-F80B579C0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Helvetica" pitchFamily="2" charset="0"/>
              </a:rPr>
              <a:t>Vicarious 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E809B-7209-084A-97EF-AF8880F4A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This is a risk for employers and organizations, which can be held responsible for the wrongful acts of their “employees/agents”</a:t>
            </a:r>
          </a:p>
          <a:p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If the employer has created a risk of harm, and the harm materializes, it is </a:t>
            </a:r>
            <a:r>
              <a:rPr lang="en-US" b="1" dirty="0">
                <a:latin typeface="Helvetica" pitchFamily="2" charset="0"/>
              </a:rPr>
              <a:t>fair</a:t>
            </a:r>
            <a:r>
              <a:rPr lang="en-US" dirty="0">
                <a:latin typeface="Helvetica" pitchFamily="2" charset="0"/>
              </a:rPr>
              <a:t> to require the employer to compensate the wronged party </a:t>
            </a:r>
            <a:r>
              <a:rPr lang="en-US" u="sng" dirty="0">
                <a:latin typeface="Helvetica" pitchFamily="2" charset="0"/>
              </a:rPr>
              <a:t>even if the employer had no idea, and would never condone</a:t>
            </a:r>
            <a:r>
              <a:rPr lang="en-US" dirty="0">
                <a:latin typeface="Helvetica" pitchFamily="2" charset="0"/>
              </a:rPr>
              <a:t> the wrongful behaviour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05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29D73-8FFC-344F-AB3B-DFF90FCE2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Helvetica" pitchFamily="2" charset="0"/>
              </a:rPr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4043E-5194-024B-9AE5-5251AC067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Consider what powers must be retained by the First Nation, and what can be delegated to a Child Welfare Service</a:t>
            </a:r>
          </a:p>
          <a:p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Ensure all legislation relating to child welfare establishes the primacy of the best interests of the child</a:t>
            </a:r>
          </a:p>
          <a:p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Draft legislation that gives control over operational decisions to the Child Welfare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59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DA723-E68D-4E49-A898-18C8D0E42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Helvetica" pitchFamily="2" charset="0"/>
              </a:rPr>
              <a:t>Recommendations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1D8D2-67BC-7640-A3B5-AAF25A8A3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If any powers are retained by the First Nation, use permissive language to describe the power: </a:t>
            </a:r>
          </a:p>
          <a:p>
            <a:endParaRPr lang="en-US" dirty="0">
              <a:latin typeface="Helvetica" pitchFamily="2" charset="0"/>
            </a:endParaRPr>
          </a:p>
          <a:p>
            <a:pPr lvl="1"/>
            <a:r>
              <a:rPr lang="en-US" dirty="0">
                <a:latin typeface="Helvetica" pitchFamily="2" charset="0"/>
              </a:rPr>
              <a:t>For example, a FN government “may” participate in placement decisions…</a:t>
            </a:r>
          </a:p>
          <a:p>
            <a:pPr lvl="1"/>
            <a:endParaRPr lang="en-US" dirty="0">
              <a:latin typeface="Helvetica" pitchFamily="2" charset="0"/>
            </a:endParaRPr>
          </a:p>
          <a:p>
            <a:pPr lvl="1"/>
            <a:r>
              <a:rPr lang="en-US" dirty="0">
                <a:latin typeface="Helvetica" pitchFamily="2" charset="0"/>
              </a:rPr>
              <a:t>Compare to legislation that indicates the CWS “shall” place the child…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8305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DA723-E68D-4E49-A898-18C8D0E42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Helvetica" pitchFamily="2" charset="0"/>
              </a:rPr>
              <a:t>Recommendations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1D8D2-67BC-7640-A3B5-AAF25A8A3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If specific duties are retained by the First Nation through legislation, ensure appropriate procedures are created and implemented based on best practices at the time of drafting.</a:t>
            </a:r>
          </a:p>
          <a:p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For example, if a First Nation wanted to retain veto power over a child’s placement, it would be important to create a policy that set out the circumstances in which this could take place and included a decision-tree or list of factors to consider when the decision was made in each case.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7139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E8F45-376B-3E4B-92ED-6B4AECBBD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2941"/>
          </a:xfrm>
        </p:spPr>
        <p:txBody>
          <a:bodyPr/>
          <a:lstStyle/>
          <a:p>
            <a:pPr algn="ctr"/>
            <a:r>
              <a:rPr lang="en-US" b="1" dirty="0">
                <a:latin typeface="Helvetica" pitchFamily="2" charset="0"/>
              </a:rPr>
              <a:t>Questions? </a:t>
            </a:r>
            <a:br>
              <a:rPr lang="en-US" dirty="0">
                <a:latin typeface="Helvetica" pitchFamily="2" charset="0"/>
              </a:rPr>
            </a:br>
            <a:br>
              <a:rPr lang="en-US" dirty="0">
                <a:latin typeface="Helvetica" pitchFamily="2" charset="0"/>
              </a:rPr>
            </a:br>
            <a:r>
              <a:rPr lang="en-US" sz="3600" dirty="0">
                <a:latin typeface="Helvetica" pitchFamily="2" charset="0"/>
              </a:rPr>
              <a:t>Gillian: </a:t>
            </a:r>
            <a:r>
              <a:rPr lang="en-US" sz="3600" dirty="0">
                <a:latin typeface="Helvetica" pitchFamily="2" charset="0"/>
                <a:hlinkClick r:id="rId2"/>
              </a:rPr>
              <a:t>gillian@gillianandco.ca</a:t>
            </a:r>
            <a:br>
              <a:rPr lang="en-US" sz="3600" dirty="0">
                <a:latin typeface="Helvetica" pitchFamily="2" charset="0"/>
              </a:rPr>
            </a:br>
            <a:br>
              <a:rPr lang="en-US" sz="3600" dirty="0">
                <a:latin typeface="Helvetica" pitchFamily="2" charset="0"/>
              </a:rPr>
            </a:br>
            <a:r>
              <a:rPr lang="en-US" sz="3600" dirty="0">
                <a:latin typeface="Helvetica" pitchFamily="2" charset="0"/>
              </a:rPr>
              <a:t>Anna: </a:t>
            </a:r>
            <a:r>
              <a:rPr lang="en-US" sz="3600" dirty="0">
                <a:latin typeface="Helvetica" pitchFamily="2" charset="0"/>
                <a:hlinkClick r:id="rId3"/>
              </a:rPr>
              <a:t>anna@gillianandco.ca</a:t>
            </a:r>
            <a:br>
              <a:rPr lang="en-US" sz="3600" dirty="0">
                <a:latin typeface="Helvetica" pitchFamily="2" charset="0"/>
              </a:rPr>
            </a:br>
            <a:br>
              <a:rPr lang="en-US" sz="3600" dirty="0">
                <a:latin typeface="Helvetica" pitchFamily="2" charset="0"/>
              </a:rPr>
            </a:br>
            <a:r>
              <a:rPr lang="en-US" sz="3600" dirty="0">
                <a:latin typeface="Helvetica" pitchFamily="2" charset="0"/>
              </a:rPr>
              <a:t>Thank you! </a:t>
            </a:r>
            <a:br>
              <a:rPr lang="en-US" sz="3600" b="1" dirty="0">
                <a:latin typeface="Helvetica" pitchFamily="2" charset="0"/>
              </a:rPr>
            </a:br>
            <a:endParaRPr lang="en-US" b="1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684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D6B02-B16A-DB40-8D10-961447D28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Helvetica" pitchFamily="2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49A86-786A-114F-A326-31A969020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>
                <a:latin typeface="Helvetica" pitchFamily="2" charset="0"/>
              </a:rPr>
              <a:t>On January 1, 2020 Bill C-92, the </a:t>
            </a:r>
            <a:r>
              <a:rPr lang="en-CA" i="1" dirty="0">
                <a:latin typeface="Helvetica" pitchFamily="2" charset="0"/>
              </a:rPr>
              <a:t>Act respecting First Nations, Inuit and Métis children, youth and families</a:t>
            </a:r>
            <a:r>
              <a:rPr lang="en-CA" dirty="0">
                <a:latin typeface="Helvetica" pitchFamily="2" charset="0"/>
              </a:rPr>
              <a:t> (the “</a:t>
            </a:r>
            <a:r>
              <a:rPr lang="en-CA" i="1" dirty="0">
                <a:latin typeface="Helvetica" pitchFamily="2" charset="0"/>
              </a:rPr>
              <a:t>Act</a:t>
            </a:r>
            <a:r>
              <a:rPr lang="en-CA" dirty="0">
                <a:latin typeface="Helvetica" pitchFamily="2" charset="0"/>
              </a:rPr>
              <a:t>”) came into force. </a:t>
            </a:r>
          </a:p>
          <a:p>
            <a:endParaRPr lang="en-CA" dirty="0">
              <a:latin typeface="Helvetica" pitchFamily="2" charset="0"/>
            </a:endParaRPr>
          </a:p>
          <a:p>
            <a:r>
              <a:rPr lang="en-CA" dirty="0">
                <a:latin typeface="Helvetica" pitchFamily="2" charset="0"/>
              </a:rPr>
              <a:t>Section 18(1) of the </a:t>
            </a:r>
            <a:r>
              <a:rPr lang="en-CA" i="1" dirty="0">
                <a:latin typeface="Helvetica" pitchFamily="2" charset="0"/>
              </a:rPr>
              <a:t>Act</a:t>
            </a:r>
            <a:r>
              <a:rPr lang="en-CA" dirty="0">
                <a:latin typeface="Helvetica" pitchFamily="2" charset="0"/>
              </a:rPr>
              <a:t> affirms that the inherent right of First Nations peoples to self-government under section 35 of </a:t>
            </a:r>
            <a:r>
              <a:rPr lang="en-CA" i="1" dirty="0">
                <a:latin typeface="Helvetica" pitchFamily="2" charset="0"/>
              </a:rPr>
              <a:t>Canada’s Constitution Act, 1982</a:t>
            </a:r>
            <a:r>
              <a:rPr lang="en-CA" dirty="0">
                <a:latin typeface="Helvetica" pitchFamily="2" charset="0"/>
              </a:rPr>
              <a:t>, includes jurisdiction in relation to child and family services.</a:t>
            </a:r>
          </a:p>
          <a:p>
            <a:endParaRPr lang="en-CA" dirty="0">
              <a:latin typeface="Helvetica" pitchFamily="2" charset="0"/>
            </a:endParaRPr>
          </a:p>
          <a:p>
            <a:r>
              <a:rPr lang="en-CA" dirty="0">
                <a:latin typeface="Helvetica" pitchFamily="2" charset="0"/>
              </a:rPr>
              <a:t>It affirms this jurisdiction over child and family services includes the legislative authority necessary to administer and enforce laws in relation to child and family services. 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428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E3EE2-B00A-FF40-B9D7-E44CF3E2F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latin typeface="Helvetica" pitchFamily="2" charset="0"/>
              </a:rPr>
              <a:t>Existing Children’s Aid Societies in Ontario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23E77-983D-7944-9444-3426F11A7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>
                <a:latin typeface="Helvetica" pitchFamily="2" charset="0"/>
              </a:rPr>
              <a:t>In Ontario, the Crown’s powers, duties, and obligations in relation to children in need of care are delegated to children’s aid societies through the </a:t>
            </a:r>
            <a:r>
              <a:rPr lang="en-CA" i="1" dirty="0">
                <a:latin typeface="Helvetica" pitchFamily="2" charset="0"/>
              </a:rPr>
              <a:t>Child, Youth and Family Services Act</a:t>
            </a:r>
            <a:r>
              <a:rPr lang="en-CA" dirty="0">
                <a:latin typeface="Helvetica" pitchFamily="2" charset="0"/>
              </a:rPr>
              <a:t>, </a:t>
            </a:r>
            <a:r>
              <a:rPr lang="en-CA" i="1" dirty="0">
                <a:latin typeface="Helvetica" pitchFamily="2" charset="0"/>
              </a:rPr>
              <a:t>2017 </a:t>
            </a:r>
            <a:r>
              <a:rPr lang="en-CA" dirty="0">
                <a:latin typeface="Helvetica" pitchFamily="2" charset="0"/>
              </a:rPr>
              <a:t>S.O. 2017, c. 14, Sched. 1. </a:t>
            </a:r>
          </a:p>
          <a:p>
            <a:endParaRPr lang="en-CA" dirty="0">
              <a:latin typeface="Helvetica" pitchFamily="2" charset="0"/>
            </a:endParaRPr>
          </a:p>
          <a:p>
            <a:r>
              <a:rPr lang="en-CA" dirty="0">
                <a:latin typeface="Helvetica" pitchFamily="2" charset="0"/>
              </a:rPr>
              <a:t>There are approximately 50 Children’s Aid Societies (“CAS”) in Ontario, each with a specific geographical jurisdiction. </a:t>
            </a:r>
          </a:p>
          <a:p>
            <a:endParaRPr lang="en-CA" dirty="0">
              <a:latin typeface="Helvetica" pitchFamily="2" charset="0"/>
            </a:endParaRPr>
          </a:p>
          <a:p>
            <a:r>
              <a:rPr lang="en-CA" dirty="0">
                <a:latin typeface="Helvetica" pitchFamily="2" charset="0"/>
              </a:rPr>
              <a:t>CAS in Ontario are funded by and under the supervision of Ontario’s Ministry of Children, Community and Social Services (“MCSS”). </a:t>
            </a:r>
          </a:p>
          <a:p>
            <a:endParaRPr lang="en-CA" dirty="0">
              <a:latin typeface="Helvetica" pitchFamily="2" charset="0"/>
            </a:endParaRPr>
          </a:p>
          <a:p>
            <a:r>
              <a:rPr lang="en-CA" dirty="0">
                <a:latin typeface="Helvetica" pitchFamily="2" charset="0"/>
              </a:rPr>
              <a:t>MCSS approves the CAS, but does not control their daily functioning.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486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E3EE2-B00A-FF40-B9D7-E44CF3E2F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Helvetica" pitchFamily="2" charset="0"/>
              </a:rPr>
              <a:t>Common Causes of Action/Modes of 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23E77-983D-7944-9444-3426F11A7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Helvetica" pitchFamily="2" charset="0"/>
              </a:rPr>
              <a:t>Negligence</a:t>
            </a:r>
          </a:p>
          <a:p>
            <a:r>
              <a:rPr lang="en-CA" dirty="0">
                <a:latin typeface="Helvetica" pitchFamily="2" charset="0"/>
              </a:rPr>
              <a:t>Breach of Fiduciary Duty</a:t>
            </a:r>
          </a:p>
          <a:p>
            <a:r>
              <a:rPr lang="en-CA" dirty="0">
                <a:latin typeface="Helvetica" pitchFamily="2" charset="0"/>
              </a:rPr>
              <a:t>Breach of Non-Delegable Duty</a:t>
            </a:r>
          </a:p>
          <a:p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Direct Liability</a:t>
            </a:r>
          </a:p>
          <a:p>
            <a:r>
              <a:rPr lang="en-US" dirty="0">
                <a:latin typeface="Helvetica" pitchFamily="2" charset="0"/>
              </a:rPr>
              <a:t>Vicarious Liability</a:t>
            </a:r>
          </a:p>
        </p:txBody>
      </p:sp>
    </p:spTree>
    <p:extLst>
      <p:ext uri="{BB962C8B-B14F-4D97-AF65-F5344CB8AC3E}">
        <p14:creationId xmlns:p14="http://schemas.microsoft.com/office/powerpoint/2010/main" val="108595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D617E-FA57-6D46-82EA-F12D6F4D9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Helvetica" pitchFamily="2" charset="0"/>
              </a:rPr>
              <a:t>Balancing Risk and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A7FEB-0750-2347-831E-8D31A3E48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Different provinces have taken different approaches to child welfare, with some provinces retaining specific powers relating to the placement of children </a:t>
            </a:r>
          </a:p>
          <a:p>
            <a:pPr marL="0" indent="0">
              <a:buNone/>
            </a:pPr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The more control a government retains over child welfare decisions, the more likely it is the government will be held responsible (or would be targeted) if something goes wrong</a:t>
            </a:r>
          </a:p>
          <a:p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For example, compare Ontario and BC re: non-delegable duty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0B9E4A-D27D-4C41-A8D3-323A7801B23E}"/>
              </a:ext>
            </a:extLst>
          </p:cNvPr>
          <p:cNvSpPr txBox="1"/>
          <p:nvPr/>
        </p:nvSpPr>
        <p:spPr>
          <a:xfrm>
            <a:off x="6438378" y="20793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2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628E1-5CE7-1E4C-A156-8A67F0824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Helvetica" pitchFamily="2" charset="0"/>
              </a:rPr>
              <a:t>Breach of Non-Delegable Duty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CDAC4-F18A-CE40-B848-F6988A889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A party who delegates work to another party may be held responsible for the wrongful acts of the party carrying out the instructions</a:t>
            </a:r>
          </a:p>
          <a:p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There is a duty ”not only to take care, but to ensure care is taken”</a:t>
            </a:r>
          </a:p>
          <a:p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What can be delegated depends on how the governing legislation is drafted in a particular case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495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D617E-FA57-6D46-82EA-F12D6F4D9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Helvetica" pitchFamily="2" charset="0"/>
              </a:rPr>
              <a:t>Two Different Approaches: ON and BC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A7FEB-0750-2347-831E-8D31A3E48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pitchFamily="2" charset="0"/>
              </a:rPr>
              <a:t>BC legislation creates the position of “Director” and gives this person a variety of powers relating to the apprehension of children</a:t>
            </a:r>
          </a:p>
          <a:p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The Director’s non-delegable duties are specific actions to be performed by the Director </a:t>
            </a:r>
          </a:p>
          <a:p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These powers include, for example:</a:t>
            </a:r>
          </a:p>
          <a:p>
            <a:pPr marL="0" indent="0">
              <a:buNone/>
            </a:pPr>
            <a:endParaRPr lang="en-US" sz="1100" dirty="0">
              <a:latin typeface="Helvetica" pitchFamily="2" charset="0"/>
            </a:endParaRPr>
          </a:p>
          <a:p>
            <a:pPr lvl="1"/>
            <a:r>
              <a:rPr lang="en-US" dirty="0">
                <a:latin typeface="Helvetica" pitchFamily="2" charset="0"/>
              </a:rPr>
              <a:t>a duty to care for the physical well-being of children before they are placed in foster care; </a:t>
            </a:r>
          </a:p>
          <a:p>
            <a:pPr lvl="1"/>
            <a:r>
              <a:rPr lang="en-US" dirty="0">
                <a:latin typeface="Helvetica" pitchFamily="2" charset="0"/>
              </a:rPr>
              <a:t>a duty to deliver the child safely to a CAS; and </a:t>
            </a:r>
          </a:p>
          <a:p>
            <a:pPr lvl="1"/>
            <a:r>
              <a:rPr lang="en-US" dirty="0">
                <a:latin typeface="Helvetica" pitchFamily="2" charset="0"/>
              </a:rPr>
              <a:t>a duty to place children in homes that best meet their needs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0B9E4A-D27D-4C41-A8D3-323A7801B23E}"/>
              </a:ext>
            </a:extLst>
          </p:cNvPr>
          <p:cNvSpPr txBox="1"/>
          <p:nvPr/>
        </p:nvSpPr>
        <p:spPr>
          <a:xfrm>
            <a:off x="6438378" y="20793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85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D617E-FA57-6D46-82EA-F12D6F4D9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Helvetica" pitchFamily="2" charset="0"/>
              </a:rPr>
              <a:t>Two Different Approaches: ON and BC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A7FEB-0750-2347-831E-8D31A3E48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Helvetica" pitchFamily="2" charset="0"/>
              </a:rPr>
              <a:t>As a result of the specific duties set out in legislation, BC has been found to have </a:t>
            </a:r>
            <a:r>
              <a:rPr lang="en-US" u="sng" dirty="0">
                <a:latin typeface="Helvetica" pitchFamily="2" charset="0"/>
              </a:rPr>
              <a:t>specific</a:t>
            </a:r>
            <a:r>
              <a:rPr lang="en-US" dirty="0">
                <a:latin typeface="Helvetica" pitchFamily="2" charset="0"/>
              </a:rPr>
              <a:t> non-delegable duties</a:t>
            </a:r>
          </a:p>
          <a:p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These specific non-delegable duties still did not create a </a:t>
            </a:r>
            <a:r>
              <a:rPr lang="en-US" u="sng" dirty="0">
                <a:latin typeface="Helvetica" pitchFamily="2" charset="0"/>
              </a:rPr>
              <a:t>general</a:t>
            </a:r>
            <a:r>
              <a:rPr lang="en-US" dirty="0">
                <a:latin typeface="Helvetica" pitchFamily="2" charset="0"/>
              </a:rPr>
              <a:t> duty to ensure no harm comes to children through abuse/negligence of foster parents</a:t>
            </a:r>
          </a:p>
          <a:p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There is no parallel position in Ontario to the Director, these functions are undertaken by the CAS – as a result, Ontario is not sued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0B9E4A-D27D-4C41-A8D3-323A7801B23E}"/>
              </a:ext>
            </a:extLst>
          </p:cNvPr>
          <p:cNvSpPr txBox="1"/>
          <p:nvPr/>
        </p:nvSpPr>
        <p:spPr>
          <a:xfrm>
            <a:off x="6438378" y="20793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55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9C590-7B54-CE44-8329-B7A4EA1F6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Helvetica" pitchFamily="2" charset="0"/>
              </a:rPr>
              <a:t>Breach of Fiduciary Duty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92317-7269-C844-9F17-85CE2FF2F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>
                <a:latin typeface="Helvetica" pitchFamily="2" charset="0"/>
              </a:rPr>
              <a:t>A fiduciary is a person who holds a legal or ethical relationship of trust with one or more other parties. </a:t>
            </a:r>
          </a:p>
          <a:p>
            <a:endParaRPr lang="en-CA" dirty="0">
              <a:latin typeface="Helvetica" pitchFamily="2" charset="0"/>
            </a:endParaRPr>
          </a:p>
          <a:p>
            <a:r>
              <a:rPr lang="en-CA" dirty="0">
                <a:latin typeface="Helvetica" pitchFamily="2" charset="0"/>
              </a:rPr>
              <a:t>Historically, a fiduciary was someone charged with prudently taking care of money or other assets for another person. Other examples include doctor/patient, clergy/parishioner, parents/children.</a:t>
            </a:r>
          </a:p>
          <a:p>
            <a:endParaRPr lang="en-CA" dirty="0">
              <a:latin typeface="Helvetica" pitchFamily="2" charset="0"/>
            </a:endParaRPr>
          </a:p>
          <a:p>
            <a:r>
              <a:rPr lang="en-CA" u="sng" dirty="0">
                <a:latin typeface="Helvetica" pitchFamily="2" charset="0"/>
              </a:rPr>
              <a:t>Every person</a:t>
            </a:r>
            <a:r>
              <a:rPr lang="en-CA" dirty="0">
                <a:latin typeface="Helvetica" pitchFamily="2" charset="0"/>
              </a:rPr>
              <a:t> (organization) charged with responsibility for the care of children is under a fiduciary duty towards those children.</a:t>
            </a:r>
            <a:endParaRPr lang="en-US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268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1179</Words>
  <Application>Microsoft Macintosh PowerPoint</Application>
  <PresentationFormat>Widescreen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Helvetica</vt:lpstr>
      <vt:lpstr>Wingdings</vt:lpstr>
      <vt:lpstr>Office Theme</vt:lpstr>
      <vt:lpstr>Liability Considerations for First Nations Governments Relating to Child and Family Services Laws</vt:lpstr>
      <vt:lpstr>Background</vt:lpstr>
      <vt:lpstr>Existing Children’s Aid Societies in Ontario</vt:lpstr>
      <vt:lpstr>Common Causes of Action/Modes of Liability</vt:lpstr>
      <vt:lpstr>Balancing Risk and Control</vt:lpstr>
      <vt:lpstr>Breach of Non-Delegable Duty</vt:lpstr>
      <vt:lpstr>Two Different Approaches: ON and BC</vt:lpstr>
      <vt:lpstr>Two Different Approaches: ON and BC (2)</vt:lpstr>
      <vt:lpstr>Breach of Fiduciary Duty</vt:lpstr>
      <vt:lpstr>Breach of Fiduciary Duty (2)</vt:lpstr>
      <vt:lpstr>Negligence</vt:lpstr>
      <vt:lpstr>Negligence (2)</vt:lpstr>
      <vt:lpstr>Direct Liability</vt:lpstr>
      <vt:lpstr>Vicarious Liability</vt:lpstr>
      <vt:lpstr>Recommendations</vt:lpstr>
      <vt:lpstr>Recommendations (2)</vt:lpstr>
      <vt:lpstr>Recommendations (3)</vt:lpstr>
      <vt:lpstr>Questions?   Gillian: gillian@gillianandco.ca  Anna: anna@gillianandco.ca  Thank you!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Liability Considerations for First Nations Governments Relating to Child and Family Services Laws</dc:title>
  <dc:creator>Anna Matas</dc:creator>
  <cp:lastModifiedBy>Molly Warwick</cp:lastModifiedBy>
  <cp:revision>21</cp:revision>
  <dcterms:created xsi:type="dcterms:W3CDTF">2021-05-17T02:30:14Z</dcterms:created>
  <dcterms:modified xsi:type="dcterms:W3CDTF">2021-05-18T18:40:42Z</dcterms:modified>
</cp:coreProperties>
</file>