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85" r:id="rId3"/>
    <p:sldId id="282" r:id="rId4"/>
    <p:sldId id="298" r:id="rId5"/>
    <p:sldId id="299" r:id="rId6"/>
    <p:sldId id="287" r:id="rId7"/>
    <p:sldId id="296" r:id="rId8"/>
    <p:sldId id="297" r:id="rId9"/>
    <p:sldId id="295" r:id="rId10"/>
    <p:sldId id="300" r:id="rId11"/>
    <p:sldId id="301" r:id="rId12"/>
    <p:sldId id="294" r:id="rId13"/>
    <p:sldId id="292" r:id="rId14"/>
    <p:sldId id="293" r:id="rId15"/>
    <p:sldId id="30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  <p15:guide id="3" pos="3960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 Benson" initials="GB" lastIdx="1" clrIdx="0">
    <p:extLst>
      <p:ext uri="{19B8F6BF-5375-455C-9EA6-DF929625EA0E}">
        <p15:presenceInfo xmlns:p15="http://schemas.microsoft.com/office/powerpoint/2012/main" userId="S-1-5-21-1085031214-776561741-1801674531-48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234" y="114"/>
      </p:cViewPr>
      <p:guideLst>
        <p:guide orient="horz" pos="2160"/>
        <p:guide pos="3792"/>
        <p:guide pos="3960"/>
        <p:guide orient="horz"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F76E-7F4D-49B8-91B0-73BAF6E8E4E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F4C7-4B92-4FF0-BC56-0299DE9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5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Introductory</a:t>
            </a:r>
            <a:r>
              <a:rPr lang="en-US" baseline="0" dirty="0" smtClean="0"/>
              <a:t> Title. Example: if you are providing an update on a specific file, place file name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4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35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9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Sector and Director contact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4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6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 more slides,</a:t>
            </a:r>
            <a:r>
              <a:rPr lang="en-US" baseline="0" dirty="0" smtClean="0"/>
              <a:t> right click on slide 2, click ‘Duplicate Slide’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CF4C7-4B92-4FF0-BC56-0299DE9AE5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6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7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8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4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8A47-E205-4272-9375-6B0B86A032A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6707-D6D6-4A86-801F-B06E8FB63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856" y="3176096"/>
            <a:ext cx="9144000" cy="19459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Wellness Conference </a:t>
            </a:r>
            <a:b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21, 2024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4" y="5670801"/>
            <a:ext cx="995893" cy="80619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00744" y="1947204"/>
            <a:ext cx="10140224" cy="108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Chiefs of Ontario</a:t>
            </a:r>
          </a:p>
        </p:txBody>
      </p:sp>
    </p:spTree>
    <p:extLst>
      <p:ext uri="{BB962C8B-B14F-4D97-AF65-F5344CB8AC3E}">
        <p14:creationId xmlns:p14="http://schemas.microsoft.com/office/powerpoint/2010/main" val="3306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600" y="1252728"/>
            <a:ext cx="9144000" cy="91087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RHOs Do?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10950448" cy="3955182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Needs </a:t>
            </a:r>
            <a:r>
              <a:rPr lang="en-US" b="1" dirty="0"/>
              <a:t>Assessments and Data Collection: </a:t>
            </a:r>
            <a:r>
              <a:rPr lang="en-US" dirty="0"/>
              <a:t>A systematic approach will be </a:t>
            </a:r>
            <a:r>
              <a:rPr lang="en-US" dirty="0" smtClean="0"/>
              <a:t>taken to </a:t>
            </a:r>
            <a:r>
              <a:rPr lang="en-US" dirty="0"/>
              <a:t>assess the housing needs within the community, including the current state </a:t>
            </a:r>
            <a:r>
              <a:rPr lang="en-US" dirty="0" smtClean="0"/>
              <a:t>of housing </a:t>
            </a:r>
            <a:r>
              <a:rPr lang="en-US" dirty="0"/>
              <a:t>and infrastructure, population demographics, and projected growth. </a:t>
            </a:r>
            <a:r>
              <a:rPr lang="en-US" dirty="0" smtClean="0"/>
              <a:t>Data collection </a:t>
            </a:r>
            <a:r>
              <a:rPr lang="en-US" dirty="0"/>
              <a:t>will be ongoing to inform policy development and the prioritization </a:t>
            </a:r>
            <a:r>
              <a:rPr lang="en-US" dirty="0" smtClean="0"/>
              <a:t>of projects</a:t>
            </a:r>
            <a:r>
              <a:rPr lang="en-US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Development </a:t>
            </a:r>
            <a:r>
              <a:rPr lang="en-US" b="1" dirty="0"/>
              <a:t>and Implementation of Housing Policies: </a:t>
            </a:r>
            <a:r>
              <a:rPr lang="en-US" dirty="0"/>
              <a:t>Policies such </a:t>
            </a:r>
            <a:r>
              <a:rPr lang="en-US" dirty="0" smtClean="0"/>
              <a:t>as building </a:t>
            </a:r>
            <a:r>
              <a:rPr lang="en-US" dirty="0"/>
              <a:t>codes, housing allocation by-laws, and maintenance standards will </a:t>
            </a:r>
            <a:r>
              <a:rPr lang="en-US" dirty="0" smtClean="0"/>
              <a:t>be crafted </a:t>
            </a:r>
            <a:r>
              <a:rPr lang="en-US" dirty="0"/>
              <a:t>in alignment with best practices and community values. The </a:t>
            </a:r>
            <a:r>
              <a:rPr lang="en-US" dirty="0" smtClean="0"/>
              <a:t>organization will </a:t>
            </a:r>
            <a:r>
              <a:rPr lang="en-US" dirty="0"/>
              <a:t>be responsible for the implementation of these policies, ensuring that </a:t>
            </a:r>
            <a:r>
              <a:rPr lang="en-US" dirty="0" smtClean="0"/>
              <a:t>housing services </a:t>
            </a:r>
            <a:r>
              <a:rPr lang="en-US" dirty="0"/>
              <a:t>are delivered consistently and to a high standard.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Trades </a:t>
            </a:r>
            <a:r>
              <a:rPr lang="en-US" b="1" dirty="0"/>
              <a:t>Training (Electrical, Plumbing, Carpentry, etc.): </a:t>
            </a:r>
            <a:r>
              <a:rPr lang="en-US" dirty="0"/>
              <a:t>The organization </a:t>
            </a:r>
            <a:r>
              <a:rPr lang="en-US" dirty="0" smtClean="0"/>
              <a:t>will develop </a:t>
            </a:r>
            <a:r>
              <a:rPr lang="en-US" dirty="0"/>
              <a:t>a trades training program that will provide members of the </a:t>
            </a:r>
            <a:r>
              <a:rPr lang="en-US" dirty="0" smtClean="0"/>
              <a:t>community with </a:t>
            </a:r>
            <a:r>
              <a:rPr lang="en-US" dirty="0"/>
              <a:t>the necessary skills in various construction trades. This initiative will </a:t>
            </a:r>
            <a:r>
              <a:rPr lang="en-US" dirty="0" smtClean="0"/>
              <a:t>support self-sufficiency</a:t>
            </a:r>
            <a:r>
              <a:rPr lang="en-US" dirty="0"/>
              <a:t>, create local employment opportunities, and ensure that </a:t>
            </a:r>
            <a:r>
              <a:rPr lang="en-US" dirty="0" smtClean="0"/>
              <a:t>the community the workforce </a:t>
            </a:r>
            <a:r>
              <a:rPr lang="en-US" dirty="0"/>
              <a:t>required to meet its housing </a:t>
            </a:r>
            <a:r>
              <a:rPr lang="en-US" dirty="0" smtClean="0"/>
              <a:t>construction and </a:t>
            </a:r>
            <a:r>
              <a:rPr lang="en-US" dirty="0"/>
              <a:t>maintenance needs.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Advocacy </a:t>
            </a:r>
            <a:r>
              <a:rPr lang="en-US" b="1" dirty="0"/>
              <a:t>and Procurement: </a:t>
            </a:r>
            <a:r>
              <a:rPr lang="en-US" dirty="0"/>
              <a:t>The organization will actively advocate for </a:t>
            </a:r>
            <a:r>
              <a:rPr lang="en-US" dirty="0" smtClean="0"/>
              <a:t>the housing </a:t>
            </a:r>
            <a:r>
              <a:rPr lang="en-US" dirty="0"/>
              <a:t>interests of the community at all levels of government and in </a:t>
            </a:r>
            <a:r>
              <a:rPr lang="en-US" dirty="0" smtClean="0"/>
              <a:t>various forums</a:t>
            </a:r>
            <a:r>
              <a:rPr lang="en-US" dirty="0"/>
              <a:t>. In procurement, the organization will leverage its collective </a:t>
            </a:r>
            <a:r>
              <a:rPr lang="en-US" dirty="0" smtClean="0"/>
              <a:t>bargaining power </a:t>
            </a:r>
            <a:r>
              <a:rPr lang="en-US" dirty="0"/>
              <a:t>to secure materials and services at competitive prices, ensuring </a:t>
            </a:r>
            <a:r>
              <a:rPr lang="en-US" dirty="0" smtClean="0"/>
              <a:t>cost effectiveness without </a:t>
            </a:r>
            <a:r>
              <a:rPr lang="en-US" dirty="0"/>
              <a:t>compromising quality.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8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600" y="1252728"/>
            <a:ext cx="9144000" cy="91087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Collective Action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10950448" cy="36980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What will be the relationship between RHOs?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Are there benefits to working together at the Ontario level?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How can First Nations maintain control and sovereignty over housing while at the same time working together?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2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2260" y="-746510"/>
            <a:ext cx="10659707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Decentralized Model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Chris.Hoyos\Pictures\Screenshots\Screenshot (57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09" y="1976581"/>
            <a:ext cx="5193145" cy="3888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3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2260" y="-746510"/>
            <a:ext cx="10659707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of Representatives Model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Chris.Hoyos\Pictures\Screenshots\Screenshot (59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36" y="1948873"/>
            <a:ext cx="8388927" cy="3748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6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2260" y="-746510"/>
            <a:ext cx="10659707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Hub Model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Chris.Hoyos\Pictures\Screenshots\Screenshot (6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/>
          <a:stretch/>
        </p:blipFill>
        <p:spPr bwMode="auto">
          <a:xfrm>
            <a:off x="2208645" y="1902690"/>
            <a:ext cx="7083136" cy="3961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61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600" y="1252728"/>
            <a:ext cx="9144000" cy="91087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10950448" cy="36980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Finalizing the costing exercise with IFSD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Engagement Process 2024: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First Nations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First Nation Organizations/Political Territorial Organizations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Technical Organizations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Chiefs of Ontario Assemblies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Deliver final report to Chiefs-in-Assembly in Fall 2024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9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4235" y="3618727"/>
            <a:ext cx="6891130" cy="1010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information, please contact: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Hoyos, Director of Policy and Communications chris.hoyos@coo.org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4" y="5670801"/>
            <a:ext cx="995893" cy="80619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18724" y="1895674"/>
            <a:ext cx="6891130" cy="1010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24171" y="2767733"/>
            <a:ext cx="6279165" cy="135278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Care and Control of 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4" y="5670801"/>
            <a:ext cx="995893" cy="8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599" y="-223996"/>
            <a:ext cx="10090539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Transfer of Care and Control?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9952182" cy="369279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Indigenous Services Canada (ISC) has a mandate to transfer control of housing and related infrastructure programs to First Nations </a:t>
            </a:r>
            <a:br>
              <a:rPr lang="en-US" dirty="0"/>
            </a:b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First Nations and/or First Nation organizations to deliver their own programs and services based on a transfer agreement with ISC</a:t>
            </a:r>
            <a:br>
              <a:rPr lang="en-US" dirty="0"/>
            </a:b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COO has been provided funding to engage on a way forward for First Nations in </a:t>
            </a:r>
            <a:r>
              <a:rPr lang="en-US" dirty="0" smtClean="0"/>
              <a:t>Ontario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There are no prescribed </a:t>
            </a:r>
            <a:r>
              <a:rPr lang="en-US" dirty="0" smtClean="0"/>
              <a:t>timelines but there are </a:t>
            </a:r>
            <a:r>
              <a:rPr lang="en-US" b="1" u="sng" dirty="0" smtClean="0"/>
              <a:t>prerequisites to transfer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230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599" y="-223996"/>
            <a:ext cx="10090539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Prerequisites to Transfer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9850582" cy="36927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Chiefs </a:t>
            </a:r>
            <a:r>
              <a:rPr lang="en-US" dirty="0" smtClean="0"/>
              <a:t>and technicians have clearly stated that there are several non negotiable prerequisites to the transfer of care and control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This means that </a:t>
            </a:r>
            <a:r>
              <a:rPr lang="en-US" dirty="0"/>
              <a:t>transfer would not be feasible until certain criteria are met, including: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Filling the </a:t>
            </a:r>
            <a:r>
              <a:rPr lang="en-US" b="1" dirty="0"/>
              <a:t>housing backlog </a:t>
            </a:r>
            <a:r>
              <a:rPr lang="en-US" dirty="0"/>
              <a:t>to ensure First Nations aren’t put in a position where they are “managing their own poverty</a:t>
            </a:r>
            <a:r>
              <a:rPr lang="en-US" dirty="0" smtClean="0"/>
              <a:t>”</a:t>
            </a:r>
            <a:endParaRPr lang="en-US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Ensuring the required infrastructure is in place to keep pace with housing stock increases, including sufficient </a:t>
            </a:r>
            <a:r>
              <a:rPr lang="en-US" b="1" dirty="0"/>
              <a:t>serviced lots </a:t>
            </a:r>
            <a:r>
              <a:rPr lang="en-US" dirty="0"/>
              <a:t>with access to hydro, electrical, roads, sewage, etc.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Policy and</a:t>
            </a:r>
            <a:r>
              <a:rPr lang="en-US" b="1" dirty="0"/>
              <a:t> structural changes </a:t>
            </a:r>
            <a:r>
              <a:rPr lang="en-US" dirty="0"/>
              <a:t>are required to ensure First Nations are able to meet their housing </a:t>
            </a:r>
            <a:r>
              <a:rPr lang="en-US" dirty="0" smtClean="0"/>
              <a:t>needs (ATR, tax regimes, etc.)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599" y="-223996"/>
            <a:ext cx="10090539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Backlog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Chris.Hoyos\AppData\Local\Packages\Microsoft.Windows.Photos_8wekyb3d8bbwe\TempState\ShareServiceTempFolder\Screenshot (11)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8474" r="10642" b="40631"/>
          <a:stretch/>
        </p:blipFill>
        <p:spPr bwMode="auto">
          <a:xfrm>
            <a:off x="1512359" y="2463077"/>
            <a:ext cx="8793018" cy="3586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5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600" y="-22399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Chiefs of Ontario Mandate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9989127" cy="36980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COO Chiefs-in-Assembly Resolution No. 20/10 mandates the COO and CCOHI to conduct and report on engagement regarding the transfer of care and control of housing to First Nations in </a:t>
            </a:r>
            <a:r>
              <a:rPr lang="en-US" dirty="0" smtClean="0"/>
              <a:t>Ontario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Funding was provided by ISC to support engagement for Ontario First Nations to address the transfer of care and control of housing and infrastructure 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At last year’s Fall Chiefs Assembly, a resolution was passed mandating COO to further build out three models or the transfer of care and control </a:t>
            </a:r>
          </a:p>
        </p:txBody>
      </p:sp>
    </p:spTree>
    <p:extLst>
      <p:ext uri="{BB962C8B-B14F-4D97-AF65-F5344CB8AC3E}">
        <p14:creationId xmlns:p14="http://schemas.microsoft.com/office/powerpoint/2010/main" val="14019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600" y="-22399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Forging a Path Forward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10776712" cy="369802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Ste</a:t>
            </a:r>
            <a:r>
              <a:rPr lang="en-US" dirty="0" smtClean="0"/>
              <a:t>p 1: Information Sharing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Five workshops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One “Housing Sovereignty Summit”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Step 2: Develop Housing Models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“No” to Ontario Regional Housing Authority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“Yes” to Regional Housing Organizations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Housing Options Paper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Step 3: Engagement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19 different political and technical engagement sessions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PTO Chiefs Councils, Chief and Council, COO Assemblies, Technical Meetings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Adapting the models as we went </a:t>
            </a:r>
          </a:p>
        </p:txBody>
      </p:sp>
    </p:spTree>
    <p:extLst>
      <p:ext uri="{BB962C8B-B14F-4D97-AF65-F5344CB8AC3E}">
        <p14:creationId xmlns:p14="http://schemas.microsoft.com/office/powerpoint/2010/main" val="40588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600" y="-22399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Forging a Path Forward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10776712" cy="36980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Step 4: Vote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Chiefs-in-Assembly voted to consider 3 out of the 5 models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Step 5: Costing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Currently working with the Institute of Fiscal Studies and </a:t>
            </a:r>
            <a:r>
              <a:rPr lang="en-US" dirty="0" smtClean="0"/>
              <a:t>Democracy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How much will the different models cost?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What are the pros and cons?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Step 6: Vote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Chiefs-in-Assembly will vote on which housing model would best suit the Ontario region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3600" y="1252728"/>
            <a:ext cx="9144000" cy="91087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Housing Organizations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3600" y="2334782"/>
            <a:ext cx="8830906" cy="36980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Basis for all three housing models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How will Regional Housing Organizations be formed?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Some Large First Nations might want their own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Some Tribal Councils might want their own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Some PTOs might want their own 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Will Regional Housing Organizations be mandatory?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No, it will be for First Nations to decide how to proceed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First Nations can always choose to continue getting programs and services delivered by ISC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6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1095</Words>
  <Application>Microsoft Office PowerPoint</Application>
  <PresentationFormat>Widescreen</PresentationFormat>
  <Paragraphs>102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First Nations Wellness Conference  . March 21, 2024</vt:lpstr>
      <vt:lpstr>Transfer of Care and Control of Housing</vt:lpstr>
      <vt:lpstr>What is the Transfer of Care and Control?</vt:lpstr>
      <vt:lpstr>Prerequisites to Transfer </vt:lpstr>
      <vt:lpstr>Housing Backlog </vt:lpstr>
      <vt:lpstr>Chiefs of Ontario Mandate</vt:lpstr>
      <vt:lpstr>Forging a Path Forward </vt:lpstr>
      <vt:lpstr>Forging a Path Forward </vt:lpstr>
      <vt:lpstr>Regional Housing Organizations </vt:lpstr>
      <vt:lpstr>What Will RHOs Do? </vt:lpstr>
      <vt:lpstr>Collective Action </vt:lpstr>
      <vt:lpstr>Decentralized Model </vt:lpstr>
      <vt:lpstr>Board of Representatives Model</vt:lpstr>
      <vt:lpstr>Resource Hub Model </vt:lpstr>
      <vt:lpstr>Next Steps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Genna Benson</dc:creator>
  <cp:lastModifiedBy>Chris Hoyos</cp:lastModifiedBy>
  <cp:revision>35</cp:revision>
  <dcterms:created xsi:type="dcterms:W3CDTF">2021-03-16T19:50:39Z</dcterms:created>
  <dcterms:modified xsi:type="dcterms:W3CDTF">2024-03-21T12:04:33Z</dcterms:modified>
</cp:coreProperties>
</file>