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92" r:id="rId2"/>
    <p:sldId id="356" r:id="rId3"/>
    <p:sldId id="340" r:id="rId4"/>
    <p:sldId id="355" r:id="rId5"/>
    <p:sldId id="354" r:id="rId6"/>
    <p:sldId id="353" r:id="rId7"/>
    <p:sldId id="352" r:id="rId8"/>
    <p:sldId id="351" r:id="rId9"/>
    <p:sldId id="357" r:id="rId10"/>
    <p:sldId id="258" r:id="rId1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EBAD"/>
    <a:srgbClr val="00503B"/>
    <a:srgbClr val="9BBB59"/>
    <a:srgbClr val="C6D8A1"/>
    <a:srgbClr val="8AC563"/>
    <a:srgbClr val="A3D040"/>
    <a:srgbClr val="8F6800"/>
    <a:srgbClr val="FFC220"/>
    <a:srgbClr val="984807"/>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67" autoAdjust="0"/>
  </p:normalViewPr>
  <p:slideViewPr>
    <p:cSldViewPr>
      <p:cViewPr varScale="1">
        <p:scale>
          <a:sx n="58" d="100"/>
          <a:sy n="58" d="100"/>
        </p:scale>
        <p:origin x="268" y="48"/>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58" d="100"/>
          <a:sy n="58" d="100"/>
        </p:scale>
        <p:origin x="3240" y="6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ACC66F2-3887-431F-9D43-F82D52D60812}" type="datetimeFigureOut">
              <a:rPr lang="en-CA" smtClean="0"/>
              <a:t>2021-05-20</a:t>
            </a:fld>
            <a:endParaRPr lang="en-CA"/>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04E7246-60EF-4F6A-B93A-C1400B31D0FD}" type="slidenum">
              <a:rPr lang="en-CA" smtClean="0"/>
              <a:t>‹#›</a:t>
            </a:fld>
            <a:endParaRPr lang="en-CA"/>
          </a:p>
        </p:txBody>
      </p:sp>
    </p:spTree>
    <p:extLst>
      <p:ext uri="{BB962C8B-B14F-4D97-AF65-F5344CB8AC3E}">
        <p14:creationId xmlns:p14="http://schemas.microsoft.com/office/powerpoint/2010/main" val="1626133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A8E6042-EFBA-4CC2-8DAC-F767A6D27767}" type="datetimeFigureOut">
              <a:rPr lang="en-CA" smtClean="0"/>
              <a:t>2021-05-20</a:t>
            </a:fld>
            <a:endParaRPr lang="en-CA"/>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3CD3B3B-D5D5-44E2-B9BF-1F8A556F60E7}" type="slidenum">
              <a:rPr lang="en-CA" smtClean="0"/>
              <a:t>‹#›</a:t>
            </a:fld>
            <a:endParaRPr lang="en-CA"/>
          </a:p>
        </p:txBody>
      </p:sp>
    </p:spTree>
    <p:extLst>
      <p:ext uri="{BB962C8B-B14F-4D97-AF65-F5344CB8AC3E}">
        <p14:creationId xmlns:p14="http://schemas.microsoft.com/office/powerpoint/2010/main" val="378175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a:t>
            </a:fld>
            <a:endParaRPr lang="en-CA" dirty="0"/>
          </a:p>
        </p:txBody>
      </p:sp>
    </p:spTree>
    <p:extLst>
      <p:ext uri="{BB962C8B-B14F-4D97-AF65-F5344CB8AC3E}">
        <p14:creationId xmlns:p14="http://schemas.microsoft.com/office/powerpoint/2010/main" val="102851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3A324B-53F8-4D50-AD1E-FB1F9E118304}" type="slidenum">
              <a:rPr lang="en-CA" smtClean="0"/>
              <a:t>10</a:t>
            </a:fld>
            <a:endParaRPr lang="en-CA" dirty="0"/>
          </a:p>
        </p:txBody>
      </p:sp>
    </p:spTree>
    <p:extLst>
      <p:ext uri="{BB962C8B-B14F-4D97-AF65-F5344CB8AC3E}">
        <p14:creationId xmlns:p14="http://schemas.microsoft.com/office/powerpoint/2010/main" val="1234254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6350000" cy="6858000"/>
            <a:chOff x="0" y="0"/>
            <a:chExt cx="4762500" cy="685800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0" y="0"/>
              <a:ext cx="4762500" cy="6858000"/>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50825" y="272258"/>
              <a:ext cx="4260850" cy="1590675"/>
            </a:xfrm>
            <a:prstGeom prst="rect">
              <a:avLst/>
            </a:prstGeom>
          </p:spPr>
        </p:pic>
      </p:grpSp>
      <p:sp>
        <p:nvSpPr>
          <p:cNvPr id="15" name="Text Placeholder 14"/>
          <p:cNvSpPr>
            <a:spLocks noGrp="1"/>
          </p:cNvSpPr>
          <p:nvPr>
            <p:ph type="body" sz="quarter" idx="10"/>
          </p:nvPr>
        </p:nvSpPr>
        <p:spPr>
          <a:xfrm>
            <a:off x="6350000" y="1719072"/>
            <a:ext cx="5842000" cy="3419856"/>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a:ea typeface="+mn-ea"/>
                <a:cs typeface="+mn-cs"/>
              </a:rPr>
              <a:t>TITLE</a:t>
            </a:r>
            <a:endParaRPr kumimoji="0" lang="en-CA" sz="24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a:ea typeface="+mn-ea"/>
                <a:cs typeface="+mn-cs"/>
              </a:rPr>
              <a:t>SUBTITLE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a:ea typeface="+mn-ea"/>
                <a:cs typeface="+mn-cs"/>
              </a:rPr>
              <a:t>Olthuis Kleer Townshend LLP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a:ea typeface="+mn-ea"/>
                <a:cs typeface="+mn-cs"/>
              </a:rPr>
              <a:t>DATE</a:t>
            </a:r>
            <a:endParaRPr kumimoji="0" lang="fr-FR" sz="24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96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EF4823-D1DD-4C4B-91A6-A3D146512C78}" type="datetime1">
              <a:rPr lang="en-CA" smtClean="0"/>
              <a:t>2021-05-20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9912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36F8A-7C8C-445B-846D-4B7115444973}" type="datetime1">
              <a:rPr lang="en-CA" smtClean="0"/>
              <a:t>2021-05-20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77763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25C834E-A315-497D-B839-F021AA2CC39E}" type="datetime1">
              <a:rPr lang="en-CA" smtClean="0"/>
              <a:t>2021-05-20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660020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EAD9A9-C7C3-4ADF-8CC1-7699863D1B5C}" type="datetime1">
              <a:rPr lang="en-CA" smtClean="0"/>
              <a:t>2021-05-20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81731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a:xfrm>
            <a:off x="9144193" y="6569078"/>
            <a:ext cx="28448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DD607967-BFD8-4ABE-B712-3B16DDF6E8D1}" type="slidenum">
              <a:rPr lang="en-CA" smtClean="0"/>
              <a:pPr/>
              <a:t>‹#›</a:t>
            </a:fld>
            <a:endParaRPr lang="en-CA"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b="86667"/>
          <a:stretch/>
        </p:blipFill>
        <p:spPr>
          <a:xfrm>
            <a:off x="-50800" y="0"/>
            <a:ext cx="12242800" cy="914400"/>
          </a:xfrm>
          <a:prstGeom prst="rect">
            <a:avLst/>
          </a:prstGeom>
        </p:spPr>
      </p:pic>
      <p:sp>
        <p:nvSpPr>
          <p:cNvPr id="9" name="TextBox 8"/>
          <p:cNvSpPr txBox="1"/>
          <p:nvPr userDrawn="1"/>
        </p:nvSpPr>
        <p:spPr>
          <a:xfrm>
            <a:off x="0" y="6519449"/>
            <a:ext cx="12192000" cy="307777"/>
          </a:xfrm>
          <a:prstGeom prst="rect">
            <a:avLst/>
          </a:prstGeom>
          <a:noFill/>
        </p:spPr>
        <p:txBody>
          <a:bodyPr wrap="square" tIns="45720" rtlCol="0">
            <a:spAutoFit/>
          </a:bodyPr>
          <a:lstStyle/>
          <a:p>
            <a:pPr algn="ctr"/>
            <a:r>
              <a:rPr lang="en-CA" sz="1400" dirty="0">
                <a:solidFill>
                  <a:schemeClr val="bg1">
                    <a:lumMod val="65000"/>
                  </a:schemeClr>
                </a:solidFill>
                <a:latin typeface="Arial" panose="020B0604020202020204" pitchFamily="34" charset="0"/>
                <a:cs typeface="Arial" panose="020B0604020202020204" pitchFamily="34" charset="0"/>
              </a:rPr>
              <a:t>Your sovereignty. Your prosperity.</a:t>
            </a:r>
            <a:r>
              <a:rPr lang="en-CA" sz="1400" baseline="0" dirty="0">
                <a:solidFill>
                  <a:schemeClr val="bg1">
                    <a:lumMod val="65000"/>
                  </a:schemeClr>
                </a:solidFill>
                <a:latin typeface="Arial" panose="020B0604020202020204" pitchFamily="34" charset="0"/>
                <a:cs typeface="Arial" panose="020B0604020202020204" pitchFamily="34" charset="0"/>
              </a:rPr>
              <a:t> O</a:t>
            </a:r>
            <a:r>
              <a:rPr lang="en-CA" sz="1400" dirty="0">
                <a:solidFill>
                  <a:schemeClr val="bg1">
                    <a:lumMod val="65000"/>
                  </a:schemeClr>
                </a:solidFill>
                <a:latin typeface="Arial" panose="020B0604020202020204" pitchFamily="34" charset="0"/>
                <a:cs typeface="Arial" panose="020B0604020202020204" pitchFamily="34" charset="0"/>
              </a:rPr>
              <a:t>ur mission.</a:t>
            </a:r>
          </a:p>
        </p:txBody>
      </p:sp>
      <p:cxnSp>
        <p:nvCxnSpPr>
          <p:cNvPr id="10" name="Straight Connector 9"/>
          <p:cNvCxnSpPr/>
          <p:nvPr userDrawn="1"/>
        </p:nvCxnSpPr>
        <p:spPr>
          <a:xfrm>
            <a:off x="0" y="6553200"/>
            <a:ext cx="121920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23019"/>
            <a:ext cx="9448800" cy="868362"/>
          </a:xfrm>
        </p:spPr>
        <p:txBody>
          <a:bodyPr>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12" name="Picture 11">
            <a:extLst>
              <a:ext uri="{FF2B5EF4-FFF2-40B4-BE49-F238E27FC236}">
                <a16:creationId xmlns:a16="http://schemas.microsoft.com/office/drawing/2014/main" id="{3FAD8A8F-1C4B-4F0D-8AA3-6225145149EC}"/>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287000" y="152400"/>
            <a:ext cx="1730374" cy="643733"/>
          </a:xfrm>
          <a:prstGeom prst="rect">
            <a:avLst/>
          </a:prstGeom>
        </p:spPr>
      </p:pic>
    </p:spTree>
    <p:extLst>
      <p:ext uri="{BB962C8B-B14F-4D97-AF65-F5344CB8AC3E}">
        <p14:creationId xmlns:p14="http://schemas.microsoft.com/office/powerpoint/2010/main" val="250688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200"/>
          <a:stretch/>
        </p:blipFill>
        <p:spPr bwMode="auto">
          <a:xfrm>
            <a:off x="0" y="3387728"/>
            <a:ext cx="12192000" cy="347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90834"/>
          <a:stretch/>
        </p:blipFill>
        <p:spPr bwMode="auto">
          <a:xfrm>
            <a:off x="0" y="0"/>
            <a:ext cx="12192000" cy="347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a:extLst>
              <a:ext uri="{FF2B5EF4-FFF2-40B4-BE49-F238E27FC236}">
                <a16:creationId xmlns:a16="http://schemas.microsoft.com/office/drawing/2014/main" id="{AD3AAFED-002E-42CC-B51B-130E3E756B15}"/>
              </a:ext>
            </a:extLst>
          </p:cNvPr>
          <p:cNvGrpSpPr/>
          <p:nvPr userDrawn="1"/>
        </p:nvGrpSpPr>
        <p:grpSpPr>
          <a:xfrm>
            <a:off x="2209800" y="3294000"/>
            <a:ext cx="9982200" cy="3564000"/>
            <a:chOff x="2209800" y="3294000"/>
            <a:chExt cx="9982200" cy="3564000"/>
          </a:xfrm>
        </p:grpSpPr>
        <p:pic>
          <p:nvPicPr>
            <p:cNvPr id="4" name="Picture 2">
              <a:extLst>
                <a:ext uri="{FF2B5EF4-FFF2-40B4-BE49-F238E27FC236}">
                  <a16:creationId xmlns:a16="http://schemas.microsoft.com/office/drawing/2014/main" id="{107D5376-0EC7-4414-BCB5-9D28BD79B93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66"/>
            <a:stretch/>
          </p:blipFill>
          <p:spPr bwMode="auto">
            <a:xfrm>
              <a:off x="2209800" y="3394072"/>
              <a:ext cx="8534400" cy="346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03F81729-2486-467D-AE95-60890E75FAD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9674" t="-1" b="2200"/>
            <a:stretch/>
          </p:blipFill>
          <p:spPr bwMode="auto">
            <a:xfrm>
              <a:off x="10498312" y="3294000"/>
              <a:ext cx="1693688" cy="35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2">
            <a:extLst>
              <a:ext uri="{FF2B5EF4-FFF2-40B4-BE49-F238E27FC236}">
                <a16:creationId xmlns:a16="http://schemas.microsoft.com/office/drawing/2014/main" id="{2EE620CE-9639-49E6-BFD6-7DC17F35D3FA}"/>
              </a:ext>
            </a:extLst>
          </p:cNvPr>
          <p:cNvPicPr>
            <a:picLocks noChangeArrowheads="1"/>
          </p:cNvPicPr>
          <p:nvPr userDrawn="1"/>
        </p:nvPicPr>
        <p:blipFill rotWithShape="1">
          <a:blip r:embed="rId2">
            <a:extLst>
              <a:ext uri="{28A0092B-C50C-407E-A947-70E740481C1C}">
                <a14:useLocalDpi xmlns:a14="http://schemas.microsoft.com/office/drawing/2010/main" val="0"/>
              </a:ext>
            </a:extLst>
          </a:blip>
          <a:srcRect l="89674" t="76718" b="6361"/>
          <a:stretch/>
        </p:blipFill>
        <p:spPr bwMode="auto">
          <a:xfrm>
            <a:off x="596821" y="6282000"/>
            <a:ext cx="1608148"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21E6BD47-62F2-436D-A424-8F587D377B1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142" t="-1" r="88125" b="2379"/>
          <a:stretch/>
        </p:blipFill>
        <p:spPr bwMode="auto">
          <a:xfrm>
            <a:off x="0" y="3276600"/>
            <a:ext cx="2534979"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84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050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64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8A006-1199-423C-98D5-CC69FF255336}" type="datetime1">
              <a:rPr lang="en-CA" smtClean="0"/>
              <a:t>2021-05-20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158443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61E7446-8155-48A7-8F8D-855839CD9A68}" type="datetime1">
              <a:rPr lang="en-CA" smtClean="0"/>
              <a:t>2021-05-20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90091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0914BAD-497D-41C6-AD8D-D72039597AEC}" type="datetime1">
              <a:rPr lang="en-CA" smtClean="0"/>
              <a:t>2021-05-20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0326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DD8F929-5C6A-4B6F-94E7-7984EF7E2086}" type="datetime1">
              <a:rPr lang="en-CA" smtClean="0"/>
              <a:t>2021-05-20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28931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ED657-D027-4EF5-B438-8CC0F728B759}" type="datetime1">
              <a:rPr lang="en-CA" smtClean="0"/>
              <a:t>2021-05-20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2297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364BBBC-DEE7-41EA-8C1B-2BDCDEE90366}" type="datetime1">
              <a:rPr lang="en-CA" smtClean="0"/>
              <a:t>2021-05-20</a:t>
            </a:fld>
            <a:endParaRPr lang="en-CA"/>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a:p>
        </p:txBody>
      </p:sp>
    </p:spTree>
    <p:extLst>
      <p:ext uri="{BB962C8B-B14F-4D97-AF65-F5344CB8AC3E}">
        <p14:creationId xmlns:p14="http://schemas.microsoft.com/office/powerpoint/2010/main" val="1055365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wente@oktlaw.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ncaringsociety.com/publications/2021-chrt-1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524238"/>
            <a:ext cx="9144000" cy="1904762"/>
          </a:xfrm>
          <a:prstGeom prst="rect">
            <a:avLst/>
          </a:prstGeom>
          <a:noFill/>
        </p:spPr>
        <p:txBody>
          <a:bodyPr wrap="square" anchor="ctr">
            <a:noAutofit/>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FUNDING FIRST NATIONS CHILD WELFARE IN ONTARIO: SHOW ME THE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SHOONIYAA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Prepared by Maggie Wente,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OKT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LLP, </a:t>
            </a:r>
            <a:r>
              <a:rPr lang="en-U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mwente@oktlaw.com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lvl="0" algn="ctr"/>
            <a:endParaRPr lang="en-CA" sz="1600" dirty="0">
              <a:solidFill>
                <a:srgbClr val="00503B"/>
              </a:solidFill>
              <a:latin typeface="Arial" panose="020B0604020202020204" pitchFamily="34" charset="0"/>
              <a:cs typeface="Arial" panose="020B0604020202020204" pitchFamily="34" charset="0"/>
            </a:endParaRPr>
          </a:p>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Current to May 2021. Reader should note the information is not legal advice and is subject to change.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Image result for ok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72289"/>
            <a:ext cx="1981200" cy="73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0251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k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95665"/>
            <a:ext cx="3657600" cy="134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5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Document 1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50BB207-1BF2-4AC4-B9E0-0CA3BAA089D9}"/>
              </a:ext>
            </a:extLst>
          </p:cNvPr>
          <p:cNvSpPr>
            <a:spLocks noGrp="1"/>
          </p:cNvSpPr>
          <p:nvPr>
            <p:ph type="title" idx="4294967295"/>
          </p:nvPr>
        </p:nvSpPr>
        <p:spPr>
          <a:xfrm>
            <a:off x="838200" y="171162"/>
            <a:ext cx="2840182" cy="2371148"/>
          </a:xfrm>
        </p:spPr>
        <p:txBody>
          <a:bodyPr vert="horz" lIns="91440" tIns="45720" rIns="91440" bIns="45720" rtlCol="0" anchor="ctr">
            <a:normAutofit/>
          </a:bodyPr>
          <a:lstStyle/>
          <a:p>
            <a:pPr algn="l">
              <a:lnSpc>
                <a:spcPct val="90000"/>
              </a:lnSpc>
            </a:pPr>
            <a:br>
              <a:rPr lang="en-US" sz="2700" kern="1200">
                <a:solidFill>
                  <a:srgbClr val="FFFFFF"/>
                </a:solidFill>
                <a:effectLst/>
                <a:latin typeface="+mj-lt"/>
                <a:ea typeface="+mj-ea"/>
                <a:cs typeface="+mj-cs"/>
              </a:rPr>
            </a:br>
            <a:br>
              <a:rPr lang="en-US" sz="2700" kern="1200">
                <a:solidFill>
                  <a:srgbClr val="FFFFFF"/>
                </a:solidFill>
                <a:effectLst/>
                <a:latin typeface="+mj-lt"/>
                <a:ea typeface="+mj-ea"/>
                <a:cs typeface="+mj-cs"/>
              </a:rPr>
            </a:br>
            <a:br>
              <a:rPr lang="en-US" sz="2700" kern="1200">
                <a:solidFill>
                  <a:srgbClr val="FFFFFF"/>
                </a:solidFill>
                <a:effectLst/>
                <a:latin typeface="+mj-lt"/>
                <a:ea typeface="+mj-ea"/>
                <a:cs typeface="+mj-cs"/>
              </a:rPr>
            </a:br>
            <a:br>
              <a:rPr lang="en-US" sz="2700" kern="1200">
                <a:solidFill>
                  <a:srgbClr val="FFFFFF"/>
                </a:solidFill>
                <a:effectLst/>
                <a:latin typeface="+mj-lt"/>
                <a:ea typeface="+mj-ea"/>
                <a:cs typeface="+mj-cs"/>
              </a:rPr>
            </a:br>
            <a:br>
              <a:rPr lang="en-US" sz="2700" kern="1200">
                <a:solidFill>
                  <a:srgbClr val="FFFFFF"/>
                </a:solidFill>
                <a:effectLst/>
                <a:latin typeface="+mj-lt"/>
                <a:ea typeface="+mj-ea"/>
                <a:cs typeface="+mj-cs"/>
              </a:rPr>
            </a:br>
            <a:endParaRPr lang="en-US" sz="2700" kern="1200">
              <a:solidFill>
                <a:srgbClr val="FFFFFF"/>
              </a:solidFill>
              <a:latin typeface="+mj-lt"/>
              <a:ea typeface="+mj-ea"/>
              <a:cs typeface="+mj-cs"/>
            </a:endParaRPr>
          </a:p>
        </p:txBody>
      </p:sp>
      <p:pic>
        <p:nvPicPr>
          <p:cNvPr id="8" name="Picture 7" descr="Text&#10;&#10;Description automatically generated">
            <a:extLst>
              <a:ext uri="{FF2B5EF4-FFF2-40B4-BE49-F238E27FC236}">
                <a16:creationId xmlns:a16="http://schemas.microsoft.com/office/drawing/2014/main" id="{90652F6E-A890-4D21-9B87-9E227AB643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933" y="693766"/>
            <a:ext cx="7347537" cy="5471444"/>
          </a:xfrm>
          <a:prstGeom prst="rect">
            <a:avLst/>
          </a:prstGeom>
        </p:spPr>
      </p:pic>
      <p:sp>
        <p:nvSpPr>
          <p:cNvPr id="3" name="Slide Number Placeholder 2">
            <a:extLst>
              <a:ext uri="{FF2B5EF4-FFF2-40B4-BE49-F238E27FC236}">
                <a16:creationId xmlns:a16="http://schemas.microsoft.com/office/drawing/2014/main" id="{3F389E24-4184-4737-9D7C-D0EE75CC0125}"/>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spcAft>
                <a:spcPts val="600"/>
              </a:spcAft>
            </a:pPr>
            <a:fld id="{DD607967-BFD8-4ABE-B712-3B16DDF6E8D1}" type="slidenum">
              <a:rPr lang="en-US" sz="1200" smtClean="0">
                <a:solidFill>
                  <a:schemeClr val="tx1">
                    <a:tint val="75000"/>
                  </a:schemeClr>
                </a:solidFill>
              </a:rPr>
              <a:pPr>
                <a:spcAft>
                  <a:spcPts val="600"/>
                </a:spcAft>
              </a:pPr>
              <a:t>2</a:t>
            </a:fld>
            <a:endParaRPr lang="en-US" sz="1200">
              <a:solidFill>
                <a:schemeClr val="tx1">
                  <a:tint val="75000"/>
                </a:schemeClr>
              </a:solidFill>
            </a:endParaRPr>
          </a:p>
        </p:txBody>
      </p:sp>
    </p:spTree>
    <p:extLst>
      <p:ext uri="{BB962C8B-B14F-4D97-AF65-F5344CB8AC3E}">
        <p14:creationId xmlns:p14="http://schemas.microsoft.com/office/powerpoint/2010/main" val="33273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F719476-65FA-43B5-AD6E-DE364E668030}"/>
              </a:ext>
            </a:extLst>
          </p:cNvPr>
          <p:cNvGraphicFramePr>
            <a:graphicFrameLocks noGrp="1"/>
          </p:cNvGraphicFramePr>
          <p:nvPr>
            <p:ph idx="1"/>
            <p:extLst>
              <p:ext uri="{D42A27DB-BD31-4B8C-83A1-F6EECF244321}">
                <p14:modId xmlns:p14="http://schemas.microsoft.com/office/powerpoint/2010/main" val="3643976319"/>
              </p:ext>
            </p:extLst>
          </p:nvPr>
        </p:nvGraphicFramePr>
        <p:xfrm>
          <a:off x="609600" y="1575118"/>
          <a:ext cx="10972800" cy="3680460"/>
        </p:xfrm>
        <a:graphic>
          <a:graphicData uri="http://schemas.openxmlformats.org/drawingml/2006/table">
            <a:tbl>
              <a:tblPr firstRow="1" bandRow="1">
                <a:tableStyleId>{93296810-A885-4BE3-A3E7-6D5BEEA58F35}</a:tableStyleId>
              </a:tblPr>
              <a:tblGrid>
                <a:gridCol w="2194560">
                  <a:extLst>
                    <a:ext uri="{9D8B030D-6E8A-4147-A177-3AD203B41FA5}">
                      <a16:colId xmlns:a16="http://schemas.microsoft.com/office/drawing/2014/main" val="1672997285"/>
                    </a:ext>
                  </a:extLst>
                </a:gridCol>
                <a:gridCol w="2194560">
                  <a:extLst>
                    <a:ext uri="{9D8B030D-6E8A-4147-A177-3AD203B41FA5}">
                      <a16:colId xmlns:a16="http://schemas.microsoft.com/office/drawing/2014/main" val="3403048424"/>
                    </a:ext>
                  </a:extLst>
                </a:gridCol>
                <a:gridCol w="2194560">
                  <a:extLst>
                    <a:ext uri="{9D8B030D-6E8A-4147-A177-3AD203B41FA5}">
                      <a16:colId xmlns:a16="http://schemas.microsoft.com/office/drawing/2014/main" val="1982261288"/>
                    </a:ext>
                  </a:extLst>
                </a:gridCol>
                <a:gridCol w="2194560">
                  <a:extLst>
                    <a:ext uri="{9D8B030D-6E8A-4147-A177-3AD203B41FA5}">
                      <a16:colId xmlns:a16="http://schemas.microsoft.com/office/drawing/2014/main" val="2401302654"/>
                    </a:ext>
                  </a:extLst>
                </a:gridCol>
                <a:gridCol w="2194560">
                  <a:extLst>
                    <a:ext uri="{9D8B030D-6E8A-4147-A177-3AD203B41FA5}">
                      <a16:colId xmlns:a16="http://schemas.microsoft.com/office/drawing/2014/main" val="1045741951"/>
                    </a:ext>
                  </a:extLst>
                </a:gridCol>
              </a:tblGrid>
              <a:tr h="1028700">
                <a:tc>
                  <a:txBody>
                    <a:bodyPr/>
                    <a:lstStyle/>
                    <a:p>
                      <a:r>
                        <a:rPr lang="en-US" sz="1400" dirty="0">
                          <a:latin typeface="+mj-lt"/>
                        </a:rPr>
                        <a:t>Funding Stream</a:t>
                      </a:r>
                      <a:endParaRPr lang="en-CA" sz="1400" dirty="0">
                        <a:latin typeface="+mj-lt"/>
                      </a:endParaRPr>
                    </a:p>
                  </a:txBody>
                  <a:tcPr/>
                </a:tc>
                <a:tc>
                  <a:txBody>
                    <a:bodyPr/>
                    <a:lstStyle/>
                    <a:p>
                      <a:r>
                        <a:rPr lang="en-US" sz="1400" dirty="0">
                          <a:latin typeface="+mj-lt"/>
                        </a:rPr>
                        <a:t>Brief Description</a:t>
                      </a:r>
                      <a:endParaRPr lang="en-CA" sz="1400" dirty="0">
                        <a:latin typeface="+mj-lt"/>
                      </a:endParaRPr>
                    </a:p>
                  </a:txBody>
                  <a:tcPr/>
                </a:tc>
                <a:tc>
                  <a:txBody>
                    <a:bodyPr/>
                    <a:lstStyle/>
                    <a:p>
                      <a:r>
                        <a:rPr lang="en-US" sz="1400" dirty="0">
                          <a:latin typeface="+mj-lt"/>
                        </a:rPr>
                        <a:t>Funding for Ontario</a:t>
                      </a:r>
                      <a:endParaRPr lang="en-CA" sz="1400" dirty="0">
                        <a:latin typeface="+mj-lt"/>
                      </a:endParaRPr>
                    </a:p>
                  </a:txBody>
                  <a:tcPr/>
                </a:tc>
                <a:tc>
                  <a:txBody>
                    <a:bodyPr/>
                    <a:lstStyle/>
                    <a:p>
                      <a:r>
                        <a:rPr lang="en-US" sz="1400" dirty="0">
                          <a:latin typeface="+mj-lt"/>
                        </a:rPr>
                        <a:t>Status</a:t>
                      </a:r>
                      <a:endParaRPr lang="en-CA" sz="1400" dirty="0">
                        <a:latin typeface="+mj-lt"/>
                      </a:endParaRPr>
                    </a:p>
                  </a:txBody>
                  <a:tcPr/>
                </a:tc>
                <a:tc>
                  <a:txBody>
                    <a:bodyPr/>
                    <a:lstStyle/>
                    <a:p>
                      <a:r>
                        <a:rPr lang="en-US" sz="1400" dirty="0">
                          <a:latin typeface="+mj-lt"/>
                        </a:rPr>
                        <a:t>Comments</a:t>
                      </a:r>
                      <a:endParaRPr lang="en-CA" sz="1400" dirty="0">
                        <a:latin typeface="+mj-lt"/>
                      </a:endParaRPr>
                    </a:p>
                  </a:txBody>
                  <a:tcPr/>
                </a:tc>
                <a:extLst>
                  <a:ext uri="{0D108BD9-81ED-4DB2-BD59-A6C34878D82A}">
                    <a16:rowId xmlns:a16="http://schemas.microsoft.com/office/drawing/2014/main" val="2721278138"/>
                  </a:ext>
                </a:extLst>
              </a:tr>
              <a:tr h="1028700">
                <a:tc>
                  <a:txBody>
                    <a:bodyPr/>
                    <a:lstStyle/>
                    <a:p>
                      <a:pPr marL="0" marR="0" algn="l">
                        <a:lnSpc>
                          <a:spcPct val="107000"/>
                        </a:lnSpc>
                        <a:spcBef>
                          <a:spcPts val="0"/>
                        </a:spcBef>
                        <a:spcAft>
                          <a:spcPts val="800"/>
                        </a:spcAft>
                      </a:pPr>
                      <a:r>
                        <a:rPr lang="en-US" sz="1400" b="1" dirty="0">
                          <a:effectLst/>
                          <a:latin typeface="+mj-lt"/>
                          <a:ea typeface="Calibri" panose="020F0502020204030204" pitchFamily="34" charset="0"/>
                          <a:cs typeface="Times New Roman" panose="02020603050405020304" pitchFamily="18" charset="0"/>
                        </a:rPr>
                        <a:t>Community Based Prevention</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r>
                        <a:rPr lang="en-US" sz="1400" kern="1200" dirty="0">
                          <a:solidFill>
                            <a:schemeClr val="dk1"/>
                          </a:solidFill>
                          <a:effectLst/>
                          <a:latin typeface="+mj-lt"/>
                          <a:ea typeface="+mn-ea"/>
                          <a:cs typeface="+mn-cs"/>
                        </a:rPr>
                        <a:t>Community Based Prevention funding supports prevention-based approaches and activities to address community priorities for children and families. Nationally, this funding is provided to First Nations Child and Family Services agencies; however, In Ontario, it is disbursed directly to First Nations.</a:t>
                      </a:r>
                      <a:endParaRPr lang="en-CA" sz="1400" dirty="0">
                        <a:latin typeface="+mj-lt"/>
                      </a:endParaRPr>
                    </a:p>
                  </a:txBody>
                  <a:tcPr/>
                </a:tc>
                <a:tc>
                  <a:txBody>
                    <a:bodyPr/>
                    <a:lstStyle/>
                    <a:p>
                      <a:r>
                        <a:rPr lang="en-US" sz="1400" kern="1200" dirty="0">
                          <a:solidFill>
                            <a:schemeClr val="dk1"/>
                          </a:solidFill>
                          <a:effectLst/>
                          <a:latin typeface="+mj-lt"/>
                          <a:ea typeface="+mn-ea"/>
                          <a:cs typeface="+mn-cs"/>
                        </a:rPr>
                        <a:t>$15,901,512.00</a:t>
                      </a:r>
                      <a:endParaRPr lang="en-CA" sz="1400" dirty="0">
                        <a:latin typeface="+mj-lt"/>
                      </a:endParaRPr>
                    </a:p>
                  </a:txBody>
                  <a:tcPr/>
                </a:tc>
                <a:tc>
                  <a:txBody>
                    <a:bodyPr/>
                    <a:lstStyle/>
                    <a:p>
                      <a:pPr marL="0" marR="0" algn="l">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Based on formula decided by Chiefs in Assembly</a:t>
                      </a:r>
                      <a:endParaRPr lang="en-CA"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This is given to First Nations directly from </a:t>
                      </a:r>
                      <a:r>
                        <a:rPr lang="en-US" sz="1400" dirty="0" err="1">
                          <a:effectLst/>
                          <a:latin typeface="+mj-lt"/>
                          <a:ea typeface="Calibri" panose="020F0502020204030204" pitchFamily="34" charset="0"/>
                          <a:cs typeface="Times New Roman" panose="02020603050405020304" pitchFamily="18" charset="0"/>
                        </a:rPr>
                        <a:t>ISC</a:t>
                      </a:r>
                      <a:r>
                        <a:rPr lang="en-US" sz="1400" dirty="0">
                          <a:effectLst/>
                          <a:latin typeface="+mj-lt"/>
                          <a:ea typeface="Calibri" panose="020F0502020204030204" pitchFamily="34" charset="0"/>
                          <a:cs typeface="Times New Roman" panose="02020603050405020304" pitchFamily="18" charset="0"/>
                        </a:rPr>
                        <a:t>. </a:t>
                      </a:r>
                      <a:endParaRPr lang="en-CA" sz="14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Subject to </a:t>
                      </a:r>
                      <a:r>
                        <a:rPr lang="en-US" sz="1400" dirty="0" err="1">
                          <a:effectLst/>
                          <a:latin typeface="+mj-lt"/>
                          <a:ea typeface="Calibri" panose="020F0502020204030204" pitchFamily="34" charset="0"/>
                          <a:cs typeface="Times New Roman" panose="02020603050405020304" pitchFamily="18" charset="0"/>
                        </a:rPr>
                        <a:t>ISC</a:t>
                      </a:r>
                      <a:r>
                        <a:rPr lang="en-US" sz="1400" dirty="0">
                          <a:effectLst/>
                          <a:latin typeface="+mj-lt"/>
                          <a:ea typeface="Calibri" panose="020F0502020204030204" pitchFamily="34" charset="0"/>
                          <a:cs typeface="Times New Roman" panose="02020603050405020304" pitchFamily="18" charset="0"/>
                        </a:rPr>
                        <a:t> Terms and Conditions. </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698917439"/>
                  </a:ext>
                </a:extLst>
              </a:tr>
            </a:tbl>
          </a:graphicData>
        </a:graphic>
      </p:graphicFrame>
      <p:sp>
        <p:nvSpPr>
          <p:cNvPr id="3" name="Slide Number Placeholder 2">
            <a:extLst>
              <a:ext uri="{FF2B5EF4-FFF2-40B4-BE49-F238E27FC236}">
                <a16:creationId xmlns:a16="http://schemas.microsoft.com/office/drawing/2014/main" id="{0FC6D8C6-37AD-4441-B4C1-BBD0D69FD0A8}"/>
              </a:ext>
            </a:extLst>
          </p:cNvPr>
          <p:cNvSpPr>
            <a:spLocks noGrp="1"/>
          </p:cNvSpPr>
          <p:nvPr>
            <p:ph type="sldNum" sz="quarter" idx="12"/>
          </p:nvPr>
        </p:nvSpPr>
        <p:spPr/>
        <p:txBody>
          <a:bodyPr/>
          <a:lstStyle/>
          <a:p>
            <a:fld id="{DD607967-BFD8-4ABE-B712-3B16DDF6E8D1}" type="slidenum">
              <a:rPr lang="en-CA" smtClean="0"/>
              <a:pPr/>
              <a:t>3</a:t>
            </a:fld>
            <a:endParaRPr lang="en-CA" dirty="0"/>
          </a:p>
        </p:txBody>
      </p:sp>
      <p:sp>
        <p:nvSpPr>
          <p:cNvPr id="4" name="Title 3">
            <a:extLst>
              <a:ext uri="{FF2B5EF4-FFF2-40B4-BE49-F238E27FC236}">
                <a16:creationId xmlns:a16="http://schemas.microsoft.com/office/drawing/2014/main" id="{2C8BF03A-1D17-413D-83DC-172D12FBB6E3}"/>
              </a:ext>
            </a:extLst>
          </p:cNvPr>
          <p:cNvSpPr>
            <a:spLocks noGrp="1"/>
          </p:cNvSpPr>
          <p:nvPr>
            <p:ph type="title"/>
          </p:nvPr>
        </p:nvSpPr>
        <p:spPr/>
        <p:txBody>
          <a:bodyPr/>
          <a:lstStyle/>
          <a:p>
            <a:endParaRPr lang="en-CA" dirty="0"/>
          </a:p>
        </p:txBody>
      </p:sp>
    </p:spTree>
    <p:extLst>
      <p:ext uri="{BB962C8B-B14F-4D97-AF65-F5344CB8AC3E}">
        <p14:creationId xmlns:p14="http://schemas.microsoft.com/office/powerpoint/2010/main" val="298001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F719476-65FA-43B5-AD6E-DE364E668030}"/>
              </a:ext>
            </a:extLst>
          </p:cNvPr>
          <p:cNvGraphicFramePr>
            <a:graphicFrameLocks noGrp="1"/>
          </p:cNvGraphicFramePr>
          <p:nvPr>
            <p:ph idx="1"/>
            <p:extLst>
              <p:ext uri="{D42A27DB-BD31-4B8C-83A1-F6EECF244321}">
                <p14:modId xmlns:p14="http://schemas.microsoft.com/office/powerpoint/2010/main" val="797080092"/>
              </p:ext>
            </p:extLst>
          </p:nvPr>
        </p:nvGraphicFramePr>
        <p:xfrm>
          <a:off x="609600" y="1575118"/>
          <a:ext cx="11234293" cy="3040380"/>
        </p:xfrm>
        <a:graphic>
          <a:graphicData uri="http://schemas.openxmlformats.org/drawingml/2006/table">
            <a:tbl>
              <a:tblPr firstRow="1" bandRow="1">
                <a:tableStyleId>{93296810-A885-4BE3-A3E7-6D5BEEA58F35}</a:tableStyleId>
              </a:tblPr>
              <a:tblGrid>
                <a:gridCol w="2456053">
                  <a:extLst>
                    <a:ext uri="{9D8B030D-6E8A-4147-A177-3AD203B41FA5}">
                      <a16:colId xmlns:a16="http://schemas.microsoft.com/office/drawing/2014/main" val="1672997285"/>
                    </a:ext>
                  </a:extLst>
                </a:gridCol>
                <a:gridCol w="2194560">
                  <a:extLst>
                    <a:ext uri="{9D8B030D-6E8A-4147-A177-3AD203B41FA5}">
                      <a16:colId xmlns:a16="http://schemas.microsoft.com/office/drawing/2014/main" val="3403048424"/>
                    </a:ext>
                  </a:extLst>
                </a:gridCol>
                <a:gridCol w="2194560">
                  <a:extLst>
                    <a:ext uri="{9D8B030D-6E8A-4147-A177-3AD203B41FA5}">
                      <a16:colId xmlns:a16="http://schemas.microsoft.com/office/drawing/2014/main" val="1982261288"/>
                    </a:ext>
                  </a:extLst>
                </a:gridCol>
                <a:gridCol w="2194560">
                  <a:extLst>
                    <a:ext uri="{9D8B030D-6E8A-4147-A177-3AD203B41FA5}">
                      <a16:colId xmlns:a16="http://schemas.microsoft.com/office/drawing/2014/main" val="2401302654"/>
                    </a:ext>
                  </a:extLst>
                </a:gridCol>
                <a:gridCol w="2194560">
                  <a:extLst>
                    <a:ext uri="{9D8B030D-6E8A-4147-A177-3AD203B41FA5}">
                      <a16:colId xmlns:a16="http://schemas.microsoft.com/office/drawing/2014/main" val="1045741951"/>
                    </a:ext>
                  </a:extLst>
                </a:gridCol>
              </a:tblGrid>
              <a:tr h="1028700">
                <a:tc>
                  <a:txBody>
                    <a:bodyPr/>
                    <a:lstStyle/>
                    <a:p>
                      <a:r>
                        <a:rPr lang="en-US" sz="1400" dirty="0">
                          <a:latin typeface="+mn-lt"/>
                        </a:rPr>
                        <a:t>Funding Stream</a:t>
                      </a:r>
                      <a:endParaRPr lang="en-CA" sz="1400" dirty="0">
                        <a:latin typeface="+mn-lt"/>
                      </a:endParaRPr>
                    </a:p>
                  </a:txBody>
                  <a:tcPr/>
                </a:tc>
                <a:tc>
                  <a:txBody>
                    <a:bodyPr/>
                    <a:lstStyle/>
                    <a:p>
                      <a:r>
                        <a:rPr lang="en-US" sz="1400" dirty="0">
                          <a:latin typeface="+mn-lt"/>
                        </a:rPr>
                        <a:t>Brief Description</a:t>
                      </a:r>
                      <a:endParaRPr lang="en-CA" sz="1400" dirty="0">
                        <a:latin typeface="+mn-lt"/>
                      </a:endParaRPr>
                    </a:p>
                  </a:txBody>
                  <a:tcPr/>
                </a:tc>
                <a:tc>
                  <a:txBody>
                    <a:bodyPr/>
                    <a:lstStyle/>
                    <a:p>
                      <a:r>
                        <a:rPr lang="en-US" sz="1400" dirty="0">
                          <a:latin typeface="+mn-lt"/>
                        </a:rPr>
                        <a:t>Funding for Ontario</a:t>
                      </a:r>
                      <a:endParaRPr lang="en-CA" sz="1400" dirty="0">
                        <a:latin typeface="+mn-lt"/>
                      </a:endParaRPr>
                    </a:p>
                  </a:txBody>
                  <a:tcPr/>
                </a:tc>
                <a:tc>
                  <a:txBody>
                    <a:bodyPr/>
                    <a:lstStyle/>
                    <a:p>
                      <a:r>
                        <a:rPr lang="en-US" sz="1400" dirty="0">
                          <a:latin typeface="+mn-lt"/>
                        </a:rPr>
                        <a:t>Status</a:t>
                      </a:r>
                      <a:endParaRPr lang="en-CA" sz="1400" dirty="0">
                        <a:latin typeface="+mn-lt"/>
                      </a:endParaRPr>
                    </a:p>
                  </a:txBody>
                  <a:tcPr/>
                </a:tc>
                <a:tc>
                  <a:txBody>
                    <a:bodyPr/>
                    <a:lstStyle/>
                    <a:p>
                      <a:r>
                        <a:rPr lang="en-US" sz="1400" dirty="0">
                          <a:latin typeface="+mn-lt"/>
                        </a:rPr>
                        <a:t>Comments</a:t>
                      </a:r>
                      <a:endParaRPr lang="en-CA" sz="1400" dirty="0">
                        <a:latin typeface="+mn-lt"/>
                      </a:endParaRPr>
                    </a:p>
                  </a:txBody>
                  <a:tcPr/>
                </a:tc>
                <a:extLst>
                  <a:ext uri="{0D108BD9-81ED-4DB2-BD59-A6C34878D82A}">
                    <a16:rowId xmlns:a16="http://schemas.microsoft.com/office/drawing/2014/main" val="2721278138"/>
                  </a:ext>
                </a:extLst>
              </a:tr>
              <a:tr h="1028700">
                <a:tc>
                  <a:txBody>
                    <a:bodyPr/>
                    <a:lstStyle/>
                    <a:p>
                      <a:pPr marL="0" marR="0" algn="l">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Community Well-Being and Jurisdiction Initiatives </a:t>
                      </a:r>
                      <a:endParaRPr lang="en-CA" sz="1400" dirty="0">
                        <a:effectLst/>
                        <a:latin typeface="+mn-lt"/>
                        <a:ea typeface="Calibri" panose="020F0502020204030204" pitchFamily="34" charset="0"/>
                        <a:cs typeface="Times New Roman" panose="02020603050405020304" pitchFamily="18" charset="0"/>
                      </a:endParaRPr>
                    </a:p>
                  </a:txBody>
                  <a:tcPr marL="114300" marR="114300" marT="0" marB="0"/>
                </a:tc>
                <a:tc>
                  <a:txBody>
                    <a:bodyPr/>
                    <a:lstStyle/>
                    <a:p>
                      <a:r>
                        <a:rPr lang="en-US" sz="1400" kern="1200" dirty="0">
                          <a:solidFill>
                            <a:schemeClr val="dk1"/>
                          </a:solidFill>
                          <a:effectLst/>
                          <a:latin typeface="+mn-lt"/>
                          <a:ea typeface="+mn-ea"/>
                          <a:cs typeface="+mn-cs"/>
                        </a:rPr>
                        <a:t>The Community Well-Being and Jurisdiction funding supports First Nations communities to lead the development and delivery of prevention services and to assert greater control over the well-being of their children and families.</a:t>
                      </a:r>
                      <a:endParaRPr lang="en-CA" sz="1400" dirty="0">
                        <a:latin typeface="+mn-lt"/>
                      </a:endParaRPr>
                    </a:p>
                  </a:txBody>
                  <a:tcPr/>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$22,020,326.00</a:t>
                      </a:r>
                      <a:endParaRPr lang="en-C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kern="1200" dirty="0">
                          <a:solidFill>
                            <a:schemeClr val="dk1"/>
                          </a:solidFill>
                          <a:effectLst/>
                          <a:latin typeface="+mn-lt"/>
                          <a:ea typeface="+mn-ea"/>
                          <a:cs typeface="+mn-cs"/>
                        </a:rPr>
                        <a:t>Distributed to First Nations directly.</a:t>
                      </a:r>
                      <a:endParaRPr lang="en-C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This is given to First Nations directly from </a:t>
                      </a:r>
                      <a:r>
                        <a:rPr lang="en-US" sz="1400" dirty="0" err="1">
                          <a:effectLst/>
                          <a:latin typeface="+mn-lt"/>
                          <a:ea typeface="Calibri" panose="020F0502020204030204" pitchFamily="34" charset="0"/>
                          <a:cs typeface="Times New Roman" panose="02020603050405020304" pitchFamily="18" charset="0"/>
                        </a:rPr>
                        <a:t>ISC</a:t>
                      </a:r>
                      <a:r>
                        <a:rPr lang="en-US" sz="1400" dirty="0">
                          <a:effectLst/>
                          <a:latin typeface="+mn-lt"/>
                          <a:ea typeface="Calibri" panose="020F0502020204030204" pitchFamily="34" charset="0"/>
                          <a:cs typeface="Times New Roman" panose="02020603050405020304" pitchFamily="18" charset="0"/>
                        </a:rPr>
                        <a:t>. Subject to </a:t>
                      </a:r>
                      <a:r>
                        <a:rPr lang="en-US" sz="1400" dirty="0" err="1">
                          <a:effectLst/>
                          <a:latin typeface="+mn-lt"/>
                          <a:ea typeface="Calibri" panose="020F0502020204030204" pitchFamily="34" charset="0"/>
                          <a:cs typeface="Times New Roman" panose="02020603050405020304" pitchFamily="18" charset="0"/>
                        </a:rPr>
                        <a:t>ISC</a:t>
                      </a:r>
                      <a:r>
                        <a:rPr lang="en-US" sz="1400" dirty="0">
                          <a:effectLst/>
                          <a:latin typeface="+mn-lt"/>
                          <a:ea typeface="Calibri" panose="020F0502020204030204" pitchFamily="34" charset="0"/>
                          <a:cs typeface="Times New Roman" panose="02020603050405020304" pitchFamily="18" charset="0"/>
                        </a:rPr>
                        <a:t> Terms and Conditions. </a:t>
                      </a:r>
                      <a:endParaRPr lang="en-CA" sz="1400" dirty="0">
                        <a:effectLst/>
                        <a:latin typeface="+mn-lt"/>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698917439"/>
                  </a:ext>
                </a:extLst>
              </a:tr>
            </a:tbl>
          </a:graphicData>
        </a:graphic>
      </p:graphicFrame>
      <p:sp>
        <p:nvSpPr>
          <p:cNvPr id="3" name="Slide Number Placeholder 2">
            <a:extLst>
              <a:ext uri="{FF2B5EF4-FFF2-40B4-BE49-F238E27FC236}">
                <a16:creationId xmlns:a16="http://schemas.microsoft.com/office/drawing/2014/main" id="{0FC6D8C6-37AD-4441-B4C1-BBD0D69FD0A8}"/>
              </a:ext>
            </a:extLst>
          </p:cNvPr>
          <p:cNvSpPr>
            <a:spLocks noGrp="1"/>
          </p:cNvSpPr>
          <p:nvPr>
            <p:ph type="sldNum" sz="quarter" idx="12"/>
          </p:nvPr>
        </p:nvSpPr>
        <p:spPr/>
        <p:txBody>
          <a:bodyPr/>
          <a:lstStyle/>
          <a:p>
            <a:fld id="{DD607967-BFD8-4ABE-B712-3B16DDF6E8D1}" type="slidenum">
              <a:rPr lang="en-CA" smtClean="0"/>
              <a:pPr/>
              <a:t>4</a:t>
            </a:fld>
            <a:endParaRPr lang="en-CA" dirty="0"/>
          </a:p>
        </p:txBody>
      </p:sp>
      <p:sp>
        <p:nvSpPr>
          <p:cNvPr id="4" name="Title 3">
            <a:extLst>
              <a:ext uri="{FF2B5EF4-FFF2-40B4-BE49-F238E27FC236}">
                <a16:creationId xmlns:a16="http://schemas.microsoft.com/office/drawing/2014/main" id="{2C8BF03A-1D17-413D-83DC-172D12FBB6E3}"/>
              </a:ext>
            </a:extLst>
          </p:cNvPr>
          <p:cNvSpPr>
            <a:spLocks noGrp="1"/>
          </p:cNvSpPr>
          <p:nvPr>
            <p:ph type="title"/>
          </p:nvPr>
        </p:nvSpPr>
        <p:spPr/>
        <p:txBody>
          <a:bodyPr/>
          <a:lstStyle/>
          <a:p>
            <a:endParaRPr lang="en-CA" dirty="0"/>
          </a:p>
        </p:txBody>
      </p:sp>
    </p:spTree>
    <p:extLst>
      <p:ext uri="{BB962C8B-B14F-4D97-AF65-F5344CB8AC3E}">
        <p14:creationId xmlns:p14="http://schemas.microsoft.com/office/powerpoint/2010/main" val="28345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F719476-65FA-43B5-AD6E-DE364E668030}"/>
              </a:ext>
            </a:extLst>
          </p:cNvPr>
          <p:cNvGraphicFramePr>
            <a:graphicFrameLocks noGrp="1"/>
          </p:cNvGraphicFramePr>
          <p:nvPr>
            <p:ph idx="1"/>
            <p:extLst>
              <p:ext uri="{D42A27DB-BD31-4B8C-83A1-F6EECF244321}">
                <p14:modId xmlns:p14="http://schemas.microsoft.com/office/powerpoint/2010/main" val="4184329933"/>
              </p:ext>
            </p:extLst>
          </p:nvPr>
        </p:nvGraphicFramePr>
        <p:xfrm>
          <a:off x="609600" y="1575118"/>
          <a:ext cx="11234293" cy="3301429"/>
        </p:xfrm>
        <a:graphic>
          <a:graphicData uri="http://schemas.openxmlformats.org/drawingml/2006/table">
            <a:tbl>
              <a:tblPr firstRow="1" bandRow="1">
                <a:tableStyleId>{93296810-A885-4BE3-A3E7-6D5BEEA58F35}</a:tableStyleId>
              </a:tblPr>
              <a:tblGrid>
                <a:gridCol w="2456053">
                  <a:extLst>
                    <a:ext uri="{9D8B030D-6E8A-4147-A177-3AD203B41FA5}">
                      <a16:colId xmlns:a16="http://schemas.microsoft.com/office/drawing/2014/main" val="1672997285"/>
                    </a:ext>
                  </a:extLst>
                </a:gridCol>
                <a:gridCol w="2194560">
                  <a:extLst>
                    <a:ext uri="{9D8B030D-6E8A-4147-A177-3AD203B41FA5}">
                      <a16:colId xmlns:a16="http://schemas.microsoft.com/office/drawing/2014/main" val="3403048424"/>
                    </a:ext>
                  </a:extLst>
                </a:gridCol>
                <a:gridCol w="2194560">
                  <a:extLst>
                    <a:ext uri="{9D8B030D-6E8A-4147-A177-3AD203B41FA5}">
                      <a16:colId xmlns:a16="http://schemas.microsoft.com/office/drawing/2014/main" val="1982261288"/>
                    </a:ext>
                  </a:extLst>
                </a:gridCol>
                <a:gridCol w="2194560">
                  <a:extLst>
                    <a:ext uri="{9D8B030D-6E8A-4147-A177-3AD203B41FA5}">
                      <a16:colId xmlns:a16="http://schemas.microsoft.com/office/drawing/2014/main" val="2401302654"/>
                    </a:ext>
                  </a:extLst>
                </a:gridCol>
                <a:gridCol w="2194560">
                  <a:extLst>
                    <a:ext uri="{9D8B030D-6E8A-4147-A177-3AD203B41FA5}">
                      <a16:colId xmlns:a16="http://schemas.microsoft.com/office/drawing/2014/main" val="1045741951"/>
                    </a:ext>
                  </a:extLst>
                </a:gridCol>
              </a:tblGrid>
              <a:tr h="1028700">
                <a:tc>
                  <a:txBody>
                    <a:bodyPr/>
                    <a:lstStyle/>
                    <a:p>
                      <a:r>
                        <a:rPr lang="en-US" sz="1400" dirty="0">
                          <a:latin typeface="+mj-lt"/>
                        </a:rPr>
                        <a:t>Funding Stream</a:t>
                      </a:r>
                      <a:endParaRPr lang="en-CA" sz="1400" dirty="0">
                        <a:latin typeface="+mj-lt"/>
                      </a:endParaRPr>
                    </a:p>
                  </a:txBody>
                  <a:tcPr/>
                </a:tc>
                <a:tc>
                  <a:txBody>
                    <a:bodyPr/>
                    <a:lstStyle/>
                    <a:p>
                      <a:r>
                        <a:rPr lang="en-US" sz="1400" dirty="0">
                          <a:latin typeface="+mj-lt"/>
                        </a:rPr>
                        <a:t>Brief Description</a:t>
                      </a:r>
                      <a:endParaRPr lang="en-CA" sz="1400" dirty="0">
                        <a:latin typeface="+mj-lt"/>
                      </a:endParaRPr>
                    </a:p>
                  </a:txBody>
                  <a:tcPr/>
                </a:tc>
                <a:tc>
                  <a:txBody>
                    <a:bodyPr/>
                    <a:lstStyle/>
                    <a:p>
                      <a:r>
                        <a:rPr lang="en-US" sz="1400" dirty="0">
                          <a:latin typeface="+mj-lt"/>
                        </a:rPr>
                        <a:t>Funding for Ontario</a:t>
                      </a:r>
                      <a:endParaRPr lang="en-CA" sz="1400" dirty="0">
                        <a:latin typeface="+mj-lt"/>
                      </a:endParaRPr>
                    </a:p>
                  </a:txBody>
                  <a:tcPr/>
                </a:tc>
                <a:tc>
                  <a:txBody>
                    <a:bodyPr/>
                    <a:lstStyle/>
                    <a:p>
                      <a:r>
                        <a:rPr lang="en-US" sz="1400" dirty="0">
                          <a:latin typeface="+mj-lt"/>
                        </a:rPr>
                        <a:t>Status</a:t>
                      </a:r>
                      <a:endParaRPr lang="en-CA" sz="1400" dirty="0">
                        <a:latin typeface="+mj-lt"/>
                      </a:endParaRPr>
                    </a:p>
                  </a:txBody>
                  <a:tcPr/>
                </a:tc>
                <a:tc>
                  <a:txBody>
                    <a:bodyPr/>
                    <a:lstStyle/>
                    <a:p>
                      <a:r>
                        <a:rPr lang="en-US" sz="1400" dirty="0">
                          <a:latin typeface="+mj-lt"/>
                        </a:rPr>
                        <a:t>Comments</a:t>
                      </a:r>
                      <a:endParaRPr lang="en-CA" sz="1400" dirty="0">
                        <a:latin typeface="+mj-lt"/>
                      </a:endParaRPr>
                    </a:p>
                  </a:txBody>
                  <a:tcPr/>
                </a:tc>
                <a:extLst>
                  <a:ext uri="{0D108BD9-81ED-4DB2-BD59-A6C34878D82A}">
                    <a16:rowId xmlns:a16="http://schemas.microsoft.com/office/drawing/2014/main" val="2721278138"/>
                  </a:ext>
                </a:extLst>
              </a:tr>
              <a:tr h="1028700">
                <a:tc>
                  <a:txBody>
                    <a:bodyPr/>
                    <a:lstStyle/>
                    <a:p>
                      <a:pPr marL="0" marR="0" algn="l">
                        <a:lnSpc>
                          <a:spcPct val="107000"/>
                        </a:lnSpc>
                        <a:spcBef>
                          <a:spcPts val="0"/>
                        </a:spcBef>
                        <a:spcAft>
                          <a:spcPts val="800"/>
                        </a:spcAft>
                      </a:pPr>
                      <a:r>
                        <a:rPr lang="en-US" sz="1400" b="1" dirty="0">
                          <a:effectLst/>
                          <a:latin typeface="+mj-lt"/>
                          <a:ea typeface="Calibri" panose="020F0502020204030204" pitchFamily="34" charset="0"/>
                          <a:cs typeface="Times New Roman" panose="02020603050405020304" pitchFamily="18" charset="0"/>
                        </a:rPr>
                        <a:t>1965 Agreement – First Nations Child and Family Services</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pPr marL="0" marR="0" algn="l">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Additional funding provided through the 1965 Agreement to the Ontario Ministry of Children, Community and Social Services for the additional anticipated costs for children in care, including those aging out of care for COVID purposes. </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r>
                        <a:rPr lang="en-US" sz="1400" kern="1200" dirty="0">
                          <a:solidFill>
                            <a:schemeClr val="dk1"/>
                          </a:solidFill>
                          <a:effectLst/>
                          <a:latin typeface="+mj-lt"/>
                          <a:ea typeface="+mn-ea"/>
                          <a:cs typeface="+mn-cs"/>
                        </a:rPr>
                        <a:t>$3,000,000.00</a:t>
                      </a:r>
                      <a:endParaRPr lang="en-CA" sz="1400" dirty="0">
                        <a:latin typeface="+mj-lt"/>
                      </a:endParaRPr>
                    </a:p>
                  </a:txBody>
                  <a:tcPr/>
                </a:tc>
                <a:tc>
                  <a:txBody>
                    <a:bodyPr/>
                    <a:lstStyle/>
                    <a:p>
                      <a:pPr marL="0" marR="0" algn="l">
                        <a:lnSpc>
                          <a:spcPct val="107000"/>
                        </a:lnSpc>
                        <a:spcBef>
                          <a:spcPts val="0"/>
                        </a:spcBef>
                        <a:spcAft>
                          <a:spcPts val="0"/>
                        </a:spcAft>
                      </a:pPr>
                      <a:r>
                        <a:rPr lang="en-US" sz="1400" kern="1200" dirty="0">
                          <a:solidFill>
                            <a:schemeClr val="dk1"/>
                          </a:solidFill>
                          <a:effectLst/>
                          <a:latin typeface="+mj-lt"/>
                          <a:ea typeface="+mn-ea"/>
                          <a:cs typeface="+mn-cs"/>
                        </a:rPr>
                        <a:t>Chiefs have been informed of additional resources, but this goes to Agencies directly. </a:t>
                      </a:r>
                      <a:endParaRPr lang="en-CA"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698917439"/>
                  </a:ext>
                </a:extLst>
              </a:tr>
            </a:tbl>
          </a:graphicData>
        </a:graphic>
      </p:graphicFrame>
      <p:sp>
        <p:nvSpPr>
          <p:cNvPr id="3" name="Slide Number Placeholder 2">
            <a:extLst>
              <a:ext uri="{FF2B5EF4-FFF2-40B4-BE49-F238E27FC236}">
                <a16:creationId xmlns:a16="http://schemas.microsoft.com/office/drawing/2014/main" id="{0FC6D8C6-37AD-4441-B4C1-BBD0D69FD0A8}"/>
              </a:ext>
            </a:extLst>
          </p:cNvPr>
          <p:cNvSpPr>
            <a:spLocks noGrp="1"/>
          </p:cNvSpPr>
          <p:nvPr>
            <p:ph type="sldNum" sz="quarter" idx="12"/>
          </p:nvPr>
        </p:nvSpPr>
        <p:spPr/>
        <p:txBody>
          <a:bodyPr/>
          <a:lstStyle/>
          <a:p>
            <a:fld id="{DD607967-BFD8-4ABE-B712-3B16DDF6E8D1}" type="slidenum">
              <a:rPr lang="en-CA" smtClean="0"/>
              <a:pPr/>
              <a:t>5</a:t>
            </a:fld>
            <a:endParaRPr lang="en-CA" dirty="0"/>
          </a:p>
        </p:txBody>
      </p:sp>
      <p:sp>
        <p:nvSpPr>
          <p:cNvPr id="4" name="Title 3">
            <a:extLst>
              <a:ext uri="{FF2B5EF4-FFF2-40B4-BE49-F238E27FC236}">
                <a16:creationId xmlns:a16="http://schemas.microsoft.com/office/drawing/2014/main" id="{2C8BF03A-1D17-413D-83DC-172D12FBB6E3}"/>
              </a:ext>
            </a:extLst>
          </p:cNvPr>
          <p:cNvSpPr>
            <a:spLocks noGrp="1"/>
          </p:cNvSpPr>
          <p:nvPr>
            <p:ph type="title"/>
          </p:nvPr>
        </p:nvSpPr>
        <p:spPr/>
        <p:txBody>
          <a:bodyPr/>
          <a:lstStyle/>
          <a:p>
            <a:endParaRPr lang="en-CA" dirty="0"/>
          </a:p>
        </p:txBody>
      </p:sp>
    </p:spTree>
    <p:extLst>
      <p:ext uri="{BB962C8B-B14F-4D97-AF65-F5344CB8AC3E}">
        <p14:creationId xmlns:p14="http://schemas.microsoft.com/office/powerpoint/2010/main" val="83165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F719476-65FA-43B5-AD6E-DE364E668030}"/>
              </a:ext>
            </a:extLst>
          </p:cNvPr>
          <p:cNvGraphicFramePr>
            <a:graphicFrameLocks noGrp="1"/>
          </p:cNvGraphicFramePr>
          <p:nvPr>
            <p:ph idx="1"/>
            <p:extLst>
              <p:ext uri="{D42A27DB-BD31-4B8C-83A1-F6EECF244321}">
                <p14:modId xmlns:p14="http://schemas.microsoft.com/office/powerpoint/2010/main" val="2974334303"/>
              </p:ext>
            </p:extLst>
          </p:nvPr>
        </p:nvGraphicFramePr>
        <p:xfrm>
          <a:off x="609600" y="1575118"/>
          <a:ext cx="10972800" cy="2718181"/>
        </p:xfrm>
        <a:graphic>
          <a:graphicData uri="http://schemas.openxmlformats.org/drawingml/2006/table">
            <a:tbl>
              <a:tblPr firstRow="1" bandRow="1">
                <a:tableStyleId>{93296810-A885-4BE3-A3E7-6D5BEEA58F35}</a:tableStyleId>
              </a:tblPr>
              <a:tblGrid>
                <a:gridCol w="2194560">
                  <a:extLst>
                    <a:ext uri="{9D8B030D-6E8A-4147-A177-3AD203B41FA5}">
                      <a16:colId xmlns:a16="http://schemas.microsoft.com/office/drawing/2014/main" val="1672997285"/>
                    </a:ext>
                  </a:extLst>
                </a:gridCol>
                <a:gridCol w="2194560">
                  <a:extLst>
                    <a:ext uri="{9D8B030D-6E8A-4147-A177-3AD203B41FA5}">
                      <a16:colId xmlns:a16="http://schemas.microsoft.com/office/drawing/2014/main" val="3403048424"/>
                    </a:ext>
                  </a:extLst>
                </a:gridCol>
                <a:gridCol w="2194560">
                  <a:extLst>
                    <a:ext uri="{9D8B030D-6E8A-4147-A177-3AD203B41FA5}">
                      <a16:colId xmlns:a16="http://schemas.microsoft.com/office/drawing/2014/main" val="1982261288"/>
                    </a:ext>
                  </a:extLst>
                </a:gridCol>
                <a:gridCol w="2194560">
                  <a:extLst>
                    <a:ext uri="{9D8B030D-6E8A-4147-A177-3AD203B41FA5}">
                      <a16:colId xmlns:a16="http://schemas.microsoft.com/office/drawing/2014/main" val="2401302654"/>
                    </a:ext>
                  </a:extLst>
                </a:gridCol>
                <a:gridCol w="2194560">
                  <a:extLst>
                    <a:ext uri="{9D8B030D-6E8A-4147-A177-3AD203B41FA5}">
                      <a16:colId xmlns:a16="http://schemas.microsoft.com/office/drawing/2014/main" val="1045741951"/>
                    </a:ext>
                  </a:extLst>
                </a:gridCol>
              </a:tblGrid>
              <a:tr h="1028700">
                <a:tc>
                  <a:txBody>
                    <a:bodyPr/>
                    <a:lstStyle/>
                    <a:p>
                      <a:r>
                        <a:rPr lang="en-US" sz="1400" dirty="0">
                          <a:latin typeface="+mj-lt"/>
                        </a:rPr>
                        <a:t>Funding Stream</a:t>
                      </a:r>
                      <a:endParaRPr lang="en-CA" sz="1400" dirty="0">
                        <a:latin typeface="+mj-lt"/>
                      </a:endParaRPr>
                    </a:p>
                  </a:txBody>
                  <a:tcPr/>
                </a:tc>
                <a:tc>
                  <a:txBody>
                    <a:bodyPr/>
                    <a:lstStyle/>
                    <a:p>
                      <a:r>
                        <a:rPr lang="en-US" sz="1400" dirty="0">
                          <a:latin typeface="+mj-lt"/>
                        </a:rPr>
                        <a:t>Brief Description</a:t>
                      </a:r>
                      <a:endParaRPr lang="en-CA" sz="1400" dirty="0">
                        <a:latin typeface="+mj-lt"/>
                      </a:endParaRPr>
                    </a:p>
                  </a:txBody>
                  <a:tcPr/>
                </a:tc>
                <a:tc>
                  <a:txBody>
                    <a:bodyPr/>
                    <a:lstStyle/>
                    <a:p>
                      <a:r>
                        <a:rPr lang="en-US" sz="1400" dirty="0">
                          <a:latin typeface="+mj-lt"/>
                        </a:rPr>
                        <a:t>Funding for Ontario</a:t>
                      </a:r>
                      <a:endParaRPr lang="en-CA" sz="1400" dirty="0">
                        <a:latin typeface="+mj-lt"/>
                      </a:endParaRPr>
                    </a:p>
                  </a:txBody>
                  <a:tcPr/>
                </a:tc>
                <a:tc>
                  <a:txBody>
                    <a:bodyPr/>
                    <a:lstStyle/>
                    <a:p>
                      <a:r>
                        <a:rPr lang="en-US" sz="1400" dirty="0">
                          <a:latin typeface="+mj-lt"/>
                        </a:rPr>
                        <a:t>Status</a:t>
                      </a:r>
                      <a:endParaRPr lang="en-CA" sz="1400" dirty="0">
                        <a:latin typeface="+mj-lt"/>
                      </a:endParaRPr>
                    </a:p>
                  </a:txBody>
                  <a:tcPr/>
                </a:tc>
                <a:tc>
                  <a:txBody>
                    <a:bodyPr/>
                    <a:lstStyle/>
                    <a:p>
                      <a:r>
                        <a:rPr lang="en-US" sz="1400" dirty="0">
                          <a:latin typeface="+mj-lt"/>
                        </a:rPr>
                        <a:t>Comments</a:t>
                      </a:r>
                      <a:endParaRPr lang="en-CA" sz="1400" dirty="0">
                        <a:latin typeface="+mj-lt"/>
                      </a:endParaRPr>
                    </a:p>
                  </a:txBody>
                  <a:tcPr/>
                </a:tc>
                <a:extLst>
                  <a:ext uri="{0D108BD9-81ED-4DB2-BD59-A6C34878D82A}">
                    <a16:rowId xmlns:a16="http://schemas.microsoft.com/office/drawing/2014/main" val="2721278138"/>
                  </a:ext>
                </a:extLst>
              </a:tr>
              <a:tr h="1028700">
                <a:tc>
                  <a:txBody>
                    <a:bodyPr/>
                    <a:lstStyle/>
                    <a:p>
                      <a:pPr marL="0" marR="0" algn="l">
                        <a:lnSpc>
                          <a:spcPct val="107000"/>
                        </a:lnSpc>
                        <a:spcBef>
                          <a:spcPts val="0"/>
                        </a:spcBef>
                        <a:spcAft>
                          <a:spcPts val="800"/>
                        </a:spcAft>
                      </a:pPr>
                      <a:r>
                        <a:rPr lang="en-US" sz="1400" b="1" kern="1200" dirty="0">
                          <a:solidFill>
                            <a:schemeClr val="dk1"/>
                          </a:solidFill>
                          <a:effectLst/>
                          <a:latin typeface="+mj-lt"/>
                          <a:ea typeface="+mn-ea"/>
                          <a:cs typeface="+mn-cs"/>
                        </a:rPr>
                        <a:t>Band Rep Order</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pPr marL="0" marR="0" algn="l">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As per 2018 CHRT 2, Canada to fund Band Representative services at actual costs incurred. </a:t>
                      </a:r>
                      <a:r>
                        <a:rPr lang="en-US" sz="1400" dirty="0" err="1">
                          <a:effectLst/>
                          <a:latin typeface="+mj-lt"/>
                          <a:ea typeface="Calibri" panose="020F0502020204030204" pitchFamily="34" charset="0"/>
                          <a:cs typeface="Times New Roman" panose="02020603050405020304" pitchFamily="18" charset="0"/>
                        </a:rPr>
                        <a:t>ISC</a:t>
                      </a:r>
                      <a:r>
                        <a:rPr lang="en-US" sz="1400" dirty="0">
                          <a:effectLst/>
                          <a:latin typeface="+mj-lt"/>
                          <a:ea typeface="Calibri" panose="020F0502020204030204" pitchFamily="34" charset="0"/>
                          <a:cs typeface="Times New Roman" panose="02020603050405020304" pitchFamily="18" charset="0"/>
                        </a:rPr>
                        <a:t> currently limits this to its terms and conditions </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endParaRPr lang="en-CA" sz="1400" dirty="0">
                        <a:latin typeface="+mj-lt"/>
                      </a:endParaRPr>
                    </a:p>
                  </a:txBody>
                  <a:tcPr/>
                </a:tc>
                <a:tc>
                  <a:txBody>
                    <a:bodyPr/>
                    <a:lstStyle/>
                    <a:p>
                      <a:pPr marL="0" marR="0" algn="l">
                        <a:lnSpc>
                          <a:spcPct val="107000"/>
                        </a:lnSpc>
                        <a:spcBef>
                          <a:spcPts val="0"/>
                        </a:spcBef>
                        <a:spcAft>
                          <a:spcPts val="0"/>
                        </a:spcAft>
                      </a:pPr>
                      <a:endParaRPr lang="en-CA"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Available to First Nations, PTOs, or agencies delivering “Band Representative Services”. </a:t>
                      </a:r>
                      <a:endParaRPr lang="en-CA" sz="14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Subject to the New Ontario Funding guide being finalized</a:t>
                      </a:r>
                      <a:r>
                        <a:rPr lang="en-US" sz="1000" dirty="0">
                          <a:effectLst/>
                          <a:latin typeface="Arial" panose="020B0604020202020204" pitchFamily="34" charset="0"/>
                          <a:ea typeface="Calibri" panose="020F0502020204030204" pitchFamily="34" charset="0"/>
                          <a:cs typeface="Times New Roman" panose="02020603050405020304" pitchFamily="18" charset="0"/>
                        </a:rPr>
                        <a: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698917439"/>
                  </a:ext>
                </a:extLst>
              </a:tr>
            </a:tbl>
          </a:graphicData>
        </a:graphic>
      </p:graphicFrame>
      <p:sp>
        <p:nvSpPr>
          <p:cNvPr id="3" name="Slide Number Placeholder 2">
            <a:extLst>
              <a:ext uri="{FF2B5EF4-FFF2-40B4-BE49-F238E27FC236}">
                <a16:creationId xmlns:a16="http://schemas.microsoft.com/office/drawing/2014/main" id="{0FC6D8C6-37AD-4441-B4C1-BBD0D69FD0A8}"/>
              </a:ext>
            </a:extLst>
          </p:cNvPr>
          <p:cNvSpPr>
            <a:spLocks noGrp="1"/>
          </p:cNvSpPr>
          <p:nvPr>
            <p:ph type="sldNum" sz="quarter" idx="12"/>
          </p:nvPr>
        </p:nvSpPr>
        <p:spPr/>
        <p:txBody>
          <a:bodyPr/>
          <a:lstStyle/>
          <a:p>
            <a:fld id="{DD607967-BFD8-4ABE-B712-3B16DDF6E8D1}" type="slidenum">
              <a:rPr lang="en-CA" smtClean="0"/>
              <a:pPr/>
              <a:t>6</a:t>
            </a:fld>
            <a:endParaRPr lang="en-CA" dirty="0"/>
          </a:p>
        </p:txBody>
      </p:sp>
      <p:sp>
        <p:nvSpPr>
          <p:cNvPr id="4" name="Title 3">
            <a:extLst>
              <a:ext uri="{FF2B5EF4-FFF2-40B4-BE49-F238E27FC236}">
                <a16:creationId xmlns:a16="http://schemas.microsoft.com/office/drawing/2014/main" id="{2C8BF03A-1D17-413D-83DC-172D12FBB6E3}"/>
              </a:ext>
            </a:extLst>
          </p:cNvPr>
          <p:cNvSpPr>
            <a:spLocks noGrp="1"/>
          </p:cNvSpPr>
          <p:nvPr>
            <p:ph type="title"/>
          </p:nvPr>
        </p:nvSpPr>
        <p:spPr/>
        <p:txBody>
          <a:bodyPr/>
          <a:lstStyle/>
          <a:p>
            <a:endParaRPr lang="en-CA" dirty="0"/>
          </a:p>
        </p:txBody>
      </p:sp>
    </p:spTree>
    <p:extLst>
      <p:ext uri="{BB962C8B-B14F-4D97-AF65-F5344CB8AC3E}">
        <p14:creationId xmlns:p14="http://schemas.microsoft.com/office/powerpoint/2010/main" val="20892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F719476-65FA-43B5-AD6E-DE364E668030}"/>
              </a:ext>
            </a:extLst>
          </p:cNvPr>
          <p:cNvGraphicFramePr>
            <a:graphicFrameLocks noGrp="1"/>
          </p:cNvGraphicFramePr>
          <p:nvPr>
            <p:ph idx="1"/>
            <p:extLst>
              <p:ext uri="{D42A27DB-BD31-4B8C-83A1-F6EECF244321}">
                <p14:modId xmlns:p14="http://schemas.microsoft.com/office/powerpoint/2010/main" val="2577173875"/>
              </p:ext>
            </p:extLst>
          </p:nvPr>
        </p:nvGraphicFramePr>
        <p:xfrm>
          <a:off x="609600" y="1575118"/>
          <a:ext cx="11234293" cy="3564995"/>
        </p:xfrm>
        <a:graphic>
          <a:graphicData uri="http://schemas.openxmlformats.org/drawingml/2006/table">
            <a:tbl>
              <a:tblPr firstRow="1" bandRow="1">
                <a:tableStyleId>{93296810-A885-4BE3-A3E7-6D5BEEA58F35}</a:tableStyleId>
              </a:tblPr>
              <a:tblGrid>
                <a:gridCol w="2456053">
                  <a:extLst>
                    <a:ext uri="{9D8B030D-6E8A-4147-A177-3AD203B41FA5}">
                      <a16:colId xmlns:a16="http://schemas.microsoft.com/office/drawing/2014/main" val="1672997285"/>
                    </a:ext>
                  </a:extLst>
                </a:gridCol>
                <a:gridCol w="2194560">
                  <a:extLst>
                    <a:ext uri="{9D8B030D-6E8A-4147-A177-3AD203B41FA5}">
                      <a16:colId xmlns:a16="http://schemas.microsoft.com/office/drawing/2014/main" val="3403048424"/>
                    </a:ext>
                  </a:extLst>
                </a:gridCol>
                <a:gridCol w="2194560">
                  <a:extLst>
                    <a:ext uri="{9D8B030D-6E8A-4147-A177-3AD203B41FA5}">
                      <a16:colId xmlns:a16="http://schemas.microsoft.com/office/drawing/2014/main" val="1982261288"/>
                    </a:ext>
                  </a:extLst>
                </a:gridCol>
                <a:gridCol w="2194560">
                  <a:extLst>
                    <a:ext uri="{9D8B030D-6E8A-4147-A177-3AD203B41FA5}">
                      <a16:colId xmlns:a16="http://schemas.microsoft.com/office/drawing/2014/main" val="2401302654"/>
                    </a:ext>
                  </a:extLst>
                </a:gridCol>
                <a:gridCol w="2194560">
                  <a:extLst>
                    <a:ext uri="{9D8B030D-6E8A-4147-A177-3AD203B41FA5}">
                      <a16:colId xmlns:a16="http://schemas.microsoft.com/office/drawing/2014/main" val="1045741951"/>
                    </a:ext>
                  </a:extLst>
                </a:gridCol>
              </a:tblGrid>
              <a:tr h="1292266">
                <a:tc>
                  <a:txBody>
                    <a:bodyPr/>
                    <a:lstStyle/>
                    <a:p>
                      <a:r>
                        <a:rPr lang="en-US" sz="1400" dirty="0">
                          <a:latin typeface="+mj-lt"/>
                        </a:rPr>
                        <a:t>Funding Stream</a:t>
                      </a:r>
                      <a:endParaRPr lang="en-CA" sz="1400" dirty="0">
                        <a:latin typeface="+mj-lt"/>
                      </a:endParaRPr>
                    </a:p>
                  </a:txBody>
                  <a:tcPr/>
                </a:tc>
                <a:tc>
                  <a:txBody>
                    <a:bodyPr/>
                    <a:lstStyle/>
                    <a:p>
                      <a:r>
                        <a:rPr lang="en-US" sz="1400" dirty="0">
                          <a:latin typeface="+mj-lt"/>
                        </a:rPr>
                        <a:t>Brief Description</a:t>
                      </a:r>
                      <a:endParaRPr lang="en-CA" sz="1400" dirty="0">
                        <a:latin typeface="+mj-lt"/>
                      </a:endParaRPr>
                    </a:p>
                  </a:txBody>
                  <a:tcPr/>
                </a:tc>
                <a:tc>
                  <a:txBody>
                    <a:bodyPr/>
                    <a:lstStyle/>
                    <a:p>
                      <a:r>
                        <a:rPr lang="en-US" sz="1400" dirty="0">
                          <a:latin typeface="+mj-lt"/>
                        </a:rPr>
                        <a:t>Funding for Ontario</a:t>
                      </a:r>
                      <a:endParaRPr lang="en-CA" sz="1400" dirty="0">
                        <a:latin typeface="+mj-lt"/>
                      </a:endParaRPr>
                    </a:p>
                  </a:txBody>
                  <a:tcPr/>
                </a:tc>
                <a:tc>
                  <a:txBody>
                    <a:bodyPr/>
                    <a:lstStyle/>
                    <a:p>
                      <a:r>
                        <a:rPr lang="en-US" sz="1400" dirty="0">
                          <a:latin typeface="+mj-lt"/>
                        </a:rPr>
                        <a:t>Status</a:t>
                      </a:r>
                      <a:endParaRPr lang="en-CA" sz="1400" dirty="0">
                        <a:latin typeface="+mj-lt"/>
                      </a:endParaRPr>
                    </a:p>
                  </a:txBody>
                  <a:tcPr/>
                </a:tc>
                <a:tc>
                  <a:txBody>
                    <a:bodyPr/>
                    <a:lstStyle/>
                    <a:p>
                      <a:r>
                        <a:rPr lang="en-US" sz="1400" dirty="0">
                          <a:latin typeface="+mj-lt"/>
                        </a:rPr>
                        <a:t>Comments</a:t>
                      </a:r>
                      <a:endParaRPr lang="en-CA" sz="1400" dirty="0">
                        <a:latin typeface="+mj-lt"/>
                      </a:endParaRPr>
                    </a:p>
                  </a:txBody>
                  <a:tcPr/>
                </a:tc>
                <a:extLst>
                  <a:ext uri="{0D108BD9-81ED-4DB2-BD59-A6C34878D82A}">
                    <a16:rowId xmlns:a16="http://schemas.microsoft.com/office/drawing/2014/main" val="2721278138"/>
                  </a:ext>
                </a:extLst>
              </a:tr>
              <a:tr h="1628416">
                <a:tc>
                  <a:txBody>
                    <a:bodyPr/>
                    <a:lstStyle/>
                    <a:p>
                      <a:pPr marL="0" marR="0" algn="l">
                        <a:lnSpc>
                          <a:spcPct val="107000"/>
                        </a:lnSpc>
                        <a:spcBef>
                          <a:spcPts val="0"/>
                        </a:spcBef>
                        <a:spcAft>
                          <a:spcPts val="800"/>
                        </a:spcAft>
                      </a:pPr>
                      <a:r>
                        <a:rPr lang="en-US" sz="1400" b="1" kern="1200" dirty="0">
                          <a:solidFill>
                            <a:schemeClr val="dk1"/>
                          </a:solidFill>
                          <a:effectLst/>
                          <a:latin typeface="+mj-lt"/>
                          <a:ea typeface="+mn-ea"/>
                          <a:cs typeface="+mn-cs"/>
                        </a:rPr>
                        <a:t>Prevention At Actuals Order</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pPr marL="0" marR="0" algn="l">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Pursuant to 2018 CHRT 2, First Nations Agencies can access funding to provide prevention services at actual costs of providing, subject to </a:t>
                      </a:r>
                      <a:r>
                        <a:rPr lang="en-US" sz="1400" dirty="0" err="1">
                          <a:effectLst/>
                          <a:latin typeface="+mj-lt"/>
                          <a:ea typeface="Calibri" panose="020F0502020204030204" pitchFamily="34" charset="0"/>
                          <a:cs typeface="Times New Roman" panose="02020603050405020304" pitchFamily="18" charset="0"/>
                        </a:rPr>
                        <a:t>ISC</a:t>
                      </a:r>
                      <a:r>
                        <a:rPr lang="en-US" sz="1400" dirty="0">
                          <a:effectLst/>
                          <a:latin typeface="+mj-lt"/>
                          <a:ea typeface="Calibri" panose="020F0502020204030204" pitchFamily="34" charset="0"/>
                          <a:cs typeface="Times New Roman" panose="02020603050405020304" pitchFamily="18" charset="0"/>
                        </a:rPr>
                        <a:t> terms and conditions. Can also access for intake/investigation, legal fees, minor capital (building repairs).</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endParaRPr lang="en-CA" sz="1400" dirty="0">
                        <a:latin typeface="+mj-lt"/>
                      </a:endParaRPr>
                    </a:p>
                  </a:txBody>
                  <a:tcPr/>
                </a:tc>
                <a:tc>
                  <a:txBody>
                    <a:bodyPr/>
                    <a:lstStyle/>
                    <a:p>
                      <a:pPr marL="0" marR="0" algn="l">
                        <a:lnSpc>
                          <a:spcPct val="107000"/>
                        </a:lnSpc>
                        <a:spcBef>
                          <a:spcPts val="0"/>
                        </a:spcBef>
                        <a:spcAft>
                          <a:spcPts val="0"/>
                        </a:spcAft>
                      </a:pPr>
                      <a:endParaRPr lang="en-CA"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endParaRPr lang="en-CA" sz="14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Only available to agencies. </a:t>
                      </a:r>
                      <a:endParaRPr lang="en-CA" sz="14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endParaRPr lang="en-CA" sz="14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NB: </a:t>
                      </a:r>
                      <a:r>
                        <a:rPr lang="en-US" sz="1400" dirty="0">
                          <a:effectLst/>
                          <a:latin typeface="+mj-lt"/>
                          <a:ea typeface="Calibri" panose="020F0502020204030204" pitchFamily="34" charset="0"/>
                          <a:cs typeface="Times New Roman" panose="02020603050405020304" pitchFamily="18" charset="0"/>
                        </a:rPr>
                        <a:t>First Nations can enter into a contract with an agency to deliver community-level prevention. Agency can apply for “actuals” money for this. </a:t>
                      </a:r>
                      <a:endParaRPr lang="en-CA"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8917439"/>
                  </a:ext>
                </a:extLst>
              </a:tr>
            </a:tbl>
          </a:graphicData>
        </a:graphic>
      </p:graphicFrame>
      <p:sp>
        <p:nvSpPr>
          <p:cNvPr id="3" name="Slide Number Placeholder 2">
            <a:extLst>
              <a:ext uri="{FF2B5EF4-FFF2-40B4-BE49-F238E27FC236}">
                <a16:creationId xmlns:a16="http://schemas.microsoft.com/office/drawing/2014/main" id="{0FC6D8C6-37AD-4441-B4C1-BBD0D69FD0A8}"/>
              </a:ext>
            </a:extLst>
          </p:cNvPr>
          <p:cNvSpPr>
            <a:spLocks noGrp="1"/>
          </p:cNvSpPr>
          <p:nvPr>
            <p:ph type="sldNum" sz="quarter" idx="12"/>
          </p:nvPr>
        </p:nvSpPr>
        <p:spPr/>
        <p:txBody>
          <a:bodyPr/>
          <a:lstStyle/>
          <a:p>
            <a:fld id="{DD607967-BFD8-4ABE-B712-3B16DDF6E8D1}" type="slidenum">
              <a:rPr lang="en-CA" smtClean="0"/>
              <a:pPr/>
              <a:t>7</a:t>
            </a:fld>
            <a:endParaRPr lang="en-CA" dirty="0"/>
          </a:p>
        </p:txBody>
      </p:sp>
      <p:sp>
        <p:nvSpPr>
          <p:cNvPr id="4" name="Title 3">
            <a:extLst>
              <a:ext uri="{FF2B5EF4-FFF2-40B4-BE49-F238E27FC236}">
                <a16:creationId xmlns:a16="http://schemas.microsoft.com/office/drawing/2014/main" id="{2C8BF03A-1D17-413D-83DC-172D12FBB6E3}"/>
              </a:ext>
            </a:extLst>
          </p:cNvPr>
          <p:cNvSpPr>
            <a:spLocks noGrp="1"/>
          </p:cNvSpPr>
          <p:nvPr>
            <p:ph type="title"/>
          </p:nvPr>
        </p:nvSpPr>
        <p:spPr/>
        <p:txBody>
          <a:bodyPr/>
          <a:lstStyle/>
          <a:p>
            <a:endParaRPr lang="en-CA" dirty="0"/>
          </a:p>
        </p:txBody>
      </p:sp>
    </p:spTree>
    <p:extLst>
      <p:ext uri="{BB962C8B-B14F-4D97-AF65-F5344CB8AC3E}">
        <p14:creationId xmlns:p14="http://schemas.microsoft.com/office/powerpoint/2010/main" val="272978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F719476-65FA-43B5-AD6E-DE364E668030}"/>
              </a:ext>
            </a:extLst>
          </p:cNvPr>
          <p:cNvGraphicFramePr>
            <a:graphicFrameLocks noGrp="1"/>
          </p:cNvGraphicFramePr>
          <p:nvPr>
            <p:ph idx="1"/>
            <p:extLst>
              <p:ext uri="{D42A27DB-BD31-4B8C-83A1-F6EECF244321}">
                <p14:modId xmlns:p14="http://schemas.microsoft.com/office/powerpoint/2010/main" val="3258490305"/>
              </p:ext>
            </p:extLst>
          </p:nvPr>
        </p:nvGraphicFramePr>
        <p:xfrm>
          <a:off x="609600" y="1575118"/>
          <a:ext cx="10972800" cy="3542411"/>
        </p:xfrm>
        <a:graphic>
          <a:graphicData uri="http://schemas.openxmlformats.org/drawingml/2006/table">
            <a:tbl>
              <a:tblPr firstRow="1" bandRow="1">
                <a:tableStyleId>{93296810-A885-4BE3-A3E7-6D5BEEA58F35}</a:tableStyleId>
              </a:tblPr>
              <a:tblGrid>
                <a:gridCol w="2194560">
                  <a:extLst>
                    <a:ext uri="{9D8B030D-6E8A-4147-A177-3AD203B41FA5}">
                      <a16:colId xmlns:a16="http://schemas.microsoft.com/office/drawing/2014/main" val="1672997285"/>
                    </a:ext>
                  </a:extLst>
                </a:gridCol>
                <a:gridCol w="2194560">
                  <a:extLst>
                    <a:ext uri="{9D8B030D-6E8A-4147-A177-3AD203B41FA5}">
                      <a16:colId xmlns:a16="http://schemas.microsoft.com/office/drawing/2014/main" val="3403048424"/>
                    </a:ext>
                  </a:extLst>
                </a:gridCol>
                <a:gridCol w="2194560">
                  <a:extLst>
                    <a:ext uri="{9D8B030D-6E8A-4147-A177-3AD203B41FA5}">
                      <a16:colId xmlns:a16="http://schemas.microsoft.com/office/drawing/2014/main" val="1982261288"/>
                    </a:ext>
                  </a:extLst>
                </a:gridCol>
                <a:gridCol w="2194560">
                  <a:extLst>
                    <a:ext uri="{9D8B030D-6E8A-4147-A177-3AD203B41FA5}">
                      <a16:colId xmlns:a16="http://schemas.microsoft.com/office/drawing/2014/main" val="2401302654"/>
                    </a:ext>
                  </a:extLst>
                </a:gridCol>
                <a:gridCol w="2194560">
                  <a:extLst>
                    <a:ext uri="{9D8B030D-6E8A-4147-A177-3AD203B41FA5}">
                      <a16:colId xmlns:a16="http://schemas.microsoft.com/office/drawing/2014/main" val="1045741951"/>
                    </a:ext>
                  </a:extLst>
                </a:gridCol>
              </a:tblGrid>
              <a:tr h="1168082">
                <a:tc>
                  <a:txBody>
                    <a:bodyPr/>
                    <a:lstStyle/>
                    <a:p>
                      <a:r>
                        <a:rPr lang="en-US" sz="1400" dirty="0">
                          <a:latin typeface="+mj-lt"/>
                        </a:rPr>
                        <a:t>Funding Stream</a:t>
                      </a:r>
                      <a:endParaRPr lang="en-CA" sz="1400" dirty="0">
                        <a:latin typeface="+mj-lt"/>
                      </a:endParaRPr>
                    </a:p>
                  </a:txBody>
                  <a:tcPr/>
                </a:tc>
                <a:tc>
                  <a:txBody>
                    <a:bodyPr/>
                    <a:lstStyle/>
                    <a:p>
                      <a:r>
                        <a:rPr lang="en-US" sz="1400" dirty="0">
                          <a:latin typeface="+mj-lt"/>
                        </a:rPr>
                        <a:t>Brief Description</a:t>
                      </a:r>
                      <a:endParaRPr lang="en-CA" sz="1400" dirty="0">
                        <a:latin typeface="+mj-lt"/>
                      </a:endParaRPr>
                    </a:p>
                  </a:txBody>
                  <a:tcPr/>
                </a:tc>
                <a:tc>
                  <a:txBody>
                    <a:bodyPr/>
                    <a:lstStyle/>
                    <a:p>
                      <a:r>
                        <a:rPr lang="en-US" sz="1400" dirty="0">
                          <a:latin typeface="+mj-lt"/>
                        </a:rPr>
                        <a:t>Funding for Ontario</a:t>
                      </a:r>
                      <a:endParaRPr lang="en-CA" sz="1400" dirty="0">
                        <a:latin typeface="+mj-lt"/>
                      </a:endParaRPr>
                    </a:p>
                  </a:txBody>
                  <a:tcPr/>
                </a:tc>
                <a:tc>
                  <a:txBody>
                    <a:bodyPr/>
                    <a:lstStyle/>
                    <a:p>
                      <a:r>
                        <a:rPr lang="en-US" sz="1400" dirty="0">
                          <a:latin typeface="+mj-lt"/>
                        </a:rPr>
                        <a:t>Status</a:t>
                      </a:r>
                      <a:endParaRPr lang="en-CA" sz="1400" dirty="0">
                        <a:latin typeface="+mj-lt"/>
                      </a:endParaRPr>
                    </a:p>
                  </a:txBody>
                  <a:tcPr/>
                </a:tc>
                <a:tc>
                  <a:txBody>
                    <a:bodyPr/>
                    <a:lstStyle/>
                    <a:p>
                      <a:r>
                        <a:rPr lang="en-US" sz="1400" dirty="0">
                          <a:latin typeface="+mj-lt"/>
                        </a:rPr>
                        <a:t>Comments</a:t>
                      </a:r>
                      <a:endParaRPr lang="en-CA" sz="1400" dirty="0">
                        <a:latin typeface="+mj-lt"/>
                      </a:endParaRPr>
                    </a:p>
                  </a:txBody>
                  <a:tcPr/>
                </a:tc>
                <a:extLst>
                  <a:ext uri="{0D108BD9-81ED-4DB2-BD59-A6C34878D82A}">
                    <a16:rowId xmlns:a16="http://schemas.microsoft.com/office/drawing/2014/main" val="2721278138"/>
                  </a:ext>
                </a:extLst>
              </a:tr>
              <a:tr h="1028700">
                <a:tc>
                  <a:txBody>
                    <a:bodyPr/>
                    <a:lstStyle/>
                    <a:p>
                      <a:pPr marL="0" marR="0" algn="l">
                        <a:lnSpc>
                          <a:spcPct val="107000"/>
                        </a:lnSpc>
                        <a:spcBef>
                          <a:spcPts val="0"/>
                        </a:spcBef>
                        <a:spcAft>
                          <a:spcPts val="800"/>
                        </a:spcAft>
                      </a:pPr>
                      <a:r>
                        <a:rPr lang="en-US" sz="1400" b="1" kern="1200" dirty="0">
                          <a:solidFill>
                            <a:schemeClr val="dk1"/>
                          </a:solidFill>
                          <a:effectLst/>
                          <a:latin typeface="+mj-lt"/>
                          <a:ea typeface="+mn-ea"/>
                          <a:cs typeface="+mn-cs"/>
                        </a:rPr>
                        <a:t>Prevention Funding for First Nations not working with a First Nations Agency</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pPr marL="0" marR="0" algn="l">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Ordered </a:t>
                      </a:r>
                      <a:r>
                        <a:rPr lang="en-US" sz="1400" u="sng" dirty="0">
                          <a:solidFill>
                            <a:srgbClr val="0563C1"/>
                          </a:solidFill>
                          <a:effectLst/>
                          <a:latin typeface="+mj-lt"/>
                          <a:ea typeface="Calibri" panose="020F0502020204030204" pitchFamily="34" charset="0"/>
                          <a:cs typeface="Times New Roman" panose="02020603050405020304" pitchFamily="18" charset="0"/>
                          <a:hlinkClick r:id="rId2"/>
                        </a:rPr>
                        <a:t>2020 CHRT 12</a:t>
                      </a:r>
                      <a:endParaRPr lang="en-CA" sz="14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Funding for prevention programming for those First Nations who do not work with a First Nations Child and Family Services Agency funding. There will be a formula that approximates how much prevention funding these.</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r>
                        <a:rPr lang="en-US" sz="1400" kern="1200" dirty="0">
                          <a:solidFill>
                            <a:schemeClr val="dk1"/>
                          </a:solidFill>
                          <a:effectLst/>
                          <a:latin typeface="+mj-lt"/>
                          <a:ea typeface="+mn-ea"/>
                          <a:cs typeface="+mn-cs"/>
                        </a:rPr>
                        <a:t>To be distributed to those First Nations based on the agreed up on formula</a:t>
                      </a:r>
                      <a:endParaRPr lang="en-CA" sz="1400" dirty="0">
                        <a:latin typeface="+mj-lt"/>
                      </a:endParaRPr>
                    </a:p>
                  </a:txBody>
                  <a:tcPr/>
                </a:tc>
                <a:tc>
                  <a:txBody>
                    <a:bodyPr/>
                    <a:lstStyle/>
                    <a:p>
                      <a:pPr marL="0" marR="0" algn="l">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TBD</a:t>
                      </a:r>
                      <a:endParaRPr lang="en-CA"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698917439"/>
                  </a:ext>
                </a:extLst>
              </a:tr>
            </a:tbl>
          </a:graphicData>
        </a:graphic>
      </p:graphicFrame>
      <p:sp>
        <p:nvSpPr>
          <p:cNvPr id="3" name="Slide Number Placeholder 2">
            <a:extLst>
              <a:ext uri="{FF2B5EF4-FFF2-40B4-BE49-F238E27FC236}">
                <a16:creationId xmlns:a16="http://schemas.microsoft.com/office/drawing/2014/main" id="{0FC6D8C6-37AD-4441-B4C1-BBD0D69FD0A8}"/>
              </a:ext>
            </a:extLst>
          </p:cNvPr>
          <p:cNvSpPr>
            <a:spLocks noGrp="1"/>
          </p:cNvSpPr>
          <p:nvPr>
            <p:ph type="sldNum" sz="quarter" idx="12"/>
          </p:nvPr>
        </p:nvSpPr>
        <p:spPr/>
        <p:txBody>
          <a:bodyPr/>
          <a:lstStyle/>
          <a:p>
            <a:fld id="{DD607967-BFD8-4ABE-B712-3B16DDF6E8D1}" type="slidenum">
              <a:rPr lang="en-CA" smtClean="0"/>
              <a:pPr/>
              <a:t>8</a:t>
            </a:fld>
            <a:endParaRPr lang="en-CA" dirty="0"/>
          </a:p>
        </p:txBody>
      </p:sp>
      <p:sp>
        <p:nvSpPr>
          <p:cNvPr id="4" name="Title 3">
            <a:extLst>
              <a:ext uri="{FF2B5EF4-FFF2-40B4-BE49-F238E27FC236}">
                <a16:creationId xmlns:a16="http://schemas.microsoft.com/office/drawing/2014/main" id="{2C8BF03A-1D17-413D-83DC-172D12FBB6E3}"/>
              </a:ext>
            </a:extLst>
          </p:cNvPr>
          <p:cNvSpPr>
            <a:spLocks noGrp="1"/>
          </p:cNvSpPr>
          <p:nvPr>
            <p:ph type="title"/>
          </p:nvPr>
        </p:nvSpPr>
        <p:spPr/>
        <p:txBody>
          <a:bodyPr/>
          <a:lstStyle/>
          <a:p>
            <a:endParaRPr lang="en-CA" dirty="0"/>
          </a:p>
        </p:txBody>
      </p:sp>
    </p:spTree>
    <p:extLst>
      <p:ext uri="{BB962C8B-B14F-4D97-AF65-F5344CB8AC3E}">
        <p14:creationId xmlns:p14="http://schemas.microsoft.com/office/powerpoint/2010/main" val="240169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F719476-65FA-43B5-AD6E-DE364E668030}"/>
              </a:ext>
            </a:extLst>
          </p:cNvPr>
          <p:cNvGraphicFramePr>
            <a:graphicFrameLocks noGrp="1"/>
          </p:cNvGraphicFramePr>
          <p:nvPr>
            <p:ph idx="1"/>
            <p:extLst>
              <p:ext uri="{D42A27DB-BD31-4B8C-83A1-F6EECF244321}">
                <p14:modId xmlns:p14="http://schemas.microsoft.com/office/powerpoint/2010/main" val="749255761"/>
              </p:ext>
            </p:extLst>
          </p:nvPr>
        </p:nvGraphicFramePr>
        <p:xfrm>
          <a:off x="609600" y="1575118"/>
          <a:ext cx="10972800" cy="2388299"/>
        </p:xfrm>
        <a:graphic>
          <a:graphicData uri="http://schemas.openxmlformats.org/drawingml/2006/table">
            <a:tbl>
              <a:tblPr firstRow="1" bandRow="1">
                <a:tableStyleId>{93296810-A885-4BE3-A3E7-6D5BEEA58F35}</a:tableStyleId>
              </a:tblPr>
              <a:tblGrid>
                <a:gridCol w="2194560">
                  <a:extLst>
                    <a:ext uri="{9D8B030D-6E8A-4147-A177-3AD203B41FA5}">
                      <a16:colId xmlns:a16="http://schemas.microsoft.com/office/drawing/2014/main" val="1672997285"/>
                    </a:ext>
                  </a:extLst>
                </a:gridCol>
                <a:gridCol w="2194560">
                  <a:extLst>
                    <a:ext uri="{9D8B030D-6E8A-4147-A177-3AD203B41FA5}">
                      <a16:colId xmlns:a16="http://schemas.microsoft.com/office/drawing/2014/main" val="3403048424"/>
                    </a:ext>
                  </a:extLst>
                </a:gridCol>
                <a:gridCol w="2194560">
                  <a:extLst>
                    <a:ext uri="{9D8B030D-6E8A-4147-A177-3AD203B41FA5}">
                      <a16:colId xmlns:a16="http://schemas.microsoft.com/office/drawing/2014/main" val="1982261288"/>
                    </a:ext>
                  </a:extLst>
                </a:gridCol>
                <a:gridCol w="2194560">
                  <a:extLst>
                    <a:ext uri="{9D8B030D-6E8A-4147-A177-3AD203B41FA5}">
                      <a16:colId xmlns:a16="http://schemas.microsoft.com/office/drawing/2014/main" val="2401302654"/>
                    </a:ext>
                  </a:extLst>
                </a:gridCol>
                <a:gridCol w="2194560">
                  <a:extLst>
                    <a:ext uri="{9D8B030D-6E8A-4147-A177-3AD203B41FA5}">
                      <a16:colId xmlns:a16="http://schemas.microsoft.com/office/drawing/2014/main" val="1045741951"/>
                    </a:ext>
                  </a:extLst>
                </a:gridCol>
              </a:tblGrid>
              <a:tr h="1028700">
                <a:tc>
                  <a:txBody>
                    <a:bodyPr/>
                    <a:lstStyle/>
                    <a:p>
                      <a:r>
                        <a:rPr lang="en-US" sz="1400" dirty="0">
                          <a:latin typeface="+mj-lt"/>
                        </a:rPr>
                        <a:t>Funding Stream</a:t>
                      </a:r>
                      <a:endParaRPr lang="en-CA" sz="1400" dirty="0">
                        <a:latin typeface="+mj-lt"/>
                      </a:endParaRPr>
                    </a:p>
                  </a:txBody>
                  <a:tcPr/>
                </a:tc>
                <a:tc>
                  <a:txBody>
                    <a:bodyPr/>
                    <a:lstStyle/>
                    <a:p>
                      <a:r>
                        <a:rPr lang="en-US" sz="1400" dirty="0">
                          <a:latin typeface="+mj-lt"/>
                        </a:rPr>
                        <a:t>Brief Description</a:t>
                      </a:r>
                      <a:endParaRPr lang="en-CA" sz="1400" dirty="0">
                        <a:latin typeface="+mj-lt"/>
                      </a:endParaRPr>
                    </a:p>
                  </a:txBody>
                  <a:tcPr/>
                </a:tc>
                <a:tc>
                  <a:txBody>
                    <a:bodyPr/>
                    <a:lstStyle/>
                    <a:p>
                      <a:r>
                        <a:rPr lang="en-US" sz="1400" dirty="0">
                          <a:latin typeface="+mj-lt"/>
                        </a:rPr>
                        <a:t>Funding for Ontario</a:t>
                      </a:r>
                      <a:endParaRPr lang="en-CA" sz="1400" dirty="0">
                        <a:latin typeface="+mj-lt"/>
                      </a:endParaRPr>
                    </a:p>
                  </a:txBody>
                  <a:tcPr/>
                </a:tc>
                <a:tc>
                  <a:txBody>
                    <a:bodyPr/>
                    <a:lstStyle/>
                    <a:p>
                      <a:r>
                        <a:rPr lang="en-US" sz="1400" dirty="0">
                          <a:latin typeface="+mj-lt"/>
                        </a:rPr>
                        <a:t>Status</a:t>
                      </a:r>
                      <a:endParaRPr lang="en-CA" sz="1400" dirty="0">
                        <a:latin typeface="+mj-lt"/>
                      </a:endParaRPr>
                    </a:p>
                  </a:txBody>
                  <a:tcPr/>
                </a:tc>
                <a:tc>
                  <a:txBody>
                    <a:bodyPr/>
                    <a:lstStyle/>
                    <a:p>
                      <a:r>
                        <a:rPr lang="en-US" sz="1400" dirty="0">
                          <a:latin typeface="+mj-lt"/>
                        </a:rPr>
                        <a:t>Comments</a:t>
                      </a:r>
                      <a:endParaRPr lang="en-CA" sz="1400" dirty="0">
                        <a:latin typeface="+mj-lt"/>
                      </a:endParaRPr>
                    </a:p>
                  </a:txBody>
                  <a:tcPr/>
                </a:tc>
                <a:extLst>
                  <a:ext uri="{0D108BD9-81ED-4DB2-BD59-A6C34878D82A}">
                    <a16:rowId xmlns:a16="http://schemas.microsoft.com/office/drawing/2014/main" val="2721278138"/>
                  </a:ext>
                </a:extLst>
              </a:tr>
              <a:tr h="1028700">
                <a:tc>
                  <a:txBody>
                    <a:bodyPr/>
                    <a:lstStyle/>
                    <a:p>
                      <a:pPr marL="0" marR="0" algn="l">
                        <a:lnSpc>
                          <a:spcPct val="107000"/>
                        </a:lnSpc>
                        <a:spcBef>
                          <a:spcPts val="0"/>
                        </a:spcBef>
                        <a:spcAft>
                          <a:spcPts val="800"/>
                        </a:spcAft>
                      </a:pPr>
                      <a:r>
                        <a:rPr lang="en-US" sz="1400" kern="1200" dirty="0">
                          <a:solidFill>
                            <a:schemeClr val="dk1"/>
                          </a:solidFill>
                          <a:effectLst/>
                          <a:latin typeface="+mj-lt"/>
                          <a:ea typeface="+mn-ea"/>
                          <a:cs typeface="+mn-cs"/>
                        </a:rPr>
                        <a:t>Jordan’s Principle Funding</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pPr marL="0" marR="0" algn="l">
                        <a:lnSpc>
                          <a:spcPct val="107000"/>
                        </a:lnSpc>
                        <a:spcBef>
                          <a:spcPts val="0"/>
                        </a:spcBef>
                        <a:spcAft>
                          <a:spcPts val="800"/>
                        </a:spcAft>
                      </a:pPr>
                      <a:r>
                        <a:rPr lang="en-US" sz="1400" kern="1200" dirty="0">
                          <a:solidFill>
                            <a:schemeClr val="dk1"/>
                          </a:solidFill>
                          <a:effectLst/>
                          <a:latin typeface="+mj-lt"/>
                          <a:ea typeface="+mn-ea"/>
                          <a:cs typeface="+mn-cs"/>
                        </a:rPr>
                        <a:t>Available to individuals, groups. Parents, agencies, First Nations can apply on behalf of children. Group requests can be  used to fill unmet needs.</a:t>
                      </a: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tc>
                  <a:txBody>
                    <a:bodyPr/>
                    <a:lstStyle/>
                    <a:p>
                      <a:endParaRPr lang="en-CA" sz="1400" dirty="0">
                        <a:latin typeface="+mj-lt"/>
                      </a:endParaRPr>
                    </a:p>
                  </a:txBody>
                  <a:tcPr/>
                </a:tc>
                <a:tc>
                  <a:txBody>
                    <a:bodyPr/>
                    <a:lstStyle/>
                    <a:p>
                      <a:pPr marL="0" marR="0" algn="l">
                        <a:lnSpc>
                          <a:spcPct val="107000"/>
                        </a:lnSpc>
                        <a:spcBef>
                          <a:spcPts val="0"/>
                        </a:spcBef>
                        <a:spcAft>
                          <a:spcPts val="0"/>
                        </a:spcAft>
                      </a:pPr>
                      <a:endParaRPr lang="en-CA"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endParaRPr lang="en-CA" sz="1400" dirty="0">
                        <a:effectLst/>
                        <a:latin typeface="+mj-lt"/>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698917439"/>
                  </a:ext>
                </a:extLst>
              </a:tr>
            </a:tbl>
          </a:graphicData>
        </a:graphic>
      </p:graphicFrame>
      <p:sp>
        <p:nvSpPr>
          <p:cNvPr id="3" name="Slide Number Placeholder 2">
            <a:extLst>
              <a:ext uri="{FF2B5EF4-FFF2-40B4-BE49-F238E27FC236}">
                <a16:creationId xmlns:a16="http://schemas.microsoft.com/office/drawing/2014/main" id="{0FC6D8C6-37AD-4441-B4C1-BBD0D69FD0A8}"/>
              </a:ext>
            </a:extLst>
          </p:cNvPr>
          <p:cNvSpPr>
            <a:spLocks noGrp="1"/>
          </p:cNvSpPr>
          <p:nvPr>
            <p:ph type="sldNum" sz="quarter" idx="12"/>
          </p:nvPr>
        </p:nvSpPr>
        <p:spPr/>
        <p:txBody>
          <a:bodyPr/>
          <a:lstStyle/>
          <a:p>
            <a:fld id="{DD607967-BFD8-4ABE-B712-3B16DDF6E8D1}" type="slidenum">
              <a:rPr lang="en-CA" smtClean="0"/>
              <a:pPr/>
              <a:t>9</a:t>
            </a:fld>
            <a:endParaRPr lang="en-CA" dirty="0"/>
          </a:p>
        </p:txBody>
      </p:sp>
      <p:sp>
        <p:nvSpPr>
          <p:cNvPr id="4" name="Title 3">
            <a:extLst>
              <a:ext uri="{FF2B5EF4-FFF2-40B4-BE49-F238E27FC236}">
                <a16:creationId xmlns:a16="http://schemas.microsoft.com/office/drawing/2014/main" id="{2C8BF03A-1D17-413D-83DC-172D12FBB6E3}"/>
              </a:ext>
            </a:extLst>
          </p:cNvPr>
          <p:cNvSpPr>
            <a:spLocks noGrp="1"/>
          </p:cNvSpPr>
          <p:nvPr>
            <p:ph type="title"/>
          </p:nvPr>
        </p:nvSpPr>
        <p:spPr/>
        <p:txBody>
          <a:bodyPr/>
          <a:lstStyle/>
          <a:p>
            <a:endParaRPr lang="en-CA" dirty="0"/>
          </a:p>
        </p:txBody>
      </p:sp>
    </p:spTree>
    <p:extLst>
      <p:ext uri="{BB962C8B-B14F-4D97-AF65-F5344CB8AC3E}">
        <p14:creationId xmlns:p14="http://schemas.microsoft.com/office/powerpoint/2010/main" val="2681426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30621</TotalTime>
  <Words>564</Words>
  <Application>Microsoft Office PowerPoint</Application>
  <PresentationFormat>Widescreen</PresentationFormat>
  <Paragraphs>82</Paragraphs>
  <Slides>10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McPherson</dc:creator>
  <cp:lastModifiedBy>Maggie Wente</cp:lastModifiedBy>
  <cp:revision>1042</cp:revision>
  <cp:lastPrinted>2017-10-02T13:50:27Z</cp:lastPrinted>
  <dcterms:created xsi:type="dcterms:W3CDTF">2017-09-25T20:35:55Z</dcterms:created>
  <dcterms:modified xsi:type="dcterms:W3CDTF">2021-05-20T18:25:20Z</dcterms:modified>
</cp:coreProperties>
</file>