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6" r:id="rId1"/>
  </p:sldMasterIdLst>
  <p:notesMasterIdLst>
    <p:notesMasterId r:id="rId11"/>
  </p:notesMasterIdLst>
  <p:sldIdLst>
    <p:sldId id="256" r:id="rId2"/>
    <p:sldId id="284" r:id="rId3"/>
    <p:sldId id="273" r:id="rId4"/>
    <p:sldId id="286" r:id="rId5"/>
    <p:sldId id="290" r:id="rId6"/>
    <p:sldId id="289" r:id="rId7"/>
    <p:sldId id="264" r:id="rId8"/>
    <p:sldId id="291" r:id="rId9"/>
    <p:sldId id="28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A TARVAINEN" initials="TT" lastIdx="23" clrIdx="0">
    <p:extLst>
      <p:ext uri="{19B8F6BF-5375-455C-9EA6-DF929625EA0E}">
        <p15:presenceInfo xmlns:p15="http://schemas.microsoft.com/office/powerpoint/2012/main" userId="S-1-5-21-56248481-1131155372-1737835142-62133" providerId="AD"/>
      </p:ext>
    </p:extLst>
  </p:cmAuthor>
  <p:cmAuthor id="2" name="Marissa J. Owen" initials="MJO" lastIdx="29" clrIdx="1">
    <p:extLst>
      <p:ext uri="{19B8F6BF-5375-455C-9EA6-DF929625EA0E}">
        <p15:presenceInfo xmlns:p15="http://schemas.microsoft.com/office/powerpoint/2012/main" userId="S-1-5-21-56248481-1131155372-1737835142-263363" providerId="AD"/>
      </p:ext>
    </p:extLst>
  </p:cmAuthor>
  <p:cmAuthor id="3" name="Catherine Thai" initials="CT" lastIdx="7" clrIdx="2">
    <p:extLst>
      <p:ext uri="{19B8F6BF-5375-455C-9EA6-DF929625EA0E}">
        <p15:presenceInfo xmlns:p15="http://schemas.microsoft.com/office/powerpoint/2012/main" userId="S-1-5-21-56248481-1131155372-1737835142-279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A9C"/>
    <a:srgbClr val="ABBBD1"/>
    <a:srgbClr val="E0C19C"/>
    <a:srgbClr val="C78E4C"/>
    <a:srgbClr val="FFFFFF"/>
    <a:srgbClr val="C78E4D"/>
    <a:srgbClr val="6A6A6A"/>
    <a:srgbClr val="BDACA7"/>
    <a:srgbClr val="A28981"/>
    <a:srgbClr val="A68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14" autoAdjust="0"/>
  </p:normalViewPr>
  <p:slideViewPr>
    <p:cSldViewPr snapToGrid="0">
      <p:cViewPr varScale="1">
        <p:scale>
          <a:sx n="104" d="100"/>
          <a:sy n="104" d="100"/>
        </p:scale>
        <p:origin x="13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74124-01F4-4FB9-BA15-064C09BD7296}" type="doc">
      <dgm:prSet loTypeId="urn:microsoft.com/office/officeart/2005/8/layout/process3" loCatId="process" qsTypeId="urn:microsoft.com/office/officeart/2005/8/quickstyle/simple1" qsCatId="simple" csTypeId="urn:microsoft.com/office/officeart/2005/8/colors/accent4_2" csCatId="accent4" phldr="1"/>
      <dgm:spPr/>
      <dgm:t>
        <a:bodyPr/>
        <a:lstStyle/>
        <a:p>
          <a:endParaRPr lang="en-US"/>
        </a:p>
      </dgm:t>
    </dgm:pt>
    <dgm:pt modelId="{170D5F3F-479B-4EF0-890E-8CD147AACA90}">
      <dgm:prSet phldrT="[Text]" custT="1"/>
      <dgm:spPr>
        <a:solidFill>
          <a:srgbClr val="ABBBD1"/>
        </a:solidFill>
        <a:ln>
          <a:solidFill>
            <a:schemeClr val="tx1"/>
          </a:solidFill>
        </a:ln>
      </dgm:spPr>
      <dgm:t>
        <a:bodyPr anchor="ctr"/>
        <a:lstStyle/>
        <a:p>
          <a:pPr algn="ctr"/>
          <a:r>
            <a:rPr lang="en-US" sz="1600" b="1" dirty="0" smtClean="0">
              <a:solidFill>
                <a:schemeClr val="tx1"/>
              </a:solidFill>
              <a:latin typeface="Gadugi" panose="020B0502040204020203" pitchFamily="34" charset="0"/>
              <a:ea typeface="Gadugi" panose="020B0502040204020203" pitchFamily="34" charset="0"/>
            </a:rPr>
            <a:t>Capacity Building</a:t>
          </a:r>
          <a:endParaRPr lang="en-US" sz="1600" b="1" dirty="0">
            <a:solidFill>
              <a:schemeClr val="tx1"/>
            </a:solidFill>
            <a:latin typeface="Gadugi" panose="020B0502040204020203" pitchFamily="34" charset="0"/>
            <a:ea typeface="Gadugi" panose="020B0502040204020203" pitchFamily="34" charset="0"/>
          </a:endParaRPr>
        </a:p>
      </dgm:t>
    </dgm:pt>
    <dgm:pt modelId="{403208EE-BD9A-4DA4-8B86-B3C9A0A7CC9E}" type="parTrans" cxnId="{F3A34E95-3FF1-4E48-BAE6-6BFF5D7EA400}">
      <dgm:prSet/>
      <dgm:spPr/>
      <dgm:t>
        <a:bodyPr/>
        <a:lstStyle/>
        <a:p>
          <a:endParaRPr lang="en-US">
            <a:latin typeface="Gadugi" panose="020B0502040204020203" pitchFamily="34" charset="0"/>
            <a:ea typeface="Gadugi" panose="020B0502040204020203" pitchFamily="34" charset="0"/>
          </a:endParaRPr>
        </a:p>
      </dgm:t>
    </dgm:pt>
    <dgm:pt modelId="{0016D3DF-C83E-45FD-AED9-1A8F3ADF4B79}" type="sibTrans" cxnId="{F3A34E95-3FF1-4E48-BAE6-6BFF5D7EA400}">
      <dgm:prSet/>
      <dgm:spPr>
        <a:solidFill>
          <a:srgbClr val="6B7A9C"/>
        </a:solidFill>
        <a:ln>
          <a:solidFill>
            <a:schemeClr val="tx1"/>
          </a:solidFill>
        </a:ln>
      </dgm:spPr>
      <dgm:t>
        <a:bodyPr/>
        <a:lstStyle/>
        <a:p>
          <a:endParaRPr lang="en-US">
            <a:latin typeface="Gadugi" panose="020B0502040204020203" pitchFamily="34" charset="0"/>
            <a:ea typeface="Gadugi" panose="020B0502040204020203" pitchFamily="34" charset="0"/>
          </a:endParaRPr>
        </a:p>
      </dgm:t>
    </dgm:pt>
    <dgm:pt modelId="{E487402E-F178-432C-9550-4A31B8D85986}">
      <dgm:prSet phldrT="[Text]"/>
      <dgm:spPr>
        <a:solidFill>
          <a:srgbClr val="FFFFFF"/>
        </a:solidFill>
        <a:ln>
          <a:solidFill>
            <a:srgbClr val="6B7A9C"/>
          </a:solidFill>
        </a:ln>
      </dgm:spPr>
      <dgm:t>
        <a:bodyPr/>
        <a:lstStyle/>
        <a:p>
          <a:pPr marL="57150" indent="0">
            <a:spcAft>
              <a:spcPts val="600"/>
            </a:spcAft>
          </a:pPr>
          <a:r>
            <a:rPr lang="en-US" dirty="0" smtClean="0">
              <a:latin typeface="Gadugi" panose="020B0502040204020203" pitchFamily="34" charset="0"/>
              <a:ea typeface="Gadugi" panose="020B0502040204020203" pitchFamily="34" charset="0"/>
            </a:rPr>
            <a:t> Funding prior to entering coordination agreement discussions to:</a:t>
          </a:r>
          <a:endParaRPr lang="en-US" dirty="0">
            <a:latin typeface="Gadugi" panose="020B0502040204020203" pitchFamily="34" charset="0"/>
            <a:ea typeface="Gadugi" panose="020B0502040204020203" pitchFamily="34" charset="0"/>
          </a:endParaRPr>
        </a:p>
      </dgm:t>
    </dgm:pt>
    <dgm:pt modelId="{99C1547F-C09F-476A-87A6-DB64637C25E7}" type="parTrans" cxnId="{C0549088-7B3D-4488-AF85-6B158E2563AE}">
      <dgm:prSet/>
      <dgm:spPr/>
      <dgm:t>
        <a:bodyPr/>
        <a:lstStyle/>
        <a:p>
          <a:endParaRPr lang="en-US">
            <a:latin typeface="Gadugi" panose="020B0502040204020203" pitchFamily="34" charset="0"/>
            <a:ea typeface="Gadugi" panose="020B0502040204020203" pitchFamily="34" charset="0"/>
          </a:endParaRPr>
        </a:p>
      </dgm:t>
    </dgm:pt>
    <dgm:pt modelId="{F36BE34E-3B93-40C5-B3FF-4084FD64643E}" type="sibTrans" cxnId="{C0549088-7B3D-4488-AF85-6B158E2563AE}">
      <dgm:prSet/>
      <dgm:spPr/>
      <dgm:t>
        <a:bodyPr/>
        <a:lstStyle/>
        <a:p>
          <a:endParaRPr lang="en-US">
            <a:latin typeface="Gadugi" panose="020B0502040204020203" pitchFamily="34" charset="0"/>
            <a:ea typeface="Gadugi" panose="020B0502040204020203" pitchFamily="34" charset="0"/>
          </a:endParaRPr>
        </a:p>
      </dgm:t>
    </dgm:pt>
    <dgm:pt modelId="{6D6F7FB4-6161-46BA-8F9D-8036AEF8933A}">
      <dgm:prSet phldrT="[Text]"/>
      <dgm:spPr>
        <a:solidFill>
          <a:srgbClr val="FFFFFF"/>
        </a:solidFill>
        <a:ln>
          <a:solidFill>
            <a:srgbClr val="6B7A9C"/>
          </a:solidFill>
        </a:ln>
      </dgm:spPr>
      <dgm:t>
        <a:bodyPr/>
        <a:lstStyle/>
        <a:p>
          <a:pPr>
            <a:spcAft>
              <a:spcPts val="600"/>
            </a:spcAft>
          </a:pPr>
          <a:r>
            <a:rPr lang="en-US" dirty="0" smtClean="0">
              <a:latin typeface="Gadugi" panose="020B0502040204020203" pitchFamily="34" charset="0"/>
              <a:ea typeface="Gadugi" panose="020B0502040204020203" pitchFamily="34" charset="0"/>
            </a:rPr>
            <a:t> Funding begins after an Indigenous governing body sends a request to enter into a tripartite coordination agreement discussions under section 20(2).</a:t>
          </a:r>
          <a:endParaRPr lang="en-US" dirty="0">
            <a:latin typeface="Gadugi" panose="020B0502040204020203" pitchFamily="34" charset="0"/>
            <a:ea typeface="Gadugi" panose="020B0502040204020203" pitchFamily="34" charset="0"/>
          </a:endParaRPr>
        </a:p>
      </dgm:t>
    </dgm:pt>
    <dgm:pt modelId="{846D509D-7A2F-4745-AEE8-CCBC77F48DBD}" type="parTrans" cxnId="{42910DD7-77EA-402E-BE21-28CA40C03B10}">
      <dgm:prSet/>
      <dgm:spPr/>
      <dgm:t>
        <a:bodyPr/>
        <a:lstStyle/>
        <a:p>
          <a:endParaRPr lang="en-US">
            <a:latin typeface="Gadugi" panose="020B0502040204020203" pitchFamily="34" charset="0"/>
            <a:ea typeface="Gadugi" panose="020B0502040204020203" pitchFamily="34" charset="0"/>
          </a:endParaRPr>
        </a:p>
      </dgm:t>
    </dgm:pt>
    <dgm:pt modelId="{9F511630-26BF-422C-B7E0-3B1BF22013F3}" type="sibTrans" cxnId="{42910DD7-77EA-402E-BE21-28CA40C03B10}">
      <dgm:prSet/>
      <dgm:spPr/>
      <dgm:t>
        <a:bodyPr/>
        <a:lstStyle/>
        <a:p>
          <a:endParaRPr lang="en-US">
            <a:latin typeface="Gadugi" panose="020B0502040204020203" pitchFamily="34" charset="0"/>
            <a:ea typeface="Gadugi" panose="020B0502040204020203" pitchFamily="34" charset="0"/>
          </a:endParaRPr>
        </a:p>
      </dgm:t>
    </dgm:pt>
    <dgm:pt modelId="{7D537E5E-5001-4852-83BC-5800C0EEC8F7}">
      <dgm:prSet phldrT="[Text]" custT="1"/>
      <dgm:spPr>
        <a:solidFill>
          <a:srgbClr val="ABBBD1"/>
        </a:solidFill>
        <a:ln>
          <a:solidFill>
            <a:schemeClr val="tx1"/>
          </a:solidFill>
        </a:ln>
      </dgm:spPr>
      <dgm:t>
        <a:bodyPr anchor="ctr"/>
        <a:lstStyle/>
        <a:p>
          <a:pPr algn="ctr"/>
          <a:r>
            <a:rPr lang="en-US" sz="1600" b="1" dirty="0" smtClean="0">
              <a:solidFill>
                <a:schemeClr val="tx1"/>
              </a:solidFill>
              <a:latin typeface="Gadugi" panose="020B0502040204020203" pitchFamily="34" charset="0"/>
              <a:ea typeface="Gadugi" panose="020B0502040204020203" pitchFamily="34" charset="0"/>
            </a:rPr>
            <a:t>Implementation and Operationalization</a:t>
          </a:r>
          <a:endParaRPr lang="en-US" sz="1600" b="1" dirty="0">
            <a:solidFill>
              <a:schemeClr val="tx1"/>
            </a:solidFill>
            <a:latin typeface="Gadugi" panose="020B0502040204020203" pitchFamily="34" charset="0"/>
            <a:ea typeface="Gadugi" panose="020B0502040204020203" pitchFamily="34" charset="0"/>
          </a:endParaRPr>
        </a:p>
      </dgm:t>
    </dgm:pt>
    <dgm:pt modelId="{31F65C6D-C2CE-4DD2-825B-DCF6AF72A178}" type="parTrans" cxnId="{73EE4EC8-0BC5-4090-B2E3-F3AA70F06371}">
      <dgm:prSet/>
      <dgm:spPr/>
      <dgm:t>
        <a:bodyPr/>
        <a:lstStyle/>
        <a:p>
          <a:endParaRPr lang="en-US">
            <a:latin typeface="Gadugi" panose="020B0502040204020203" pitchFamily="34" charset="0"/>
            <a:ea typeface="Gadugi" panose="020B0502040204020203" pitchFamily="34" charset="0"/>
          </a:endParaRPr>
        </a:p>
      </dgm:t>
    </dgm:pt>
    <dgm:pt modelId="{98E60C98-A43B-4CCC-8CC6-1187A11D42FD}" type="sibTrans" cxnId="{73EE4EC8-0BC5-4090-B2E3-F3AA70F06371}">
      <dgm:prSet/>
      <dgm:spPr/>
      <dgm:t>
        <a:bodyPr/>
        <a:lstStyle/>
        <a:p>
          <a:endParaRPr lang="en-US">
            <a:latin typeface="Gadugi" panose="020B0502040204020203" pitchFamily="34" charset="0"/>
            <a:ea typeface="Gadugi" panose="020B0502040204020203" pitchFamily="34" charset="0"/>
          </a:endParaRPr>
        </a:p>
      </dgm:t>
    </dgm:pt>
    <dgm:pt modelId="{F77CF639-E246-4AF5-8C5B-6342991563E3}">
      <dgm:prSet phldrT="[Text]"/>
      <dgm:spPr>
        <a:solidFill>
          <a:srgbClr val="FFFFFF"/>
        </a:solidFill>
        <a:ln>
          <a:solidFill>
            <a:srgbClr val="6B7A9C"/>
          </a:solidFill>
        </a:ln>
      </dgm:spPr>
      <dgm:t>
        <a:bodyPr/>
        <a:lstStyle/>
        <a:p>
          <a:pPr>
            <a:spcAft>
              <a:spcPts val="600"/>
            </a:spcAft>
          </a:pPr>
          <a:r>
            <a:rPr lang="en-US" dirty="0" smtClean="0">
              <a:latin typeface="Gadugi" panose="020B0502040204020203" pitchFamily="34" charset="0"/>
              <a:ea typeface="Gadugi" panose="020B0502040204020203" pitchFamily="34" charset="0"/>
            </a:rPr>
            <a:t> Predictable, stable, sustainable, needs-based and consistent with the principle of substantive equality, in order to secure long-term positive outcomes for Indigenous children, and families.</a:t>
          </a:r>
          <a:endParaRPr lang="en-US" dirty="0">
            <a:latin typeface="Gadugi" panose="020B0502040204020203" pitchFamily="34" charset="0"/>
            <a:ea typeface="Gadugi" panose="020B0502040204020203" pitchFamily="34" charset="0"/>
          </a:endParaRPr>
        </a:p>
      </dgm:t>
    </dgm:pt>
    <dgm:pt modelId="{F2541F47-CADD-4586-A7F8-FDCBB82CC62F}" type="parTrans" cxnId="{F29BEC8E-8EC3-4E2D-9E12-3841501FF521}">
      <dgm:prSet/>
      <dgm:spPr/>
      <dgm:t>
        <a:bodyPr/>
        <a:lstStyle/>
        <a:p>
          <a:endParaRPr lang="en-US">
            <a:latin typeface="Gadugi" panose="020B0502040204020203" pitchFamily="34" charset="0"/>
            <a:ea typeface="Gadugi" panose="020B0502040204020203" pitchFamily="34" charset="0"/>
          </a:endParaRPr>
        </a:p>
      </dgm:t>
    </dgm:pt>
    <dgm:pt modelId="{D21800F3-3F16-4559-9CF2-8D2B089C5957}" type="sibTrans" cxnId="{F29BEC8E-8EC3-4E2D-9E12-3841501FF521}">
      <dgm:prSet/>
      <dgm:spPr/>
      <dgm:t>
        <a:bodyPr/>
        <a:lstStyle/>
        <a:p>
          <a:endParaRPr lang="en-US">
            <a:latin typeface="Gadugi" panose="020B0502040204020203" pitchFamily="34" charset="0"/>
            <a:ea typeface="Gadugi" panose="020B0502040204020203" pitchFamily="34" charset="0"/>
          </a:endParaRPr>
        </a:p>
      </dgm:t>
    </dgm:pt>
    <dgm:pt modelId="{56391BE1-F95D-4C54-9FFF-1FC49119C6D5}">
      <dgm:prSet custT="1"/>
      <dgm:spPr>
        <a:solidFill>
          <a:srgbClr val="ABBBD1"/>
        </a:solidFill>
        <a:ln>
          <a:solidFill>
            <a:schemeClr val="tx1"/>
          </a:solidFill>
        </a:ln>
      </dgm:spPr>
      <dgm:t>
        <a:bodyPr lIns="0" rIns="0" anchor="ctr"/>
        <a:lstStyle/>
        <a:p>
          <a:pPr algn="ctr"/>
          <a:r>
            <a:rPr lang="en-US" sz="1400" b="1" dirty="0" smtClean="0">
              <a:solidFill>
                <a:schemeClr val="tx1"/>
              </a:solidFill>
              <a:latin typeface="Gadugi" panose="020B0502040204020203" pitchFamily="34" charset="0"/>
              <a:ea typeface="Gadugi" panose="020B0502040204020203" pitchFamily="34" charset="0"/>
            </a:rPr>
            <a:t>Coordination Agreement Discussions</a:t>
          </a:r>
          <a:endParaRPr lang="en-US" sz="1400" b="1" dirty="0">
            <a:solidFill>
              <a:schemeClr val="tx1"/>
            </a:solidFill>
            <a:latin typeface="Gadugi" panose="020B0502040204020203" pitchFamily="34" charset="0"/>
            <a:ea typeface="Gadugi" panose="020B0502040204020203" pitchFamily="34" charset="0"/>
          </a:endParaRPr>
        </a:p>
      </dgm:t>
    </dgm:pt>
    <dgm:pt modelId="{ECB69AE3-2FEB-4835-A16E-A4EA6ABFE939}" type="parTrans" cxnId="{8B176219-539E-4D29-A124-CC38FD43A3AD}">
      <dgm:prSet/>
      <dgm:spPr/>
      <dgm:t>
        <a:bodyPr/>
        <a:lstStyle/>
        <a:p>
          <a:endParaRPr lang="en-US">
            <a:latin typeface="Gadugi" panose="020B0502040204020203" pitchFamily="34" charset="0"/>
            <a:ea typeface="Gadugi" panose="020B0502040204020203" pitchFamily="34" charset="0"/>
          </a:endParaRPr>
        </a:p>
      </dgm:t>
    </dgm:pt>
    <dgm:pt modelId="{9F135E53-7D6B-4DC7-B862-D9001D9A5718}" type="sibTrans" cxnId="{8B176219-539E-4D29-A124-CC38FD43A3AD}">
      <dgm:prSet/>
      <dgm:spPr>
        <a:solidFill>
          <a:srgbClr val="6B7A9C"/>
        </a:solidFill>
        <a:ln>
          <a:solidFill>
            <a:schemeClr val="tx1"/>
          </a:solidFill>
        </a:ln>
      </dgm:spPr>
      <dgm:t>
        <a:bodyPr/>
        <a:lstStyle/>
        <a:p>
          <a:endParaRPr lang="en-US">
            <a:latin typeface="Gadugi" panose="020B0502040204020203" pitchFamily="34" charset="0"/>
            <a:ea typeface="Gadugi" panose="020B0502040204020203" pitchFamily="34" charset="0"/>
          </a:endParaRPr>
        </a:p>
      </dgm:t>
    </dgm:pt>
    <dgm:pt modelId="{29D5B53D-29BB-4741-ADE1-3EBC24735329}">
      <dgm:prSet phldrT="[Text]"/>
      <dgm:spPr>
        <a:solidFill>
          <a:srgbClr val="FFFFFF"/>
        </a:solidFill>
        <a:ln>
          <a:solidFill>
            <a:srgbClr val="6B7A9C"/>
          </a:solidFill>
        </a:ln>
      </dgm:spPr>
      <dgm:t>
        <a:bodyPr/>
        <a:lstStyle/>
        <a:p>
          <a:pPr>
            <a:spcAft>
              <a:spcPts val="600"/>
            </a:spcAft>
          </a:pPr>
          <a:r>
            <a:rPr lang="en-US" dirty="0" smtClean="0">
              <a:latin typeface="Gadugi" panose="020B0502040204020203" pitchFamily="34" charset="0"/>
              <a:ea typeface="Gadugi" panose="020B0502040204020203" pitchFamily="34" charset="0"/>
            </a:rPr>
            <a:t> Discussed through the coordination agreement discussions tables, and will vary depending on the proposed model. </a:t>
          </a:r>
          <a:endParaRPr lang="en-US" dirty="0">
            <a:latin typeface="Gadugi" panose="020B0502040204020203" pitchFamily="34" charset="0"/>
            <a:ea typeface="Gadugi" panose="020B0502040204020203" pitchFamily="34" charset="0"/>
          </a:endParaRPr>
        </a:p>
      </dgm:t>
    </dgm:pt>
    <dgm:pt modelId="{A0296968-ECD6-40BD-955B-5886E2EF6EBD}" type="parTrans" cxnId="{800FD560-53F5-4336-8344-17C86595A39B}">
      <dgm:prSet/>
      <dgm:spPr/>
      <dgm:t>
        <a:bodyPr/>
        <a:lstStyle/>
        <a:p>
          <a:endParaRPr lang="en-US">
            <a:latin typeface="Gadugi" panose="020B0502040204020203" pitchFamily="34" charset="0"/>
            <a:ea typeface="Gadugi" panose="020B0502040204020203" pitchFamily="34" charset="0"/>
          </a:endParaRPr>
        </a:p>
      </dgm:t>
    </dgm:pt>
    <dgm:pt modelId="{2D8A96CE-76E3-4ACC-8EF9-F2A2D803B47B}" type="sibTrans" cxnId="{800FD560-53F5-4336-8344-17C86595A39B}">
      <dgm:prSet/>
      <dgm:spPr/>
      <dgm:t>
        <a:bodyPr/>
        <a:lstStyle/>
        <a:p>
          <a:endParaRPr lang="en-US">
            <a:latin typeface="Gadugi" panose="020B0502040204020203" pitchFamily="34" charset="0"/>
            <a:ea typeface="Gadugi" panose="020B0502040204020203" pitchFamily="34" charset="0"/>
          </a:endParaRPr>
        </a:p>
      </dgm:t>
    </dgm:pt>
    <dgm:pt modelId="{40A885E6-E731-45AA-BBD2-F9CD31486302}">
      <dgm:prSet phldrT="[Text]"/>
      <dgm:spPr>
        <a:solidFill>
          <a:srgbClr val="FFFFFF"/>
        </a:solidFill>
        <a:ln>
          <a:solidFill>
            <a:srgbClr val="6B7A9C"/>
          </a:solidFill>
        </a:ln>
      </dgm:spPr>
      <dgm:t>
        <a:bodyPr/>
        <a:lstStyle/>
        <a:p>
          <a:pPr>
            <a:spcAft>
              <a:spcPts val="600"/>
            </a:spcAft>
          </a:pPr>
          <a:r>
            <a:rPr lang="en-US" dirty="0" smtClean="0">
              <a:solidFill>
                <a:schemeClr val="tx1"/>
              </a:solidFill>
              <a:latin typeface="Gadugi" panose="020B0502040204020203" pitchFamily="34" charset="0"/>
              <a:ea typeface="Gadugi" panose="020B0502040204020203" pitchFamily="34" charset="0"/>
            </a:rPr>
            <a:t> Capital not subject to       $1.5 million limit.</a:t>
          </a:r>
          <a:endParaRPr lang="en-US" dirty="0">
            <a:solidFill>
              <a:schemeClr val="tx1"/>
            </a:solidFill>
            <a:latin typeface="Gadugi" panose="020B0502040204020203" pitchFamily="34" charset="0"/>
            <a:ea typeface="Gadugi" panose="020B0502040204020203" pitchFamily="34" charset="0"/>
          </a:endParaRPr>
        </a:p>
      </dgm:t>
    </dgm:pt>
    <dgm:pt modelId="{A9522CFE-E593-4ABA-A65E-F8F14EDCC61E}" type="parTrans" cxnId="{C20B7708-A8FF-4CA3-978D-ECFBDE0147C7}">
      <dgm:prSet/>
      <dgm:spPr/>
      <dgm:t>
        <a:bodyPr/>
        <a:lstStyle/>
        <a:p>
          <a:endParaRPr lang="en-US">
            <a:latin typeface="Gadugi" panose="020B0502040204020203" pitchFamily="34" charset="0"/>
            <a:ea typeface="Gadugi" panose="020B0502040204020203" pitchFamily="34" charset="0"/>
          </a:endParaRPr>
        </a:p>
      </dgm:t>
    </dgm:pt>
    <dgm:pt modelId="{29765427-BD27-4456-9E23-D6CC7D87CA05}" type="sibTrans" cxnId="{C20B7708-A8FF-4CA3-978D-ECFBDE0147C7}">
      <dgm:prSet/>
      <dgm:spPr/>
      <dgm:t>
        <a:bodyPr/>
        <a:lstStyle/>
        <a:p>
          <a:endParaRPr lang="en-US">
            <a:latin typeface="Gadugi" panose="020B0502040204020203" pitchFamily="34" charset="0"/>
            <a:ea typeface="Gadugi" panose="020B0502040204020203" pitchFamily="34" charset="0"/>
          </a:endParaRPr>
        </a:p>
      </dgm:t>
    </dgm:pt>
    <dgm:pt modelId="{D3F034CA-E9B5-47E6-AE7A-09F49BA57E10}">
      <dgm:prSet phldrT="[Text]"/>
      <dgm:spPr>
        <a:solidFill>
          <a:srgbClr val="FFFFFF"/>
        </a:solidFill>
        <a:ln>
          <a:solidFill>
            <a:srgbClr val="6B7A9C"/>
          </a:solidFill>
        </a:ln>
      </dgm:spPr>
      <dgm:t>
        <a:bodyPr/>
        <a:lstStyle/>
        <a:p>
          <a:pPr eaLnBrk="1" latinLnBrk="0">
            <a:spcAft>
              <a:spcPts val="600"/>
            </a:spcAft>
          </a:pPr>
          <a:r>
            <a:rPr lang="en-US" dirty="0" smtClean="0">
              <a:latin typeface="Gadugi" panose="020B0502040204020203" pitchFamily="34" charset="0"/>
              <a:ea typeface="Gadugi" panose="020B0502040204020203" pitchFamily="34" charset="0"/>
            </a:rPr>
            <a:t> Eligible activities: research, honoraria, professional fees, travel, meeting costs, legal advice, hardware and software, analysis and reporting, administrative costs, communications, community consultations and engagement.</a:t>
          </a:r>
          <a:endParaRPr lang="en-US" dirty="0">
            <a:latin typeface="Gadugi" panose="020B0502040204020203" pitchFamily="34" charset="0"/>
            <a:ea typeface="Gadugi" panose="020B0502040204020203" pitchFamily="34" charset="0"/>
          </a:endParaRPr>
        </a:p>
      </dgm:t>
    </dgm:pt>
    <dgm:pt modelId="{8B353B56-F172-4A84-B5D8-4CD31A4B8E06}" type="parTrans" cxnId="{DE304050-5B6F-4B2E-ADE3-2161F42469FF}">
      <dgm:prSet/>
      <dgm:spPr/>
      <dgm:t>
        <a:bodyPr/>
        <a:lstStyle/>
        <a:p>
          <a:endParaRPr lang="en-US">
            <a:latin typeface="Gadugi" panose="020B0502040204020203" pitchFamily="34" charset="0"/>
            <a:ea typeface="Gadugi" panose="020B0502040204020203" pitchFamily="34" charset="0"/>
          </a:endParaRPr>
        </a:p>
      </dgm:t>
    </dgm:pt>
    <dgm:pt modelId="{B8F64596-E7C2-4C2E-9577-020060806183}" type="sibTrans" cxnId="{DE304050-5B6F-4B2E-ADE3-2161F42469FF}">
      <dgm:prSet/>
      <dgm:spPr/>
      <dgm:t>
        <a:bodyPr/>
        <a:lstStyle/>
        <a:p>
          <a:endParaRPr lang="en-US">
            <a:latin typeface="Gadugi" panose="020B0502040204020203" pitchFamily="34" charset="0"/>
            <a:ea typeface="Gadugi" panose="020B0502040204020203" pitchFamily="34" charset="0"/>
          </a:endParaRPr>
        </a:p>
      </dgm:t>
    </dgm:pt>
    <dgm:pt modelId="{AFF42237-831E-44F3-83BB-388CF866BDB4}">
      <dgm:prSet/>
      <dgm:spPr>
        <a:solidFill>
          <a:srgbClr val="FFFFFF"/>
        </a:solidFill>
        <a:ln>
          <a:solidFill>
            <a:srgbClr val="6B7A9C"/>
          </a:solidFill>
        </a:ln>
      </dgm:spPr>
      <dgm:t>
        <a:bodyPr/>
        <a:lstStyle/>
        <a:p>
          <a:pPr marL="57150" indent="0">
            <a:spcAft>
              <a:spcPts val="600"/>
            </a:spcAft>
          </a:pPr>
          <a:r>
            <a:rPr lang="en-US" dirty="0" smtClean="0">
              <a:latin typeface="Gadugi" panose="020B0502040204020203" pitchFamily="34" charset="0"/>
              <a:ea typeface="Gadugi" panose="020B0502040204020203" pitchFamily="34" charset="0"/>
            </a:rPr>
            <a:t> Single-year and multi-year proposals accepted.</a:t>
          </a:r>
          <a:endParaRPr lang="en-US" dirty="0">
            <a:latin typeface="Gadugi" panose="020B0502040204020203" pitchFamily="34" charset="0"/>
            <a:ea typeface="Gadugi" panose="020B0502040204020203" pitchFamily="34" charset="0"/>
          </a:endParaRPr>
        </a:p>
      </dgm:t>
    </dgm:pt>
    <dgm:pt modelId="{643EB8DE-012C-465D-8E0D-A3DFCB4D9A25}" type="sibTrans" cxnId="{9D09F7EA-FDD1-4F88-8CDA-AD72996D9B4B}">
      <dgm:prSet/>
      <dgm:spPr/>
      <dgm:t>
        <a:bodyPr/>
        <a:lstStyle/>
        <a:p>
          <a:endParaRPr lang="en-US"/>
        </a:p>
      </dgm:t>
    </dgm:pt>
    <dgm:pt modelId="{704EC135-3F9B-46F2-99B5-1F16AF06E6CD}" type="parTrans" cxnId="{9D09F7EA-FDD1-4F88-8CDA-AD72996D9B4B}">
      <dgm:prSet/>
      <dgm:spPr/>
      <dgm:t>
        <a:bodyPr/>
        <a:lstStyle/>
        <a:p>
          <a:endParaRPr lang="en-US"/>
        </a:p>
      </dgm:t>
    </dgm:pt>
    <dgm:pt modelId="{F2EF8CB2-46ED-4AD3-A31A-2DD987CEA859}">
      <dgm:prSet phldrT="[Text]"/>
      <dgm:spPr>
        <a:solidFill>
          <a:srgbClr val="FFFFFF"/>
        </a:solidFill>
        <a:ln>
          <a:solidFill>
            <a:srgbClr val="6B7A9C"/>
          </a:solidFill>
        </a:ln>
      </dgm:spPr>
      <dgm:t>
        <a:bodyPr/>
        <a:lstStyle/>
        <a:p>
          <a:pPr marL="274320" indent="-91440">
            <a:spcAft>
              <a:spcPts val="400"/>
            </a:spcAft>
          </a:pPr>
          <a:r>
            <a:rPr lang="en-US" dirty="0" smtClean="0">
              <a:latin typeface="Gadugi" panose="020B0502040204020203" pitchFamily="34" charset="0"/>
              <a:ea typeface="Gadugi" panose="020B0502040204020203" pitchFamily="34" charset="0"/>
            </a:rPr>
            <a:t> undertake community consultation;</a:t>
          </a:r>
          <a:endParaRPr lang="en-US" dirty="0">
            <a:latin typeface="Gadugi" panose="020B0502040204020203" pitchFamily="34" charset="0"/>
            <a:ea typeface="Gadugi" panose="020B0502040204020203" pitchFamily="34" charset="0"/>
          </a:endParaRPr>
        </a:p>
      </dgm:t>
    </dgm:pt>
    <dgm:pt modelId="{F0E950B7-CFB1-46E2-8F41-F4750846D043}" type="parTrans" cxnId="{B9838F5C-BD4D-4DA6-86EC-CD0E5FFBC753}">
      <dgm:prSet/>
      <dgm:spPr/>
      <dgm:t>
        <a:bodyPr/>
        <a:lstStyle/>
        <a:p>
          <a:endParaRPr lang="en-US"/>
        </a:p>
      </dgm:t>
    </dgm:pt>
    <dgm:pt modelId="{6FAB0ED3-58B7-46CA-AD62-41917B09C6A8}" type="sibTrans" cxnId="{B9838F5C-BD4D-4DA6-86EC-CD0E5FFBC753}">
      <dgm:prSet/>
      <dgm:spPr/>
      <dgm:t>
        <a:bodyPr/>
        <a:lstStyle/>
        <a:p>
          <a:endParaRPr lang="en-US"/>
        </a:p>
      </dgm:t>
    </dgm:pt>
    <dgm:pt modelId="{5731241D-2AED-4F88-BFFD-B510633A555F}">
      <dgm:prSet phldrT="[Text]"/>
      <dgm:spPr>
        <a:solidFill>
          <a:srgbClr val="FFFFFF"/>
        </a:solidFill>
        <a:ln>
          <a:solidFill>
            <a:srgbClr val="6B7A9C"/>
          </a:solidFill>
        </a:ln>
      </dgm:spPr>
      <dgm:t>
        <a:bodyPr/>
        <a:lstStyle/>
        <a:p>
          <a:pPr marL="274320" indent="-91440">
            <a:spcAft>
              <a:spcPts val="400"/>
            </a:spcAft>
          </a:pPr>
          <a:r>
            <a:rPr lang="en-US" dirty="0" smtClean="0">
              <a:latin typeface="Gadugi" panose="020B0502040204020203" pitchFamily="34" charset="0"/>
              <a:ea typeface="Gadugi" panose="020B0502040204020203" pitchFamily="34" charset="0"/>
            </a:rPr>
            <a:t> explore readiness to exercise jurisdiction; and</a:t>
          </a:r>
          <a:endParaRPr lang="en-US" dirty="0">
            <a:latin typeface="Gadugi" panose="020B0502040204020203" pitchFamily="34" charset="0"/>
            <a:ea typeface="Gadugi" panose="020B0502040204020203" pitchFamily="34" charset="0"/>
          </a:endParaRPr>
        </a:p>
      </dgm:t>
    </dgm:pt>
    <dgm:pt modelId="{216C645E-6AF5-4DA7-8583-AADF74A78638}" type="parTrans" cxnId="{36DFD291-72F1-4B0B-850A-79BBF5B3F5C5}">
      <dgm:prSet/>
      <dgm:spPr/>
      <dgm:t>
        <a:bodyPr/>
        <a:lstStyle/>
        <a:p>
          <a:endParaRPr lang="en-US"/>
        </a:p>
      </dgm:t>
    </dgm:pt>
    <dgm:pt modelId="{FC4C0782-0AFA-4DE7-B012-BE93167E3604}" type="sibTrans" cxnId="{36DFD291-72F1-4B0B-850A-79BBF5B3F5C5}">
      <dgm:prSet/>
      <dgm:spPr/>
      <dgm:t>
        <a:bodyPr/>
        <a:lstStyle/>
        <a:p>
          <a:endParaRPr lang="en-US"/>
        </a:p>
      </dgm:t>
    </dgm:pt>
    <dgm:pt modelId="{24FE702D-F6F1-439B-BB53-17719124AA6F}">
      <dgm:prSet phldrT="[Text]"/>
      <dgm:spPr>
        <a:solidFill>
          <a:srgbClr val="FFFFFF"/>
        </a:solidFill>
        <a:ln>
          <a:solidFill>
            <a:srgbClr val="6B7A9C"/>
          </a:solidFill>
        </a:ln>
      </dgm:spPr>
      <dgm:t>
        <a:bodyPr/>
        <a:lstStyle/>
        <a:p>
          <a:pPr marL="274320" indent="-91440">
            <a:spcAft>
              <a:spcPts val="400"/>
            </a:spcAft>
          </a:pPr>
          <a:r>
            <a:rPr lang="en-US" dirty="0" smtClean="0">
              <a:latin typeface="Gadugi" panose="020B0502040204020203" pitchFamily="34" charset="0"/>
              <a:ea typeface="Gadugi" panose="020B0502040204020203" pitchFamily="34" charset="0"/>
            </a:rPr>
            <a:t> develop Indigenous child and family services legislation, systems, and programs.</a:t>
          </a:r>
          <a:endParaRPr lang="en-US" dirty="0">
            <a:latin typeface="Gadugi" panose="020B0502040204020203" pitchFamily="34" charset="0"/>
            <a:ea typeface="Gadugi" panose="020B0502040204020203" pitchFamily="34" charset="0"/>
          </a:endParaRPr>
        </a:p>
      </dgm:t>
    </dgm:pt>
    <dgm:pt modelId="{1AC52CD7-6DED-4C5C-B2C3-0AE6835D6623}" type="parTrans" cxnId="{91270F9A-B468-4BF1-80C4-9ADB984EDAFF}">
      <dgm:prSet/>
      <dgm:spPr/>
      <dgm:t>
        <a:bodyPr/>
        <a:lstStyle/>
        <a:p>
          <a:endParaRPr lang="en-US"/>
        </a:p>
      </dgm:t>
    </dgm:pt>
    <dgm:pt modelId="{148A797B-B009-416A-8323-395C064FDA32}" type="sibTrans" cxnId="{91270F9A-B468-4BF1-80C4-9ADB984EDAFF}">
      <dgm:prSet/>
      <dgm:spPr/>
      <dgm:t>
        <a:bodyPr/>
        <a:lstStyle/>
        <a:p>
          <a:endParaRPr lang="en-US"/>
        </a:p>
      </dgm:t>
    </dgm:pt>
    <dgm:pt modelId="{B4DF8E57-FD6D-4AB8-9039-CED05DCC7687}" type="pres">
      <dgm:prSet presAssocID="{2FC74124-01F4-4FB9-BA15-064C09BD7296}" presName="linearFlow" presStyleCnt="0">
        <dgm:presLayoutVars>
          <dgm:dir/>
          <dgm:animLvl val="lvl"/>
          <dgm:resizeHandles val="exact"/>
        </dgm:presLayoutVars>
      </dgm:prSet>
      <dgm:spPr/>
      <dgm:t>
        <a:bodyPr/>
        <a:lstStyle/>
        <a:p>
          <a:endParaRPr lang="en-US"/>
        </a:p>
      </dgm:t>
    </dgm:pt>
    <dgm:pt modelId="{7CEEF1C7-7F0A-492D-9D82-02A257330ED0}" type="pres">
      <dgm:prSet presAssocID="{170D5F3F-479B-4EF0-890E-8CD147AACA90}" presName="composite" presStyleCnt="0"/>
      <dgm:spPr/>
    </dgm:pt>
    <dgm:pt modelId="{9EF3062C-5209-4A84-B2A9-3A55A4B1FAC8}" type="pres">
      <dgm:prSet presAssocID="{170D5F3F-479B-4EF0-890E-8CD147AACA90}" presName="parTx" presStyleLbl="node1" presStyleIdx="0" presStyleCnt="3">
        <dgm:presLayoutVars>
          <dgm:chMax val="0"/>
          <dgm:chPref val="0"/>
          <dgm:bulletEnabled val="1"/>
        </dgm:presLayoutVars>
      </dgm:prSet>
      <dgm:spPr/>
      <dgm:t>
        <a:bodyPr/>
        <a:lstStyle/>
        <a:p>
          <a:endParaRPr lang="en-US"/>
        </a:p>
      </dgm:t>
    </dgm:pt>
    <dgm:pt modelId="{06D8E840-66D7-4BF9-B5DB-4FB99A9547BE}" type="pres">
      <dgm:prSet presAssocID="{170D5F3F-479B-4EF0-890E-8CD147AACA90}" presName="parSh" presStyleLbl="node1" presStyleIdx="0" presStyleCnt="3" custScaleX="121000" custScaleY="172046"/>
      <dgm:spPr/>
      <dgm:t>
        <a:bodyPr/>
        <a:lstStyle/>
        <a:p>
          <a:endParaRPr lang="en-US"/>
        </a:p>
      </dgm:t>
    </dgm:pt>
    <dgm:pt modelId="{9BD9CE4B-9233-4E5C-A379-9B3FAAF2DAEA}" type="pres">
      <dgm:prSet presAssocID="{170D5F3F-479B-4EF0-890E-8CD147AACA90}" presName="desTx" presStyleLbl="fgAcc1" presStyleIdx="0" presStyleCnt="3">
        <dgm:presLayoutVars>
          <dgm:bulletEnabled val="1"/>
        </dgm:presLayoutVars>
      </dgm:prSet>
      <dgm:spPr/>
      <dgm:t>
        <a:bodyPr/>
        <a:lstStyle/>
        <a:p>
          <a:endParaRPr lang="en-US"/>
        </a:p>
      </dgm:t>
    </dgm:pt>
    <dgm:pt modelId="{7D5FE1CB-5BF6-4BA9-AD88-FD2C1A9A4EB9}" type="pres">
      <dgm:prSet presAssocID="{0016D3DF-C83E-45FD-AED9-1A8F3ADF4B79}" presName="sibTrans" presStyleLbl="sibTrans2D1" presStyleIdx="0" presStyleCnt="2"/>
      <dgm:spPr/>
      <dgm:t>
        <a:bodyPr/>
        <a:lstStyle/>
        <a:p>
          <a:endParaRPr lang="en-US"/>
        </a:p>
      </dgm:t>
    </dgm:pt>
    <dgm:pt modelId="{F213AFE3-1AF3-46D4-9672-8444EFBBA1D7}" type="pres">
      <dgm:prSet presAssocID="{0016D3DF-C83E-45FD-AED9-1A8F3ADF4B79}" presName="connTx" presStyleLbl="sibTrans2D1" presStyleIdx="0" presStyleCnt="2"/>
      <dgm:spPr/>
      <dgm:t>
        <a:bodyPr/>
        <a:lstStyle/>
        <a:p>
          <a:endParaRPr lang="en-US"/>
        </a:p>
      </dgm:t>
    </dgm:pt>
    <dgm:pt modelId="{67AD81F9-BF40-4436-B87D-5E3E1532549B}" type="pres">
      <dgm:prSet presAssocID="{56391BE1-F95D-4C54-9FFF-1FC49119C6D5}" presName="composite" presStyleCnt="0"/>
      <dgm:spPr/>
    </dgm:pt>
    <dgm:pt modelId="{9E835C7D-DCCB-4572-AC2D-48178C82A9DA}" type="pres">
      <dgm:prSet presAssocID="{56391BE1-F95D-4C54-9FFF-1FC49119C6D5}" presName="parTx" presStyleLbl="node1" presStyleIdx="0" presStyleCnt="3">
        <dgm:presLayoutVars>
          <dgm:chMax val="0"/>
          <dgm:chPref val="0"/>
          <dgm:bulletEnabled val="1"/>
        </dgm:presLayoutVars>
      </dgm:prSet>
      <dgm:spPr/>
      <dgm:t>
        <a:bodyPr/>
        <a:lstStyle/>
        <a:p>
          <a:endParaRPr lang="en-US"/>
        </a:p>
      </dgm:t>
    </dgm:pt>
    <dgm:pt modelId="{D8F3FC30-9DE6-4382-90DD-4002CC61BC0E}" type="pres">
      <dgm:prSet presAssocID="{56391BE1-F95D-4C54-9FFF-1FC49119C6D5}" presName="parSh" presStyleLbl="node1" presStyleIdx="1" presStyleCnt="3" custScaleX="121000" custScaleY="172046"/>
      <dgm:spPr/>
      <dgm:t>
        <a:bodyPr/>
        <a:lstStyle/>
        <a:p>
          <a:endParaRPr lang="en-US"/>
        </a:p>
      </dgm:t>
    </dgm:pt>
    <dgm:pt modelId="{A2141328-A663-4972-AFEE-1C41C2A7DEC2}" type="pres">
      <dgm:prSet presAssocID="{56391BE1-F95D-4C54-9FFF-1FC49119C6D5}" presName="desTx" presStyleLbl="fgAcc1" presStyleIdx="1" presStyleCnt="3">
        <dgm:presLayoutVars>
          <dgm:bulletEnabled val="1"/>
        </dgm:presLayoutVars>
      </dgm:prSet>
      <dgm:spPr/>
      <dgm:t>
        <a:bodyPr/>
        <a:lstStyle/>
        <a:p>
          <a:endParaRPr lang="en-US"/>
        </a:p>
      </dgm:t>
    </dgm:pt>
    <dgm:pt modelId="{5CA63B42-0E6B-4E8B-984C-62D037016901}" type="pres">
      <dgm:prSet presAssocID="{9F135E53-7D6B-4DC7-B862-D9001D9A5718}" presName="sibTrans" presStyleLbl="sibTrans2D1" presStyleIdx="1" presStyleCnt="2"/>
      <dgm:spPr/>
      <dgm:t>
        <a:bodyPr/>
        <a:lstStyle/>
        <a:p>
          <a:endParaRPr lang="en-US"/>
        </a:p>
      </dgm:t>
    </dgm:pt>
    <dgm:pt modelId="{265637E0-D94B-4784-86EC-DA8AF4D9E9A0}" type="pres">
      <dgm:prSet presAssocID="{9F135E53-7D6B-4DC7-B862-D9001D9A5718}" presName="connTx" presStyleLbl="sibTrans2D1" presStyleIdx="1" presStyleCnt="2"/>
      <dgm:spPr/>
      <dgm:t>
        <a:bodyPr/>
        <a:lstStyle/>
        <a:p>
          <a:endParaRPr lang="en-US"/>
        </a:p>
      </dgm:t>
    </dgm:pt>
    <dgm:pt modelId="{22CE8E73-232D-4689-8A85-8B361DBF565C}" type="pres">
      <dgm:prSet presAssocID="{7D537E5E-5001-4852-83BC-5800C0EEC8F7}" presName="composite" presStyleCnt="0"/>
      <dgm:spPr/>
    </dgm:pt>
    <dgm:pt modelId="{DAFDE117-CAD8-451F-AAA4-7F28E7362CF7}" type="pres">
      <dgm:prSet presAssocID="{7D537E5E-5001-4852-83BC-5800C0EEC8F7}" presName="parTx" presStyleLbl="node1" presStyleIdx="1" presStyleCnt="3">
        <dgm:presLayoutVars>
          <dgm:chMax val="0"/>
          <dgm:chPref val="0"/>
          <dgm:bulletEnabled val="1"/>
        </dgm:presLayoutVars>
      </dgm:prSet>
      <dgm:spPr/>
      <dgm:t>
        <a:bodyPr/>
        <a:lstStyle/>
        <a:p>
          <a:endParaRPr lang="en-US"/>
        </a:p>
      </dgm:t>
    </dgm:pt>
    <dgm:pt modelId="{A71BAFBC-F8E1-4B39-9365-3BB2E5A50516}" type="pres">
      <dgm:prSet presAssocID="{7D537E5E-5001-4852-83BC-5800C0EEC8F7}" presName="parSh" presStyleLbl="node1" presStyleIdx="2" presStyleCnt="3" custScaleX="121000" custScaleY="172046"/>
      <dgm:spPr/>
      <dgm:t>
        <a:bodyPr/>
        <a:lstStyle/>
        <a:p>
          <a:endParaRPr lang="en-US"/>
        </a:p>
      </dgm:t>
    </dgm:pt>
    <dgm:pt modelId="{2CA8DD7B-790A-4530-BE3A-8B2114F21305}" type="pres">
      <dgm:prSet presAssocID="{7D537E5E-5001-4852-83BC-5800C0EEC8F7}" presName="desTx" presStyleLbl="fgAcc1" presStyleIdx="2" presStyleCnt="3">
        <dgm:presLayoutVars>
          <dgm:bulletEnabled val="1"/>
        </dgm:presLayoutVars>
      </dgm:prSet>
      <dgm:spPr/>
      <dgm:t>
        <a:bodyPr/>
        <a:lstStyle/>
        <a:p>
          <a:endParaRPr lang="en-US"/>
        </a:p>
      </dgm:t>
    </dgm:pt>
  </dgm:ptLst>
  <dgm:cxnLst>
    <dgm:cxn modelId="{73EE4EC8-0BC5-4090-B2E3-F3AA70F06371}" srcId="{2FC74124-01F4-4FB9-BA15-064C09BD7296}" destId="{7D537E5E-5001-4852-83BC-5800C0EEC8F7}" srcOrd="2" destOrd="0" parTransId="{31F65C6D-C2CE-4DD2-825B-DCF6AF72A178}" sibTransId="{98E60C98-A43B-4CCC-8CC6-1187A11D42FD}"/>
    <dgm:cxn modelId="{527A4DA5-69B4-4503-AA89-D60CA88618F7}" type="presOf" srcId="{9F135E53-7D6B-4DC7-B862-D9001D9A5718}" destId="{265637E0-D94B-4784-86EC-DA8AF4D9E9A0}" srcOrd="1" destOrd="0" presId="urn:microsoft.com/office/officeart/2005/8/layout/process3"/>
    <dgm:cxn modelId="{7CF721F2-FFA5-4250-B543-252E70534F91}" type="presOf" srcId="{170D5F3F-479B-4EF0-890E-8CD147AACA90}" destId="{9EF3062C-5209-4A84-B2A9-3A55A4B1FAC8}" srcOrd="0" destOrd="0" presId="urn:microsoft.com/office/officeart/2005/8/layout/process3"/>
    <dgm:cxn modelId="{C20B7708-A8FF-4CA3-978D-ECFBDE0147C7}" srcId="{7D537E5E-5001-4852-83BC-5800C0EEC8F7}" destId="{40A885E6-E731-45AA-BBD2-F9CD31486302}" srcOrd="2" destOrd="0" parTransId="{A9522CFE-E593-4ABA-A65E-F8F14EDCC61E}" sibTransId="{29765427-BD27-4456-9E23-D6CC7D87CA05}"/>
    <dgm:cxn modelId="{A958437E-573D-43A3-9492-4AA9645650F6}" type="presOf" srcId="{9F135E53-7D6B-4DC7-B862-D9001D9A5718}" destId="{5CA63B42-0E6B-4E8B-984C-62D037016901}" srcOrd="0" destOrd="0" presId="urn:microsoft.com/office/officeart/2005/8/layout/process3"/>
    <dgm:cxn modelId="{C479A42B-9046-4166-A8D4-E991D74413B3}" type="presOf" srcId="{D3F034CA-E9B5-47E6-AE7A-09F49BA57E10}" destId="{A2141328-A663-4972-AFEE-1C41C2A7DEC2}" srcOrd="0" destOrd="1" presId="urn:microsoft.com/office/officeart/2005/8/layout/process3"/>
    <dgm:cxn modelId="{F29BEC8E-8EC3-4E2D-9E12-3841501FF521}" srcId="{7D537E5E-5001-4852-83BC-5800C0EEC8F7}" destId="{F77CF639-E246-4AF5-8C5B-6342991563E3}" srcOrd="1" destOrd="0" parTransId="{F2541F47-CADD-4586-A7F8-FDCBB82CC62F}" sibTransId="{D21800F3-3F16-4559-9CF2-8D2B089C5957}"/>
    <dgm:cxn modelId="{EA32F2A9-9158-45FC-B1AA-AF62446342C8}" type="presOf" srcId="{7D537E5E-5001-4852-83BC-5800C0EEC8F7}" destId="{DAFDE117-CAD8-451F-AAA4-7F28E7362CF7}" srcOrd="0" destOrd="0" presId="urn:microsoft.com/office/officeart/2005/8/layout/process3"/>
    <dgm:cxn modelId="{8B176219-539E-4D29-A124-CC38FD43A3AD}" srcId="{2FC74124-01F4-4FB9-BA15-064C09BD7296}" destId="{56391BE1-F95D-4C54-9FFF-1FC49119C6D5}" srcOrd="1" destOrd="0" parTransId="{ECB69AE3-2FEB-4835-A16E-A4EA6ABFE939}" sibTransId="{9F135E53-7D6B-4DC7-B862-D9001D9A5718}"/>
    <dgm:cxn modelId="{A065D74A-304C-4F35-9851-63CE54EABF77}" type="presOf" srcId="{0016D3DF-C83E-45FD-AED9-1A8F3ADF4B79}" destId="{7D5FE1CB-5BF6-4BA9-AD88-FD2C1A9A4EB9}" srcOrd="0" destOrd="0" presId="urn:microsoft.com/office/officeart/2005/8/layout/process3"/>
    <dgm:cxn modelId="{DE304050-5B6F-4B2E-ADE3-2161F42469FF}" srcId="{56391BE1-F95D-4C54-9FFF-1FC49119C6D5}" destId="{D3F034CA-E9B5-47E6-AE7A-09F49BA57E10}" srcOrd="1" destOrd="0" parTransId="{8B353B56-F172-4A84-B5D8-4CD31A4B8E06}" sibTransId="{B8F64596-E7C2-4C2E-9577-020060806183}"/>
    <dgm:cxn modelId="{CB91FE22-1C73-4375-9D17-774F134C83C0}" type="presOf" srcId="{56391BE1-F95D-4C54-9FFF-1FC49119C6D5}" destId="{9E835C7D-DCCB-4572-AC2D-48178C82A9DA}" srcOrd="0" destOrd="0" presId="urn:microsoft.com/office/officeart/2005/8/layout/process3"/>
    <dgm:cxn modelId="{DCF564BF-E1B3-4056-8C51-9398D18D858B}" type="presOf" srcId="{F2EF8CB2-46ED-4AD3-A31A-2DD987CEA859}" destId="{9BD9CE4B-9233-4E5C-A379-9B3FAAF2DAEA}" srcOrd="0" destOrd="1" presId="urn:microsoft.com/office/officeart/2005/8/layout/process3"/>
    <dgm:cxn modelId="{BDF3AAC2-45B8-4D09-968A-965A39C2D65E}" type="presOf" srcId="{170D5F3F-479B-4EF0-890E-8CD147AACA90}" destId="{06D8E840-66D7-4BF9-B5DB-4FB99A9547BE}" srcOrd="1" destOrd="0" presId="urn:microsoft.com/office/officeart/2005/8/layout/process3"/>
    <dgm:cxn modelId="{4F58BAAE-223F-4382-B061-C33045D85045}" type="presOf" srcId="{E487402E-F178-432C-9550-4A31B8D85986}" destId="{9BD9CE4B-9233-4E5C-A379-9B3FAAF2DAEA}" srcOrd="0" destOrd="0" presId="urn:microsoft.com/office/officeart/2005/8/layout/process3"/>
    <dgm:cxn modelId="{91270F9A-B468-4BF1-80C4-9ADB984EDAFF}" srcId="{E487402E-F178-432C-9550-4A31B8D85986}" destId="{24FE702D-F6F1-439B-BB53-17719124AA6F}" srcOrd="2" destOrd="0" parTransId="{1AC52CD7-6DED-4C5C-B2C3-0AE6835D6623}" sibTransId="{148A797B-B009-416A-8323-395C064FDA32}"/>
    <dgm:cxn modelId="{8EC69EEC-C344-4490-8C85-A6C62AE1DA24}" type="presOf" srcId="{5731241D-2AED-4F88-BFFD-B510633A555F}" destId="{9BD9CE4B-9233-4E5C-A379-9B3FAAF2DAEA}" srcOrd="0" destOrd="2" presId="urn:microsoft.com/office/officeart/2005/8/layout/process3"/>
    <dgm:cxn modelId="{65FD448E-50C8-4E50-AC71-C9D2355F0F1E}" type="presOf" srcId="{24FE702D-F6F1-439B-BB53-17719124AA6F}" destId="{9BD9CE4B-9233-4E5C-A379-9B3FAAF2DAEA}" srcOrd="0" destOrd="3" presId="urn:microsoft.com/office/officeart/2005/8/layout/process3"/>
    <dgm:cxn modelId="{AD9A018F-FAF1-4EEB-A667-52BDFFFC9481}" type="presOf" srcId="{0016D3DF-C83E-45FD-AED9-1A8F3ADF4B79}" destId="{F213AFE3-1AF3-46D4-9672-8444EFBBA1D7}" srcOrd="1" destOrd="0" presId="urn:microsoft.com/office/officeart/2005/8/layout/process3"/>
    <dgm:cxn modelId="{32772291-A039-4F0B-B5F8-6AD8C79D6561}" type="presOf" srcId="{29D5B53D-29BB-4741-ADE1-3EBC24735329}" destId="{2CA8DD7B-790A-4530-BE3A-8B2114F21305}" srcOrd="0" destOrd="0" presId="urn:microsoft.com/office/officeart/2005/8/layout/process3"/>
    <dgm:cxn modelId="{C0549088-7B3D-4488-AF85-6B158E2563AE}" srcId="{170D5F3F-479B-4EF0-890E-8CD147AACA90}" destId="{E487402E-F178-432C-9550-4A31B8D85986}" srcOrd="0" destOrd="0" parTransId="{99C1547F-C09F-476A-87A6-DB64637C25E7}" sibTransId="{F36BE34E-3B93-40C5-B3FF-4084FD64643E}"/>
    <dgm:cxn modelId="{9D09F7EA-FDD1-4F88-8CDA-AD72996D9B4B}" srcId="{170D5F3F-479B-4EF0-890E-8CD147AACA90}" destId="{AFF42237-831E-44F3-83BB-388CF866BDB4}" srcOrd="1" destOrd="0" parTransId="{704EC135-3F9B-46F2-99B5-1F16AF06E6CD}" sibTransId="{643EB8DE-012C-465D-8E0D-A3DFCB4D9A25}"/>
    <dgm:cxn modelId="{800FD560-53F5-4336-8344-17C86595A39B}" srcId="{7D537E5E-5001-4852-83BC-5800C0EEC8F7}" destId="{29D5B53D-29BB-4741-ADE1-3EBC24735329}" srcOrd="0" destOrd="0" parTransId="{A0296968-ECD6-40BD-955B-5886E2EF6EBD}" sibTransId="{2D8A96CE-76E3-4ACC-8EF9-F2A2D803B47B}"/>
    <dgm:cxn modelId="{B9838F5C-BD4D-4DA6-86EC-CD0E5FFBC753}" srcId="{E487402E-F178-432C-9550-4A31B8D85986}" destId="{F2EF8CB2-46ED-4AD3-A31A-2DD987CEA859}" srcOrd="0" destOrd="0" parTransId="{F0E950B7-CFB1-46E2-8F41-F4750846D043}" sibTransId="{6FAB0ED3-58B7-46CA-AD62-41917B09C6A8}"/>
    <dgm:cxn modelId="{B67057AF-FCC1-4247-93C0-226B54CADF10}" type="presOf" srcId="{2FC74124-01F4-4FB9-BA15-064C09BD7296}" destId="{B4DF8E57-FD6D-4AB8-9039-CED05DCC7687}" srcOrd="0" destOrd="0" presId="urn:microsoft.com/office/officeart/2005/8/layout/process3"/>
    <dgm:cxn modelId="{D00341A3-DFC6-4DD6-8F2A-CCE08D5A5D0B}" type="presOf" srcId="{6D6F7FB4-6161-46BA-8F9D-8036AEF8933A}" destId="{A2141328-A663-4972-AFEE-1C41C2A7DEC2}" srcOrd="0" destOrd="0" presId="urn:microsoft.com/office/officeart/2005/8/layout/process3"/>
    <dgm:cxn modelId="{F3A34E95-3FF1-4E48-BAE6-6BFF5D7EA400}" srcId="{2FC74124-01F4-4FB9-BA15-064C09BD7296}" destId="{170D5F3F-479B-4EF0-890E-8CD147AACA90}" srcOrd="0" destOrd="0" parTransId="{403208EE-BD9A-4DA4-8B86-B3C9A0A7CC9E}" sibTransId="{0016D3DF-C83E-45FD-AED9-1A8F3ADF4B79}"/>
    <dgm:cxn modelId="{36DFD291-72F1-4B0B-850A-79BBF5B3F5C5}" srcId="{E487402E-F178-432C-9550-4A31B8D85986}" destId="{5731241D-2AED-4F88-BFFD-B510633A555F}" srcOrd="1" destOrd="0" parTransId="{216C645E-6AF5-4DA7-8583-AADF74A78638}" sibTransId="{FC4C0782-0AFA-4DE7-B012-BE93167E3604}"/>
    <dgm:cxn modelId="{B660FF74-0C9E-4648-8D91-575AAC33171D}" type="presOf" srcId="{56391BE1-F95D-4C54-9FFF-1FC49119C6D5}" destId="{D8F3FC30-9DE6-4382-90DD-4002CC61BC0E}" srcOrd="1" destOrd="0" presId="urn:microsoft.com/office/officeart/2005/8/layout/process3"/>
    <dgm:cxn modelId="{81766513-05F1-4EE3-8966-A4C5B1631EC6}" type="presOf" srcId="{AFF42237-831E-44F3-83BB-388CF866BDB4}" destId="{9BD9CE4B-9233-4E5C-A379-9B3FAAF2DAEA}" srcOrd="0" destOrd="4" presId="urn:microsoft.com/office/officeart/2005/8/layout/process3"/>
    <dgm:cxn modelId="{AF45BA18-E537-493F-81DA-10BECF2D6F5F}" type="presOf" srcId="{40A885E6-E731-45AA-BBD2-F9CD31486302}" destId="{2CA8DD7B-790A-4530-BE3A-8B2114F21305}" srcOrd="0" destOrd="2" presId="urn:microsoft.com/office/officeart/2005/8/layout/process3"/>
    <dgm:cxn modelId="{EA46473B-B920-4841-A8B8-EC7D5EA90E9A}" type="presOf" srcId="{F77CF639-E246-4AF5-8C5B-6342991563E3}" destId="{2CA8DD7B-790A-4530-BE3A-8B2114F21305}" srcOrd="0" destOrd="1" presId="urn:microsoft.com/office/officeart/2005/8/layout/process3"/>
    <dgm:cxn modelId="{42910DD7-77EA-402E-BE21-28CA40C03B10}" srcId="{56391BE1-F95D-4C54-9FFF-1FC49119C6D5}" destId="{6D6F7FB4-6161-46BA-8F9D-8036AEF8933A}" srcOrd="0" destOrd="0" parTransId="{846D509D-7A2F-4745-AEE8-CCBC77F48DBD}" sibTransId="{9F511630-26BF-422C-B7E0-3B1BF22013F3}"/>
    <dgm:cxn modelId="{29E4D4AD-DA7E-4845-AC5D-80DB6B4D54AA}" type="presOf" srcId="{7D537E5E-5001-4852-83BC-5800C0EEC8F7}" destId="{A71BAFBC-F8E1-4B39-9365-3BB2E5A50516}" srcOrd="1" destOrd="0" presId="urn:microsoft.com/office/officeart/2005/8/layout/process3"/>
    <dgm:cxn modelId="{F5C1AD44-09C0-48A9-A671-D488BF74B3DE}" type="presParOf" srcId="{B4DF8E57-FD6D-4AB8-9039-CED05DCC7687}" destId="{7CEEF1C7-7F0A-492D-9D82-02A257330ED0}" srcOrd="0" destOrd="0" presId="urn:microsoft.com/office/officeart/2005/8/layout/process3"/>
    <dgm:cxn modelId="{94488095-90F7-407F-A9BB-6B01091D8EA6}" type="presParOf" srcId="{7CEEF1C7-7F0A-492D-9D82-02A257330ED0}" destId="{9EF3062C-5209-4A84-B2A9-3A55A4B1FAC8}" srcOrd="0" destOrd="0" presId="urn:microsoft.com/office/officeart/2005/8/layout/process3"/>
    <dgm:cxn modelId="{A07333EE-998D-4789-88EB-91B7C98C37CB}" type="presParOf" srcId="{7CEEF1C7-7F0A-492D-9D82-02A257330ED0}" destId="{06D8E840-66D7-4BF9-B5DB-4FB99A9547BE}" srcOrd="1" destOrd="0" presId="urn:microsoft.com/office/officeart/2005/8/layout/process3"/>
    <dgm:cxn modelId="{4B143D01-87EF-4A17-8C42-BF6915C33A12}" type="presParOf" srcId="{7CEEF1C7-7F0A-492D-9D82-02A257330ED0}" destId="{9BD9CE4B-9233-4E5C-A379-9B3FAAF2DAEA}" srcOrd="2" destOrd="0" presId="urn:microsoft.com/office/officeart/2005/8/layout/process3"/>
    <dgm:cxn modelId="{4079ED64-0F9F-4F74-865D-92C6D1708235}" type="presParOf" srcId="{B4DF8E57-FD6D-4AB8-9039-CED05DCC7687}" destId="{7D5FE1CB-5BF6-4BA9-AD88-FD2C1A9A4EB9}" srcOrd="1" destOrd="0" presId="urn:microsoft.com/office/officeart/2005/8/layout/process3"/>
    <dgm:cxn modelId="{B498844B-43C2-45C3-A869-DE545FBFBF90}" type="presParOf" srcId="{7D5FE1CB-5BF6-4BA9-AD88-FD2C1A9A4EB9}" destId="{F213AFE3-1AF3-46D4-9672-8444EFBBA1D7}" srcOrd="0" destOrd="0" presId="urn:microsoft.com/office/officeart/2005/8/layout/process3"/>
    <dgm:cxn modelId="{E6A76B63-5222-42FF-A6B6-B25899B623AF}" type="presParOf" srcId="{B4DF8E57-FD6D-4AB8-9039-CED05DCC7687}" destId="{67AD81F9-BF40-4436-B87D-5E3E1532549B}" srcOrd="2" destOrd="0" presId="urn:microsoft.com/office/officeart/2005/8/layout/process3"/>
    <dgm:cxn modelId="{8F68B882-2F45-482B-A145-280FB8A22B02}" type="presParOf" srcId="{67AD81F9-BF40-4436-B87D-5E3E1532549B}" destId="{9E835C7D-DCCB-4572-AC2D-48178C82A9DA}" srcOrd="0" destOrd="0" presId="urn:microsoft.com/office/officeart/2005/8/layout/process3"/>
    <dgm:cxn modelId="{6D8F90FF-D5BD-46E5-A2BA-470A8194BBCE}" type="presParOf" srcId="{67AD81F9-BF40-4436-B87D-5E3E1532549B}" destId="{D8F3FC30-9DE6-4382-90DD-4002CC61BC0E}" srcOrd="1" destOrd="0" presId="urn:microsoft.com/office/officeart/2005/8/layout/process3"/>
    <dgm:cxn modelId="{9BA9DD96-9F5B-4037-9B99-C24FDEFEEABC}" type="presParOf" srcId="{67AD81F9-BF40-4436-B87D-5E3E1532549B}" destId="{A2141328-A663-4972-AFEE-1C41C2A7DEC2}" srcOrd="2" destOrd="0" presId="urn:microsoft.com/office/officeart/2005/8/layout/process3"/>
    <dgm:cxn modelId="{11E27D6D-CE9C-4671-9F2F-D71B9F5BE8FA}" type="presParOf" srcId="{B4DF8E57-FD6D-4AB8-9039-CED05DCC7687}" destId="{5CA63B42-0E6B-4E8B-984C-62D037016901}" srcOrd="3" destOrd="0" presId="urn:microsoft.com/office/officeart/2005/8/layout/process3"/>
    <dgm:cxn modelId="{98105883-9F64-4686-BF54-86DE7DE4FF27}" type="presParOf" srcId="{5CA63B42-0E6B-4E8B-984C-62D037016901}" destId="{265637E0-D94B-4784-86EC-DA8AF4D9E9A0}" srcOrd="0" destOrd="0" presId="urn:microsoft.com/office/officeart/2005/8/layout/process3"/>
    <dgm:cxn modelId="{9A1F5F55-0264-4078-B6A3-756C2F62F0FA}" type="presParOf" srcId="{B4DF8E57-FD6D-4AB8-9039-CED05DCC7687}" destId="{22CE8E73-232D-4689-8A85-8B361DBF565C}" srcOrd="4" destOrd="0" presId="urn:microsoft.com/office/officeart/2005/8/layout/process3"/>
    <dgm:cxn modelId="{2C598B59-9285-421B-A03B-F8A05D6CFD6E}" type="presParOf" srcId="{22CE8E73-232D-4689-8A85-8B361DBF565C}" destId="{DAFDE117-CAD8-451F-AAA4-7F28E7362CF7}" srcOrd="0" destOrd="0" presId="urn:microsoft.com/office/officeart/2005/8/layout/process3"/>
    <dgm:cxn modelId="{1DE7B6AB-91F1-44E3-82E2-A496072646D7}" type="presParOf" srcId="{22CE8E73-232D-4689-8A85-8B361DBF565C}" destId="{A71BAFBC-F8E1-4B39-9365-3BB2E5A50516}" srcOrd="1" destOrd="0" presId="urn:microsoft.com/office/officeart/2005/8/layout/process3"/>
    <dgm:cxn modelId="{78206893-C11B-4F33-B697-ADEE80DA45FB}" type="presParOf" srcId="{22CE8E73-232D-4689-8A85-8B361DBF565C}" destId="{2CA8DD7B-790A-4530-BE3A-8B2114F2130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8E840-66D7-4BF9-B5DB-4FB99A9547BE}">
      <dsp:nvSpPr>
        <dsp:cNvPr id="0" name=""/>
        <dsp:cNvSpPr/>
      </dsp:nvSpPr>
      <dsp:spPr>
        <a:xfrm>
          <a:off x="3230" y="258247"/>
          <a:ext cx="2275226" cy="817562"/>
        </a:xfrm>
        <a:prstGeom prst="roundRect">
          <a:avLst>
            <a:gd name="adj" fmla="val 10000"/>
          </a:avLst>
        </a:prstGeom>
        <a:solidFill>
          <a:srgbClr val="ABBBD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adugi" panose="020B0502040204020203" pitchFamily="34" charset="0"/>
              <a:ea typeface="Gadugi" panose="020B0502040204020203" pitchFamily="34" charset="0"/>
            </a:rPr>
            <a:t>Capacity Building</a:t>
          </a:r>
          <a:endParaRPr lang="en-US" sz="1600" b="1" kern="1200" dirty="0">
            <a:solidFill>
              <a:schemeClr val="tx1"/>
            </a:solidFill>
            <a:latin typeface="Gadugi" panose="020B0502040204020203" pitchFamily="34" charset="0"/>
            <a:ea typeface="Gadugi" panose="020B0502040204020203" pitchFamily="34" charset="0"/>
          </a:endParaRPr>
        </a:p>
      </dsp:txBody>
      <dsp:txXfrm>
        <a:off x="3230" y="258247"/>
        <a:ext cx="2275226" cy="545041"/>
      </dsp:txXfrm>
    </dsp:sp>
    <dsp:sp modelId="{9BD9CE4B-9233-4E5C-A379-9B3FAAF2DAEA}">
      <dsp:nvSpPr>
        <dsp:cNvPr id="0" name=""/>
        <dsp:cNvSpPr/>
      </dsp:nvSpPr>
      <dsp:spPr>
        <a:xfrm>
          <a:off x="585800" y="746228"/>
          <a:ext cx="1880352" cy="3405600"/>
        </a:xfrm>
        <a:prstGeom prst="roundRect">
          <a:avLst>
            <a:gd name="adj" fmla="val 10000"/>
          </a:avLst>
        </a:prstGeom>
        <a:solidFill>
          <a:srgbClr val="FFFFFF"/>
        </a:solidFill>
        <a:ln w="12700" cap="flat" cmpd="sng" algn="ctr">
          <a:solidFill>
            <a:srgbClr val="6B7A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0" algn="l" defTabSz="488950">
            <a:lnSpc>
              <a:spcPct val="90000"/>
            </a:lnSpc>
            <a:spcBef>
              <a:spcPct val="0"/>
            </a:spcBef>
            <a:spcAft>
              <a:spcPts val="600"/>
            </a:spcAft>
            <a:buChar char="••"/>
          </a:pPr>
          <a:r>
            <a:rPr lang="en-US" sz="1100" kern="1200" dirty="0" smtClean="0">
              <a:latin typeface="Gadugi" panose="020B0502040204020203" pitchFamily="34" charset="0"/>
              <a:ea typeface="Gadugi" panose="020B0502040204020203" pitchFamily="34" charset="0"/>
            </a:rPr>
            <a:t> Funding prior to entering coordination agreement discussions to:</a:t>
          </a:r>
          <a:endParaRPr lang="en-US" sz="1100" kern="1200" dirty="0">
            <a:latin typeface="Gadugi" panose="020B0502040204020203" pitchFamily="34" charset="0"/>
            <a:ea typeface="Gadugi" panose="020B0502040204020203" pitchFamily="34" charset="0"/>
          </a:endParaRPr>
        </a:p>
        <a:p>
          <a:pPr marL="274320" lvl="2" indent="-91440" algn="l" defTabSz="488950">
            <a:lnSpc>
              <a:spcPct val="90000"/>
            </a:lnSpc>
            <a:spcBef>
              <a:spcPct val="0"/>
            </a:spcBef>
            <a:spcAft>
              <a:spcPts val="400"/>
            </a:spcAft>
            <a:buChar char="••"/>
          </a:pPr>
          <a:r>
            <a:rPr lang="en-US" sz="1100" kern="1200" dirty="0" smtClean="0">
              <a:latin typeface="Gadugi" panose="020B0502040204020203" pitchFamily="34" charset="0"/>
              <a:ea typeface="Gadugi" panose="020B0502040204020203" pitchFamily="34" charset="0"/>
            </a:rPr>
            <a:t> undertake community consultation;</a:t>
          </a:r>
          <a:endParaRPr lang="en-US" sz="1100" kern="1200" dirty="0">
            <a:latin typeface="Gadugi" panose="020B0502040204020203" pitchFamily="34" charset="0"/>
            <a:ea typeface="Gadugi" panose="020B0502040204020203" pitchFamily="34" charset="0"/>
          </a:endParaRPr>
        </a:p>
        <a:p>
          <a:pPr marL="274320" lvl="2" indent="-91440" algn="l" defTabSz="488950">
            <a:lnSpc>
              <a:spcPct val="90000"/>
            </a:lnSpc>
            <a:spcBef>
              <a:spcPct val="0"/>
            </a:spcBef>
            <a:spcAft>
              <a:spcPts val="400"/>
            </a:spcAft>
            <a:buChar char="••"/>
          </a:pPr>
          <a:r>
            <a:rPr lang="en-US" sz="1100" kern="1200" dirty="0" smtClean="0">
              <a:latin typeface="Gadugi" panose="020B0502040204020203" pitchFamily="34" charset="0"/>
              <a:ea typeface="Gadugi" panose="020B0502040204020203" pitchFamily="34" charset="0"/>
            </a:rPr>
            <a:t> explore readiness to exercise jurisdiction; and</a:t>
          </a:r>
          <a:endParaRPr lang="en-US" sz="1100" kern="1200" dirty="0">
            <a:latin typeface="Gadugi" panose="020B0502040204020203" pitchFamily="34" charset="0"/>
            <a:ea typeface="Gadugi" panose="020B0502040204020203" pitchFamily="34" charset="0"/>
          </a:endParaRPr>
        </a:p>
        <a:p>
          <a:pPr marL="274320" lvl="2" indent="-91440" algn="l" defTabSz="488950">
            <a:lnSpc>
              <a:spcPct val="90000"/>
            </a:lnSpc>
            <a:spcBef>
              <a:spcPct val="0"/>
            </a:spcBef>
            <a:spcAft>
              <a:spcPts val="400"/>
            </a:spcAft>
            <a:buChar char="••"/>
          </a:pPr>
          <a:r>
            <a:rPr lang="en-US" sz="1100" kern="1200" dirty="0" smtClean="0">
              <a:latin typeface="Gadugi" panose="020B0502040204020203" pitchFamily="34" charset="0"/>
              <a:ea typeface="Gadugi" panose="020B0502040204020203" pitchFamily="34" charset="0"/>
            </a:rPr>
            <a:t> develop Indigenous child and family services legislation, systems, and programs.</a:t>
          </a:r>
          <a:endParaRPr lang="en-US" sz="1100" kern="1200" dirty="0">
            <a:latin typeface="Gadugi" panose="020B0502040204020203" pitchFamily="34" charset="0"/>
            <a:ea typeface="Gadugi" panose="020B0502040204020203" pitchFamily="34" charset="0"/>
          </a:endParaRPr>
        </a:p>
        <a:p>
          <a:pPr marL="57150" lvl="1" indent="0" algn="l" defTabSz="488950">
            <a:lnSpc>
              <a:spcPct val="90000"/>
            </a:lnSpc>
            <a:spcBef>
              <a:spcPct val="0"/>
            </a:spcBef>
            <a:spcAft>
              <a:spcPts val="600"/>
            </a:spcAft>
            <a:buChar char="••"/>
          </a:pPr>
          <a:r>
            <a:rPr lang="en-US" sz="1100" kern="1200" dirty="0" smtClean="0">
              <a:latin typeface="Gadugi" panose="020B0502040204020203" pitchFamily="34" charset="0"/>
              <a:ea typeface="Gadugi" panose="020B0502040204020203" pitchFamily="34" charset="0"/>
            </a:rPr>
            <a:t> Single-year and multi-year proposals accepted.</a:t>
          </a:r>
          <a:endParaRPr lang="en-US" sz="1100" kern="1200" dirty="0">
            <a:latin typeface="Gadugi" panose="020B0502040204020203" pitchFamily="34" charset="0"/>
            <a:ea typeface="Gadugi" panose="020B0502040204020203" pitchFamily="34" charset="0"/>
          </a:endParaRPr>
        </a:p>
      </dsp:txBody>
      <dsp:txXfrm>
        <a:off x="640874" y="801302"/>
        <a:ext cx="1770204" cy="3295452"/>
      </dsp:txXfrm>
    </dsp:sp>
    <dsp:sp modelId="{7D5FE1CB-5BF6-4BA9-AD88-FD2C1A9A4EB9}">
      <dsp:nvSpPr>
        <dsp:cNvPr id="0" name=""/>
        <dsp:cNvSpPr/>
      </dsp:nvSpPr>
      <dsp:spPr>
        <a:xfrm>
          <a:off x="2514153" y="296691"/>
          <a:ext cx="499674" cy="468153"/>
        </a:xfrm>
        <a:prstGeom prst="rightArrow">
          <a:avLst>
            <a:gd name="adj1" fmla="val 60000"/>
            <a:gd name="adj2" fmla="val 50000"/>
          </a:avLst>
        </a:prstGeom>
        <a:solidFill>
          <a:srgbClr val="6B7A9C"/>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Gadugi" panose="020B0502040204020203" pitchFamily="34" charset="0"/>
            <a:ea typeface="Gadugi" panose="020B0502040204020203" pitchFamily="34" charset="0"/>
          </a:endParaRPr>
        </a:p>
      </dsp:txBody>
      <dsp:txXfrm>
        <a:off x="2514153" y="390322"/>
        <a:ext cx="359228" cy="280891"/>
      </dsp:txXfrm>
    </dsp:sp>
    <dsp:sp modelId="{D8F3FC30-9DE6-4382-90DD-4002CC61BC0E}">
      <dsp:nvSpPr>
        <dsp:cNvPr id="0" name=""/>
        <dsp:cNvSpPr/>
      </dsp:nvSpPr>
      <dsp:spPr>
        <a:xfrm>
          <a:off x="3221239" y="258247"/>
          <a:ext cx="2275226" cy="817562"/>
        </a:xfrm>
        <a:prstGeom prst="roundRect">
          <a:avLst>
            <a:gd name="adj" fmla="val 10000"/>
          </a:avLst>
        </a:prstGeom>
        <a:solidFill>
          <a:srgbClr val="ABBBD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Gadugi" panose="020B0502040204020203" pitchFamily="34" charset="0"/>
              <a:ea typeface="Gadugi" panose="020B0502040204020203" pitchFamily="34" charset="0"/>
            </a:rPr>
            <a:t>Coordination Agreement Discussions</a:t>
          </a:r>
          <a:endParaRPr lang="en-US" sz="1400" b="1" kern="1200" dirty="0">
            <a:solidFill>
              <a:schemeClr val="tx1"/>
            </a:solidFill>
            <a:latin typeface="Gadugi" panose="020B0502040204020203" pitchFamily="34" charset="0"/>
            <a:ea typeface="Gadugi" panose="020B0502040204020203" pitchFamily="34" charset="0"/>
          </a:endParaRPr>
        </a:p>
      </dsp:txBody>
      <dsp:txXfrm>
        <a:off x="3221239" y="258247"/>
        <a:ext cx="2275226" cy="545041"/>
      </dsp:txXfrm>
    </dsp:sp>
    <dsp:sp modelId="{A2141328-A663-4972-AFEE-1C41C2A7DEC2}">
      <dsp:nvSpPr>
        <dsp:cNvPr id="0" name=""/>
        <dsp:cNvSpPr/>
      </dsp:nvSpPr>
      <dsp:spPr>
        <a:xfrm>
          <a:off x="3803808" y="746228"/>
          <a:ext cx="1880352" cy="3405600"/>
        </a:xfrm>
        <a:prstGeom prst="roundRect">
          <a:avLst>
            <a:gd name="adj" fmla="val 10000"/>
          </a:avLst>
        </a:prstGeom>
        <a:solidFill>
          <a:srgbClr val="FFFFFF"/>
        </a:solidFill>
        <a:ln w="12700" cap="flat" cmpd="sng" algn="ctr">
          <a:solidFill>
            <a:srgbClr val="6B7A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ts val="600"/>
            </a:spcAft>
            <a:buChar char="••"/>
          </a:pPr>
          <a:r>
            <a:rPr lang="en-US" sz="1100" kern="1200" dirty="0" smtClean="0">
              <a:latin typeface="Gadugi" panose="020B0502040204020203" pitchFamily="34" charset="0"/>
              <a:ea typeface="Gadugi" panose="020B0502040204020203" pitchFamily="34" charset="0"/>
            </a:rPr>
            <a:t> Funding begins after an Indigenous governing body sends a request to enter into a tripartite coordination agreement discussions under section 20(2).</a:t>
          </a:r>
          <a:endParaRPr lang="en-US" sz="1100" kern="1200" dirty="0">
            <a:latin typeface="Gadugi" panose="020B0502040204020203" pitchFamily="34" charset="0"/>
            <a:ea typeface="Gadugi" panose="020B0502040204020203" pitchFamily="34" charset="0"/>
          </a:endParaRPr>
        </a:p>
        <a:p>
          <a:pPr marL="57150" lvl="1" indent="-57150" algn="l" defTabSz="488950" eaLnBrk="1" latinLnBrk="0">
            <a:lnSpc>
              <a:spcPct val="90000"/>
            </a:lnSpc>
            <a:spcBef>
              <a:spcPct val="0"/>
            </a:spcBef>
            <a:spcAft>
              <a:spcPts val="600"/>
            </a:spcAft>
            <a:buChar char="••"/>
          </a:pPr>
          <a:r>
            <a:rPr lang="en-US" sz="1100" kern="1200" dirty="0" smtClean="0">
              <a:latin typeface="Gadugi" panose="020B0502040204020203" pitchFamily="34" charset="0"/>
              <a:ea typeface="Gadugi" panose="020B0502040204020203" pitchFamily="34" charset="0"/>
            </a:rPr>
            <a:t> Eligible activities: research, honoraria, professional fees, travel, meeting costs, legal advice, hardware and software, analysis and reporting, administrative costs, communications, community consultations and engagement.</a:t>
          </a:r>
          <a:endParaRPr lang="en-US" sz="1100" kern="1200" dirty="0">
            <a:latin typeface="Gadugi" panose="020B0502040204020203" pitchFamily="34" charset="0"/>
            <a:ea typeface="Gadugi" panose="020B0502040204020203" pitchFamily="34" charset="0"/>
          </a:endParaRPr>
        </a:p>
      </dsp:txBody>
      <dsp:txXfrm>
        <a:off x="3858882" y="801302"/>
        <a:ext cx="1770204" cy="3295452"/>
      </dsp:txXfrm>
    </dsp:sp>
    <dsp:sp modelId="{5CA63B42-0E6B-4E8B-984C-62D037016901}">
      <dsp:nvSpPr>
        <dsp:cNvPr id="0" name=""/>
        <dsp:cNvSpPr/>
      </dsp:nvSpPr>
      <dsp:spPr>
        <a:xfrm>
          <a:off x="5732161" y="296691"/>
          <a:ext cx="499674" cy="468153"/>
        </a:xfrm>
        <a:prstGeom prst="rightArrow">
          <a:avLst>
            <a:gd name="adj1" fmla="val 60000"/>
            <a:gd name="adj2" fmla="val 50000"/>
          </a:avLst>
        </a:prstGeom>
        <a:solidFill>
          <a:srgbClr val="6B7A9C"/>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Gadugi" panose="020B0502040204020203" pitchFamily="34" charset="0"/>
            <a:ea typeface="Gadugi" panose="020B0502040204020203" pitchFamily="34" charset="0"/>
          </a:endParaRPr>
        </a:p>
      </dsp:txBody>
      <dsp:txXfrm>
        <a:off x="5732161" y="390322"/>
        <a:ext cx="359228" cy="280891"/>
      </dsp:txXfrm>
    </dsp:sp>
    <dsp:sp modelId="{A71BAFBC-F8E1-4B39-9365-3BB2E5A50516}">
      <dsp:nvSpPr>
        <dsp:cNvPr id="0" name=""/>
        <dsp:cNvSpPr/>
      </dsp:nvSpPr>
      <dsp:spPr>
        <a:xfrm>
          <a:off x="6439247" y="258247"/>
          <a:ext cx="2275226" cy="817562"/>
        </a:xfrm>
        <a:prstGeom prst="roundRect">
          <a:avLst>
            <a:gd name="adj" fmla="val 10000"/>
          </a:avLst>
        </a:prstGeom>
        <a:solidFill>
          <a:srgbClr val="ABBBD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adugi" panose="020B0502040204020203" pitchFamily="34" charset="0"/>
              <a:ea typeface="Gadugi" panose="020B0502040204020203" pitchFamily="34" charset="0"/>
            </a:rPr>
            <a:t>Implementation and Operationalization</a:t>
          </a:r>
          <a:endParaRPr lang="en-US" sz="1600" b="1" kern="1200" dirty="0">
            <a:solidFill>
              <a:schemeClr val="tx1"/>
            </a:solidFill>
            <a:latin typeface="Gadugi" panose="020B0502040204020203" pitchFamily="34" charset="0"/>
            <a:ea typeface="Gadugi" panose="020B0502040204020203" pitchFamily="34" charset="0"/>
          </a:endParaRPr>
        </a:p>
      </dsp:txBody>
      <dsp:txXfrm>
        <a:off x="6439247" y="258247"/>
        <a:ext cx="2275226" cy="545041"/>
      </dsp:txXfrm>
    </dsp:sp>
    <dsp:sp modelId="{2CA8DD7B-790A-4530-BE3A-8B2114F21305}">
      <dsp:nvSpPr>
        <dsp:cNvPr id="0" name=""/>
        <dsp:cNvSpPr/>
      </dsp:nvSpPr>
      <dsp:spPr>
        <a:xfrm>
          <a:off x="7021817" y="746228"/>
          <a:ext cx="1880352" cy="3405600"/>
        </a:xfrm>
        <a:prstGeom prst="roundRect">
          <a:avLst>
            <a:gd name="adj" fmla="val 10000"/>
          </a:avLst>
        </a:prstGeom>
        <a:solidFill>
          <a:srgbClr val="FFFFFF"/>
        </a:solidFill>
        <a:ln w="12700" cap="flat" cmpd="sng" algn="ctr">
          <a:solidFill>
            <a:srgbClr val="6B7A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ts val="600"/>
            </a:spcAft>
            <a:buChar char="••"/>
          </a:pPr>
          <a:r>
            <a:rPr lang="en-US" sz="1100" kern="1200" dirty="0" smtClean="0">
              <a:latin typeface="Gadugi" panose="020B0502040204020203" pitchFamily="34" charset="0"/>
              <a:ea typeface="Gadugi" panose="020B0502040204020203" pitchFamily="34" charset="0"/>
            </a:rPr>
            <a:t> Discussed through the coordination agreement discussions tables, and will vary depending on the proposed model. </a:t>
          </a:r>
          <a:endParaRPr lang="en-US" sz="1100" kern="1200" dirty="0">
            <a:latin typeface="Gadugi" panose="020B0502040204020203" pitchFamily="34" charset="0"/>
            <a:ea typeface="Gadugi" panose="020B0502040204020203" pitchFamily="34" charset="0"/>
          </a:endParaRPr>
        </a:p>
        <a:p>
          <a:pPr marL="57150" lvl="1" indent="-57150" algn="l" defTabSz="488950">
            <a:lnSpc>
              <a:spcPct val="90000"/>
            </a:lnSpc>
            <a:spcBef>
              <a:spcPct val="0"/>
            </a:spcBef>
            <a:spcAft>
              <a:spcPts val="600"/>
            </a:spcAft>
            <a:buChar char="••"/>
          </a:pPr>
          <a:r>
            <a:rPr lang="en-US" sz="1100" kern="1200" dirty="0" smtClean="0">
              <a:latin typeface="Gadugi" panose="020B0502040204020203" pitchFamily="34" charset="0"/>
              <a:ea typeface="Gadugi" panose="020B0502040204020203" pitchFamily="34" charset="0"/>
            </a:rPr>
            <a:t> Predictable, stable, sustainable, needs-based and consistent with the principle of substantive equality, in order to secure long-term positive outcomes for Indigenous children, and families.</a:t>
          </a:r>
          <a:endParaRPr lang="en-US" sz="1100" kern="1200" dirty="0">
            <a:latin typeface="Gadugi" panose="020B0502040204020203" pitchFamily="34" charset="0"/>
            <a:ea typeface="Gadugi" panose="020B0502040204020203" pitchFamily="34" charset="0"/>
          </a:endParaRPr>
        </a:p>
        <a:p>
          <a:pPr marL="57150" lvl="1" indent="-57150" algn="l" defTabSz="488950">
            <a:lnSpc>
              <a:spcPct val="90000"/>
            </a:lnSpc>
            <a:spcBef>
              <a:spcPct val="0"/>
            </a:spcBef>
            <a:spcAft>
              <a:spcPts val="600"/>
            </a:spcAft>
            <a:buChar char="••"/>
          </a:pPr>
          <a:r>
            <a:rPr lang="en-US" sz="1100" kern="1200" dirty="0" smtClean="0">
              <a:solidFill>
                <a:schemeClr val="tx1"/>
              </a:solidFill>
              <a:latin typeface="Gadugi" panose="020B0502040204020203" pitchFamily="34" charset="0"/>
              <a:ea typeface="Gadugi" panose="020B0502040204020203" pitchFamily="34" charset="0"/>
            </a:rPr>
            <a:t> Capital not subject to       $1.5 million limit.</a:t>
          </a:r>
          <a:endParaRPr lang="en-US" sz="1100" kern="1200" dirty="0">
            <a:solidFill>
              <a:schemeClr val="tx1"/>
            </a:solidFill>
            <a:latin typeface="Gadugi" panose="020B0502040204020203" pitchFamily="34" charset="0"/>
            <a:ea typeface="Gadugi" panose="020B0502040204020203" pitchFamily="34" charset="0"/>
          </a:endParaRPr>
        </a:p>
      </dsp:txBody>
      <dsp:txXfrm>
        <a:off x="7076891" y="801302"/>
        <a:ext cx="1770204" cy="32954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295B9-96FA-484C-831C-BE3D4FBFCB43}" type="datetimeFigureOut">
              <a:rPr lang="en-US" smtClean="0"/>
              <a:t>5/19/2021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B683F-3D48-49A6-9979-2E37E1AE093F}" type="slidenum">
              <a:rPr lang="en-US" smtClean="0"/>
              <a:t>‹#›</a:t>
            </a:fld>
            <a:endParaRPr lang="en-US" dirty="0"/>
          </a:p>
        </p:txBody>
      </p:sp>
    </p:spTree>
    <p:extLst>
      <p:ext uri="{BB962C8B-B14F-4D97-AF65-F5344CB8AC3E}">
        <p14:creationId xmlns:p14="http://schemas.microsoft.com/office/powerpoint/2010/main" val="384751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1</a:t>
            </a:fld>
            <a:endParaRPr lang="en-US" dirty="0"/>
          </a:p>
        </p:txBody>
      </p:sp>
    </p:spTree>
    <p:extLst>
      <p:ext uri="{BB962C8B-B14F-4D97-AF65-F5344CB8AC3E}">
        <p14:creationId xmlns:p14="http://schemas.microsoft.com/office/powerpoint/2010/main" val="303684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2</a:t>
            </a:fld>
            <a:endParaRPr lang="en-US" dirty="0"/>
          </a:p>
        </p:txBody>
      </p:sp>
    </p:spTree>
    <p:extLst>
      <p:ext uri="{BB962C8B-B14F-4D97-AF65-F5344CB8AC3E}">
        <p14:creationId xmlns:p14="http://schemas.microsoft.com/office/powerpoint/2010/main" val="201222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3</a:t>
            </a:fld>
            <a:endParaRPr lang="en-US" dirty="0"/>
          </a:p>
        </p:txBody>
      </p:sp>
    </p:spTree>
    <p:extLst>
      <p:ext uri="{BB962C8B-B14F-4D97-AF65-F5344CB8AC3E}">
        <p14:creationId xmlns:p14="http://schemas.microsoft.com/office/powerpoint/2010/main" val="14919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4</a:t>
            </a:fld>
            <a:endParaRPr lang="en-US" dirty="0"/>
          </a:p>
        </p:txBody>
      </p:sp>
    </p:spTree>
    <p:extLst>
      <p:ext uri="{BB962C8B-B14F-4D97-AF65-F5344CB8AC3E}">
        <p14:creationId xmlns:p14="http://schemas.microsoft.com/office/powerpoint/2010/main" val="284948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5</a:t>
            </a:fld>
            <a:endParaRPr lang="en-US" dirty="0"/>
          </a:p>
        </p:txBody>
      </p:sp>
    </p:spTree>
    <p:extLst>
      <p:ext uri="{BB962C8B-B14F-4D97-AF65-F5344CB8AC3E}">
        <p14:creationId xmlns:p14="http://schemas.microsoft.com/office/powerpoint/2010/main" val="3649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6</a:t>
            </a:fld>
            <a:endParaRPr lang="en-US" dirty="0"/>
          </a:p>
        </p:txBody>
      </p:sp>
    </p:spTree>
    <p:extLst>
      <p:ext uri="{BB962C8B-B14F-4D97-AF65-F5344CB8AC3E}">
        <p14:creationId xmlns:p14="http://schemas.microsoft.com/office/powerpoint/2010/main" val="253426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7</a:t>
            </a:fld>
            <a:endParaRPr lang="en-US" dirty="0"/>
          </a:p>
        </p:txBody>
      </p:sp>
    </p:spTree>
    <p:extLst>
      <p:ext uri="{BB962C8B-B14F-4D97-AF65-F5344CB8AC3E}">
        <p14:creationId xmlns:p14="http://schemas.microsoft.com/office/powerpoint/2010/main" val="144067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8</a:t>
            </a:fld>
            <a:endParaRPr lang="en-US" dirty="0"/>
          </a:p>
        </p:txBody>
      </p:sp>
    </p:spTree>
    <p:extLst>
      <p:ext uri="{BB962C8B-B14F-4D97-AF65-F5344CB8AC3E}">
        <p14:creationId xmlns:p14="http://schemas.microsoft.com/office/powerpoint/2010/main" val="159979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B683F-3D48-49A6-9979-2E37E1AE093F}" type="slidenum">
              <a:rPr lang="en-US" smtClean="0"/>
              <a:t>9</a:t>
            </a:fld>
            <a:endParaRPr lang="en-US" dirty="0"/>
          </a:p>
        </p:txBody>
      </p:sp>
    </p:spTree>
    <p:extLst>
      <p:ext uri="{BB962C8B-B14F-4D97-AF65-F5344CB8AC3E}">
        <p14:creationId xmlns:p14="http://schemas.microsoft.com/office/powerpoint/2010/main" val="73135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FB456C-F66D-4F6C-B3E1-E6A064AF3E7B}"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100591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D9E90-9D6F-4626-A042-577DD5A3BE87}"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55018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754D0D-589D-45C5-832B-75766F32A3A4}"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128158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A1DC9B-FBCF-42CB-ACCA-925F9BC010F8}"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416442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C0BF4C-2422-4CEA-BD56-D2C427E28488}"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416653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8E7C9B-96F7-4DF2-AA38-2FF174DA1384}" type="datetime1">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127305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81244B-4751-4904-A424-CF5FB39F74D5}" type="datetime1">
              <a:rPr lang="en-US" smtClean="0"/>
              <a:t>5/19/2021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17329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CE13D3-0EFE-472C-ADEA-89298E9BDE20}" type="datetime1">
              <a:rPr lang="en-US" smtClean="0"/>
              <a:t>5/19/2021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70102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6053-8774-4163-8200-36D95D80753D}" type="datetime1">
              <a:rPr lang="en-US" smtClean="0"/>
              <a:t>5/19/2021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106236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2B28D9-BD84-41AE-9844-CA2F4B0F0BF1}" type="datetime1">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94082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6BCB93-3744-4B0B-BAC8-F40D4E223151}" type="datetime1">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011B4-AC6A-48AD-B7B9-1549F926E57C}" type="slidenum">
              <a:rPr lang="en-US" smtClean="0"/>
              <a:t>‹#›</a:t>
            </a:fld>
            <a:endParaRPr lang="en-US" dirty="0"/>
          </a:p>
        </p:txBody>
      </p:sp>
    </p:spTree>
    <p:extLst>
      <p:ext uri="{BB962C8B-B14F-4D97-AF65-F5344CB8AC3E}">
        <p14:creationId xmlns:p14="http://schemas.microsoft.com/office/powerpoint/2010/main" val="367605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FD91D-E4B9-4459-9039-802933EF8DAB}" type="datetime1">
              <a:rPr lang="en-US" smtClean="0"/>
              <a:t>5/19/2021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011B4-AC6A-48AD-B7B9-1549F926E57C}" type="slidenum">
              <a:rPr lang="en-US" smtClean="0"/>
              <a:t>‹#›</a:t>
            </a:fld>
            <a:endParaRPr lang="en-US" dirty="0"/>
          </a:p>
        </p:txBody>
      </p:sp>
    </p:spTree>
    <p:extLst>
      <p:ext uri="{BB962C8B-B14F-4D97-AF65-F5344CB8AC3E}">
        <p14:creationId xmlns:p14="http://schemas.microsoft.com/office/powerpoint/2010/main" val="25131943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sac-isc.gc.ca/eng/1608565826510/1608565862367"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hyperlink" Target="https://pm.gc.ca/en/news/news-releases/2020/11/27/more-support-advance-reform-services-indigenous-children-and-families" TargetMode="External"/><Relationship Id="rId7" Type="http://schemas.openxmlformats.org/officeDocument/2006/relationships/hyperlink" Target="https://www.budget.gc.ca/2021/report-rapport/p3-en.html#chap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sac-isc.gc.ca/eng/1612285531713/1612285570871"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file:///C:\Users\owenma\AppData\Roaming\OpenText\OTEdit\EC_gcdocs\c43421601\Marissa.owen@canada.ca" TargetMode="External"/><Relationship Id="rId3" Type="http://schemas.openxmlformats.org/officeDocument/2006/relationships/image" Target="../media/image11.PNG"/><Relationship Id="rId7" Type="http://schemas.openxmlformats.org/officeDocument/2006/relationships/hyperlink" Target="file:///C:\Users\owenma\AppData\Roaming\OpenText\OTEdit\EC_gcdocs\c43421601\aanchal.Sharma@canada.c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file:///C:\Users\owenma\AppData\Roaming\OpenText\OTEdit\EC_gcdocs\c44058433\Taia.Tarvainen@canada.ca" TargetMode="External"/><Relationship Id="rId5" Type="http://schemas.openxmlformats.org/officeDocument/2006/relationships/hyperlink" Target="file:///C:\Users\owenma\AppData\Roaming\OpenText\OTEdit\EC_gcdocs\c44058433\Saveena.Rai2@canada.ca" TargetMode="External"/><Relationship Id="rId4" Type="http://schemas.openxmlformats.org/officeDocument/2006/relationships/hyperlink" Target="file:///C:\Users\owenma\AppData\Roaming\OpenText\OTEdit\EC_gcdocs\c44058433\Catherine.Thai@canada.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303097" y="2104009"/>
            <a:ext cx="3804083" cy="2431435"/>
          </a:xfrm>
          <a:prstGeom prst="rect">
            <a:avLst/>
          </a:prstGeom>
          <a:noFill/>
        </p:spPr>
        <p:txBody>
          <a:bodyPr wrap="square" rtlCol="0">
            <a:spAutoFit/>
          </a:bodyPr>
          <a:lstStyle/>
          <a:p>
            <a:r>
              <a:rPr lang="en-US" sz="2400" dirty="0" smtClean="0">
                <a:ln w="12700">
                  <a:noFill/>
                </a:ln>
                <a:solidFill>
                  <a:schemeClr val="bg1"/>
                </a:solidFill>
                <a:latin typeface="Century Gothic" panose="020B0502020202020204" pitchFamily="34" charset="0"/>
              </a:rPr>
              <a:t>Progress </a:t>
            </a:r>
            <a:r>
              <a:rPr lang="en-US" sz="2400" dirty="0">
                <a:ln w="12700">
                  <a:noFill/>
                </a:ln>
                <a:solidFill>
                  <a:schemeClr val="bg1"/>
                </a:solidFill>
                <a:latin typeface="Century Gothic" panose="020B0502020202020204" pitchFamily="34" charset="0"/>
              </a:rPr>
              <a:t>toward reform in Ontario: prevention, family preservation and well-being, community wellness; jurisdiction</a:t>
            </a:r>
            <a:r>
              <a:rPr lang="en-US" dirty="0">
                <a:ln w="12700">
                  <a:noFill/>
                </a:ln>
                <a:solidFill>
                  <a:schemeClr val="bg1"/>
                </a:solidFill>
                <a:latin typeface="Century Gothic" panose="020B0502020202020204" pitchFamily="34" charset="0"/>
              </a:rPr>
              <a:t>.</a:t>
            </a:r>
            <a:endParaRPr lang="en-US" dirty="0" smtClean="0">
              <a:ln w="12700">
                <a:noFill/>
              </a:ln>
              <a:solidFill>
                <a:schemeClr val="bg1"/>
              </a:solidFill>
              <a:latin typeface="Century Gothic" panose="020B0502020202020204" pitchFamily="34" charset="0"/>
            </a:endParaRPr>
          </a:p>
          <a:p>
            <a:endParaRPr lang="en-US" sz="3200" b="1" dirty="0">
              <a:ln w="12700">
                <a:solidFill>
                  <a:schemeClr val="bg1"/>
                </a:solidFill>
              </a:ln>
              <a:latin typeface="Century Gothic" panose="020B0502020202020204" pitchFamily="34" charset="0"/>
            </a:endParaRPr>
          </a:p>
        </p:txBody>
      </p:sp>
      <p:sp>
        <p:nvSpPr>
          <p:cNvPr id="2" name="TextBox 1"/>
          <p:cNvSpPr txBox="1"/>
          <p:nvPr/>
        </p:nvSpPr>
        <p:spPr>
          <a:xfrm>
            <a:off x="7636476" y="4971778"/>
            <a:ext cx="1605149" cy="369332"/>
          </a:xfrm>
          <a:prstGeom prst="rect">
            <a:avLst/>
          </a:prstGeom>
          <a:noFill/>
        </p:spPr>
        <p:txBody>
          <a:bodyPr wrap="square" rtlCol="0">
            <a:spAutoFit/>
          </a:bodyPr>
          <a:lstStyle/>
          <a:p>
            <a:r>
              <a:rPr lang="en-US" dirty="0" smtClean="0">
                <a:latin typeface="Gadugi" panose="020B0502040204020203" pitchFamily="34" charset="0"/>
                <a:ea typeface="Gadugi" panose="020B0502040204020203" pitchFamily="34" charset="0"/>
              </a:rPr>
              <a:t>May 20, 2021</a:t>
            </a:r>
          </a:p>
        </p:txBody>
      </p:sp>
    </p:spTree>
    <p:extLst>
      <p:ext uri="{BB962C8B-B14F-4D97-AF65-F5344CB8AC3E}">
        <p14:creationId xmlns:p14="http://schemas.microsoft.com/office/powerpoint/2010/main" val="2899973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85987" y="6324085"/>
            <a:ext cx="1758013" cy="533915"/>
          </a:xfrm>
          <a:prstGeom prst="rect">
            <a:avLst/>
          </a:prstGeom>
        </p:spPr>
      </p:pic>
      <p:sp>
        <p:nvSpPr>
          <p:cNvPr id="4" name="Title 1"/>
          <p:cNvSpPr txBox="1">
            <a:spLocks/>
          </p:cNvSpPr>
          <p:nvPr/>
        </p:nvSpPr>
        <p:spPr>
          <a:xfrm>
            <a:off x="139700" y="214474"/>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latin typeface="Century Gothic" panose="020B0502020202020204" pitchFamily="34" charset="0"/>
                <a:ea typeface="Gadugi" panose="020B0502040204020203" pitchFamily="34" charset="0"/>
              </a:rPr>
              <a:t>An </a:t>
            </a:r>
            <a:r>
              <a:rPr lang="en-US" sz="3200" dirty="0">
                <a:solidFill>
                  <a:schemeClr val="bg1"/>
                </a:solidFill>
                <a:latin typeface="Century Gothic" panose="020B0502020202020204" pitchFamily="34" charset="0"/>
                <a:ea typeface="Gadugi" panose="020B0502040204020203" pitchFamily="34" charset="0"/>
              </a:rPr>
              <a:t>Act respecting First Nations, Inuit and Métis children, youth and families</a:t>
            </a:r>
            <a:endParaRPr lang="en-US" sz="3200" dirty="0" smtClean="0">
              <a:solidFill>
                <a:schemeClr val="bg1"/>
              </a:solidFill>
              <a:latin typeface="Century Gothic" panose="020B0502020202020204" pitchFamily="34" charset="0"/>
            </a:endParaRPr>
          </a:p>
        </p:txBody>
      </p:sp>
      <p:sp>
        <p:nvSpPr>
          <p:cNvPr id="6" name="Slide Number Placeholder 5"/>
          <p:cNvSpPr>
            <a:spLocks noGrp="1"/>
          </p:cNvSpPr>
          <p:nvPr>
            <p:ph type="sldNum" sz="quarter" idx="12"/>
          </p:nvPr>
        </p:nvSpPr>
        <p:spPr>
          <a:xfrm>
            <a:off x="7086600" y="6492875"/>
            <a:ext cx="2057400" cy="365125"/>
          </a:xfrm>
        </p:spPr>
        <p:txBody>
          <a:bodyPr/>
          <a:lstStyle/>
          <a:p>
            <a:fld id="{928011B4-AC6A-48AD-B7B9-1549F926E57C}" type="slidenum">
              <a:rPr lang="en-US" smtClean="0"/>
              <a:t>2</a:t>
            </a:fld>
            <a:endParaRPr lang="en-US" dirty="0"/>
          </a:p>
        </p:txBody>
      </p:sp>
      <p:pic>
        <p:nvPicPr>
          <p:cNvPr id="11" name="Picture 10"/>
          <p:cNvPicPr>
            <a:picLocks noChangeAspect="1"/>
          </p:cNvPicPr>
          <p:nvPr/>
        </p:nvPicPr>
        <p:blipFill>
          <a:blip r:embed="rId4">
            <a:duotone>
              <a:prstClr val="black"/>
              <a:schemeClr val="tx2">
                <a:tint val="45000"/>
                <a:satMod val="400000"/>
              </a:schemeClr>
            </a:duotone>
          </a:blip>
          <a:stretch>
            <a:fillRect/>
          </a:stretch>
        </p:blipFill>
        <p:spPr>
          <a:xfrm>
            <a:off x="2248066" y="4413859"/>
            <a:ext cx="4838534" cy="2079016"/>
          </a:xfrm>
          <a:prstGeom prst="rect">
            <a:avLst/>
          </a:prstGeom>
        </p:spPr>
      </p:pic>
      <p:sp>
        <p:nvSpPr>
          <p:cNvPr id="3" name="Content Placeholder 2"/>
          <p:cNvSpPr>
            <a:spLocks noGrp="1"/>
          </p:cNvSpPr>
          <p:nvPr>
            <p:ph idx="1"/>
          </p:nvPr>
        </p:nvSpPr>
        <p:spPr>
          <a:xfrm>
            <a:off x="139699" y="1451892"/>
            <a:ext cx="8745509" cy="3311301"/>
          </a:xfrm>
        </p:spPr>
        <p:txBody>
          <a:bodyPr>
            <a:noAutofit/>
          </a:bodyPr>
          <a:lstStyle/>
          <a:p>
            <a:pPr>
              <a:lnSpc>
                <a:spcPct val="13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On </a:t>
            </a:r>
            <a:r>
              <a:rPr lang="en-US" sz="1600" dirty="0">
                <a:latin typeface="Gadugi" panose="020B0502040204020203" pitchFamily="34" charset="0"/>
                <a:ea typeface="Gadugi" panose="020B0502040204020203" pitchFamily="34" charset="0"/>
              </a:rPr>
              <a:t>January 1, 2020, </a:t>
            </a:r>
            <a:r>
              <a:rPr lang="en-US" sz="1600" i="1" dirty="0" smtClean="0">
                <a:latin typeface="Gadugi" panose="020B0502040204020203" pitchFamily="34" charset="0"/>
                <a:ea typeface="Gadugi" panose="020B0502040204020203" pitchFamily="34" charset="0"/>
              </a:rPr>
              <a:t>An Act </a:t>
            </a:r>
            <a:r>
              <a:rPr lang="en-US" sz="1600" i="1" dirty="0">
                <a:latin typeface="Gadugi" panose="020B0502040204020203" pitchFamily="34" charset="0"/>
                <a:ea typeface="Gadugi" panose="020B0502040204020203" pitchFamily="34" charset="0"/>
              </a:rPr>
              <a:t>respecting First Nations, Inuit and Métis children, youth and </a:t>
            </a:r>
            <a:r>
              <a:rPr lang="en-US" sz="1600" i="1" dirty="0" smtClean="0">
                <a:latin typeface="Gadugi" panose="020B0502040204020203" pitchFamily="34" charset="0"/>
                <a:ea typeface="Gadugi" panose="020B0502040204020203" pitchFamily="34" charset="0"/>
              </a:rPr>
              <a:t>families </a:t>
            </a:r>
            <a:r>
              <a:rPr lang="en-US" sz="1600" dirty="0" smtClean="0">
                <a:latin typeface="Gadugi" panose="020B0502040204020203" pitchFamily="34" charset="0"/>
                <a:ea typeface="Gadugi" panose="020B0502040204020203" pitchFamily="34" charset="0"/>
              </a:rPr>
              <a:t>(the Act) came </a:t>
            </a:r>
            <a:r>
              <a:rPr lang="en-US" sz="1600" dirty="0">
                <a:latin typeface="Gadugi" panose="020B0502040204020203" pitchFamily="34" charset="0"/>
                <a:ea typeface="Gadugi" panose="020B0502040204020203" pitchFamily="34" charset="0"/>
              </a:rPr>
              <a:t>into force. </a:t>
            </a:r>
            <a:endParaRPr lang="en-US" sz="1600" dirty="0" smtClean="0">
              <a:latin typeface="Gadugi" panose="020B0502040204020203" pitchFamily="34" charset="0"/>
              <a:ea typeface="Gadugi" panose="020B0502040204020203" pitchFamily="34" charset="0"/>
            </a:endParaRPr>
          </a:p>
          <a:p>
            <a:pPr marL="228600" lvl="2">
              <a:lnSpc>
                <a:spcPct val="130000"/>
              </a:lnSpc>
              <a:spcBef>
                <a:spcPts val="600"/>
              </a:spcBef>
              <a:spcAft>
                <a:spcPts val="600"/>
              </a:spcAft>
              <a:buFont typeface="Courier New" panose="02070309020205020404" pitchFamily="49" charset="0"/>
              <a:buChar char="o"/>
            </a:pPr>
            <a:r>
              <a:rPr lang="en-US" sz="1600" dirty="0">
                <a:latin typeface="Gadugi" panose="020B0502040204020203" pitchFamily="34" charset="0"/>
                <a:ea typeface="Gadugi" panose="020B0502040204020203" pitchFamily="34" charset="0"/>
              </a:rPr>
              <a:t>The Act </a:t>
            </a:r>
            <a:r>
              <a:rPr lang="en-US" sz="1600" b="1" dirty="0">
                <a:latin typeface="Gadugi" panose="020B0502040204020203" pitchFamily="34" charset="0"/>
                <a:ea typeface="Gadugi" panose="020B0502040204020203" pitchFamily="34" charset="0"/>
              </a:rPr>
              <a:t>affirms </a:t>
            </a:r>
            <a:r>
              <a:rPr lang="en-US" sz="1600" b="1" dirty="0">
                <a:solidFill>
                  <a:srgbClr val="000000"/>
                </a:solidFill>
                <a:latin typeface="Gadugi" panose="020B0502040204020203" pitchFamily="34" charset="0"/>
                <a:ea typeface="Gadugi" panose="020B0502040204020203" pitchFamily="34" charset="0"/>
              </a:rPr>
              <a:t>the inherent </a:t>
            </a:r>
            <a:r>
              <a:rPr lang="en-US" sz="1600" b="1" dirty="0" smtClean="0">
                <a:solidFill>
                  <a:srgbClr val="000000"/>
                </a:solidFill>
                <a:latin typeface="Gadugi" panose="020B0502040204020203" pitchFamily="34" charset="0"/>
                <a:ea typeface="Gadugi" panose="020B0502040204020203" pitchFamily="34" charset="0"/>
              </a:rPr>
              <a:t>right </a:t>
            </a:r>
            <a:r>
              <a:rPr lang="en-US" sz="1600" dirty="0">
                <a:solidFill>
                  <a:srgbClr val="000000"/>
                </a:solidFill>
                <a:latin typeface="Gadugi" panose="020B0502040204020203" pitchFamily="34" charset="0"/>
                <a:ea typeface="Gadugi" panose="020B0502040204020203" pitchFamily="34" charset="0"/>
              </a:rPr>
              <a:t>of </a:t>
            </a:r>
            <a:r>
              <a:rPr lang="en-US" sz="1600" dirty="0" smtClean="0">
                <a:solidFill>
                  <a:srgbClr val="000000"/>
                </a:solidFill>
                <a:latin typeface="Gadugi" panose="020B0502040204020203" pitchFamily="34" charset="0"/>
                <a:ea typeface="Gadugi" panose="020B0502040204020203" pitchFamily="34" charset="0"/>
              </a:rPr>
              <a:t>self-government, recognized and affirmed by </a:t>
            </a:r>
            <a:br>
              <a:rPr lang="en-US" sz="1600" dirty="0" smtClean="0">
                <a:solidFill>
                  <a:srgbClr val="000000"/>
                </a:solidFill>
                <a:latin typeface="Gadugi" panose="020B0502040204020203" pitchFamily="34" charset="0"/>
                <a:ea typeface="Gadugi" panose="020B0502040204020203" pitchFamily="34" charset="0"/>
              </a:rPr>
            </a:br>
            <a:r>
              <a:rPr lang="en-US" sz="1600" dirty="0" smtClean="0">
                <a:solidFill>
                  <a:srgbClr val="000000"/>
                </a:solidFill>
                <a:latin typeface="Gadugi" panose="020B0502040204020203" pitchFamily="34" charset="0"/>
                <a:ea typeface="Gadugi" panose="020B0502040204020203" pitchFamily="34" charset="0"/>
              </a:rPr>
              <a:t>section 35 of the </a:t>
            </a:r>
            <a:r>
              <a:rPr lang="en-US" sz="1600" i="1" dirty="0" smtClean="0">
                <a:solidFill>
                  <a:srgbClr val="000000"/>
                </a:solidFill>
                <a:latin typeface="Gadugi" panose="020B0502040204020203" pitchFamily="34" charset="0"/>
                <a:ea typeface="Gadugi" panose="020B0502040204020203" pitchFamily="34" charset="0"/>
              </a:rPr>
              <a:t>Constitution Act, 1982 </a:t>
            </a:r>
            <a:r>
              <a:rPr lang="en-US" sz="1600" dirty="0" smtClean="0">
                <a:solidFill>
                  <a:srgbClr val="000000"/>
                </a:solidFill>
                <a:latin typeface="Gadugi" panose="020B0502040204020203" pitchFamily="34" charset="0"/>
                <a:ea typeface="Gadugi" panose="020B0502040204020203" pitchFamily="34" charset="0"/>
              </a:rPr>
              <a:t>,</a:t>
            </a:r>
            <a:r>
              <a:rPr lang="en-US" sz="1600" i="1" dirty="0" smtClean="0">
                <a:solidFill>
                  <a:srgbClr val="000000"/>
                </a:solidFill>
                <a:latin typeface="Gadugi" panose="020B0502040204020203" pitchFamily="34" charset="0"/>
                <a:ea typeface="Gadugi" panose="020B0502040204020203" pitchFamily="34" charset="0"/>
              </a:rPr>
              <a:t> </a:t>
            </a:r>
            <a:r>
              <a:rPr lang="en-US" sz="1600" dirty="0" smtClean="0">
                <a:solidFill>
                  <a:srgbClr val="000000"/>
                </a:solidFill>
                <a:latin typeface="Gadugi" panose="020B0502040204020203" pitchFamily="34" charset="0"/>
                <a:ea typeface="Gadugi" panose="020B0502040204020203" pitchFamily="34" charset="0"/>
              </a:rPr>
              <a:t>including jurisdiction in relation to child and family services. </a:t>
            </a:r>
          </a:p>
          <a:p>
            <a:pPr marL="228600" lvl="2">
              <a:lnSpc>
                <a:spcPct val="13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The Act and its </a:t>
            </a:r>
            <a:r>
              <a:rPr lang="en-US" sz="1600" b="1" dirty="0" smtClean="0">
                <a:latin typeface="Gadugi" panose="020B0502040204020203" pitchFamily="34" charset="0"/>
                <a:ea typeface="Gadugi" panose="020B0502040204020203" pitchFamily="34" charset="0"/>
              </a:rPr>
              <a:t>minimum standards </a:t>
            </a:r>
            <a:r>
              <a:rPr lang="en-US" sz="1600" dirty="0" smtClean="0">
                <a:latin typeface="Gadugi" panose="020B0502040204020203" pitchFamily="34" charset="0"/>
                <a:ea typeface="Gadugi" panose="020B0502040204020203" pitchFamily="34" charset="0"/>
              </a:rPr>
              <a:t>must be applied by any agency, whether directly by provinces and territories, or by First Nations, Inuit, or Métis, when child and family services are being provided in relation to Indigenous children.</a:t>
            </a:r>
            <a:endParaRPr lang="en-US" sz="16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515824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385987" y="6324085"/>
            <a:ext cx="1758013" cy="533915"/>
          </a:xfrm>
          <a:prstGeom prst="rect">
            <a:avLst/>
          </a:prstGeom>
        </p:spPr>
      </p:pic>
      <p:pic>
        <p:nvPicPr>
          <p:cNvPr id="5" name="Picture 4"/>
          <p:cNvPicPr>
            <a:picLocks noChangeAspect="1"/>
          </p:cNvPicPr>
          <p:nvPr/>
        </p:nvPicPr>
        <p:blipFill>
          <a:blip r:embed="rId4">
            <a:duotone>
              <a:schemeClr val="accent6">
                <a:shade val="45000"/>
                <a:satMod val="135000"/>
              </a:schemeClr>
              <a:prstClr val="white"/>
            </a:duotone>
          </a:blip>
          <a:stretch>
            <a:fillRect/>
          </a:stretch>
        </p:blipFill>
        <p:spPr>
          <a:xfrm>
            <a:off x="5572907" y="1288486"/>
            <a:ext cx="3402367" cy="2712991"/>
          </a:xfrm>
          <a:prstGeom prst="rect">
            <a:avLst/>
          </a:prstGeom>
        </p:spPr>
      </p:pic>
      <p:sp>
        <p:nvSpPr>
          <p:cNvPr id="3" name="Content Placeholder 2"/>
          <p:cNvSpPr>
            <a:spLocks noGrp="1"/>
          </p:cNvSpPr>
          <p:nvPr>
            <p:ph idx="1"/>
          </p:nvPr>
        </p:nvSpPr>
        <p:spPr>
          <a:xfrm>
            <a:off x="204136" y="1376085"/>
            <a:ext cx="5385777" cy="2914561"/>
          </a:xfrm>
          <a:noFill/>
        </p:spPr>
        <p:txBody>
          <a:bodyPr>
            <a:noAutofit/>
          </a:bodyPr>
          <a:lstStyle/>
          <a:p>
            <a:pPr>
              <a:lnSpc>
                <a:spcPct val="120000"/>
              </a:lnSpc>
              <a:spcBef>
                <a:spcPts val="600"/>
              </a:spcBef>
              <a:spcAft>
                <a:spcPts val="600"/>
              </a:spcAft>
              <a:buFont typeface="Courier New" panose="02070309020205020404" pitchFamily="49" charset="0"/>
              <a:buChar char="o"/>
            </a:pPr>
            <a:r>
              <a:rPr lang="en-US" sz="1600" dirty="0">
                <a:latin typeface="Gadugi" panose="020B0502040204020203" pitchFamily="34" charset="0"/>
                <a:ea typeface="Gadugi" panose="020B0502040204020203" pitchFamily="34" charset="0"/>
              </a:rPr>
              <a:t>A list of Indigenous governing bodies that have sent notice to Canada and the relevant provincial or territorial governments is publicly available on the ISC </a:t>
            </a:r>
            <a:r>
              <a:rPr lang="en-US" sz="1600" dirty="0">
                <a:latin typeface="Gadugi" panose="020B0502040204020203" pitchFamily="34" charset="0"/>
                <a:ea typeface="Gadugi" panose="020B0502040204020203" pitchFamily="34" charset="0"/>
                <a:hlinkClick r:id="rId5"/>
              </a:rPr>
              <a:t>website</a:t>
            </a:r>
            <a:r>
              <a:rPr lang="en-US" sz="1600" dirty="0" smtClean="0">
                <a:latin typeface="Gadugi" panose="020B0502040204020203" pitchFamily="34" charset="0"/>
                <a:ea typeface="Gadugi" panose="020B0502040204020203" pitchFamily="34" charset="0"/>
                <a:hlinkClick r:id="rId5"/>
              </a:rPr>
              <a:t>.</a:t>
            </a:r>
            <a:endParaRPr lang="en-US" sz="1200" dirty="0">
              <a:latin typeface="Gadugi" panose="020B0502040204020203" pitchFamily="34" charset="0"/>
              <a:ea typeface="Gadugi" panose="020B0502040204020203" pitchFamily="34" charset="0"/>
            </a:endParaRPr>
          </a:p>
          <a:p>
            <a:pPr>
              <a:lnSpc>
                <a:spcPct val="12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As of April 12, 2021, ISC’s website indicates 29 notices of intent and requests from Indigenous governing bodies have been received under Section 20 of the Act.</a:t>
            </a:r>
          </a:p>
        </p:txBody>
      </p:sp>
      <p:sp>
        <p:nvSpPr>
          <p:cNvPr id="10" name="Slide Number Placeholder 9"/>
          <p:cNvSpPr>
            <a:spLocks noGrp="1"/>
          </p:cNvSpPr>
          <p:nvPr>
            <p:ph type="sldNum" sz="quarter" idx="12"/>
          </p:nvPr>
        </p:nvSpPr>
        <p:spPr>
          <a:xfrm>
            <a:off x="7086600" y="6475188"/>
            <a:ext cx="2057400" cy="365125"/>
          </a:xfrm>
        </p:spPr>
        <p:txBody>
          <a:bodyPr/>
          <a:lstStyle/>
          <a:p>
            <a:fld id="{928011B4-AC6A-48AD-B7B9-1549F926E57C}" type="slidenum">
              <a:rPr lang="en-US" smtClean="0"/>
              <a:t>3</a:t>
            </a:fld>
            <a:endParaRPr lang="en-US" dirty="0"/>
          </a:p>
        </p:txBody>
      </p:sp>
      <p:sp>
        <p:nvSpPr>
          <p:cNvPr id="12" name="Title 1"/>
          <p:cNvSpPr txBox="1">
            <a:spLocks/>
          </p:cNvSpPr>
          <p:nvPr/>
        </p:nvSpPr>
        <p:spPr>
          <a:xfrm>
            <a:off x="139700" y="134850"/>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latin typeface="Century Gothic" panose="020B0502020202020204" pitchFamily="34" charset="0"/>
              </a:rPr>
              <a:t>National and Regional Landscape</a:t>
            </a:r>
            <a:endParaRPr lang="en-US" sz="3200" dirty="0">
              <a:solidFill>
                <a:schemeClr val="bg1"/>
              </a:solidFill>
              <a:latin typeface="Century Gothic" panose="020B0502020202020204" pitchFamily="34" charset="0"/>
            </a:endParaRPr>
          </a:p>
        </p:txBody>
      </p:sp>
      <p:pic>
        <p:nvPicPr>
          <p:cNvPr id="9" name="Picture 8"/>
          <p:cNvPicPr>
            <a:picLocks noChangeAspect="1"/>
          </p:cNvPicPr>
          <p:nvPr/>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colorTemperature colorTemp="5900"/>
                    </a14:imgEffect>
                  </a14:imgLayer>
                </a14:imgProps>
              </a:ext>
            </a:extLst>
          </a:blip>
          <a:srcRect l="7877" t="5022" r="7557" b="21855"/>
          <a:stretch/>
        </p:blipFill>
        <p:spPr>
          <a:xfrm>
            <a:off x="268574" y="4107047"/>
            <a:ext cx="2564013" cy="2217038"/>
          </a:xfrm>
          <a:prstGeom prst="rect">
            <a:avLst/>
          </a:prstGeom>
          <a:ln>
            <a:noFill/>
          </a:ln>
        </p:spPr>
      </p:pic>
      <p:sp>
        <p:nvSpPr>
          <p:cNvPr id="8" name="Rectangle 7"/>
          <p:cNvSpPr/>
          <p:nvPr/>
        </p:nvSpPr>
        <p:spPr>
          <a:xfrm>
            <a:off x="2961462" y="3981382"/>
            <a:ext cx="5921120" cy="2468368"/>
          </a:xfrm>
          <a:prstGeom prst="rect">
            <a:avLst/>
          </a:prstGeom>
        </p:spPr>
        <p:txBody>
          <a:bodyPr wrap="square" rIns="91440">
            <a:spAutoFit/>
          </a:bodyPr>
          <a:lstStyle/>
          <a:p>
            <a:pPr marL="228600" lvl="1" indent="-228600">
              <a:lnSpc>
                <a:spcPct val="120000"/>
              </a:lnSpc>
              <a:spcBef>
                <a:spcPts val="600"/>
              </a:spcBef>
              <a:spcAft>
                <a:spcPts val="600"/>
              </a:spcAft>
              <a:buFont typeface="Courier New" panose="02070309020205020404" pitchFamily="49" charset="0"/>
              <a:buChar char="o"/>
            </a:pPr>
            <a:r>
              <a:rPr lang="en-US" sz="1600" b="1" dirty="0">
                <a:latin typeface="Gadugi" panose="020B0502040204020203" pitchFamily="34" charset="0"/>
                <a:ea typeface="Gadugi" panose="020B0502040204020203" pitchFamily="34" charset="0"/>
              </a:rPr>
              <a:t>Seven</a:t>
            </a:r>
            <a:r>
              <a:rPr lang="en-US" sz="1600" dirty="0">
                <a:latin typeface="Gadugi" panose="020B0502040204020203" pitchFamily="34" charset="0"/>
                <a:ea typeface="Gadugi" panose="020B0502040204020203" pitchFamily="34" charset="0"/>
              </a:rPr>
              <a:t> Ontario First Nations have sent notices under </a:t>
            </a:r>
            <a:r>
              <a:rPr lang="en-US" sz="1600" dirty="0" smtClean="0">
                <a:latin typeface="Gadugi" panose="020B0502040204020203" pitchFamily="34" charset="0"/>
                <a:ea typeface="Gadugi" panose="020B0502040204020203" pitchFamily="34" charset="0"/>
              </a:rPr>
              <a:t/>
            </a:r>
            <a:br>
              <a:rPr lang="en-US" sz="1600" dirty="0" smtClean="0">
                <a:latin typeface="Gadugi" panose="020B0502040204020203" pitchFamily="34" charset="0"/>
                <a:ea typeface="Gadugi" panose="020B0502040204020203" pitchFamily="34" charset="0"/>
              </a:rPr>
            </a:br>
            <a:r>
              <a:rPr lang="en-US" sz="1600" dirty="0" smtClean="0">
                <a:latin typeface="Gadugi" panose="020B0502040204020203" pitchFamily="34" charset="0"/>
                <a:ea typeface="Gadugi" panose="020B0502040204020203" pitchFamily="34" charset="0"/>
              </a:rPr>
              <a:t>section </a:t>
            </a:r>
            <a:r>
              <a:rPr lang="en-US" sz="1600" dirty="0">
                <a:latin typeface="Gadugi" panose="020B0502040204020203" pitchFamily="34" charset="0"/>
                <a:ea typeface="Gadugi" panose="020B0502040204020203" pitchFamily="34" charset="0"/>
              </a:rPr>
              <a:t>20(1).</a:t>
            </a:r>
          </a:p>
          <a:p>
            <a:pPr marL="228600" lvl="1" indent="-228600">
              <a:lnSpc>
                <a:spcPct val="120000"/>
              </a:lnSpc>
              <a:spcBef>
                <a:spcPts val="600"/>
              </a:spcBef>
              <a:spcAft>
                <a:spcPts val="600"/>
              </a:spcAft>
              <a:buFont typeface="Courier New" panose="02070309020205020404" pitchFamily="49" charset="0"/>
              <a:buChar char="o"/>
            </a:pPr>
            <a:r>
              <a:rPr lang="en-US" sz="1600" b="1" dirty="0">
                <a:latin typeface="Gadugi" panose="020B0502040204020203" pitchFamily="34" charset="0"/>
                <a:ea typeface="Gadugi" panose="020B0502040204020203" pitchFamily="34" charset="0"/>
              </a:rPr>
              <a:t>Two</a:t>
            </a:r>
            <a:r>
              <a:rPr lang="en-US" sz="1600" dirty="0">
                <a:latin typeface="Gadugi" panose="020B0502040204020203" pitchFamily="34" charset="0"/>
                <a:ea typeface="Gadugi" panose="020B0502040204020203" pitchFamily="34" charset="0"/>
              </a:rPr>
              <a:t> Ontario First Nations have submitted requests under section 20(2), and coordination agreement discussion tables have been established</a:t>
            </a:r>
            <a:r>
              <a:rPr lang="en-US" sz="1600" dirty="0" smtClean="0">
                <a:latin typeface="Gadugi" panose="020B0502040204020203" pitchFamily="34" charset="0"/>
                <a:ea typeface="Gadugi" panose="020B0502040204020203" pitchFamily="34" charset="0"/>
              </a:rPr>
              <a:t>.</a:t>
            </a:r>
          </a:p>
          <a:p>
            <a:pPr marL="228600" indent="-228600">
              <a:lnSpc>
                <a:spcPct val="12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Nationally, </a:t>
            </a:r>
            <a:r>
              <a:rPr lang="en-US" sz="1600" dirty="0">
                <a:latin typeface="Gadugi" panose="020B0502040204020203" pitchFamily="34" charset="0"/>
                <a:ea typeface="Gadugi" panose="020B0502040204020203" pitchFamily="34" charset="0"/>
              </a:rPr>
              <a:t>t</a:t>
            </a:r>
            <a:r>
              <a:rPr lang="en-US" sz="1600" dirty="0" smtClean="0">
                <a:latin typeface="Gadugi" panose="020B0502040204020203" pitchFamily="34" charset="0"/>
                <a:ea typeface="Gadugi" panose="020B0502040204020203" pitchFamily="34" charset="0"/>
              </a:rPr>
              <a:t>here </a:t>
            </a:r>
            <a:r>
              <a:rPr lang="en-US" sz="1600" dirty="0">
                <a:latin typeface="Gadugi" panose="020B0502040204020203" pitchFamily="34" charset="0"/>
                <a:ea typeface="Gadugi" panose="020B0502040204020203" pitchFamily="34" charset="0"/>
              </a:rPr>
              <a:t>are currently </a:t>
            </a:r>
            <a:r>
              <a:rPr lang="en-US" sz="1600" dirty="0" smtClean="0">
                <a:latin typeface="Gadugi" panose="020B0502040204020203" pitchFamily="34" charset="0"/>
                <a:ea typeface="Gadugi" panose="020B0502040204020203" pitchFamily="34" charset="0"/>
              </a:rPr>
              <a:t>14 </a:t>
            </a:r>
            <a:r>
              <a:rPr lang="en-US" sz="1600" dirty="0">
                <a:latin typeface="Gadugi" panose="020B0502040204020203" pitchFamily="34" charset="0"/>
                <a:ea typeface="Gadugi" panose="020B0502040204020203" pitchFamily="34" charset="0"/>
              </a:rPr>
              <a:t>active coordination agreement discussion tables</a:t>
            </a:r>
            <a:r>
              <a:rPr lang="en-US" sz="1600" dirty="0" smtClean="0">
                <a:latin typeface="Gadugi" panose="020B0502040204020203" pitchFamily="34" charset="0"/>
                <a:ea typeface="Gadugi" panose="020B0502040204020203" pitchFamily="34" charset="0"/>
              </a:rPr>
              <a:t>.</a:t>
            </a:r>
            <a:endParaRPr lang="en-US" sz="16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852086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hlinkClick r:id="rId3"/>
          </p:cNvPr>
          <p:cNvPicPr>
            <a:picLocks noChangeAspect="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l="3885" t="12063" r="3885" b="19841"/>
          <a:stretch/>
        </p:blipFill>
        <p:spPr>
          <a:xfrm rot="435820">
            <a:off x="6556633" y="2024426"/>
            <a:ext cx="2360192" cy="1882012"/>
          </a:xfrm>
          <a:prstGeom prst="rect">
            <a:avLst/>
          </a:prstGeom>
        </p:spPr>
      </p:pic>
      <p:sp>
        <p:nvSpPr>
          <p:cNvPr id="15" name="TextBox 14"/>
          <p:cNvSpPr txBox="1"/>
          <p:nvPr/>
        </p:nvSpPr>
        <p:spPr>
          <a:xfrm rot="20862364">
            <a:off x="6896342" y="2395298"/>
            <a:ext cx="1274954" cy="369332"/>
          </a:xfrm>
          <a:prstGeom prst="rect">
            <a:avLst/>
          </a:prstGeom>
          <a:solidFill>
            <a:schemeClr val="bg1"/>
          </a:solidFill>
        </p:spPr>
        <p:txBody>
          <a:bodyPr wrap="square" lIns="0" tIns="91440" rIns="0" bIns="0" rtlCol="0" anchor="ctr" anchorCtr="0">
            <a:spAutoFit/>
          </a:bodyPr>
          <a:lstStyle/>
          <a:p>
            <a:pPr algn="ctr">
              <a:lnSpc>
                <a:spcPct val="60000"/>
              </a:lnSpc>
            </a:pPr>
            <a:r>
              <a:rPr lang="en-US" sz="1600" b="1" dirty="0" smtClean="0">
                <a:solidFill>
                  <a:srgbClr val="4780A9"/>
                </a:solidFill>
              </a:rPr>
              <a:t>$542 million</a:t>
            </a:r>
          </a:p>
          <a:p>
            <a:pPr algn="ctr">
              <a:lnSpc>
                <a:spcPct val="60000"/>
              </a:lnSpc>
            </a:pPr>
            <a:r>
              <a:rPr lang="en-US" sz="1400" b="1" dirty="0" smtClean="0">
                <a:solidFill>
                  <a:srgbClr val="4780A9"/>
                </a:solidFill>
              </a:rPr>
              <a:t> </a:t>
            </a:r>
            <a:r>
              <a:rPr lang="en-US" sz="1050" dirty="0" smtClean="0">
                <a:solidFill>
                  <a:srgbClr val="4780A9"/>
                </a:solidFill>
              </a:rPr>
              <a:t>over five years</a:t>
            </a:r>
            <a:endParaRPr lang="en-US" sz="1050" dirty="0">
              <a:solidFill>
                <a:srgbClr val="4780A9"/>
              </a:solidFill>
            </a:endParaRPr>
          </a:p>
        </p:txBody>
      </p:sp>
      <p:sp>
        <p:nvSpPr>
          <p:cNvPr id="20" name="Slide Number Placeholder 19"/>
          <p:cNvSpPr>
            <a:spLocks noGrp="1"/>
          </p:cNvSpPr>
          <p:nvPr>
            <p:ph type="sldNum" sz="quarter" idx="12"/>
          </p:nvPr>
        </p:nvSpPr>
        <p:spPr>
          <a:xfrm>
            <a:off x="7086600" y="6492875"/>
            <a:ext cx="2057400" cy="365125"/>
          </a:xfrm>
        </p:spPr>
        <p:txBody>
          <a:bodyPr/>
          <a:lstStyle/>
          <a:p>
            <a:fld id="{928011B4-AC6A-48AD-B7B9-1549F926E57C}" type="slidenum">
              <a:rPr lang="en-US" smtClean="0"/>
              <a:t>4</a:t>
            </a:fld>
            <a:endParaRPr lang="en-US" dirty="0"/>
          </a:p>
        </p:txBody>
      </p:sp>
      <p:sp>
        <p:nvSpPr>
          <p:cNvPr id="18" name="Rectangle 17"/>
          <p:cNvSpPr/>
          <p:nvPr/>
        </p:nvSpPr>
        <p:spPr>
          <a:xfrm>
            <a:off x="139699" y="1282375"/>
            <a:ext cx="8811678" cy="812530"/>
          </a:xfrm>
          <a:prstGeom prst="rect">
            <a:avLst/>
          </a:prstGeom>
          <a:ln>
            <a:noFill/>
          </a:ln>
        </p:spPr>
        <p:txBody>
          <a:bodyPr wrap="square">
            <a:spAutoFit/>
          </a:bodyPr>
          <a:lstStyle/>
          <a:p>
            <a:pPr>
              <a:lnSpc>
                <a:spcPct val="120000"/>
              </a:lnSpc>
              <a:spcBef>
                <a:spcPts val="600"/>
              </a:spcBef>
              <a:spcAft>
                <a:spcPts val="600"/>
              </a:spcAft>
            </a:pPr>
            <a:r>
              <a:rPr lang="en-US" sz="1300" dirty="0" smtClean="0">
                <a:latin typeface="Gadugi" panose="020B0502040204020203" pitchFamily="34" charset="0"/>
                <a:ea typeface="Gadugi" panose="020B0502040204020203" pitchFamily="34" charset="0"/>
              </a:rPr>
              <a:t>On November 27, 2020, </a:t>
            </a:r>
            <a:r>
              <a:rPr lang="en-US" sz="1300" dirty="0" smtClean="0">
                <a:latin typeface="Gadugi" panose="020B0502040204020203" pitchFamily="34" charset="0"/>
                <a:ea typeface="Gadugi" panose="020B0502040204020203" pitchFamily="34" charset="0"/>
                <a:hlinkClick r:id="rId3"/>
              </a:rPr>
              <a:t>Prime Minister Trudeau announced </a:t>
            </a:r>
            <a:r>
              <a:rPr lang="en-US" sz="1300" dirty="0" smtClean="0">
                <a:latin typeface="Gadugi" panose="020B0502040204020203" pitchFamily="34" charset="0"/>
                <a:ea typeface="Gadugi" panose="020B0502040204020203" pitchFamily="34" charset="0"/>
              </a:rPr>
              <a:t>over </a:t>
            </a:r>
            <a:r>
              <a:rPr lang="en-US" sz="1300" b="1" dirty="0" smtClean="0">
                <a:latin typeface="Gadugi" panose="020B0502040204020203" pitchFamily="34" charset="0"/>
                <a:ea typeface="Gadugi" panose="020B0502040204020203" pitchFamily="34" charset="0"/>
              </a:rPr>
              <a:t>$542 million</a:t>
            </a:r>
            <a:r>
              <a:rPr lang="en-US" sz="1300" dirty="0" smtClean="0">
                <a:latin typeface="Gadugi" panose="020B0502040204020203" pitchFamily="34" charset="0"/>
                <a:ea typeface="Gadugi" panose="020B0502040204020203" pitchFamily="34" charset="0"/>
              </a:rPr>
              <a:t> in funding nationally over five years to support implementation of </a:t>
            </a:r>
            <a:r>
              <a:rPr lang="en-US" sz="1300" i="1" dirty="0" smtClean="0">
                <a:latin typeface="Gadugi" panose="020B0502040204020203" pitchFamily="34" charset="0"/>
                <a:ea typeface="Gadugi" panose="020B0502040204020203" pitchFamily="34" charset="0"/>
              </a:rPr>
              <a:t>An Act respecting First Nations, Inuit and Métis children, youth and families</a:t>
            </a:r>
            <a:r>
              <a:rPr lang="en-US" sz="1300" dirty="0" smtClean="0">
                <a:latin typeface="Gadugi" panose="020B0502040204020203" pitchFamily="34" charset="0"/>
                <a:ea typeface="Gadugi" panose="020B0502040204020203" pitchFamily="34" charset="0"/>
              </a:rPr>
              <a:t>, committed as part of the July 2020 Economic and Fiscal Snapshot. It includes: </a:t>
            </a:r>
          </a:p>
        </p:txBody>
      </p:sp>
      <p:pic>
        <p:nvPicPr>
          <p:cNvPr id="2" name="Picture 1"/>
          <p:cNvPicPr>
            <a:picLocks noChangeAspect="1"/>
          </p:cNvPicPr>
          <p:nvPr/>
        </p:nvPicPr>
        <p:blipFill rotWithShape="1">
          <a:blip r:embed="rId6" cstate="print">
            <a:grayscl/>
            <a:extLst>
              <a:ext uri="{28A0092B-C50C-407E-A947-70E740481C1C}">
                <a14:useLocalDpi xmlns:a14="http://schemas.microsoft.com/office/drawing/2010/main" val="0"/>
              </a:ext>
            </a:extLst>
          </a:blip>
          <a:srcRect b="39018"/>
          <a:stretch/>
        </p:blipFill>
        <p:spPr>
          <a:xfrm rot="20858836">
            <a:off x="6991383" y="2975910"/>
            <a:ext cx="614173" cy="267524"/>
          </a:xfrm>
          <a:prstGeom prst="rect">
            <a:avLst/>
          </a:prstGeom>
          <a:ln w="28575">
            <a:solidFill>
              <a:srgbClr val="05528A"/>
            </a:solidFill>
          </a:ln>
        </p:spPr>
      </p:pic>
      <p:sp>
        <p:nvSpPr>
          <p:cNvPr id="10" name="Title 1"/>
          <p:cNvSpPr txBox="1">
            <a:spLocks/>
          </p:cNvSpPr>
          <p:nvPr/>
        </p:nvSpPr>
        <p:spPr>
          <a:xfrm>
            <a:off x="139700" y="134850"/>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latin typeface="Century Gothic" panose="020B0502020202020204" pitchFamily="34" charset="0"/>
              </a:rPr>
              <a:t>Funding</a:t>
            </a:r>
            <a:endParaRPr lang="en-US" sz="3200" dirty="0">
              <a:solidFill>
                <a:schemeClr val="bg1"/>
              </a:solidFill>
              <a:latin typeface="Century Gothic" panose="020B0502020202020204" pitchFamily="34" charset="0"/>
            </a:endParaRPr>
          </a:p>
        </p:txBody>
      </p:sp>
      <p:sp>
        <p:nvSpPr>
          <p:cNvPr id="3" name="Rectangle 2"/>
          <p:cNvSpPr/>
          <p:nvPr/>
        </p:nvSpPr>
        <p:spPr>
          <a:xfrm>
            <a:off x="97789" y="2247600"/>
            <a:ext cx="6602323" cy="1800493"/>
          </a:xfrm>
          <a:prstGeom prst="rect">
            <a:avLst/>
          </a:prstGeom>
        </p:spPr>
        <p:txBody>
          <a:bodyPr wrap="square">
            <a:spAutoFit/>
          </a:bodyPr>
          <a:lstStyle/>
          <a:p>
            <a:pPr lvl="2" indent="-342900">
              <a:spcBef>
                <a:spcPts val="600"/>
              </a:spcBef>
              <a:spcAft>
                <a:spcPts val="600"/>
              </a:spcAft>
              <a:buFont typeface="Courier New" panose="02070309020205020404" pitchFamily="49" charset="0"/>
              <a:buChar char="o"/>
            </a:pPr>
            <a:r>
              <a:rPr lang="en-US" sz="1300" b="1" dirty="0" smtClean="0">
                <a:latin typeface="Gadugi" panose="020B0502040204020203" pitchFamily="34" charset="0"/>
                <a:ea typeface="Gadugi" panose="020B0502040204020203" pitchFamily="34" charset="0"/>
              </a:rPr>
              <a:t>$</a:t>
            </a:r>
            <a:r>
              <a:rPr lang="en-US" sz="1300" b="1" dirty="0">
                <a:latin typeface="Gadugi" panose="020B0502040204020203" pitchFamily="34" charset="0"/>
                <a:ea typeface="Gadugi" panose="020B0502040204020203" pitchFamily="34" charset="0"/>
              </a:rPr>
              <a:t>425 million</a:t>
            </a:r>
            <a:r>
              <a:rPr lang="en-US" sz="1300" dirty="0">
                <a:latin typeface="Gadugi" panose="020B0502040204020203" pitchFamily="34" charset="0"/>
                <a:ea typeface="Gadugi" panose="020B0502040204020203" pitchFamily="34" charset="0"/>
              </a:rPr>
              <a:t> over five years for capacity building funding to support the development of legislation, community consultation, engaging with experts, it is not intended for program or service delivery; </a:t>
            </a:r>
          </a:p>
          <a:p>
            <a:pPr lvl="2" indent="-342900">
              <a:spcBef>
                <a:spcPts val="600"/>
              </a:spcBef>
              <a:spcAft>
                <a:spcPts val="600"/>
              </a:spcAft>
              <a:buFont typeface="Courier New" panose="02070309020205020404" pitchFamily="49" charset="0"/>
              <a:buChar char="o"/>
            </a:pPr>
            <a:r>
              <a:rPr lang="en-US" sz="1300" dirty="0">
                <a:latin typeface="Gadugi" panose="020B0502040204020203" pitchFamily="34" charset="0"/>
                <a:ea typeface="Gadugi" panose="020B0502040204020203" pitchFamily="34" charset="0"/>
              </a:rPr>
              <a:t>Nearly </a:t>
            </a:r>
            <a:r>
              <a:rPr lang="en-US" sz="1300" b="1" dirty="0">
                <a:latin typeface="Gadugi" panose="020B0502040204020203" pitchFamily="34" charset="0"/>
                <a:ea typeface="Gadugi" panose="020B0502040204020203" pitchFamily="34" charset="0"/>
              </a:rPr>
              <a:t>$73 million</a:t>
            </a:r>
            <a:r>
              <a:rPr lang="en-US" sz="1300" dirty="0">
                <a:latin typeface="Gadugi" panose="020B0502040204020203" pitchFamily="34" charset="0"/>
                <a:ea typeface="Gadugi" panose="020B0502040204020203" pitchFamily="34" charset="0"/>
              </a:rPr>
              <a:t> over five years for </a:t>
            </a:r>
            <a:r>
              <a:rPr lang="en-US" sz="1300" dirty="0" smtClean="0">
                <a:latin typeface="Gadugi" panose="020B0502040204020203" pitchFamily="34" charset="0"/>
                <a:ea typeface="Gadugi" panose="020B0502040204020203" pitchFamily="34" charset="0"/>
              </a:rPr>
              <a:t>coordination </a:t>
            </a:r>
            <a:r>
              <a:rPr lang="en-US" sz="1300" dirty="0">
                <a:latin typeface="Gadugi" panose="020B0502040204020203" pitchFamily="34" charset="0"/>
                <a:ea typeface="Gadugi" panose="020B0502040204020203" pitchFamily="34" charset="0"/>
              </a:rPr>
              <a:t>agreement </a:t>
            </a:r>
            <a:r>
              <a:rPr lang="en-US" sz="1300" dirty="0" smtClean="0">
                <a:latin typeface="Gadugi" panose="020B0502040204020203" pitchFamily="34" charset="0"/>
                <a:ea typeface="Gadugi" panose="020B0502040204020203" pitchFamily="34" charset="0"/>
              </a:rPr>
              <a:t>discussions; and</a:t>
            </a:r>
            <a:endParaRPr lang="en-US" sz="1300" dirty="0">
              <a:latin typeface="Gadugi" panose="020B0502040204020203" pitchFamily="34" charset="0"/>
              <a:ea typeface="Gadugi" panose="020B0502040204020203" pitchFamily="34" charset="0"/>
            </a:endParaRPr>
          </a:p>
          <a:p>
            <a:pPr lvl="2" indent="-342900">
              <a:spcBef>
                <a:spcPts val="600"/>
              </a:spcBef>
              <a:spcAft>
                <a:spcPts val="600"/>
              </a:spcAft>
              <a:buFont typeface="Courier New" panose="02070309020205020404" pitchFamily="49" charset="0"/>
              <a:buChar char="o"/>
            </a:pPr>
            <a:r>
              <a:rPr lang="en-US" sz="1300" dirty="0" smtClean="0">
                <a:latin typeface="Gadugi" panose="020B0502040204020203" pitchFamily="34" charset="0"/>
                <a:ea typeface="Gadugi" panose="020B0502040204020203" pitchFamily="34" charset="0"/>
              </a:rPr>
              <a:t>Nearly </a:t>
            </a:r>
            <a:r>
              <a:rPr lang="en-US" sz="1300" b="1" dirty="0">
                <a:latin typeface="Gadugi" panose="020B0502040204020203" pitchFamily="34" charset="0"/>
                <a:ea typeface="Gadugi" panose="020B0502040204020203" pitchFamily="34" charset="0"/>
              </a:rPr>
              <a:t>$10 million</a:t>
            </a:r>
            <a:r>
              <a:rPr lang="en-US" sz="1300" dirty="0">
                <a:latin typeface="Gadugi" panose="020B0502040204020203" pitchFamily="34" charset="0"/>
                <a:ea typeface="Gadugi" panose="020B0502040204020203" pitchFamily="34" charset="0"/>
              </a:rPr>
              <a:t> over two years for  governance engagement mechanisms (GEMs).</a:t>
            </a:r>
          </a:p>
        </p:txBody>
      </p:sp>
      <p:sp>
        <p:nvSpPr>
          <p:cNvPr id="13" name="Rectangle 12"/>
          <p:cNvSpPr/>
          <p:nvPr/>
        </p:nvSpPr>
        <p:spPr>
          <a:xfrm>
            <a:off x="139699" y="4270199"/>
            <a:ext cx="8811679" cy="1980542"/>
          </a:xfrm>
          <a:prstGeom prst="rect">
            <a:avLst/>
          </a:prstGeom>
          <a:ln w="38100">
            <a:solidFill>
              <a:srgbClr val="C78E4C"/>
            </a:solidFill>
          </a:ln>
        </p:spPr>
        <p:txBody>
          <a:bodyPr wrap="square">
            <a:spAutoFit/>
          </a:bodyPr>
          <a:lstStyle/>
          <a:p>
            <a:pPr>
              <a:lnSpc>
                <a:spcPct val="120000"/>
              </a:lnSpc>
              <a:spcBef>
                <a:spcPts val="600"/>
              </a:spcBef>
              <a:spcAft>
                <a:spcPts val="600"/>
              </a:spcAft>
            </a:pPr>
            <a:r>
              <a:rPr lang="en-US" sz="1300" b="1" dirty="0" smtClean="0">
                <a:latin typeface="Gadugi" panose="020B0502040204020203" pitchFamily="34" charset="0"/>
                <a:ea typeface="Gadugi" panose="020B0502040204020203" pitchFamily="34" charset="0"/>
                <a:hlinkClick r:id="rId7"/>
              </a:rPr>
              <a:t>Budget </a:t>
            </a:r>
            <a:r>
              <a:rPr lang="en-US" sz="1300" b="1" dirty="0">
                <a:latin typeface="Gadugi" panose="020B0502040204020203" pitchFamily="34" charset="0"/>
                <a:ea typeface="Gadugi" panose="020B0502040204020203" pitchFamily="34" charset="0"/>
                <a:hlinkClick r:id="rId7"/>
              </a:rPr>
              <a:t>2021 </a:t>
            </a:r>
            <a:r>
              <a:rPr lang="en-US" sz="1300" dirty="0">
                <a:latin typeface="Gadugi" panose="020B0502040204020203" pitchFamily="34" charset="0"/>
                <a:ea typeface="Gadugi" panose="020B0502040204020203" pitchFamily="34" charset="0"/>
              </a:rPr>
              <a:t>proposes to provide </a:t>
            </a:r>
            <a:r>
              <a:rPr lang="en-US" sz="1300" b="1" dirty="0">
                <a:latin typeface="Gadugi" panose="020B0502040204020203" pitchFamily="34" charset="0"/>
                <a:ea typeface="Gadugi" panose="020B0502040204020203" pitchFamily="34" charset="0"/>
              </a:rPr>
              <a:t>$1 billion </a:t>
            </a:r>
            <a:r>
              <a:rPr lang="en-US" sz="1300" b="1" dirty="0" smtClean="0">
                <a:latin typeface="Gadugi" panose="020B0502040204020203" pitchFamily="34" charset="0"/>
                <a:ea typeface="Gadugi" panose="020B0502040204020203" pitchFamily="34" charset="0"/>
              </a:rPr>
              <a:t>over five </a:t>
            </a:r>
            <a:r>
              <a:rPr lang="en-US" sz="1300" b="1" dirty="0">
                <a:latin typeface="Gadugi" panose="020B0502040204020203" pitchFamily="34" charset="0"/>
                <a:ea typeface="Gadugi" panose="020B0502040204020203" pitchFamily="34" charset="0"/>
              </a:rPr>
              <a:t>years</a:t>
            </a:r>
            <a:r>
              <a:rPr lang="en-US" sz="1300" dirty="0">
                <a:latin typeface="Gadugi" panose="020B0502040204020203" pitchFamily="34" charset="0"/>
                <a:ea typeface="Gadugi" panose="020B0502040204020203" pitchFamily="34" charset="0"/>
              </a:rPr>
              <a:t>, starting in 2021-22, with </a:t>
            </a:r>
            <a:r>
              <a:rPr lang="en-US" sz="1300" b="1" dirty="0">
                <a:latin typeface="Gadugi" panose="020B0502040204020203" pitchFamily="34" charset="0"/>
                <a:ea typeface="Gadugi" panose="020B0502040204020203" pitchFamily="34" charset="0"/>
              </a:rPr>
              <a:t>$118.7 million </a:t>
            </a:r>
            <a:r>
              <a:rPr lang="en-US" sz="1300" dirty="0">
                <a:latin typeface="Gadugi" panose="020B0502040204020203" pitchFamily="34" charset="0"/>
                <a:ea typeface="Gadugi" panose="020B0502040204020203" pitchFamily="34" charset="0"/>
              </a:rPr>
              <a:t>ongoing to increase funding under the </a:t>
            </a:r>
            <a:r>
              <a:rPr lang="en-US" sz="1300" dirty="0" smtClean="0">
                <a:latin typeface="Gadugi" panose="020B0502040204020203" pitchFamily="34" charset="0"/>
                <a:ea typeface="Gadugi" panose="020B0502040204020203" pitchFamily="34" charset="0"/>
              </a:rPr>
              <a:t>First Nations </a:t>
            </a:r>
            <a:r>
              <a:rPr lang="en-US" sz="1300" dirty="0">
                <a:latin typeface="Gadugi" panose="020B0502040204020203" pitchFamily="34" charset="0"/>
                <a:ea typeface="Gadugi" panose="020B0502040204020203" pitchFamily="34" charset="0"/>
              </a:rPr>
              <a:t>Child and Family Services Program. Proposed funding would</a:t>
            </a:r>
            <a:r>
              <a:rPr lang="en-US" sz="1300" dirty="0" smtClean="0">
                <a:latin typeface="Gadugi" panose="020B0502040204020203" pitchFamily="34" charset="0"/>
                <a:ea typeface="Gadugi" panose="020B0502040204020203" pitchFamily="34" charset="0"/>
              </a:rPr>
              <a:t>:</a:t>
            </a:r>
          </a:p>
          <a:p>
            <a:pPr marL="457200" indent="-285750">
              <a:lnSpc>
                <a:spcPct val="110000"/>
              </a:lnSpc>
              <a:spcBef>
                <a:spcPts val="600"/>
              </a:spcBef>
              <a:spcAft>
                <a:spcPts val="600"/>
              </a:spcAft>
              <a:buFont typeface="Courier New" panose="02070309020205020404" pitchFamily="49" charset="0"/>
              <a:buChar char="o"/>
            </a:pPr>
            <a:r>
              <a:rPr lang="en-US" sz="1300" dirty="0" smtClean="0">
                <a:latin typeface="Gadugi" panose="020B0502040204020203" pitchFamily="34" charset="0"/>
                <a:ea typeface="Gadugi" panose="020B0502040204020203" pitchFamily="34" charset="0"/>
              </a:rPr>
              <a:t>Provide </a:t>
            </a:r>
            <a:r>
              <a:rPr lang="en-US" sz="1300" dirty="0">
                <a:latin typeface="Gadugi" panose="020B0502040204020203" pitchFamily="34" charset="0"/>
                <a:ea typeface="Gadugi" panose="020B0502040204020203" pitchFamily="34" charset="0"/>
              </a:rPr>
              <a:t>increased support to First </a:t>
            </a:r>
            <a:r>
              <a:rPr lang="en-US" sz="1300" dirty="0" smtClean="0">
                <a:latin typeface="Gadugi" panose="020B0502040204020203" pitchFamily="34" charset="0"/>
                <a:ea typeface="Gadugi" panose="020B0502040204020203" pitchFamily="34" charset="0"/>
              </a:rPr>
              <a:t>Nations not </a:t>
            </a:r>
            <a:r>
              <a:rPr lang="en-US" sz="1300" dirty="0">
                <a:latin typeface="Gadugi" panose="020B0502040204020203" pitchFamily="34" charset="0"/>
                <a:ea typeface="Gadugi" panose="020B0502040204020203" pitchFamily="34" charset="0"/>
              </a:rPr>
              <a:t>served by a delegated First </a:t>
            </a:r>
            <a:r>
              <a:rPr lang="en-US" sz="1300" dirty="0" smtClean="0">
                <a:latin typeface="Gadugi" panose="020B0502040204020203" pitchFamily="34" charset="0"/>
                <a:ea typeface="Gadugi" panose="020B0502040204020203" pitchFamily="34" charset="0"/>
              </a:rPr>
              <a:t>Nation agency </a:t>
            </a:r>
            <a:r>
              <a:rPr lang="en-US" sz="1300" dirty="0">
                <a:latin typeface="Gadugi" panose="020B0502040204020203" pitchFamily="34" charset="0"/>
                <a:ea typeface="Gadugi" panose="020B0502040204020203" pitchFamily="34" charset="0"/>
              </a:rPr>
              <a:t>for prevention activities to help First Nations children and families stay together</a:t>
            </a:r>
            <a:r>
              <a:rPr lang="en-US" sz="1300" dirty="0" smtClean="0">
                <a:latin typeface="Gadugi" panose="020B0502040204020203" pitchFamily="34" charset="0"/>
                <a:ea typeface="Gadugi" panose="020B0502040204020203" pitchFamily="34" charset="0"/>
              </a:rPr>
              <a:t>, within </a:t>
            </a:r>
            <a:r>
              <a:rPr lang="en-US" sz="1300" dirty="0">
                <a:latin typeface="Gadugi" panose="020B0502040204020203" pitchFamily="34" charset="0"/>
                <a:ea typeface="Gadugi" panose="020B0502040204020203" pitchFamily="34" charset="0"/>
              </a:rPr>
              <a:t>their </a:t>
            </a:r>
            <a:r>
              <a:rPr lang="en-US" sz="1300" dirty="0" smtClean="0">
                <a:latin typeface="Gadugi" panose="020B0502040204020203" pitchFamily="34" charset="0"/>
                <a:ea typeface="Gadugi" panose="020B0502040204020203" pitchFamily="34" charset="0"/>
              </a:rPr>
              <a:t>communities, </a:t>
            </a:r>
            <a:r>
              <a:rPr lang="en-US" sz="1300" dirty="0">
                <a:latin typeface="Gadugi" panose="020B0502040204020203" pitchFamily="34" charset="0"/>
                <a:ea typeface="Gadugi" panose="020B0502040204020203" pitchFamily="34" charset="0"/>
              </a:rPr>
              <a:t>through the Community </a:t>
            </a:r>
            <a:r>
              <a:rPr lang="en-US" sz="1300" dirty="0" smtClean="0">
                <a:latin typeface="Gadugi" panose="020B0502040204020203" pitchFamily="34" charset="0"/>
                <a:ea typeface="Gadugi" panose="020B0502040204020203" pitchFamily="34" charset="0"/>
              </a:rPr>
              <a:t>Well-Being </a:t>
            </a:r>
            <a:r>
              <a:rPr lang="en-US" sz="1300" dirty="0">
                <a:latin typeface="Gadugi" panose="020B0502040204020203" pitchFamily="34" charset="0"/>
                <a:ea typeface="Gadugi" panose="020B0502040204020203" pitchFamily="34" charset="0"/>
              </a:rPr>
              <a:t>and Jurisdiction </a:t>
            </a:r>
            <a:r>
              <a:rPr lang="en-US" sz="1300" dirty="0" smtClean="0">
                <a:latin typeface="Gadugi" panose="020B0502040204020203" pitchFamily="34" charset="0"/>
                <a:ea typeface="Gadugi" panose="020B0502040204020203" pitchFamily="34" charset="0"/>
              </a:rPr>
              <a:t>Initiative (CWJI); and </a:t>
            </a:r>
            <a:endParaRPr lang="en-US" sz="1300" dirty="0">
              <a:latin typeface="Gadugi" panose="020B0502040204020203" pitchFamily="34" charset="0"/>
              <a:ea typeface="Gadugi" panose="020B0502040204020203" pitchFamily="34" charset="0"/>
            </a:endParaRPr>
          </a:p>
          <a:p>
            <a:pPr marL="457200" indent="-285750">
              <a:lnSpc>
                <a:spcPct val="110000"/>
              </a:lnSpc>
              <a:spcBef>
                <a:spcPts val="600"/>
              </a:spcBef>
              <a:spcAft>
                <a:spcPts val="600"/>
              </a:spcAft>
              <a:buFont typeface="Courier New" panose="02070309020205020404" pitchFamily="49" charset="0"/>
              <a:buChar char="o"/>
            </a:pPr>
            <a:r>
              <a:rPr lang="en-US" sz="1300" dirty="0" smtClean="0">
                <a:latin typeface="Gadugi" panose="020B0502040204020203" pitchFamily="34" charset="0"/>
                <a:ea typeface="Gadugi" panose="020B0502040204020203" pitchFamily="34" charset="0"/>
              </a:rPr>
              <a:t>Ensure </a:t>
            </a:r>
            <a:r>
              <a:rPr lang="en-US" sz="1300" dirty="0">
                <a:latin typeface="Gadugi" panose="020B0502040204020203" pitchFamily="34" charset="0"/>
                <a:ea typeface="Gadugi" panose="020B0502040204020203" pitchFamily="34" charset="0"/>
              </a:rPr>
              <a:t>that First Nations youth who reach the age of majority receive the </a:t>
            </a:r>
            <a:r>
              <a:rPr lang="en-US" sz="1300" dirty="0" smtClean="0">
                <a:latin typeface="Gadugi" panose="020B0502040204020203" pitchFamily="34" charset="0"/>
                <a:ea typeface="Gadugi" panose="020B0502040204020203" pitchFamily="34" charset="0"/>
              </a:rPr>
              <a:t>supports that </a:t>
            </a:r>
            <a:r>
              <a:rPr lang="en-US" sz="1300" dirty="0">
                <a:latin typeface="Gadugi" panose="020B0502040204020203" pitchFamily="34" charset="0"/>
                <a:ea typeface="Gadugi" panose="020B0502040204020203" pitchFamily="34" charset="0"/>
              </a:rPr>
              <a:t>they need, for up to two additional years, to successfully transition to independence. </a:t>
            </a:r>
          </a:p>
        </p:txBody>
      </p:sp>
    </p:spTree>
    <p:extLst>
      <p:ext uri="{BB962C8B-B14F-4D97-AF65-F5344CB8AC3E}">
        <p14:creationId xmlns:p14="http://schemas.microsoft.com/office/powerpoint/2010/main" val="211470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a:xfrm>
            <a:off x="7086600" y="6492875"/>
            <a:ext cx="2057400" cy="365125"/>
          </a:xfrm>
        </p:spPr>
        <p:txBody>
          <a:bodyPr/>
          <a:lstStyle/>
          <a:p>
            <a:fld id="{928011B4-AC6A-48AD-B7B9-1549F926E57C}" type="slidenum">
              <a:rPr lang="en-US" smtClean="0"/>
              <a:t>5</a:t>
            </a:fld>
            <a:endParaRPr lang="en-US" dirty="0"/>
          </a:p>
        </p:txBody>
      </p:sp>
      <p:sp>
        <p:nvSpPr>
          <p:cNvPr id="10" name="Title 1"/>
          <p:cNvSpPr txBox="1">
            <a:spLocks/>
          </p:cNvSpPr>
          <p:nvPr/>
        </p:nvSpPr>
        <p:spPr>
          <a:xfrm>
            <a:off x="139700" y="134850"/>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latin typeface="Century Gothic" panose="020B0502020202020204" pitchFamily="34" charset="0"/>
              </a:rPr>
              <a:t>Funding Continued</a:t>
            </a:r>
            <a:endParaRPr lang="en-US" sz="3200" dirty="0">
              <a:solidFill>
                <a:schemeClr val="bg1"/>
              </a:solidFill>
              <a:latin typeface="Century Gothic" panose="020B0502020202020204" pitchFamily="34" charset="0"/>
            </a:endParaRPr>
          </a:p>
        </p:txBody>
      </p:sp>
      <p:graphicFrame>
        <p:nvGraphicFramePr>
          <p:cNvPr id="11" name="Diagram 10"/>
          <p:cNvGraphicFramePr/>
          <p:nvPr>
            <p:extLst>
              <p:ext uri="{D42A27DB-BD31-4B8C-83A1-F6EECF244321}">
                <p14:modId xmlns:p14="http://schemas.microsoft.com/office/powerpoint/2010/main" val="242907904"/>
              </p:ext>
            </p:extLst>
          </p:nvPr>
        </p:nvGraphicFramePr>
        <p:xfrm>
          <a:off x="139699" y="2168902"/>
          <a:ext cx="8905401" cy="4410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39699" y="1332953"/>
            <a:ext cx="8811679" cy="707886"/>
          </a:xfrm>
          <a:prstGeom prst="rect">
            <a:avLst/>
          </a:prstGeom>
          <a:noFill/>
          <a:ln>
            <a:solidFill>
              <a:schemeClr val="tx1"/>
            </a:solidFill>
          </a:ln>
        </p:spPr>
        <p:txBody>
          <a:bodyPr wrap="square" rtlCol="0">
            <a:spAutoFit/>
          </a:bodyPr>
          <a:lstStyle/>
          <a:p>
            <a:pPr algn="ctr"/>
            <a:r>
              <a:rPr lang="en-US" sz="2000" b="1" dirty="0" smtClean="0">
                <a:solidFill>
                  <a:schemeClr val="tx2">
                    <a:lumMod val="75000"/>
                  </a:schemeClr>
                </a:solidFill>
                <a:latin typeface="Gadugi" panose="020B0502040204020203" pitchFamily="34" charset="0"/>
                <a:ea typeface="Gadugi" panose="020B0502040204020203" pitchFamily="34" charset="0"/>
              </a:rPr>
              <a:t>Funding is available in the </a:t>
            </a:r>
            <a:r>
              <a:rPr lang="en-US" sz="2000" b="1" dirty="0">
                <a:solidFill>
                  <a:schemeClr val="tx2">
                    <a:lumMod val="75000"/>
                  </a:schemeClr>
                </a:solidFill>
                <a:latin typeface="Gadugi" panose="020B0502040204020203" pitchFamily="34" charset="0"/>
                <a:ea typeface="Gadugi" panose="020B0502040204020203" pitchFamily="34" charset="0"/>
              </a:rPr>
              <a:t>following key areas to support the implementation the </a:t>
            </a:r>
            <a:r>
              <a:rPr lang="en-US" sz="2000" b="1" dirty="0" smtClean="0">
                <a:solidFill>
                  <a:schemeClr val="tx2">
                    <a:lumMod val="75000"/>
                  </a:schemeClr>
                </a:solidFill>
                <a:latin typeface="Gadugi" panose="020B0502040204020203" pitchFamily="34" charset="0"/>
                <a:ea typeface="Gadugi" panose="020B0502040204020203" pitchFamily="34" charset="0"/>
              </a:rPr>
              <a:t>Act: </a:t>
            </a:r>
            <a:endParaRPr lang="en-US" sz="2000" b="1" dirty="0">
              <a:solidFill>
                <a:schemeClr val="tx2">
                  <a:lumMod val="75000"/>
                </a:schemeClr>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743980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7385987" y="6324085"/>
            <a:ext cx="1758013" cy="533915"/>
          </a:xfrm>
          <a:prstGeom prst="rect">
            <a:avLst/>
          </a:prstGeom>
        </p:spPr>
      </p:pic>
      <p:pic>
        <p:nvPicPr>
          <p:cNvPr id="12" name="Picture 11"/>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340848" y="3386633"/>
            <a:ext cx="3255907" cy="2131565"/>
          </a:xfrm>
          <a:prstGeom prst="rect">
            <a:avLst/>
          </a:prstGeom>
        </p:spPr>
      </p:pic>
      <p:sp>
        <p:nvSpPr>
          <p:cNvPr id="7" name="Slide Number Placeholder 6"/>
          <p:cNvSpPr>
            <a:spLocks noGrp="1"/>
          </p:cNvSpPr>
          <p:nvPr>
            <p:ph type="sldNum" sz="quarter" idx="12"/>
          </p:nvPr>
        </p:nvSpPr>
        <p:spPr>
          <a:xfrm>
            <a:off x="7086600" y="6485505"/>
            <a:ext cx="2057400" cy="365125"/>
          </a:xfrm>
        </p:spPr>
        <p:txBody>
          <a:bodyPr/>
          <a:lstStyle/>
          <a:p>
            <a:fld id="{928011B4-AC6A-48AD-B7B9-1549F926E57C}" type="slidenum">
              <a:rPr lang="en-US" smtClean="0"/>
              <a:t>6</a:t>
            </a:fld>
            <a:endParaRPr lang="en-US" dirty="0"/>
          </a:p>
        </p:txBody>
      </p:sp>
      <p:sp>
        <p:nvSpPr>
          <p:cNvPr id="14" name="Rectangle 13"/>
          <p:cNvSpPr/>
          <p:nvPr/>
        </p:nvSpPr>
        <p:spPr>
          <a:xfrm>
            <a:off x="1976034" y="1318460"/>
            <a:ext cx="6975345" cy="1175706"/>
          </a:xfrm>
          <a:prstGeom prst="rect">
            <a:avLst/>
          </a:prstGeom>
        </p:spPr>
        <p:txBody>
          <a:bodyPr wrap="square">
            <a:spAutoFit/>
          </a:bodyPr>
          <a:lstStyle/>
          <a:p>
            <a:pPr marL="285750" indent="-285750">
              <a:lnSpc>
                <a:spcPct val="11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As part of Canada’s funding commitment to support implementation of the Act, </a:t>
            </a:r>
            <a:r>
              <a:rPr lang="en-US" sz="1600" dirty="0">
                <a:latin typeface="Gadugi" panose="020B0502040204020203" pitchFamily="34" charset="0"/>
                <a:ea typeface="Gadugi" panose="020B0502040204020203" pitchFamily="34" charset="0"/>
              </a:rPr>
              <a:t>ISC’s Child and Family Services Reform Engagement sector </a:t>
            </a:r>
            <a:r>
              <a:rPr lang="en-US" sz="1600" dirty="0" smtClean="0">
                <a:latin typeface="Gadugi" panose="020B0502040204020203" pitchFamily="34" charset="0"/>
                <a:ea typeface="Gadugi" panose="020B0502040204020203" pitchFamily="34" charset="0"/>
              </a:rPr>
              <a:t>has recently </a:t>
            </a:r>
            <a:r>
              <a:rPr lang="en-US" sz="1600" dirty="0">
                <a:latin typeface="Gadugi" panose="020B0502040204020203" pitchFamily="34" charset="0"/>
                <a:ea typeface="Gadugi" panose="020B0502040204020203" pitchFamily="34" charset="0"/>
              </a:rPr>
              <a:t>launched a formal </a:t>
            </a:r>
            <a:r>
              <a:rPr lang="en-US" sz="1600" dirty="0">
                <a:latin typeface="Gadugi" panose="020B0502040204020203" pitchFamily="34" charset="0"/>
                <a:ea typeface="Gadugi" panose="020B0502040204020203" pitchFamily="34" charset="0"/>
                <a:hlinkClick r:id="rId5"/>
              </a:rPr>
              <a:t>call for proposals </a:t>
            </a:r>
            <a:r>
              <a:rPr lang="en-US" sz="1600" dirty="0">
                <a:latin typeface="Gadugi" panose="020B0502040204020203" pitchFamily="34" charset="0"/>
                <a:ea typeface="Gadugi" panose="020B0502040204020203" pitchFamily="34" charset="0"/>
              </a:rPr>
              <a:t>for </a:t>
            </a:r>
            <a:r>
              <a:rPr lang="en-US" sz="1600" dirty="0" smtClean="0">
                <a:latin typeface="Gadugi" panose="020B0502040204020203" pitchFamily="34" charset="0"/>
                <a:ea typeface="Gadugi" panose="020B0502040204020203" pitchFamily="34" charset="0"/>
              </a:rPr>
              <a:t>capacity building </a:t>
            </a:r>
            <a:r>
              <a:rPr lang="en-US" sz="1600" dirty="0">
                <a:latin typeface="Gadugi" panose="020B0502040204020203" pitchFamily="34" charset="0"/>
                <a:ea typeface="Gadugi" panose="020B0502040204020203" pitchFamily="34" charset="0"/>
              </a:rPr>
              <a:t>funding for the 2021-2022 fiscal </a:t>
            </a:r>
            <a:r>
              <a:rPr lang="en-US" sz="1600" dirty="0" smtClean="0">
                <a:latin typeface="Gadugi" panose="020B0502040204020203" pitchFamily="34" charset="0"/>
                <a:ea typeface="Gadugi" panose="020B0502040204020203" pitchFamily="34" charset="0"/>
              </a:rPr>
              <a:t>year.</a:t>
            </a:r>
            <a:endParaRPr lang="en-US" sz="1600" dirty="0">
              <a:latin typeface="Gadugi" panose="020B0502040204020203" pitchFamily="34" charset="0"/>
              <a:ea typeface="Gadugi" panose="020B0502040204020203" pitchFamily="34" charset="0"/>
            </a:endParaRPr>
          </a:p>
        </p:txBody>
      </p:sp>
      <p:sp>
        <p:nvSpPr>
          <p:cNvPr id="19" name="Rectangle 18"/>
          <p:cNvSpPr/>
          <p:nvPr/>
        </p:nvSpPr>
        <p:spPr>
          <a:xfrm>
            <a:off x="139560" y="1333451"/>
            <a:ext cx="1721490" cy="1160716"/>
          </a:xfrm>
          <a:prstGeom prst="rect">
            <a:avLst/>
          </a:prstGeom>
          <a:gradFill flip="none" rotWithShape="1">
            <a:gsLst>
              <a:gs pos="0">
                <a:srgbClr val="4780A9"/>
              </a:gs>
              <a:gs pos="48000">
                <a:srgbClr val="99888B"/>
              </a:gs>
              <a:gs pos="100000">
                <a:srgbClr val="C98E48"/>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1400" dirty="0" smtClean="0">
                <a:latin typeface="Gadugi" panose="020B0502040204020203" pitchFamily="34" charset="0"/>
                <a:ea typeface="Gadugi" panose="020B0502040204020203" pitchFamily="34" charset="0"/>
              </a:rPr>
              <a:t> </a:t>
            </a:r>
            <a:endParaRPr lang="en-US" sz="1400" dirty="0"/>
          </a:p>
        </p:txBody>
      </p:sp>
      <p:sp>
        <p:nvSpPr>
          <p:cNvPr id="21" name="Rectangle 20"/>
          <p:cNvSpPr/>
          <p:nvPr/>
        </p:nvSpPr>
        <p:spPr>
          <a:xfrm>
            <a:off x="206751" y="1371297"/>
            <a:ext cx="1587108" cy="1138773"/>
          </a:xfrm>
          <a:prstGeom prst="rect">
            <a:avLst/>
          </a:prstGeom>
        </p:spPr>
        <p:txBody>
          <a:bodyPr wrap="square">
            <a:spAutoFit/>
          </a:bodyPr>
          <a:lstStyle/>
          <a:p>
            <a:pPr algn="ctr"/>
            <a:r>
              <a:rPr lang="en-US" sz="2800" b="1" dirty="0" smtClean="0">
                <a:solidFill>
                  <a:schemeClr val="bg1"/>
                </a:solidFill>
                <a:latin typeface="Gadugi" panose="020B0502040204020203" pitchFamily="34" charset="0"/>
                <a:ea typeface="Gadugi" panose="020B0502040204020203" pitchFamily="34" charset="0"/>
              </a:rPr>
              <a:t>$425 </a:t>
            </a:r>
          </a:p>
          <a:p>
            <a:pPr algn="ctr"/>
            <a:r>
              <a:rPr lang="en-US" sz="2400" b="1" dirty="0" smtClean="0">
                <a:solidFill>
                  <a:schemeClr val="bg1"/>
                </a:solidFill>
                <a:latin typeface="Gadugi" panose="020B0502040204020203" pitchFamily="34" charset="0"/>
                <a:ea typeface="Gadugi" panose="020B0502040204020203" pitchFamily="34" charset="0"/>
              </a:rPr>
              <a:t>million</a:t>
            </a:r>
            <a:r>
              <a:rPr lang="en-US" sz="2000" dirty="0" smtClean="0">
                <a:solidFill>
                  <a:schemeClr val="bg1"/>
                </a:solidFill>
                <a:latin typeface="Gadugi" panose="020B0502040204020203" pitchFamily="34" charset="0"/>
                <a:ea typeface="Gadugi" panose="020B0502040204020203" pitchFamily="34" charset="0"/>
              </a:rPr>
              <a:t> </a:t>
            </a:r>
          </a:p>
          <a:p>
            <a:pPr algn="ctr"/>
            <a:r>
              <a:rPr lang="en-US" sz="1600" dirty="0" smtClean="0">
                <a:solidFill>
                  <a:schemeClr val="bg1"/>
                </a:solidFill>
                <a:latin typeface="Gadugi" panose="020B0502040204020203" pitchFamily="34" charset="0"/>
                <a:ea typeface="Gadugi" panose="020B0502040204020203" pitchFamily="34" charset="0"/>
              </a:rPr>
              <a:t>over five years</a:t>
            </a:r>
            <a:endParaRPr lang="en-US" sz="2000" dirty="0">
              <a:solidFill>
                <a:schemeClr val="bg1"/>
              </a:solidFill>
            </a:endParaRPr>
          </a:p>
        </p:txBody>
      </p:sp>
      <p:sp>
        <p:nvSpPr>
          <p:cNvPr id="5" name="Rectangle 4"/>
          <p:cNvSpPr/>
          <p:nvPr/>
        </p:nvSpPr>
        <p:spPr>
          <a:xfrm>
            <a:off x="482683" y="4603263"/>
            <a:ext cx="6232683" cy="2134068"/>
          </a:xfrm>
          <a:prstGeom prst="rect">
            <a:avLst/>
          </a:prstGeom>
        </p:spPr>
        <p:txBody>
          <a:bodyPr wrap="square" numCol="2">
            <a:noAutofit/>
          </a:bodyPr>
          <a:lstStyle/>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community self-assessment</a:t>
            </a: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community </a:t>
            </a:r>
            <a:r>
              <a:rPr lang="en-CA" sz="1200" dirty="0">
                <a:latin typeface="Gadugi" panose="020B0502040204020203" pitchFamily="34" charset="0"/>
                <a:ea typeface="Gadugi" panose="020B0502040204020203" pitchFamily="34" charset="0"/>
              </a:rPr>
              <a:t>engagement</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planning</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research</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child </a:t>
            </a:r>
            <a:r>
              <a:rPr lang="en-CA" sz="1200" dirty="0">
                <a:latin typeface="Gadugi" panose="020B0502040204020203" pitchFamily="34" charset="0"/>
                <a:ea typeface="Gadugi" panose="020B0502040204020203" pitchFamily="34" charset="0"/>
              </a:rPr>
              <a:t>and family services program development</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drafting </a:t>
            </a:r>
            <a:r>
              <a:rPr lang="en-CA" sz="1200" dirty="0">
                <a:latin typeface="Gadugi" panose="020B0502040204020203" pitchFamily="34" charset="0"/>
                <a:ea typeface="Gadugi" panose="020B0502040204020203" pitchFamily="34" charset="0"/>
              </a:rPr>
              <a:t>of child and family services legislation and policies</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data </a:t>
            </a:r>
            <a:r>
              <a:rPr lang="en-CA" sz="1200" dirty="0">
                <a:latin typeface="Gadugi" panose="020B0502040204020203" pitchFamily="34" charset="0"/>
                <a:ea typeface="Gadugi" panose="020B0502040204020203" pitchFamily="34" charset="0"/>
              </a:rPr>
              <a:t>gathering</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professional </a:t>
            </a:r>
            <a:r>
              <a:rPr lang="en-CA" sz="1200" dirty="0">
                <a:latin typeface="Gadugi" panose="020B0502040204020203" pitchFamily="34" charset="0"/>
                <a:ea typeface="Gadugi" panose="020B0502040204020203" pitchFamily="34" charset="0"/>
              </a:rPr>
              <a:t>consulting </a:t>
            </a:r>
            <a:r>
              <a:rPr lang="en-CA" sz="1200" dirty="0" smtClean="0">
                <a:latin typeface="Gadugi" panose="020B0502040204020203" pitchFamily="34" charset="0"/>
                <a:ea typeface="Gadugi" panose="020B0502040204020203" pitchFamily="34" charset="0"/>
              </a:rPr>
              <a:t>fees</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policy </a:t>
            </a:r>
            <a:r>
              <a:rPr lang="en-CA" sz="1200" dirty="0">
                <a:latin typeface="Gadugi" panose="020B0502040204020203" pitchFamily="34" charset="0"/>
                <a:ea typeface="Gadugi" panose="020B0502040204020203" pitchFamily="34" charset="0"/>
              </a:rPr>
              <a:t>development activities</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legislation development</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travel </a:t>
            </a:r>
            <a:r>
              <a:rPr lang="en-CA" sz="1200" dirty="0">
                <a:latin typeface="Gadugi" panose="020B0502040204020203" pitchFamily="34" charset="0"/>
                <a:ea typeface="Gadugi" panose="020B0502040204020203" pitchFamily="34" charset="0"/>
              </a:rPr>
              <a:t>and accommodations</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communications</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IT </a:t>
            </a:r>
            <a:r>
              <a:rPr lang="en-CA" sz="1200" dirty="0">
                <a:latin typeface="Gadugi" panose="020B0502040204020203" pitchFamily="34" charset="0"/>
                <a:ea typeface="Gadugi" panose="020B0502040204020203" pitchFamily="34" charset="0"/>
              </a:rPr>
              <a:t>systems design</a:t>
            </a:r>
            <a:endParaRPr lang="en-US" sz="1200" dirty="0">
              <a:latin typeface="Gadugi" panose="020B0502040204020203" pitchFamily="34" charset="0"/>
              <a:ea typeface="Gadugi" panose="020B0502040204020203" pitchFamily="34" charset="0"/>
            </a:endParaRPr>
          </a:p>
          <a:p>
            <a:pPr marL="171450" indent="-171450">
              <a:spcAft>
                <a:spcPts val="600"/>
              </a:spcAft>
              <a:buFont typeface="Wingdings" panose="05000000000000000000" pitchFamily="2" charset="2"/>
              <a:buChar char="Ø"/>
            </a:pPr>
            <a:r>
              <a:rPr lang="en-CA" sz="1200" dirty="0" smtClean="0">
                <a:latin typeface="Gadugi" panose="020B0502040204020203" pitchFamily="34" charset="0"/>
                <a:ea typeface="Gadugi" panose="020B0502040204020203" pitchFamily="34" charset="0"/>
              </a:rPr>
              <a:t>hardware </a:t>
            </a:r>
            <a:r>
              <a:rPr lang="en-CA" sz="1200" dirty="0">
                <a:latin typeface="Gadugi" panose="020B0502040204020203" pitchFamily="34" charset="0"/>
                <a:ea typeface="Gadugi" panose="020B0502040204020203" pitchFamily="34" charset="0"/>
              </a:rPr>
              <a:t>and software needed to support data collection, analysis and </a:t>
            </a:r>
            <a:r>
              <a:rPr lang="en-CA" sz="1200" dirty="0" smtClean="0">
                <a:latin typeface="Gadugi" panose="020B0502040204020203" pitchFamily="34" charset="0"/>
                <a:ea typeface="Gadugi" panose="020B0502040204020203" pitchFamily="34" charset="0"/>
              </a:rPr>
              <a:t>reporting</a:t>
            </a:r>
            <a:endParaRPr lang="en-US" sz="1200" dirty="0">
              <a:latin typeface="Gadugi" panose="020B0502040204020203" pitchFamily="34" charset="0"/>
              <a:ea typeface="Gadugi" panose="020B0502040204020203" pitchFamily="34" charset="0"/>
            </a:endParaRPr>
          </a:p>
        </p:txBody>
      </p:sp>
      <p:sp>
        <p:nvSpPr>
          <p:cNvPr id="3" name="Content Placeholder 2"/>
          <p:cNvSpPr>
            <a:spLocks noGrp="1"/>
          </p:cNvSpPr>
          <p:nvPr>
            <p:ph idx="1"/>
          </p:nvPr>
        </p:nvSpPr>
        <p:spPr>
          <a:xfrm>
            <a:off x="139561" y="2580274"/>
            <a:ext cx="6827621" cy="2402890"/>
          </a:xfrm>
        </p:spPr>
        <p:txBody>
          <a:bodyPr rIns="91440">
            <a:noAutofit/>
          </a:bodyPr>
          <a:lstStyle/>
          <a:p>
            <a:pPr>
              <a:lnSpc>
                <a:spcPct val="11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Proposals may be single-year or multi-year. </a:t>
            </a:r>
            <a:r>
              <a:rPr lang="en-US" sz="1600" dirty="0">
                <a:latin typeface="Gadugi" panose="020B0502040204020203" pitchFamily="34" charset="0"/>
                <a:ea typeface="Gadugi" panose="020B0502040204020203" pitchFamily="34" charset="0"/>
              </a:rPr>
              <a:t>Multi-year proposals will be reviewed every </a:t>
            </a:r>
            <a:r>
              <a:rPr lang="en-US" sz="1600" dirty="0" smtClean="0">
                <a:latin typeface="Gadugi" panose="020B0502040204020203" pitchFamily="34" charset="0"/>
                <a:ea typeface="Gadugi" panose="020B0502040204020203" pitchFamily="34" charset="0"/>
              </a:rPr>
              <a:t>year and funding </a:t>
            </a:r>
            <a:r>
              <a:rPr lang="en-US" sz="1600" dirty="0">
                <a:latin typeface="Gadugi" panose="020B0502040204020203" pitchFamily="34" charset="0"/>
                <a:ea typeface="Gadugi" panose="020B0502040204020203" pitchFamily="34" charset="0"/>
              </a:rPr>
              <a:t>may be allocated on </a:t>
            </a:r>
            <a:r>
              <a:rPr lang="en-US" sz="1600" dirty="0" smtClean="0">
                <a:latin typeface="Gadugi" panose="020B0502040204020203" pitchFamily="34" charset="0"/>
                <a:ea typeface="Gadugi" panose="020B0502040204020203" pitchFamily="34" charset="0"/>
              </a:rPr>
              <a:t>an annual basis</a:t>
            </a:r>
            <a:r>
              <a:rPr lang="en-US" sz="1600" dirty="0">
                <a:latin typeface="Gadugi" panose="020B0502040204020203" pitchFamily="34" charset="0"/>
                <a:ea typeface="Gadugi" panose="020B0502040204020203" pitchFamily="34" charset="0"/>
              </a:rPr>
              <a:t>.</a:t>
            </a:r>
            <a:endParaRPr lang="en-US" sz="1600" dirty="0" smtClean="0">
              <a:latin typeface="Gadugi" panose="020B0502040204020203" pitchFamily="34" charset="0"/>
              <a:ea typeface="Gadugi" panose="020B0502040204020203" pitchFamily="34" charset="0"/>
            </a:endParaRPr>
          </a:p>
          <a:p>
            <a:pPr>
              <a:lnSpc>
                <a:spcPct val="11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Future</a:t>
            </a:r>
            <a:r>
              <a:rPr lang="en-US" sz="1600" dirty="0">
                <a:latin typeface="Gadugi" panose="020B0502040204020203" pitchFamily="34" charset="0"/>
                <a:ea typeface="Gadugi" panose="020B0502040204020203" pitchFamily="34" charset="0"/>
              </a:rPr>
              <a:t> opportunities to access funding will be available regularly over the next </a:t>
            </a:r>
            <a:r>
              <a:rPr lang="en-US" sz="1600" dirty="0" smtClean="0">
                <a:latin typeface="Gadugi" panose="020B0502040204020203" pitchFamily="34" charset="0"/>
                <a:ea typeface="Gadugi" panose="020B0502040204020203" pitchFamily="34" charset="0"/>
              </a:rPr>
              <a:t>four </a:t>
            </a:r>
            <a:r>
              <a:rPr lang="en-US" sz="1600" dirty="0">
                <a:latin typeface="Gadugi" panose="020B0502040204020203" pitchFamily="34" charset="0"/>
                <a:ea typeface="Gadugi" panose="020B0502040204020203" pitchFamily="34" charset="0"/>
              </a:rPr>
              <a:t>years. We are committed to evolving this process over </a:t>
            </a:r>
            <a:r>
              <a:rPr lang="en-US" sz="1600" dirty="0" smtClean="0">
                <a:latin typeface="Gadugi" panose="020B0502040204020203" pitchFamily="34" charset="0"/>
                <a:ea typeface="Gadugi" panose="020B0502040204020203" pitchFamily="34" charset="0"/>
              </a:rPr>
              <a:t>time, </a:t>
            </a:r>
            <a:r>
              <a:rPr lang="en-US" sz="1600" dirty="0">
                <a:latin typeface="Gadugi" panose="020B0502040204020203" pitchFamily="34" charset="0"/>
                <a:ea typeface="Gadugi" panose="020B0502040204020203" pitchFamily="34" charset="0"/>
              </a:rPr>
              <a:t>based on </a:t>
            </a:r>
            <a:r>
              <a:rPr lang="en-US" sz="1600" dirty="0" smtClean="0">
                <a:latin typeface="Gadugi" panose="020B0502040204020203" pitchFamily="34" charset="0"/>
                <a:ea typeface="Gadugi" panose="020B0502040204020203" pitchFamily="34" charset="0"/>
              </a:rPr>
              <a:t>lessons </a:t>
            </a:r>
            <a:r>
              <a:rPr lang="en-US" sz="1600" dirty="0">
                <a:latin typeface="Gadugi" panose="020B0502040204020203" pitchFamily="34" charset="0"/>
                <a:ea typeface="Gadugi" panose="020B0502040204020203" pitchFamily="34" charset="0"/>
              </a:rPr>
              <a:t>learned and feedback from partners</a:t>
            </a:r>
            <a:r>
              <a:rPr lang="en-US" sz="1600" dirty="0" smtClean="0">
                <a:latin typeface="Gadugi" panose="020B0502040204020203" pitchFamily="34" charset="0"/>
                <a:ea typeface="Gadugi" panose="020B0502040204020203" pitchFamily="34" charset="0"/>
              </a:rPr>
              <a:t>.</a:t>
            </a:r>
          </a:p>
          <a:p>
            <a:pPr>
              <a:lnSpc>
                <a:spcPct val="110000"/>
              </a:lnSpc>
              <a:spcBef>
                <a:spcPts val="600"/>
              </a:spcBef>
              <a:spcAft>
                <a:spcPts val="600"/>
              </a:spcAft>
              <a:buFont typeface="Courier New" panose="02070309020205020404" pitchFamily="49" charset="0"/>
              <a:buChar char="o"/>
            </a:pPr>
            <a:r>
              <a:rPr lang="en-US" sz="1600" dirty="0" smtClean="0">
                <a:latin typeface="Gadugi" panose="020B0502040204020203" pitchFamily="34" charset="0"/>
                <a:ea typeface="Gadugi" panose="020B0502040204020203" pitchFamily="34" charset="0"/>
              </a:rPr>
              <a:t>Eligible Activities include:</a:t>
            </a:r>
          </a:p>
        </p:txBody>
      </p:sp>
      <p:sp>
        <p:nvSpPr>
          <p:cNvPr id="13" name="Title 1"/>
          <p:cNvSpPr txBox="1">
            <a:spLocks/>
          </p:cNvSpPr>
          <p:nvPr/>
        </p:nvSpPr>
        <p:spPr>
          <a:xfrm>
            <a:off x="139700" y="134850"/>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latin typeface="Century Gothic" panose="020B0502020202020204" pitchFamily="34" charset="0"/>
              </a:rPr>
              <a:t>Capacity Building</a:t>
            </a:r>
            <a:endParaRPr 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8857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l="13407" t="10027" r="11152" b="6248"/>
          <a:stretch/>
        </p:blipFill>
        <p:spPr>
          <a:xfrm>
            <a:off x="6213720" y="3174690"/>
            <a:ext cx="2689549" cy="3161401"/>
          </a:xfrm>
          <a:prstGeom prst="rect">
            <a:avLst/>
          </a:prstGeom>
        </p:spPr>
      </p:pic>
      <p:sp>
        <p:nvSpPr>
          <p:cNvPr id="22" name="Content Placeholder 21"/>
          <p:cNvSpPr>
            <a:spLocks noGrp="1"/>
          </p:cNvSpPr>
          <p:nvPr>
            <p:ph idx="1"/>
          </p:nvPr>
        </p:nvSpPr>
        <p:spPr>
          <a:xfrm>
            <a:off x="2226438" y="1715422"/>
            <a:ext cx="6363819" cy="2167944"/>
          </a:xfrm>
        </p:spPr>
        <p:txBody>
          <a:bodyPr>
            <a:noAutofit/>
          </a:bodyPr>
          <a:lstStyle/>
          <a:p>
            <a:pPr>
              <a:lnSpc>
                <a:spcPct val="110000"/>
              </a:lnSpc>
              <a:spcBef>
                <a:spcPts val="600"/>
              </a:spcBef>
              <a:spcAft>
                <a:spcPts val="600"/>
              </a:spcAft>
              <a:buFont typeface="Courier New" panose="02070309020205020404" pitchFamily="49" charset="0"/>
              <a:buChar char="o"/>
            </a:pPr>
            <a:r>
              <a:rPr lang="en-US" sz="1800" dirty="0" smtClean="0">
                <a:latin typeface="Gadugi" panose="020B0502040204020203" pitchFamily="34" charset="0"/>
                <a:ea typeface="Gadugi" panose="020B0502040204020203" pitchFamily="34" charset="0"/>
              </a:rPr>
              <a:t>Indigenous Services Canada is committed to an </a:t>
            </a:r>
            <a:br>
              <a:rPr lang="en-US" sz="1800" dirty="0" smtClean="0">
                <a:latin typeface="Gadugi" panose="020B0502040204020203" pitchFamily="34" charset="0"/>
                <a:ea typeface="Gadugi" panose="020B0502040204020203" pitchFamily="34" charset="0"/>
              </a:rPr>
            </a:br>
            <a:r>
              <a:rPr lang="en-US" sz="1800" dirty="0" smtClean="0">
                <a:latin typeface="Gadugi" panose="020B0502040204020203" pitchFamily="34" charset="0"/>
                <a:ea typeface="Gadugi" panose="020B0502040204020203" pitchFamily="34" charset="0"/>
              </a:rPr>
              <a:t>Ontario-specific process to implement </a:t>
            </a:r>
            <a:r>
              <a:rPr lang="en-US" sz="1800" i="1" dirty="0" smtClean="0">
                <a:latin typeface="Gadugi" panose="020B0502040204020203" pitchFamily="34" charset="0"/>
                <a:ea typeface="Gadugi" panose="020B0502040204020203" pitchFamily="34" charset="0"/>
              </a:rPr>
              <a:t>An Act </a:t>
            </a:r>
            <a:r>
              <a:rPr lang="en-US" sz="1800" i="1" dirty="0">
                <a:latin typeface="Gadugi" panose="020B0502040204020203" pitchFamily="34" charset="0"/>
                <a:ea typeface="Gadugi" panose="020B0502040204020203" pitchFamily="34" charset="0"/>
              </a:rPr>
              <a:t>respecting First Nations, Inuit and Métis children, youth and </a:t>
            </a:r>
            <a:r>
              <a:rPr lang="en-US" sz="1800" i="1" dirty="0" smtClean="0">
                <a:latin typeface="Gadugi" panose="020B0502040204020203" pitchFamily="34" charset="0"/>
                <a:ea typeface="Gadugi" panose="020B0502040204020203" pitchFamily="34" charset="0"/>
              </a:rPr>
              <a:t>families </a:t>
            </a:r>
            <a:r>
              <a:rPr lang="en-US" sz="1800" dirty="0" smtClean="0">
                <a:latin typeface="Gadugi" panose="020B0502040204020203" pitchFamily="34" charset="0"/>
                <a:ea typeface="Gadugi" panose="020B0502040204020203" pitchFamily="34" charset="0"/>
              </a:rPr>
              <a:t>in Ontario and will continue to collaborate </a:t>
            </a:r>
            <a:r>
              <a:rPr lang="en-US" sz="1800" dirty="0">
                <a:latin typeface="Gadugi" panose="020B0502040204020203" pitchFamily="34" charset="0"/>
                <a:ea typeface="Gadugi" panose="020B0502040204020203" pitchFamily="34" charset="0"/>
              </a:rPr>
              <a:t>with </a:t>
            </a:r>
            <a:r>
              <a:rPr lang="en-US" sz="1800" dirty="0" smtClean="0">
                <a:latin typeface="Gadugi" panose="020B0502040204020203" pitchFamily="34" charset="0"/>
                <a:ea typeface="Gadugi" panose="020B0502040204020203" pitchFamily="34" charset="0"/>
              </a:rPr>
              <a:t>partners.</a:t>
            </a:r>
          </a:p>
        </p:txBody>
      </p:sp>
      <p:pic>
        <p:nvPicPr>
          <p:cNvPr id="9" name="Picture 8"/>
          <p:cNvPicPr>
            <a:picLocks noChangeAspect="1"/>
          </p:cNvPicPr>
          <p:nvPr/>
        </p:nvPicPr>
        <p:blipFill>
          <a:blip r:embed="rId5">
            <a:duotone>
              <a:schemeClr val="accent6">
                <a:shade val="45000"/>
                <a:satMod val="135000"/>
              </a:schemeClr>
              <a:prstClr val="white"/>
            </a:duotone>
          </a:blip>
          <a:stretch>
            <a:fillRect/>
          </a:stretch>
        </p:blipFill>
        <p:spPr>
          <a:xfrm>
            <a:off x="142920" y="1364879"/>
            <a:ext cx="2147736" cy="1919253"/>
          </a:xfrm>
          <a:prstGeom prst="rect">
            <a:avLst/>
          </a:prstGeom>
        </p:spPr>
      </p:pic>
      <p:sp>
        <p:nvSpPr>
          <p:cNvPr id="6" name="TextBox 5"/>
          <p:cNvSpPr txBox="1"/>
          <p:nvPr/>
        </p:nvSpPr>
        <p:spPr>
          <a:xfrm>
            <a:off x="207138" y="1786468"/>
            <a:ext cx="2019300" cy="951030"/>
          </a:xfrm>
          <a:prstGeom prst="rect">
            <a:avLst/>
          </a:prstGeom>
          <a:noFill/>
        </p:spPr>
        <p:txBody>
          <a:bodyPr wrap="square" rtlCol="0">
            <a:spAutoFit/>
          </a:bodyPr>
          <a:lstStyle/>
          <a:p>
            <a:pPr algn="ctr">
              <a:lnSpc>
                <a:spcPct val="90000"/>
              </a:lnSpc>
            </a:pPr>
            <a:r>
              <a:rPr lang="en-US" sz="2400" b="1" dirty="0" smtClean="0">
                <a:latin typeface="Gadugi" panose="020B0502040204020203" pitchFamily="34" charset="0"/>
                <a:ea typeface="Gadugi" panose="020B0502040204020203" pitchFamily="34" charset="0"/>
              </a:rPr>
              <a:t>$10 </a:t>
            </a:r>
          </a:p>
          <a:p>
            <a:pPr algn="ctr">
              <a:lnSpc>
                <a:spcPct val="90000"/>
              </a:lnSpc>
            </a:pPr>
            <a:r>
              <a:rPr lang="en-US" sz="2400" b="1" dirty="0" smtClean="0">
                <a:latin typeface="Gadugi" panose="020B0502040204020203" pitchFamily="34" charset="0"/>
                <a:ea typeface="Gadugi" panose="020B0502040204020203" pitchFamily="34" charset="0"/>
              </a:rPr>
              <a:t>Million</a:t>
            </a:r>
          </a:p>
          <a:p>
            <a:pPr algn="ctr">
              <a:lnSpc>
                <a:spcPct val="90000"/>
              </a:lnSpc>
            </a:pPr>
            <a:r>
              <a:rPr lang="en-US" sz="1400" b="1" dirty="0" smtClean="0">
                <a:solidFill>
                  <a:srgbClr val="6A7A9C"/>
                </a:solidFill>
                <a:latin typeface="Gadugi" panose="020B0502040204020203" pitchFamily="34" charset="0"/>
                <a:ea typeface="Gadugi" panose="020B0502040204020203" pitchFamily="34" charset="0"/>
              </a:rPr>
              <a:t>over 2 years</a:t>
            </a:r>
            <a:endParaRPr lang="en-US" sz="1400" b="1" dirty="0">
              <a:solidFill>
                <a:srgbClr val="6A7A9C"/>
              </a:solidFill>
              <a:latin typeface="Gadugi" panose="020B0502040204020203" pitchFamily="34" charset="0"/>
              <a:ea typeface="Gadugi" panose="020B0502040204020203" pitchFamily="34" charset="0"/>
            </a:endParaRPr>
          </a:p>
        </p:txBody>
      </p:sp>
      <p:sp>
        <p:nvSpPr>
          <p:cNvPr id="15" name="Rectangle 14"/>
          <p:cNvSpPr/>
          <p:nvPr/>
        </p:nvSpPr>
        <p:spPr>
          <a:xfrm>
            <a:off x="6783508" y="4320728"/>
            <a:ext cx="1938294" cy="1492716"/>
          </a:xfrm>
          <a:prstGeom prst="rect">
            <a:avLst/>
          </a:prstGeom>
        </p:spPr>
        <p:txBody>
          <a:bodyPr wrap="square" lIns="0" rIns="0">
            <a:spAutoFit/>
          </a:bodyPr>
          <a:lstStyle/>
          <a:p>
            <a:pPr marL="171450" indent="-171450">
              <a:buSzPct val="90000"/>
              <a:buFont typeface="Arial" panose="020B0604020202020204" pitchFamily="34" charset="0"/>
              <a:buChar char="•"/>
            </a:pPr>
            <a:r>
              <a:rPr lang="en-CA" sz="1300" b="1" dirty="0" smtClean="0">
                <a:solidFill>
                  <a:srgbClr val="C88E4B"/>
                </a:solidFill>
                <a:latin typeface="Gadugi" panose="020B0502040204020203" pitchFamily="34" charset="0"/>
                <a:ea typeface="Gadugi" panose="020B0502040204020203" pitchFamily="34" charset="0"/>
                <a:cs typeface="Times New Roman" panose="02020603050405020304" pitchFamily="18" charset="0"/>
              </a:rPr>
              <a:t>S.35 rights holders</a:t>
            </a:r>
          </a:p>
          <a:p>
            <a:pPr marL="171450" indent="-171450">
              <a:buSzPct val="90000"/>
              <a:buFont typeface="Arial" panose="020B0604020202020204" pitchFamily="34" charset="0"/>
              <a:buChar char="•"/>
            </a:pPr>
            <a:r>
              <a:rPr lang="en-CA" sz="1300" b="1" dirty="0">
                <a:solidFill>
                  <a:srgbClr val="C88E4B"/>
                </a:solidFill>
                <a:latin typeface="Gadugi" panose="020B0502040204020203" pitchFamily="34" charset="0"/>
                <a:ea typeface="Gadugi" panose="020B0502040204020203" pitchFamily="34" charset="0"/>
                <a:cs typeface="Times New Roman" panose="02020603050405020304" pitchFamily="18" charset="0"/>
              </a:rPr>
              <a:t>E</a:t>
            </a:r>
            <a:r>
              <a:rPr lang="en-CA" sz="1300" b="1" dirty="0" smtClean="0">
                <a:solidFill>
                  <a:srgbClr val="C88E4B"/>
                </a:solidFill>
                <a:latin typeface="Gadugi" panose="020B0502040204020203" pitchFamily="34" charset="0"/>
                <a:ea typeface="Gadugi" panose="020B0502040204020203" pitchFamily="34" charset="0"/>
                <a:cs typeface="Times New Roman" panose="02020603050405020304" pitchFamily="18" charset="0"/>
              </a:rPr>
              <a:t>xperts </a:t>
            </a:r>
            <a:r>
              <a:rPr lang="en-CA" sz="1300" b="1" dirty="0">
                <a:solidFill>
                  <a:srgbClr val="C88E4B"/>
                </a:solidFill>
                <a:latin typeface="Gadugi" panose="020B0502040204020203" pitchFamily="34" charset="0"/>
                <a:ea typeface="Gadugi" panose="020B0502040204020203" pitchFamily="34" charset="0"/>
                <a:cs typeface="Times New Roman" panose="02020603050405020304" pitchFamily="18" charset="0"/>
              </a:rPr>
              <a:t>in </a:t>
            </a:r>
            <a:r>
              <a:rPr lang="en-CA" sz="1300" b="1" dirty="0" smtClean="0">
                <a:solidFill>
                  <a:srgbClr val="C88E4B"/>
                </a:solidFill>
                <a:latin typeface="Gadugi" panose="020B0502040204020203" pitchFamily="34" charset="0"/>
                <a:ea typeface="Gadugi" panose="020B0502040204020203" pitchFamily="34" charset="0"/>
                <a:cs typeface="Times New Roman" panose="02020603050405020304" pitchFamily="18" charset="0"/>
              </a:rPr>
              <a:t>child       </a:t>
            </a:r>
            <a:r>
              <a:rPr lang="en-CA" sz="1300" b="1" dirty="0">
                <a:solidFill>
                  <a:srgbClr val="C88E4B"/>
                </a:solidFill>
                <a:latin typeface="Gadugi" panose="020B0502040204020203" pitchFamily="34" charset="0"/>
                <a:ea typeface="Gadugi" panose="020B0502040204020203" pitchFamily="34" charset="0"/>
                <a:cs typeface="Times New Roman" panose="02020603050405020304" pitchFamily="18" charset="0"/>
              </a:rPr>
              <a:t>and family </a:t>
            </a:r>
            <a:r>
              <a:rPr lang="en-CA" sz="1300" b="1" dirty="0" smtClean="0">
                <a:solidFill>
                  <a:srgbClr val="C88E4B"/>
                </a:solidFill>
                <a:latin typeface="Gadugi" panose="020B0502040204020203" pitchFamily="34" charset="0"/>
                <a:ea typeface="Gadugi" panose="020B0502040204020203" pitchFamily="34" charset="0"/>
                <a:cs typeface="Times New Roman" panose="02020603050405020304" pitchFamily="18" charset="0"/>
              </a:rPr>
              <a:t>services</a:t>
            </a:r>
            <a:endParaRPr lang="en-CA" sz="1300" b="1" dirty="0">
              <a:solidFill>
                <a:srgbClr val="C88E4B"/>
              </a:solidFill>
              <a:latin typeface="Gadugi" panose="020B0502040204020203" pitchFamily="34" charset="0"/>
              <a:ea typeface="Gadugi" panose="020B0502040204020203" pitchFamily="34" charset="0"/>
              <a:cs typeface="Times New Roman" panose="02020603050405020304" pitchFamily="18" charset="0"/>
            </a:endParaRPr>
          </a:p>
          <a:p>
            <a:pPr marL="171450" indent="-171450">
              <a:buSzPct val="90000"/>
              <a:buFont typeface="Arial" panose="020B0604020202020204" pitchFamily="34" charset="0"/>
              <a:buChar char="•"/>
            </a:pPr>
            <a:r>
              <a:rPr lang="en-CA" sz="1300" b="1" dirty="0" smtClean="0">
                <a:solidFill>
                  <a:srgbClr val="C88E4B"/>
                </a:solidFill>
                <a:latin typeface="Gadugi" panose="020B0502040204020203" pitchFamily="34" charset="0"/>
                <a:ea typeface="Gadugi" panose="020B0502040204020203" pitchFamily="34" charset="0"/>
                <a:cs typeface="Times New Roman" panose="02020603050405020304" pitchFamily="18" charset="0"/>
              </a:rPr>
              <a:t>Elders</a:t>
            </a:r>
          </a:p>
          <a:p>
            <a:pPr marL="171450" indent="-171450">
              <a:buSzPct val="90000"/>
              <a:buFont typeface="Arial" panose="020B0604020202020204" pitchFamily="34" charset="0"/>
              <a:buChar char="•"/>
            </a:pPr>
            <a:r>
              <a:rPr lang="en-CA" sz="1300" b="1" dirty="0">
                <a:solidFill>
                  <a:srgbClr val="C88E4B"/>
                </a:solidFill>
                <a:latin typeface="Gadugi" panose="020B0502040204020203" pitchFamily="34" charset="0"/>
                <a:ea typeface="Gadugi" panose="020B0502040204020203" pitchFamily="34" charset="0"/>
                <a:cs typeface="Times New Roman" panose="02020603050405020304" pitchFamily="18" charset="0"/>
              </a:rPr>
              <a:t>Y</a:t>
            </a:r>
            <a:r>
              <a:rPr lang="en-CA" sz="1300" b="1" dirty="0" smtClean="0">
                <a:solidFill>
                  <a:srgbClr val="C88E4B"/>
                </a:solidFill>
                <a:latin typeface="Gadugi" panose="020B0502040204020203" pitchFamily="34" charset="0"/>
                <a:ea typeface="Gadugi" panose="020B0502040204020203" pitchFamily="34" charset="0"/>
                <a:cs typeface="Times New Roman" panose="02020603050405020304" pitchFamily="18" charset="0"/>
              </a:rPr>
              <a:t>outh</a:t>
            </a:r>
          </a:p>
          <a:p>
            <a:pPr marL="171450" indent="-171450">
              <a:buSzPct val="90000"/>
              <a:buFont typeface="Arial" panose="020B0604020202020204" pitchFamily="34" charset="0"/>
              <a:buChar char="•"/>
            </a:pPr>
            <a:r>
              <a:rPr lang="en-CA" sz="1300" b="1" dirty="0">
                <a:solidFill>
                  <a:srgbClr val="C88E4B"/>
                </a:solidFill>
                <a:latin typeface="Gadugi" panose="020B0502040204020203" pitchFamily="34" charset="0"/>
                <a:ea typeface="Gadugi" panose="020B0502040204020203" pitchFamily="34" charset="0"/>
                <a:cs typeface="Times New Roman" panose="02020603050405020304" pitchFamily="18" charset="0"/>
              </a:rPr>
              <a:t>T</a:t>
            </a:r>
            <a:r>
              <a:rPr lang="en-CA" sz="1300" b="1" dirty="0" smtClean="0">
                <a:solidFill>
                  <a:srgbClr val="C88E4B"/>
                </a:solidFill>
                <a:latin typeface="Gadugi" panose="020B0502040204020203" pitchFamily="34" charset="0"/>
                <a:ea typeface="Gadugi" panose="020B0502040204020203" pitchFamily="34" charset="0"/>
                <a:cs typeface="Times New Roman" panose="02020603050405020304" pitchFamily="18" charset="0"/>
              </a:rPr>
              <a:t>hose with lived experience </a:t>
            </a:r>
            <a:endParaRPr lang="en-US" sz="1300" b="1" dirty="0">
              <a:solidFill>
                <a:srgbClr val="C88E4B"/>
              </a:solidFill>
              <a:latin typeface="Gadugi" panose="020B0502040204020203" pitchFamily="34" charset="0"/>
              <a:ea typeface="Gadugi" panose="020B0502040204020203" pitchFamily="34" charset="0"/>
            </a:endParaRPr>
          </a:p>
        </p:txBody>
      </p:sp>
      <p:sp>
        <p:nvSpPr>
          <p:cNvPr id="18" name="Slide Number Placeholder 17"/>
          <p:cNvSpPr>
            <a:spLocks noGrp="1"/>
          </p:cNvSpPr>
          <p:nvPr>
            <p:ph type="sldNum" sz="quarter" idx="12"/>
          </p:nvPr>
        </p:nvSpPr>
        <p:spPr>
          <a:xfrm>
            <a:off x="7086598" y="6561843"/>
            <a:ext cx="2057400" cy="365125"/>
          </a:xfrm>
        </p:spPr>
        <p:txBody>
          <a:bodyPr/>
          <a:lstStyle/>
          <a:p>
            <a:fld id="{928011B4-AC6A-48AD-B7B9-1549F926E57C}" type="slidenum">
              <a:rPr lang="en-US" smtClean="0"/>
              <a:t>7</a:t>
            </a:fld>
            <a:endParaRPr lang="en-US" dirty="0"/>
          </a:p>
        </p:txBody>
      </p:sp>
      <p:sp>
        <p:nvSpPr>
          <p:cNvPr id="23" name="Rectangle 22"/>
          <p:cNvSpPr/>
          <p:nvPr/>
        </p:nvSpPr>
        <p:spPr>
          <a:xfrm>
            <a:off x="266417" y="3444121"/>
            <a:ext cx="5900927" cy="2683812"/>
          </a:xfrm>
          <a:prstGeom prst="rect">
            <a:avLst/>
          </a:prstGeom>
        </p:spPr>
        <p:txBody>
          <a:bodyPr wrap="square">
            <a:spAutoFit/>
          </a:bodyPr>
          <a:lstStyle/>
          <a:p>
            <a:pPr marL="342900" indent="-342900">
              <a:lnSpc>
                <a:spcPct val="110000"/>
              </a:lnSpc>
              <a:spcBef>
                <a:spcPts val="600"/>
              </a:spcBef>
              <a:spcAft>
                <a:spcPts val="600"/>
              </a:spcAft>
              <a:buFont typeface="Courier New" panose="02070309020205020404" pitchFamily="49" charset="0"/>
              <a:buChar char="o"/>
            </a:pPr>
            <a:r>
              <a:rPr lang="en-US" dirty="0">
                <a:latin typeface="Gadugi" panose="020B0502040204020203" pitchFamily="34" charset="0"/>
                <a:ea typeface="Gadugi" panose="020B0502040204020203" pitchFamily="34" charset="0"/>
              </a:rPr>
              <a:t>Governance Engagement Mechanisms are distinctions-based, in-depth conversations that will explore issues in a detailed </a:t>
            </a:r>
            <a:r>
              <a:rPr lang="en-US" dirty="0" smtClean="0">
                <a:latin typeface="Gadugi" panose="020B0502040204020203" pitchFamily="34" charset="0"/>
                <a:ea typeface="Gadugi" panose="020B0502040204020203" pitchFamily="34" charset="0"/>
              </a:rPr>
              <a:t>manner</a:t>
            </a:r>
            <a:r>
              <a:rPr lang="en-US" dirty="0">
                <a:latin typeface="Gadugi" panose="020B0502040204020203" pitchFamily="34" charset="0"/>
                <a:ea typeface="Gadugi" panose="020B0502040204020203" pitchFamily="34" charset="0"/>
              </a:rPr>
              <a:t>.</a:t>
            </a:r>
          </a:p>
          <a:p>
            <a:pPr marL="342900" indent="-342900">
              <a:lnSpc>
                <a:spcPct val="110000"/>
              </a:lnSpc>
              <a:spcBef>
                <a:spcPts val="600"/>
              </a:spcBef>
              <a:spcAft>
                <a:spcPts val="600"/>
              </a:spcAft>
              <a:buFont typeface="Courier New" panose="02070309020205020404" pitchFamily="49" charset="0"/>
              <a:buChar char="o"/>
            </a:pPr>
            <a:r>
              <a:rPr lang="en-US" dirty="0" smtClean="0">
                <a:latin typeface="Gadugi" panose="020B0502040204020203" pitchFamily="34" charset="0"/>
                <a:ea typeface="Gadugi" panose="020B0502040204020203" pitchFamily="34" charset="0"/>
              </a:rPr>
              <a:t>GEMs will </a:t>
            </a:r>
            <a:r>
              <a:rPr lang="en-US" dirty="0">
                <a:latin typeface="Gadugi" panose="020B0502040204020203" pitchFamily="34" charset="0"/>
                <a:ea typeface="Gadugi" panose="020B0502040204020203" pitchFamily="34" charset="0"/>
              </a:rPr>
              <a:t>be organized by Indigenous partners </a:t>
            </a:r>
            <a:r>
              <a:rPr lang="en-US" dirty="0" smtClean="0">
                <a:latin typeface="Gadugi" panose="020B0502040204020203" pitchFamily="34" charset="0"/>
                <a:ea typeface="Gadugi" panose="020B0502040204020203" pitchFamily="34" charset="0"/>
              </a:rPr>
              <a:t>and </a:t>
            </a:r>
            <a:r>
              <a:rPr lang="en-US" dirty="0">
                <a:latin typeface="Gadugi" panose="020B0502040204020203" pitchFamily="34" charset="0"/>
                <a:ea typeface="Gadugi" panose="020B0502040204020203" pitchFamily="34" charset="0"/>
              </a:rPr>
              <a:t>will </a:t>
            </a:r>
            <a:r>
              <a:rPr lang="en-US" dirty="0" smtClean="0">
                <a:latin typeface="Gadugi" panose="020B0502040204020203" pitchFamily="34" charset="0"/>
                <a:ea typeface="Gadugi" panose="020B0502040204020203" pitchFamily="34" charset="0"/>
              </a:rPr>
              <a:t>make </a:t>
            </a:r>
            <a:r>
              <a:rPr lang="en-US" dirty="0">
                <a:latin typeface="Gadugi" panose="020B0502040204020203" pitchFamily="34" charset="0"/>
                <a:ea typeface="Gadugi" panose="020B0502040204020203" pitchFamily="34" charset="0"/>
              </a:rPr>
              <a:t>recommendations to governments on issues such as regulations, governance, </a:t>
            </a:r>
            <a:r>
              <a:rPr lang="en-US" dirty="0" smtClean="0">
                <a:latin typeface="Gadugi" panose="020B0502040204020203" pitchFamily="34" charset="0"/>
                <a:ea typeface="Gadugi" panose="020B0502040204020203" pitchFamily="34" charset="0"/>
              </a:rPr>
              <a:t/>
            </a:r>
            <a:br>
              <a:rPr lang="en-US" dirty="0" smtClean="0">
                <a:latin typeface="Gadugi" panose="020B0502040204020203" pitchFamily="34" charset="0"/>
                <a:ea typeface="Gadugi" panose="020B0502040204020203" pitchFamily="34" charset="0"/>
              </a:rPr>
            </a:br>
            <a:r>
              <a:rPr lang="en-US" dirty="0" smtClean="0">
                <a:latin typeface="Gadugi" panose="020B0502040204020203" pitchFamily="34" charset="0"/>
                <a:ea typeface="Gadugi" panose="020B0502040204020203" pitchFamily="34" charset="0"/>
              </a:rPr>
              <a:t>capacity-building</a:t>
            </a:r>
            <a:r>
              <a:rPr lang="en-US" dirty="0">
                <a:latin typeface="Gadugi" panose="020B0502040204020203" pitchFamily="34" charset="0"/>
                <a:ea typeface="Gadugi" panose="020B0502040204020203" pitchFamily="34" charset="0"/>
              </a:rPr>
              <a:t>, funding models, and a data and reporting strategy. </a:t>
            </a:r>
          </a:p>
        </p:txBody>
      </p:sp>
      <p:sp>
        <p:nvSpPr>
          <p:cNvPr id="2" name="Rectangle 1"/>
          <p:cNvSpPr/>
          <p:nvPr/>
        </p:nvSpPr>
        <p:spPr>
          <a:xfrm>
            <a:off x="6642794" y="3658397"/>
            <a:ext cx="1831399" cy="646331"/>
          </a:xfrm>
          <a:prstGeom prst="rect">
            <a:avLst/>
          </a:prstGeom>
        </p:spPr>
        <p:txBody>
          <a:bodyPr wrap="square">
            <a:spAutoFit/>
          </a:bodyPr>
          <a:lstStyle/>
          <a:p>
            <a:pPr algn="ctr">
              <a:spcAft>
                <a:spcPts val="600"/>
              </a:spcAft>
            </a:pPr>
            <a:r>
              <a:rPr lang="en-CA" b="1" dirty="0">
                <a:latin typeface="Gadugi" panose="020B0502040204020203" pitchFamily="34" charset="0"/>
                <a:ea typeface="Gadugi" panose="020B0502040204020203" pitchFamily="34" charset="0"/>
                <a:cs typeface="Times New Roman" panose="02020603050405020304" pitchFamily="18" charset="0"/>
              </a:rPr>
              <a:t>Voices to be Heard</a:t>
            </a:r>
          </a:p>
        </p:txBody>
      </p:sp>
      <p:sp>
        <p:nvSpPr>
          <p:cNvPr id="11" name="Title 1"/>
          <p:cNvSpPr txBox="1">
            <a:spLocks/>
          </p:cNvSpPr>
          <p:nvPr/>
        </p:nvSpPr>
        <p:spPr>
          <a:xfrm>
            <a:off x="139700" y="134850"/>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Century Gothic" panose="020B0502020202020204" pitchFamily="34" charset="0"/>
              </a:rPr>
              <a:t>Governance Engagement Mechanisms </a:t>
            </a:r>
            <a:r>
              <a:rPr lang="en-US" sz="2900" dirty="0">
                <a:solidFill>
                  <a:schemeClr val="bg1"/>
                </a:solidFill>
                <a:latin typeface="Century Gothic" panose="020B0502020202020204" pitchFamily="34" charset="0"/>
              </a:rPr>
              <a:t>(</a:t>
            </a:r>
            <a:r>
              <a:rPr lang="en-US" sz="2900" dirty="0" smtClean="0">
                <a:solidFill>
                  <a:schemeClr val="bg1"/>
                </a:solidFill>
                <a:latin typeface="Century Gothic" panose="020B0502020202020204" pitchFamily="34" charset="0"/>
              </a:rPr>
              <a:t>GEMs)</a:t>
            </a:r>
            <a:endParaRPr lang="en-US" sz="2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05772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086598" y="6585570"/>
            <a:ext cx="2057400" cy="341398"/>
          </a:xfrm>
        </p:spPr>
        <p:txBody>
          <a:bodyPr/>
          <a:lstStyle/>
          <a:p>
            <a:fld id="{928011B4-AC6A-48AD-B7B9-1549F926E57C}" type="slidenum">
              <a:rPr lang="en-US" smtClean="0"/>
              <a:t>8</a:t>
            </a:fld>
            <a:endParaRPr lang="en-US" dirty="0"/>
          </a:p>
        </p:txBody>
      </p:sp>
      <p:sp>
        <p:nvSpPr>
          <p:cNvPr id="11" name="Title 1"/>
          <p:cNvSpPr txBox="1">
            <a:spLocks/>
          </p:cNvSpPr>
          <p:nvPr/>
        </p:nvSpPr>
        <p:spPr>
          <a:xfrm>
            <a:off x="139700" y="134850"/>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chemeClr val="bg1"/>
                </a:solidFill>
                <a:latin typeface="Century Gothic" panose="020B0502020202020204" pitchFamily="34" charset="0"/>
              </a:rPr>
              <a:t>Other Funding</a:t>
            </a:r>
            <a:endParaRPr lang="en-US" sz="2900" dirty="0">
              <a:solidFill>
                <a:schemeClr val="bg1"/>
              </a:solidFill>
              <a:latin typeface="Century Gothic" panose="020B0502020202020204" pitchFamily="34" charset="0"/>
            </a:endParaRPr>
          </a:p>
        </p:txBody>
      </p:sp>
      <p:sp>
        <p:nvSpPr>
          <p:cNvPr id="13" name="TextBox 12"/>
          <p:cNvSpPr txBox="1"/>
          <p:nvPr/>
        </p:nvSpPr>
        <p:spPr>
          <a:xfrm>
            <a:off x="139700" y="3036406"/>
            <a:ext cx="8805186" cy="3603879"/>
          </a:xfrm>
          <a:prstGeom prst="rect">
            <a:avLst/>
          </a:prstGeom>
          <a:gradFill>
            <a:gsLst>
              <a:gs pos="0">
                <a:srgbClr val="C78E4C"/>
              </a:gs>
              <a:gs pos="52000">
                <a:schemeClr val="bg1"/>
              </a:gs>
              <a:gs pos="94000">
                <a:srgbClr val="E0C19C"/>
              </a:gs>
              <a:gs pos="7000">
                <a:srgbClr val="E0C19C"/>
              </a:gs>
              <a:gs pos="100000">
                <a:srgbClr val="C78E4C"/>
              </a:gs>
            </a:gsLst>
            <a:lin ang="0" scaled="1"/>
          </a:gradFill>
          <a:ln w="12700">
            <a:solidFill>
              <a:schemeClr val="tx1"/>
            </a:solidFill>
          </a:ln>
        </p:spPr>
        <p:txBody>
          <a:bodyPr wrap="square" rtlCol="0" anchor="ctr">
            <a:noAutofit/>
          </a:bodyPr>
          <a:lstStyle/>
          <a:p>
            <a:endParaRPr lang="en-US" sz="2000" b="1" dirty="0" smtClean="0"/>
          </a:p>
          <a:p>
            <a:endParaRPr lang="en-US" sz="2000" b="1" dirty="0"/>
          </a:p>
          <a:p>
            <a:pPr algn="ctr"/>
            <a:r>
              <a:rPr lang="en-US" sz="2800" b="1" dirty="0"/>
              <a:t>Canadian Human Rights </a:t>
            </a:r>
            <a:r>
              <a:rPr lang="en-US" sz="2800" b="1" dirty="0" smtClean="0"/>
              <a:t>Tribunal (CHRT) Orders</a:t>
            </a:r>
          </a:p>
          <a:p>
            <a:pPr>
              <a:lnSpc>
                <a:spcPct val="120000"/>
              </a:lnSpc>
            </a:pPr>
            <a:endParaRPr lang="en-US" sz="2000" dirty="0">
              <a:latin typeface="Gadugi" panose="020B0502040204020203" pitchFamily="34" charset="0"/>
              <a:ea typeface="Gadugi" panose="020B0502040204020203" pitchFamily="34" charset="0"/>
            </a:endParaRPr>
          </a:p>
          <a:p>
            <a:pPr>
              <a:lnSpc>
                <a:spcPct val="120000"/>
              </a:lnSpc>
            </a:pPr>
            <a:r>
              <a:rPr lang="en-US" sz="1600" dirty="0" smtClean="0">
                <a:latin typeface="Gadugi" panose="020B0502040204020203" pitchFamily="34" charset="0"/>
                <a:ea typeface="Gadugi" panose="020B0502040204020203" pitchFamily="34" charset="0"/>
              </a:rPr>
              <a:t>Currently, Canada is continuing to </a:t>
            </a:r>
            <a:r>
              <a:rPr lang="en-US" sz="1600" dirty="0" smtClean="0">
                <a:latin typeface="Gadugi" panose="020B0502040204020203" pitchFamily="34" charset="0"/>
                <a:ea typeface="Gadugi" panose="020B0502040204020203" pitchFamily="34" charset="0"/>
              </a:rPr>
              <a:t>implement: </a:t>
            </a:r>
          </a:p>
          <a:p>
            <a:pPr marL="285750" indent="-285750">
              <a:lnSpc>
                <a:spcPct val="120000"/>
              </a:lnSpc>
              <a:buFont typeface="Arial" panose="020B0604020202020204" pitchFamily="34" charset="0"/>
              <a:buChar char="•"/>
            </a:pPr>
            <a:r>
              <a:rPr lang="en-US" sz="1600" b="1" smtClean="0">
                <a:latin typeface="Gadugi" panose="020B0502040204020203" pitchFamily="34" charset="0"/>
                <a:ea typeface="Gadugi" panose="020B0502040204020203" pitchFamily="34" charset="0"/>
              </a:rPr>
              <a:t>CHRT </a:t>
            </a:r>
            <a:r>
              <a:rPr lang="en-US" sz="1600" b="1" dirty="0" smtClean="0">
                <a:latin typeface="Gadugi" panose="020B0502040204020203" pitchFamily="34" charset="0"/>
                <a:ea typeface="Gadugi" panose="020B0502040204020203" pitchFamily="34" charset="0"/>
              </a:rPr>
              <a:t>Order 411 </a:t>
            </a:r>
            <a:r>
              <a:rPr lang="en-US" sz="1600" dirty="0" smtClean="0">
                <a:latin typeface="Gadugi" panose="020B0502040204020203" pitchFamily="34" charset="0"/>
                <a:ea typeface="Gadugi" panose="020B0502040204020203" pitchFamily="34" charset="0"/>
              </a:rPr>
              <a:t>by r</a:t>
            </a:r>
            <a:r>
              <a:rPr lang="en-US" sz="1600" dirty="0" smtClean="0">
                <a:solidFill>
                  <a:prstClr val="black"/>
                </a:solidFill>
                <a:latin typeface="Gadugi" panose="020B0502040204020203" pitchFamily="34" charset="0"/>
                <a:ea typeface="Gadugi" panose="020B0502040204020203" pitchFamily="34" charset="0"/>
              </a:rPr>
              <a:t>eimbursing First Nations child and family services agencies’ </a:t>
            </a:r>
            <a:r>
              <a:rPr lang="en-US" sz="1600" u="sng" dirty="0" smtClean="0">
                <a:solidFill>
                  <a:prstClr val="black"/>
                </a:solidFill>
                <a:latin typeface="Gadugi" panose="020B0502040204020203" pitchFamily="34" charset="0"/>
                <a:ea typeface="Gadugi" panose="020B0502040204020203" pitchFamily="34" charset="0"/>
              </a:rPr>
              <a:t>actual costs </a:t>
            </a:r>
            <a:r>
              <a:rPr lang="en-US" sz="1600" dirty="0" smtClean="0">
                <a:solidFill>
                  <a:prstClr val="black"/>
                </a:solidFill>
                <a:latin typeface="Gadugi" panose="020B0502040204020203" pitchFamily="34" charset="0"/>
                <a:ea typeface="Gadugi" panose="020B0502040204020203" pitchFamily="34" charset="0"/>
              </a:rPr>
              <a:t>in four areas: prevention, intake and investigation, legal fees, and </a:t>
            </a:r>
            <a:r>
              <a:rPr lang="en-US" sz="1600" smtClean="0">
                <a:solidFill>
                  <a:prstClr val="black"/>
                </a:solidFill>
                <a:latin typeface="Gadugi" panose="020B0502040204020203" pitchFamily="34" charset="0"/>
                <a:ea typeface="Gadugi" panose="020B0502040204020203" pitchFamily="34" charset="0"/>
              </a:rPr>
              <a:t>building </a:t>
            </a:r>
            <a:r>
              <a:rPr lang="en-US" sz="1600" smtClean="0">
                <a:solidFill>
                  <a:prstClr val="black"/>
                </a:solidFill>
                <a:latin typeface="Gadugi" panose="020B0502040204020203" pitchFamily="34" charset="0"/>
                <a:ea typeface="Gadugi" panose="020B0502040204020203" pitchFamily="34" charset="0"/>
              </a:rPr>
              <a:t>repairs;</a:t>
            </a:r>
            <a:r>
              <a:rPr lang="en-US" sz="1600" smtClean="0">
                <a:latin typeface="Gadugi" panose="020B0502040204020203" pitchFamily="34" charset="0"/>
                <a:ea typeface="Gadugi" panose="020B0502040204020203" pitchFamily="34" charset="0"/>
              </a:rPr>
              <a:t> </a:t>
            </a:r>
            <a:r>
              <a:rPr lang="en-US" sz="1600" smtClean="0">
                <a:latin typeface="Gadugi" panose="020B0502040204020203" pitchFamily="34" charset="0"/>
                <a:ea typeface="Gadugi" panose="020B0502040204020203" pitchFamily="34" charset="0"/>
              </a:rPr>
              <a:t>and </a:t>
            </a:r>
            <a:endParaRPr lang="en-US" sz="1600" smtClean="0">
              <a:latin typeface="Gadugi" panose="020B0502040204020203" pitchFamily="34" charset="0"/>
              <a:ea typeface="Gadugi" panose="020B0502040204020203" pitchFamily="34" charset="0"/>
            </a:endParaRPr>
          </a:p>
          <a:p>
            <a:pPr marL="285750" indent="-285750">
              <a:lnSpc>
                <a:spcPct val="120000"/>
              </a:lnSpc>
              <a:buFont typeface="Arial" panose="020B0604020202020204" pitchFamily="34" charset="0"/>
              <a:buChar char="•"/>
            </a:pPr>
            <a:r>
              <a:rPr lang="en-US" sz="1600" b="1" smtClean="0">
                <a:latin typeface="Gadugi" panose="020B0502040204020203" pitchFamily="34" charset="0"/>
                <a:ea typeface="Gadugi" panose="020B0502040204020203" pitchFamily="34" charset="0"/>
              </a:rPr>
              <a:t>CHRT </a:t>
            </a:r>
            <a:r>
              <a:rPr lang="en-US" sz="1600" b="1" dirty="0" smtClean="0">
                <a:latin typeface="Gadugi" panose="020B0502040204020203" pitchFamily="34" charset="0"/>
                <a:ea typeface="Gadugi" panose="020B0502040204020203" pitchFamily="34" charset="0"/>
              </a:rPr>
              <a:t>Order 427 </a:t>
            </a:r>
            <a:r>
              <a:rPr lang="en-US" sz="1600" dirty="0" smtClean="0">
                <a:latin typeface="Gadugi" panose="020B0502040204020203" pitchFamily="34" charset="0"/>
                <a:ea typeface="Gadugi" panose="020B0502040204020203" pitchFamily="34" charset="0"/>
              </a:rPr>
              <a:t>by reimbursing claims o</a:t>
            </a:r>
            <a:r>
              <a:rPr lang="en-US" sz="1600" dirty="0" smtClean="0">
                <a:solidFill>
                  <a:prstClr val="black"/>
                </a:solidFill>
                <a:latin typeface="Gadugi" panose="020B0502040204020203" pitchFamily="34" charset="0"/>
                <a:ea typeface="Gadugi" panose="020B0502040204020203" pitchFamily="34" charset="0"/>
              </a:rPr>
              <a:t>f </a:t>
            </a:r>
            <a:r>
              <a:rPr lang="en-US" sz="1600" u="sng" dirty="0" smtClean="0">
                <a:solidFill>
                  <a:prstClr val="black"/>
                </a:solidFill>
                <a:latin typeface="Gadugi" panose="020B0502040204020203" pitchFamily="34" charset="0"/>
                <a:ea typeface="Gadugi" panose="020B0502040204020203" pitchFamily="34" charset="0"/>
              </a:rPr>
              <a:t>actual costs </a:t>
            </a:r>
            <a:r>
              <a:rPr lang="en-US" sz="1600" dirty="0" smtClean="0">
                <a:solidFill>
                  <a:prstClr val="black"/>
                </a:solidFill>
                <a:latin typeface="Gadugi" panose="020B0502040204020203" pitchFamily="34" charset="0"/>
                <a:ea typeface="Gadugi" panose="020B0502040204020203" pitchFamily="34" charset="0"/>
              </a:rPr>
              <a:t>incurred related to the provision of Band Representative Services, by First Nations, Tribal Councils, and First Nations child and family services agencies in </a:t>
            </a:r>
            <a:r>
              <a:rPr lang="en-US" sz="1600" u="sng" dirty="0" smtClean="0">
                <a:solidFill>
                  <a:prstClr val="black"/>
                </a:solidFill>
                <a:latin typeface="Gadugi" panose="020B0502040204020203" pitchFamily="34" charset="0"/>
                <a:ea typeface="Gadugi" panose="020B0502040204020203" pitchFamily="34" charset="0"/>
              </a:rPr>
              <a:t>Ontario only</a:t>
            </a:r>
            <a:r>
              <a:rPr lang="en-US" sz="1600" dirty="0" smtClean="0">
                <a:solidFill>
                  <a:prstClr val="black"/>
                </a:solidFill>
                <a:latin typeface="Gadugi" panose="020B0502040204020203" pitchFamily="34" charset="0"/>
                <a:ea typeface="Gadugi" panose="020B0502040204020203" pitchFamily="34" charset="0"/>
              </a:rPr>
              <a:t>. These claims can include salary and benefits, travel costs, legal fees, dues, subscriptions, licenses, memberships, office supplies, training, recruitment, advertising, communications, assessments, court costs, etc.</a:t>
            </a:r>
          </a:p>
          <a:p>
            <a:endParaRPr lang="en-US" sz="2000" b="1" dirty="0" smtClean="0"/>
          </a:p>
          <a:p>
            <a:endParaRPr lang="en-US" sz="2000" b="1" dirty="0"/>
          </a:p>
          <a:p>
            <a:pPr algn="ctr"/>
            <a:endParaRPr lang="en-US" sz="2000" b="1" dirty="0"/>
          </a:p>
        </p:txBody>
      </p:sp>
      <p:sp>
        <p:nvSpPr>
          <p:cNvPr id="2" name="Rectangle 1"/>
          <p:cNvSpPr/>
          <p:nvPr/>
        </p:nvSpPr>
        <p:spPr>
          <a:xfrm>
            <a:off x="146193" y="1364726"/>
            <a:ext cx="8805186" cy="1538131"/>
          </a:xfrm>
          <a:prstGeom prst="rect">
            <a:avLst/>
          </a:prstGeom>
          <a:gradFill>
            <a:gsLst>
              <a:gs pos="52000">
                <a:schemeClr val="bg1">
                  <a:lumMod val="99000"/>
                </a:schemeClr>
              </a:gs>
              <a:gs pos="100000">
                <a:srgbClr val="ABBBD1"/>
              </a:gs>
              <a:gs pos="0">
                <a:srgbClr val="ABBBD1"/>
              </a:gs>
            </a:gsLst>
            <a:lin ang="0" scaled="1"/>
          </a:gradFill>
          <a:ln w="25400">
            <a:solidFill>
              <a:srgbClr val="6B7A9C"/>
            </a:solidFill>
          </a:ln>
        </p:spPr>
        <p:txBody>
          <a:bodyPr wrap="square" lIns="182880" tIns="182880" rIns="91440">
            <a:noAutofit/>
          </a:bodyPr>
          <a:lstStyle/>
          <a:p>
            <a:pPr>
              <a:lnSpc>
                <a:spcPct val="110000"/>
              </a:lnSpc>
              <a:spcBef>
                <a:spcPts val="600"/>
              </a:spcBef>
              <a:spcAft>
                <a:spcPts val="600"/>
              </a:spcAft>
            </a:pPr>
            <a:r>
              <a:rPr lang="en-US" b="1" dirty="0">
                <a:latin typeface="Gadugi" panose="020B0502040204020203" pitchFamily="34" charset="0"/>
                <a:ea typeface="Gadugi" panose="020B0502040204020203" pitchFamily="34" charset="0"/>
              </a:rPr>
              <a:t>In 2021-2022, $</a:t>
            </a:r>
            <a:r>
              <a:rPr lang="en-US" b="1" dirty="0" smtClean="0">
                <a:latin typeface="Gadugi" panose="020B0502040204020203" pitchFamily="34" charset="0"/>
                <a:ea typeface="Gadugi" panose="020B0502040204020203" pitchFamily="34" charset="0"/>
              </a:rPr>
              <a:t>39 </a:t>
            </a:r>
            <a:r>
              <a:rPr lang="en-US" b="1" dirty="0">
                <a:latin typeface="Gadugi" panose="020B0502040204020203" pitchFamily="34" charset="0"/>
                <a:ea typeface="Gadugi" panose="020B0502040204020203" pitchFamily="34" charset="0"/>
              </a:rPr>
              <a:t>million </a:t>
            </a:r>
            <a:r>
              <a:rPr lang="en-US" b="1" dirty="0" smtClean="0">
                <a:latin typeface="Gadugi" panose="020B0502040204020203" pitchFamily="34" charset="0"/>
                <a:ea typeface="Gadugi" panose="020B0502040204020203" pitchFamily="34" charset="0"/>
              </a:rPr>
              <a:t>is </a:t>
            </a:r>
            <a:r>
              <a:rPr lang="en-US" b="1" dirty="0">
                <a:latin typeface="Gadugi" panose="020B0502040204020203" pitchFamily="34" charset="0"/>
                <a:ea typeface="Gadugi" panose="020B0502040204020203" pitchFamily="34" charset="0"/>
              </a:rPr>
              <a:t>available to First Nations in Ontario:</a:t>
            </a:r>
          </a:p>
          <a:p>
            <a:pPr marL="742950" lvl="1" indent="-285750">
              <a:lnSpc>
                <a:spcPct val="110000"/>
              </a:lnSpc>
              <a:spcBef>
                <a:spcPts val="600"/>
              </a:spcBef>
              <a:spcAft>
                <a:spcPts val="600"/>
              </a:spcAft>
              <a:buFont typeface="Arial" panose="020B0604020202020204" pitchFamily="34" charset="0"/>
              <a:buChar char="•"/>
            </a:pPr>
            <a:r>
              <a:rPr lang="en-US" sz="1600" b="1" dirty="0">
                <a:latin typeface="Gadugi" panose="020B0502040204020203" pitchFamily="34" charset="0"/>
                <a:ea typeface="Gadugi" panose="020B0502040204020203" pitchFamily="34" charset="0"/>
              </a:rPr>
              <a:t>$15.9 million</a:t>
            </a:r>
            <a:r>
              <a:rPr lang="en-US" sz="1600" dirty="0">
                <a:latin typeface="Gadugi" panose="020B0502040204020203" pitchFamily="34" charset="0"/>
                <a:ea typeface="Gadugi" panose="020B0502040204020203" pitchFamily="34" charset="0"/>
              </a:rPr>
              <a:t> in Community-Based Prevention (</a:t>
            </a:r>
            <a:r>
              <a:rPr lang="en-US" sz="1600" b="1" dirty="0">
                <a:latin typeface="Gadugi" panose="020B0502040204020203" pitchFamily="34" charset="0"/>
                <a:ea typeface="Gadugi" panose="020B0502040204020203" pitchFamily="34" charset="0"/>
              </a:rPr>
              <a:t>CBP</a:t>
            </a:r>
            <a:r>
              <a:rPr lang="en-US" sz="1600" dirty="0">
                <a:latin typeface="Gadugi" panose="020B0502040204020203" pitchFamily="34" charset="0"/>
                <a:ea typeface="Gadugi" panose="020B0502040204020203" pitchFamily="34" charset="0"/>
              </a:rPr>
              <a:t>) funding </a:t>
            </a:r>
          </a:p>
          <a:p>
            <a:pPr marL="742950" lvl="1" indent="-285750">
              <a:lnSpc>
                <a:spcPct val="110000"/>
              </a:lnSpc>
              <a:spcBef>
                <a:spcPts val="600"/>
              </a:spcBef>
              <a:spcAft>
                <a:spcPts val="600"/>
              </a:spcAft>
              <a:buFont typeface="Arial" panose="020B0604020202020204" pitchFamily="34" charset="0"/>
              <a:buChar char="•"/>
            </a:pPr>
            <a:r>
              <a:rPr lang="en-US" sz="1600" b="1" dirty="0">
                <a:latin typeface="Gadugi" panose="020B0502040204020203" pitchFamily="34" charset="0"/>
                <a:ea typeface="Gadugi" panose="020B0502040204020203" pitchFamily="34" charset="0"/>
              </a:rPr>
              <a:t>$</a:t>
            </a:r>
            <a:r>
              <a:rPr lang="en-US" sz="1600" b="1" dirty="0" smtClean="0">
                <a:latin typeface="Gadugi" panose="020B0502040204020203" pitchFamily="34" charset="0"/>
                <a:ea typeface="Gadugi" panose="020B0502040204020203" pitchFamily="34" charset="0"/>
              </a:rPr>
              <a:t>23.1 </a:t>
            </a:r>
            <a:r>
              <a:rPr lang="en-US" sz="1600" b="1" dirty="0">
                <a:latin typeface="Gadugi" panose="020B0502040204020203" pitchFamily="34" charset="0"/>
                <a:ea typeface="Gadugi" panose="020B0502040204020203" pitchFamily="34" charset="0"/>
              </a:rPr>
              <a:t>million</a:t>
            </a:r>
            <a:r>
              <a:rPr lang="en-US" sz="1600" dirty="0">
                <a:latin typeface="Gadugi" panose="020B0502040204020203" pitchFamily="34" charset="0"/>
                <a:ea typeface="Gadugi" panose="020B0502040204020203" pitchFamily="34" charset="0"/>
              </a:rPr>
              <a:t> in Community Well-Being and Jurisdiction Initiatives (</a:t>
            </a:r>
            <a:r>
              <a:rPr lang="en-US" sz="1600" b="1" dirty="0">
                <a:latin typeface="Gadugi" panose="020B0502040204020203" pitchFamily="34" charset="0"/>
                <a:ea typeface="Gadugi" panose="020B0502040204020203" pitchFamily="34" charset="0"/>
              </a:rPr>
              <a:t>CWJI</a:t>
            </a:r>
            <a:r>
              <a:rPr lang="en-US" sz="1600" dirty="0">
                <a:latin typeface="Gadugi" panose="020B0502040204020203" pitchFamily="34" charset="0"/>
                <a:ea typeface="Gadugi" panose="020B0502040204020203" pitchFamily="34" charset="0"/>
              </a:rPr>
              <a:t>) funding</a:t>
            </a:r>
          </a:p>
        </p:txBody>
      </p:sp>
    </p:spTree>
    <p:extLst>
      <p:ext uri="{BB962C8B-B14F-4D97-AF65-F5344CB8AC3E}">
        <p14:creationId xmlns:p14="http://schemas.microsoft.com/office/powerpoint/2010/main" val="342160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93979" y="7092951"/>
            <a:ext cx="2057400" cy="365125"/>
          </a:xfrm>
        </p:spPr>
        <p:txBody>
          <a:bodyPr/>
          <a:lstStyle/>
          <a:p>
            <a:fld id="{928011B4-AC6A-48AD-B7B9-1549F926E57C}" type="slidenum">
              <a:rPr lang="en-US" smtClean="0"/>
              <a:t>9</a:t>
            </a:fld>
            <a:endParaRPr lang="en-US" dirty="0"/>
          </a:p>
        </p:txBody>
      </p:sp>
      <p:sp>
        <p:nvSpPr>
          <p:cNvPr id="3" name="Rectangle 2"/>
          <p:cNvSpPr/>
          <p:nvPr/>
        </p:nvSpPr>
        <p:spPr>
          <a:xfrm>
            <a:off x="0" y="0"/>
            <a:ext cx="5024176" cy="1313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09043789"/>
              </p:ext>
            </p:extLst>
          </p:nvPr>
        </p:nvGraphicFramePr>
        <p:xfrm>
          <a:off x="2938530" y="656695"/>
          <a:ext cx="6152549" cy="4153980"/>
        </p:xfrm>
        <a:graphic>
          <a:graphicData uri="http://schemas.openxmlformats.org/drawingml/2006/table">
            <a:tbl>
              <a:tblPr firstRow="1" bandRow="1">
                <a:tableStyleId>{69012ECD-51FC-41F1-AA8D-1B2483CD663E}</a:tableStyleId>
              </a:tblPr>
              <a:tblGrid>
                <a:gridCol w="6152549">
                  <a:extLst>
                    <a:ext uri="{9D8B030D-6E8A-4147-A177-3AD203B41FA5}">
                      <a16:colId xmlns:a16="http://schemas.microsoft.com/office/drawing/2014/main" val="1827101739"/>
                    </a:ext>
                  </a:extLst>
                </a:gridCol>
              </a:tblGrid>
              <a:tr h="692330">
                <a:tc>
                  <a:txBody>
                    <a:bodyPr/>
                    <a:lstStyle/>
                    <a:p>
                      <a:pPr>
                        <a:lnSpc>
                          <a:spcPct val="120000"/>
                        </a:lnSpc>
                      </a:pPr>
                      <a:endParaRPr lang="en-US" dirty="0">
                        <a:solidFill>
                          <a:srgbClr val="1D9A78"/>
                        </a:solidFill>
                        <a:latin typeface="Gadugi" panose="020B0502040204020203" pitchFamily="34" charset="0"/>
                        <a:ea typeface="Gadugi" panose="020B0502040204020203" pitchFamily="34" charset="0"/>
                      </a:endParaRPr>
                    </a:p>
                  </a:txBody>
                  <a:tcPr anchor="ctr">
                    <a:lnL w="6350" cap="flat" cmpd="sng" algn="ctr">
                      <a:noFill/>
                      <a:prstDash val="solid"/>
                      <a:miter lim="800000"/>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068628"/>
                  </a:ext>
                </a:extLst>
              </a:tr>
              <a:tr h="692330">
                <a:tc>
                  <a:txBody>
                    <a:bodyPr/>
                    <a:lstStyle/>
                    <a:p>
                      <a:pPr algn="l">
                        <a:lnSpc>
                          <a:spcPct val="120000"/>
                        </a:lnSpc>
                      </a:pPr>
                      <a:r>
                        <a:rPr lang="en-US" sz="1600" dirty="0" smtClean="0">
                          <a:latin typeface="Gadugi" panose="020B0502040204020203" pitchFamily="34" charset="0"/>
                          <a:ea typeface="Gadugi" panose="020B0502040204020203" pitchFamily="34" charset="0"/>
                        </a:rPr>
                        <a:t>Catherine Thai, Director</a:t>
                      </a:r>
                    </a:p>
                    <a:p>
                      <a:pPr algn="l">
                        <a:lnSpc>
                          <a:spcPct val="120000"/>
                        </a:lnSpc>
                      </a:pPr>
                      <a:r>
                        <a:rPr lang="en-US" sz="1600" u="sng" dirty="0" smtClean="0">
                          <a:latin typeface="Gadugi" panose="020B0502040204020203" pitchFamily="34" charset="0"/>
                          <a:ea typeface="Gadugi" panose="020B0502040204020203" pitchFamily="34" charset="0"/>
                          <a:hlinkClick r:id="rId4"/>
                        </a:rPr>
                        <a:t>Catherine.Thai@canada.ca</a:t>
                      </a:r>
                      <a:endParaRPr lang="en-US" sz="1600" u="sng" dirty="0" smtClean="0">
                        <a:latin typeface="Gadugi" panose="020B0502040204020203" pitchFamily="34" charset="0"/>
                        <a:ea typeface="Gadugi" panose="020B0502040204020203"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839837"/>
                  </a:ext>
                </a:extLst>
              </a:tr>
              <a:tr h="69233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600" dirty="0" smtClean="0">
                          <a:latin typeface="Gadugi" panose="020B0502040204020203" pitchFamily="34" charset="0"/>
                          <a:ea typeface="Gadugi" panose="020B0502040204020203" pitchFamily="34" charset="0"/>
                        </a:rPr>
                        <a:t>Assistant: Saveena Rai</a:t>
                      </a:r>
                    </a:p>
                    <a:p>
                      <a:pPr marL="0" marR="0" indent="0" algn="l" defTabSz="914400" rtl="0" eaLnBrk="1" fontAlgn="auto" latinLnBrk="0" hangingPunct="1">
                        <a:lnSpc>
                          <a:spcPct val="120000"/>
                        </a:lnSpc>
                        <a:spcBef>
                          <a:spcPts val="0"/>
                        </a:spcBef>
                        <a:spcAft>
                          <a:spcPts val="0"/>
                        </a:spcAft>
                        <a:buClrTx/>
                        <a:buSzTx/>
                        <a:buFontTx/>
                        <a:buNone/>
                        <a:tabLst/>
                        <a:defRPr/>
                      </a:pPr>
                      <a:r>
                        <a:rPr lang="en-US" sz="1600" dirty="0" smtClean="0">
                          <a:latin typeface="Gadugi" panose="020B0502040204020203" pitchFamily="34" charset="0"/>
                          <a:ea typeface="Gadugi" panose="020B0502040204020203" pitchFamily="34" charset="0"/>
                          <a:hlinkClick r:id="rId5"/>
                        </a:rPr>
                        <a:t>Saveena.Rai2@canada.ca</a:t>
                      </a:r>
                      <a:r>
                        <a:rPr lang="en-US" sz="1600" dirty="0" smtClean="0">
                          <a:latin typeface="Gadugi" panose="020B0502040204020203" pitchFamily="34" charset="0"/>
                          <a:ea typeface="Gadugi" panose="020B0502040204020203" pitchFamily="34" charset="0"/>
                        </a:rPr>
                        <a:t> </a:t>
                      </a:r>
                      <a:endParaRPr lang="en-US" sz="1600" b="0" dirty="0" smtClean="0">
                        <a:latin typeface="Gadugi" panose="020B0502040204020203" pitchFamily="34" charset="0"/>
                        <a:ea typeface="Gadugi" panose="020B0502040204020203"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4994026"/>
                  </a:ext>
                </a:extLst>
              </a:tr>
              <a:tr h="692330">
                <a:tc>
                  <a:txBody>
                    <a:bodyPr/>
                    <a:lstStyle/>
                    <a:p>
                      <a:pPr algn="l">
                        <a:lnSpc>
                          <a:spcPct val="120000"/>
                        </a:lnSpc>
                      </a:pPr>
                      <a:r>
                        <a:rPr lang="en-US" sz="1600" dirty="0" smtClean="0">
                          <a:latin typeface="Gadugi" panose="020B0502040204020203" pitchFamily="34" charset="0"/>
                          <a:ea typeface="Gadugi" panose="020B0502040204020203" pitchFamily="34" charset="0"/>
                        </a:rPr>
                        <a:t>Taia Tarvainen, A/Regional Program Manager</a:t>
                      </a:r>
                    </a:p>
                    <a:p>
                      <a:pPr algn="l">
                        <a:lnSpc>
                          <a:spcPct val="120000"/>
                        </a:lnSpc>
                      </a:pPr>
                      <a:r>
                        <a:rPr lang="en-US" sz="1600" dirty="0" smtClean="0">
                          <a:latin typeface="Gadugi" panose="020B0502040204020203" pitchFamily="34" charset="0"/>
                          <a:ea typeface="Gadugi" panose="020B0502040204020203" pitchFamily="34" charset="0"/>
                          <a:hlinkClick r:id="rId6"/>
                        </a:rPr>
                        <a:t>Taia.Tarvainen@canada.ca</a:t>
                      </a:r>
                      <a:r>
                        <a:rPr lang="en-US" sz="1600" dirty="0" smtClean="0">
                          <a:latin typeface="Gadugi" panose="020B0502040204020203" pitchFamily="34" charset="0"/>
                          <a:ea typeface="Gadugi" panose="020B0502040204020203"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888321"/>
                  </a:ext>
                </a:extLst>
              </a:tr>
              <a:tr h="692330">
                <a:tc>
                  <a:txBody>
                    <a:bodyPr/>
                    <a:lstStyle/>
                    <a:p>
                      <a:pPr algn="l">
                        <a:lnSpc>
                          <a:spcPct val="120000"/>
                        </a:lnSpc>
                      </a:pPr>
                      <a:r>
                        <a:rPr lang="en-US" sz="1600" dirty="0" smtClean="0">
                          <a:latin typeface="Gadugi" panose="020B0502040204020203" pitchFamily="34" charset="0"/>
                          <a:ea typeface="Gadugi" panose="020B0502040204020203" pitchFamily="34" charset="0"/>
                        </a:rPr>
                        <a:t>Aanchal Sharma, Regional Program Development Advisor</a:t>
                      </a:r>
                    </a:p>
                    <a:p>
                      <a:pPr algn="l">
                        <a:lnSpc>
                          <a:spcPct val="120000"/>
                        </a:lnSpc>
                      </a:pPr>
                      <a:r>
                        <a:rPr lang="en-US" sz="1600" u="sng" dirty="0" smtClean="0">
                          <a:latin typeface="Gadugi" panose="020B0502040204020203" pitchFamily="34" charset="0"/>
                          <a:ea typeface="Gadugi" panose="020B0502040204020203" pitchFamily="34" charset="0"/>
                          <a:hlinkClick r:id="rId7"/>
                        </a:rPr>
                        <a:t>Aanchal.Sharma@canada.ca</a:t>
                      </a:r>
                      <a:r>
                        <a:rPr lang="en-US" sz="1600" dirty="0" smtClean="0">
                          <a:latin typeface="Gadugi" panose="020B0502040204020203" pitchFamily="34" charset="0"/>
                          <a:ea typeface="Gadugi" panose="020B0502040204020203" pitchFamily="34" charset="0"/>
                        </a:rPr>
                        <a:t> </a:t>
                      </a:r>
                      <a:endParaRPr lang="en-US" sz="1600" dirty="0" smtClean="0">
                        <a:latin typeface="Gadugi" panose="020B0502040204020203" pitchFamily="34" charset="0"/>
                        <a:ea typeface="Gadugi" panose="020B0502040204020203"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622854"/>
                  </a:ext>
                </a:extLst>
              </a:tr>
              <a:tr h="692330">
                <a:tc>
                  <a:txBody>
                    <a:bodyPr/>
                    <a:lstStyle/>
                    <a:p>
                      <a:pPr algn="l">
                        <a:lnSpc>
                          <a:spcPct val="120000"/>
                        </a:lnSpc>
                      </a:pPr>
                      <a:r>
                        <a:rPr lang="en-US" sz="1600" dirty="0" smtClean="0">
                          <a:latin typeface="Gadugi" panose="020B0502040204020203" pitchFamily="34" charset="0"/>
                          <a:ea typeface="Gadugi" panose="020B0502040204020203" pitchFamily="34" charset="0"/>
                        </a:rPr>
                        <a:t>Marissa Owen, Senior Program Officer</a:t>
                      </a:r>
                    </a:p>
                    <a:p>
                      <a:pPr algn="l">
                        <a:lnSpc>
                          <a:spcPct val="120000"/>
                        </a:lnSpc>
                      </a:pPr>
                      <a:r>
                        <a:rPr lang="en-US" sz="1600" u="sng" dirty="0" smtClean="0">
                          <a:latin typeface="Gadugi" panose="020B0502040204020203" pitchFamily="34" charset="0"/>
                          <a:ea typeface="Gadugi" panose="020B0502040204020203" pitchFamily="34" charset="0"/>
                          <a:hlinkClick r:id="rId8"/>
                        </a:rPr>
                        <a:t>Marissa.Owen@canada.ca</a:t>
                      </a:r>
                      <a:endParaRPr lang="en-US" sz="1600" u="sng" dirty="0" smtClean="0">
                        <a:latin typeface="Gadugi" panose="020B0502040204020203" pitchFamily="34" charset="0"/>
                        <a:ea typeface="Gadugi" panose="020B0502040204020203"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0557834"/>
                  </a:ext>
                </a:extLst>
              </a:tr>
            </a:tbl>
          </a:graphicData>
        </a:graphic>
      </p:graphicFrame>
      <p:sp>
        <p:nvSpPr>
          <p:cNvPr id="6" name="Title 1"/>
          <p:cNvSpPr txBox="1">
            <a:spLocks/>
          </p:cNvSpPr>
          <p:nvPr/>
        </p:nvSpPr>
        <p:spPr>
          <a:xfrm>
            <a:off x="139700" y="134850"/>
            <a:ext cx="8811679" cy="1070040"/>
          </a:xfrm>
          <a:prstGeom prst="rect">
            <a:avLst/>
          </a:prstGeom>
          <a:gradFill flip="none" rotWithShape="1">
            <a:gsLst>
              <a:gs pos="0">
                <a:srgbClr val="6A7A9C"/>
              </a:gs>
              <a:gs pos="39000">
                <a:srgbClr val="99888B"/>
              </a:gs>
              <a:gs pos="62000">
                <a:srgbClr val="AE8A74"/>
              </a:gs>
              <a:gs pos="100000">
                <a:srgbClr val="C88E4B"/>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latin typeface="Century Gothic" panose="020B0502020202020204" pitchFamily="34" charset="0"/>
              </a:rPr>
              <a:t>Regional Contacts</a:t>
            </a:r>
            <a:endParaRPr 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34228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29340</TotalTime>
  <Words>1164</Words>
  <Application>Microsoft Office PowerPoint</Application>
  <PresentationFormat>On-screen Show (4:3)</PresentationFormat>
  <Paragraphs>113</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Century Gothic</vt:lpstr>
      <vt:lpstr>Courier New</vt:lpstr>
      <vt:lpstr>Gadugi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RCAANC-CIRNAC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J. Owen</dc:creator>
  <cp:lastModifiedBy>Catherine Thai</cp:lastModifiedBy>
  <cp:revision>299</cp:revision>
  <dcterms:created xsi:type="dcterms:W3CDTF">2021-01-28T19:25:33Z</dcterms:created>
  <dcterms:modified xsi:type="dcterms:W3CDTF">2021-05-19T18:07:08Z</dcterms:modified>
</cp:coreProperties>
</file>