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00" r:id="rId2"/>
    <p:sldId id="298" r:id="rId3"/>
    <p:sldId id="308" r:id="rId4"/>
    <p:sldId id="326" r:id="rId5"/>
    <p:sldId id="311" r:id="rId6"/>
    <p:sldId id="328" r:id="rId7"/>
    <p:sldId id="339" r:id="rId8"/>
    <p:sldId id="317" r:id="rId9"/>
    <p:sldId id="332" r:id="rId10"/>
    <p:sldId id="331" r:id="rId11"/>
    <p:sldId id="327" r:id="rId12"/>
    <p:sldId id="336" r:id="rId13"/>
    <p:sldId id="335" r:id="rId14"/>
    <p:sldId id="314" r:id="rId15"/>
    <p:sldId id="315" r:id="rId16"/>
    <p:sldId id="333" r:id="rId17"/>
    <p:sldId id="341" r:id="rId18"/>
    <p:sldId id="334" r:id="rId19"/>
    <p:sldId id="340" r:id="rId20"/>
    <p:sldId id="316" r:id="rId21"/>
    <p:sldId id="320" r:id="rId22"/>
    <p:sldId id="313" r:id="rId23"/>
    <p:sldId id="319" r:id="rId24"/>
    <p:sldId id="324" r:id="rId25"/>
    <p:sldId id="325" r:id="rId26"/>
    <p:sldId id="321" r:id="rId27"/>
    <p:sldId id="322" r:id="rId28"/>
    <p:sldId id="323" r:id="rId29"/>
    <p:sldId id="31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2" userDrawn="1">
          <p15:clr>
            <a:srgbClr val="A4A3A4"/>
          </p15:clr>
        </p15:guide>
        <p15:guide id="3" pos="3960" userDrawn="1">
          <p15:clr>
            <a:srgbClr val="A4A3A4"/>
          </p15:clr>
        </p15:guide>
        <p15:guide id="4" orient="horz" pos="11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na Benson" initials="GB" lastIdx="1" clrIdx="0">
    <p:extLst>
      <p:ext uri="{19B8F6BF-5375-455C-9EA6-DF929625EA0E}">
        <p15:presenceInfo xmlns:p15="http://schemas.microsoft.com/office/powerpoint/2012/main" userId="S-1-5-21-1085031214-776561741-1801674531-48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0BA"/>
    <a:srgbClr val="7FB7A4"/>
    <a:srgbClr val="64A891"/>
    <a:srgbClr val="52927D"/>
    <a:srgbClr val="4A9A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4" autoAdjust="0"/>
    <p:restoredTop sz="94660"/>
  </p:normalViewPr>
  <p:slideViewPr>
    <p:cSldViewPr snapToGrid="0" showGuides="1">
      <p:cViewPr varScale="1">
        <p:scale>
          <a:sx n="75" d="100"/>
          <a:sy n="75" d="100"/>
        </p:scale>
        <p:origin x="58" y="216"/>
      </p:cViewPr>
      <p:guideLst>
        <p:guide orient="horz" pos="2160"/>
        <p:guide pos="3792"/>
        <p:guide pos="3960"/>
        <p:guide orient="horz" pos="11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DF76E-7F4D-49B8-91B0-73BAF6E8E4E6}"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CF4C7-4B92-4FF0-BC56-0299DE9AE5EE}" type="slidenum">
              <a:rPr lang="en-US" smtClean="0"/>
              <a:t>‹#›</a:t>
            </a:fld>
            <a:endParaRPr lang="en-US"/>
          </a:p>
        </p:txBody>
      </p:sp>
    </p:spTree>
    <p:extLst>
      <p:ext uri="{BB962C8B-B14F-4D97-AF65-F5344CB8AC3E}">
        <p14:creationId xmlns:p14="http://schemas.microsoft.com/office/powerpoint/2010/main" val="788553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Do not alter.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a:t>
            </a:fld>
            <a:endParaRPr lang="en-US"/>
          </a:p>
        </p:txBody>
      </p:sp>
    </p:spTree>
    <p:extLst>
      <p:ext uri="{BB962C8B-B14F-4D97-AF65-F5344CB8AC3E}">
        <p14:creationId xmlns:p14="http://schemas.microsoft.com/office/powerpoint/2010/main" val="1516755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12</a:t>
            </a:fld>
            <a:endParaRPr lang="en-US"/>
          </a:p>
        </p:txBody>
      </p:sp>
    </p:spTree>
    <p:extLst>
      <p:ext uri="{BB962C8B-B14F-4D97-AF65-F5344CB8AC3E}">
        <p14:creationId xmlns:p14="http://schemas.microsoft.com/office/powerpoint/2010/main" val="2415603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13</a:t>
            </a:fld>
            <a:endParaRPr lang="en-US"/>
          </a:p>
        </p:txBody>
      </p:sp>
    </p:spTree>
    <p:extLst>
      <p:ext uri="{BB962C8B-B14F-4D97-AF65-F5344CB8AC3E}">
        <p14:creationId xmlns:p14="http://schemas.microsoft.com/office/powerpoint/2010/main" val="355093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14</a:t>
            </a:fld>
            <a:endParaRPr lang="en-US"/>
          </a:p>
        </p:txBody>
      </p:sp>
    </p:spTree>
    <p:extLst>
      <p:ext uri="{BB962C8B-B14F-4D97-AF65-F5344CB8AC3E}">
        <p14:creationId xmlns:p14="http://schemas.microsoft.com/office/powerpoint/2010/main" val="2174505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15</a:t>
            </a:fld>
            <a:endParaRPr lang="en-US"/>
          </a:p>
        </p:txBody>
      </p:sp>
    </p:spTree>
    <p:extLst>
      <p:ext uri="{BB962C8B-B14F-4D97-AF65-F5344CB8AC3E}">
        <p14:creationId xmlns:p14="http://schemas.microsoft.com/office/powerpoint/2010/main" val="476852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16</a:t>
            </a:fld>
            <a:endParaRPr lang="en-US"/>
          </a:p>
        </p:txBody>
      </p:sp>
    </p:spTree>
    <p:extLst>
      <p:ext uri="{BB962C8B-B14F-4D97-AF65-F5344CB8AC3E}">
        <p14:creationId xmlns:p14="http://schemas.microsoft.com/office/powerpoint/2010/main" val="2871533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17</a:t>
            </a:fld>
            <a:endParaRPr lang="en-US"/>
          </a:p>
        </p:txBody>
      </p:sp>
    </p:spTree>
    <p:extLst>
      <p:ext uri="{BB962C8B-B14F-4D97-AF65-F5344CB8AC3E}">
        <p14:creationId xmlns:p14="http://schemas.microsoft.com/office/powerpoint/2010/main" val="4151852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18</a:t>
            </a:fld>
            <a:endParaRPr lang="en-US"/>
          </a:p>
        </p:txBody>
      </p:sp>
    </p:spTree>
    <p:extLst>
      <p:ext uri="{BB962C8B-B14F-4D97-AF65-F5344CB8AC3E}">
        <p14:creationId xmlns:p14="http://schemas.microsoft.com/office/powerpoint/2010/main" val="2710321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19</a:t>
            </a:fld>
            <a:endParaRPr lang="en-US"/>
          </a:p>
        </p:txBody>
      </p:sp>
    </p:spTree>
    <p:extLst>
      <p:ext uri="{BB962C8B-B14F-4D97-AF65-F5344CB8AC3E}">
        <p14:creationId xmlns:p14="http://schemas.microsoft.com/office/powerpoint/2010/main" val="753624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20</a:t>
            </a:fld>
            <a:endParaRPr lang="en-US"/>
          </a:p>
        </p:txBody>
      </p:sp>
    </p:spTree>
    <p:extLst>
      <p:ext uri="{BB962C8B-B14F-4D97-AF65-F5344CB8AC3E}">
        <p14:creationId xmlns:p14="http://schemas.microsoft.com/office/powerpoint/2010/main" val="2104917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21</a:t>
            </a:fld>
            <a:endParaRPr lang="en-US"/>
          </a:p>
        </p:txBody>
      </p:sp>
    </p:spTree>
    <p:extLst>
      <p:ext uri="{BB962C8B-B14F-4D97-AF65-F5344CB8AC3E}">
        <p14:creationId xmlns:p14="http://schemas.microsoft.com/office/powerpoint/2010/main" val="2765178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a:t>
            </a:fld>
            <a:endParaRPr lang="en-US"/>
          </a:p>
        </p:txBody>
      </p:sp>
    </p:spTree>
    <p:extLst>
      <p:ext uri="{BB962C8B-B14F-4D97-AF65-F5344CB8AC3E}">
        <p14:creationId xmlns:p14="http://schemas.microsoft.com/office/powerpoint/2010/main" val="73213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22</a:t>
            </a:fld>
            <a:endParaRPr lang="en-US"/>
          </a:p>
        </p:txBody>
      </p:sp>
    </p:spTree>
    <p:extLst>
      <p:ext uri="{BB962C8B-B14F-4D97-AF65-F5344CB8AC3E}">
        <p14:creationId xmlns:p14="http://schemas.microsoft.com/office/powerpoint/2010/main" val="404780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23</a:t>
            </a:fld>
            <a:endParaRPr lang="en-US"/>
          </a:p>
        </p:txBody>
      </p:sp>
    </p:spTree>
    <p:extLst>
      <p:ext uri="{BB962C8B-B14F-4D97-AF65-F5344CB8AC3E}">
        <p14:creationId xmlns:p14="http://schemas.microsoft.com/office/powerpoint/2010/main" val="1319963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26</a:t>
            </a:fld>
            <a:endParaRPr lang="en-US"/>
          </a:p>
        </p:txBody>
      </p:sp>
    </p:spTree>
    <p:extLst>
      <p:ext uri="{BB962C8B-B14F-4D97-AF65-F5344CB8AC3E}">
        <p14:creationId xmlns:p14="http://schemas.microsoft.com/office/powerpoint/2010/main" val="373047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Insert</a:t>
            </a:r>
            <a:r>
              <a:rPr lang="en-US" baseline="0" dirty="0" smtClean="0"/>
              <a:t> Sector and Director contact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29</a:t>
            </a:fld>
            <a:endParaRPr lang="en-US"/>
          </a:p>
        </p:txBody>
      </p:sp>
    </p:spTree>
    <p:extLst>
      <p:ext uri="{BB962C8B-B14F-4D97-AF65-F5344CB8AC3E}">
        <p14:creationId xmlns:p14="http://schemas.microsoft.com/office/powerpoint/2010/main" val="153845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a:t>
            </a:r>
            <a:r>
              <a:rPr lang="en-US" baseline="0" dirty="0" err="1" smtClean="0"/>
              <a:t>oFirst</a:t>
            </a:r>
            <a:r>
              <a:rPr lang="en-US" baseline="0" dirty="0" smtClean="0"/>
              <a:t> </a:t>
            </a:r>
            <a:r>
              <a:rPr lang="en-US" baseline="0" dirty="0" err="1" smtClean="0"/>
              <a:t>Natin</a:t>
            </a:r>
            <a:r>
              <a:rPr lang="en-US" baseline="0" dirty="0" smtClean="0"/>
              <a:t> slide, click ‘Duplicate Slide’</a:t>
            </a:r>
            <a:endParaRPr lang="en-US" dirty="0" smtClean="0"/>
          </a:p>
        </p:txBody>
      </p:sp>
      <p:sp>
        <p:nvSpPr>
          <p:cNvPr id="4" name="Slide Number Placeholder 3"/>
          <p:cNvSpPr>
            <a:spLocks noGrp="1"/>
          </p:cNvSpPr>
          <p:nvPr>
            <p:ph type="sldNum" sz="quarter" idx="10"/>
          </p:nvPr>
        </p:nvSpPr>
        <p:spPr/>
        <p:txBody>
          <a:bodyPr/>
          <a:lstStyle/>
          <a:p>
            <a:fld id="{C5ECF4C7-4B92-4FF0-BC56-0299DE9AE5EE}" type="slidenum">
              <a:rPr lang="en-US" smtClean="0"/>
              <a:t>3</a:t>
            </a:fld>
            <a:endParaRPr lang="en-US"/>
          </a:p>
        </p:txBody>
      </p:sp>
    </p:spTree>
    <p:extLst>
      <p:ext uri="{BB962C8B-B14F-4D97-AF65-F5344CB8AC3E}">
        <p14:creationId xmlns:p14="http://schemas.microsoft.com/office/powerpoint/2010/main" val="820547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p:txBody>
      </p:sp>
      <p:sp>
        <p:nvSpPr>
          <p:cNvPr id="4" name="Slide Number Placeholder 3"/>
          <p:cNvSpPr>
            <a:spLocks noGrp="1"/>
          </p:cNvSpPr>
          <p:nvPr>
            <p:ph type="sldNum" sz="quarter" idx="10"/>
          </p:nvPr>
        </p:nvSpPr>
        <p:spPr/>
        <p:txBody>
          <a:bodyPr/>
          <a:lstStyle/>
          <a:p>
            <a:fld id="{C5ECF4C7-4B92-4FF0-BC56-0299DE9AE5EE}" type="slidenum">
              <a:rPr lang="en-US" smtClean="0"/>
              <a:t>4</a:t>
            </a:fld>
            <a:endParaRPr lang="en-US"/>
          </a:p>
        </p:txBody>
      </p:sp>
    </p:spTree>
    <p:extLst>
      <p:ext uri="{BB962C8B-B14F-4D97-AF65-F5344CB8AC3E}">
        <p14:creationId xmlns:p14="http://schemas.microsoft.com/office/powerpoint/2010/main" val="123041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5</a:t>
            </a:fld>
            <a:endParaRPr lang="en-US"/>
          </a:p>
        </p:txBody>
      </p:sp>
    </p:spTree>
    <p:extLst>
      <p:ext uri="{BB962C8B-B14F-4D97-AF65-F5344CB8AC3E}">
        <p14:creationId xmlns:p14="http://schemas.microsoft.com/office/powerpoint/2010/main" val="3645220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6</a:t>
            </a:fld>
            <a:endParaRPr lang="en-US"/>
          </a:p>
        </p:txBody>
      </p:sp>
    </p:spTree>
    <p:extLst>
      <p:ext uri="{BB962C8B-B14F-4D97-AF65-F5344CB8AC3E}">
        <p14:creationId xmlns:p14="http://schemas.microsoft.com/office/powerpoint/2010/main" val="270339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8</a:t>
            </a:fld>
            <a:endParaRPr lang="en-US"/>
          </a:p>
        </p:txBody>
      </p:sp>
    </p:spTree>
    <p:extLst>
      <p:ext uri="{BB962C8B-B14F-4D97-AF65-F5344CB8AC3E}">
        <p14:creationId xmlns:p14="http://schemas.microsoft.com/office/powerpoint/2010/main" val="15979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9</a:t>
            </a:fld>
            <a:endParaRPr lang="en-US"/>
          </a:p>
        </p:txBody>
      </p:sp>
    </p:spTree>
    <p:extLst>
      <p:ext uri="{BB962C8B-B14F-4D97-AF65-F5344CB8AC3E}">
        <p14:creationId xmlns:p14="http://schemas.microsoft.com/office/powerpoint/2010/main" val="3354100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11</a:t>
            </a:fld>
            <a:endParaRPr lang="en-US"/>
          </a:p>
        </p:txBody>
      </p:sp>
    </p:spTree>
    <p:extLst>
      <p:ext uri="{BB962C8B-B14F-4D97-AF65-F5344CB8AC3E}">
        <p14:creationId xmlns:p14="http://schemas.microsoft.com/office/powerpoint/2010/main" val="4244590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958A47-E205-4272-9375-6B0B86A032A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1413166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00308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p:cNvSpPr>
            <a:spLocks noGrp="1"/>
          </p:cNvSpPr>
          <p:nvPr>
            <p:ph type="body" sz="quarter" idx="10"/>
          </p:nvPr>
        </p:nvSpPr>
        <p:spPr>
          <a:xfrm>
            <a:off x="314325" y="2072280"/>
            <a:ext cx="10907713" cy="3652246"/>
          </a:xfrm>
        </p:spPr>
        <p:txBody>
          <a:bodyPr>
            <a:normAutofit/>
          </a:bodyPr>
          <a:lstStyle>
            <a:lvl1pPr>
              <a:defRPr sz="2000">
                <a:latin typeface="Arial" panose="020B0604020202020204" pitchFamily="34" charset="0"/>
                <a:cs typeface="Arial" panose="020B0604020202020204" pitchFamily="34" charset="0"/>
              </a:defRPr>
            </a:lvl1pPr>
          </a:lstStyle>
          <a:p>
            <a:pPr lvl="0"/>
            <a:endParaRPr lang="en-US" dirty="0"/>
          </a:p>
        </p:txBody>
      </p:sp>
      <p:sp>
        <p:nvSpPr>
          <p:cNvPr id="7" name="Text Placeholder 6"/>
          <p:cNvSpPr>
            <a:spLocks noGrp="1"/>
          </p:cNvSpPr>
          <p:nvPr>
            <p:ph type="body" sz="quarter" idx="11"/>
          </p:nvPr>
        </p:nvSpPr>
        <p:spPr>
          <a:xfrm>
            <a:off x="260350" y="1076814"/>
            <a:ext cx="7926388" cy="773113"/>
          </a:xfrm>
        </p:spPr>
        <p:txBody>
          <a:bodyPr>
            <a:normAutofit/>
          </a:bodyPr>
          <a:lstStyle>
            <a:lvl1pPr marL="0" indent="0">
              <a:buNone/>
              <a:defRPr sz="3600">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0169453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5" name="Picture 4"/>
          <p:cNvPicPr/>
          <p:nvPr userDrawn="1"/>
        </p:nvPicPr>
        <p:blipFill rotWithShape="1">
          <a:blip r:embed="rId2">
            <a:extLst>
              <a:ext uri="{28A0092B-C50C-407E-A947-70E740481C1C}">
                <a14:useLocalDpi xmlns:a14="http://schemas.microsoft.com/office/drawing/2010/main" val="0"/>
              </a:ext>
            </a:extLst>
          </a:blip>
          <a:srcRect b="12963"/>
          <a:stretch/>
        </p:blipFill>
        <p:spPr bwMode="auto">
          <a:xfrm>
            <a:off x="1150374" y="0"/>
            <a:ext cx="9989574"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17103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958A47-E205-4272-9375-6B0B86A032A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030689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958A47-E205-4272-9375-6B0B86A032A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4248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958A47-E205-4272-9375-6B0B86A032A6}"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300558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958A47-E205-4272-9375-6B0B86A032A6}"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2838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958A47-E205-4272-9375-6B0B86A032A6}"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371732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58A47-E205-4272-9375-6B0B86A032A6}"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25684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958A47-E205-4272-9375-6B0B86A032A6}"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154956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15798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58A47-E205-4272-9375-6B0B86A032A6}" type="datetimeFigureOut">
              <a:rPr lang="en-US" smtClean="0"/>
              <a:t>11/15/2023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06707-D6D6-4A86-801F-B06E8FB63D8F}" type="slidenum">
              <a:rPr lang="en-US" smtClean="0"/>
              <a:t>‹#›</a:t>
            </a:fld>
            <a:endParaRPr lang="en-US"/>
          </a:p>
        </p:txBody>
      </p:sp>
    </p:spTree>
    <p:extLst>
      <p:ext uri="{BB962C8B-B14F-4D97-AF65-F5344CB8AC3E}">
        <p14:creationId xmlns:p14="http://schemas.microsoft.com/office/powerpoint/2010/main" val="4088860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57"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file/d/1g9B1WAfFLWJfrLCl2-vk2GVrjS3vZ_VH/view?usp=sharing"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chiefs-of-ontario.org/priorities/womens-initiatives/"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drive.google.com/file/d/1g9B1WAfFLWJfrLCl2-vk2GVrjS3vZ_VH/view?usp=sharing"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hyperlink" Target="https://drive.google.com/file/d/1T-o0G_c57bmSXp0pzbCAUiuaUbIuHHin/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73514" y="1732534"/>
            <a:ext cx="9101876" cy="1953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Fall Chiefs Assembly</a:t>
            </a:r>
            <a:endParaRPr lang="en-US" b="1" dirty="0">
              <a:solidFill>
                <a:schemeClr val="bg1"/>
              </a:solidFill>
              <a:latin typeface="Arial" panose="020B0604020202020204" pitchFamily="34" charset="0"/>
              <a:cs typeface="Arial" panose="020B0604020202020204" pitchFamily="34" charset="0"/>
            </a:endParaRPr>
          </a:p>
        </p:txBody>
      </p:sp>
      <p:sp>
        <p:nvSpPr>
          <p:cNvPr id="5" name="Subtitle 2"/>
          <p:cNvSpPr txBox="1">
            <a:spLocks/>
          </p:cNvSpPr>
          <p:nvPr/>
        </p:nvSpPr>
        <p:spPr>
          <a:xfrm>
            <a:off x="3727497" y="1732534"/>
            <a:ext cx="6300309" cy="4053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smtClean="0">
                <a:solidFill>
                  <a:schemeClr val="bg1"/>
                </a:solidFill>
                <a:latin typeface="Arial" panose="020B0604020202020204" pitchFamily="34" charset="0"/>
                <a:ea typeface="Fira Sans" panose="020B0503050000020004" pitchFamily="34" charset="0"/>
                <a:cs typeface="Arial" panose="020B0604020202020204" pitchFamily="34" charset="0"/>
              </a:rPr>
              <a:t>Chiefs of Ontario</a:t>
            </a:r>
          </a:p>
        </p:txBody>
      </p:sp>
      <p:sp>
        <p:nvSpPr>
          <p:cNvPr id="6" name="Subtitle 2"/>
          <p:cNvSpPr txBox="1">
            <a:spLocks/>
          </p:cNvSpPr>
          <p:nvPr/>
        </p:nvSpPr>
        <p:spPr>
          <a:xfrm>
            <a:off x="2305652" y="3220529"/>
            <a:ext cx="9144000" cy="2242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en-US" sz="1600" b="1" dirty="0" smtClean="0">
                <a:solidFill>
                  <a:schemeClr val="bg1"/>
                </a:solidFill>
                <a:latin typeface="Arial" panose="020B0604020202020204" pitchFamily="34" charset="0"/>
                <a:ea typeface="Fira Sans" panose="020B0503050000020004" pitchFamily="34" charset="0"/>
                <a:cs typeface="Arial" panose="020B0604020202020204" pitchFamily="34" charset="0"/>
              </a:rPr>
              <a:t>November 21-23, 2023     Toronto, Ontario</a:t>
            </a:r>
          </a:p>
          <a:p>
            <a:pPr marL="0" indent="0" algn="ctr">
              <a:lnSpc>
                <a:spcPct val="150000"/>
              </a:lnSpc>
              <a:spcBef>
                <a:spcPts val="0"/>
              </a:spcBef>
              <a:buNone/>
            </a:pPr>
            <a:r>
              <a:rPr lang="en-US" sz="1600" b="1" dirty="0" smtClean="0">
                <a:solidFill>
                  <a:schemeClr val="bg1"/>
                </a:solidFill>
                <a:latin typeface="Arial" panose="020B0604020202020204" pitchFamily="34" charset="0"/>
                <a:ea typeface="Fira Sans" panose="020B0503050000020004" pitchFamily="34" charset="0"/>
                <a:cs typeface="Arial" panose="020B0604020202020204" pitchFamily="34" charset="0"/>
              </a:rPr>
              <a:t>For more information, please visit: www.ChiefsMeeting.com</a:t>
            </a:r>
            <a:endParaRPr lang="en-US" sz="1600" b="1" dirty="0">
              <a:solidFill>
                <a:schemeClr val="bg1"/>
              </a:solidFill>
              <a:latin typeface="Arial" panose="020B0604020202020204" pitchFamily="34" charset="0"/>
              <a:ea typeface="Fira Sans" panose="020B0503050000020004" pitchFamily="34" charset="0"/>
              <a:cs typeface="Arial" panose="020B0604020202020204" pitchFamily="34" charset="0"/>
            </a:endParaRPr>
          </a:p>
        </p:txBody>
      </p:sp>
      <p:cxnSp>
        <p:nvCxnSpPr>
          <p:cNvPr id="14" name="Straight Connector 13"/>
          <p:cNvCxnSpPr/>
          <p:nvPr/>
        </p:nvCxnSpPr>
        <p:spPr>
          <a:xfrm>
            <a:off x="7103220" y="3384645"/>
            <a:ext cx="0" cy="1924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390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6621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4430" y="1759459"/>
            <a:ext cx="10700808" cy="3652246"/>
          </a:xfrm>
        </p:spPr>
        <p:txBody>
          <a:bodyPr>
            <a:normAutofit/>
          </a:bodyPr>
          <a:lstStyle/>
          <a:p>
            <a:pPr marL="0" indent="0">
              <a:buNone/>
            </a:pPr>
            <a:r>
              <a:rPr lang="en-US" sz="2200" b="1" dirty="0" smtClean="0"/>
              <a:t>Ontario </a:t>
            </a:r>
            <a:r>
              <a:rPr lang="en-US" sz="2200" b="1" dirty="0"/>
              <a:t>First </a:t>
            </a:r>
            <a:r>
              <a:rPr lang="en-US" sz="2200" b="1" dirty="0" smtClean="0"/>
              <a:t>Nations Recommendations: </a:t>
            </a:r>
            <a:r>
              <a:rPr lang="en-US" sz="2200" b="1" i="1" dirty="0" smtClean="0"/>
              <a:t>Decolonizing Systems </a:t>
            </a:r>
            <a:endParaRPr lang="en-US" sz="2200" b="1" i="1" dirty="0"/>
          </a:p>
          <a:p>
            <a:pPr marL="342900" lvl="0" indent="-342900"/>
            <a:r>
              <a:rPr lang="en-US" dirty="0" smtClean="0"/>
              <a:t>Land-based </a:t>
            </a:r>
            <a:r>
              <a:rPr lang="en-US" dirty="0"/>
              <a:t>and culturally informed community services and school curriculum</a:t>
            </a:r>
          </a:p>
          <a:p>
            <a:pPr marL="342900" lvl="0" indent="-342900"/>
            <a:r>
              <a:rPr lang="en-US" dirty="0"/>
              <a:t>Safe, inclusive, supportive community programs/services  </a:t>
            </a:r>
          </a:p>
          <a:p>
            <a:pPr marL="342900" lvl="0" indent="-342900"/>
            <a:r>
              <a:rPr lang="en-US" dirty="0"/>
              <a:t>Harm reduction approaches and cultural safety training</a:t>
            </a:r>
          </a:p>
          <a:p>
            <a:pPr marL="342900" lvl="0" indent="-342900"/>
            <a:r>
              <a:rPr lang="en-US" dirty="0"/>
              <a:t>24/7 crisis support line</a:t>
            </a:r>
          </a:p>
          <a:p>
            <a:pPr marL="342900" lvl="0" indent="-342900"/>
            <a:r>
              <a:rPr lang="en-US" dirty="0"/>
              <a:t>Affordable, safe transportation</a:t>
            </a:r>
          </a:p>
          <a:p>
            <a:pPr marL="342900" lvl="0" indent="-342900"/>
            <a:r>
              <a:rPr lang="en-US" dirty="0"/>
              <a:t>Support in navigating health care and legal systems</a:t>
            </a:r>
          </a:p>
          <a:p>
            <a:pPr marL="342900" lvl="0" indent="-342900"/>
            <a:r>
              <a:rPr lang="en-US" dirty="0"/>
              <a:t>Safety in media, industry, child welfare, </a:t>
            </a:r>
            <a:r>
              <a:rPr lang="en-US" dirty="0" smtClean="0"/>
              <a:t>housing, </a:t>
            </a:r>
            <a:r>
              <a:rPr lang="en-US" dirty="0"/>
              <a:t>and community </a:t>
            </a:r>
            <a:r>
              <a:rPr lang="en-US" dirty="0" smtClean="0"/>
              <a:t>infrastructure</a:t>
            </a:r>
          </a:p>
          <a:p>
            <a:pPr marL="0" indent="0">
              <a:buNone/>
            </a:pPr>
            <a:r>
              <a:rPr lang="en-CA" sz="1100" dirty="0"/>
              <a:t>* </a:t>
            </a:r>
            <a:r>
              <a:rPr lang="en-US" sz="1100" dirty="0">
                <a:hlinkClick r:id="rId3"/>
              </a:rPr>
              <a:t>https://drive.google.com/file/d/1g9B1WAfFLWJfrLCl2-vk2GVrjS3vZ_VH/view?usp=sharing</a:t>
            </a:r>
            <a:r>
              <a:rPr lang="en-CA" sz="1100" dirty="0"/>
              <a:t> </a:t>
            </a:r>
          </a:p>
          <a:p>
            <a:pPr marL="342900" lvl="0" indent="-342900"/>
            <a:endParaRPr lang="en-US" sz="1100" dirty="0"/>
          </a:p>
          <a:p>
            <a:pPr marL="342900" lvl="0" indent="-342900"/>
            <a:endParaRPr lang="en-US" sz="1100" dirty="0" smtClean="0"/>
          </a:p>
          <a:p>
            <a:pPr marL="342900" lvl="0" indent="-342900"/>
            <a:endParaRPr lang="en-US" sz="1100" dirty="0"/>
          </a:p>
          <a:p>
            <a:pPr marL="457200" indent="-457200"/>
            <a:endParaRPr lang="en-US" sz="1100" dirty="0"/>
          </a:p>
          <a:p>
            <a:endParaRPr lang="en-US" dirty="0" smtClean="0"/>
          </a:p>
        </p:txBody>
      </p:sp>
      <p:sp>
        <p:nvSpPr>
          <p:cNvPr id="3" name="Text Placeholder 2"/>
          <p:cNvSpPr>
            <a:spLocks noGrp="1"/>
          </p:cNvSpPr>
          <p:nvPr>
            <p:ph type="body" sz="quarter" idx="11"/>
          </p:nvPr>
        </p:nvSpPr>
        <p:spPr/>
        <p:txBody>
          <a:bodyPr>
            <a:normAutofit/>
          </a:bodyPr>
          <a:lstStyle/>
          <a:p>
            <a:r>
              <a:rPr lang="en-US" sz="3300" b="1" dirty="0" smtClean="0"/>
              <a:t>MMIWG2S+ National Action Plan</a:t>
            </a:r>
            <a:endParaRPr lang="en-US" sz="3300" b="1" dirty="0"/>
          </a:p>
        </p:txBody>
      </p:sp>
      <p:pic>
        <p:nvPicPr>
          <p:cNvPr id="6" name="Picture 5"/>
          <p:cNvPicPr>
            <a:picLocks noChangeAspect="1"/>
          </p:cNvPicPr>
          <p:nvPr/>
        </p:nvPicPr>
        <p:blipFill>
          <a:blip r:embed="rId4"/>
          <a:stretch>
            <a:fillRect/>
          </a:stretch>
        </p:blipFill>
        <p:spPr>
          <a:xfrm>
            <a:off x="10101943" y="1922392"/>
            <a:ext cx="2090057" cy="3048981"/>
          </a:xfrm>
          <a:prstGeom prst="rect">
            <a:avLst/>
          </a:prstGeom>
        </p:spPr>
      </p:pic>
    </p:spTree>
    <p:extLst>
      <p:ext uri="{BB962C8B-B14F-4D97-AF65-F5344CB8AC3E}">
        <p14:creationId xmlns:p14="http://schemas.microsoft.com/office/powerpoint/2010/main" val="2252282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4325" y="1058333"/>
            <a:ext cx="10907713" cy="4666193"/>
          </a:xfrm>
        </p:spPr>
        <p:txBody>
          <a:bodyPr>
            <a:normAutofit/>
          </a:bodyPr>
          <a:lstStyle/>
          <a:p>
            <a:pPr marL="0" indent="0" algn="ctr">
              <a:buNone/>
            </a:pPr>
            <a:r>
              <a:rPr lang="en-US" sz="3200" b="1" dirty="0" smtClean="0"/>
              <a:t>MMIWG2S+ Family Gathering 2022</a:t>
            </a:r>
            <a:endParaRPr lang="en-US" sz="3200" b="1" dirty="0"/>
          </a:p>
          <a:p>
            <a:pPr marL="0" indent="0">
              <a:buNone/>
            </a:pPr>
            <a:endParaRPr lang="en-US" sz="2400" dirty="0" smtClean="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453408" y="2064091"/>
            <a:ext cx="2651580" cy="2899392"/>
          </a:xfrm>
          <a:prstGeom prst="rect">
            <a:avLst/>
          </a:prstGeom>
        </p:spPr>
      </p:pic>
      <p:sp>
        <p:nvSpPr>
          <p:cNvPr id="5" name="TextBox 4"/>
          <p:cNvSpPr txBox="1"/>
          <p:nvPr/>
        </p:nvSpPr>
        <p:spPr>
          <a:xfrm>
            <a:off x="3420533" y="1755819"/>
            <a:ext cx="7635394" cy="3970318"/>
          </a:xfrm>
          <a:prstGeom prst="rect">
            <a:avLst/>
          </a:prstGeom>
          <a:noFill/>
        </p:spPr>
        <p:txBody>
          <a:bodyPr wrap="square" rtlCol="0">
            <a:spAutoFit/>
          </a:bodyPr>
          <a:lstStyle/>
          <a:p>
            <a:pPr algn="just"/>
            <a:r>
              <a:rPr lang="en-US" b="1" dirty="0">
                <a:solidFill>
                  <a:srgbClr val="002060"/>
                </a:solidFill>
                <a:latin typeface="Arial" panose="020B0604020202020204" pitchFamily="34" charset="0"/>
                <a:cs typeface="Arial" panose="020B0604020202020204" pitchFamily="34" charset="0"/>
              </a:rPr>
              <a:t>ARTIST’S STATEMENT: </a:t>
            </a:r>
            <a:r>
              <a:rPr lang="en-US" dirty="0">
                <a:solidFill>
                  <a:srgbClr val="002060"/>
                </a:solidFill>
                <a:latin typeface="Arial" panose="020B0604020202020204" pitchFamily="34" charset="0"/>
                <a:cs typeface="Arial" panose="020B0604020202020204" pitchFamily="34" charset="0"/>
              </a:rPr>
              <a:t>The piece entitled “</a:t>
            </a:r>
            <a:r>
              <a:rPr lang="en-US" dirty="0" err="1">
                <a:solidFill>
                  <a:srgbClr val="002060"/>
                </a:solidFill>
                <a:latin typeface="Arial" panose="020B0604020202020204" pitchFamily="34" charset="0"/>
                <a:cs typeface="Arial" panose="020B0604020202020204" pitchFamily="34" charset="0"/>
              </a:rPr>
              <a:t>Etinǫhkwa</a:t>
            </a:r>
            <a:r>
              <a:rPr lang="en-US" dirty="0">
                <a:solidFill>
                  <a:srgbClr val="002060"/>
                </a:solidFill>
                <a:latin typeface="Arial" panose="020B0604020202020204" pitchFamily="34" charset="0"/>
                <a:cs typeface="Arial" panose="020B0604020202020204" pitchFamily="34" charset="0"/>
              </a:rPr>
              <a:t>”(a Cayuga word meaning “We all love her”), is a thoughtful representation of MMIWG and their families. The woman stands in strength and love while her family and loved ones remember her. The elements, which are represented in the water, the earth, and the wind in her hair, are symbolic of the universal energy that flows through all of us. She is encircled by berries, as the women traditionally hold the responsibility of gathering and berry picking. This piece is emblematic of the symbiotic relationship we have with all of creation and a reminder that our loved ones who have been taken from us will never be gone, as they live all around us and within us. Commissioned for the Ontario First Nations MMIWG2S Family Gathering, 2022.                </a:t>
            </a:r>
          </a:p>
          <a:p>
            <a:pPr algn="just"/>
            <a:r>
              <a:rPr lang="en-US" b="1" dirty="0">
                <a:solidFill>
                  <a:srgbClr val="002060"/>
                </a:solidFill>
                <a:latin typeface="Arial" panose="020B0604020202020204" pitchFamily="34" charset="0"/>
                <a:cs typeface="Arial" panose="020B0604020202020204" pitchFamily="34" charset="0"/>
              </a:rPr>
              <a:t>ARTIST:</a:t>
            </a:r>
            <a:r>
              <a:rPr lang="en-US" dirty="0">
                <a:solidFill>
                  <a:srgbClr val="002060"/>
                </a:solidFill>
                <a:latin typeface="Arial" panose="020B0604020202020204" pitchFamily="34" charset="0"/>
                <a:cs typeface="Arial" panose="020B0604020202020204" pitchFamily="34" charset="0"/>
              </a:rPr>
              <a:t> </a:t>
            </a:r>
            <a:r>
              <a:rPr lang="en-US" i="1" dirty="0">
                <a:solidFill>
                  <a:srgbClr val="002060"/>
                </a:solidFill>
                <a:latin typeface="Arial" panose="020B0604020202020204" pitchFamily="34" charset="0"/>
                <a:cs typeface="Arial" panose="020B0604020202020204" pitchFamily="34" charset="0"/>
              </a:rPr>
              <a:t>Charlene Hemlock, Cayuga, Wolf Clan, Six Nations of the Grand River. </a:t>
            </a:r>
          </a:p>
        </p:txBody>
      </p:sp>
    </p:spTree>
    <p:extLst>
      <p:ext uri="{BB962C8B-B14F-4D97-AF65-F5344CB8AC3E}">
        <p14:creationId xmlns:p14="http://schemas.microsoft.com/office/powerpoint/2010/main" val="1810544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350" y="1763079"/>
            <a:ext cx="10700808" cy="3837454"/>
          </a:xfrm>
        </p:spPr>
        <p:txBody>
          <a:bodyPr>
            <a:normAutofit fontScale="92500" lnSpcReduction="10000"/>
          </a:bodyPr>
          <a:lstStyle/>
          <a:p>
            <a:pPr marL="0" indent="0">
              <a:buNone/>
            </a:pPr>
            <a:r>
              <a:rPr lang="en-US" b="1" dirty="0" smtClean="0"/>
              <a:t>Ontario </a:t>
            </a:r>
            <a:r>
              <a:rPr lang="en-US" b="1" dirty="0"/>
              <a:t>First </a:t>
            </a:r>
            <a:r>
              <a:rPr lang="en-US" b="1" dirty="0" smtClean="0"/>
              <a:t>Nations Gender Based Violence Action Plan Priorities</a:t>
            </a:r>
            <a:endParaRPr lang="en-US" sz="1100" b="1" i="1" dirty="0"/>
          </a:p>
          <a:p>
            <a:pPr marL="342900" indent="-342900"/>
            <a:r>
              <a:rPr lang="en-CA" dirty="0"/>
              <a:t>Human trafficking awareness and prevention </a:t>
            </a:r>
          </a:p>
          <a:p>
            <a:pPr marL="342900" indent="-342900"/>
            <a:r>
              <a:rPr lang="en-CA" dirty="0"/>
              <a:t>2SLGBTQQIA+ gender diversity awareness </a:t>
            </a:r>
          </a:p>
          <a:p>
            <a:pPr marL="342900" indent="-342900"/>
            <a:r>
              <a:rPr lang="en-CA" dirty="0"/>
              <a:t>Enhanced victim advocacy and support </a:t>
            </a:r>
            <a:r>
              <a:rPr lang="en-CA" dirty="0" smtClean="0"/>
              <a:t>services; trauma-informed </a:t>
            </a:r>
            <a:r>
              <a:rPr lang="en-CA" dirty="0"/>
              <a:t>services </a:t>
            </a:r>
          </a:p>
          <a:p>
            <a:pPr marL="342900" indent="-342900"/>
            <a:r>
              <a:rPr lang="en-CA" dirty="0"/>
              <a:t>Culture-based programming &amp; land-based programs </a:t>
            </a:r>
          </a:p>
          <a:p>
            <a:pPr marL="342900" indent="-342900"/>
            <a:r>
              <a:rPr lang="en-CA" dirty="0"/>
              <a:t>Men’s healing programs </a:t>
            </a:r>
          </a:p>
          <a:p>
            <a:pPr marL="342900" indent="-342900"/>
            <a:r>
              <a:rPr lang="en-CA" dirty="0"/>
              <a:t>Youth life skills programs, cultural programs, access to Elders/teachings</a:t>
            </a:r>
          </a:p>
          <a:p>
            <a:pPr marL="342900" indent="-342900"/>
            <a:r>
              <a:rPr lang="en-CA" dirty="0"/>
              <a:t>Enhanced cultural safety training for police, health care, justice systems</a:t>
            </a:r>
          </a:p>
          <a:p>
            <a:pPr marL="342900" indent="-342900"/>
            <a:r>
              <a:rPr lang="en-CA" dirty="0"/>
              <a:t>Enhanced family healing supports &amp; access to police and coroners during and post-investigations </a:t>
            </a:r>
          </a:p>
          <a:p>
            <a:pPr marL="342900" indent="-342900"/>
            <a:r>
              <a:rPr lang="en-CA" dirty="0"/>
              <a:t>Grief and loss programming </a:t>
            </a:r>
            <a:endParaRPr lang="en-US" b="1" dirty="0"/>
          </a:p>
          <a:p>
            <a:pPr marL="342900" lvl="0" indent="-342900"/>
            <a:endParaRPr lang="en-US" sz="1100" dirty="0"/>
          </a:p>
          <a:p>
            <a:pPr marL="342900" lvl="0" indent="-342900"/>
            <a:endParaRPr lang="en-US" sz="1100" dirty="0" smtClean="0"/>
          </a:p>
          <a:p>
            <a:pPr marL="342900" lvl="0" indent="-342900"/>
            <a:endParaRPr lang="en-US" sz="1100" dirty="0"/>
          </a:p>
          <a:p>
            <a:pPr marL="457200" indent="-457200"/>
            <a:endParaRPr lang="en-US" sz="1100" dirty="0"/>
          </a:p>
          <a:p>
            <a:endParaRPr lang="en-US" dirty="0" smtClean="0"/>
          </a:p>
        </p:txBody>
      </p:sp>
      <p:sp>
        <p:nvSpPr>
          <p:cNvPr id="3" name="Text Placeholder 2"/>
          <p:cNvSpPr>
            <a:spLocks noGrp="1"/>
          </p:cNvSpPr>
          <p:nvPr>
            <p:ph type="body" sz="quarter" idx="11"/>
          </p:nvPr>
        </p:nvSpPr>
        <p:spPr/>
        <p:txBody>
          <a:bodyPr>
            <a:normAutofit/>
          </a:bodyPr>
          <a:lstStyle/>
          <a:p>
            <a:r>
              <a:rPr lang="en-US" sz="3300" b="1" dirty="0" smtClean="0"/>
              <a:t>Priority: MMIWG2S+</a:t>
            </a:r>
            <a:endParaRPr lang="en-US" sz="3300" b="1" dirty="0"/>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9499579" y="1849927"/>
            <a:ext cx="2132270" cy="2331548"/>
          </a:xfrm>
          <a:prstGeom prst="rect">
            <a:avLst/>
          </a:prstGeom>
        </p:spPr>
      </p:pic>
    </p:spTree>
    <p:extLst>
      <p:ext uri="{BB962C8B-B14F-4D97-AF65-F5344CB8AC3E}">
        <p14:creationId xmlns:p14="http://schemas.microsoft.com/office/powerpoint/2010/main" val="26797672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94546" y="2607974"/>
            <a:ext cx="6359943" cy="1446550"/>
          </a:xfrm>
          <a:prstGeom prst="rect">
            <a:avLst/>
          </a:prstGeom>
        </p:spPr>
        <p:txBody>
          <a:bodyPr wrap="square">
            <a:spAutoFit/>
          </a:bodyPr>
          <a:lstStyle/>
          <a:p>
            <a:r>
              <a:rPr lang="en-US" sz="4400" b="1" dirty="0" smtClean="0">
                <a:solidFill>
                  <a:schemeClr val="bg1"/>
                </a:solidFill>
                <a:latin typeface="Arial" panose="020B0604020202020204" pitchFamily="34" charset="0"/>
                <a:cs typeface="Arial" panose="020B0604020202020204" pitchFamily="34" charset="0"/>
              </a:rPr>
              <a:t>Accomplishments </a:t>
            </a:r>
          </a:p>
          <a:p>
            <a:r>
              <a:rPr lang="en-US" sz="4400" b="1" dirty="0" smtClean="0">
                <a:solidFill>
                  <a:schemeClr val="bg1"/>
                </a:solidFill>
                <a:latin typeface="Arial" panose="020B0604020202020204" pitchFamily="34" charset="0"/>
                <a:cs typeface="Arial" panose="020B0604020202020204" pitchFamily="34" charset="0"/>
              </a:rPr>
              <a:t>and Updates</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9873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4325" y="1900771"/>
            <a:ext cx="9402330" cy="3652246"/>
          </a:xfrm>
        </p:spPr>
        <p:txBody>
          <a:bodyPr>
            <a:normAutofit/>
          </a:bodyPr>
          <a:lstStyle/>
          <a:p>
            <a:r>
              <a:rPr lang="en-US" sz="2400" dirty="0" smtClean="0"/>
              <a:t>An Ontario First Nations Gender-Based Violence (GBV) Action Plan was developed based on the input of Ontario First Nations MMIWG2S survivors, families and front-line workers</a:t>
            </a:r>
          </a:p>
          <a:p>
            <a:r>
              <a:rPr lang="en-US" sz="2400" dirty="0" smtClean="0"/>
              <a:t>The action plan was approved by Leadership Council in April 2022, and includes priorities such as developing First Nations toolkits on human trafficking awareness and 2SLGBTQQIA+ identities and advocating for men’s healing supports</a:t>
            </a:r>
          </a:p>
        </p:txBody>
      </p:sp>
      <p:sp>
        <p:nvSpPr>
          <p:cNvPr id="3" name="Text Placeholder 2"/>
          <p:cNvSpPr>
            <a:spLocks noGrp="1"/>
          </p:cNvSpPr>
          <p:nvPr>
            <p:ph type="body" sz="quarter" idx="11"/>
          </p:nvPr>
        </p:nvSpPr>
        <p:spPr>
          <a:xfrm>
            <a:off x="314325" y="1151412"/>
            <a:ext cx="9199535" cy="835113"/>
          </a:xfrm>
        </p:spPr>
        <p:txBody>
          <a:bodyPr>
            <a:normAutofit fontScale="92500"/>
          </a:bodyPr>
          <a:lstStyle/>
          <a:p>
            <a:r>
              <a:rPr lang="en-US" b="1" dirty="0" smtClean="0"/>
              <a:t>Priority: Addressing Gender-Based Violence</a:t>
            </a: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655" y="1900771"/>
            <a:ext cx="2475345" cy="2813010"/>
          </a:xfrm>
          <a:prstGeom prst="rect">
            <a:avLst/>
          </a:prstGeom>
        </p:spPr>
      </p:pic>
    </p:spTree>
    <p:extLst>
      <p:ext uri="{BB962C8B-B14F-4D97-AF65-F5344CB8AC3E}">
        <p14:creationId xmlns:p14="http://schemas.microsoft.com/office/powerpoint/2010/main" val="818680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b="1" dirty="0"/>
              <a:t>ONTARIO FIRST NATIONS ACTIVITY</a:t>
            </a:r>
          </a:p>
          <a:p>
            <a:pPr marL="342900" indent="-342900"/>
            <a:r>
              <a:rPr lang="en-US" sz="2400" dirty="0"/>
              <a:t>Gender-Based Violence Action Plan – PRIORITIES: </a:t>
            </a:r>
          </a:p>
          <a:p>
            <a:r>
              <a:rPr lang="en-US" sz="2400" b="1" dirty="0"/>
              <a:t>Current:</a:t>
            </a:r>
          </a:p>
          <a:p>
            <a:pPr marL="742950" lvl="1" indent="-285750"/>
            <a:r>
              <a:rPr lang="en-US" dirty="0">
                <a:latin typeface="Arial" panose="020B0604020202020204" pitchFamily="34" charset="0"/>
                <a:cs typeface="Arial" panose="020B0604020202020204" pitchFamily="34" charset="0"/>
              </a:rPr>
              <a:t>GBV definitions, statistics, trends</a:t>
            </a:r>
          </a:p>
          <a:p>
            <a:pPr marL="742950" lvl="1" indent="-285750"/>
            <a:r>
              <a:rPr lang="en-US" dirty="0">
                <a:latin typeface="Arial" panose="020B0604020202020204" pitchFamily="34" charset="0"/>
                <a:cs typeface="Arial" panose="020B0604020202020204" pitchFamily="34" charset="0"/>
              </a:rPr>
              <a:t>Two Spirit and gender diversity (LGBTQQIA+) awareness</a:t>
            </a:r>
          </a:p>
          <a:p>
            <a:pPr marL="742950" lvl="1" indent="-285750"/>
            <a:r>
              <a:rPr lang="en-US" dirty="0">
                <a:latin typeface="Arial" panose="020B0604020202020204" pitchFamily="34" charset="0"/>
                <a:cs typeface="Arial" panose="020B0604020202020204" pitchFamily="34" charset="0"/>
              </a:rPr>
              <a:t>Human trafficking awareness prevention </a:t>
            </a:r>
          </a:p>
          <a:p>
            <a:pPr marL="742950" lvl="1" indent="-285750"/>
            <a:r>
              <a:rPr lang="en-US" dirty="0">
                <a:latin typeface="Arial" panose="020B0604020202020204" pitchFamily="34" charset="0"/>
                <a:cs typeface="Arial" panose="020B0604020202020204" pitchFamily="34" charset="0"/>
              </a:rPr>
              <a:t>Men’s healing program supports; Safe Space </a:t>
            </a:r>
            <a:r>
              <a:rPr lang="en-US" dirty="0" smtClean="0">
                <a:latin typeface="Arial" panose="020B0604020202020204" pitchFamily="34" charset="0"/>
                <a:cs typeface="Arial" panose="020B0604020202020204" pitchFamily="34" charset="0"/>
              </a:rPr>
              <a:t>campaign</a:t>
            </a:r>
            <a:endParaRPr lang="en-US" b="1" dirty="0">
              <a:latin typeface="Arial" panose="020B0604020202020204" pitchFamily="34" charset="0"/>
              <a:cs typeface="Arial" panose="020B0604020202020204" pitchFamily="34" charset="0"/>
            </a:endParaRPr>
          </a:p>
          <a:p>
            <a:endParaRPr lang="en-US" dirty="0" smtClean="0"/>
          </a:p>
        </p:txBody>
      </p:sp>
      <p:sp>
        <p:nvSpPr>
          <p:cNvPr id="3" name="Text Placeholder 2"/>
          <p:cNvSpPr>
            <a:spLocks noGrp="1"/>
          </p:cNvSpPr>
          <p:nvPr>
            <p:ph type="body" sz="quarter" idx="11"/>
          </p:nvPr>
        </p:nvSpPr>
        <p:spPr>
          <a:xfrm>
            <a:off x="314325" y="1299167"/>
            <a:ext cx="7926388" cy="773113"/>
          </a:xfrm>
        </p:spPr>
        <p:txBody>
          <a:bodyPr>
            <a:normAutofit/>
          </a:bodyPr>
          <a:lstStyle/>
          <a:p>
            <a:r>
              <a:rPr lang="en-US" sz="3300" b="1" dirty="0" smtClean="0"/>
              <a:t>Priority: MMIWG2S+</a:t>
            </a:r>
            <a:endParaRPr lang="en-US" sz="3300" b="1" dirty="0"/>
          </a:p>
        </p:txBody>
      </p:sp>
    </p:spTree>
    <p:extLst>
      <p:ext uri="{BB962C8B-B14F-4D97-AF65-F5344CB8AC3E}">
        <p14:creationId xmlns:p14="http://schemas.microsoft.com/office/powerpoint/2010/main" val="1531061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4325" y="1984048"/>
            <a:ext cx="10907713" cy="3652246"/>
          </a:xfrm>
        </p:spPr>
        <p:txBody>
          <a:bodyPr/>
          <a:lstStyle/>
          <a:p>
            <a:r>
              <a:rPr lang="en-US" sz="2400" dirty="0" smtClean="0"/>
              <a:t>Additional:</a:t>
            </a:r>
          </a:p>
          <a:p>
            <a:pPr marL="742950" lvl="1" indent="-285750"/>
            <a:r>
              <a:rPr lang="en-CA" sz="2200" dirty="0">
                <a:latin typeface="Arial" panose="020B0604020202020204" pitchFamily="34" charset="0"/>
                <a:cs typeface="Arial" panose="020B0604020202020204" pitchFamily="34" charset="0"/>
              </a:rPr>
              <a:t>Culture and land-based programs </a:t>
            </a:r>
          </a:p>
          <a:p>
            <a:pPr marL="742950" lvl="1" indent="-285750"/>
            <a:r>
              <a:rPr lang="en-CA" sz="2200" dirty="0">
                <a:latin typeface="Arial" panose="020B0604020202020204" pitchFamily="34" charset="0"/>
                <a:cs typeface="Arial" panose="020B0604020202020204" pitchFamily="34" charset="0"/>
              </a:rPr>
              <a:t>Enhanced cultural safety training for police/health/justice systems </a:t>
            </a:r>
          </a:p>
          <a:p>
            <a:pPr marL="742950" lvl="1" indent="-285750"/>
            <a:r>
              <a:rPr lang="en-CA" sz="2200" dirty="0">
                <a:latin typeface="Arial" panose="020B0604020202020204" pitchFamily="34" charset="0"/>
                <a:cs typeface="Arial" panose="020B0604020202020204" pitchFamily="34" charset="0"/>
              </a:rPr>
              <a:t>More family healing supports </a:t>
            </a:r>
          </a:p>
          <a:p>
            <a:pPr marL="742950" lvl="1" indent="-285750"/>
            <a:r>
              <a:rPr lang="en-CA" sz="2200" dirty="0">
                <a:latin typeface="Arial" panose="020B0604020202020204" pitchFamily="34" charset="0"/>
                <a:cs typeface="Arial" panose="020B0604020202020204" pitchFamily="34" charset="0"/>
              </a:rPr>
              <a:t>Access to police and coroners during and post-investigations </a:t>
            </a:r>
          </a:p>
          <a:p>
            <a:pPr marL="742950" lvl="1" indent="-285750"/>
            <a:r>
              <a:rPr lang="en-CA" sz="2200" dirty="0">
                <a:latin typeface="Arial" panose="020B0604020202020204" pitchFamily="34" charset="0"/>
                <a:cs typeface="Arial" panose="020B0604020202020204" pitchFamily="34" charset="0"/>
              </a:rPr>
              <a:t>Grief and loss programming</a:t>
            </a:r>
          </a:p>
          <a:p>
            <a:pPr marL="742950" lvl="1" indent="-285750"/>
            <a:r>
              <a:rPr lang="en-CA" sz="2200" dirty="0">
                <a:latin typeface="Arial" panose="020B0604020202020204" pitchFamily="34" charset="0"/>
                <a:cs typeface="Arial" panose="020B0604020202020204" pitchFamily="34" charset="0"/>
              </a:rPr>
              <a:t>Trauma-informed services </a:t>
            </a:r>
          </a:p>
          <a:p>
            <a:pPr marL="742950" lvl="1" indent="-285750"/>
            <a:r>
              <a:rPr lang="en-CA" sz="2200" dirty="0">
                <a:latin typeface="Arial" panose="020B0604020202020204" pitchFamily="34" charset="0"/>
                <a:cs typeface="Arial" panose="020B0604020202020204" pitchFamily="34" charset="0"/>
              </a:rPr>
              <a:t>More victim support/advocacy </a:t>
            </a:r>
          </a:p>
          <a:p>
            <a:pPr marL="742950" lvl="1" indent="-285750"/>
            <a:r>
              <a:rPr lang="en-CA" sz="2200" dirty="0">
                <a:latin typeface="Arial" panose="020B0604020202020204" pitchFamily="34" charset="0"/>
                <a:cs typeface="Arial" panose="020B0604020202020204" pitchFamily="34" charset="0"/>
              </a:rPr>
              <a:t>Youth life skills programs, cultural </a:t>
            </a:r>
            <a:r>
              <a:rPr lang="en-CA" sz="2200" dirty="0" smtClean="0">
                <a:latin typeface="Arial" panose="020B0604020202020204" pitchFamily="34" charset="0"/>
                <a:cs typeface="Arial" panose="020B0604020202020204" pitchFamily="34" charset="0"/>
              </a:rPr>
              <a:t>programs, </a:t>
            </a:r>
            <a:r>
              <a:rPr lang="en-CA" sz="2200" dirty="0">
                <a:latin typeface="Arial" panose="020B0604020202020204" pitchFamily="34" charset="0"/>
                <a:cs typeface="Arial" panose="020B0604020202020204" pitchFamily="34" charset="0"/>
              </a:rPr>
              <a:t>and access to Elders</a:t>
            </a:r>
          </a:p>
          <a:p>
            <a:endParaRPr lang="en-US" dirty="0" smtClean="0"/>
          </a:p>
        </p:txBody>
      </p:sp>
      <p:sp>
        <p:nvSpPr>
          <p:cNvPr id="3" name="Text Placeholder 2"/>
          <p:cNvSpPr>
            <a:spLocks noGrp="1"/>
          </p:cNvSpPr>
          <p:nvPr>
            <p:ph type="body" sz="quarter" idx="11"/>
          </p:nvPr>
        </p:nvSpPr>
        <p:spPr>
          <a:xfrm>
            <a:off x="314325" y="1299167"/>
            <a:ext cx="7926388" cy="773113"/>
          </a:xfrm>
        </p:spPr>
        <p:txBody>
          <a:bodyPr>
            <a:normAutofit/>
          </a:bodyPr>
          <a:lstStyle/>
          <a:p>
            <a:r>
              <a:rPr lang="en-US" sz="3300" b="1" dirty="0" smtClean="0"/>
              <a:t>Priority: MMIWG2S+</a:t>
            </a:r>
            <a:endParaRPr lang="en-US" sz="3300" b="1" dirty="0"/>
          </a:p>
        </p:txBody>
      </p:sp>
    </p:spTree>
    <p:extLst>
      <p:ext uri="{BB962C8B-B14F-4D97-AF65-F5344CB8AC3E}">
        <p14:creationId xmlns:p14="http://schemas.microsoft.com/office/powerpoint/2010/main" val="42020253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4325" y="2072280"/>
            <a:ext cx="7872413" cy="3652246"/>
          </a:xfrm>
        </p:spPr>
        <p:txBody>
          <a:bodyPr>
            <a:normAutofit lnSpcReduction="10000"/>
          </a:bodyPr>
          <a:lstStyle/>
          <a:p>
            <a:r>
              <a:rPr lang="en-US" sz="2200" dirty="0" smtClean="0"/>
              <a:t>Two MMIWG2S+ Monument Unveiling Ceremonies </a:t>
            </a:r>
            <a:r>
              <a:rPr lang="en-US" sz="2200" dirty="0"/>
              <a:t>took place at Whitefish River First Nation (June 21) and </a:t>
            </a:r>
            <a:r>
              <a:rPr lang="en-US" sz="2200" dirty="0" err="1"/>
              <a:t>Kenora</a:t>
            </a:r>
            <a:r>
              <a:rPr lang="en-US" sz="2200" dirty="0"/>
              <a:t> (October 4</a:t>
            </a:r>
            <a:r>
              <a:rPr lang="en-US" sz="2200" dirty="0" smtClean="0"/>
              <a:t>)</a:t>
            </a:r>
          </a:p>
          <a:p>
            <a:r>
              <a:rPr lang="en-US" sz="2200" dirty="0" smtClean="0"/>
              <a:t>Monuments were commissioned by </a:t>
            </a:r>
            <a:r>
              <a:rPr lang="en-US" sz="2200" dirty="0"/>
              <a:t>Ontario </a:t>
            </a:r>
            <a:r>
              <a:rPr lang="en-US" sz="2200" dirty="0" smtClean="0"/>
              <a:t>MMIWGT2S+ </a:t>
            </a:r>
            <a:r>
              <a:rPr lang="en-US" sz="2200" dirty="0"/>
              <a:t>Loved Ones Commemorative Committee</a:t>
            </a:r>
            <a:r>
              <a:rPr lang="en-US" sz="2200" dirty="0" smtClean="0"/>
              <a:t> </a:t>
            </a:r>
          </a:p>
          <a:p>
            <a:r>
              <a:rPr lang="en-US" sz="2200" dirty="0" smtClean="0"/>
              <a:t>COO WI and First Nations Women’s Council assisted in sharing information with and supporting families</a:t>
            </a:r>
          </a:p>
          <a:p>
            <a:r>
              <a:rPr lang="en-US" sz="2200" dirty="0" smtClean="0"/>
              <a:t>First Nations donations to the Who Is She Fundraising Campaign were used to reimburse travel costs for First Nations MMIWG families to attend two monument unveilings</a:t>
            </a:r>
          </a:p>
          <a:p>
            <a:endParaRPr lang="en-US" dirty="0" smtClean="0"/>
          </a:p>
        </p:txBody>
      </p:sp>
      <p:sp>
        <p:nvSpPr>
          <p:cNvPr id="3" name="Text Placeholder 2"/>
          <p:cNvSpPr>
            <a:spLocks noGrp="1"/>
          </p:cNvSpPr>
          <p:nvPr>
            <p:ph type="body" sz="quarter" idx="11"/>
          </p:nvPr>
        </p:nvSpPr>
        <p:spPr/>
        <p:txBody>
          <a:bodyPr>
            <a:normAutofit/>
          </a:bodyPr>
          <a:lstStyle/>
          <a:p>
            <a:r>
              <a:rPr lang="en-US" sz="3300" b="1" dirty="0" smtClean="0"/>
              <a:t>Priority: MMIWG2S+</a:t>
            </a:r>
            <a:endParaRPr lang="en-US" sz="3300" b="1" dirty="0"/>
          </a:p>
        </p:txBody>
      </p:sp>
      <p:pic>
        <p:nvPicPr>
          <p:cNvPr id="1028" name="Picture 4" descr="mmiwg monu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2503" y="1076814"/>
            <a:ext cx="5983597" cy="448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695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350" y="1849927"/>
            <a:ext cx="10907713" cy="3652246"/>
          </a:xfrm>
        </p:spPr>
        <p:txBody>
          <a:bodyPr>
            <a:noAutofit/>
          </a:bodyPr>
          <a:lstStyle/>
          <a:p>
            <a:r>
              <a:rPr lang="en-US" sz="2400" dirty="0" smtClean="0"/>
              <a:t>The sector also participates on the Indigenous Women’s Advisory Council (IWAC) which advises the Ontario government on ending violence against Indigenous women. The main focus of IWAC is the implementation of </a:t>
            </a:r>
            <a:r>
              <a:rPr lang="en-US" sz="2400" i="1" dirty="0" smtClean="0"/>
              <a:t>Pathways to Safety</a:t>
            </a:r>
            <a:r>
              <a:rPr lang="en-US" sz="2400" dirty="0" smtClean="0"/>
              <a:t>, the provincial government’s response to the National Inquiry into MMIWG2S+</a:t>
            </a:r>
          </a:p>
          <a:p>
            <a:r>
              <a:rPr lang="en-US" sz="2400" dirty="0" smtClean="0"/>
              <a:t>The sector participates in National Gatherings on MMIWG2S+ and Roundtables of Federal/Provincial/Territorial Ministers and Indigenous representatives on MMIWG2S+</a:t>
            </a:r>
          </a:p>
          <a:p>
            <a:r>
              <a:rPr lang="en-US" sz="2400" dirty="0" smtClean="0"/>
              <a:t>The first National Roundtable in January 2023 focused on urban Indigenous issues. A second Roundtable was expected to occur in Fall 2023 (awaiting news on a set date)</a:t>
            </a:r>
          </a:p>
        </p:txBody>
      </p:sp>
      <p:sp>
        <p:nvSpPr>
          <p:cNvPr id="3" name="Text Placeholder 2"/>
          <p:cNvSpPr>
            <a:spLocks noGrp="1"/>
          </p:cNvSpPr>
          <p:nvPr>
            <p:ph type="body" sz="quarter" idx="11"/>
          </p:nvPr>
        </p:nvSpPr>
        <p:spPr>
          <a:xfrm>
            <a:off x="260350" y="1237235"/>
            <a:ext cx="7926388" cy="773113"/>
          </a:xfrm>
        </p:spPr>
        <p:txBody>
          <a:bodyPr>
            <a:normAutofit/>
          </a:bodyPr>
          <a:lstStyle/>
          <a:p>
            <a:r>
              <a:rPr lang="en-US" sz="3300" b="1" dirty="0" smtClean="0"/>
              <a:t>Priority: MMIWG2S+</a:t>
            </a:r>
            <a:endParaRPr lang="en-US" sz="3300" b="1" dirty="0"/>
          </a:p>
        </p:txBody>
      </p:sp>
    </p:spTree>
    <p:extLst>
      <p:ext uri="{BB962C8B-B14F-4D97-AF65-F5344CB8AC3E}">
        <p14:creationId xmlns:p14="http://schemas.microsoft.com/office/powerpoint/2010/main" val="11835073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28045" y="2657849"/>
            <a:ext cx="6359943" cy="1446550"/>
          </a:xfrm>
          <a:prstGeom prst="rect">
            <a:avLst/>
          </a:prstGeom>
        </p:spPr>
        <p:txBody>
          <a:bodyPr wrap="square">
            <a:spAutoFit/>
          </a:bodyPr>
          <a:lstStyle/>
          <a:p>
            <a:r>
              <a:rPr lang="en-US" sz="4400" b="1" dirty="0" smtClean="0">
                <a:solidFill>
                  <a:schemeClr val="bg1"/>
                </a:solidFill>
                <a:latin typeface="Arial" panose="020B0604020202020204" pitchFamily="34" charset="0"/>
                <a:cs typeface="Arial" panose="020B0604020202020204" pitchFamily="34" charset="0"/>
              </a:rPr>
              <a:t>Chiefs of Ontario Women’s Initiatives</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703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0827" y="1922651"/>
            <a:ext cx="10907713" cy="3652246"/>
          </a:xfrm>
        </p:spPr>
        <p:txBody>
          <a:bodyPr>
            <a:normAutofit fontScale="92500" lnSpcReduction="10000"/>
          </a:bodyPr>
          <a:lstStyle/>
          <a:p>
            <a:r>
              <a:rPr lang="en-US" sz="2500" dirty="0" smtClean="0"/>
              <a:t>The Risk Assessment and Danger Assessment Tools (RADAT) project is underway, led primarily by the </a:t>
            </a:r>
            <a:r>
              <a:rPr lang="en-US" sz="2500" dirty="0"/>
              <a:t>s</a:t>
            </a:r>
            <a:r>
              <a:rPr lang="en-US" sz="2500" dirty="0" smtClean="0"/>
              <a:t>ector’s </a:t>
            </a:r>
            <a:r>
              <a:rPr lang="en-US" sz="2500" dirty="0" smtClean="0"/>
              <a:t>Research Coordinator</a:t>
            </a:r>
          </a:p>
          <a:p>
            <a:r>
              <a:rPr lang="en-US" sz="2500" dirty="0" smtClean="0"/>
              <a:t>GOAL: To enhance existing risk assessment and danger assessment tools by refining them to meet the specific needs of First Nations communities and individuals</a:t>
            </a:r>
          </a:p>
          <a:p>
            <a:pPr lvl="0"/>
            <a:r>
              <a:rPr lang="en-US" sz="2500" dirty="0" smtClean="0"/>
              <a:t>Next phase: Facilitate</a:t>
            </a:r>
            <a:r>
              <a:rPr lang="en-US" sz="2500" dirty="0"/>
              <a:t> in-depth group discussions with a select group of </a:t>
            </a:r>
            <a:r>
              <a:rPr lang="en-US" sz="2500" dirty="0" smtClean="0"/>
              <a:t>victim </a:t>
            </a:r>
            <a:r>
              <a:rPr lang="en-US" sz="2500" dirty="0"/>
              <a:t>services workers who </a:t>
            </a:r>
            <a:r>
              <a:rPr lang="en-US" sz="2500" dirty="0" smtClean="0"/>
              <a:t>participated in the training mainstream </a:t>
            </a:r>
            <a:r>
              <a:rPr lang="en-US" sz="2500" dirty="0"/>
              <a:t>risk and danger assessment tools </a:t>
            </a:r>
            <a:endParaRPr lang="en-US" sz="2500" dirty="0" smtClean="0"/>
          </a:p>
          <a:p>
            <a:pPr lvl="0"/>
            <a:r>
              <a:rPr lang="en-US" sz="2500" dirty="0" smtClean="0"/>
              <a:t>This work </a:t>
            </a:r>
            <a:r>
              <a:rPr lang="en-US" sz="2500" dirty="0"/>
              <a:t>is guided by input from the project working group, trainers, and the First Nations Women's Council. The sector is bringing on a consulting group to assist with the </a:t>
            </a:r>
            <a:r>
              <a:rPr lang="en-US" sz="2500" dirty="0" smtClean="0"/>
              <a:t>focus groups and </a:t>
            </a:r>
            <a:r>
              <a:rPr lang="en-US" sz="2500" dirty="0"/>
              <a:t>tool </a:t>
            </a:r>
            <a:r>
              <a:rPr lang="en-US" sz="2500" dirty="0" smtClean="0"/>
              <a:t>development</a:t>
            </a:r>
          </a:p>
          <a:p>
            <a:endParaRPr lang="en-US" dirty="0" smtClean="0"/>
          </a:p>
        </p:txBody>
      </p:sp>
      <p:sp>
        <p:nvSpPr>
          <p:cNvPr id="3" name="Text Placeholder 2"/>
          <p:cNvSpPr>
            <a:spLocks noGrp="1"/>
          </p:cNvSpPr>
          <p:nvPr>
            <p:ph type="body" sz="quarter" idx="11"/>
          </p:nvPr>
        </p:nvSpPr>
        <p:spPr>
          <a:xfrm>
            <a:off x="324518" y="1317446"/>
            <a:ext cx="7902748" cy="718735"/>
          </a:xfrm>
        </p:spPr>
        <p:txBody>
          <a:bodyPr>
            <a:normAutofit/>
          </a:bodyPr>
          <a:lstStyle/>
          <a:p>
            <a:r>
              <a:rPr lang="en-US" sz="3300" b="1" dirty="0" smtClean="0"/>
              <a:t>Priority: Victim Services Research</a:t>
            </a:r>
            <a:endParaRPr lang="en-US" sz="3300" b="1" dirty="0"/>
          </a:p>
        </p:txBody>
      </p:sp>
    </p:spTree>
    <p:extLst>
      <p:ext uri="{BB962C8B-B14F-4D97-AF65-F5344CB8AC3E}">
        <p14:creationId xmlns:p14="http://schemas.microsoft.com/office/powerpoint/2010/main" val="2829529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0349" y="1076814"/>
            <a:ext cx="9548669" cy="773113"/>
          </a:xfrm>
        </p:spPr>
        <p:txBody>
          <a:bodyPr>
            <a:normAutofit/>
          </a:bodyPr>
          <a:lstStyle/>
          <a:p>
            <a:r>
              <a:rPr lang="en-US" sz="3300" b="1" dirty="0" smtClean="0"/>
              <a:t>Victim Services Research – Timeline </a:t>
            </a:r>
            <a:endParaRPr lang="en-US" sz="3300" b="1" dirty="0"/>
          </a:p>
        </p:txBody>
      </p:sp>
      <p:pic>
        <p:nvPicPr>
          <p:cNvPr id="5" name="Picture 4" descr="C:\Users\rebekah.ederer\AppData\Local\Microsoft\Windows\INetCache\Content.Word\RADAT Chart.PNG"/>
          <p:cNvPicPr/>
          <p:nvPr/>
        </p:nvPicPr>
        <p:blipFill>
          <a:blip r:embed="rId3">
            <a:extLst>
              <a:ext uri="{28A0092B-C50C-407E-A947-70E740481C1C}">
                <a14:useLocalDpi xmlns:a14="http://schemas.microsoft.com/office/drawing/2010/main" val="0"/>
              </a:ext>
            </a:extLst>
          </a:blip>
          <a:srcRect/>
          <a:stretch>
            <a:fillRect/>
          </a:stretch>
        </p:blipFill>
        <p:spPr bwMode="auto">
          <a:xfrm>
            <a:off x="530921" y="1849927"/>
            <a:ext cx="10683266" cy="3535455"/>
          </a:xfrm>
          <a:prstGeom prst="rect">
            <a:avLst/>
          </a:prstGeom>
          <a:noFill/>
          <a:ln>
            <a:noFill/>
          </a:ln>
        </p:spPr>
      </p:pic>
      <p:sp>
        <p:nvSpPr>
          <p:cNvPr id="6" name="Oval 5"/>
          <p:cNvSpPr/>
          <p:nvPr/>
        </p:nvSpPr>
        <p:spPr>
          <a:xfrm rot="2867976">
            <a:off x="3591098" y="2377440"/>
            <a:ext cx="2211186" cy="29759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1417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350" y="1687367"/>
            <a:ext cx="10907713" cy="3652246"/>
          </a:xfrm>
        </p:spPr>
        <p:txBody>
          <a:bodyPr>
            <a:noAutofit/>
          </a:bodyPr>
          <a:lstStyle/>
          <a:p>
            <a:r>
              <a:rPr lang="en-US" sz="2300" dirty="0" smtClean="0"/>
              <a:t>The sector has coordinated monthly meetings of the COO First Nations Women’s Council</a:t>
            </a:r>
          </a:p>
          <a:p>
            <a:r>
              <a:rPr lang="en-US" sz="2300" dirty="0" smtClean="0"/>
              <a:t>Terms of Reference for the COO First Nations Women’s Council were updated to reflect the broader mandate of not only ending violence against First Nations women and girls but also advancing community safety, well-being and empowerment; the inclusion of men and boys in MMIWG2S+ work; and a focus on gender diversity in First Nations leadership</a:t>
            </a:r>
          </a:p>
          <a:p>
            <a:r>
              <a:rPr lang="en-US" sz="2300" dirty="0"/>
              <a:t>Further to Resolution 41/18, the sector and the COO Women’s Council conducted a First Nations Women’s Leadership Summit in March 2023, providing an opportunity for First Nations women leaders to share their successes and challenges, and to network. </a:t>
            </a:r>
            <a:r>
              <a:rPr lang="en-US" sz="2300" dirty="0" smtClean="0"/>
              <a:t>Over </a:t>
            </a:r>
            <a:r>
              <a:rPr lang="en-US" sz="2300" dirty="0"/>
              <a:t>100 First Nations women </a:t>
            </a:r>
            <a:r>
              <a:rPr lang="en-US" sz="2300" dirty="0" smtClean="0"/>
              <a:t>attended (elected and unelected leaders)</a:t>
            </a:r>
            <a:endParaRPr lang="en-US" sz="2300" dirty="0"/>
          </a:p>
          <a:p>
            <a:endParaRPr lang="en-US" sz="2200" dirty="0" smtClean="0"/>
          </a:p>
          <a:p>
            <a:endParaRPr lang="en-US" sz="2200" dirty="0" smtClean="0"/>
          </a:p>
        </p:txBody>
      </p:sp>
      <p:sp>
        <p:nvSpPr>
          <p:cNvPr id="3" name="Text Placeholder 2"/>
          <p:cNvSpPr>
            <a:spLocks noGrp="1"/>
          </p:cNvSpPr>
          <p:nvPr>
            <p:ph type="body" sz="quarter" idx="11"/>
          </p:nvPr>
        </p:nvSpPr>
        <p:spPr>
          <a:xfrm>
            <a:off x="260350" y="1076814"/>
            <a:ext cx="8517890" cy="773113"/>
          </a:xfrm>
        </p:spPr>
        <p:txBody>
          <a:bodyPr>
            <a:normAutofit/>
          </a:bodyPr>
          <a:lstStyle/>
          <a:p>
            <a:r>
              <a:rPr lang="en-US" sz="3300" b="1" dirty="0" smtClean="0"/>
              <a:t>Priority: Women’s Leadership</a:t>
            </a:r>
            <a:endParaRPr lang="en-US" sz="3300" b="1" dirty="0"/>
          </a:p>
        </p:txBody>
      </p:sp>
    </p:spTree>
    <p:extLst>
      <p:ext uri="{BB962C8B-B14F-4D97-AF65-F5344CB8AC3E}">
        <p14:creationId xmlns:p14="http://schemas.microsoft.com/office/powerpoint/2010/main" val="3863531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4326" y="2072280"/>
            <a:ext cx="6496050" cy="3652246"/>
          </a:xfrm>
        </p:spPr>
        <p:txBody>
          <a:bodyPr>
            <a:normAutofit/>
          </a:bodyPr>
          <a:lstStyle/>
          <a:p>
            <a:r>
              <a:rPr lang="en-US" sz="2400" dirty="0" smtClean="0"/>
              <a:t>Priorities areas highlighted included,</a:t>
            </a:r>
          </a:p>
          <a:p>
            <a:pPr lvl="1"/>
            <a:r>
              <a:rPr lang="en-US" dirty="0">
                <a:latin typeface="Arial" panose="020B0604020202020204" pitchFamily="34" charset="0"/>
                <a:cs typeface="Arial" panose="020B0604020202020204" pitchFamily="34" charset="0"/>
              </a:rPr>
              <a:t>Traditional values</a:t>
            </a:r>
          </a:p>
          <a:p>
            <a:pPr lvl="1"/>
            <a:r>
              <a:rPr lang="en-US" dirty="0">
                <a:latin typeface="Arial" panose="020B0604020202020204" pitchFamily="34" charset="0"/>
                <a:cs typeface="Arial" panose="020B0604020202020204" pitchFamily="34" charset="0"/>
              </a:rPr>
              <a:t>Pre-colonial governance</a:t>
            </a:r>
          </a:p>
          <a:p>
            <a:pPr lvl="1"/>
            <a:r>
              <a:rPr lang="en-US" dirty="0">
                <a:latin typeface="Arial" panose="020B0604020202020204" pitchFamily="34" charset="0"/>
                <a:cs typeface="Arial" panose="020B0604020202020204" pitchFamily="34" charset="0"/>
              </a:rPr>
              <a:t>Grooming future leaders</a:t>
            </a:r>
          </a:p>
          <a:p>
            <a:pPr lvl="1"/>
            <a:r>
              <a:rPr lang="en-US" dirty="0">
                <a:latin typeface="Arial" panose="020B0604020202020204" pitchFamily="34" charset="0"/>
                <a:cs typeface="Arial" panose="020B0604020202020204" pitchFamily="34" charset="0"/>
              </a:rPr>
              <a:t>Support and recognition of women leaders</a:t>
            </a:r>
          </a:p>
          <a:p>
            <a:pPr lvl="1"/>
            <a:r>
              <a:rPr lang="en-US" dirty="0" smtClean="0">
                <a:latin typeface="Arial" panose="020B0604020202020204" pitchFamily="34" charset="0"/>
                <a:cs typeface="Arial" panose="020B0604020202020204" pitchFamily="34" charset="0"/>
              </a:rPr>
              <a:t>Self-care</a:t>
            </a:r>
          </a:p>
          <a:p>
            <a:r>
              <a:rPr lang="en-US" sz="2400" b="1" dirty="0"/>
              <a:t>The final report is </a:t>
            </a:r>
            <a:r>
              <a:rPr lang="en-US" sz="2400" b="1" dirty="0" smtClean="0"/>
              <a:t>available </a:t>
            </a:r>
            <a:r>
              <a:rPr lang="en-US" sz="2400" b="1" dirty="0"/>
              <a:t>at the sector </a:t>
            </a:r>
            <a:r>
              <a:rPr lang="en-US" sz="2400" b="1" dirty="0" smtClean="0"/>
              <a:t>booth</a:t>
            </a:r>
            <a:endParaRPr lang="en-US" sz="2400" b="1" dirty="0"/>
          </a:p>
        </p:txBody>
      </p:sp>
      <p:sp>
        <p:nvSpPr>
          <p:cNvPr id="3" name="Text Placeholder 2"/>
          <p:cNvSpPr>
            <a:spLocks noGrp="1"/>
          </p:cNvSpPr>
          <p:nvPr>
            <p:ph type="body" sz="quarter" idx="11"/>
          </p:nvPr>
        </p:nvSpPr>
        <p:spPr>
          <a:xfrm>
            <a:off x="260349" y="1076814"/>
            <a:ext cx="9399039" cy="773113"/>
          </a:xfrm>
        </p:spPr>
        <p:txBody>
          <a:bodyPr>
            <a:normAutofit fontScale="92500"/>
          </a:bodyPr>
          <a:lstStyle/>
          <a:p>
            <a:r>
              <a:rPr lang="en-US" b="1" dirty="0" smtClean="0"/>
              <a:t>First Nations Women’s Leadership Summit</a:t>
            </a:r>
            <a:endParaRPr lang="en-US" b="1" dirty="0"/>
          </a:p>
        </p:txBody>
      </p:sp>
      <p:pic>
        <p:nvPicPr>
          <p:cNvPr id="4" name="Picture 3" descr="A picture containing diagram&#10;&#10;Description automatically generated"/>
          <p:cNvPicPr/>
          <p:nvPr/>
        </p:nvPicPr>
        <p:blipFill rotWithShape="1">
          <a:blip r:embed="rId3" cstate="print">
            <a:extLst>
              <a:ext uri="{28A0092B-C50C-407E-A947-70E740481C1C}">
                <a14:useLocalDpi xmlns:a14="http://schemas.microsoft.com/office/drawing/2010/main" val="0"/>
              </a:ext>
            </a:extLst>
          </a:blip>
          <a:srcRect t="10482" r="17610" b="14044"/>
          <a:stretch/>
        </p:blipFill>
        <p:spPr>
          <a:xfrm>
            <a:off x="6455945" y="2072280"/>
            <a:ext cx="5501987" cy="2856641"/>
          </a:xfrm>
          <a:prstGeom prst="rect">
            <a:avLst/>
          </a:prstGeom>
        </p:spPr>
      </p:pic>
    </p:spTree>
    <p:extLst>
      <p:ext uri="{BB962C8B-B14F-4D97-AF65-F5344CB8AC3E}">
        <p14:creationId xmlns:p14="http://schemas.microsoft.com/office/powerpoint/2010/main" val="21438366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400" dirty="0" smtClean="0"/>
              <a:t>The input from Ontario First Nations families and front-line workers in 2021 and 2022 on MMIWG2+ and gender based violence was used to formulate priorities for discussion with the Government of Ontario</a:t>
            </a:r>
          </a:p>
          <a:p>
            <a:r>
              <a:rPr lang="en-US" sz="2400" dirty="0" smtClean="0"/>
              <a:t>In October 2023, the Women’s Initiatives Sector had the opportunity to present these priorities to Ontario Attorney General and Solicitor General, at the First Nations Leadership Advocacy Q2 meeting</a:t>
            </a:r>
          </a:p>
          <a:p>
            <a:r>
              <a:rPr lang="en-US" sz="2400" dirty="0" smtClean="0"/>
              <a:t>A follow-up discussion will occur at the next </a:t>
            </a:r>
            <a:r>
              <a:rPr lang="en-US" sz="2400" dirty="0" smtClean="0"/>
              <a:t>Leadership Advocacy Strategy  meeting </a:t>
            </a:r>
            <a:r>
              <a:rPr lang="en-US" sz="2400" dirty="0" smtClean="0"/>
              <a:t>in </a:t>
            </a:r>
            <a:r>
              <a:rPr lang="en-US" sz="2400" dirty="0" smtClean="0"/>
              <a:t>January 2024</a:t>
            </a:r>
            <a:endParaRPr lang="en-US" sz="2400" dirty="0"/>
          </a:p>
        </p:txBody>
      </p:sp>
      <p:sp>
        <p:nvSpPr>
          <p:cNvPr id="3" name="Text Placeholder 2"/>
          <p:cNvSpPr>
            <a:spLocks noGrp="1"/>
          </p:cNvSpPr>
          <p:nvPr>
            <p:ph type="body" sz="quarter" idx="11"/>
          </p:nvPr>
        </p:nvSpPr>
        <p:spPr>
          <a:xfrm>
            <a:off x="260349" y="1076814"/>
            <a:ext cx="9099781" cy="773113"/>
          </a:xfrm>
        </p:spPr>
        <p:txBody>
          <a:bodyPr>
            <a:normAutofit/>
          </a:bodyPr>
          <a:lstStyle/>
          <a:p>
            <a:r>
              <a:rPr lang="en-US" sz="3300" b="1" dirty="0" smtClean="0"/>
              <a:t>Dialogue with Provincial Ministries</a:t>
            </a:r>
            <a:endParaRPr lang="en-US" sz="3300" b="1" dirty="0"/>
          </a:p>
        </p:txBody>
      </p:sp>
    </p:spTree>
    <p:extLst>
      <p:ext uri="{BB962C8B-B14F-4D97-AF65-F5344CB8AC3E}">
        <p14:creationId xmlns:p14="http://schemas.microsoft.com/office/powerpoint/2010/main" val="6231647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46588" y="2022404"/>
            <a:ext cx="5255202" cy="2832229"/>
          </a:xfrm>
        </p:spPr>
        <p:txBody>
          <a:bodyPr/>
          <a:lstStyle/>
          <a:p>
            <a:pPr marL="0" indent="0" algn="ctr">
              <a:buNone/>
            </a:pPr>
            <a:r>
              <a:rPr lang="en-US" b="1" dirty="0" smtClean="0"/>
              <a:t>Ministry of the Attorney General</a:t>
            </a:r>
          </a:p>
          <a:p>
            <a:pPr marL="457200" indent="-457200">
              <a:buAutoNum type="arabicPeriod"/>
            </a:pPr>
            <a:r>
              <a:rPr lang="en-US" dirty="0" smtClean="0"/>
              <a:t>Enhanced Victim Support and Advocacy</a:t>
            </a:r>
          </a:p>
          <a:p>
            <a:pPr marL="457200" indent="-457200">
              <a:buAutoNum type="arabicPeriod"/>
            </a:pPr>
            <a:r>
              <a:rPr lang="en-US" dirty="0" smtClean="0"/>
              <a:t>Free Legal Services and Training of Justice Personnel</a:t>
            </a:r>
          </a:p>
          <a:p>
            <a:pPr marL="457200" indent="-457200">
              <a:buAutoNum type="arabicPeriod"/>
            </a:pPr>
            <a:r>
              <a:rPr lang="en-US" dirty="0" smtClean="0"/>
              <a:t>Engagement on Protection Orders</a:t>
            </a:r>
          </a:p>
          <a:p>
            <a:pPr marL="457200" indent="-457200">
              <a:buAutoNum type="arabicPeriod"/>
            </a:pPr>
            <a:r>
              <a:rPr lang="en-US" dirty="0" smtClean="0"/>
              <a:t>Navigators/Advocates for First Nations Offenders</a:t>
            </a:r>
            <a:endParaRPr lang="en-US" dirty="0"/>
          </a:p>
        </p:txBody>
      </p:sp>
      <p:sp>
        <p:nvSpPr>
          <p:cNvPr id="3" name="Text Placeholder 2"/>
          <p:cNvSpPr>
            <a:spLocks noGrp="1"/>
          </p:cNvSpPr>
          <p:nvPr>
            <p:ph type="body" sz="quarter" idx="11"/>
          </p:nvPr>
        </p:nvSpPr>
        <p:spPr>
          <a:xfrm>
            <a:off x="260349" y="1076814"/>
            <a:ext cx="10363316" cy="773113"/>
          </a:xfrm>
        </p:spPr>
        <p:txBody>
          <a:bodyPr>
            <a:normAutofit/>
          </a:bodyPr>
          <a:lstStyle/>
          <a:p>
            <a:r>
              <a:rPr lang="en-US" sz="3300" b="1" dirty="0" smtClean="0"/>
              <a:t>Priorities Outlined to Provincial Ministers</a:t>
            </a:r>
            <a:endParaRPr lang="en-US" sz="3300" b="1" dirty="0"/>
          </a:p>
        </p:txBody>
      </p:sp>
      <p:sp>
        <p:nvSpPr>
          <p:cNvPr id="5" name="Rectangle 4"/>
          <p:cNvSpPr/>
          <p:nvPr/>
        </p:nvSpPr>
        <p:spPr>
          <a:xfrm>
            <a:off x="692612" y="1849927"/>
            <a:ext cx="5292552" cy="348684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p:cNvSpPr txBox="1">
            <a:spLocks/>
          </p:cNvSpPr>
          <p:nvPr/>
        </p:nvSpPr>
        <p:spPr>
          <a:xfrm>
            <a:off x="6421526" y="2022404"/>
            <a:ext cx="5255202" cy="331436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t>Ministry of the Solicitor General</a:t>
            </a:r>
          </a:p>
          <a:p>
            <a:pPr marL="457200" indent="-457200">
              <a:buFont typeface="Arial" panose="020B0604020202020204" pitchFamily="34" charset="0"/>
              <a:buAutoNum type="arabicPeriod"/>
            </a:pPr>
            <a:r>
              <a:rPr lang="en-US" dirty="0" smtClean="0"/>
              <a:t>Implementation of a Missing First Nations Persons Alert</a:t>
            </a:r>
          </a:p>
          <a:p>
            <a:pPr marL="457200" indent="-457200">
              <a:buFont typeface="Arial" panose="020B0604020202020204" pitchFamily="34" charset="0"/>
              <a:buAutoNum type="arabicPeriod"/>
            </a:pPr>
            <a:r>
              <a:rPr lang="en-US" dirty="0" smtClean="0"/>
              <a:t>Community Safety/Anti-Crime Plans</a:t>
            </a:r>
          </a:p>
          <a:p>
            <a:pPr marL="457200" indent="-457200">
              <a:buFont typeface="Arial" panose="020B0604020202020204" pitchFamily="34" charset="0"/>
              <a:buAutoNum type="arabicPeriod"/>
            </a:pPr>
            <a:r>
              <a:rPr lang="en-US" dirty="0" smtClean="0"/>
              <a:t>Addressing Chronic Domestic Violence – Police Guidelines, Special Units, Community Supports</a:t>
            </a:r>
          </a:p>
          <a:p>
            <a:pPr marL="457200" indent="-457200">
              <a:buFont typeface="Arial" panose="020B0604020202020204" pitchFamily="34" charset="0"/>
              <a:buAutoNum type="arabicPeriod"/>
            </a:pPr>
            <a:r>
              <a:rPr lang="en-US" dirty="0" smtClean="0"/>
              <a:t>Addressing Human Trafficking – Training and Coordination</a:t>
            </a:r>
          </a:p>
          <a:p>
            <a:pPr marL="457200" indent="-457200">
              <a:buFont typeface="Arial" panose="020B0604020202020204" pitchFamily="34" charset="0"/>
              <a:buAutoNum type="arabicPeriod"/>
            </a:pPr>
            <a:r>
              <a:rPr lang="en-US" dirty="0" smtClean="0"/>
              <a:t>Social Navigators – Victims of Violence</a:t>
            </a:r>
          </a:p>
          <a:p>
            <a:pPr marL="457200" indent="-457200">
              <a:buFont typeface="Arial" panose="020B0604020202020204" pitchFamily="34" charset="0"/>
              <a:buAutoNum type="arabicPeriod"/>
            </a:pPr>
            <a:r>
              <a:rPr lang="en-US" dirty="0" smtClean="0"/>
              <a:t>Coordination of Data</a:t>
            </a:r>
            <a:endParaRPr lang="en-US" dirty="0"/>
          </a:p>
        </p:txBody>
      </p:sp>
      <p:sp>
        <p:nvSpPr>
          <p:cNvPr id="7" name="Rectangle 6"/>
          <p:cNvSpPr/>
          <p:nvPr/>
        </p:nvSpPr>
        <p:spPr>
          <a:xfrm>
            <a:off x="6267797" y="1849927"/>
            <a:ext cx="5187141" cy="3486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3545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94546" y="2607974"/>
            <a:ext cx="6359943" cy="1446550"/>
          </a:xfrm>
          <a:prstGeom prst="rect">
            <a:avLst/>
          </a:prstGeom>
        </p:spPr>
        <p:txBody>
          <a:bodyPr wrap="square">
            <a:spAutoFit/>
          </a:bodyPr>
          <a:lstStyle/>
          <a:p>
            <a:r>
              <a:rPr lang="en-US" sz="4400" b="1" dirty="0" smtClean="0">
                <a:solidFill>
                  <a:schemeClr val="bg1"/>
                </a:solidFill>
                <a:latin typeface="Arial" panose="020B0604020202020204" pitchFamily="34" charset="0"/>
                <a:cs typeface="Arial" panose="020B0604020202020204" pitchFamily="34" charset="0"/>
              </a:rPr>
              <a:t>Moving Forward –</a:t>
            </a:r>
            <a:br>
              <a:rPr lang="en-US" sz="4400" b="1" dirty="0" smtClean="0">
                <a:solidFill>
                  <a:schemeClr val="bg1"/>
                </a:solidFill>
                <a:latin typeface="Arial" panose="020B0604020202020204" pitchFamily="34" charset="0"/>
                <a:cs typeface="Arial" panose="020B0604020202020204" pitchFamily="34" charset="0"/>
              </a:rPr>
            </a:br>
            <a:r>
              <a:rPr lang="en-US" sz="4400" b="1" dirty="0" smtClean="0">
                <a:solidFill>
                  <a:schemeClr val="bg1"/>
                </a:solidFill>
                <a:latin typeface="Arial" panose="020B0604020202020204" pitchFamily="34" charset="0"/>
                <a:cs typeface="Arial" panose="020B0604020202020204" pitchFamily="34" charset="0"/>
              </a:rPr>
              <a:t>The Year Ahead</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391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350" y="1463370"/>
            <a:ext cx="10907713" cy="4472247"/>
          </a:xfrm>
        </p:spPr>
        <p:txBody>
          <a:bodyPr>
            <a:normAutofit fontScale="92500" lnSpcReduction="10000"/>
          </a:bodyPr>
          <a:lstStyle/>
          <a:p>
            <a:pPr marL="0" indent="0">
              <a:buNone/>
            </a:pPr>
            <a:endParaRPr lang="en-US" b="1" dirty="0" smtClean="0"/>
          </a:p>
          <a:p>
            <a:r>
              <a:rPr lang="en-US" b="1" dirty="0" smtClean="0"/>
              <a:t>First Nations MMIWG2S+: </a:t>
            </a:r>
            <a:r>
              <a:rPr lang="en-US" dirty="0" smtClean="0"/>
              <a:t>The sector will continue monitoring the Federal/Provincial discussions regarding the MMIWG2S+ National Action Plan and will advocate for First Nations-specific, sustainable community funding. The sector will delve into the provincial government’s </a:t>
            </a:r>
            <a:r>
              <a:rPr lang="en-US" i="1" dirty="0" smtClean="0"/>
              <a:t>Pathways to Safety </a:t>
            </a:r>
            <a:r>
              <a:rPr lang="en-US" dirty="0" smtClean="0"/>
              <a:t>Year 2 Update in order to revise and refine priorities related to services and supports for MMIWG2S+ survivors, families, and communities. </a:t>
            </a:r>
          </a:p>
          <a:p>
            <a:endParaRPr lang="en-US" dirty="0"/>
          </a:p>
          <a:p>
            <a:r>
              <a:rPr lang="en-US" b="1" dirty="0"/>
              <a:t>Victim Services Research (RADAT): </a:t>
            </a:r>
            <a:r>
              <a:rPr lang="en-US" dirty="0"/>
              <a:t>The sector will continue its work in Phase Two of the RADAT project. Phase Two focuses </a:t>
            </a:r>
            <a:r>
              <a:rPr lang="en-US" dirty="0" smtClean="0"/>
              <a:t>on learning </a:t>
            </a:r>
            <a:r>
              <a:rPr lang="en-US" dirty="0"/>
              <a:t>from a select group of the 300 front-line victim services workers on their perspectives for refining the mainstream risk assessment and danger assessment tools, such that indicators which respond to the needs and experiences of First Nations communities and individuals are developed</a:t>
            </a:r>
            <a:r>
              <a:rPr lang="en-US" dirty="0" smtClean="0"/>
              <a:t>.</a:t>
            </a:r>
          </a:p>
          <a:p>
            <a:endParaRPr lang="en-US" dirty="0"/>
          </a:p>
          <a:p>
            <a:r>
              <a:rPr lang="en-US" b="1" dirty="0" smtClean="0"/>
              <a:t>Human Trafficking: </a:t>
            </a:r>
            <a:r>
              <a:rPr lang="en-US" dirty="0" smtClean="0"/>
              <a:t>The sector will work with the Ontario First Nations Young Peoples Council in co-hosting a First Nations Gathering on Human Trafficking and developing a toolkit to promote awareness and prevention of human trafficking of First Nations youth.</a:t>
            </a:r>
          </a:p>
          <a:p>
            <a:pPr marL="0" indent="0">
              <a:buNone/>
            </a:pPr>
            <a:endParaRPr lang="en-US" dirty="0" smtClean="0"/>
          </a:p>
          <a:p>
            <a:endParaRPr lang="en-US" dirty="0"/>
          </a:p>
        </p:txBody>
      </p:sp>
      <p:sp>
        <p:nvSpPr>
          <p:cNvPr id="3" name="Text Placeholder 2"/>
          <p:cNvSpPr>
            <a:spLocks noGrp="1"/>
          </p:cNvSpPr>
          <p:nvPr>
            <p:ph type="body" sz="quarter" idx="11"/>
          </p:nvPr>
        </p:nvSpPr>
        <p:spPr/>
        <p:txBody>
          <a:bodyPr>
            <a:normAutofit/>
          </a:bodyPr>
          <a:lstStyle/>
          <a:p>
            <a:r>
              <a:rPr lang="en-US" sz="3300" dirty="0" smtClean="0"/>
              <a:t>Moving Forward…</a:t>
            </a:r>
            <a:endParaRPr lang="en-US" sz="3300" dirty="0"/>
          </a:p>
        </p:txBody>
      </p:sp>
    </p:spTree>
    <p:extLst>
      <p:ext uri="{BB962C8B-B14F-4D97-AF65-F5344CB8AC3E}">
        <p14:creationId xmlns:p14="http://schemas.microsoft.com/office/powerpoint/2010/main" val="42503684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350" y="1463370"/>
            <a:ext cx="10907713" cy="4671423"/>
          </a:xfrm>
        </p:spPr>
        <p:txBody>
          <a:bodyPr>
            <a:normAutofit fontScale="92500" lnSpcReduction="10000"/>
          </a:bodyPr>
          <a:lstStyle/>
          <a:p>
            <a:pPr marL="0" indent="0">
              <a:buNone/>
            </a:pPr>
            <a:endParaRPr lang="en-US" dirty="0" smtClean="0"/>
          </a:p>
          <a:p>
            <a:r>
              <a:rPr lang="en-US" b="1" dirty="0"/>
              <a:t>Women’s Well-Being: </a:t>
            </a:r>
            <a:r>
              <a:rPr lang="en-US" dirty="0"/>
              <a:t>The sector is beginning to plan its next conference, </a:t>
            </a:r>
            <a:r>
              <a:rPr lang="en-US" i="1" dirty="0"/>
              <a:t>Restoring Economic Abundance and Community Health </a:t>
            </a:r>
            <a:r>
              <a:rPr lang="en-US" dirty="0"/>
              <a:t>(REACH), scheduled for March 5-7 2024. It will bring together those interested in supporting Ontario First Nations women’s economic reconciliation and restoring economic </a:t>
            </a:r>
            <a:r>
              <a:rPr lang="en-US" dirty="0" smtClean="0"/>
              <a:t>abundance.</a:t>
            </a:r>
          </a:p>
          <a:p>
            <a:endParaRPr lang="en-US" dirty="0"/>
          </a:p>
          <a:p>
            <a:r>
              <a:rPr lang="en-US" b="1" dirty="0"/>
              <a:t>Dialogue with Provincial Ministries: </a:t>
            </a:r>
            <a:r>
              <a:rPr lang="en-US" dirty="0"/>
              <a:t>The sector will continue analyzing the </a:t>
            </a:r>
            <a:r>
              <a:rPr lang="en-US" i="1" dirty="0"/>
              <a:t>Pathways to Safety </a:t>
            </a:r>
            <a:r>
              <a:rPr lang="en-US" dirty="0"/>
              <a:t>Year 2 Update and be guided by the First Nations Women’s Council and First Nations communities in highlighting service gaps and refining priority areas for eliminating MMIWG2S+ and gender-based violence. The sector will continue gathering and coordinating information on what is (and is not) being implemented in communities as a result of the </a:t>
            </a:r>
            <a:r>
              <a:rPr lang="en-US" i="1" dirty="0"/>
              <a:t>Pathways to Safety </a:t>
            </a:r>
            <a:r>
              <a:rPr lang="en-US" dirty="0"/>
              <a:t>funding. The sector and the First Nations Women’s Council will work towards identifying 2-3 priorities to focus on further.</a:t>
            </a:r>
          </a:p>
          <a:p>
            <a:pPr marL="0" indent="0">
              <a:buNone/>
            </a:pPr>
            <a:endParaRPr lang="en-US" b="1" dirty="0"/>
          </a:p>
          <a:p>
            <a:r>
              <a:rPr lang="en-US" b="1" dirty="0"/>
              <a:t>Gender Diversity: </a:t>
            </a:r>
            <a:r>
              <a:rPr lang="en-US" dirty="0"/>
              <a:t>The sector will provide information and learning sessions to promote 2S/gender diversity awareness</a:t>
            </a:r>
            <a:r>
              <a:rPr lang="en-US" dirty="0" smtClean="0"/>
              <a:t>.</a:t>
            </a:r>
            <a:endParaRPr lang="en-US" b="1" dirty="0" smtClean="0"/>
          </a:p>
          <a:p>
            <a:pPr marL="0" indent="0">
              <a:buNone/>
            </a:pPr>
            <a:endParaRPr lang="en-US" dirty="0"/>
          </a:p>
          <a:p>
            <a:endParaRPr lang="en-US" dirty="0"/>
          </a:p>
          <a:p>
            <a:endParaRPr lang="en-US" dirty="0"/>
          </a:p>
        </p:txBody>
      </p:sp>
      <p:sp>
        <p:nvSpPr>
          <p:cNvPr id="3" name="Text Placeholder 2"/>
          <p:cNvSpPr>
            <a:spLocks noGrp="1"/>
          </p:cNvSpPr>
          <p:nvPr>
            <p:ph type="body" sz="quarter" idx="11"/>
          </p:nvPr>
        </p:nvSpPr>
        <p:spPr/>
        <p:txBody>
          <a:bodyPr>
            <a:normAutofit/>
          </a:bodyPr>
          <a:lstStyle/>
          <a:p>
            <a:r>
              <a:rPr lang="en-US" sz="3300" dirty="0" smtClean="0"/>
              <a:t>Moving Forward…</a:t>
            </a:r>
            <a:endParaRPr lang="en-US" sz="3300" dirty="0"/>
          </a:p>
        </p:txBody>
      </p:sp>
    </p:spTree>
    <p:extLst>
      <p:ext uri="{BB962C8B-B14F-4D97-AF65-F5344CB8AC3E}">
        <p14:creationId xmlns:p14="http://schemas.microsoft.com/office/powerpoint/2010/main" val="412765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3674225" y="1002031"/>
            <a:ext cx="7273779" cy="25890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dirty="0" smtClean="0">
                <a:solidFill>
                  <a:schemeClr val="bg1"/>
                </a:solidFill>
                <a:latin typeface="Arial" panose="020B0604020202020204" pitchFamily="34" charset="0"/>
                <a:cs typeface="Arial" panose="020B0604020202020204" pitchFamily="34" charset="0"/>
              </a:rPr>
              <a:t>Women’s Initiatives Sector </a:t>
            </a:r>
          </a:p>
          <a:p>
            <a:pPr marL="0" indent="0" algn="ctr">
              <a:buFont typeface="Arial" panose="020B0604020202020204" pitchFamily="34" charset="0"/>
              <a:buNone/>
            </a:pPr>
            <a:endParaRPr lang="en-US" b="1"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dirty="0" smtClean="0">
                <a:solidFill>
                  <a:schemeClr val="bg1"/>
                </a:solidFill>
                <a:latin typeface="Arial" panose="020B0604020202020204" pitchFamily="34" charset="0"/>
                <a:ea typeface="Fira Sans" panose="020B0503050000020004" pitchFamily="34" charset="0"/>
                <a:cs typeface="Arial" panose="020B0604020202020204" pitchFamily="34" charset="0"/>
              </a:rPr>
              <a:t>For further information, please contact:</a:t>
            </a:r>
          </a:p>
          <a:p>
            <a:pPr marL="0" indent="0" algn="ctr">
              <a:buFont typeface="Arial" panose="020B0604020202020204" pitchFamily="34" charset="0"/>
              <a:buNone/>
            </a:pPr>
            <a:endParaRPr lang="en-US" dirty="0">
              <a:solidFill>
                <a:schemeClr val="bg1"/>
              </a:solidFill>
              <a:latin typeface="Arial" panose="020B0604020202020204" pitchFamily="34" charset="0"/>
              <a:ea typeface="Fira Sans" panose="020B0503050000020004" pitchFamily="34" charset="0"/>
              <a:cs typeface="Arial" panose="020B0604020202020204" pitchFamily="34" charset="0"/>
            </a:endParaRPr>
          </a:p>
          <a:p>
            <a:pPr marL="0" indent="0" algn="ctr">
              <a:buFont typeface="Arial" panose="020B0604020202020204" pitchFamily="34" charset="0"/>
              <a:buNone/>
            </a:pPr>
            <a:r>
              <a:rPr lang="en-US" dirty="0" smtClean="0">
                <a:solidFill>
                  <a:schemeClr val="bg1"/>
                </a:solidFill>
                <a:latin typeface="Arial" panose="020B0604020202020204" pitchFamily="34" charset="0"/>
                <a:ea typeface="Fira Sans" panose="020B0503050000020004" pitchFamily="34" charset="0"/>
                <a:cs typeface="Arial" panose="020B0604020202020204" pitchFamily="34" charset="0"/>
              </a:rPr>
              <a:t>Nancy Johnson at</a:t>
            </a:r>
          </a:p>
          <a:p>
            <a:pPr marL="0" indent="0" algn="ctr">
              <a:buFont typeface="Arial" panose="020B0604020202020204" pitchFamily="34" charset="0"/>
              <a:buNone/>
            </a:pPr>
            <a:r>
              <a:rPr lang="en-US" u="sng" dirty="0" smtClean="0">
                <a:solidFill>
                  <a:schemeClr val="bg1"/>
                </a:solidFill>
                <a:latin typeface="Arial" panose="020B0604020202020204" pitchFamily="34" charset="0"/>
                <a:ea typeface="Fira Sans" panose="020B0503050000020004" pitchFamily="34" charset="0"/>
                <a:cs typeface="Arial" panose="020B0604020202020204" pitchFamily="34" charset="0"/>
              </a:rPr>
              <a:t> </a:t>
            </a:r>
            <a:r>
              <a:rPr lang="en-US" u="sng" dirty="0" smtClean="0">
                <a:solidFill>
                  <a:schemeClr val="bg1"/>
                </a:solidFill>
                <a:latin typeface="Arial" panose="020B0604020202020204" pitchFamily="34" charset="0"/>
                <a:ea typeface="Fira Sans" panose="020B0503050000020004" pitchFamily="34" charset="0"/>
                <a:cs typeface="Arial" panose="020B0604020202020204" pitchFamily="34" charset="0"/>
              </a:rPr>
              <a:t>Nancy.Johnson@coo.org</a:t>
            </a:r>
            <a:endParaRPr lang="en-US" u="sng" dirty="0" smtClean="0">
              <a:solidFill>
                <a:schemeClr val="bg1"/>
              </a:solidFill>
              <a:latin typeface="Arial" panose="020B0604020202020204" pitchFamily="34" charset="0"/>
              <a:ea typeface="Fira Sans" panose="020B0503050000020004" pitchFamily="34" charset="0"/>
              <a:cs typeface="Arial" panose="020B0604020202020204" pitchFamily="34" charset="0"/>
            </a:endParaRPr>
          </a:p>
          <a:p>
            <a:pPr marL="0" indent="0" algn="ctr">
              <a:buFont typeface="Arial" panose="020B0604020202020204" pitchFamily="34" charset="0"/>
              <a:buNone/>
            </a:pPr>
            <a:endParaRPr lang="en-US" dirty="0" smtClean="0">
              <a:solidFill>
                <a:schemeClr val="bg1"/>
              </a:solidFill>
              <a:latin typeface="Arial" panose="020B0604020202020204" pitchFamily="34" charset="0"/>
              <a:ea typeface="Fira Sans" panose="020B0503050000020004" pitchFamily="34" charset="0"/>
              <a:cs typeface="Arial" panose="020B0604020202020204" pitchFamily="34" charset="0"/>
            </a:endParaRPr>
          </a:p>
        </p:txBody>
      </p:sp>
    </p:spTree>
    <p:extLst>
      <p:ext uri="{BB962C8B-B14F-4D97-AF65-F5344CB8AC3E}">
        <p14:creationId xmlns:p14="http://schemas.microsoft.com/office/powerpoint/2010/main" val="1288700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3555" y="1849927"/>
            <a:ext cx="9697892" cy="3986776"/>
          </a:xfrm>
        </p:spPr>
        <p:txBody>
          <a:bodyPr>
            <a:normAutofit/>
          </a:bodyPr>
          <a:lstStyle/>
          <a:p>
            <a:r>
              <a:rPr lang="en-US" sz="2800" dirty="0" smtClean="0"/>
              <a:t>The Women’s Initiatives </a:t>
            </a:r>
            <a:r>
              <a:rPr lang="en-US" sz="2800" dirty="0" smtClean="0"/>
              <a:t>Sector </a:t>
            </a:r>
            <a:r>
              <a:rPr lang="en-US" sz="2800" dirty="0" smtClean="0"/>
              <a:t>was established in 2021 </a:t>
            </a:r>
          </a:p>
          <a:p>
            <a:r>
              <a:rPr lang="en-US" sz="2800" dirty="0" smtClean="0"/>
              <a:t>WHAT WE DO: Promote the safety, wellbeing and empowerment of First Nations women, girls, Two Spirit- gender diverse people, and First Nations communities</a:t>
            </a:r>
          </a:p>
          <a:p>
            <a:r>
              <a:rPr lang="en-US" sz="2800" dirty="0" smtClean="0"/>
              <a:t>HOW: Provide technical support to the Chiefs of Ontario First Nations Women’s Council on strategic </a:t>
            </a:r>
            <a:r>
              <a:rPr lang="en-US" sz="2800" dirty="0"/>
              <a:t>approaches to ending gender-based violence and lifting up women, girls, </a:t>
            </a:r>
            <a:r>
              <a:rPr lang="en-US" sz="2800" dirty="0" smtClean="0"/>
              <a:t>2SLGBTQ+, </a:t>
            </a:r>
            <a:r>
              <a:rPr lang="en-US" sz="2800" dirty="0"/>
              <a:t>and vulnerable groups in First Nations </a:t>
            </a:r>
            <a:r>
              <a:rPr lang="en-US" sz="2800" dirty="0" smtClean="0"/>
              <a:t>communities</a:t>
            </a:r>
            <a:endParaRPr lang="en-US" sz="2800" dirty="0"/>
          </a:p>
          <a:p>
            <a:endParaRPr lang="en-US" sz="2800" dirty="0"/>
          </a:p>
        </p:txBody>
      </p:sp>
      <p:sp>
        <p:nvSpPr>
          <p:cNvPr id="6" name="Text Placeholder 2"/>
          <p:cNvSpPr>
            <a:spLocks noGrp="1"/>
          </p:cNvSpPr>
          <p:nvPr>
            <p:ph type="body" sz="quarter" idx="11"/>
          </p:nvPr>
        </p:nvSpPr>
        <p:spPr>
          <a:xfrm>
            <a:off x="260349" y="1076814"/>
            <a:ext cx="9964305" cy="773113"/>
          </a:xfrm>
        </p:spPr>
        <p:txBody>
          <a:bodyPr>
            <a:noAutofit/>
          </a:bodyPr>
          <a:lstStyle/>
          <a:p>
            <a:r>
              <a:rPr lang="en-US" sz="3300" b="1" dirty="0" smtClean="0"/>
              <a:t>Chiefs of Ontario Women’s Initiatives</a:t>
            </a:r>
            <a:endParaRPr lang="en-US" sz="3300" b="1" dirty="0"/>
          </a:p>
        </p:txBody>
      </p:sp>
      <p:sp>
        <p:nvSpPr>
          <p:cNvPr id="5" name="Oval 4"/>
          <p:cNvSpPr/>
          <p:nvPr/>
        </p:nvSpPr>
        <p:spPr>
          <a:xfrm>
            <a:off x="9573491" y="2072280"/>
            <a:ext cx="2468880" cy="2377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b="1" dirty="0"/>
              <a:t>Safety, wellbeing and   empowerment of First Nations women, girls, 2S/gender diverse and communities</a:t>
            </a:r>
            <a:endParaRPr lang="en-US" dirty="0"/>
          </a:p>
        </p:txBody>
      </p:sp>
      <p:sp>
        <p:nvSpPr>
          <p:cNvPr id="7" name="TextBox 6"/>
          <p:cNvSpPr txBox="1"/>
          <p:nvPr/>
        </p:nvSpPr>
        <p:spPr>
          <a:xfrm>
            <a:off x="10022345" y="4562962"/>
            <a:ext cx="1571171" cy="1015663"/>
          </a:xfrm>
          <a:prstGeom prst="rect">
            <a:avLst/>
          </a:prstGeom>
          <a:noFill/>
        </p:spPr>
        <p:txBody>
          <a:bodyPr wrap="square" rtlCol="0">
            <a:spAutoFit/>
          </a:bodyPr>
          <a:lstStyle/>
          <a:p>
            <a:pPr algn="ctr"/>
            <a:r>
              <a:rPr lang="en-US" sz="1200" i="1" dirty="0" smtClean="0"/>
              <a:t>COO Women’s Initiatives sector – </a:t>
            </a:r>
          </a:p>
          <a:p>
            <a:pPr algn="ctr"/>
            <a:r>
              <a:rPr lang="en-US" sz="1200" i="1" dirty="0">
                <a:hlinkClick r:id="rId3"/>
              </a:rPr>
              <a:t>https://chiefs-of-ontario.org/priorities/womens-initiatives</a:t>
            </a:r>
            <a:r>
              <a:rPr lang="en-US" sz="1200" i="1" dirty="0" smtClean="0">
                <a:hlinkClick r:id="rId3"/>
              </a:rPr>
              <a:t>/</a:t>
            </a:r>
            <a:r>
              <a:rPr lang="en-US" sz="1200" i="1" dirty="0" smtClean="0"/>
              <a:t>  </a:t>
            </a:r>
            <a:endParaRPr lang="en-US" sz="1200" i="1" dirty="0"/>
          </a:p>
        </p:txBody>
      </p:sp>
    </p:spTree>
    <p:extLst>
      <p:ext uri="{BB962C8B-B14F-4D97-AF65-F5344CB8AC3E}">
        <p14:creationId xmlns:p14="http://schemas.microsoft.com/office/powerpoint/2010/main" val="4148855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8613" y="1828712"/>
            <a:ext cx="9687776" cy="3652246"/>
          </a:xfrm>
        </p:spPr>
        <p:txBody>
          <a:bodyPr>
            <a:normAutofit fontScale="92500" lnSpcReduction="10000"/>
          </a:bodyPr>
          <a:lstStyle/>
          <a:p>
            <a:r>
              <a:rPr lang="en-US" sz="2800" dirty="0" smtClean="0"/>
              <a:t>Chiefs of Ontario First Nations Women’s Council (FNWC): Advisory Council to the Chiefs in Assembly</a:t>
            </a:r>
          </a:p>
          <a:p>
            <a:r>
              <a:rPr lang="en-US" sz="2800" dirty="0" smtClean="0"/>
              <a:t>Permanent entity in the COO Charter, along with the Knowledge Keepers Council and Ontario First Nations Young Peoples Council</a:t>
            </a:r>
          </a:p>
          <a:p>
            <a:r>
              <a:rPr lang="en-US" sz="2800" dirty="0" smtClean="0"/>
              <a:t>Established by motion of Leadership Council in 2011</a:t>
            </a:r>
          </a:p>
          <a:p>
            <a:r>
              <a:rPr lang="en-US" sz="2800" dirty="0" smtClean="0"/>
              <a:t>Purpose: </a:t>
            </a:r>
            <a:r>
              <a:rPr lang="en-US" sz="2800" dirty="0"/>
              <a:t>D</a:t>
            </a:r>
            <a:r>
              <a:rPr lang="en-US" sz="2800" dirty="0" smtClean="0">
                <a:ea typeface="Trebuchet MS" panose="020B0603020202020204" pitchFamily="34" charset="0"/>
              </a:rPr>
              <a:t>evelop </a:t>
            </a:r>
            <a:r>
              <a:rPr lang="en-US" sz="2800" dirty="0">
                <a:ea typeface="Trebuchet MS" panose="020B0603020202020204" pitchFamily="34" charset="0"/>
              </a:rPr>
              <a:t>community-based strategies for ending violence against First </a:t>
            </a:r>
            <a:r>
              <a:rPr lang="en-US" sz="2800" dirty="0" smtClean="0">
                <a:ea typeface="Trebuchet MS" panose="020B0603020202020204" pitchFamily="34" charset="0"/>
              </a:rPr>
              <a:t>Nations women </a:t>
            </a:r>
            <a:r>
              <a:rPr lang="en-US" sz="2800" dirty="0">
                <a:ea typeface="Trebuchet MS" panose="020B0603020202020204" pitchFamily="34" charset="0"/>
              </a:rPr>
              <a:t>and </a:t>
            </a:r>
            <a:r>
              <a:rPr lang="en-US" sz="2800" dirty="0" smtClean="0">
                <a:ea typeface="Trebuchet MS" panose="020B0603020202020204" pitchFamily="34" charset="0"/>
              </a:rPr>
              <a:t>girls; act as a First Nations-specific caucus on a provincial </a:t>
            </a:r>
            <a:r>
              <a:rPr lang="en-US" sz="2800" dirty="0">
                <a:ea typeface="Trebuchet MS" panose="020B0603020202020204" pitchFamily="34" charset="0"/>
              </a:rPr>
              <a:t>joint working </a:t>
            </a:r>
            <a:r>
              <a:rPr lang="en-US" sz="2800" dirty="0" smtClean="0">
                <a:ea typeface="Trebuchet MS" panose="020B0603020202020204" pitchFamily="34" charset="0"/>
              </a:rPr>
              <a:t>group </a:t>
            </a:r>
            <a:r>
              <a:rPr lang="en-US" sz="2800" dirty="0">
                <a:ea typeface="Trebuchet MS" panose="020B0603020202020204" pitchFamily="34" charset="0"/>
              </a:rPr>
              <a:t>on violence against Indigenous women</a:t>
            </a:r>
            <a:endParaRPr lang="en-US" sz="2800" dirty="0"/>
          </a:p>
        </p:txBody>
      </p:sp>
      <p:sp>
        <p:nvSpPr>
          <p:cNvPr id="6" name="Text Placeholder 2"/>
          <p:cNvSpPr>
            <a:spLocks noGrp="1"/>
          </p:cNvSpPr>
          <p:nvPr>
            <p:ph type="body" sz="quarter" idx="11"/>
          </p:nvPr>
        </p:nvSpPr>
        <p:spPr>
          <a:xfrm>
            <a:off x="260349" y="1076814"/>
            <a:ext cx="9964305" cy="773113"/>
          </a:xfrm>
        </p:spPr>
        <p:txBody>
          <a:bodyPr>
            <a:normAutofit/>
          </a:bodyPr>
          <a:lstStyle/>
          <a:p>
            <a:r>
              <a:rPr lang="en-US" sz="3300" b="1" dirty="0"/>
              <a:t>Chiefs of Ontario First Nations Women’s Council</a:t>
            </a:r>
          </a:p>
        </p:txBody>
      </p:sp>
      <p:pic>
        <p:nvPicPr>
          <p:cNvPr id="4" name="Picture 2" descr="WALKING TOGETHER: ONTARIO'S LONG-TERM STRATEGY TO END VIOLENCE AGAINST  INDIGENOUS WOMEN Year Two Update - March 2018">
            <a:extLst>
              <a:ext uri="{FF2B5EF4-FFF2-40B4-BE49-F238E27FC236}">
                <a16:creationId xmlns:a16="http://schemas.microsoft.com/office/drawing/2014/main" id="{2656E183-F2FE-4C74-A2E2-FA4B30400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2100" y="1862498"/>
            <a:ext cx="2189899" cy="2834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002102" y="4730593"/>
            <a:ext cx="2189898" cy="1254189"/>
          </a:xfrm>
          <a:prstGeom prst="rect">
            <a:avLst/>
          </a:prstGeom>
          <a:noFill/>
        </p:spPr>
        <p:txBody>
          <a:bodyPr wrap="square" rtlCol="0">
            <a:spAutoFit/>
          </a:bodyPr>
          <a:lstStyle/>
          <a:p>
            <a:r>
              <a:rPr lang="en-US" sz="1150" i="1" dirty="0">
                <a:ea typeface="Trebuchet MS" panose="020B0603020202020204" pitchFamily="34" charset="0"/>
                <a:cs typeface="Arial" panose="020B0604020202020204" pitchFamily="34" charset="0"/>
              </a:rPr>
              <a:t>Image: Maxine Noel. From Walking Together: Ontario’s Long-Term Strategy to End Violence Against Indigenous Women. </a:t>
            </a:r>
            <a:r>
              <a:rPr lang="en-US" sz="1150" i="1" dirty="0" smtClean="0">
                <a:ea typeface="Trebuchet MS" panose="020B0603020202020204" pitchFamily="34" charset="0"/>
                <a:cs typeface="Arial" panose="020B0604020202020204" pitchFamily="34" charset="0"/>
              </a:rPr>
              <a:t>Year </a:t>
            </a:r>
            <a:r>
              <a:rPr lang="en-US" sz="1150" i="1" dirty="0">
                <a:ea typeface="Trebuchet MS" panose="020B0603020202020204" pitchFamily="34" charset="0"/>
                <a:cs typeface="Arial" panose="020B0604020202020204" pitchFamily="34" charset="0"/>
              </a:rPr>
              <a:t>Two report, 2018</a:t>
            </a:r>
            <a:r>
              <a:rPr lang="en-US" sz="1150" i="1" dirty="0" smtClean="0">
                <a:ea typeface="Trebuchet MS" panose="020B0603020202020204" pitchFamily="34" charset="0"/>
                <a:cs typeface="Arial" panose="020B0604020202020204" pitchFamily="34" charset="0"/>
              </a:rPr>
              <a:t>.</a:t>
            </a:r>
            <a:endParaRPr lang="en-US" sz="1150" dirty="0">
              <a:ea typeface="Trebuchet MS" panose="020B0603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94296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400" b="1" dirty="0" smtClean="0"/>
              <a:t>COO FNWC Representatives: </a:t>
            </a:r>
            <a:r>
              <a:rPr lang="en-US" sz="2400" dirty="0" err="1" smtClean="0"/>
              <a:t>Nishnawbe</a:t>
            </a:r>
            <a:r>
              <a:rPr lang="en-US" sz="2400" dirty="0" smtClean="0"/>
              <a:t> </a:t>
            </a:r>
            <a:r>
              <a:rPr lang="en-US" sz="2400" dirty="0" err="1" smtClean="0"/>
              <a:t>Aski</a:t>
            </a:r>
            <a:r>
              <a:rPr lang="en-US" sz="2400" dirty="0" smtClean="0"/>
              <a:t> Nation, Grand Council Treaty #3, Anishinabek Nation, Association of Iroquois and Allied Indians, Independent First Nations, Mohawk Council of </a:t>
            </a:r>
            <a:r>
              <a:rPr lang="en-US" sz="2400" dirty="0" err="1" smtClean="0"/>
              <a:t>Akwesasne</a:t>
            </a:r>
            <a:r>
              <a:rPr lang="en-US" sz="2400" dirty="0"/>
              <a:t> and Six Nations of the Grand River </a:t>
            </a:r>
            <a:endParaRPr lang="en-US" sz="2400" dirty="0" smtClean="0"/>
          </a:p>
          <a:p>
            <a:r>
              <a:rPr lang="en-US" sz="2400" b="1" dirty="0" smtClean="0"/>
              <a:t>Mandate: </a:t>
            </a:r>
            <a:r>
              <a:rPr lang="en-US" sz="2400" dirty="0" smtClean="0"/>
              <a:t>To support the collective work of Ontario First Nations to promote community safety and well-being (Terms of Reference updated in 2022)</a:t>
            </a:r>
          </a:p>
          <a:p>
            <a:r>
              <a:rPr lang="en-US" sz="2400" dirty="0" smtClean="0"/>
              <a:t>Recommend community-based strategies for ending violence against our women, girls, and community members, as well as promote healthy relationships and gender-balanced approaches</a:t>
            </a:r>
            <a:endParaRPr lang="en-US" sz="2400" dirty="0"/>
          </a:p>
        </p:txBody>
      </p:sp>
      <p:sp>
        <p:nvSpPr>
          <p:cNvPr id="3" name="Text Placeholder 2"/>
          <p:cNvSpPr>
            <a:spLocks noGrp="1"/>
          </p:cNvSpPr>
          <p:nvPr>
            <p:ph type="body" sz="quarter" idx="11"/>
          </p:nvPr>
        </p:nvSpPr>
        <p:spPr>
          <a:xfrm>
            <a:off x="260349" y="1076814"/>
            <a:ext cx="9964305" cy="773113"/>
          </a:xfrm>
        </p:spPr>
        <p:txBody>
          <a:bodyPr>
            <a:normAutofit/>
          </a:bodyPr>
          <a:lstStyle/>
          <a:p>
            <a:r>
              <a:rPr lang="en-US" sz="3300" b="1" dirty="0"/>
              <a:t>Chiefs of Ontario First Nations Women’s Council</a:t>
            </a:r>
          </a:p>
        </p:txBody>
      </p:sp>
    </p:spTree>
    <p:extLst>
      <p:ext uri="{BB962C8B-B14F-4D97-AF65-F5344CB8AC3E}">
        <p14:creationId xmlns:p14="http://schemas.microsoft.com/office/powerpoint/2010/main" val="2189933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349" y="1924497"/>
            <a:ext cx="10907713" cy="3894411"/>
          </a:xfrm>
        </p:spPr>
        <p:txBody>
          <a:bodyPr>
            <a:normAutofit fontScale="70000" lnSpcReduction="20000"/>
          </a:bodyPr>
          <a:lstStyle/>
          <a:p>
            <a:pPr marL="0" indent="0">
              <a:buNone/>
            </a:pPr>
            <a:r>
              <a:rPr lang="en-US" sz="2900" b="1" dirty="0" smtClean="0"/>
              <a:t>COO First Nations Women’s Council Representatives:</a:t>
            </a:r>
          </a:p>
          <a:p>
            <a:r>
              <a:rPr lang="en-US" sz="2900" dirty="0" smtClean="0"/>
              <a:t>  Elder/Knowledge </a:t>
            </a:r>
            <a:r>
              <a:rPr lang="en-US" sz="2900" dirty="0"/>
              <a:t>Keeper: Donna Debassige</a:t>
            </a:r>
          </a:p>
          <a:p>
            <a:pPr marL="342900" indent="-342900"/>
            <a:r>
              <a:rPr lang="en-US" sz="2900" dirty="0"/>
              <a:t>DGC Anna Betty Achneepineskum, </a:t>
            </a:r>
            <a:r>
              <a:rPr lang="en-US" sz="2900" dirty="0" err="1"/>
              <a:t>Nishnawbe</a:t>
            </a:r>
            <a:r>
              <a:rPr lang="en-US" sz="2900" dirty="0"/>
              <a:t> </a:t>
            </a:r>
            <a:r>
              <a:rPr lang="en-US" sz="2900" dirty="0" err="1"/>
              <a:t>Aski</a:t>
            </a:r>
            <a:r>
              <a:rPr lang="en-US" sz="2900" dirty="0"/>
              <a:t> Nation</a:t>
            </a:r>
          </a:p>
          <a:p>
            <a:pPr marL="342900" indent="-342900"/>
            <a:r>
              <a:rPr lang="en-US" sz="2900" dirty="0"/>
              <a:t>Loretta Sheshequin, </a:t>
            </a:r>
            <a:r>
              <a:rPr lang="en-US" sz="2900" dirty="0" err="1"/>
              <a:t>Nishnawbe</a:t>
            </a:r>
            <a:r>
              <a:rPr lang="en-US" sz="2900" dirty="0"/>
              <a:t> </a:t>
            </a:r>
            <a:r>
              <a:rPr lang="en-US" sz="2900" dirty="0" err="1"/>
              <a:t>Aski</a:t>
            </a:r>
            <a:r>
              <a:rPr lang="en-US" sz="2900" dirty="0"/>
              <a:t> Nation</a:t>
            </a:r>
          </a:p>
          <a:p>
            <a:pPr marL="342900" indent="-342900"/>
            <a:r>
              <a:rPr lang="en-US" sz="2900" dirty="0"/>
              <a:t>Rebecca Timms, Anishinabek Nation</a:t>
            </a:r>
          </a:p>
          <a:p>
            <a:pPr marL="342900" indent="-342900"/>
            <a:r>
              <a:rPr lang="en-US" sz="2900" dirty="0"/>
              <a:t>Debbie Lipscombe, Grand Council Treaty #3</a:t>
            </a:r>
          </a:p>
          <a:p>
            <a:pPr marL="342900" indent="-342900"/>
            <a:r>
              <a:rPr lang="en-US" sz="2900" dirty="0"/>
              <a:t>Sydney Lockwood, Association of Iroquois &amp; Allied Indians</a:t>
            </a:r>
          </a:p>
          <a:p>
            <a:pPr marL="342900" indent="-342900"/>
            <a:r>
              <a:rPr lang="en-US" sz="2900" dirty="0"/>
              <a:t>Lyndia Jones, Independent First Nations</a:t>
            </a:r>
          </a:p>
          <a:p>
            <a:pPr marL="342900" indent="-342900"/>
            <a:r>
              <a:rPr lang="en-US" sz="2900" dirty="0"/>
              <a:t>Chief JoAnn Swamp, Mohawk Council of </a:t>
            </a:r>
            <a:r>
              <a:rPr lang="en-US" sz="2900" dirty="0" err="1"/>
              <a:t>Akwesasne</a:t>
            </a:r>
            <a:endParaRPr lang="en-US" sz="2900" dirty="0"/>
          </a:p>
          <a:p>
            <a:pPr marL="342900" indent="-342900"/>
            <a:r>
              <a:rPr lang="en-US" sz="2900" dirty="0"/>
              <a:t>Chief Sarah Diabo, Mohawk Council of </a:t>
            </a:r>
            <a:r>
              <a:rPr lang="en-US" sz="2900" dirty="0" err="1"/>
              <a:t>Akwesasne</a:t>
            </a:r>
            <a:endParaRPr lang="en-US" sz="2900" dirty="0"/>
          </a:p>
          <a:p>
            <a:pPr marL="342900" indent="-342900"/>
            <a:r>
              <a:rPr lang="en-US" sz="2900" dirty="0"/>
              <a:t>Sandra Montour, Six Nations of the Grand River</a:t>
            </a:r>
          </a:p>
          <a:p>
            <a:endParaRPr lang="en-US" sz="2400" dirty="0"/>
          </a:p>
        </p:txBody>
      </p:sp>
      <p:sp>
        <p:nvSpPr>
          <p:cNvPr id="3" name="Text Placeholder 2"/>
          <p:cNvSpPr>
            <a:spLocks noGrp="1"/>
          </p:cNvSpPr>
          <p:nvPr>
            <p:ph type="body" sz="quarter" idx="11"/>
          </p:nvPr>
        </p:nvSpPr>
        <p:spPr>
          <a:xfrm>
            <a:off x="260349" y="1076814"/>
            <a:ext cx="9964305" cy="773113"/>
          </a:xfrm>
        </p:spPr>
        <p:txBody>
          <a:bodyPr>
            <a:normAutofit/>
          </a:bodyPr>
          <a:lstStyle/>
          <a:p>
            <a:r>
              <a:rPr lang="en-US" sz="3300" b="1" dirty="0"/>
              <a:t>Chiefs of Ontario First Nations Women’s Council</a:t>
            </a:r>
          </a:p>
        </p:txBody>
      </p:sp>
    </p:spTree>
    <p:extLst>
      <p:ext uri="{BB962C8B-B14F-4D97-AF65-F5344CB8AC3E}">
        <p14:creationId xmlns:p14="http://schemas.microsoft.com/office/powerpoint/2010/main" val="159167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7668" y="615185"/>
            <a:ext cx="6096000" cy="954107"/>
          </a:xfrm>
          <a:prstGeom prst="rect">
            <a:avLst/>
          </a:prstGeom>
        </p:spPr>
        <p:txBody>
          <a:bodyPr>
            <a:spAutoFit/>
          </a:bodyPr>
          <a:lstStyle/>
          <a:p>
            <a:pPr algn="ctr"/>
            <a:r>
              <a:rPr lang="en-US" sz="2800" b="1" dirty="0">
                <a:solidFill>
                  <a:schemeClr val="tx2"/>
                </a:solidFill>
                <a:latin typeface="Arial" panose="020B0604020202020204" pitchFamily="34" charset="0"/>
                <a:cs typeface="Arial" panose="020B0604020202020204" pitchFamily="34" charset="0"/>
              </a:rPr>
              <a:t>We </a:t>
            </a:r>
            <a:r>
              <a:rPr lang="en-US" sz="2800" b="1" dirty="0" err="1" smtClean="0">
                <a:solidFill>
                  <a:schemeClr val="tx2"/>
                </a:solidFill>
                <a:latin typeface="Arial" panose="020B0604020202020204" pitchFamily="34" charset="0"/>
                <a:cs typeface="Arial" panose="020B0604020202020204" pitchFamily="34" charset="0"/>
              </a:rPr>
              <a:t>honour</a:t>
            </a:r>
            <a:r>
              <a:rPr lang="en-US" sz="2800" b="1" dirty="0" smtClean="0">
                <a:solidFill>
                  <a:schemeClr val="tx2"/>
                </a:solidFill>
                <a:latin typeface="Arial" panose="020B0604020202020204" pitchFamily="34" charset="0"/>
                <a:cs typeface="Arial" panose="020B0604020202020204" pitchFamily="34" charset="0"/>
              </a:rPr>
              <a:t> and commemorate</a:t>
            </a:r>
            <a:endParaRPr lang="en-US" sz="2800" b="1" dirty="0">
              <a:solidFill>
                <a:schemeClr val="tx2"/>
              </a:solidFill>
              <a:latin typeface="Arial" panose="020B0604020202020204" pitchFamily="34" charset="0"/>
              <a:cs typeface="Arial" panose="020B0604020202020204" pitchFamily="34" charset="0"/>
            </a:endParaRPr>
          </a:p>
          <a:p>
            <a:pPr algn="ctr"/>
            <a:r>
              <a:rPr lang="en-US" sz="2800" b="1" dirty="0">
                <a:solidFill>
                  <a:schemeClr val="tx2"/>
                </a:solidFill>
                <a:latin typeface="Arial" panose="020B0604020202020204" pitchFamily="34" charset="0"/>
                <a:cs typeface="Arial" panose="020B0604020202020204" pitchFamily="34" charset="0"/>
              </a:rPr>
              <a:t>all of our missing and murdered</a:t>
            </a:r>
            <a:endParaRPr lang="en-US" sz="2800" dirty="0">
              <a:solidFill>
                <a:schemeClr val="tx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548" y="1968797"/>
            <a:ext cx="3939493" cy="367462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22" y="86859"/>
            <a:ext cx="1188720" cy="1299814"/>
          </a:xfrm>
          <a:prstGeom prst="rect">
            <a:avLst/>
          </a:prstGeom>
        </p:spPr>
      </p:pic>
      <p:sp>
        <p:nvSpPr>
          <p:cNvPr id="7" name="TextBox 6"/>
          <p:cNvSpPr txBox="1"/>
          <p:nvPr/>
        </p:nvSpPr>
        <p:spPr>
          <a:xfrm>
            <a:off x="0" y="6226892"/>
            <a:ext cx="12192000" cy="731520"/>
          </a:xfrm>
          <a:prstGeom prst="rect">
            <a:avLst/>
          </a:prstGeom>
          <a:solidFill>
            <a:srgbClr val="86C0BA"/>
          </a:solidFill>
        </p:spPr>
        <p:txBody>
          <a:bodyPr wrap="square" rtlCol="0">
            <a:spAutoFit/>
          </a:bodyPr>
          <a:lstStyle/>
          <a:p>
            <a:endParaRPr lang="en-US" dirty="0"/>
          </a:p>
        </p:txBody>
      </p:sp>
    </p:spTree>
    <p:extLst>
      <p:ext uri="{BB962C8B-B14F-4D97-AF65-F5344CB8AC3E}">
        <p14:creationId xmlns:p14="http://schemas.microsoft.com/office/powerpoint/2010/main" val="2260516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350" y="1952207"/>
            <a:ext cx="10907713" cy="3820520"/>
          </a:xfrm>
        </p:spPr>
        <p:txBody>
          <a:bodyPr>
            <a:normAutofit fontScale="92500" lnSpcReduction="10000"/>
          </a:bodyPr>
          <a:lstStyle/>
          <a:p>
            <a:pPr marL="0" indent="0">
              <a:buNone/>
            </a:pPr>
            <a:r>
              <a:rPr lang="en-US" sz="2400" b="1" dirty="0" smtClean="0"/>
              <a:t>Chiefs in Assembly Resolutions</a:t>
            </a:r>
            <a:r>
              <a:rPr lang="en-US" sz="2400" b="1" dirty="0"/>
              <a:t>:</a:t>
            </a:r>
          </a:p>
          <a:p>
            <a:pPr marL="342900" indent="-342900"/>
            <a:r>
              <a:rPr lang="en-CA" sz="2400" b="1" dirty="0"/>
              <a:t>10-31 - </a:t>
            </a:r>
            <a:r>
              <a:rPr lang="en-CA" sz="2400" dirty="0" smtClean="0"/>
              <a:t>Called </a:t>
            </a:r>
            <a:r>
              <a:rPr lang="en-CA" sz="2400" dirty="0"/>
              <a:t>on Canada to support </a:t>
            </a:r>
            <a:r>
              <a:rPr lang="en-CA" sz="2400" dirty="0" smtClean="0"/>
              <a:t>women's </a:t>
            </a:r>
            <a:r>
              <a:rPr lang="en-CA" sz="2400" dirty="0"/>
              <a:t>shelters and services for victims of violence and family members. Called for a public inquiry into MMIWG</a:t>
            </a:r>
          </a:p>
          <a:p>
            <a:pPr marL="342900" indent="-342900"/>
            <a:r>
              <a:rPr lang="en-CA" sz="2400" b="1" dirty="0"/>
              <a:t>13-04 - </a:t>
            </a:r>
            <a:r>
              <a:rPr lang="en-CA" sz="2400" dirty="0"/>
              <a:t>Chiefs’</a:t>
            </a:r>
            <a:r>
              <a:rPr lang="en-CA" sz="2400" b="1" dirty="0"/>
              <a:t> </a:t>
            </a:r>
            <a:r>
              <a:rPr lang="en-CA" sz="2400" dirty="0"/>
              <a:t>Declaration to support ending violence and abuse in </a:t>
            </a:r>
            <a:r>
              <a:rPr lang="en-CA" sz="2400" dirty="0" smtClean="0"/>
              <a:t>communities</a:t>
            </a:r>
          </a:p>
          <a:p>
            <a:pPr marL="342900" indent="-342900"/>
            <a:r>
              <a:rPr lang="en-CA" sz="2400" b="1" dirty="0" smtClean="0"/>
              <a:t>14-19</a:t>
            </a:r>
            <a:r>
              <a:rPr lang="en-CA" sz="2400" dirty="0" smtClean="0"/>
              <a:t> </a:t>
            </a:r>
            <a:r>
              <a:rPr lang="en-CA" sz="2400" b="1" dirty="0" smtClean="0"/>
              <a:t>-</a:t>
            </a:r>
            <a:r>
              <a:rPr lang="en-CA" sz="2400" dirty="0" smtClean="0"/>
              <a:t>  First Nations Women’s Council to conduct research and compile data on issues related to MMIWG for First Nations Leadership </a:t>
            </a:r>
          </a:p>
          <a:p>
            <a:pPr marL="342900" indent="-342900"/>
            <a:r>
              <a:rPr lang="en-CA" sz="2400" b="1" dirty="0" smtClean="0"/>
              <a:t>39-18 </a:t>
            </a:r>
            <a:r>
              <a:rPr lang="en-CA" sz="2400" b="1" dirty="0"/>
              <a:t>–</a:t>
            </a:r>
            <a:r>
              <a:rPr lang="en-CA" sz="2400" dirty="0"/>
              <a:t> Support for family gatherings and that </a:t>
            </a:r>
            <a:r>
              <a:rPr lang="en-CA" sz="2400" dirty="0" smtClean="0"/>
              <a:t>men </a:t>
            </a:r>
            <a:r>
              <a:rPr lang="en-CA" sz="2400" dirty="0"/>
              <a:t>and </a:t>
            </a:r>
            <a:r>
              <a:rPr lang="en-CA" sz="2400" dirty="0" smtClean="0"/>
              <a:t>boys be included </a:t>
            </a:r>
            <a:endParaRPr lang="en-CA" sz="2400" dirty="0"/>
          </a:p>
          <a:p>
            <a:pPr marL="342900" indent="-342900"/>
            <a:r>
              <a:rPr lang="en-CA" sz="2400" b="1" dirty="0"/>
              <a:t>29-19 –</a:t>
            </a:r>
            <a:r>
              <a:rPr lang="en-CA" sz="2400" dirty="0"/>
              <a:t> Called on </a:t>
            </a:r>
            <a:r>
              <a:rPr lang="en-CA" sz="2400" dirty="0" smtClean="0"/>
              <a:t>Canada/Ontario to: </a:t>
            </a:r>
            <a:r>
              <a:rPr lang="en-CA" sz="2400" dirty="0"/>
              <a:t>provide </a:t>
            </a:r>
            <a:r>
              <a:rPr lang="en-CA" sz="2400" dirty="0" smtClean="0"/>
              <a:t>Ontario-based </a:t>
            </a:r>
            <a:r>
              <a:rPr lang="en-CA" sz="2400" dirty="0"/>
              <a:t>implementation plan for the MMIWG </a:t>
            </a:r>
            <a:r>
              <a:rPr lang="en-CA" sz="2400" dirty="0" smtClean="0"/>
              <a:t>Calls </a:t>
            </a:r>
            <a:r>
              <a:rPr lang="en-CA" sz="2400" dirty="0"/>
              <a:t>for </a:t>
            </a:r>
            <a:r>
              <a:rPr lang="en-CA" sz="2400" dirty="0" smtClean="0"/>
              <a:t>Justice; </a:t>
            </a:r>
            <a:r>
              <a:rPr lang="en-CA" sz="2400" dirty="0"/>
              <a:t>support the First Nations Women’s Council and </a:t>
            </a:r>
            <a:r>
              <a:rPr lang="en-CA" sz="2400" dirty="0" smtClean="0"/>
              <a:t>an Indigenous-led </a:t>
            </a:r>
            <a:r>
              <a:rPr lang="en-CA" sz="2400" dirty="0"/>
              <a:t>research entity and data </a:t>
            </a:r>
            <a:r>
              <a:rPr lang="en-CA" sz="2400" dirty="0" smtClean="0"/>
              <a:t>steward; and support a healing </a:t>
            </a:r>
            <a:r>
              <a:rPr lang="en-CA" sz="2400" dirty="0"/>
              <a:t>fund for MMIWG families</a:t>
            </a:r>
            <a:endParaRPr lang="en-US" sz="2400" dirty="0"/>
          </a:p>
          <a:p>
            <a:endParaRPr lang="en-US" sz="2400" dirty="0" smtClean="0"/>
          </a:p>
        </p:txBody>
      </p:sp>
      <p:sp>
        <p:nvSpPr>
          <p:cNvPr id="3" name="Text Placeholder 2"/>
          <p:cNvSpPr>
            <a:spLocks noGrp="1"/>
          </p:cNvSpPr>
          <p:nvPr>
            <p:ph type="body" sz="quarter" idx="11"/>
          </p:nvPr>
        </p:nvSpPr>
        <p:spPr>
          <a:xfrm>
            <a:off x="260349" y="1076814"/>
            <a:ext cx="10365317" cy="773113"/>
          </a:xfrm>
        </p:spPr>
        <p:txBody>
          <a:bodyPr>
            <a:normAutofit fontScale="92500"/>
          </a:bodyPr>
          <a:lstStyle/>
          <a:p>
            <a:r>
              <a:rPr lang="en-US" sz="3300" b="1" dirty="0" smtClean="0"/>
              <a:t>Missing and Murdered Indigenous Women and Girls</a:t>
            </a:r>
            <a:endParaRPr lang="en-US" sz="3300" b="1" dirty="0"/>
          </a:p>
        </p:txBody>
      </p:sp>
    </p:spTree>
    <p:extLst>
      <p:ext uri="{BB962C8B-B14F-4D97-AF65-F5344CB8AC3E}">
        <p14:creationId xmlns:p14="http://schemas.microsoft.com/office/powerpoint/2010/main" val="3408289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sz="2400" dirty="0"/>
              <a:t>FNWC </a:t>
            </a:r>
            <a:r>
              <a:rPr lang="en-US" sz="2400" dirty="0" smtClean="0"/>
              <a:t>conducted </a:t>
            </a:r>
            <a:r>
              <a:rPr lang="en-US" sz="2400" dirty="0"/>
              <a:t>two family gatherings during the </a:t>
            </a:r>
            <a:r>
              <a:rPr lang="en-US" sz="2400" dirty="0" smtClean="0"/>
              <a:t>National </a:t>
            </a:r>
            <a:r>
              <a:rPr lang="en-US" sz="2400" dirty="0"/>
              <a:t>Inquiry </a:t>
            </a:r>
            <a:r>
              <a:rPr lang="en-US" sz="2400" dirty="0" smtClean="0"/>
              <a:t>into Missing and Murdered Indigenous Women and Girls to support </a:t>
            </a:r>
            <a:r>
              <a:rPr lang="en-US" sz="2400" dirty="0"/>
              <a:t>Ontario First Nations families and survivors </a:t>
            </a:r>
          </a:p>
          <a:p>
            <a:r>
              <a:rPr lang="en-US" sz="2400" dirty="0"/>
              <a:t>FNWC assisted Assembly of First Nations to coordinate regional engagement sessions with Ontario First Nations families and survivors </a:t>
            </a:r>
            <a:r>
              <a:rPr lang="en-US" sz="2400" dirty="0" smtClean="0"/>
              <a:t>in 2021 to </a:t>
            </a:r>
            <a:r>
              <a:rPr lang="en-US" sz="2400" dirty="0"/>
              <a:t>inform the </a:t>
            </a:r>
            <a:r>
              <a:rPr lang="en-US" sz="2400" dirty="0" smtClean="0"/>
              <a:t>National </a:t>
            </a:r>
            <a:r>
              <a:rPr lang="en-US" sz="2400" dirty="0"/>
              <a:t>Action Plan on MMIWG2S+ </a:t>
            </a:r>
            <a:r>
              <a:rPr lang="en-US" sz="2400" dirty="0" smtClean="0"/>
              <a:t>- </a:t>
            </a:r>
            <a:r>
              <a:rPr lang="en-US" u="sng" dirty="0">
                <a:hlinkClick r:id="rId3"/>
              </a:rPr>
              <a:t>https://drive.google.com/file/d/1g9B1WAfFLWJfrLCl2-vk2GVrjS3vZ_VH/view?usp=sharing</a:t>
            </a:r>
            <a:endParaRPr lang="en-US" dirty="0"/>
          </a:p>
          <a:p>
            <a:r>
              <a:rPr lang="en-US" sz="2400" dirty="0" smtClean="0"/>
              <a:t>FNWC and COO WI sector coordinated a third Family </a:t>
            </a:r>
            <a:r>
              <a:rPr lang="en-US" sz="2400" dirty="0"/>
              <a:t>Gathering </a:t>
            </a:r>
            <a:r>
              <a:rPr lang="en-US" sz="2400" dirty="0" smtClean="0"/>
              <a:t>with </a:t>
            </a:r>
            <a:r>
              <a:rPr lang="en-US" sz="2400" dirty="0"/>
              <a:t>Ontario First Nations MMIWG2S </a:t>
            </a:r>
            <a:r>
              <a:rPr lang="en-US" sz="2400" dirty="0" smtClean="0"/>
              <a:t>in January 2022 and </a:t>
            </a:r>
            <a:r>
              <a:rPr lang="en-US" sz="2400" dirty="0"/>
              <a:t>development of an Ontario First Nations Gender-Based Violence Action Plan </a:t>
            </a:r>
            <a:r>
              <a:rPr lang="en-US" sz="2400" dirty="0" smtClean="0"/>
              <a:t>- </a:t>
            </a:r>
            <a:r>
              <a:rPr lang="en-US" u="sng" dirty="0">
                <a:hlinkClick r:id="rId4"/>
              </a:rPr>
              <a:t>https://</a:t>
            </a:r>
            <a:r>
              <a:rPr lang="en-US" u="sng" dirty="0" smtClean="0">
                <a:hlinkClick r:id="rId4"/>
              </a:rPr>
              <a:t>drive.google.com/file/d/1T-o0G_c57bmSXp0pzbCAUiuaUbIuHHin/view</a:t>
            </a:r>
            <a:endParaRPr lang="en-US" sz="2400" dirty="0"/>
          </a:p>
          <a:p>
            <a:endParaRPr lang="en-US" sz="2400" dirty="0" smtClean="0"/>
          </a:p>
        </p:txBody>
      </p:sp>
      <p:sp>
        <p:nvSpPr>
          <p:cNvPr id="3" name="Text Placeholder 2"/>
          <p:cNvSpPr>
            <a:spLocks noGrp="1"/>
          </p:cNvSpPr>
          <p:nvPr>
            <p:ph type="body" sz="quarter" idx="11"/>
          </p:nvPr>
        </p:nvSpPr>
        <p:spPr>
          <a:xfrm>
            <a:off x="314325" y="1299167"/>
            <a:ext cx="10047432" cy="773113"/>
          </a:xfrm>
        </p:spPr>
        <p:txBody>
          <a:bodyPr>
            <a:normAutofit/>
          </a:bodyPr>
          <a:lstStyle/>
          <a:p>
            <a:r>
              <a:rPr lang="en-US" sz="3100" b="1" dirty="0" smtClean="0"/>
              <a:t>Missing and Murdered Indigenous Women and Girls</a:t>
            </a:r>
            <a:endParaRPr lang="en-US" sz="3100" b="1" dirty="0"/>
          </a:p>
        </p:txBody>
      </p:sp>
    </p:spTree>
    <p:extLst>
      <p:ext uri="{BB962C8B-B14F-4D97-AF65-F5344CB8AC3E}">
        <p14:creationId xmlns:p14="http://schemas.microsoft.com/office/powerpoint/2010/main" val="29095124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3708</TotalTime>
  <Words>2456</Words>
  <Application>Microsoft Office PowerPoint</Application>
  <PresentationFormat>Widescreen</PresentationFormat>
  <Paragraphs>212</Paragraphs>
  <Slides>29</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Fira Sans</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Isak Vaillancourt</dc:creator>
  <cp:lastModifiedBy>Hayley Lucas</cp:lastModifiedBy>
  <cp:revision>138</cp:revision>
  <dcterms:created xsi:type="dcterms:W3CDTF">2021-03-16T19:50:39Z</dcterms:created>
  <dcterms:modified xsi:type="dcterms:W3CDTF">2023-11-15T14:31:42Z</dcterms:modified>
</cp:coreProperties>
</file>