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18"/>
  </p:notesMasterIdLst>
  <p:sldIdLst>
    <p:sldId id="328" r:id="rId4"/>
    <p:sldId id="298" r:id="rId5"/>
    <p:sldId id="329" r:id="rId6"/>
    <p:sldId id="330" r:id="rId7"/>
    <p:sldId id="331" r:id="rId8"/>
    <p:sldId id="332" r:id="rId9"/>
    <p:sldId id="334" r:id="rId10"/>
    <p:sldId id="335" r:id="rId11"/>
    <p:sldId id="336" r:id="rId12"/>
    <p:sldId id="337" r:id="rId13"/>
    <p:sldId id="338" r:id="rId14"/>
    <p:sldId id="339" r:id="rId15"/>
    <p:sldId id="340" r:id="rId16"/>
    <p:sldId id="3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guide id="3" pos="3960" userDrawn="1">
          <p15:clr>
            <a:srgbClr val="A4A3A4"/>
          </p15:clr>
        </p15:guide>
        <p15:guide id="4" orient="horz" pos="11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na Benson" initials="GB" lastIdx="1" clrIdx="0">
    <p:extLst>
      <p:ext uri="{19B8F6BF-5375-455C-9EA6-DF929625EA0E}">
        <p15:presenceInfo xmlns:p15="http://schemas.microsoft.com/office/powerpoint/2012/main" userId="S-1-5-21-1085031214-776561741-1801674531-48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0" autoAdjust="0"/>
    <p:restoredTop sz="83980" autoAdjust="0"/>
  </p:normalViewPr>
  <p:slideViewPr>
    <p:cSldViewPr snapToGrid="0" showGuides="1">
      <p:cViewPr varScale="1">
        <p:scale>
          <a:sx n="86" d="100"/>
          <a:sy n="86" d="100"/>
        </p:scale>
        <p:origin x="108" y="318"/>
      </p:cViewPr>
      <p:guideLst>
        <p:guide orient="horz" pos="2160"/>
        <p:guide pos="3792"/>
        <p:guide pos="3960"/>
        <p:guide orient="horz" pos="1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DF76E-7F4D-49B8-91B0-73BAF6E8E4E6}" type="datetimeFigureOut">
              <a:rPr lang="en-US" smtClean="0"/>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CF4C7-4B92-4FF0-BC56-0299DE9AE5EE}" type="slidenum">
              <a:rPr lang="en-US" smtClean="0"/>
              <a:t>‹#›</a:t>
            </a:fld>
            <a:endParaRPr lang="en-US"/>
          </a:p>
        </p:txBody>
      </p:sp>
    </p:spTree>
    <p:extLst>
      <p:ext uri="{BB962C8B-B14F-4D97-AF65-F5344CB8AC3E}">
        <p14:creationId xmlns:p14="http://schemas.microsoft.com/office/powerpoint/2010/main" val="788553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Do not alter. </a:t>
            </a:r>
          </a:p>
        </p:txBody>
      </p:sp>
      <p:sp>
        <p:nvSpPr>
          <p:cNvPr id="4" name="Slide Number Placeholder 3"/>
          <p:cNvSpPr>
            <a:spLocks noGrp="1"/>
          </p:cNvSpPr>
          <p:nvPr>
            <p:ph type="sldNum" sz="quarter" idx="10"/>
          </p:nvPr>
        </p:nvSpPr>
        <p:spPr/>
        <p:txBody>
          <a:bodyPr/>
          <a:lstStyle/>
          <a:p>
            <a:fld id="{C5ECF4C7-4B92-4FF0-BC56-0299DE9AE5EE}" type="slidenum">
              <a:rPr lang="en-US" smtClean="0"/>
              <a:t>1</a:t>
            </a:fld>
            <a:endParaRPr lang="en-US"/>
          </a:p>
        </p:txBody>
      </p:sp>
    </p:spTree>
    <p:extLst>
      <p:ext uri="{BB962C8B-B14F-4D97-AF65-F5344CB8AC3E}">
        <p14:creationId xmlns:p14="http://schemas.microsoft.com/office/powerpoint/2010/main" val="245707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pieces of data requested from participating businesses.</a:t>
            </a:r>
          </a:p>
          <a:p>
            <a:endParaRPr lang="en-US" dirty="0"/>
          </a:p>
          <a:p>
            <a:r>
              <a:rPr lang="en-US" dirty="0"/>
              <a:t>In the green columns.</a:t>
            </a:r>
          </a:p>
          <a:p>
            <a:endParaRPr lang="en-US" dirty="0"/>
          </a:p>
          <a:p>
            <a:r>
              <a:rPr lang="en-US" dirty="0"/>
              <a:t>Most of it is pretty straightforward – address, website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80B0F4-602B-1944-A0FD-FF694245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107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a:t>
            </a:r>
            <a:r>
              <a:rPr lang="en-US" baseline="0" dirty="0"/>
              <a:t> Sector and Director contact information.</a:t>
            </a:r>
            <a:endParaRPr lang="en-US" dirty="0"/>
          </a:p>
          <a:p>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14</a:t>
            </a:fld>
            <a:endParaRPr lang="en-US"/>
          </a:p>
        </p:txBody>
      </p:sp>
    </p:spTree>
    <p:extLst>
      <p:ext uri="{BB962C8B-B14F-4D97-AF65-F5344CB8AC3E}">
        <p14:creationId xmlns:p14="http://schemas.microsoft.com/office/powerpoint/2010/main" val="15384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Introductory</a:t>
            </a:r>
            <a:r>
              <a:rPr lang="en-US" baseline="0" dirty="0"/>
              <a:t> Title. </a:t>
            </a:r>
            <a:endParaRPr lang="en-US" dirty="0"/>
          </a:p>
        </p:txBody>
      </p:sp>
      <p:sp>
        <p:nvSpPr>
          <p:cNvPr id="4" name="Slide Number Placeholder 3"/>
          <p:cNvSpPr>
            <a:spLocks noGrp="1"/>
          </p:cNvSpPr>
          <p:nvPr>
            <p:ph type="sldNum" sz="quarter" idx="10"/>
          </p:nvPr>
        </p:nvSpPr>
        <p:spPr/>
        <p:txBody>
          <a:bodyPr/>
          <a:lstStyle/>
          <a:p>
            <a:fld id="{C5ECF4C7-4B92-4FF0-BC56-0299DE9AE5EE}" type="slidenum">
              <a:rPr lang="en-US" smtClean="0"/>
              <a:t>2</a:t>
            </a:fld>
            <a:endParaRPr lang="en-US"/>
          </a:p>
        </p:txBody>
      </p:sp>
    </p:spTree>
    <p:extLst>
      <p:ext uri="{BB962C8B-B14F-4D97-AF65-F5344CB8AC3E}">
        <p14:creationId xmlns:p14="http://schemas.microsoft.com/office/powerpoint/2010/main" val="7321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 of COO</a:t>
            </a:r>
            <a:r>
              <a:rPr lang="en-US" dirty="0"/>
              <a:t>:</a:t>
            </a:r>
          </a:p>
          <a:p>
            <a:pPr lvl="1"/>
            <a:r>
              <a:rPr lang="en-US" dirty="0"/>
              <a:t>Coordinating body for First Nations in Ontario.</a:t>
            </a:r>
          </a:p>
          <a:p>
            <a:pPr lvl="1"/>
            <a:r>
              <a:rPr lang="en-US" dirty="0"/>
              <a:t>Establishes the Prosperity Table to foster understanding and cooperation between First Nations and the Government of Ontario (“Province”).</a:t>
            </a:r>
          </a:p>
          <a:p>
            <a:r>
              <a:rPr lang="en-US" b="1" dirty="0"/>
              <a:t>Purpose of the Prosperity Table</a:t>
            </a:r>
            <a:r>
              <a:rPr lang="en-US" dirty="0"/>
              <a:t>:</a:t>
            </a:r>
          </a:p>
          <a:p>
            <a:pPr lvl="1"/>
            <a:r>
              <a:rPr lang="en-US" dirty="0"/>
              <a:t>Promote economic growth in First Nations communities.</a:t>
            </a:r>
          </a:p>
          <a:p>
            <a:pPr lvl="1"/>
            <a:r>
              <a:rPr lang="en-US" dirty="0"/>
              <a:t>Support economic partnerships with industry, capital pools, private sector businesses, and municipalities.</a:t>
            </a:r>
          </a:p>
          <a:p>
            <a:r>
              <a:rPr lang="en-US" b="1" dirty="0"/>
              <a:t>Outcome</a:t>
            </a:r>
            <a:r>
              <a:rPr lang="en-US" dirty="0"/>
              <a:t>:</a:t>
            </a:r>
          </a:p>
          <a:p>
            <a:pPr lvl="1"/>
            <a:r>
              <a:rPr lang="en-US" dirty="0"/>
              <a:t>From the Prosperity Table's initiatives, a proposal emerged.</a:t>
            </a:r>
          </a:p>
          <a:p>
            <a:pPr lvl="1"/>
            <a:r>
              <a:rPr lang="en-US" dirty="0"/>
              <a:t>Part of this proposal: </a:t>
            </a:r>
            <a:r>
              <a:rPr lang="en-US" b="1" dirty="0"/>
              <a:t>The Supply Chain and Procurement Project for First Nation Businesses</a:t>
            </a: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B004B-B62A-4024-B9A6-5759A746F37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45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457200" lvl="1" indent="0">
              <a:buFont typeface="Arial" panose="020B0604020202020204" pitchFamily="34" charset="0"/>
              <a:buNone/>
            </a:pPr>
            <a:r>
              <a:rPr lang="en-US" sz="2400" b="1" dirty="0">
                <a:latin typeface="Palatino Linotype" panose="02040502050505030304" pitchFamily="18" charset="0"/>
              </a:rPr>
              <a:t>The need</a:t>
            </a:r>
            <a:r>
              <a:rPr lang="en-US" sz="2400" b="1" baseline="0" dirty="0">
                <a:latin typeface="Palatino Linotype" panose="02040502050505030304" pitchFamily="18" charset="0"/>
              </a:rPr>
              <a:t> for the project: </a:t>
            </a:r>
            <a:endParaRPr lang="en-US" sz="2400" b="1" dirty="0">
              <a:latin typeface="Palatino Linotype" panose="02040502050505030304" pitchFamily="18"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latin typeface="Palatino Linotype" panose="02040502050505030304" pitchFamily="18" charset="0"/>
              </a:rPr>
              <a:t>The evermore complex web of supply chain in goods and services </a:t>
            </a:r>
          </a:p>
          <a:p>
            <a:pPr marL="1200150" lvl="2" indent="-285750">
              <a:buFont typeface="Arial" panose="020B0604020202020204" pitchFamily="34" charset="0"/>
              <a:buChar char="•"/>
            </a:pPr>
            <a:r>
              <a:rPr lang="en-US" sz="2400" b="1" dirty="0">
                <a:latin typeface="Palatino Linotype" panose="02040502050505030304" pitchFamily="18" charset="0"/>
              </a:rPr>
              <a:t>The realization of supply chain gaps through the pandemic</a:t>
            </a:r>
          </a:p>
          <a:p>
            <a:pPr marL="1200150" lvl="2" indent="-285750">
              <a:buFont typeface="Arial" panose="020B0604020202020204" pitchFamily="34" charset="0"/>
              <a:buChar char="•"/>
            </a:pPr>
            <a:r>
              <a:rPr lang="en-US" sz="2400" b="1" dirty="0">
                <a:latin typeface="Palatino Linotype" panose="02040502050505030304" pitchFamily="18" charset="0"/>
              </a:rPr>
              <a:t>Lack of a comprehensive view and tool of First Nation businesses network and supply chain map across Ontario</a:t>
            </a:r>
          </a:p>
          <a:p>
            <a:pPr marL="1200150" lvl="2" indent="-285750">
              <a:buFont typeface="Arial" panose="020B0604020202020204" pitchFamily="34" charset="0"/>
              <a:buChar char="•"/>
            </a:pPr>
            <a:r>
              <a:rPr lang="en-US" sz="2400" b="1" dirty="0">
                <a:latin typeface="Palatino Linotype" panose="02040502050505030304" pitchFamily="18" charset="0"/>
              </a:rPr>
              <a:t>Inability to locate experts and expertise in different fields and industry amongst First Nation Businesses</a:t>
            </a:r>
          </a:p>
          <a:p>
            <a:pPr marL="1200150" lvl="2" indent="-285750">
              <a:buFont typeface="Arial" panose="020B0604020202020204" pitchFamily="34" charset="0"/>
              <a:buChar char="•"/>
            </a:pPr>
            <a:r>
              <a:rPr lang="en-US" sz="2400" b="1" dirty="0">
                <a:latin typeface="Palatino Linotype" panose="02040502050505030304" pitchFamily="18" charset="0"/>
              </a:rPr>
              <a:t>Lack of visibility and transparency and</a:t>
            </a:r>
            <a:r>
              <a:rPr lang="en-US" sz="2400" b="1" baseline="0" dirty="0">
                <a:latin typeface="Palatino Linotype" panose="02040502050505030304" pitchFamily="18" charset="0"/>
              </a:rPr>
              <a:t> cross referencing tools in procurement</a:t>
            </a:r>
          </a:p>
          <a:p>
            <a:pPr marL="1200150" lvl="2" indent="-285750">
              <a:buFont typeface="Arial" panose="020B0604020202020204" pitchFamily="34" charset="0"/>
              <a:buChar char="•"/>
            </a:pPr>
            <a:r>
              <a:rPr lang="en-US" sz="2400" b="1" baseline="0" dirty="0">
                <a:latin typeface="Palatino Linotype" panose="02040502050505030304" pitchFamily="18" charset="0"/>
              </a:rPr>
              <a:t>Lack of a First Nation Controlled Portal with wide, diligent acceptance of listings while remaining accurate </a:t>
            </a:r>
            <a:endParaRPr lang="en-US" sz="2400" b="1"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B004B-B62A-4024-B9A6-5759A746F37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5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Government procurement refers to all goods, services and construction services purchased by the government. It can range from office supplies to materials and services used in large infrastructure projects.</a:t>
            </a:r>
          </a:p>
          <a:p>
            <a:pPr marL="457200" lvl="1" indent="0">
              <a:buFont typeface="Arial" panose="020B0604020202020204" pitchFamily="34" charset="0"/>
              <a:buNone/>
            </a:pPr>
            <a:endParaRPr lang="en-US" sz="1200" b="1"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Through collaboration between Public Services and Procurement Canada (PSPC), Indigenous Services Canada (ISC) and the Treasury Board of Canada Secretariat (TBS), the Government of Canada is implementing a mandatory requirement for federal departments and agencies to ensure a minimum of 5 % of the total value of contracts are held by Indigenous businesses. </a:t>
            </a:r>
            <a:endParaRPr lang="en-US" sz="2400" b="1"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B004B-B62A-4024-B9A6-5759A746F37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895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800100" lvl="1" indent="-342900">
              <a:buFont typeface="Arial" panose="020B0604020202020204" pitchFamily="34" charset="0"/>
              <a:buChar char="•"/>
            </a:pPr>
            <a:r>
              <a:rPr lang="en-US" sz="2400" b="1" dirty="0">
                <a:latin typeface="Palatino Linotype" panose="02040502050505030304" pitchFamily="18" charset="0"/>
              </a:rPr>
              <a:t>A collective portal with added visibility will allow for procurement at</a:t>
            </a:r>
            <a:r>
              <a:rPr lang="en-US" sz="2400" b="1" baseline="0" dirty="0">
                <a:latin typeface="Palatino Linotype" panose="02040502050505030304" pitchFamily="18" charset="0"/>
              </a:rPr>
              <a:t> community level and above and individual business </a:t>
            </a:r>
          </a:p>
          <a:p>
            <a:pPr marL="800100" lvl="1" indent="-342900">
              <a:buFont typeface="Arial" panose="020B0604020202020204" pitchFamily="34" charset="0"/>
              <a:buChar char="•"/>
            </a:pPr>
            <a:r>
              <a:rPr lang="en-US" sz="2400" b="1" dirty="0">
                <a:latin typeface="Palatino Linotype" panose="02040502050505030304" pitchFamily="18" charset="0"/>
              </a:rPr>
              <a:t>Communities will benefit from realizing gaps in industries </a:t>
            </a:r>
          </a:p>
          <a:p>
            <a:pPr marL="800100" lvl="1" indent="-342900">
              <a:buFont typeface="Arial" panose="020B0604020202020204" pitchFamily="34" charset="0"/>
              <a:buChar char="•"/>
            </a:pPr>
            <a:r>
              <a:rPr lang="en-US" sz="2400" b="1" dirty="0">
                <a:latin typeface="Palatino Linotype" panose="02040502050505030304" pitchFamily="18" charset="0"/>
              </a:rPr>
              <a:t>Entrepreneurs will also benefit by finding opportunities </a:t>
            </a:r>
          </a:p>
          <a:p>
            <a:pPr marL="800100" lvl="1" indent="-342900">
              <a:buFont typeface="Arial" panose="020B0604020202020204" pitchFamily="34" charset="0"/>
              <a:buChar char="•"/>
            </a:pPr>
            <a:r>
              <a:rPr lang="en-US" sz="2400" b="1" dirty="0">
                <a:latin typeface="Palatino Linotype" panose="02040502050505030304" pitchFamily="18" charset="0"/>
              </a:rPr>
              <a:t>With Aligning of</a:t>
            </a:r>
            <a:r>
              <a:rPr lang="en-US" sz="2400" b="1" baseline="0" dirty="0">
                <a:latin typeface="Palatino Linotype" panose="02040502050505030304" pitchFamily="18" charset="0"/>
              </a:rPr>
              <a:t> the project with National </a:t>
            </a:r>
            <a:r>
              <a:rPr lang="en-US" sz="2400" b="1" baseline="0" dirty="0" err="1">
                <a:latin typeface="Palatino Linotype" panose="02040502050505030304" pitchFamily="18" charset="0"/>
              </a:rPr>
              <a:t>Efforsts</a:t>
            </a:r>
            <a:r>
              <a:rPr lang="en-US" sz="2400" b="1" baseline="0" dirty="0">
                <a:latin typeface="Palatino Linotype" panose="02040502050505030304" pitchFamily="18" charset="0"/>
              </a:rPr>
              <a:t> in the same front the project will benefit First Nations across the National and meanwhile better integrate province in the </a:t>
            </a:r>
            <a:r>
              <a:rPr lang="en-US" sz="2400" b="1" baseline="0">
                <a:latin typeface="Palatino Linotype" panose="02040502050505030304" pitchFamily="18" charset="0"/>
              </a:rPr>
              <a:t>national procurement </a:t>
            </a:r>
            <a:r>
              <a:rPr lang="en-US" sz="2400" b="1" baseline="0" dirty="0">
                <a:latin typeface="Palatino Linotype" panose="02040502050505030304" pitchFamily="18" charset="0"/>
              </a:rPr>
              <a:t>map</a:t>
            </a:r>
            <a:endParaRPr lang="en-US" sz="2400" b="1"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B004B-B62A-4024-B9A6-5759A746F37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437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With</a:t>
            </a:r>
            <a:r>
              <a:rPr lang="en-US" b="1" baseline="0" dirty="0"/>
              <a:t> out any further delay It is with pleasure that I introduce Jason </a:t>
            </a:r>
            <a:r>
              <a:rPr lang="en-US" sz="1200" b="1" i="0" kern="1200" dirty="0">
                <a:solidFill>
                  <a:schemeClr val="tx1"/>
                </a:solidFill>
                <a:effectLst/>
                <a:latin typeface="+mn-lt"/>
                <a:ea typeface="+mn-ea"/>
                <a:cs typeface="+mn-cs"/>
              </a:rPr>
              <a:t>Jacques</a:t>
            </a:r>
            <a:r>
              <a:rPr lang="en-US" b="1" baseline="0" dirty="0"/>
              <a:t>  , who, along with the rest of the consultant team, has been working tirelessly with the COO on this project. Jason is a Senior Fellow with IFSD at the University of Ottawa. Jason served as the Director General at the Canadian Parliamentary Budget Office. He has also held various positions within the Government of Canada Treasury Board Secretariat and the Bank of Canada.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B004B-B62A-4024-B9A6-5759A746F370}"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986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80B0F4-602B-1944-A0FD-FF694245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030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Approach</a:t>
            </a:r>
          </a:p>
          <a:p>
            <a:r>
              <a:rPr lang="en-US" dirty="0">
                <a:solidFill>
                  <a:schemeClr val="tx1">
                    <a:lumMod val="65000"/>
                    <a:lumOff val="35000"/>
                  </a:schemeClr>
                </a:solidFill>
              </a:rPr>
              <a:t>– defining the elements needed to map supply chain and procurement</a:t>
            </a:r>
          </a:p>
          <a:p>
            <a:r>
              <a:rPr lang="en-US" dirty="0">
                <a:solidFill>
                  <a:schemeClr val="tx1">
                    <a:lumMod val="65000"/>
                    <a:lumOff val="35000"/>
                  </a:schemeClr>
                </a:solidFill>
              </a:rPr>
              <a:t>- supporting COO to collect relevant data from First Nations businesses</a:t>
            </a:r>
          </a:p>
          <a:p>
            <a:r>
              <a:rPr lang="en-US" dirty="0">
                <a:solidFill>
                  <a:schemeClr val="tx1">
                    <a:lumMod val="65000"/>
                    <a:lumOff val="35000"/>
                  </a:schemeClr>
                </a:solidFill>
              </a:rPr>
              <a:t>- creating an online portal to help facilitate procurement from First Nations businesses</a:t>
            </a:r>
          </a:p>
          <a:p>
            <a:endParaRPr lang="en-US" dirty="0">
              <a:solidFill>
                <a:schemeClr val="tx1">
                  <a:lumMod val="65000"/>
                  <a:lumOff val="35000"/>
                </a:schemeClr>
              </a:solidFill>
            </a:endParaRPr>
          </a:p>
          <a:p>
            <a:r>
              <a:rPr lang="en-US" dirty="0"/>
              <a:t>October 2023 – Identification of Collaborators</a:t>
            </a:r>
          </a:p>
          <a:p>
            <a:endParaRPr lang="en-US" dirty="0"/>
          </a:p>
          <a:p>
            <a:r>
              <a:rPr lang="en-US" dirty="0"/>
              <a:t>November 2023 – Data Model Development</a:t>
            </a:r>
          </a:p>
          <a:p>
            <a:endParaRPr lang="en-US" dirty="0"/>
          </a:p>
          <a:p>
            <a:r>
              <a:rPr lang="en-US" dirty="0"/>
              <a:t>March 2024 – Data Acquisition</a:t>
            </a:r>
          </a:p>
          <a:p>
            <a:endParaRPr lang="en-US" dirty="0"/>
          </a:p>
          <a:p>
            <a:r>
              <a:rPr lang="en-US" dirty="0"/>
              <a:t>June 2024 – Portal Development</a:t>
            </a:r>
          </a:p>
          <a:p>
            <a:endParaRPr lang="en-US" dirty="0"/>
          </a:p>
          <a:p>
            <a:r>
              <a:rPr lang="en-US" dirty="0"/>
              <a:t>August 2024 – Research Report</a:t>
            </a:r>
          </a:p>
          <a:p>
            <a:endParaRPr lang="en-US" dirty="0"/>
          </a:p>
          <a:p>
            <a:r>
              <a:rPr lang="en-US" dirty="0"/>
              <a:t>September 2024 – Project Completion // Transfer of Portal and Data</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80B0F4-602B-1944-A0FD-FF694245C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40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958A47-E205-4272-9375-6B0B86A032A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413166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0030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4"/>
          <p:cNvSpPr>
            <a:spLocks noGrp="1"/>
          </p:cNvSpPr>
          <p:nvPr>
            <p:ph type="body" sz="quarter" idx="10"/>
          </p:nvPr>
        </p:nvSpPr>
        <p:spPr>
          <a:xfrm>
            <a:off x="314325" y="2072280"/>
            <a:ext cx="10907713" cy="3652246"/>
          </a:xfrm>
        </p:spPr>
        <p:txBody>
          <a:bodyPr>
            <a:normAutofit/>
          </a:bodyPr>
          <a:lstStyle>
            <a:lvl1pPr>
              <a:defRPr sz="2000">
                <a:latin typeface="Arial" panose="020B0604020202020204" pitchFamily="34" charset="0"/>
                <a:cs typeface="Arial" panose="020B0604020202020204" pitchFamily="34" charset="0"/>
              </a:defRPr>
            </a:lvl1pPr>
          </a:lstStyle>
          <a:p>
            <a:pPr lvl="0"/>
            <a:endParaRPr lang="en-US" dirty="0"/>
          </a:p>
        </p:txBody>
      </p:sp>
      <p:sp>
        <p:nvSpPr>
          <p:cNvPr id="7" name="Text Placeholder 6"/>
          <p:cNvSpPr>
            <a:spLocks noGrp="1"/>
          </p:cNvSpPr>
          <p:nvPr>
            <p:ph type="body" sz="quarter" idx="11"/>
          </p:nvPr>
        </p:nvSpPr>
        <p:spPr>
          <a:xfrm>
            <a:off x="260350" y="1076814"/>
            <a:ext cx="7926388" cy="773113"/>
          </a:xfrm>
        </p:spPr>
        <p:txBody>
          <a:bodyPr>
            <a:normAutofit/>
          </a:bodyPr>
          <a:lstStyle>
            <a:lvl1pPr marL="0" indent="0">
              <a:buNone/>
              <a:defRPr sz="3600">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016945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5956102"/>
          </a:xfrm>
          <a:custGeom>
            <a:avLst/>
            <a:gdLst/>
            <a:ahLst/>
            <a:cxnLst/>
            <a:rect l="l" t="t" r="r" b="b"/>
            <a:pathLst>
              <a:path w="13004800" h="8470900">
                <a:moveTo>
                  <a:pt x="0" y="8470900"/>
                </a:moveTo>
                <a:lnTo>
                  <a:pt x="13004800" y="8470900"/>
                </a:lnTo>
                <a:lnTo>
                  <a:pt x="13004800" y="0"/>
                </a:lnTo>
                <a:lnTo>
                  <a:pt x="0" y="0"/>
                </a:lnTo>
                <a:lnTo>
                  <a:pt x="0" y="8470900"/>
                </a:lnTo>
                <a:close/>
              </a:path>
            </a:pathLst>
          </a:custGeom>
          <a:solidFill>
            <a:srgbClr val="E5E5E5"/>
          </a:solidFill>
        </p:spPr>
        <p:txBody>
          <a:bodyPr wrap="square" lIns="0" tIns="0" rIns="0" bIns="0" rtlCol="0"/>
          <a:lstStyle/>
          <a:p>
            <a:endParaRPr sz="1266"/>
          </a:p>
        </p:txBody>
      </p:sp>
      <p:sp>
        <p:nvSpPr>
          <p:cNvPr id="17" name="bk object 17"/>
          <p:cNvSpPr/>
          <p:nvPr/>
        </p:nvSpPr>
        <p:spPr>
          <a:xfrm>
            <a:off x="0" y="0"/>
            <a:ext cx="11630918" cy="6850678"/>
          </a:xfrm>
          <a:prstGeom prst="rect">
            <a:avLst/>
          </a:prstGeom>
          <a:blipFill>
            <a:blip r:embed="rId2" cstate="print"/>
            <a:stretch>
              <a:fillRect/>
            </a:stretch>
          </a:blipFill>
        </p:spPr>
        <p:txBody>
          <a:bodyPr wrap="square" lIns="0" tIns="0" rIns="0" bIns="0" rtlCol="0"/>
          <a:lstStyle/>
          <a:p>
            <a:endParaRPr sz="1266"/>
          </a:p>
        </p:txBody>
      </p:sp>
      <p:sp>
        <p:nvSpPr>
          <p:cNvPr id="18" name="bk object 18"/>
          <p:cNvSpPr/>
          <p:nvPr/>
        </p:nvSpPr>
        <p:spPr>
          <a:xfrm>
            <a:off x="0" y="5956102"/>
            <a:ext cx="12192000" cy="901898"/>
          </a:xfrm>
          <a:custGeom>
            <a:avLst/>
            <a:gdLst/>
            <a:ahLst/>
            <a:cxnLst/>
            <a:rect l="l" t="t" r="r" b="b"/>
            <a:pathLst>
              <a:path w="13004800" h="1282700">
                <a:moveTo>
                  <a:pt x="0" y="1282700"/>
                </a:moveTo>
                <a:lnTo>
                  <a:pt x="13004800" y="1282700"/>
                </a:lnTo>
                <a:lnTo>
                  <a:pt x="13004800" y="0"/>
                </a:lnTo>
                <a:lnTo>
                  <a:pt x="0" y="0"/>
                </a:lnTo>
                <a:lnTo>
                  <a:pt x="0" y="1282700"/>
                </a:lnTo>
                <a:close/>
              </a:path>
            </a:pathLst>
          </a:custGeom>
          <a:solidFill>
            <a:srgbClr val="383838"/>
          </a:solidFill>
        </p:spPr>
        <p:txBody>
          <a:bodyPr wrap="square" lIns="0" tIns="0" rIns="0" bIns="0" rtlCol="0"/>
          <a:lstStyle/>
          <a:p>
            <a:endParaRPr sz="1266"/>
          </a:p>
        </p:txBody>
      </p:sp>
      <p:sp>
        <p:nvSpPr>
          <p:cNvPr id="19" name="bk object 19"/>
          <p:cNvSpPr/>
          <p:nvPr/>
        </p:nvSpPr>
        <p:spPr>
          <a:xfrm>
            <a:off x="9524998" y="6169358"/>
            <a:ext cx="824598" cy="500954"/>
          </a:xfrm>
          <a:prstGeom prst="rect">
            <a:avLst/>
          </a:prstGeom>
          <a:blipFill>
            <a:blip r:embed="rId3" cstate="print"/>
            <a:stretch>
              <a:fillRect/>
            </a:stretch>
          </a:blipFill>
        </p:spPr>
        <p:txBody>
          <a:bodyPr wrap="square" lIns="0" tIns="0" rIns="0" bIns="0" rtlCol="0"/>
          <a:lstStyle/>
          <a:p>
            <a:endParaRPr sz="1266"/>
          </a:p>
        </p:txBody>
      </p:sp>
      <p:sp>
        <p:nvSpPr>
          <p:cNvPr id="20" name="bk object 20"/>
          <p:cNvSpPr/>
          <p:nvPr/>
        </p:nvSpPr>
        <p:spPr>
          <a:xfrm>
            <a:off x="11366238" y="6261000"/>
            <a:ext cx="158353" cy="187077"/>
          </a:xfrm>
          <a:custGeom>
            <a:avLst/>
            <a:gdLst/>
            <a:ahLst/>
            <a:cxnLst/>
            <a:rect l="l" t="t" r="r" b="b"/>
            <a:pathLst>
              <a:path w="168909" h="266065">
                <a:moveTo>
                  <a:pt x="26301" y="176136"/>
                </a:moveTo>
                <a:lnTo>
                  <a:pt x="0" y="178688"/>
                </a:lnTo>
                <a:lnTo>
                  <a:pt x="1969" y="197741"/>
                </a:lnTo>
                <a:lnTo>
                  <a:pt x="6734" y="214685"/>
                </a:lnTo>
                <a:lnTo>
                  <a:pt x="37249" y="252494"/>
                </a:lnTo>
                <a:lnTo>
                  <a:pt x="86791" y="265988"/>
                </a:lnTo>
                <a:lnTo>
                  <a:pt x="98802" y="265262"/>
                </a:lnTo>
                <a:lnTo>
                  <a:pt x="138042" y="251010"/>
                </a:lnTo>
                <a:lnTo>
                  <a:pt x="153649" y="235102"/>
                </a:lnTo>
                <a:lnTo>
                  <a:pt x="88569" y="235102"/>
                </a:lnTo>
                <a:lnTo>
                  <a:pt x="80189" y="234671"/>
                </a:lnTo>
                <a:lnTo>
                  <a:pt x="45148" y="219656"/>
                </a:lnTo>
                <a:lnTo>
                  <a:pt x="27784" y="186053"/>
                </a:lnTo>
                <a:lnTo>
                  <a:pt x="26301" y="176136"/>
                </a:lnTo>
                <a:close/>
              </a:path>
              <a:path w="168909" h="266065">
                <a:moveTo>
                  <a:pt x="82956" y="0"/>
                </a:moveTo>
                <a:lnTo>
                  <a:pt x="39593" y="10954"/>
                </a:lnTo>
                <a:lnTo>
                  <a:pt x="13431" y="42187"/>
                </a:lnTo>
                <a:lnTo>
                  <a:pt x="8420" y="70459"/>
                </a:lnTo>
                <a:lnTo>
                  <a:pt x="8852" y="79026"/>
                </a:lnTo>
                <a:lnTo>
                  <a:pt x="23928" y="114361"/>
                </a:lnTo>
                <a:lnTo>
                  <a:pt x="63759" y="137997"/>
                </a:lnTo>
                <a:lnTo>
                  <a:pt x="92773" y="147129"/>
                </a:lnTo>
                <a:lnTo>
                  <a:pt x="105032" y="151244"/>
                </a:lnTo>
                <a:lnTo>
                  <a:pt x="136309" y="171805"/>
                </a:lnTo>
                <a:lnTo>
                  <a:pt x="139623" y="177152"/>
                </a:lnTo>
                <a:lnTo>
                  <a:pt x="141147" y="183794"/>
                </a:lnTo>
                <a:lnTo>
                  <a:pt x="141147" y="191452"/>
                </a:lnTo>
                <a:lnTo>
                  <a:pt x="119866" y="228206"/>
                </a:lnTo>
                <a:lnTo>
                  <a:pt x="88569" y="235102"/>
                </a:lnTo>
                <a:lnTo>
                  <a:pt x="153649" y="235102"/>
                </a:lnTo>
                <a:lnTo>
                  <a:pt x="167651" y="199252"/>
                </a:lnTo>
                <a:lnTo>
                  <a:pt x="168465" y="188391"/>
                </a:lnTo>
                <a:lnTo>
                  <a:pt x="167696" y="177811"/>
                </a:lnTo>
                <a:lnTo>
                  <a:pt x="152853" y="142590"/>
                </a:lnTo>
                <a:lnTo>
                  <a:pt x="112052" y="117297"/>
                </a:lnTo>
                <a:lnTo>
                  <a:pt x="85509" y="109512"/>
                </a:lnTo>
                <a:lnTo>
                  <a:pt x="71011" y="105109"/>
                </a:lnTo>
                <a:lnTo>
                  <a:pt x="37323" y="81721"/>
                </a:lnTo>
                <a:lnTo>
                  <a:pt x="35217" y="67906"/>
                </a:lnTo>
                <a:lnTo>
                  <a:pt x="36027" y="59866"/>
                </a:lnTo>
                <a:lnTo>
                  <a:pt x="62893" y="32294"/>
                </a:lnTo>
                <a:lnTo>
                  <a:pt x="83718" y="29616"/>
                </a:lnTo>
                <a:lnTo>
                  <a:pt x="147581" y="29616"/>
                </a:lnTo>
                <a:lnTo>
                  <a:pt x="146167" y="27470"/>
                </a:lnTo>
                <a:lnTo>
                  <a:pt x="114865" y="5029"/>
                </a:lnTo>
                <a:lnTo>
                  <a:pt x="94294" y="436"/>
                </a:lnTo>
                <a:lnTo>
                  <a:pt x="82956" y="0"/>
                </a:lnTo>
                <a:close/>
              </a:path>
              <a:path w="168909" h="266065">
                <a:moveTo>
                  <a:pt x="147581" y="29616"/>
                </a:moveTo>
                <a:lnTo>
                  <a:pt x="83718" y="29616"/>
                </a:lnTo>
                <a:lnTo>
                  <a:pt x="94740" y="30386"/>
                </a:lnTo>
                <a:lnTo>
                  <a:pt x="104465" y="32713"/>
                </a:lnTo>
                <a:lnTo>
                  <a:pt x="133250" y="67364"/>
                </a:lnTo>
                <a:lnTo>
                  <a:pt x="135026" y="79146"/>
                </a:lnTo>
                <a:lnTo>
                  <a:pt x="161836" y="76580"/>
                </a:lnTo>
                <a:lnTo>
                  <a:pt x="161024" y="65139"/>
                </a:lnTo>
                <a:lnTo>
                  <a:pt x="159021" y="54536"/>
                </a:lnTo>
                <a:lnTo>
                  <a:pt x="155872" y="44748"/>
                </a:lnTo>
                <a:lnTo>
                  <a:pt x="151625" y="35750"/>
                </a:lnTo>
                <a:lnTo>
                  <a:pt x="147581" y="29616"/>
                </a:lnTo>
                <a:close/>
              </a:path>
            </a:pathLst>
          </a:custGeom>
          <a:solidFill>
            <a:srgbClr val="FFFFFF"/>
          </a:solidFill>
        </p:spPr>
        <p:txBody>
          <a:bodyPr wrap="square" lIns="0" tIns="0" rIns="0" bIns="0" rtlCol="0"/>
          <a:lstStyle/>
          <a:p>
            <a:endParaRPr sz="1266"/>
          </a:p>
        </p:txBody>
      </p:sp>
      <p:sp>
        <p:nvSpPr>
          <p:cNvPr id="21" name="bk object 21"/>
          <p:cNvSpPr/>
          <p:nvPr/>
        </p:nvSpPr>
        <p:spPr>
          <a:xfrm>
            <a:off x="11213074" y="6362923"/>
            <a:ext cx="0" cy="82152"/>
          </a:xfrm>
          <a:custGeom>
            <a:avLst/>
            <a:gdLst/>
            <a:ahLst/>
            <a:cxnLst/>
            <a:rect l="l" t="t" r="r" b="b"/>
            <a:pathLst>
              <a:path h="116840">
                <a:moveTo>
                  <a:pt x="0" y="0"/>
                </a:moveTo>
                <a:lnTo>
                  <a:pt x="0" y="116839"/>
                </a:lnTo>
              </a:path>
            </a:pathLst>
          </a:custGeom>
          <a:ln w="28079">
            <a:solidFill>
              <a:srgbClr val="FFFFFF"/>
            </a:solidFill>
          </a:ln>
        </p:spPr>
        <p:txBody>
          <a:bodyPr wrap="square" lIns="0" tIns="0" rIns="0" bIns="0" rtlCol="0"/>
          <a:lstStyle/>
          <a:p>
            <a:endParaRPr sz="1266"/>
          </a:p>
        </p:txBody>
      </p:sp>
      <p:sp>
        <p:nvSpPr>
          <p:cNvPr id="22" name="bk object 22"/>
          <p:cNvSpPr/>
          <p:nvPr/>
        </p:nvSpPr>
        <p:spPr>
          <a:xfrm>
            <a:off x="11199912" y="6352207"/>
            <a:ext cx="119658" cy="0"/>
          </a:xfrm>
          <a:custGeom>
            <a:avLst/>
            <a:gdLst/>
            <a:ahLst/>
            <a:cxnLst/>
            <a:rect l="l" t="t" r="r" b="b"/>
            <a:pathLst>
              <a:path w="127634">
                <a:moveTo>
                  <a:pt x="0" y="0"/>
                </a:moveTo>
                <a:lnTo>
                  <a:pt x="127126" y="0"/>
                </a:lnTo>
              </a:path>
            </a:pathLst>
          </a:custGeom>
          <a:ln w="30480">
            <a:solidFill>
              <a:srgbClr val="FFFFFF"/>
            </a:solidFill>
          </a:ln>
        </p:spPr>
        <p:txBody>
          <a:bodyPr wrap="square" lIns="0" tIns="0" rIns="0" bIns="0" rtlCol="0"/>
          <a:lstStyle/>
          <a:p>
            <a:endParaRPr sz="1266"/>
          </a:p>
        </p:txBody>
      </p:sp>
      <p:sp>
        <p:nvSpPr>
          <p:cNvPr id="23" name="bk object 23"/>
          <p:cNvSpPr/>
          <p:nvPr/>
        </p:nvSpPr>
        <p:spPr>
          <a:xfrm>
            <a:off x="11199912" y="6285234"/>
            <a:ext cx="26789" cy="56257"/>
          </a:xfrm>
          <a:custGeom>
            <a:avLst/>
            <a:gdLst/>
            <a:ahLst/>
            <a:cxnLst/>
            <a:rect l="l" t="t" r="r" b="b"/>
            <a:pathLst>
              <a:path w="28575" h="80009">
                <a:moveTo>
                  <a:pt x="0" y="80010"/>
                </a:moveTo>
                <a:lnTo>
                  <a:pt x="28079" y="80010"/>
                </a:lnTo>
                <a:lnTo>
                  <a:pt x="28079" y="0"/>
                </a:lnTo>
                <a:lnTo>
                  <a:pt x="0" y="0"/>
                </a:lnTo>
                <a:lnTo>
                  <a:pt x="0" y="80010"/>
                </a:lnTo>
                <a:close/>
              </a:path>
            </a:pathLst>
          </a:custGeom>
          <a:solidFill>
            <a:srgbClr val="FFFFFF"/>
          </a:solidFill>
        </p:spPr>
        <p:txBody>
          <a:bodyPr wrap="square" lIns="0" tIns="0" rIns="0" bIns="0" rtlCol="0"/>
          <a:lstStyle/>
          <a:p>
            <a:endParaRPr sz="1266"/>
          </a:p>
        </p:txBody>
      </p:sp>
      <p:sp>
        <p:nvSpPr>
          <p:cNvPr id="24" name="bk object 24"/>
          <p:cNvSpPr/>
          <p:nvPr/>
        </p:nvSpPr>
        <p:spPr>
          <a:xfrm>
            <a:off x="11199912" y="6274519"/>
            <a:ext cx="133945" cy="0"/>
          </a:xfrm>
          <a:custGeom>
            <a:avLst/>
            <a:gdLst/>
            <a:ahLst/>
            <a:cxnLst/>
            <a:rect l="l" t="t" r="r" b="b"/>
            <a:pathLst>
              <a:path w="142875">
                <a:moveTo>
                  <a:pt x="0" y="0"/>
                </a:moveTo>
                <a:lnTo>
                  <a:pt x="142443" y="0"/>
                </a:lnTo>
              </a:path>
            </a:pathLst>
          </a:custGeom>
          <a:ln w="30480">
            <a:solidFill>
              <a:srgbClr val="FFFFFF"/>
            </a:solidFill>
          </a:ln>
        </p:spPr>
        <p:txBody>
          <a:bodyPr wrap="square" lIns="0" tIns="0" rIns="0" bIns="0" rtlCol="0"/>
          <a:lstStyle/>
          <a:p>
            <a:endParaRPr sz="1266"/>
          </a:p>
        </p:txBody>
      </p:sp>
      <p:sp>
        <p:nvSpPr>
          <p:cNvPr id="25" name="bk object 25"/>
          <p:cNvSpPr/>
          <p:nvPr/>
        </p:nvSpPr>
        <p:spPr>
          <a:xfrm>
            <a:off x="11006562" y="6434360"/>
            <a:ext cx="147638" cy="0"/>
          </a:xfrm>
          <a:custGeom>
            <a:avLst/>
            <a:gdLst/>
            <a:ahLst/>
            <a:cxnLst/>
            <a:rect l="l" t="t" r="r" b="b"/>
            <a:pathLst>
              <a:path w="157479">
                <a:moveTo>
                  <a:pt x="0" y="0"/>
                </a:moveTo>
                <a:lnTo>
                  <a:pt x="157238" y="0"/>
                </a:lnTo>
              </a:path>
            </a:pathLst>
          </a:custGeom>
          <a:ln w="30480">
            <a:solidFill>
              <a:srgbClr val="FFFFFF"/>
            </a:solidFill>
          </a:ln>
        </p:spPr>
        <p:txBody>
          <a:bodyPr wrap="square" lIns="0" tIns="0" rIns="0" bIns="0" rtlCol="0"/>
          <a:lstStyle/>
          <a:p>
            <a:endParaRPr sz="1266"/>
          </a:p>
        </p:txBody>
      </p:sp>
      <p:sp>
        <p:nvSpPr>
          <p:cNvPr id="26" name="bk object 26"/>
          <p:cNvSpPr/>
          <p:nvPr/>
        </p:nvSpPr>
        <p:spPr>
          <a:xfrm>
            <a:off x="11019725" y="6362030"/>
            <a:ext cx="0" cy="61615"/>
          </a:xfrm>
          <a:custGeom>
            <a:avLst/>
            <a:gdLst/>
            <a:ahLst/>
            <a:cxnLst/>
            <a:rect l="l" t="t" r="r" b="b"/>
            <a:pathLst>
              <a:path h="87629">
                <a:moveTo>
                  <a:pt x="0" y="0"/>
                </a:moveTo>
                <a:lnTo>
                  <a:pt x="0" y="87629"/>
                </a:lnTo>
              </a:path>
            </a:pathLst>
          </a:custGeom>
          <a:ln w="28079">
            <a:solidFill>
              <a:srgbClr val="FFFFFF"/>
            </a:solidFill>
          </a:ln>
        </p:spPr>
        <p:txBody>
          <a:bodyPr wrap="square" lIns="0" tIns="0" rIns="0" bIns="0" rtlCol="0"/>
          <a:lstStyle/>
          <a:p>
            <a:endParaRPr sz="1266"/>
          </a:p>
        </p:txBody>
      </p:sp>
      <p:sp>
        <p:nvSpPr>
          <p:cNvPr id="27" name="bk object 27"/>
          <p:cNvSpPr/>
          <p:nvPr/>
        </p:nvSpPr>
        <p:spPr>
          <a:xfrm>
            <a:off x="11006562" y="6351314"/>
            <a:ext cx="135731" cy="0"/>
          </a:xfrm>
          <a:custGeom>
            <a:avLst/>
            <a:gdLst/>
            <a:ahLst/>
            <a:cxnLst/>
            <a:rect l="l" t="t" r="r" b="b"/>
            <a:pathLst>
              <a:path w="144779">
                <a:moveTo>
                  <a:pt x="0" y="0"/>
                </a:moveTo>
                <a:lnTo>
                  <a:pt x="144475" y="0"/>
                </a:lnTo>
              </a:path>
            </a:pathLst>
          </a:custGeom>
          <a:ln w="30479">
            <a:solidFill>
              <a:srgbClr val="FFFFFF"/>
            </a:solidFill>
          </a:ln>
        </p:spPr>
        <p:txBody>
          <a:bodyPr wrap="square" lIns="0" tIns="0" rIns="0" bIns="0" rtlCol="0"/>
          <a:lstStyle/>
          <a:p>
            <a:endParaRPr sz="1266"/>
          </a:p>
        </p:txBody>
      </p:sp>
      <p:sp>
        <p:nvSpPr>
          <p:cNvPr id="28" name="bk object 28"/>
          <p:cNvSpPr/>
          <p:nvPr/>
        </p:nvSpPr>
        <p:spPr>
          <a:xfrm>
            <a:off x="11006563" y="6285234"/>
            <a:ext cx="26789" cy="55364"/>
          </a:xfrm>
          <a:custGeom>
            <a:avLst/>
            <a:gdLst/>
            <a:ahLst/>
            <a:cxnLst/>
            <a:rect l="l" t="t" r="r" b="b"/>
            <a:pathLst>
              <a:path w="28575" h="78740">
                <a:moveTo>
                  <a:pt x="0" y="78740"/>
                </a:moveTo>
                <a:lnTo>
                  <a:pt x="28079" y="78740"/>
                </a:lnTo>
                <a:lnTo>
                  <a:pt x="28079" y="0"/>
                </a:lnTo>
                <a:lnTo>
                  <a:pt x="0" y="0"/>
                </a:lnTo>
                <a:lnTo>
                  <a:pt x="0" y="78740"/>
                </a:lnTo>
                <a:close/>
              </a:path>
            </a:pathLst>
          </a:custGeom>
          <a:solidFill>
            <a:srgbClr val="FFFFFF"/>
          </a:solidFill>
        </p:spPr>
        <p:txBody>
          <a:bodyPr wrap="square" lIns="0" tIns="0" rIns="0" bIns="0" rtlCol="0"/>
          <a:lstStyle/>
          <a:p>
            <a:endParaRPr sz="1266"/>
          </a:p>
        </p:txBody>
      </p:sp>
      <p:sp>
        <p:nvSpPr>
          <p:cNvPr id="29" name="bk object 29"/>
          <p:cNvSpPr/>
          <p:nvPr/>
        </p:nvSpPr>
        <p:spPr>
          <a:xfrm>
            <a:off x="11006562" y="6274519"/>
            <a:ext cx="142875" cy="0"/>
          </a:xfrm>
          <a:custGeom>
            <a:avLst/>
            <a:gdLst/>
            <a:ahLst/>
            <a:cxnLst/>
            <a:rect l="l" t="t" r="r" b="b"/>
            <a:pathLst>
              <a:path w="152400">
                <a:moveTo>
                  <a:pt x="0" y="0"/>
                </a:moveTo>
                <a:lnTo>
                  <a:pt x="152387" y="0"/>
                </a:lnTo>
              </a:path>
            </a:pathLst>
          </a:custGeom>
          <a:ln w="30480">
            <a:solidFill>
              <a:srgbClr val="FFFFFF"/>
            </a:solidFill>
          </a:ln>
        </p:spPr>
        <p:txBody>
          <a:bodyPr wrap="square" lIns="0" tIns="0" rIns="0" bIns="0" rtlCol="0"/>
          <a:lstStyle/>
          <a:p>
            <a:endParaRPr sz="1266"/>
          </a:p>
        </p:txBody>
      </p:sp>
      <p:sp>
        <p:nvSpPr>
          <p:cNvPr id="30" name="bk object 30"/>
          <p:cNvSpPr/>
          <p:nvPr/>
        </p:nvSpPr>
        <p:spPr>
          <a:xfrm>
            <a:off x="11024506" y="6484277"/>
            <a:ext cx="208677" cy="106077"/>
          </a:xfrm>
          <a:prstGeom prst="rect">
            <a:avLst/>
          </a:prstGeom>
          <a:blipFill>
            <a:blip r:embed="rId4" cstate="print"/>
            <a:stretch>
              <a:fillRect/>
            </a:stretch>
          </a:blipFill>
        </p:spPr>
        <p:txBody>
          <a:bodyPr wrap="square" lIns="0" tIns="0" rIns="0" bIns="0" rtlCol="0"/>
          <a:lstStyle/>
          <a:p>
            <a:endParaRPr sz="1266"/>
          </a:p>
        </p:txBody>
      </p:sp>
      <p:sp>
        <p:nvSpPr>
          <p:cNvPr id="31" name="bk object 31"/>
          <p:cNvSpPr/>
          <p:nvPr/>
        </p:nvSpPr>
        <p:spPr>
          <a:xfrm>
            <a:off x="11251852" y="6484277"/>
            <a:ext cx="102179" cy="106066"/>
          </a:xfrm>
          <a:prstGeom prst="rect">
            <a:avLst/>
          </a:prstGeom>
          <a:blipFill>
            <a:blip r:embed="rId5" cstate="print"/>
            <a:stretch>
              <a:fillRect/>
            </a:stretch>
          </a:blipFill>
        </p:spPr>
        <p:txBody>
          <a:bodyPr wrap="square" lIns="0" tIns="0" rIns="0" bIns="0" rtlCol="0"/>
          <a:lstStyle/>
          <a:p>
            <a:endParaRPr sz="1266"/>
          </a:p>
        </p:txBody>
      </p:sp>
      <p:sp>
        <p:nvSpPr>
          <p:cNvPr id="32" name="bk object 32"/>
          <p:cNvSpPr/>
          <p:nvPr/>
        </p:nvSpPr>
        <p:spPr>
          <a:xfrm>
            <a:off x="11385386" y="6484274"/>
            <a:ext cx="0" cy="106263"/>
          </a:xfrm>
          <a:custGeom>
            <a:avLst/>
            <a:gdLst/>
            <a:ahLst/>
            <a:cxnLst/>
            <a:rect l="l" t="t" r="r" b="b"/>
            <a:pathLst>
              <a:path h="151129">
                <a:moveTo>
                  <a:pt x="0" y="0"/>
                </a:moveTo>
                <a:lnTo>
                  <a:pt x="0" y="150863"/>
                </a:lnTo>
              </a:path>
            </a:pathLst>
          </a:custGeom>
          <a:ln w="16332">
            <a:solidFill>
              <a:srgbClr val="FFFFFF"/>
            </a:solidFill>
          </a:ln>
        </p:spPr>
        <p:txBody>
          <a:bodyPr wrap="square" lIns="0" tIns="0" rIns="0" bIns="0" rtlCol="0"/>
          <a:lstStyle/>
          <a:p>
            <a:endParaRPr sz="1266"/>
          </a:p>
        </p:txBody>
      </p:sp>
      <p:sp>
        <p:nvSpPr>
          <p:cNvPr id="33" name="bk object 33"/>
          <p:cNvSpPr/>
          <p:nvPr/>
        </p:nvSpPr>
        <p:spPr>
          <a:xfrm>
            <a:off x="11421270" y="6482477"/>
            <a:ext cx="110561" cy="109665"/>
          </a:xfrm>
          <a:prstGeom prst="rect">
            <a:avLst/>
          </a:prstGeom>
          <a:blipFill>
            <a:blip r:embed="rId6" cstate="print"/>
            <a:stretch>
              <a:fillRect/>
            </a:stretch>
          </a:blipFill>
        </p:spPr>
        <p:txBody>
          <a:bodyPr wrap="square" lIns="0" tIns="0" rIns="0" bIns="0" rtlCol="0"/>
          <a:lstStyle/>
          <a:p>
            <a:endParaRPr sz="1266"/>
          </a:p>
        </p:txBody>
      </p:sp>
      <p:sp>
        <p:nvSpPr>
          <p:cNvPr id="34" name="bk object 34"/>
          <p:cNvSpPr/>
          <p:nvPr/>
        </p:nvSpPr>
        <p:spPr>
          <a:xfrm>
            <a:off x="10498042" y="6261005"/>
            <a:ext cx="175022" cy="187077"/>
          </a:xfrm>
          <a:custGeom>
            <a:avLst/>
            <a:gdLst/>
            <a:ahLst/>
            <a:cxnLst/>
            <a:rect l="l" t="t" r="r" b="b"/>
            <a:pathLst>
              <a:path w="186690" h="266065">
                <a:moveTo>
                  <a:pt x="99809" y="0"/>
                </a:moveTo>
                <a:lnTo>
                  <a:pt x="60679" y="8293"/>
                </a:lnTo>
                <a:lnTo>
                  <a:pt x="28716" y="33253"/>
                </a:lnTo>
                <a:lnTo>
                  <a:pt x="7317" y="74536"/>
                </a:lnTo>
                <a:lnTo>
                  <a:pt x="0" y="131457"/>
                </a:lnTo>
                <a:lnTo>
                  <a:pt x="813" y="152181"/>
                </a:lnTo>
                <a:lnTo>
                  <a:pt x="13004" y="205739"/>
                </a:lnTo>
                <a:lnTo>
                  <a:pt x="37211" y="243282"/>
                </a:lnTo>
                <a:lnTo>
                  <a:pt x="83076" y="264923"/>
                </a:lnTo>
                <a:lnTo>
                  <a:pt x="97243" y="265976"/>
                </a:lnTo>
                <a:lnTo>
                  <a:pt x="113283" y="264534"/>
                </a:lnTo>
                <a:lnTo>
                  <a:pt x="128101" y="260556"/>
                </a:lnTo>
                <a:lnTo>
                  <a:pt x="141724" y="253992"/>
                </a:lnTo>
                <a:lnTo>
                  <a:pt x="154177" y="244792"/>
                </a:lnTo>
                <a:lnTo>
                  <a:pt x="161052" y="236880"/>
                </a:lnTo>
                <a:lnTo>
                  <a:pt x="96748" y="236880"/>
                </a:lnTo>
                <a:lnTo>
                  <a:pt x="82147" y="235210"/>
                </a:lnTo>
                <a:lnTo>
                  <a:pt x="47218" y="210337"/>
                </a:lnTo>
                <a:lnTo>
                  <a:pt x="29991" y="155739"/>
                </a:lnTo>
                <a:lnTo>
                  <a:pt x="28841" y="130949"/>
                </a:lnTo>
                <a:lnTo>
                  <a:pt x="29415" y="114101"/>
                </a:lnTo>
                <a:lnTo>
                  <a:pt x="38023" y="73012"/>
                </a:lnTo>
                <a:lnTo>
                  <a:pt x="62534" y="39814"/>
                </a:lnTo>
                <a:lnTo>
                  <a:pt x="99555" y="28841"/>
                </a:lnTo>
                <a:lnTo>
                  <a:pt x="161973" y="28841"/>
                </a:lnTo>
                <a:lnTo>
                  <a:pt x="152387" y="18884"/>
                </a:lnTo>
                <a:lnTo>
                  <a:pt x="140903" y="10656"/>
                </a:lnTo>
                <a:lnTo>
                  <a:pt x="128298" y="4751"/>
                </a:lnTo>
                <a:lnTo>
                  <a:pt x="114593" y="1191"/>
                </a:lnTo>
                <a:lnTo>
                  <a:pt x="99809" y="0"/>
                </a:lnTo>
                <a:close/>
              </a:path>
              <a:path w="186690" h="266065">
                <a:moveTo>
                  <a:pt x="158521" y="171284"/>
                </a:moveTo>
                <a:lnTo>
                  <a:pt x="143869" y="211379"/>
                </a:lnTo>
                <a:lnTo>
                  <a:pt x="107698" y="235875"/>
                </a:lnTo>
                <a:lnTo>
                  <a:pt x="96748" y="236880"/>
                </a:lnTo>
                <a:lnTo>
                  <a:pt x="161052" y="236880"/>
                </a:lnTo>
                <a:lnTo>
                  <a:pt x="164692" y="232690"/>
                </a:lnTo>
                <a:lnTo>
                  <a:pt x="173631" y="217833"/>
                </a:lnTo>
                <a:lnTo>
                  <a:pt x="180945" y="200247"/>
                </a:lnTo>
                <a:lnTo>
                  <a:pt x="186588" y="179958"/>
                </a:lnTo>
                <a:lnTo>
                  <a:pt x="158521" y="171284"/>
                </a:lnTo>
                <a:close/>
              </a:path>
              <a:path w="186690" h="266065">
                <a:moveTo>
                  <a:pt x="161973" y="28841"/>
                </a:moveTo>
                <a:lnTo>
                  <a:pt x="99555" y="28841"/>
                </a:lnTo>
                <a:lnTo>
                  <a:pt x="118695" y="32189"/>
                </a:lnTo>
                <a:lnTo>
                  <a:pt x="134392" y="42216"/>
                </a:lnTo>
                <a:lnTo>
                  <a:pt x="146645" y="58893"/>
                </a:lnTo>
                <a:lnTo>
                  <a:pt x="155447" y="82194"/>
                </a:lnTo>
                <a:lnTo>
                  <a:pt x="183019" y="74536"/>
                </a:lnTo>
                <a:lnTo>
                  <a:pt x="177799" y="57152"/>
                </a:lnTo>
                <a:lnTo>
                  <a:pt x="170956" y="42114"/>
                </a:lnTo>
                <a:lnTo>
                  <a:pt x="162486" y="29375"/>
                </a:lnTo>
                <a:lnTo>
                  <a:pt x="161973" y="28841"/>
                </a:lnTo>
                <a:close/>
              </a:path>
            </a:pathLst>
          </a:custGeom>
          <a:solidFill>
            <a:srgbClr val="FFFFFF"/>
          </a:solidFill>
        </p:spPr>
        <p:txBody>
          <a:bodyPr wrap="square" lIns="0" tIns="0" rIns="0" bIns="0" rtlCol="0"/>
          <a:lstStyle/>
          <a:p>
            <a:endParaRPr sz="1266"/>
          </a:p>
        </p:txBody>
      </p:sp>
      <p:sp>
        <p:nvSpPr>
          <p:cNvPr id="35" name="bk object 35"/>
          <p:cNvSpPr/>
          <p:nvPr/>
        </p:nvSpPr>
        <p:spPr>
          <a:xfrm>
            <a:off x="10486552" y="6482477"/>
            <a:ext cx="110561" cy="109665"/>
          </a:xfrm>
          <a:prstGeom prst="rect">
            <a:avLst/>
          </a:prstGeom>
          <a:blipFill>
            <a:blip r:embed="rId7" cstate="print"/>
            <a:stretch>
              <a:fillRect/>
            </a:stretch>
          </a:blipFill>
        </p:spPr>
        <p:txBody>
          <a:bodyPr wrap="square" lIns="0" tIns="0" rIns="0" bIns="0" rtlCol="0"/>
          <a:lstStyle/>
          <a:p>
            <a:endParaRPr sz="1266"/>
          </a:p>
        </p:txBody>
      </p:sp>
      <p:sp>
        <p:nvSpPr>
          <p:cNvPr id="36" name="bk object 36"/>
          <p:cNvSpPr/>
          <p:nvPr/>
        </p:nvSpPr>
        <p:spPr>
          <a:xfrm>
            <a:off x="10623674" y="6484275"/>
            <a:ext cx="78022" cy="106076"/>
          </a:xfrm>
          <a:prstGeom prst="rect">
            <a:avLst/>
          </a:prstGeom>
          <a:blipFill>
            <a:blip r:embed="rId8" cstate="print"/>
            <a:stretch>
              <a:fillRect/>
            </a:stretch>
          </a:blipFill>
        </p:spPr>
        <p:txBody>
          <a:bodyPr wrap="square" lIns="0" tIns="0" rIns="0" bIns="0" rtlCol="0"/>
          <a:lstStyle/>
          <a:p>
            <a:endParaRPr sz="1266"/>
          </a:p>
        </p:txBody>
      </p:sp>
      <p:sp>
        <p:nvSpPr>
          <p:cNvPr id="37" name="bk object 37"/>
          <p:cNvSpPr/>
          <p:nvPr/>
        </p:nvSpPr>
        <p:spPr>
          <a:xfrm>
            <a:off x="10939075" y="6264060"/>
            <a:ext cx="0" cy="180826"/>
          </a:xfrm>
          <a:custGeom>
            <a:avLst/>
            <a:gdLst/>
            <a:ahLst/>
            <a:cxnLst/>
            <a:rect l="l" t="t" r="r" b="b"/>
            <a:pathLst>
              <a:path h="257175">
                <a:moveTo>
                  <a:pt x="0" y="0"/>
                </a:moveTo>
                <a:lnTo>
                  <a:pt x="0" y="257048"/>
                </a:lnTo>
              </a:path>
            </a:pathLst>
          </a:custGeom>
          <a:ln w="28079">
            <a:solidFill>
              <a:srgbClr val="FFFFFF"/>
            </a:solidFill>
          </a:ln>
        </p:spPr>
        <p:txBody>
          <a:bodyPr wrap="square" lIns="0" tIns="0" rIns="0" bIns="0" rtlCol="0"/>
          <a:lstStyle/>
          <a:p>
            <a:endParaRPr sz="1266"/>
          </a:p>
        </p:txBody>
      </p:sp>
      <p:sp>
        <p:nvSpPr>
          <p:cNvPr id="38" name="bk object 38"/>
          <p:cNvSpPr/>
          <p:nvPr/>
        </p:nvSpPr>
        <p:spPr>
          <a:xfrm>
            <a:off x="10726580" y="6359603"/>
            <a:ext cx="0" cy="84832"/>
          </a:xfrm>
          <a:custGeom>
            <a:avLst/>
            <a:gdLst/>
            <a:ahLst/>
            <a:cxnLst/>
            <a:rect l="l" t="t" r="r" b="b"/>
            <a:pathLst>
              <a:path h="120650">
                <a:moveTo>
                  <a:pt x="0" y="0"/>
                </a:moveTo>
                <a:lnTo>
                  <a:pt x="0" y="120650"/>
                </a:lnTo>
              </a:path>
            </a:pathLst>
          </a:custGeom>
          <a:ln w="27571">
            <a:solidFill>
              <a:srgbClr val="FFFFFF"/>
            </a:solidFill>
          </a:ln>
        </p:spPr>
        <p:txBody>
          <a:bodyPr wrap="square" lIns="0" tIns="0" rIns="0" bIns="0" rtlCol="0"/>
          <a:lstStyle/>
          <a:p>
            <a:endParaRPr sz="1266"/>
          </a:p>
        </p:txBody>
      </p:sp>
      <p:sp>
        <p:nvSpPr>
          <p:cNvPr id="39" name="bk object 39"/>
          <p:cNvSpPr/>
          <p:nvPr/>
        </p:nvSpPr>
        <p:spPr>
          <a:xfrm>
            <a:off x="10713656" y="6348888"/>
            <a:ext cx="155377" cy="0"/>
          </a:xfrm>
          <a:custGeom>
            <a:avLst/>
            <a:gdLst/>
            <a:ahLst/>
            <a:cxnLst/>
            <a:rect l="l" t="t" r="r" b="b"/>
            <a:pathLst>
              <a:path w="165734">
                <a:moveTo>
                  <a:pt x="0" y="0"/>
                </a:moveTo>
                <a:lnTo>
                  <a:pt x="165150" y="0"/>
                </a:lnTo>
              </a:path>
            </a:pathLst>
          </a:custGeom>
          <a:ln w="30480">
            <a:solidFill>
              <a:srgbClr val="FFFFFF"/>
            </a:solidFill>
          </a:ln>
        </p:spPr>
        <p:txBody>
          <a:bodyPr wrap="square" lIns="0" tIns="0" rIns="0" bIns="0" rtlCol="0"/>
          <a:lstStyle/>
          <a:p>
            <a:endParaRPr sz="1266"/>
          </a:p>
        </p:txBody>
      </p:sp>
      <p:sp>
        <p:nvSpPr>
          <p:cNvPr id="40" name="bk object 40"/>
          <p:cNvSpPr/>
          <p:nvPr/>
        </p:nvSpPr>
        <p:spPr>
          <a:xfrm>
            <a:off x="10726580" y="6264056"/>
            <a:ext cx="0" cy="74116"/>
          </a:xfrm>
          <a:custGeom>
            <a:avLst/>
            <a:gdLst/>
            <a:ahLst/>
            <a:cxnLst/>
            <a:rect l="l" t="t" r="r" b="b"/>
            <a:pathLst>
              <a:path h="105409">
                <a:moveTo>
                  <a:pt x="0" y="0"/>
                </a:moveTo>
                <a:lnTo>
                  <a:pt x="0" y="105410"/>
                </a:lnTo>
              </a:path>
            </a:pathLst>
          </a:custGeom>
          <a:ln w="27571">
            <a:solidFill>
              <a:srgbClr val="FFFFFF"/>
            </a:solidFill>
          </a:ln>
        </p:spPr>
        <p:txBody>
          <a:bodyPr wrap="square" lIns="0" tIns="0" rIns="0" bIns="0" rtlCol="0"/>
          <a:lstStyle/>
          <a:p>
            <a:endParaRPr sz="1266"/>
          </a:p>
        </p:txBody>
      </p:sp>
      <p:sp>
        <p:nvSpPr>
          <p:cNvPr id="41" name="bk object 41"/>
          <p:cNvSpPr/>
          <p:nvPr/>
        </p:nvSpPr>
        <p:spPr>
          <a:xfrm>
            <a:off x="10855566" y="6359532"/>
            <a:ext cx="0" cy="85279"/>
          </a:xfrm>
          <a:custGeom>
            <a:avLst/>
            <a:gdLst/>
            <a:ahLst/>
            <a:cxnLst/>
            <a:rect l="l" t="t" r="r" b="b"/>
            <a:pathLst>
              <a:path h="121284">
                <a:moveTo>
                  <a:pt x="0" y="0"/>
                </a:moveTo>
                <a:lnTo>
                  <a:pt x="0" y="121259"/>
                </a:lnTo>
              </a:path>
            </a:pathLst>
          </a:custGeom>
          <a:ln w="27558">
            <a:solidFill>
              <a:srgbClr val="FFFFFF"/>
            </a:solidFill>
          </a:ln>
        </p:spPr>
        <p:txBody>
          <a:bodyPr wrap="square" lIns="0" tIns="0" rIns="0" bIns="0" rtlCol="0"/>
          <a:lstStyle/>
          <a:p>
            <a:endParaRPr sz="1266"/>
          </a:p>
        </p:txBody>
      </p:sp>
      <p:sp>
        <p:nvSpPr>
          <p:cNvPr id="42" name="bk object 42"/>
          <p:cNvSpPr/>
          <p:nvPr/>
        </p:nvSpPr>
        <p:spPr>
          <a:xfrm>
            <a:off x="10855566" y="6264056"/>
            <a:ext cx="0" cy="74563"/>
          </a:xfrm>
          <a:custGeom>
            <a:avLst/>
            <a:gdLst/>
            <a:ahLst/>
            <a:cxnLst/>
            <a:rect l="l" t="t" r="r" b="b"/>
            <a:pathLst>
              <a:path h="106045">
                <a:moveTo>
                  <a:pt x="0" y="0"/>
                </a:moveTo>
                <a:lnTo>
                  <a:pt x="0" y="105689"/>
                </a:lnTo>
              </a:path>
            </a:pathLst>
          </a:custGeom>
          <a:ln w="27558">
            <a:solidFill>
              <a:srgbClr val="FFFFFF"/>
            </a:solidFill>
          </a:ln>
        </p:spPr>
        <p:txBody>
          <a:bodyPr wrap="square" lIns="0" tIns="0" rIns="0" bIns="0" rtlCol="0"/>
          <a:lstStyle/>
          <a:p>
            <a:endParaRPr sz="1266"/>
          </a:p>
        </p:txBody>
      </p:sp>
      <p:sp>
        <p:nvSpPr>
          <p:cNvPr id="43" name="bk object 43"/>
          <p:cNvSpPr/>
          <p:nvPr/>
        </p:nvSpPr>
        <p:spPr>
          <a:xfrm>
            <a:off x="10773954" y="6482480"/>
            <a:ext cx="110561" cy="109665"/>
          </a:xfrm>
          <a:prstGeom prst="rect">
            <a:avLst/>
          </a:prstGeom>
          <a:blipFill>
            <a:blip r:embed="rId9" cstate="print"/>
            <a:stretch>
              <a:fillRect/>
            </a:stretch>
          </a:blipFill>
        </p:spPr>
        <p:txBody>
          <a:bodyPr wrap="square" lIns="0" tIns="0" rIns="0" bIns="0" rtlCol="0"/>
          <a:lstStyle/>
          <a:p>
            <a:endParaRPr sz="1266"/>
          </a:p>
        </p:txBody>
      </p:sp>
      <p:sp>
        <p:nvSpPr>
          <p:cNvPr id="44" name="bk object 44"/>
          <p:cNvSpPr/>
          <p:nvPr/>
        </p:nvSpPr>
        <p:spPr>
          <a:xfrm>
            <a:off x="10909639" y="6484275"/>
            <a:ext cx="91178" cy="106076"/>
          </a:xfrm>
          <a:prstGeom prst="rect">
            <a:avLst/>
          </a:prstGeom>
          <a:blipFill>
            <a:blip r:embed="rId10" cstate="print"/>
            <a:stretch>
              <a:fillRect/>
            </a:stretch>
          </a:blipFill>
        </p:spPr>
        <p:txBody>
          <a:bodyPr wrap="square" lIns="0" tIns="0" rIns="0" bIns="0" rtlCol="0"/>
          <a:lstStyle/>
          <a:p>
            <a:endParaRPr sz="1266"/>
          </a:p>
        </p:txBody>
      </p:sp>
      <p:sp>
        <p:nvSpPr>
          <p:cNvPr id="2" name="Holder 2"/>
          <p:cNvSpPr>
            <a:spLocks noGrp="1"/>
          </p:cNvSpPr>
          <p:nvPr>
            <p:ph type="ctrTitle"/>
          </p:nvPr>
        </p:nvSpPr>
        <p:spPr>
          <a:xfrm>
            <a:off x="706139" y="1525040"/>
            <a:ext cx="10779723" cy="369332"/>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03" b="0" i="0">
                <a:solidFill>
                  <a:schemeClr val="bg1"/>
                </a:solidFill>
                <a:latin typeface="Arial"/>
                <a:cs typeface="Arial"/>
              </a:defRPr>
            </a:lvl1pPr>
          </a:lstStyle>
          <a:p>
            <a:pPr marL="8929">
              <a:spcBef>
                <a:spcPts val="18"/>
              </a:spcBef>
            </a:pPr>
            <a:r>
              <a:rPr lang="en-US" spc="25"/>
              <a:t>Association</a:t>
            </a:r>
            <a:r>
              <a:rPr lang="en-US" spc="-11"/>
              <a:t> </a:t>
            </a:r>
            <a:r>
              <a:rPr lang="en-US" spc="53"/>
              <a:t>of</a:t>
            </a:r>
            <a:r>
              <a:rPr lang="en-US" spc="-11"/>
              <a:t> </a:t>
            </a:r>
            <a:r>
              <a:rPr lang="en-US" spc="25"/>
              <a:t>Iroquois</a:t>
            </a:r>
            <a:r>
              <a:rPr lang="en-US" spc="-7"/>
              <a:t> </a:t>
            </a:r>
            <a:r>
              <a:rPr lang="en-US" spc="32"/>
              <a:t>and</a:t>
            </a:r>
            <a:r>
              <a:rPr lang="en-US" spc="-11"/>
              <a:t> </a:t>
            </a:r>
            <a:r>
              <a:rPr lang="en-US" spc="28"/>
              <a:t>Allied</a:t>
            </a:r>
            <a:r>
              <a:rPr lang="en-US" spc="-7"/>
              <a:t> </a:t>
            </a:r>
            <a:r>
              <a:rPr lang="en-US" spc="21"/>
              <a:t>Indians</a:t>
            </a:r>
            <a:r>
              <a:rPr lang="en-US" spc="-11"/>
              <a:t> </a:t>
            </a:r>
            <a:r>
              <a:rPr lang="en-US" spc="18"/>
              <a:t>•</a:t>
            </a:r>
            <a:r>
              <a:rPr lang="en-US" spc="-11"/>
              <a:t> </a:t>
            </a:r>
            <a:r>
              <a:rPr lang="en-US" spc="25"/>
              <a:t>Grand</a:t>
            </a:r>
            <a:r>
              <a:rPr lang="en-US" spc="-7"/>
              <a:t> </a:t>
            </a:r>
            <a:r>
              <a:rPr lang="en-US" spc="21"/>
              <a:t>Council</a:t>
            </a:r>
            <a:r>
              <a:rPr lang="en-US" spc="-11"/>
              <a:t> </a:t>
            </a:r>
            <a:r>
              <a:rPr lang="en-US" spc="14"/>
              <a:t>Treaty</a:t>
            </a:r>
            <a:r>
              <a:rPr lang="en-US" spc="-7"/>
              <a:t> </a:t>
            </a:r>
            <a:r>
              <a:rPr lang="en-US" spc="46"/>
              <a:t>#3</a:t>
            </a:r>
            <a:r>
              <a:rPr lang="en-US" spc="-11"/>
              <a:t> </a:t>
            </a:r>
            <a:r>
              <a:rPr lang="en-US" spc="18"/>
              <a:t>•</a:t>
            </a:r>
            <a:r>
              <a:rPr lang="en-US" spc="-7"/>
              <a:t> </a:t>
            </a:r>
            <a:r>
              <a:rPr lang="en-US" spc="32"/>
              <a:t>Independent</a:t>
            </a:r>
            <a:r>
              <a:rPr lang="en-US" spc="-11"/>
              <a:t> </a:t>
            </a:r>
            <a:r>
              <a:rPr lang="en-US" spc="21"/>
              <a:t>First</a:t>
            </a:r>
            <a:r>
              <a:rPr lang="en-US" spc="-11"/>
              <a:t> </a:t>
            </a:r>
            <a:r>
              <a:rPr lang="en-US" spc="32"/>
              <a:t>Nations</a:t>
            </a:r>
            <a:r>
              <a:rPr lang="en-US" spc="-7"/>
              <a:t> </a:t>
            </a:r>
            <a:r>
              <a:rPr lang="en-US" spc="18"/>
              <a:t>•</a:t>
            </a:r>
            <a:r>
              <a:rPr lang="en-US" spc="-11"/>
              <a:t> </a:t>
            </a:r>
            <a:r>
              <a:rPr lang="en-US" spc="28"/>
              <a:t>Nishnawbe</a:t>
            </a:r>
            <a:r>
              <a:rPr lang="en-US" spc="-7"/>
              <a:t> </a:t>
            </a:r>
            <a:r>
              <a:rPr lang="en-US" spc="25"/>
              <a:t>Aski</a:t>
            </a:r>
            <a:r>
              <a:rPr lang="en-US" spc="-11"/>
              <a:t> </a:t>
            </a:r>
            <a:r>
              <a:rPr lang="en-US" spc="39"/>
              <a:t>Nation</a:t>
            </a:r>
            <a:r>
              <a:rPr lang="en-US" spc="-7"/>
              <a:t> </a:t>
            </a:r>
            <a:r>
              <a:rPr lang="en-US" spc="18"/>
              <a:t>•</a:t>
            </a:r>
            <a:r>
              <a:rPr lang="en-US" spc="-11"/>
              <a:t> </a:t>
            </a:r>
            <a:r>
              <a:rPr lang="en-US" spc="28"/>
              <a:t>Union</a:t>
            </a:r>
            <a:r>
              <a:rPr lang="en-US" spc="-11"/>
              <a:t> </a:t>
            </a:r>
            <a:r>
              <a:rPr lang="en-US" spc="53"/>
              <a:t>of</a:t>
            </a:r>
            <a:r>
              <a:rPr lang="en-US" spc="-7"/>
              <a:t> </a:t>
            </a:r>
            <a:r>
              <a:rPr lang="en-US" spc="32"/>
              <a:t>Ontario</a:t>
            </a:r>
            <a:r>
              <a:rPr lang="en-US" spc="-11"/>
              <a:t> </a:t>
            </a:r>
            <a:r>
              <a:rPr lang="en-US" spc="21"/>
              <a:t>Indians</a:t>
            </a:r>
            <a:endParaRPr lang="en-US" spc="2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899165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5956102"/>
          </a:xfrm>
          <a:custGeom>
            <a:avLst/>
            <a:gdLst/>
            <a:ahLst/>
            <a:cxnLst/>
            <a:rect l="l" t="t" r="r" b="b"/>
            <a:pathLst>
              <a:path w="13004800" h="8470900">
                <a:moveTo>
                  <a:pt x="0" y="8470900"/>
                </a:moveTo>
                <a:lnTo>
                  <a:pt x="13004800" y="8470900"/>
                </a:lnTo>
                <a:lnTo>
                  <a:pt x="13004800" y="0"/>
                </a:lnTo>
                <a:lnTo>
                  <a:pt x="0" y="0"/>
                </a:lnTo>
                <a:lnTo>
                  <a:pt x="0" y="8470900"/>
                </a:lnTo>
                <a:close/>
              </a:path>
            </a:pathLst>
          </a:custGeom>
          <a:solidFill>
            <a:srgbClr val="E5E5E5"/>
          </a:solidFill>
        </p:spPr>
        <p:txBody>
          <a:bodyPr wrap="square" lIns="0" tIns="0" rIns="0" bIns="0" rtlCol="0"/>
          <a:lstStyle/>
          <a:p>
            <a:endParaRPr sz="1266"/>
          </a:p>
        </p:txBody>
      </p:sp>
      <p:sp>
        <p:nvSpPr>
          <p:cNvPr id="17" name="bk object 17"/>
          <p:cNvSpPr/>
          <p:nvPr/>
        </p:nvSpPr>
        <p:spPr>
          <a:xfrm>
            <a:off x="0" y="0"/>
            <a:ext cx="11630918" cy="6850678"/>
          </a:xfrm>
          <a:prstGeom prst="rect">
            <a:avLst/>
          </a:prstGeom>
          <a:blipFill>
            <a:blip r:embed="rId2" cstate="print"/>
            <a:stretch>
              <a:fillRect/>
            </a:stretch>
          </a:blipFill>
        </p:spPr>
        <p:txBody>
          <a:bodyPr wrap="square" lIns="0" tIns="0" rIns="0" bIns="0" rtlCol="0"/>
          <a:lstStyle/>
          <a:p>
            <a:endParaRPr sz="1266"/>
          </a:p>
        </p:txBody>
      </p:sp>
      <p:sp>
        <p:nvSpPr>
          <p:cNvPr id="18" name="bk object 18"/>
          <p:cNvSpPr/>
          <p:nvPr/>
        </p:nvSpPr>
        <p:spPr>
          <a:xfrm>
            <a:off x="0" y="5956102"/>
            <a:ext cx="12192000" cy="901898"/>
          </a:xfrm>
          <a:custGeom>
            <a:avLst/>
            <a:gdLst/>
            <a:ahLst/>
            <a:cxnLst/>
            <a:rect l="l" t="t" r="r" b="b"/>
            <a:pathLst>
              <a:path w="13004800" h="1282700">
                <a:moveTo>
                  <a:pt x="0" y="1282700"/>
                </a:moveTo>
                <a:lnTo>
                  <a:pt x="13004800" y="1282700"/>
                </a:lnTo>
                <a:lnTo>
                  <a:pt x="13004800" y="0"/>
                </a:lnTo>
                <a:lnTo>
                  <a:pt x="0" y="0"/>
                </a:lnTo>
                <a:lnTo>
                  <a:pt x="0" y="1282700"/>
                </a:lnTo>
                <a:close/>
              </a:path>
            </a:pathLst>
          </a:custGeom>
          <a:solidFill>
            <a:srgbClr val="AB251F"/>
          </a:solidFill>
        </p:spPr>
        <p:txBody>
          <a:bodyPr wrap="square" lIns="0" tIns="0" rIns="0" bIns="0" rtlCol="0"/>
          <a:lstStyle/>
          <a:p>
            <a:endParaRPr sz="1266"/>
          </a:p>
        </p:txBody>
      </p:sp>
      <p:sp>
        <p:nvSpPr>
          <p:cNvPr id="19" name="bk object 19"/>
          <p:cNvSpPr/>
          <p:nvPr/>
        </p:nvSpPr>
        <p:spPr>
          <a:xfrm>
            <a:off x="9524998" y="6169358"/>
            <a:ext cx="824598" cy="500954"/>
          </a:xfrm>
          <a:prstGeom prst="rect">
            <a:avLst/>
          </a:prstGeom>
          <a:blipFill>
            <a:blip r:embed="rId3" cstate="print"/>
            <a:stretch>
              <a:fillRect/>
            </a:stretch>
          </a:blipFill>
        </p:spPr>
        <p:txBody>
          <a:bodyPr wrap="square" lIns="0" tIns="0" rIns="0" bIns="0" rtlCol="0"/>
          <a:lstStyle/>
          <a:p>
            <a:endParaRPr sz="1266"/>
          </a:p>
        </p:txBody>
      </p:sp>
      <p:sp>
        <p:nvSpPr>
          <p:cNvPr id="20" name="bk object 20"/>
          <p:cNvSpPr/>
          <p:nvPr/>
        </p:nvSpPr>
        <p:spPr>
          <a:xfrm>
            <a:off x="11366238" y="6261000"/>
            <a:ext cx="158353" cy="187077"/>
          </a:xfrm>
          <a:custGeom>
            <a:avLst/>
            <a:gdLst/>
            <a:ahLst/>
            <a:cxnLst/>
            <a:rect l="l" t="t" r="r" b="b"/>
            <a:pathLst>
              <a:path w="168909" h="266065">
                <a:moveTo>
                  <a:pt x="26301" y="176136"/>
                </a:moveTo>
                <a:lnTo>
                  <a:pt x="0" y="178688"/>
                </a:lnTo>
                <a:lnTo>
                  <a:pt x="1969" y="197741"/>
                </a:lnTo>
                <a:lnTo>
                  <a:pt x="6734" y="214685"/>
                </a:lnTo>
                <a:lnTo>
                  <a:pt x="37249" y="252494"/>
                </a:lnTo>
                <a:lnTo>
                  <a:pt x="86791" y="265988"/>
                </a:lnTo>
                <a:lnTo>
                  <a:pt x="98802" y="265262"/>
                </a:lnTo>
                <a:lnTo>
                  <a:pt x="138042" y="251010"/>
                </a:lnTo>
                <a:lnTo>
                  <a:pt x="153649" y="235102"/>
                </a:lnTo>
                <a:lnTo>
                  <a:pt x="88569" y="235102"/>
                </a:lnTo>
                <a:lnTo>
                  <a:pt x="80189" y="234671"/>
                </a:lnTo>
                <a:lnTo>
                  <a:pt x="45148" y="219656"/>
                </a:lnTo>
                <a:lnTo>
                  <a:pt x="27784" y="186053"/>
                </a:lnTo>
                <a:lnTo>
                  <a:pt x="26301" y="176136"/>
                </a:lnTo>
                <a:close/>
              </a:path>
              <a:path w="168909" h="266065">
                <a:moveTo>
                  <a:pt x="82956" y="0"/>
                </a:moveTo>
                <a:lnTo>
                  <a:pt x="39593" y="10954"/>
                </a:lnTo>
                <a:lnTo>
                  <a:pt x="13431" y="42187"/>
                </a:lnTo>
                <a:lnTo>
                  <a:pt x="8420" y="70459"/>
                </a:lnTo>
                <a:lnTo>
                  <a:pt x="8852" y="79026"/>
                </a:lnTo>
                <a:lnTo>
                  <a:pt x="23928" y="114361"/>
                </a:lnTo>
                <a:lnTo>
                  <a:pt x="63759" y="137997"/>
                </a:lnTo>
                <a:lnTo>
                  <a:pt x="92773" y="147129"/>
                </a:lnTo>
                <a:lnTo>
                  <a:pt x="105032" y="151244"/>
                </a:lnTo>
                <a:lnTo>
                  <a:pt x="136309" y="171805"/>
                </a:lnTo>
                <a:lnTo>
                  <a:pt x="139623" y="177152"/>
                </a:lnTo>
                <a:lnTo>
                  <a:pt x="141147" y="183794"/>
                </a:lnTo>
                <a:lnTo>
                  <a:pt x="141147" y="191452"/>
                </a:lnTo>
                <a:lnTo>
                  <a:pt x="119866" y="228206"/>
                </a:lnTo>
                <a:lnTo>
                  <a:pt x="88569" y="235102"/>
                </a:lnTo>
                <a:lnTo>
                  <a:pt x="153649" y="235102"/>
                </a:lnTo>
                <a:lnTo>
                  <a:pt x="167651" y="199252"/>
                </a:lnTo>
                <a:lnTo>
                  <a:pt x="168465" y="188391"/>
                </a:lnTo>
                <a:lnTo>
                  <a:pt x="167696" y="177811"/>
                </a:lnTo>
                <a:lnTo>
                  <a:pt x="152853" y="142590"/>
                </a:lnTo>
                <a:lnTo>
                  <a:pt x="112052" y="117297"/>
                </a:lnTo>
                <a:lnTo>
                  <a:pt x="85509" y="109512"/>
                </a:lnTo>
                <a:lnTo>
                  <a:pt x="71011" y="105109"/>
                </a:lnTo>
                <a:lnTo>
                  <a:pt x="37323" y="81721"/>
                </a:lnTo>
                <a:lnTo>
                  <a:pt x="35217" y="67906"/>
                </a:lnTo>
                <a:lnTo>
                  <a:pt x="36027" y="59866"/>
                </a:lnTo>
                <a:lnTo>
                  <a:pt x="62893" y="32294"/>
                </a:lnTo>
                <a:lnTo>
                  <a:pt x="83718" y="29616"/>
                </a:lnTo>
                <a:lnTo>
                  <a:pt x="147581" y="29616"/>
                </a:lnTo>
                <a:lnTo>
                  <a:pt x="146167" y="27470"/>
                </a:lnTo>
                <a:lnTo>
                  <a:pt x="114865" y="5029"/>
                </a:lnTo>
                <a:lnTo>
                  <a:pt x="94294" y="436"/>
                </a:lnTo>
                <a:lnTo>
                  <a:pt x="82956" y="0"/>
                </a:lnTo>
                <a:close/>
              </a:path>
              <a:path w="168909" h="266065">
                <a:moveTo>
                  <a:pt x="147581" y="29616"/>
                </a:moveTo>
                <a:lnTo>
                  <a:pt x="83718" y="29616"/>
                </a:lnTo>
                <a:lnTo>
                  <a:pt x="94740" y="30386"/>
                </a:lnTo>
                <a:lnTo>
                  <a:pt x="104465" y="32713"/>
                </a:lnTo>
                <a:lnTo>
                  <a:pt x="133250" y="67364"/>
                </a:lnTo>
                <a:lnTo>
                  <a:pt x="135026" y="79146"/>
                </a:lnTo>
                <a:lnTo>
                  <a:pt x="161836" y="76580"/>
                </a:lnTo>
                <a:lnTo>
                  <a:pt x="161024" y="65139"/>
                </a:lnTo>
                <a:lnTo>
                  <a:pt x="159021" y="54536"/>
                </a:lnTo>
                <a:lnTo>
                  <a:pt x="155872" y="44748"/>
                </a:lnTo>
                <a:lnTo>
                  <a:pt x="151625" y="35750"/>
                </a:lnTo>
                <a:lnTo>
                  <a:pt x="147581" y="29616"/>
                </a:lnTo>
                <a:close/>
              </a:path>
            </a:pathLst>
          </a:custGeom>
          <a:solidFill>
            <a:srgbClr val="FFFFFF"/>
          </a:solidFill>
        </p:spPr>
        <p:txBody>
          <a:bodyPr wrap="square" lIns="0" tIns="0" rIns="0" bIns="0" rtlCol="0"/>
          <a:lstStyle/>
          <a:p>
            <a:endParaRPr sz="1266"/>
          </a:p>
        </p:txBody>
      </p:sp>
      <p:sp>
        <p:nvSpPr>
          <p:cNvPr id="21" name="bk object 21"/>
          <p:cNvSpPr/>
          <p:nvPr/>
        </p:nvSpPr>
        <p:spPr>
          <a:xfrm>
            <a:off x="11213074" y="6362923"/>
            <a:ext cx="0" cy="82152"/>
          </a:xfrm>
          <a:custGeom>
            <a:avLst/>
            <a:gdLst/>
            <a:ahLst/>
            <a:cxnLst/>
            <a:rect l="l" t="t" r="r" b="b"/>
            <a:pathLst>
              <a:path h="116840">
                <a:moveTo>
                  <a:pt x="0" y="0"/>
                </a:moveTo>
                <a:lnTo>
                  <a:pt x="0" y="116839"/>
                </a:lnTo>
              </a:path>
            </a:pathLst>
          </a:custGeom>
          <a:ln w="28079">
            <a:solidFill>
              <a:srgbClr val="FFFFFF"/>
            </a:solidFill>
          </a:ln>
        </p:spPr>
        <p:txBody>
          <a:bodyPr wrap="square" lIns="0" tIns="0" rIns="0" bIns="0" rtlCol="0"/>
          <a:lstStyle/>
          <a:p>
            <a:endParaRPr sz="1266"/>
          </a:p>
        </p:txBody>
      </p:sp>
      <p:sp>
        <p:nvSpPr>
          <p:cNvPr id="22" name="bk object 22"/>
          <p:cNvSpPr/>
          <p:nvPr/>
        </p:nvSpPr>
        <p:spPr>
          <a:xfrm>
            <a:off x="11199912" y="6352207"/>
            <a:ext cx="119658" cy="0"/>
          </a:xfrm>
          <a:custGeom>
            <a:avLst/>
            <a:gdLst/>
            <a:ahLst/>
            <a:cxnLst/>
            <a:rect l="l" t="t" r="r" b="b"/>
            <a:pathLst>
              <a:path w="127634">
                <a:moveTo>
                  <a:pt x="0" y="0"/>
                </a:moveTo>
                <a:lnTo>
                  <a:pt x="127126" y="0"/>
                </a:lnTo>
              </a:path>
            </a:pathLst>
          </a:custGeom>
          <a:ln w="30480">
            <a:solidFill>
              <a:srgbClr val="FFFFFF"/>
            </a:solidFill>
          </a:ln>
        </p:spPr>
        <p:txBody>
          <a:bodyPr wrap="square" lIns="0" tIns="0" rIns="0" bIns="0" rtlCol="0"/>
          <a:lstStyle/>
          <a:p>
            <a:endParaRPr sz="1266"/>
          </a:p>
        </p:txBody>
      </p:sp>
      <p:sp>
        <p:nvSpPr>
          <p:cNvPr id="23" name="bk object 23"/>
          <p:cNvSpPr/>
          <p:nvPr/>
        </p:nvSpPr>
        <p:spPr>
          <a:xfrm>
            <a:off x="11199912" y="6285234"/>
            <a:ext cx="26789" cy="56257"/>
          </a:xfrm>
          <a:custGeom>
            <a:avLst/>
            <a:gdLst/>
            <a:ahLst/>
            <a:cxnLst/>
            <a:rect l="l" t="t" r="r" b="b"/>
            <a:pathLst>
              <a:path w="28575" h="80009">
                <a:moveTo>
                  <a:pt x="0" y="80010"/>
                </a:moveTo>
                <a:lnTo>
                  <a:pt x="28079" y="80010"/>
                </a:lnTo>
                <a:lnTo>
                  <a:pt x="28079" y="0"/>
                </a:lnTo>
                <a:lnTo>
                  <a:pt x="0" y="0"/>
                </a:lnTo>
                <a:lnTo>
                  <a:pt x="0" y="80010"/>
                </a:lnTo>
                <a:close/>
              </a:path>
            </a:pathLst>
          </a:custGeom>
          <a:solidFill>
            <a:srgbClr val="FFFFFF"/>
          </a:solidFill>
        </p:spPr>
        <p:txBody>
          <a:bodyPr wrap="square" lIns="0" tIns="0" rIns="0" bIns="0" rtlCol="0"/>
          <a:lstStyle/>
          <a:p>
            <a:endParaRPr sz="1266"/>
          </a:p>
        </p:txBody>
      </p:sp>
      <p:sp>
        <p:nvSpPr>
          <p:cNvPr id="24" name="bk object 24"/>
          <p:cNvSpPr/>
          <p:nvPr/>
        </p:nvSpPr>
        <p:spPr>
          <a:xfrm>
            <a:off x="11199912" y="6274519"/>
            <a:ext cx="133945" cy="0"/>
          </a:xfrm>
          <a:custGeom>
            <a:avLst/>
            <a:gdLst/>
            <a:ahLst/>
            <a:cxnLst/>
            <a:rect l="l" t="t" r="r" b="b"/>
            <a:pathLst>
              <a:path w="142875">
                <a:moveTo>
                  <a:pt x="0" y="0"/>
                </a:moveTo>
                <a:lnTo>
                  <a:pt x="142443" y="0"/>
                </a:lnTo>
              </a:path>
            </a:pathLst>
          </a:custGeom>
          <a:ln w="30480">
            <a:solidFill>
              <a:srgbClr val="FFFFFF"/>
            </a:solidFill>
          </a:ln>
        </p:spPr>
        <p:txBody>
          <a:bodyPr wrap="square" lIns="0" tIns="0" rIns="0" bIns="0" rtlCol="0"/>
          <a:lstStyle/>
          <a:p>
            <a:endParaRPr sz="1266"/>
          </a:p>
        </p:txBody>
      </p:sp>
      <p:sp>
        <p:nvSpPr>
          <p:cNvPr id="25" name="bk object 25"/>
          <p:cNvSpPr/>
          <p:nvPr/>
        </p:nvSpPr>
        <p:spPr>
          <a:xfrm>
            <a:off x="11006562" y="6434360"/>
            <a:ext cx="147638" cy="0"/>
          </a:xfrm>
          <a:custGeom>
            <a:avLst/>
            <a:gdLst/>
            <a:ahLst/>
            <a:cxnLst/>
            <a:rect l="l" t="t" r="r" b="b"/>
            <a:pathLst>
              <a:path w="157479">
                <a:moveTo>
                  <a:pt x="0" y="0"/>
                </a:moveTo>
                <a:lnTo>
                  <a:pt x="157238" y="0"/>
                </a:lnTo>
              </a:path>
            </a:pathLst>
          </a:custGeom>
          <a:ln w="30480">
            <a:solidFill>
              <a:srgbClr val="FFFFFF"/>
            </a:solidFill>
          </a:ln>
        </p:spPr>
        <p:txBody>
          <a:bodyPr wrap="square" lIns="0" tIns="0" rIns="0" bIns="0" rtlCol="0"/>
          <a:lstStyle/>
          <a:p>
            <a:endParaRPr sz="1266"/>
          </a:p>
        </p:txBody>
      </p:sp>
      <p:sp>
        <p:nvSpPr>
          <p:cNvPr id="26" name="bk object 26"/>
          <p:cNvSpPr/>
          <p:nvPr/>
        </p:nvSpPr>
        <p:spPr>
          <a:xfrm>
            <a:off x="11019725" y="6362030"/>
            <a:ext cx="0" cy="61615"/>
          </a:xfrm>
          <a:custGeom>
            <a:avLst/>
            <a:gdLst/>
            <a:ahLst/>
            <a:cxnLst/>
            <a:rect l="l" t="t" r="r" b="b"/>
            <a:pathLst>
              <a:path h="87629">
                <a:moveTo>
                  <a:pt x="0" y="0"/>
                </a:moveTo>
                <a:lnTo>
                  <a:pt x="0" y="87629"/>
                </a:lnTo>
              </a:path>
            </a:pathLst>
          </a:custGeom>
          <a:ln w="28079">
            <a:solidFill>
              <a:srgbClr val="FFFFFF"/>
            </a:solidFill>
          </a:ln>
        </p:spPr>
        <p:txBody>
          <a:bodyPr wrap="square" lIns="0" tIns="0" rIns="0" bIns="0" rtlCol="0"/>
          <a:lstStyle/>
          <a:p>
            <a:endParaRPr sz="1266"/>
          </a:p>
        </p:txBody>
      </p:sp>
      <p:sp>
        <p:nvSpPr>
          <p:cNvPr id="27" name="bk object 27"/>
          <p:cNvSpPr/>
          <p:nvPr/>
        </p:nvSpPr>
        <p:spPr>
          <a:xfrm>
            <a:off x="11006562" y="6351314"/>
            <a:ext cx="135731" cy="0"/>
          </a:xfrm>
          <a:custGeom>
            <a:avLst/>
            <a:gdLst/>
            <a:ahLst/>
            <a:cxnLst/>
            <a:rect l="l" t="t" r="r" b="b"/>
            <a:pathLst>
              <a:path w="144779">
                <a:moveTo>
                  <a:pt x="0" y="0"/>
                </a:moveTo>
                <a:lnTo>
                  <a:pt x="144475" y="0"/>
                </a:lnTo>
              </a:path>
            </a:pathLst>
          </a:custGeom>
          <a:ln w="30479">
            <a:solidFill>
              <a:srgbClr val="FFFFFF"/>
            </a:solidFill>
          </a:ln>
        </p:spPr>
        <p:txBody>
          <a:bodyPr wrap="square" lIns="0" tIns="0" rIns="0" bIns="0" rtlCol="0"/>
          <a:lstStyle/>
          <a:p>
            <a:endParaRPr sz="1266"/>
          </a:p>
        </p:txBody>
      </p:sp>
      <p:sp>
        <p:nvSpPr>
          <p:cNvPr id="28" name="bk object 28"/>
          <p:cNvSpPr/>
          <p:nvPr/>
        </p:nvSpPr>
        <p:spPr>
          <a:xfrm>
            <a:off x="11006563" y="6285234"/>
            <a:ext cx="26789" cy="55364"/>
          </a:xfrm>
          <a:custGeom>
            <a:avLst/>
            <a:gdLst/>
            <a:ahLst/>
            <a:cxnLst/>
            <a:rect l="l" t="t" r="r" b="b"/>
            <a:pathLst>
              <a:path w="28575" h="78740">
                <a:moveTo>
                  <a:pt x="0" y="78740"/>
                </a:moveTo>
                <a:lnTo>
                  <a:pt x="28079" y="78740"/>
                </a:lnTo>
                <a:lnTo>
                  <a:pt x="28079" y="0"/>
                </a:lnTo>
                <a:lnTo>
                  <a:pt x="0" y="0"/>
                </a:lnTo>
                <a:lnTo>
                  <a:pt x="0" y="78740"/>
                </a:lnTo>
                <a:close/>
              </a:path>
            </a:pathLst>
          </a:custGeom>
          <a:solidFill>
            <a:srgbClr val="FFFFFF"/>
          </a:solidFill>
        </p:spPr>
        <p:txBody>
          <a:bodyPr wrap="square" lIns="0" tIns="0" rIns="0" bIns="0" rtlCol="0"/>
          <a:lstStyle/>
          <a:p>
            <a:endParaRPr sz="1266"/>
          </a:p>
        </p:txBody>
      </p:sp>
      <p:sp>
        <p:nvSpPr>
          <p:cNvPr id="29" name="bk object 29"/>
          <p:cNvSpPr/>
          <p:nvPr/>
        </p:nvSpPr>
        <p:spPr>
          <a:xfrm>
            <a:off x="11006562" y="6274519"/>
            <a:ext cx="142875" cy="0"/>
          </a:xfrm>
          <a:custGeom>
            <a:avLst/>
            <a:gdLst/>
            <a:ahLst/>
            <a:cxnLst/>
            <a:rect l="l" t="t" r="r" b="b"/>
            <a:pathLst>
              <a:path w="152400">
                <a:moveTo>
                  <a:pt x="0" y="0"/>
                </a:moveTo>
                <a:lnTo>
                  <a:pt x="152387" y="0"/>
                </a:lnTo>
              </a:path>
            </a:pathLst>
          </a:custGeom>
          <a:ln w="30480">
            <a:solidFill>
              <a:srgbClr val="FFFFFF"/>
            </a:solidFill>
          </a:ln>
        </p:spPr>
        <p:txBody>
          <a:bodyPr wrap="square" lIns="0" tIns="0" rIns="0" bIns="0" rtlCol="0"/>
          <a:lstStyle/>
          <a:p>
            <a:endParaRPr sz="1266"/>
          </a:p>
        </p:txBody>
      </p:sp>
      <p:sp>
        <p:nvSpPr>
          <p:cNvPr id="30" name="bk object 30"/>
          <p:cNvSpPr/>
          <p:nvPr/>
        </p:nvSpPr>
        <p:spPr>
          <a:xfrm>
            <a:off x="11024506" y="6484277"/>
            <a:ext cx="208677" cy="106077"/>
          </a:xfrm>
          <a:prstGeom prst="rect">
            <a:avLst/>
          </a:prstGeom>
          <a:blipFill>
            <a:blip r:embed="rId4" cstate="print"/>
            <a:stretch>
              <a:fillRect/>
            </a:stretch>
          </a:blipFill>
        </p:spPr>
        <p:txBody>
          <a:bodyPr wrap="square" lIns="0" tIns="0" rIns="0" bIns="0" rtlCol="0"/>
          <a:lstStyle/>
          <a:p>
            <a:endParaRPr sz="1266"/>
          </a:p>
        </p:txBody>
      </p:sp>
      <p:sp>
        <p:nvSpPr>
          <p:cNvPr id="31" name="bk object 31"/>
          <p:cNvSpPr/>
          <p:nvPr/>
        </p:nvSpPr>
        <p:spPr>
          <a:xfrm>
            <a:off x="11251852" y="6484277"/>
            <a:ext cx="102179" cy="106066"/>
          </a:xfrm>
          <a:prstGeom prst="rect">
            <a:avLst/>
          </a:prstGeom>
          <a:blipFill>
            <a:blip r:embed="rId5" cstate="print"/>
            <a:stretch>
              <a:fillRect/>
            </a:stretch>
          </a:blipFill>
        </p:spPr>
        <p:txBody>
          <a:bodyPr wrap="square" lIns="0" tIns="0" rIns="0" bIns="0" rtlCol="0"/>
          <a:lstStyle/>
          <a:p>
            <a:endParaRPr sz="1266"/>
          </a:p>
        </p:txBody>
      </p:sp>
      <p:sp>
        <p:nvSpPr>
          <p:cNvPr id="32" name="bk object 32"/>
          <p:cNvSpPr/>
          <p:nvPr/>
        </p:nvSpPr>
        <p:spPr>
          <a:xfrm>
            <a:off x="11385386" y="6484274"/>
            <a:ext cx="0" cy="106263"/>
          </a:xfrm>
          <a:custGeom>
            <a:avLst/>
            <a:gdLst/>
            <a:ahLst/>
            <a:cxnLst/>
            <a:rect l="l" t="t" r="r" b="b"/>
            <a:pathLst>
              <a:path h="151129">
                <a:moveTo>
                  <a:pt x="0" y="0"/>
                </a:moveTo>
                <a:lnTo>
                  <a:pt x="0" y="150863"/>
                </a:lnTo>
              </a:path>
            </a:pathLst>
          </a:custGeom>
          <a:ln w="16332">
            <a:solidFill>
              <a:srgbClr val="FFFFFF"/>
            </a:solidFill>
          </a:ln>
        </p:spPr>
        <p:txBody>
          <a:bodyPr wrap="square" lIns="0" tIns="0" rIns="0" bIns="0" rtlCol="0"/>
          <a:lstStyle/>
          <a:p>
            <a:endParaRPr sz="1266"/>
          </a:p>
        </p:txBody>
      </p:sp>
      <p:sp>
        <p:nvSpPr>
          <p:cNvPr id="33" name="bk object 33"/>
          <p:cNvSpPr/>
          <p:nvPr/>
        </p:nvSpPr>
        <p:spPr>
          <a:xfrm>
            <a:off x="11421270" y="6482477"/>
            <a:ext cx="110561" cy="109665"/>
          </a:xfrm>
          <a:prstGeom prst="rect">
            <a:avLst/>
          </a:prstGeom>
          <a:blipFill>
            <a:blip r:embed="rId6" cstate="print"/>
            <a:stretch>
              <a:fillRect/>
            </a:stretch>
          </a:blipFill>
        </p:spPr>
        <p:txBody>
          <a:bodyPr wrap="square" lIns="0" tIns="0" rIns="0" bIns="0" rtlCol="0"/>
          <a:lstStyle/>
          <a:p>
            <a:endParaRPr sz="1266"/>
          </a:p>
        </p:txBody>
      </p:sp>
      <p:sp>
        <p:nvSpPr>
          <p:cNvPr id="34" name="bk object 34"/>
          <p:cNvSpPr/>
          <p:nvPr/>
        </p:nvSpPr>
        <p:spPr>
          <a:xfrm>
            <a:off x="10498042" y="6261005"/>
            <a:ext cx="175022" cy="187077"/>
          </a:xfrm>
          <a:custGeom>
            <a:avLst/>
            <a:gdLst/>
            <a:ahLst/>
            <a:cxnLst/>
            <a:rect l="l" t="t" r="r" b="b"/>
            <a:pathLst>
              <a:path w="186690" h="266065">
                <a:moveTo>
                  <a:pt x="99809" y="0"/>
                </a:moveTo>
                <a:lnTo>
                  <a:pt x="60679" y="8293"/>
                </a:lnTo>
                <a:lnTo>
                  <a:pt x="28716" y="33253"/>
                </a:lnTo>
                <a:lnTo>
                  <a:pt x="7317" y="74536"/>
                </a:lnTo>
                <a:lnTo>
                  <a:pt x="0" y="131457"/>
                </a:lnTo>
                <a:lnTo>
                  <a:pt x="813" y="152181"/>
                </a:lnTo>
                <a:lnTo>
                  <a:pt x="13004" y="205739"/>
                </a:lnTo>
                <a:lnTo>
                  <a:pt x="37211" y="243282"/>
                </a:lnTo>
                <a:lnTo>
                  <a:pt x="83076" y="264923"/>
                </a:lnTo>
                <a:lnTo>
                  <a:pt x="97243" y="265976"/>
                </a:lnTo>
                <a:lnTo>
                  <a:pt x="113283" y="264534"/>
                </a:lnTo>
                <a:lnTo>
                  <a:pt x="128101" y="260556"/>
                </a:lnTo>
                <a:lnTo>
                  <a:pt x="141724" y="253992"/>
                </a:lnTo>
                <a:lnTo>
                  <a:pt x="154177" y="244792"/>
                </a:lnTo>
                <a:lnTo>
                  <a:pt x="161052" y="236880"/>
                </a:lnTo>
                <a:lnTo>
                  <a:pt x="96748" y="236880"/>
                </a:lnTo>
                <a:lnTo>
                  <a:pt x="82147" y="235210"/>
                </a:lnTo>
                <a:lnTo>
                  <a:pt x="47218" y="210337"/>
                </a:lnTo>
                <a:lnTo>
                  <a:pt x="29991" y="155739"/>
                </a:lnTo>
                <a:lnTo>
                  <a:pt x="28841" y="130949"/>
                </a:lnTo>
                <a:lnTo>
                  <a:pt x="29415" y="114101"/>
                </a:lnTo>
                <a:lnTo>
                  <a:pt x="38023" y="73012"/>
                </a:lnTo>
                <a:lnTo>
                  <a:pt x="62534" y="39814"/>
                </a:lnTo>
                <a:lnTo>
                  <a:pt x="99555" y="28841"/>
                </a:lnTo>
                <a:lnTo>
                  <a:pt x="161973" y="28841"/>
                </a:lnTo>
                <a:lnTo>
                  <a:pt x="152387" y="18884"/>
                </a:lnTo>
                <a:lnTo>
                  <a:pt x="140903" y="10656"/>
                </a:lnTo>
                <a:lnTo>
                  <a:pt x="128298" y="4751"/>
                </a:lnTo>
                <a:lnTo>
                  <a:pt x="114593" y="1191"/>
                </a:lnTo>
                <a:lnTo>
                  <a:pt x="99809" y="0"/>
                </a:lnTo>
                <a:close/>
              </a:path>
              <a:path w="186690" h="266065">
                <a:moveTo>
                  <a:pt x="158521" y="171284"/>
                </a:moveTo>
                <a:lnTo>
                  <a:pt x="143869" y="211379"/>
                </a:lnTo>
                <a:lnTo>
                  <a:pt x="107698" y="235875"/>
                </a:lnTo>
                <a:lnTo>
                  <a:pt x="96748" y="236880"/>
                </a:lnTo>
                <a:lnTo>
                  <a:pt x="161052" y="236880"/>
                </a:lnTo>
                <a:lnTo>
                  <a:pt x="164692" y="232690"/>
                </a:lnTo>
                <a:lnTo>
                  <a:pt x="173631" y="217833"/>
                </a:lnTo>
                <a:lnTo>
                  <a:pt x="180945" y="200247"/>
                </a:lnTo>
                <a:lnTo>
                  <a:pt x="186588" y="179958"/>
                </a:lnTo>
                <a:lnTo>
                  <a:pt x="158521" y="171284"/>
                </a:lnTo>
                <a:close/>
              </a:path>
              <a:path w="186690" h="266065">
                <a:moveTo>
                  <a:pt x="161973" y="28841"/>
                </a:moveTo>
                <a:lnTo>
                  <a:pt x="99555" y="28841"/>
                </a:lnTo>
                <a:lnTo>
                  <a:pt x="118695" y="32189"/>
                </a:lnTo>
                <a:lnTo>
                  <a:pt x="134392" y="42216"/>
                </a:lnTo>
                <a:lnTo>
                  <a:pt x="146645" y="58893"/>
                </a:lnTo>
                <a:lnTo>
                  <a:pt x="155447" y="82194"/>
                </a:lnTo>
                <a:lnTo>
                  <a:pt x="183019" y="74536"/>
                </a:lnTo>
                <a:lnTo>
                  <a:pt x="177799" y="57152"/>
                </a:lnTo>
                <a:lnTo>
                  <a:pt x="170956" y="42114"/>
                </a:lnTo>
                <a:lnTo>
                  <a:pt x="162486" y="29375"/>
                </a:lnTo>
                <a:lnTo>
                  <a:pt x="161973" y="28841"/>
                </a:lnTo>
                <a:close/>
              </a:path>
            </a:pathLst>
          </a:custGeom>
          <a:solidFill>
            <a:srgbClr val="FFFFFF"/>
          </a:solidFill>
        </p:spPr>
        <p:txBody>
          <a:bodyPr wrap="square" lIns="0" tIns="0" rIns="0" bIns="0" rtlCol="0"/>
          <a:lstStyle/>
          <a:p>
            <a:endParaRPr sz="1266"/>
          </a:p>
        </p:txBody>
      </p:sp>
      <p:sp>
        <p:nvSpPr>
          <p:cNvPr id="35" name="bk object 35"/>
          <p:cNvSpPr/>
          <p:nvPr/>
        </p:nvSpPr>
        <p:spPr>
          <a:xfrm>
            <a:off x="10486552" y="6482477"/>
            <a:ext cx="110561" cy="109665"/>
          </a:xfrm>
          <a:prstGeom prst="rect">
            <a:avLst/>
          </a:prstGeom>
          <a:blipFill>
            <a:blip r:embed="rId7" cstate="print"/>
            <a:stretch>
              <a:fillRect/>
            </a:stretch>
          </a:blipFill>
        </p:spPr>
        <p:txBody>
          <a:bodyPr wrap="square" lIns="0" tIns="0" rIns="0" bIns="0" rtlCol="0"/>
          <a:lstStyle/>
          <a:p>
            <a:endParaRPr sz="1266"/>
          </a:p>
        </p:txBody>
      </p:sp>
      <p:sp>
        <p:nvSpPr>
          <p:cNvPr id="36" name="bk object 36"/>
          <p:cNvSpPr/>
          <p:nvPr/>
        </p:nvSpPr>
        <p:spPr>
          <a:xfrm>
            <a:off x="10623674" y="6484275"/>
            <a:ext cx="78022" cy="106076"/>
          </a:xfrm>
          <a:prstGeom prst="rect">
            <a:avLst/>
          </a:prstGeom>
          <a:blipFill>
            <a:blip r:embed="rId8" cstate="print"/>
            <a:stretch>
              <a:fillRect/>
            </a:stretch>
          </a:blipFill>
        </p:spPr>
        <p:txBody>
          <a:bodyPr wrap="square" lIns="0" tIns="0" rIns="0" bIns="0" rtlCol="0"/>
          <a:lstStyle/>
          <a:p>
            <a:endParaRPr sz="1266"/>
          </a:p>
        </p:txBody>
      </p:sp>
      <p:sp>
        <p:nvSpPr>
          <p:cNvPr id="37" name="bk object 37"/>
          <p:cNvSpPr/>
          <p:nvPr/>
        </p:nvSpPr>
        <p:spPr>
          <a:xfrm>
            <a:off x="10939075" y="6264060"/>
            <a:ext cx="0" cy="180826"/>
          </a:xfrm>
          <a:custGeom>
            <a:avLst/>
            <a:gdLst/>
            <a:ahLst/>
            <a:cxnLst/>
            <a:rect l="l" t="t" r="r" b="b"/>
            <a:pathLst>
              <a:path h="257175">
                <a:moveTo>
                  <a:pt x="0" y="0"/>
                </a:moveTo>
                <a:lnTo>
                  <a:pt x="0" y="257048"/>
                </a:lnTo>
              </a:path>
            </a:pathLst>
          </a:custGeom>
          <a:ln w="28079">
            <a:solidFill>
              <a:srgbClr val="FFFFFF"/>
            </a:solidFill>
          </a:ln>
        </p:spPr>
        <p:txBody>
          <a:bodyPr wrap="square" lIns="0" tIns="0" rIns="0" bIns="0" rtlCol="0"/>
          <a:lstStyle/>
          <a:p>
            <a:endParaRPr sz="1266"/>
          </a:p>
        </p:txBody>
      </p:sp>
      <p:sp>
        <p:nvSpPr>
          <p:cNvPr id="38" name="bk object 38"/>
          <p:cNvSpPr/>
          <p:nvPr/>
        </p:nvSpPr>
        <p:spPr>
          <a:xfrm>
            <a:off x="10726580" y="6359603"/>
            <a:ext cx="0" cy="84832"/>
          </a:xfrm>
          <a:custGeom>
            <a:avLst/>
            <a:gdLst/>
            <a:ahLst/>
            <a:cxnLst/>
            <a:rect l="l" t="t" r="r" b="b"/>
            <a:pathLst>
              <a:path h="120650">
                <a:moveTo>
                  <a:pt x="0" y="0"/>
                </a:moveTo>
                <a:lnTo>
                  <a:pt x="0" y="120650"/>
                </a:lnTo>
              </a:path>
            </a:pathLst>
          </a:custGeom>
          <a:ln w="27571">
            <a:solidFill>
              <a:srgbClr val="FFFFFF"/>
            </a:solidFill>
          </a:ln>
        </p:spPr>
        <p:txBody>
          <a:bodyPr wrap="square" lIns="0" tIns="0" rIns="0" bIns="0" rtlCol="0"/>
          <a:lstStyle/>
          <a:p>
            <a:endParaRPr sz="1266"/>
          </a:p>
        </p:txBody>
      </p:sp>
      <p:sp>
        <p:nvSpPr>
          <p:cNvPr id="39" name="bk object 39"/>
          <p:cNvSpPr/>
          <p:nvPr/>
        </p:nvSpPr>
        <p:spPr>
          <a:xfrm>
            <a:off x="10713656" y="6348888"/>
            <a:ext cx="155377" cy="0"/>
          </a:xfrm>
          <a:custGeom>
            <a:avLst/>
            <a:gdLst/>
            <a:ahLst/>
            <a:cxnLst/>
            <a:rect l="l" t="t" r="r" b="b"/>
            <a:pathLst>
              <a:path w="165734">
                <a:moveTo>
                  <a:pt x="0" y="0"/>
                </a:moveTo>
                <a:lnTo>
                  <a:pt x="165150" y="0"/>
                </a:lnTo>
              </a:path>
            </a:pathLst>
          </a:custGeom>
          <a:ln w="30480">
            <a:solidFill>
              <a:srgbClr val="FFFFFF"/>
            </a:solidFill>
          </a:ln>
        </p:spPr>
        <p:txBody>
          <a:bodyPr wrap="square" lIns="0" tIns="0" rIns="0" bIns="0" rtlCol="0"/>
          <a:lstStyle/>
          <a:p>
            <a:endParaRPr sz="1266"/>
          </a:p>
        </p:txBody>
      </p:sp>
      <p:sp>
        <p:nvSpPr>
          <p:cNvPr id="40" name="bk object 40"/>
          <p:cNvSpPr/>
          <p:nvPr/>
        </p:nvSpPr>
        <p:spPr>
          <a:xfrm>
            <a:off x="10726580" y="6264056"/>
            <a:ext cx="0" cy="74116"/>
          </a:xfrm>
          <a:custGeom>
            <a:avLst/>
            <a:gdLst/>
            <a:ahLst/>
            <a:cxnLst/>
            <a:rect l="l" t="t" r="r" b="b"/>
            <a:pathLst>
              <a:path h="105409">
                <a:moveTo>
                  <a:pt x="0" y="0"/>
                </a:moveTo>
                <a:lnTo>
                  <a:pt x="0" y="105410"/>
                </a:lnTo>
              </a:path>
            </a:pathLst>
          </a:custGeom>
          <a:ln w="27571">
            <a:solidFill>
              <a:srgbClr val="FFFFFF"/>
            </a:solidFill>
          </a:ln>
        </p:spPr>
        <p:txBody>
          <a:bodyPr wrap="square" lIns="0" tIns="0" rIns="0" bIns="0" rtlCol="0"/>
          <a:lstStyle/>
          <a:p>
            <a:endParaRPr sz="1266"/>
          </a:p>
        </p:txBody>
      </p:sp>
      <p:sp>
        <p:nvSpPr>
          <p:cNvPr id="41" name="bk object 41"/>
          <p:cNvSpPr/>
          <p:nvPr/>
        </p:nvSpPr>
        <p:spPr>
          <a:xfrm>
            <a:off x="10855566" y="6359532"/>
            <a:ext cx="0" cy="85279"/>
          </a:xfrm>
          <a:custGeom>
            <a:avLst/>
            <a:gdLst/>
            <a:ahLst/>
            <a:cxnLst/>
            <a:rect l="l" t="t" r="r" b="b"/>
            <a:pathLst>
              <a:path h="121284">
                <a:moveTo>
                  <a:pt x="0" y="0"/>
                </a:moveTo>
                <a:lnTo>
                  <a:pt x="0" y="121259"/>
                </a:lnTo>
              </a:path>
            </a:pathLst>
          </a:custGeom>
          <a:ln w="27558">
            <a:solidFill>
              <a:srgbClr val="FFFFFF"/>
            </a:solidFill>
          </a:ln>
        </p:spPr>
        <p:txBody>
          <a:bodyPr wrap="square" lIns="0" tIns="0" rIns="0" bIns="0" rtlCol="0"/>
          <a:lstStyle/>
          <a:p>
            <a:endParaRPr sz="1266"/>
          </a:p>
        </p:txBody>
      </p:sp>
      <p:sp>
        <p:nvSpPr>
          <p:cNvPr id="42" name="bk object 42"/>
          <p:cNvSpPr/>
          <p:nvPr/>
        </p:nvSpPr>
        <p:spPr>
          <a:xfrm>
            <a:off x="10855566" y="6264056"/>
            <a:ext cx="0" cy="74563"/>
          </a:xfrm>
          <a:custGeom>
            <a:avLst/>
            <a:gdLst/>
            <a:ahLst/>
            <a:cxnLst/>
            <a:rect l="l" t="t" r="r" b="b"/>
            <a:pathLst>
              <a:path h="106045">
                <a:moveTo>
                  <a:pt x="0" y="0"/>
                </a:moveTo>
                <a:lnTo>
                  <a:pt x="0" y="105689"/>
                </a:lnTo>
              </a:path>
            </a:pathLst>
          </a:custGeom>
          <a:ln w="27558">
            <a:solidFill>
              <a:srgbClr val="FFFFFF"/>
            </a:solidFill>
          </a:ln>
        </p:spPr>
        <p:txBody>
          <a:bodyPr wrap="square" lIns="0" tIns="0" rIns="0" bIns="0" rtlCol="0"/>
          <a:lstStyle/>
          <a:p>
            <a:endParaRPr sz="1266"/>
          </a:p>
        </p:txBody>
      </p:sp>
      <p:sp>
        <p:nvSpPr>
          <p:cNvPr id="43" name="bk object 43"/>
          <p:cNvSpPr/>
          <p:nvPr/>
        </p:nvSpPr>
        <p:spPr>
          <a:xfrm>
            <a:off x="10773954" y="6482480"/>
            <a:ext cx="110561" cy="109665"/>
          </a:xfrm>
          <a:prstGeom prst="rect">
            <a:avLst/>
          </a:prstGeom>
          <a:blipFill>
            <a:blip r:embed="rId9" cstate="print"/>
            <a:stretch>
              <a:fillRect/>
            </a:stretch>
          </a:blipFill>
        </p:spPr>
        <p:txBody>
          <a:bodyPr wrap="square" lIns="0" tIns="0" rIns="0" bIns="0" rtlCol="0"/>
          <a:lstStyle/>
          <a:p>
            <a:endParaRPr sz="1266"/>
          </a:p>
        </p:txBody>
      </p:sp>
      <p:sp>
        <p:nvSpPr>
          <p:cNvPr id="44" name="bk object 44"/>
          <p:cNvSpPr/>
          <p:nvPr/>
        </p:nvSpPr>
        <p:spPr>
          <a:xfrm>
            <a:off x="10909639" y="6484275"/>
            <a:ext cx="91178" cy="106076"/>
          </a:xfrm>
          <a:prstGeom prst="rect">
            <a:avLst/>
          </a:prstGeom>
          <a:blipFill>
            <a:blip r:embed="rId10" cstate="print"/>
            <a:stretch>
              <a:fillRect/>
            </a:stretch>
          </a:blipFill>
        </p:spPr>
        <p:txBody>
          <a:bodyPr wrap="square" lIns="0" tIns="0" rIns="0" bIns="0" rtlCol="0"/>
          <a:lstStyle/>
          <a:p>
            <a:endParaRPr sz="1266"/>
          </a:p>
        </p:txBody>
      </p:sp>
      <p:sp>
        <p:nvSpPr>
          <p:cNvPr id="2" name="Holder 2"/>
          <p:cNvSpPr>
            <a:spLocks noGrp="1"/>
          </p:cNvSpPr>
          <p:nvPr>
            <p:ph type="title"/>
          </p:nvPr>
        </p:nvSpPr>
        <p:spPr>
          <a:xfrm>
            <a:off x="702469" y="1300629"/>
            <a:ext cx="10787063" cy="259623"/>
          </a:xfrm>
        </p:spPr>
        <p:txBody>
          <a:bodyPr lIns="0" tIns="0" rIns="0" bIns="0"/>
          <a:lstStyle>
            <a:lvl1pPr>
              <a:defRPr sz="1687" b="1" i="0">
                <a:solidFill>
                  <a:srgbClr val="AB251F"/>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703" b="0" i="0">
                <a:solidFill>
                  <a:schemeClr val="bg1"/>
                </a:solidFill>
                <a:latin typeface="Arial"/>
                <a:cs typeface="Arial"/>
              </a:defRPr>
            </a:lvl1pPr>
          </a:lstStyle>
          <a:p>
            <a:pPr marL="8929">
              <a:spcBef>
                <a:spcPts val="18"/>
              </a:spcBef>
            </a:pPr>
            <a:r>
              <a:rPr lang="en-US" spc="25"/>
              <a:t>Association</a:t>
            </a:r>
            <a:r>
              <a:rPr lang="en-US" spc="-11"/>
              <a:t> </a:t>
            </a:r>
            <a:r>
              <a:rPr lang="en-US" spc="53"/>
              <a:t>of</a:t>
            </a:r>
            <a:r>
              <a:rPr lang="en-US" spc="-11"/>
              <a:t> </a:t>
            </a:r>
            <a:r>
              <a:rPr lang="en-US" spc="25"/>
              <a:t>Iroquois</a:t>
            </a:r>
            <a:r>
              <a:rPr lang="en-US" spc="-7"/>
              <a:t> </a:t>
            </a:r>
            <a:r>
              <a:rPr lang="en-US" spc="32"/>
              <a:t>and</a:t>
            </a:r>
            <a:r>
              <a:rPr lang="en-US" spc="-11"/>
              <a:t> </a:t>
            </a:r>
            <a:r>
              <a:rPr lang="en-US" spc="28"/>
              <a:t>Allied</a:t>
            </a:r>
            <a:r>
              <a:rPr lang="en-US" spc="-7"/>
              <a:t> </a:t>
            </a:r>
            <a:r>
              <a:rPr lang="en-US" spc="21"/>
              <a:t>Indians</a:t>
            </a:r>
            <a:r>
              <a:rPr lang="en-US" spc="-11"/>
              <a:t> </a:t>
            </a:r>
            <a:r>
              <a:rPr lang="en-US" spc="18"/>
              <a:t>•</a:t>
            </a:r>
            <a:r>
              <a:rPr lang="en-US" spc="-11"/>
              <a:t> </a:t>
            </a:r>
            <a:r>
              <a:rPr lang="en-US" spc="25"/>
              <a:t>Grand</a:t>
            </a:r>
            <a:r>
              <a:rPr lang="en-US" spc="-7"/>
              <a:t> </a:t>
            </a:r>
            <a:r>
              <a:rPr lang="en-US" spc="21"/>
              <a:t>Council</a:t>
            </a:r>
            <a:r>
              <a:rPr lang="en-US" spc="-11"/>
              <a:t> </a:t>
            </a:r>
            <a:r>
              <a:rPr lang="en-US" spc="14"/>
              <a:t>Treaty</a:t>
            </a:r>
            <a:r>
              <a:rPr lang="en-US" spc="-7"/>
              <a:t> </a:t>
            </a:r>
            <a:r>
              <a:rPr lang="en-US" spc="46"/>
              <a:t>#3</a:t>
            </a:r>
            <a:r>
              <a:rPr lang="en-US" spc="-11"/>
              <a:t> </a:t>
            </a:r>
            <a:r>
              <a:rPr lang="en-US" spc="18"/>
              <a:t>•</a:t>
            </a:r>
            <a:r>
              <a:rPr lang="en-US" spc="-7"/>
              <a:t> </a:t>
            </a:r>
            <a:r>
              <a:rPr lang="en-US" spc="32"/>
              <a:t>Independent</a:t>
            </a:r>
            <a:r>
              <a:rPr lang="en-US" spc="-11"/>
              <a:t> </a:t>
            </a:r>
            <a:r>
              <a:rPr lang="en-US" spc="21"/>
              <a:t>First</a:t>
            </a:r>
            <a:r>
              <a:rPr lang="en-US" spc="-11"/>
              <a:t> </a:t>
            </a:r>
            <a:r>
              <a:rPr lang="en-US" spc="32"/>
              <a:t>Nations</a:t>
            </a:r>
            <a:r>
              <a:rPr lang="en-US" spc="-7"/>
              <a:t> </a:t>
            </a:r>
            <a:r>
              <a:rPr lang="en-US" spc="18"/>
              <a:t>•</a:t>
            </a:r>
            <a:r>
              <a:rPr lang="en-US" spc="-11"/>
              <a:t> </a:t>
            </a:r>
            <a:r>
              <a:rPr lang="en-US" spc="28"/>
              <a:t>Nishnawbe</a:t>
            </a:r>
            <a:r>
              <a:rPr lang="en-US" spc="-7"/>
              <a:t> </a:t>
            </a:r>
            <a:r>
              <a:rPr lang="en-US" spc="25"/>
              <a:t>Aski</a:t>
            </a:r>
            <a:r>
              <a:rPr lang="en-US" spc="-11"/>
              <a:t> </a:t>
            </a:r>
            <a:r>
              <a:rPr lang="en-US" spc="39"/>
              <a:t>Nation</a:t>
            </a:r>
            <a:r>
              <a:rPr lang="en-US" spc="-7"/>
              <a:t> </a:t>
            </a:r>
            <a:r>
              <a:rPr lang="en-US" spc="18"/>
              <a:t>•</a:t>
            </a:r>
            <a:r>
              <a:rPr lang="en-US" spc="-11"/>
              <a:t> </a:t>
            </a:r>
            <a:r>
              <a:rPr lang="en-US" spc="28"/>
              <a:t>Union</a:t>
            </a:r>
            <a:r>
              <a:rPr lang="en-US" spc="-11"/>
              <a:t> </a:t>
            </a:r>
            <a:r>
              <a:rPr lang="en-US" spc="53"/>
              <a:t>of</a:t>
            </a:r>
            <a:r>
              <a:rPr lang="en-US" spc="-7"/>
              <a:t> </a:t>
            </a:r>
            <a:r>
              <a:rPr lang="en-US" spc="32"/>
              <a:t>Ontario</a:t>
            </a:r>
            <a:r>
              <a:rPr lang="en-US" spc="-11"/>
              <a:t> </a:t>
            </a:r>
            <a:r>
              <a:rPr lang="en-US" spc="21"/>
              <a:t>Indians</a:t>
            </a:r>
            <a:endParaRPr lang="en-US" spc="21"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11/16/2023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815425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02469" y="1300629"/>
            <a:ext cx="10787063" cy="259623"/>
          </a:xfrm>
        </p:spPr>
        <p:txBody>
          <a:bodyPr lIns="0" tIns="0" rIns="0" bIns="0"/>
          <a:lstStyle>
            <a:lvl1pPr>
              <a:defRPr sz="1687" b="1" i="0">
                <a:solidFill>
                  <a:srgbClr val="AB251F"/>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03" b="0" i="0">
                <a:solidFill>
                  <a:schemeClr val="bg1"/>
                </a:solidFill>
                <a:latin typeface="Arial"/>
                <a:cs typeface="Arial"/>
              </a:defRPr>
            </a:lvl1pPr>
          </a:lstStyle>
          <a:p>
            <a:pPr marL="8929">
              <a:spcBef>
                <a:spcPts val="18"/>
              </a:spcBef>
            </a:pPr>
            <a:r>
              <a:rPr lang="en-US" spc="25"/>
              <a:t>Association</a:t>
            </a:r>
            <a:r>
              <a:rPr lang="en-US" spc="-11"/>
              <a:t> </a:t>
            </a:r>
            <a:r>
              <a:rPr lang="en-US" spc="53"/>
              <a:t>of</a:t>
            </a:r>
            <a:r>
              <a:rPr lang="en-US" spc="-11"/>
              <a:t> </a:t>
            </a:r>
            <a:r>
              <a:rPr lang="en-US" spc="25"/>
              <a:t>Iroquois</a:t>
            </a:r>
            <a:r>
              <a:rPr lang="en-US" spc="-7"/>
              <a:t> </a:t>
            </a:r>
            <a:r>
              <a:rPr lang="en-US" spc="32"/>
              <a:t>and</a:t>
            </a:r>
            <a:r>
              <a:rPr lang="en-US" spc="-11"/>
              <a:t> </a:t>
            </a:r>
            <a:r>
              <a:rPr lang="en-US" spc="28"/>
              <a:t>Allied</a:t>
            </a:r>
            <a:r>
              <a:rPr lang="en-US" spc="-7"/>
              <a:t> </a:t>
            </a:r>
            <a:r>
              <a:rPr lang="en-US" spc="21"/>
              <a:t>Indians</a:t>
            </a:r>
            <a:r>
              <a:rPr lang="en-US" spc="-11"/>
              <a:t> </a:t>
            </a:r>
            <a:r>
              <a:rPr lang="en-US" spc="18"/>
              <a:t>•</a:t>
            </a:r>
            <a:r>
              <a:rPr lang="en-US" spc="-11"/>
              <a:t> </a:t>
            </a:r>
            <a:r>
              <a:rPr lang="en-US" spc="25"/>
              <a:t>Grand</a:t>
            </a:r>
            <a:r>
              <a:rPr lang="en-US" spc="-7"/>
              <a:t> </a:t>
            </a:r>
            <a:r>
              <a:rPr lang="en-US" spc="21"/>
              <a:t>Council</a:t>
            </a:r>
            <a:r>
              <a:rPr lang="en-US" spc="-11"/>
              <a:t> </a:t>
            </a:r>
            <a:r>
              <a:rPr lang="en-US" spc="14"/>
              <a:t>Treaty</a:t>
            </a:r>
            <a:r>
              <a:rPr lang="en-US" spc="-7"/>
              <a:t> </a:t>
            </a:r>
            <a:r>
              <a:rPr lang="en-US" spc="46"/>
              <a:t>#3</a:t>
            </a:r>
            <a:r>
              <a:rPr lang="en-US" spc="-11"/>
              <a:t> </a:t>
            </a:r>
            <a:r>
              <a:rPr lang="en-US" spc="18"/>
              <a:t>•</a:t>
            </a:r>
            <a:r>
              <a:rPr lang="en-US" spc="-7"/>
              <a:t> </a:t>
            </a:r>
            <a:r>
              <a:rPr lang="en-US" spc="32"/>
              <a:t>Independent</a:t>
            </a:r>
            <a:r>
              <a:rPr lang="en-US" spc="-11"/>
              <a:t> </a:t>
            </a:r>
            <a:r>
              <a:rPr lang="en-US" spc="21"/>
              <a:t>First</a:t>
            </a:r>
            <a:r>
              <a:rPr lang="en-US" spc="-11"/>
              <a:t> </a:t>
            </a:r>
            <a:r>
              <a:rPr lang="en-US" spc="32"/>
              <a:t>Nations</a:t>
            </a:r>
            <a:r>
              <a:rPr lang="en-US" spc="-7"/>
              <a:t> </a:t>
            </a:r>
            <a:r>
              <a:rPr lang="en-US" spc="18"/>
              <a:t>•</a:t>
            </a:r>
            <a:r>
              <a:rPr lang="en-US" spc="-11"/>
              <a:t> </a:t>
            </a:r>
            <a:r>
              <a:rPr lang="en-US" spc="28"/>
              <a:t>Nishnawbe</a:t>
            </a:r>
            <a:r>
              <a:rPr lang="en-US" spc="-7"/>
              <a:t> </a:t>
            </a:r>
            <a:r>
              <a:rPr lang="en-US" spc="25"/>
              <a:t>Aski</a:t>
            </a:r>
            <a:r>
              <a:rPr lang="en-US" spc="-11"/>
              <a:t> </a:t>
            </a:r>
            <a:r>
              <a:rPr lang="en-US" spc="39"/>
              <a:t>Nation</a:t>
            </a:r>
            <a:r>
              <a:rPr lang="en-US" spc="-7"/>
              <a:t> </a:t>
            </a:r>
            <a:r>
              <a:rPr lang="en-US" spc="18"/>
              <a:t>•</a:t>
            </a:r>
            <a:r>
              <a:rPr lang="en-US" spc="-11"/>
              <a:t> </a:t>
            </a:r>
            <a:r>
              <a:rPr lang="en-US" spc="28"/>
              <a:t>Union</a:t>
            </a:r>
            <a:r>
              <a:rPr lang="en-US" spc="-11"/>
              <a:t> </a:t>
            </a:r>
            <a:r>
              <a:rPr lang="en-US" spc="53"/>
              <a:t>of</a:t>
            </a:r>
            <a:r>
              <a:rPr lang="en-US" spc="-7"/>
              <a:t> </a:t>
            </a:r>
            <a:r>
              <a:rPr lang="en-US" spc="32"/>
              <a:t>Ontario</a:t>
            </a:r>
            <a:r>
              <a:rPr lang="en-US" spc="-11"/>
              <a:t> </a:t>
            </a:r>
            <a:r>
              <a:rPr lang="en-US" spc="21"/>
              <a:t>Indians</a:t>
            </a:r>
            <a:endParaRPr lang="en-US" spc="21"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11/16/2023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649306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02469" y="1300629"/>
            <a:ext cx="10787063" cy="259623"/>
          </a:xfrm>
        </p:spPr>
        <p:txBody>
          <a:bodyPr lIns="0" tIns="0" rIns="0" bIns="0"/>
          <a:lstStyle>
            <a:lvl1pPr>
              <a:defRPr sz="1687" b="1" i="0">
                <a:solidFill>
                  <a:srgbClr val="AB251F"/>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defRPr sz="703" b="0" i="0">
                <a:solidFill>
                  <a:schemeClr val="bg1"/>
                </a:solidFill>
                <a:latin typeface="Arial"/>
                <a:cs typeface="Arial"/>
              </a:defRPr>
            </a:lvl1pPr>
          </a:lstStyle>
          <a:p>
            <a:pPr marL="8929">
              <a:spcBef>
                <a:spcPts val="18"/>
              </a:spcBef>
            </a:pPr>
            <a:r>
              <a:rPr lang="en-US" spc="25"/>
              <a:t>Association</a:t>
            </a:r>
            <a:r>
              <a:rPr lang="en-US" spc="-11"/>
              <a:t> </a:t>
            </a:r>
            <a:r>
              <a:rPr lang="en-US" spc="53"/>
              <a:t>of</a:t>
            </a:r>
            <a:r>
              <a:rPr lang="en-US" spc="-11"/>
              <a:t> </a:t>
            </a:r>
            <a:r>
              <a:rPr lang="en-US" spc="25"/>
              <a:t>Iroquois</a:t>
            </a:r>
            <a:r>
              <a:rPr lang="en-US" spc="-7"/>
              <a:t> </a:t>
            </a:r>
            <a:r>
              <a:rPr lang="en-US" spc="32"/>
              <a:t>and</a:t>
            </a:r>
            <a:r>
              <a:rPr lang="en-US" spc="-11"/>
              <a:t> </a:t>
            </a:r>
            <a:r>
              <a:rPr lang="en-US" spc="28"/>
              <a:t>Allied</a:t>
            </a:r>
            <a:r>
              <a:rPr lang="en-US" spc="-7"/>
              <a:t> </a:t>
            </a:r>
            <a:r>
              <a:rPr lang="en-US" spc="21"/>
              <a:t>Indians</a:t>
            </a:r>
            <a:r>
              <a:rPr lang="en-US" spc="-11"/>
              <a:t> </a:t>
            </a:r>
            <a:r>
              <a:rPr lang="en-US" spc="18"/>
              <a:t>•</a:t>
            </a:r>
            <a:r>
              <a:rPr lang="en-US" spc="-11"/>
              <a:t> </a:t>
            </a:r>
            <a:r>
              <a:rPr lang="en-US" spc="25"/>
              <a:t>Grand</a:t>
            </a:r>
            <a:r>
              <a:rPr lang="en-US" spc="-7"/>
              <a:t> </a:t>
            </a:r>
            <a:r>
              <a:rPr lang="en-US" spc="21"/>
              <a:t>Council</a:t>
            </a:r>
            <a:r>
              <a:rPr lang="en-US" spc="-11"/>
              <a:t> </a:t>
            </a:r>
            <a:r>
              <a:rPr lang="en-US" spc="14"/>
              <a:t>Treaty</a:t>
            </a:r>
            <a:r>
              <a:rPr lang="en-US" spc="-7"/>
              <a:t> </a:t>
            </a:r>
            <a:r>
              <a:rPr lang="en-US" spc="46"/>
              <a:t>#3</a:t>
            </a:r>
            <a:r>
              <a:rPr lang="en-US" spc="-11"/>
              <a:t> </a:t>
            </a:r>
            <a:r>
              <a:rPr lang="en-US" spc="18"/>
              <a:t>•</a:t>
            </a:r>
            <a:r>
              <a:rPr lang="en-US" spc="-7"/>
              <a:t> </a:t>
            </a:r>
            <a:r>
              <a:rPr lang="en-US" spc="32"/>
              <a:t>Independent</a:t>
            </a:r>
            <a:r>
              <a:rPr lang="en-US" spc="-11"/>
              <a:t> </a:t>
            </a:r>
            <a:r>
              <a:rPr lang="en-US" spc="21"/>
              <a:t>First</a:t>
            </a:r>
            <a:r>
              <a:rPr lang="en-US" spc="-11"/>
              <a:t> </a:t>
            </a:r>
            <a:r>
              <a:rPr lang="en-US" spc="32"/>
              <a:t>Nations</a:t>
            </a:r>
            <a:r>
              <a:rPr lang="en-US" spc="-7"/>
              <a:t> </a:t>
            </a:r>
            <a:r>
              <a:rPr lang="en-US" spc="18"/>
              <a:t>•</a:t>
            </a:r>
            <a:r>
              <a:rPr lang="en-US" spc="-11"/>
              <a:t> </a:t>
            </a:r>
            <a:r>
              <a:rPr lang="en-US" spc="28"/>
              <a:t>Nishnawbe</a:t>
            </a:r>
            <a:r>
              <a:rPr lang="en-US" spc="-7"/>
              <a:t> </a:t>
            </a:r>
            <a:r>
              <a:rPr lang="en-US" spc="25"/>
              <a:t>Aski</a:t>
            </a:r>
            <a:r>
              <a:rPr lang="en-US" spc="-11"/>
              <a:t> </a:t>
            </a:r>
            <a:r>
              <a:rPr lang="en-US" spc="39"/>
              <a:t>Nation</a:t>
            </a:r>
            <a:r>
              <a:rPr lang="en-US" spc="-7"/>
              <a:t> </a:t>
            </a:r>
            <a:r>
              <a:rPr lang="en-US" spc="18"/>
              <a:t>•</a:t>
            </a:r>
            <a:r>
              <a:rPr lang="en-US" spc="-11"/>
              <a:t> </a:t>
            </a:r>
            <a:r>
              <a:rPr lang="en-US" spc="28"/>
              <a:t>Union</a:t>
            </a:r>
            <a:r>
              <a:rPr lang="en-US" spc="-11"/>
              <a:t> </a:t>
            </a:r>
            <a:r>
              <a:rPr lang="en-US" spc="53"/>
              <a:t>of</a:t>
            </a:r>
            <a:r>
              <a:rPr lang="en-US" spc="-7"/>
              <a:t> </a:t>
            </a:r>
            <a:r>
              <a:rPr lang="en-US" spc="32"/>
              <a:t>Ontario</a:t>
            </a:r>
            <a:r>
              <a:rPr lang="en-US" spc="-11"/>
              <a:t> </a:t>
            </a:r>
            <a:r>
              <a:rPr lang="en-US" spc="21"/>
              <a:t>Indians</a:t>
            </a:r>
            <a:endParaRPr lang="en-US" spc="21"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11/16/2023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588540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03" b="0" i="0">
                <a:solidFill>
                  <a:schemeClr val="bg1"/>
                </a:solidFill>
                <a:latin typeface="Arial"/>
                <a:cs typeface="Arial"/>
              </a:defRPr>
            </a:lvl1pPr>
          </a:lstStyle>
          <a:p>
            <a:pPr marL="8929">
              <a:spcBef>
                <a:spcPts val="18"/>
              </a:spcBef>
            </a:pPr>
            <a:r>
              <a:rPr lang="en-US" spc="25"/>
              <a:t>Association</a:t>
            </a:r>
            <a:r>
              <a:rPr lang="en-US" spc="-11"/>
              <a:t> </a:t>
            </a:r>
            <a:r>
              <a:rPr lang="en-US" spc="53"/>
              <a:t>of</a:t>
            </a:r>
            <a:r>
              <a:rPr lang="en-US" spc="-11"/>
              <a:t> </a:t>
            </a:r>
            <a:r>
              <a:rPr lang="en-US" spc="25"/>
              <a:t>Iroquois</a:t>
            </a:r>
            <a:r>
              <a:rPr lang="en-US" spc="-7"/>
              <a:t> </a:t>
            </a:r>
            <a:r>
              <a:rPr lang="en-US" spc="32"/>
              <a:t>and</a:t>
            </a:r>
            <a:r>
              <a:rPr lang="en-US" spc="-11"/>
              <a:t> </a:t>
            </a:r>
            <a:r>
              <a:rPr lang="en-US" spc="28"/>
              <a:t>Allied</a:t>
            </a:r>
            <a:r>
              <a:rPr lang="en-US" spc="-7"/>
              <a:t> </a:t>
            </a:r>
            <a:r>
              <a:rPr lang="en-US" spc="21"/>
              <a:t>Indians</a:t>
            </a:r>
            <a:r>
              <a:rPr lang="en-US" spc="-11"/>
              <a:t> </a:t>
            </a:r>
            <a:r>
              <a:rPr lang="en-US" spc="18"/>
              <a:t>•</a:t>
            </a:r>
            <a:r>
              <a:rPr lang="en-US" spc="-11"/>
              <a:t> </a:t>
            </a:r>
            <a:r>
              <a:rPr lang="en-US" spc="25"/>
              <a:t>Grand</a:t>
            </a:r>
            <a:r>
              <a:rPr lang="en-US" spc="-7"/>
              <a:t> </a:t>
            </a:r>
            <a:r>
              <a:rPr lang="en-US" spc="21"/>
              <a:t>Council</a:t>
            </a:r>
            <a:r>
              <a:rPr lang="en-US" spc="-11"/>
              <a:t> </a:t>
            </a:r>
            <a:r>
              <a:rPr lang="en-US" spc="14"/>
              <a:t>Treaty</a:t>
            </a:r>
            <a:r>
              <a:rPr lang="en-US" spc="-7"/>
              <a:t> </a:t>
            </a:r>
            <a:r>
              <a:rPr lang="en-US" spc="46"/>
              <a:t>#3</a:t>
            </a:r>
            <a:r>
              <a:rPr lang="en-US" spc="-11"/>
              <a:t> </a:t>
            </a:r>
            <a:r>
              <a:rPr lang="en-US" spc="18"/>
              <a:t>•</a:t>
            </a:r>
            <a:r>
              <a:rPr lang="en-US" spc="-7"/>
              <a:t> </a:t>
            </a:r>
            <a:r>
              <a:rPr lang="en-US" spc="32"/>
              <a:t>Independent</a:t>
            </a:r>
            <a:r>
              <a:rPr lang="en-US" spc="-11"/>
              <a:t> </a:t>
            </a:r>
            <a:r>
              <a:rPr lang="en-US" spc="21"/>
              <a:t>First</a:t>
            </a:r>
            <a:r>
              <a:rPr lang="en-US" spc="-11"/>
              <a:t> </a:t>
            </a:r>
            <a:r>
              <a:rPr lang="en-US" spc="32"/>
              <a:t>Nations</a:t>
            </a:r>
            <a:r>
              <a:rPr lang="en-US" spc="-7"/>
              <a:t> </a:t>
            </a:r>
            <a:r>
              <a:rPr lang="en-US" spc="18"/>
              <a:t>•</a:t>
            </a:r>
            <a:r>
              <a:rPr lang="en-US" spc="-11"/>
              <a:t> </a:t>
            </a:r>
            <a:r>
              <a:rPr lang="en-US" spc="28"/>
              <a:t>Nishnawbe</a:t>
            </a:r>
            <a:r>
              <a:rPr lang="en-US" spc="-7"/>
              <a:t> </a:t>
            </a:r>
            <a:r>
              <a:rPr lang="en-US" spc="25"/>
              <a:t>Aski</a:t>
            </a:r>
            <a:r>
              <a:rPr lang="en-US" spc="-11"/>
              <a:t> </a:t>
            </a:r>
            <a:r>
              <a:rPr lang="en-US" spc="39"/>
              <a:t>Nation</a:t>
            </a:r>
            <a:r>
              <a:rPr lang="en-US" spc="-7"/>
              <a:t> </a:t>
            </a:r>
            <a:r>
              <a:rPr lang="en-US" spc="18"/>
              <a:t>•</a:t>
            </a:r>
            <a:r>
              <a:rPr lang="en-US" spc="-11"/>
              <a:t> </a:t>
            </a:r>
            <a:r>
              <a:rPr lang="en-US" spc="28"/>
              <a:t>Union</a:t>
            </a:r>
            <a:r>
              <a:rPr lang="en-US" spc="-11"/>
              <a:t> </a:t>
            </a:r>
            <a:r>
              <a:rPr lang="en-US" spc="53"/>
              <a:t>of</a:t>
            </a:r>
            <a:r>
              <a:rPr lang="en-US" spc="-7"/>
              <a:t> </a:t>
            </a:r>
            <a:r>
              <a:rPr lang="en-US" spc="32"/>
              <a:t>Ontario</a:t>
            </a:r>
            <a:r>
              <a:rPr lang="en-US" spc="-11"/>
              <a:t> </a:t>
            </a:r>
            <a:r>
              <a:rPr lang="en-US" spc="21"/>
              <a:t>Indians</a:t>
            </a:r>
            <a:endParaRPr lang="en-US" spc="21"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11/16/2023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649648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27B22B-E1CC-4A4F-9180-29796AEE4E0C}"/>
              </a:ext>
            </a:extLst>
          </p:cNvPr>
          <p:cNvSpPr/>
          <p:nvPr userDrawn="1"/>
        </p:nvSpPr>
        <p:spPr>
          <a:xfrm>
            <a:off x="-1" y="5774822"/>
            <a:ext cx="2738363" cy="10305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2626853" y="1233730"/>
            <a:ext cx="8903569" cy="1268106"/>
          </a:xfrm>
        </p:spPr>
        <p:txBody>
          <a:bodyPr anchor="b">
            <a:noAutofit/>
          </a:bodyPr>
          <a:lstStyle>
            <a:lvl1pPr algn="l">
              <a:defRPr sz="1800" b="1">
                <a:solidFill>
                  <a:srgbClr val="002855"/>
                </a:solidFill>
              </a:defRPr>
            </a:lvl1pPr>
          </a:lstStyle>
          <a:p>
            <a:r>
              <a:rPr lang="en-CA"/>
              <a:t>CLICK TO EDIT MASTER TITLE STYLE</a:t>
            </a:r>
            <a:endParaRPr lang="en-US"/>
          </a:p>
        </p:txBody>
      </p:sp>
      <p:sp>
        <p:nvSpPr>
          <p:cNvPr id="3" name="Subtitle 2"/>
          <p:cNvSpPr>
            <a:spLocks noGrp="1"/>
          </p:cNvSpPr>
          <p:nvPr>
            <p:ph type="subTitle" idx="1"/>
          </p:nvPr>
        </p:nvSpPr>
        <p:spPr>
          <a:xfrm>
            <a:off x="2626853" y="2518173"/>
            <a:ext cx="8903569" cy="733287"/>
          </a:xfrm>
        </p:spPr>
        <p:txBody>
          <a:bodyPr anchor="t">
            <a:normAutofit/>
          </a:bodyPr>
          <a:lstStyle>
            <a:lvl1pPr marL="0" indent="0" algn="l">
              <a:buNone/>
              <a:defRPr sz="1500" b="0" i="0">
                <a:solidFill>
                  <a:srgbClr val="A08629"/>
                </a:solidFill>
                <a:latin typeface="Helvetica Light"/>
                <a:cs typeface="Helvetica Light"/>
              </a:defRPr>
            </a:lvl1pPr>
            <a:lvl2pPr marL="342898" indent="0" algn="ctr">
              <a:buNone/>
              <a:defRPr>
                <a:solidFill>
                  <a:schemeClr val="tx1">
                    <a:tint val="75000"/>
                  </a:schemeClr>
                </a:solidFill>
              </a:defRPr>
            </a:lvl2pPr>
            <a:lvl3pPr marL="685797" indent="0" algn="ctr">
              <a:buNone/>
              <a:defRPr>
                <a:solidFill>
                  <a:schemeClr val="tx1">
                    <a:tint val="75000"/>
                  </a:schemeClr>
                </a:solidFill>
              </a:defRPr>
            </a:lvl3pPr>
            <a:lvl4pPr marL="1028696" indent="0" algn="ctr">
              <a:buNone/>
              <a:defRPr>
                <a:solidFill>
                  <a:schemeClr val="tx1">
                    <a:tint val="75000"/>
                  </a:schemeClr>
                </a:solidFill>
              </a:defRPr>
            </a:lvl4pPr>
            <a:lvl5pPr marL="1371594" indent="0" algn="ctr">
              <a:buNone/>
              <a:defRPr>
                <a:solidFill>
                  <a:schemeClr val="tx1">
                    <a:tint val="75000"/>
                  </a:schemeClr>
                </a:solidFill>
              </a:defRPr>
            </a:lvl5pPr>
            <a:lvl6pPr marL="1714492" indent="0" algn="ctr">
              <a:buNone/>
              <a:defRPr>
                <a:solidFill>
                  <a:schemeClr val="tx1">
                    <a:tint val="75000"/>
                  </a:schemeClr>
                </a:solidFill>
              </a:defRPr>
            </a:lvl6pPr>
            <a:lvl7pPr marL="2057391" indent="0" algn="ctr">
              <a:buNone/>
              <a:defRPr>
                <a:solidFill>
                  <a:schemeClr val="tx1">
                    <a:tint val="75000"/>
                  </a:schemeClr>
                </a:solidFill>
              </a:defRPr>
            </a:lvl7pPr>
            <a:lvl8pPr marL="2400290" indent="0" algn="ctr">
              <a:buNone/>
              <a:defRPr>
                <a:solidFill>
                  <a:schemeClr val="tx1">
                    <a:tint val="75000"/>
                  </a:schemeClr>
                </a:solidFill>
              </a:defRPr>
            </a:lvl8pPr>
            <a:lvl9pPr marL="2743188" indent="0" algn="ctr">
              <a:buNone/>
              <a:defRPr>
                <a:solidFill>
                  <a:schemeClr val="tx1">
                    <a:tint val="75000"/>
                  </a:schemeClr>
                </a:solidFill>
              </a:defRPr>
            </a:lvl9pPr>
          </a:lstStyle>
          <a:p>
            <a:r>
              <a:rPr lang="en-CA"/>
              <a:t>Click to edit Master subtitle style</a:t>
            </a:r>
            <a:endParaRPr lang="en-US"/>
          </a:p>
        </p:txBody>
      </p:sp>
      <p:grpSp>
        <p:nvGrpSpPr>
          <p:cNvPr id="11" name="Group 10">
            <a:extLst>
              <a:ext uri="{FF2B5EF4-FFF2-40B4-BE49-F238E27FC236}">
                <a16:creationId xmlns:a16="http://schemas.microsoft.com/office/drawing/2014/main" id="{8ADB56AE-3B0C-CE43-9DBD-B3468524D7DA}"/>
              </a:ext>
            </a:extLst>
          </p:cNvPr>
          <p:cNvGrpSpPr/>
          <p:nvPr userDrawn="1"/>
        </p:nvGrpSpPr>
        <p:grpSpPr>
          <a:xfrm rot="8100000">
            <a:off x="1197465" y="653314"/>
            <a:ext cx="2391509" cy="2391508"/>
            <a:chOff x="3376245" y="3075060"/>
            <a:chExt cx="2391509" cy="2391508"/>
          </a:xfrm>
        </p:grpSpPr>
        <p:cxnSp>
          <p:nvCxnSpPr>
            <p:cNvPr id="13" name="Straight Connector 12">
              <a:extLst>
                <a:ext uri="{FF2B5EF4-FFF2-40B4-BE49-F238E27FC236}">
                  <a16:creationId xmlns:a16="http://schemas.microsoft.com/office/drawing/2014/main" id="{04B2B5D2-99BE-EC48-BD80-DD597AB79D6E}"/>
                </a:ext>
              </a:extLst>
            </p:cNvPr>
            <p:cNvCxnSpPr/>
            <p:nvPr userDrawn="1"/>
          </p:nvCxnSpPr>
          <p:spPr>
            <a:xfrm rot="13500000" flipH="1">
              <a:off x="3668151" y="3541120"/>
              <a:ext cx="1807699" cy="1807699"/>
            </a:xfrm>
            <a:prstGeom prst="line">
              <a:avLst/>
            </a:prstGeom>
            <a:ln w="12700">
              <a:solidFill>
                <a:srgbClr val="B0904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E1A2D04-3D88-9F45-8EE1-4C19C79D8B46}"/>
                </a:ext>
              </a:extLst>
            </p:cNvPr>
            <p:cNvCxnSpPr>
              <a:cxnSpLocks/>
            </p:cNvCxnSpPr>
            <p:nvPr userDrawn="1"/>
          </p:nvCxnSpPr>
          <p:spPr>
            <a:xfrm rot="13500000" flipH="1">
              <a:off x="3376246" y="3075059"/>
              <a:ext cx="2391508" cy="2391509"/>
            </a:xfrm>
            <a:prstGeom prst="line">
              <a:avLst/>
            </a:prstGeom>
            <a:ln w="12700">
              <a:solidFill>
                <a:srgbClr val="172B54"/>
              </a:solidFill>
            </a:ln>
            <a:effectLst/>
          </p:spPr>
          <p:style>
            <a:lnRef idx="2">
              <a:schemeClr val="accent1"/>
            </a:lnRef>
            <a:fillRef idx="0">
              <a:schemeClr val="accent1"/>
            </a:fillRef>
            <a:effectRef idx="1">
              <a:schemeClr val="accent1"/>
            </a:effectRef>
            <a:fontRef idx="minor">
              <a:schemeClr val="tx1"/>
            </a:fontRef>
          </p:style>
        </p:cxnSp>
      </p:grpSp>
      <p:pic>
        <p:nvPicPr>
          <p:cNvPr id="15" name="Picture 14" descr="IFSD-IFPD_Logo_RGB.jpg">
            <a:extLst>
              <a:ext uri="{FF2B5EF4-FFF2-40B4-BE49-F238E27FC236}">
                <a16:creationId xmlns:a16="http://schemas.microsoft.com/office/drawing/2014/main" id="{2900D318-C515-324F-B128-1DCA1A45DA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986" y="822074"/>
            <a:ext cx="1219540" cy="424504"/>
          </a:xfrm>
          <a:prstGeom prst="rect">
            <a:avLst/>
          </a:prstGeom>
        </p:spPr>
      </p:pic>
      <p:pic>
        <p:nvPicPr>
          <p:cNvPr id="16" name="Picture 15" descr="uottawa_hor_black.jpg">
            <a:extLst>
              <a:ext uri="{FF2B5EF4-FFF2-40B4-BE49-F238E27FC236}">
                <a16:creationId xmlns:a16="http://schemas.microsoft.com/office/drawing/2014/main" id="{810EF330-B609-1940-8D72-CF2228BAFF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3618" y="6144012"/>
            <a:ext cx="1516805" cy="405549"/>
          </a:xfrm>
          <a:prstGeom prst="rect">
            <a:avLst/>
          </a:prstGeom>
        </p:spPr>
      </p:pic>
    </p:spTree>
    <p:extLst>
      <p:ext uri="{BB962C8B-B14F-4D97-AF65-F5344CB8AC3E}">
        <p14:creationId xmlns:p14="http://schemas.microsoft.com/office/powerpoint/2010/main" val="1663813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1913" y="517451"/>
            <a:ext cx="10848507" cy="578626"/>
          </a:xfrm>
        </p:spPr>
        <p:txBody>
          <a:bodyPr>
            <a:normAutofit/>
          </a:bodyPr>
          <a:lstStyle>
            <a:lvl1pPr>
              <a:defRPr sz="1500">
                <a:solidFill>
                  <a:srgbClr val="002855"/>
                </a:solidFill>
              </a:defRPr>
            </a:lvl1pPr>
          </a:lstStyle>
          <a:p>
            <a:r>
              <a:rPr lang="en-CA"/>
              <a:t>CLICK TO EDIT MASTER TITLE STYLE</a:t>
            </a:r>
            <a:endParaRPr lang="en-US"/>
          </a:p>
        </p:txBody>
      </p:sp>
      <p:sp>
        <p:nvSpPr>
          <p:cNvPr id="3" name="Content Placeholder 2"/>
          <p:cNvSpPr>
            <a:spLocks noGrp="1"/>
          </p:cNvSpPr>
          <p:nvPr>
            <p:ph idx="1"/>
          </p:nvPr>
        </p:nvSpPr>
        <p:spPr>
          <a:xfrm>
            <a:off x="674330" y="1694121"/>
            <a:ext cx="10856091" cy="4323907"/>
          </a:xfrm>
        </p:spPr>
        <p:txBody>
          <a:bodyPr>
            <a:normAutofit/>
          </a:bodyPr>
          <a:lstStyle>
            <a:lvl1pPr>
              <a:defRPr sz="1350"/>
            </a:lvl1pPr>
            <a:lvl2pPr>
              <a:defRPr sz="1200"/>
            </a:lvl2pPr>
            <a:lvl3pPr>
              <a:defRPr sz="1050"/>
            </a:lvl3pPr>
            <a:lvl4pPr>
              <a:defRPr sz="900"/>
            </a:lvl4pPr>
            <a:lvl5pPr>
              <a:defRPr sz="9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extBox 9">
            <a:extLst>
              <a:ext uri="{FF2B5EF4-FFF2-40B4-BE49-F238E27FC236}">
                <a16:creationId xmlns:a16="http://schemas.microsoft.com/office/drawing/2014/main" id="{3DE0261B-E3EC-2C49-894B-CAC65037D374}"/>
              </a:ext>
            </a:extLst>
          </p:cNvPr>
          <p:cNvSpPr txBox="1"/>
          <p:nvPr userDrawn="1"/>
        </p:nvSpPr>
        <p:spPr>
          <a:xfrm>
            <a:off x="8227117" y="6326099"/>
            <a:ext cx="3076020" cy="230832"/>
          </a:xfrm>
          <a:prstGeom prst="rect">
            <a:avLst/>
          </a:prstGeom>
          <a:noFill/>
        </p:spPr>
        <p:txBody>
          <a:bodyPr wrap="square" rtlCol="0">
            <a:spAutoFit/>
          </a:bodyPr>
          <a:lstStyle/>
          <a:p>
            <a:pPr algn="r"/>
            <a:r>
              <a:rPr lang="en-CA" sz="900" b="0" i="0" u="none" strike="noStrike" kern="1200">
                <a:solidFill>
                  <a:schemeClr val="tx1">
                    <a:lumMod val="65000"/>
                    <a:lumOff val="35000"/>
                  </a:schemeClr>
                </a:solidFill>
                <a:effectLst/>
                <a:latin typeface="Helvetica" pitchFamily="2" charset="0"/>
                <a:ea typeface="+mn-ea"/>
                <a:cs typeface="+mn-cs"/>
              </a:rPr>
              <a:t>@IFSD_IFPD </a:t>
            </a:r>
            <a:endParaRPr lang="en-US" sz="900" b="0">
              <a:solidFill>
                <a:schemeClr val="tx1">
                  <a:lumMod val="65000"/>
                  <a:lumOff val="35000"/>
                </a:schemeClr>
              </a:solidFill>
              <a:latin typeface="Helvetica" pitchFamily="2" charset="0"/>
            </a:endParaRPr>
          </a:p>
        </p:txBody>
      </p:sp>
      <p:grpSp>
        <p:nvGrpSpPr>
          <p:cNvPr id="9" name="Group 8">
            <a:extLst>
              <a:ext uri="{FF2B5EF4-FFF2-40B4-BE49-F238E27FC236}">
                <a16:creationId xmlns:a16="http://schemas.microsoft.com/office/drawing/2014/main" id="{0D8655CC-78A7-7C41-982B-E79B50905E09}"/>
              </a:ext>
            </a:extLst>
          </p:cNvPr>
          <p:cNvGrpSpPr/>
          <p:nvPr userDrawn="1"/>
        </p:nvGrpSpPr>
        <p:grpSpPr>
          <a:xfrm>
            <a:off x="820712" y="823918"/>
            <a:ext cx="927649" cy="894945"/>
            <a:chOff x="3252909" y="3075060"/>
            <a:chExt cx="2514845" cy="2426185"/>
          </a:xfrm>
        </p:grpSpPr>
        <p:cxnSp>
          <p:nvCxnSpPr>
            <p:cNvPr id="11" name="Straight Connector 10">
              <a:extLst>
                <a:ext uri="{FF2B5EF4-FFF2-40B4-BE49-F238E27FC236}">
                  <a16:creationId xmlns:a16="http://schemas.microsoft.com/office/drawing/2014/main" id="{F9ACD9D9-8072-9740-8394-082E586C4B4B}"/>
                </a:ext>
              </a:extLst>
            </p:cNvPr>
            <p:cNvCxnSpPr/>
            <p:nvPr userDrawn="1"/>
          </p:nvCxnSpPr>
          <p:spPr>
            <a:xfrm rot="13500000" flipH="1">
              <a:off x="3252909" y="3693548"/>
              <a:ext cx="1807697" cy="1807698"/>
            </a:xfrm>
            <a:prstGeom prst="line">
              <a:avLst/>
            </a:prstGeom>
            <a:ln w="12700">
              <a:solidFill>
                <a:srgbClr val="B0904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3E05A01-44A3-814B-A77F-BE9799C66C6E}"/>
                </a:ext>
              </a:extLst>
            </p:cNvPr>
            <p:cNvCxnSpPr>
              <a:cxnSpLocks/>
            </p:cNvCxnSpPr>
            <p:nvPr userDrawn="1"/>
          </p:nvCxnSpPr>
          <p:spPr>
            <a:xfrm rot="13500000" flipH="1">
              <a:off x="3376246" y="3075059"/>
              <a:ext cx="2391508" cy="2391509"/>
            </a:xfrm>
            <a:prstGeom prst="line">
              <a:avLst/>
            </a:prstGeom>
            <a:ln w="12700">
              <a:solidFill>
                <a:srgbClr val="172B54"/>
              </a:solidFill>
            </a:ln>
            <a:effectLst/>
          </p:spPr>
          <p:style>
            <a:lnRef idx="2">
              <a:schemeClr val="accent1"/>
            </a:lnRef>
            <a:fillRef idx="0">
              <a:schemeClr val="accent1"/>
            </a:fillRef>
            <a:effectRef idx="1">
              <a:schemeClr val="accent1"/>
            </a:effectRef>
            <a:fontRef idx="minor">
              <a:schemeClr val="tx1"/>
            </a:fontRef>
          </p:style>
        </p:cxnSp>
      </p:grpSp>
      <p:pic>
        <p:nvPicPr>
          <p:cNvPr id="15" name="Picture 14">
            <a:extLst>
              <a:ext uri="{FF2B5EF4-FFF2-40B4-BE49-F238E27FC236}">
                <a16:creationId xmlns:a16="http://schemas.microsoft.com/office/drawing/2014/main" id="{8E678BDA-6DF6-5549-9211-18250AB0A0C1}"/>
              </a:ext>
            </a:extLst>
          </p:cNvPr>
          <p:cNvPicPr>
            <a:picLocks noChangeAspect="1"/>
          </p:cNvPicPr>
          <p:nvPr userDrawn="1"/>
        </p:nvPicPr>
        <p:blipFill>
          <a:blip r:embed="rId2"/>
          <a:stretch>
            <a:fillRect/>
          </a:stretch>
        </p:blipFill>
        <p:spPr>
          <a:xfrm>
            <a:off x="11303138" y="6353927"/>
            <a:ext cx="227283" cy="185236"/>
          </a:xfrm>
          <a:prstGeom prst="rect">
            <a:avLst/>
          </a:prstGeom>
        </p:spPr>
      </p:pic>
      <p:sp>
        <p:nvSpPr>
          <p:cNvPr id="4" name="TextBox 3">
            <a:extLst>
              <a:ext uri="{FF2B5EF4-FFF2-40B4-BE49-F238E27FC236}">
                <a16:creationId xmlns:a16="http://schemas.microsoft.com/office/drawing/2014/main" id="{BA98DB86-3289-FF4F-A80F-27D4DA895F64}"/>
              </a:ext>
            </a:extLst>
          </p:cNvPr>
          <p:cNvSpPr txBox="1"/>
          <p:nvPr userDrawn="1"/>
        </p:nvSpPr>
        <p:spPr>
          <a:xfrm>
            <a:off x="5911200" y="6353927"/>
            <a:ext cx="369600" cy="230832"/>
          </a:xfrm>
          <a:prstGeom prst="rect">
            <a:avLst/>
          </a:prstGeom>
          <a:noFill/>
        </p:spPr>
        <p:txBody>
          <a:bodyPr wrap="square" rtlCol="0">
            <a:spAutoFit/>
          </a:bodyPr>
          <a:lstStyle/>
          <a:p>
            <a:fld id="{70BD53B7-3A22-FC4A-8E80-1FF74A28CC23}" type="slidenum">
              <a:rPr lang="en-CA" sz="900" smtClean="0">
                <a:latin typeface="Helvetica" pitchFamily="2" charset="0"/>
              </a:rPr>
              <a:t>‹#›</a:t>
            </a:fld>
            <a:endParaRPr lang="en-CA" sz="900">
              <a:latin typeface="Helvetica" pitchFamily="2" charset="0"/>
            </a:endParaRPr>
          </a:p>
        </p:txBody>
      </p:sp>
    </p:spTree>
    <p:extLst>
      <p:ext uri="{BB962C8B-B14F-4D97-AF65-F5344CB8AC3E}">
        <p14:creationId xmlns:p14="http://schemas.microsoft.com/office/powerpoint/2010/main" val="1357491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954144" y="2871670"/>
            <a:ext cx="8576277" cy="1114669"/>
          </a:xfrm>
        </p:spPr>
        <p:txBody>
          <a:bodyPr tIns="0" bIns="0" anchor="ctr">
            <a:normAutofit/>
          </a:bodyPr>
          <a:lstStyle>
            <a:lvl1pPr algn="l">
              <a:lnSpc>
                <a:spcPct val="100000"/>
              </a:lnSpc>
              <a:defRPr sz="1500">
                <a:solidFill>
                  <a:srgbClr val="002855"/>
                </a:solidFill>
              </a:defRPr>
            </a:lvl1pPr>
          </a:lstStyle>
          <a:p>
            <a:r>
              <a:rPr lang="en-CA"/>
              <a:t>CLICK TO EDIT MASTER TITLE STYLE</a:t>
            </a:r>
            <a:endParaRPr lang="en-US"/>
          </a:p>
        </p:txBody>
      </p:sp>
      <p:grpSp>
        <p:nvGrpSpPr>
          <p:cNvPr id="8" name="Group 7">
            <a:extLst>
              <a:ext uri="{FF2B5EF4-FFF2-40B4-BE49-F238E27FC236}">
                <a16:creationId xmlns:a16="http://schemas.microsoft.com/office/drawing/2014/main" id="{960038A8-087A-1D4D-A9C8-DCF4478037A7}"/>
              </a:ext>
            </a:extLst>
          </p:cNvPr>
          <p:cNvGrpSpPr/>
          <p:nvPr userDrawn="1"/>
        </p:nvGrpSpPr>
        <p:grpSpPr>
          <a:xfrm rot="8100000">
            <a:off x="1645327" y="1675916"/>
            <a:ext cx="2391509" cy="2391508"/>
            <a:chOff x="3376245" y="3075060"/>
            <a:chExt cx="2391509" cy="2391508"/>
          </a:xfrm>
        </p:grpSpPr>
        <p:cxnSp>
          <p:nvCxnSpPr>
            <p:cNvPr id="9" name="Straight Connector 8">
              <a:extLst>
                <a:ext uri="{FF2B5EF4-FFF2-40B4-BE49-F238E27FC236}">
                  <a16:creationId xmlns:a16="http://schemas.microsoft.com/office/drawing/2014/main" id="{0AFA0794-A0C7-6845-BFAA-F56D4E23DBFB}"/>
                </a:ext>
              </a:extLst>
            </p:cNvPr>
            <p:cNvCxnSpPr/>
            <p:nvPr userDrawn="1"/>
          </p:nvCxnSpPr>
          <p:spPr>
            <a:xfrm rot="13500000" flipH="1">
              <a:off x="3668151" y="3541120"/>
              <a:ext cx="1807699" cy="1807699"/>
            </a:xfrm>
            <a:prstGeom prst="line">
              <a:avLst/>
            </a:prstGeom>
            <a:ln w="12700">
              <a:solidFill>
                <a:srgbClr val="B0904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BAB2517-932C-A744-9977-8AFAEF70419B}"/>
                </a:ext>
              </a:extLst>
            </p:cNvPr>
            <p:cNvCxnSpPr>
              <a:cxnSpLocks/>
            </p:cNvCxnSpPr>
            <p:nvPr userDrawn="1"/>
          </p:nvCxnSpPr>
          <p:spPr>
            <a:xfrm rot="13500000" flipH="1">
              <a:off x="3376246" y="3075059"/>
              <a:ext cx="2391508" cy="2391509"/>
            </a:xfrm>
            <a:prstGeom prst="line">
              <a:avLst/>
            </a:prstGeom>
            <a:ln w="12700">
              <a:solidFill>
                <a:srgbClr val="172B54"/>
              </a:solidFill>
            </a:ln>
            <a:effectLst/>
          </p:spPr>
          <p:style>
            <a:lnRef idx="2">
              <a:schemeClr val="accent1"/>
            </a:lnRef>
            <a:fillRef idx="0">
              <a:schemeClr val="accent1"/>
            </a:fillRef>
            <a:effectRef idx="1">
              <a:schemeClr val="accent1"/>
            </a:effectRef>
            <a:fontRef idx="minor">
              <a:schemeClr val="tx1"/>
            </a:fontRef>
          </p:style>
        </p:cxnSp>
      </p:grpSp>
      <p:pic>
        <p:nvPicPr>
          <p:cNvPr id="11" name="Picture 10" descr="uottawa_hor_black.jpg">
            <a:extLst>
              <a:ext uri="{FF2B5EF4-FFF2-40B4-BE49-F238E27FC236}">
                <a16:creationId xmlns:a16="http://schemas.microsoft.com/office/drawing/2014/main" id="{BA8B1D37-2833-C84F-B48F-4D7A1E81A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4044" y="6232358"/>
            <a:ext cx="1186376" cy="317202"/>
          </a:xfrm>
          <a:prstGeom prst="rect">
            <a:avLst/>
          </a:prstGeom>
        </p:spPr>
      </p:pic>
    </p:spTree>
    <p:extLst>
      <p:ext uri="{BB962C8B-B14F-4D97-AF65-F5344CB8AC3E}">
        <p14:creationId xmlns:p14="http://schemas.microsoft.com/office/powerpoint/2010/main" val="99684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58A47-E205-4272-9375-6B0B86A032A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03068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3397" y="519708"/>
            <a:ext cx="10844837" cy="581182"/>
          </a:xfrm>
        </p:spPr>
        <p:txBody>
          <a:bodyPr/>
          <a:lstStyle>
            <a:lvl1pPr>
              <a:defRPr>
                <a:solidFill>
                  <a:srgbClr val="002855"/>
                </a:solidFill>
              </a:defRPr>
            </a:lvl1pPr>
          </a:lstStyle>
          <a:p>
            <a:r>
              <a:rPr lang="en-CA"/>
              <a:t>CLICK TO EDIT MASTER TITLE STYLE</a:t>
            </a:r>
            <a:endParaRPr lang="en-US"/>
          </a:p>
        </p:txBody>
      </p:sp>
      <p:sp>
        <p:nvSpPr>
          <p:cNvPr id="3" name="Content Placeholder 2"/>
          <p:cNvSpPr>
            <a:spLocks noGrp="1"/>
          </p:cNvSpPr>
          <p:nvPr>
            <p:ph sz="half" idx="1"/>
          </p:nvPr>
        </p:nvSpPr>
        <p:spPr>
          <a:xfrm>
            <a:off x="666307" y="1702474"/>
            <a:ext cx="5328092" cy="4313321"/>
          </a:xfrm>
        </p:spPr>
        <p:txBody>
          <a:bodyPr>
            <a:normAutofit/>
          </a:bodyPr>
          <a:lstStyle>
            <a:lvl1pPr>
              <a:buClr>
                <a:srgbClr val="A08629"/>
              </a:buClr>
              <a:defRPr sz="1350"/>
            </a:lvl1pPr>
            <a:lvl2pPr>
              <a:buClr>
                <a:srgbClr val="A08629"/>
              </a:buClr>
              <a:defRPr sz="1200"/>
            </a:lvl2pPr>
            <a:lvl3pPr>
              <a:buClr>
                <a:srgbClr val="A08629"/>
              </a:buClr>
              <a:defRPr sz="1050"/>
            </a:lvl3pPr>
            <a:lvl4pPr>
              <a:buClr>
                <a:srgbClr val="A08629"/>
              </a:buClr>
              <a:defRPr sz="900"/>
            </a:lvl4pPr>
            <a:lvl5pPr>
              <a:buClr>
                <a:srgbClr val="A08629"/>
              </a:buClr>
              <a:defRPr sz="9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702474"/>
            <a:ext cx="5320632" cy="4313321"/>
          </a:xfrm>
        </p:spPr>
        <p:txBody>
          <a:bodyPr>
            <a:normAutofit/>
          </a:bodyPr>
          <a:lstStyle>
            <a:lvl1pPr>
              <a:buClr>
                <a:srgbClr val="A08629"/>
              </a:buClr>
              <a:defRPr sz="1350"/>
            </a:lvl1pPr>
            <a:lvl2pPr>
              <a:buClr>
                <a:srgbClr val="A08629"/>
              </a:buClr>
              <a:defRPr sz="1200"/>
            </a:lvl2pPr>
            <a:lvl3pPr>
              <a:buClr>
                <a:srgbClr val="A08629"/>
              </a:buClr>
              <a:defRPr sz="1050"/>
            </a:lvl3pPr>
            <a:lvl4pPr>
              <a:buClr>
                <a:srgbClr val="A08629"/>
              </a:buClr>
              <a:defRPr sz="900"/>
            </a:lvl4pPr>
            <a:lvl5pPr>
              <a:buClr>
                <a:srgbClr val="A08629"/>
              </a:buClr>
              <a:defRPr sz="90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2" name="TextBox 11">
            <a:extLst>
              <a:ext uri="{FF2B5EF4-FFF2-40B4-BE49-F238E27FC236}">
                <a16:creationId xmlns:a16="http://schemas.microsoft.com/office/drawing/2014/main" id="{7B523949-D0C2-DC46-8A86-982788CAD654}"/>
              </a:ext>
            </a:extLst>
          </p:cNvPr>
          <p:cNvSpPr txBox="1"/>
          <p:nvPr userDrawn="1"/>
        </p:nvSpPr>
        <p:spPr>
          <a:xfrm>
            <a:off x="8227117" y="6326099"/>
            <a:ext cx="3076020" cy="230832"/>
          </a:xfrm>
          <a:prstGeom prst="rect">
            <a:avLst/>
          </a:prstGeom>
          <a:noFill/>
        </p:spPr>
        <p:txBody>
          <a:bodyPr wrap="square" rtlCol="0">
            <a:spAutoFit/>
          </a:bodyPr>
          <a:lstStyle/>
          <a:p>
            <a:pPr algn="r"/>
            <a:r>
              <a:rPr lang="en-CA" sz="900" b="0" i="0" u="none" strike="noStrike" kern="1200">
                <a:solidFill>
                  <a:schemeClr val="tx1">
                    <a:lumMod val="65000"/>
                    <a:lumOff val="35000"/>
                  </a:schemeClr>
                </a:solidFill>
                <a:effectLst/>
                <a:latin typeface="Helvetica" pitchFamily="2" charset="0"/>
                <a:ea typeface="+mn-ea"/>
                <a:cs typeface="+mn-cs"/>
              </a:rPr>
              <a:t>@IFSD_IFPD </a:t>
            </a:r>
            <a:endParaRPr lang="en-US" sz="900" b="0">
              <a:solidFill>
                <a:schemeClr val="tx1">
                  <a:lumMod val="65000"/>
                  <a:lumOff val="35000"/>
                </a:schemeClr>
              </a:solidFill>
              <a:latin typeface="Helvetica" pitchFamily="2" charset="0"/>
            </a:endParaRPr>
          </a:p>
        </p:txBody>
      </p:sp>
      <p:grpSp>
        <p:nvGrpSpPr>
          <p:cNvPr id="13" name="Group 12">
            <a:extLst>
              <a:ext uri="{FF2B5EF4-FFF2-40B4-BE49-F238E27FC236}">
                <a16:creationId xmlns:a16="http://schemas.microsoft.com/office/drawing/2014/main" id="{F5D7D60D-15AF-3944-BDF4-C9DBD4E88AC3}"/>
              </a:ext>
            </a:extLst>
          </p:cNvPr>
          <p:cNvGrpSpPr/>
          <p:nvPr userDrawn="1"/>
        </p:nvGrpSpPr>
        <p:grpSpPr>
          <a:xfrm>
            <a:off x="820712" y="823918"/>
            <a:ext cx="927649" cy="894945"/>
            <a:chOff x="3252909" y="3075060"/>
            <a:chExt cx="2514845" cy="2426185"/>
          </a:xfrm>
        </p:grpSpPr>
        <p:cxnSp>
          <p:nvCxnSpPr>
            <p:cNvPr id="14" name="Straight Connector 13">
              <a:extLst>
                <a:ext uri="{FF2B5EF4-FFF2-40B4-BE49-F238E27FC236}">
                  <a16:creationId xmlns:a16="http://schemas.microsoft.com/office/drawing/2014/main" id="{5348B6E4-32BE-5942-B197-BB9FED0227F2}"/>
                </a:ext>
              </a:extLst>
            </p:cNvPr>
            <p:cNvCxnSpPr/>
            <p:nvPr userDrawn="1"/>
          </p:nvCxnSpPr>
          <p:spPr>
            <a:xfrm rot="13500000" flipH="1">
              <a:off x="3252909" y="3693548"/>
              <a:ext cx="1807697" cy="1807698"/>
            </a:xfrm>
            <a:prstGeom prst="line">
              <a:avLst/>
            </a:prstGeom>
            <a:ln w="12700">
              <a:solidFill>
                <a:srgbClr val="B0904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45DBC18-9931-B640-9606-38EE0157411C}"/>
                </a:ext>
              </a:extLst>
            </p:cNvPr>
            <p:cNvCxnSpPr>
              <a:cxnSpLocks/>
            </p:cNvCxnSpPr>
            <p:nvPr userDrawn="1"/>
          </p:nvCxnSpPr>
          <p:spPr>
            <a:xfrm rot="13500000" flipH="1">
              <a:off x="3376246" y="3075059"/>
              <a:ext cx="2391508" cy="2391509"/>
            </a:xfrm>
            <a:prstGeom prst="line">
              <a:avLst/>
            </a:prstGeom>
            <a:ln w="12700">
              <a:solidFill>
                <a:srgbClr val="172B54"/>
              </a:solidFill>
            </a:ln>
            <a:effectLst/>
          </p:spPr>
          <p:style>
            <a:lnRef idx="2">
              <a:schemeClr val="accent1"/>
            </a:lnRef>
            <a:fillRef idx="0">
              <a:schemeClr val="accent1"/>
            </a:fillRef>
            <a:effectRef idx="1">
              <a:schemeClr val="accent1"/>
            </a:effectRef>
            <a:fontRef idx="minor">
              <a:schemeClr val="tx1"/>
            </a:fontRef>
          </p:style>
        </p:cxnSp>
      </p:grpSp>
      <p:pic>
        <p:nvPicPr>
          <p:cNvPr id="16" name="Picture 15">
            <a:extLst>
              <a:ext uri="{FF2B5EF4-FFF2-40B4-BE49-F238E27FC236}">
                <a16:creationId xmlns:a16="http://schemas.microsoft.com/office/drawing/2014/main" id="{7B8A032C-2C6E-C84E-80B2-F657181894FB}"/>
              </a:ext>
            </a:extLst>
          </p:cNvPr>
          <p:cNvPicPr>
            <a:picLocks noChangeAspect="1"/>
          </p:cNvPicPr>
          <p:nvPr userDrawn="1"/>
        </p:nvPicPr>
        <p:blipFill>
          <a:blip r:embed="rId2"/>
          <a:stretch>
            <a:fillRect/>
          </a:stretch>
        </p:blipFill>
        <p:spPr>
          <a:xfrm>
            <a:off x="11303138" y="6353927"/>
            <a:ext cx="227283" cy="185236"/>
          </a:xfrm>
          <a:prstGeom prst="rect">
            <a:avLst/>
          </a:prstGeom>
        </p:spPr>
      </p:pic>
    </p:spTree>
    <p:extLst>
      <p:ext uri="{BB962C8B-B14F-4D97-AF65-F5344CB8AC3E}">
        <p14:creationId xmlns:p14="http://schemas.microsoft.com/office/powerpoint/2010/main" val="3333969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855"/>
                </a:solidFill>
              </a:defRPr>
            </a:lvl1pPr>
          </a:lstStyle>
          <a:p>
            <a:r>
              <a:rPr lang="en-CA"/>
              <a:t>CLICK TO EDIT MASTER TITLE STYLE</a:t>
            </a:r>
            <a:endParaRPr lang="en-US"/>
          </a:p>
        </p:txBody>
      </p:sp>
      <p:sp>
        <p:nvSpPr>
          <p:cNvPr id="3" name="Text Placeholder 2"/>
          <p:cNvSpPr>
            <a:spLocks noGrp="1"/>
          </p:cNvSpPr>
          <p:nvPr>
            <p:ph type="body" idx="1" hasCustomPrompt="1"/>
          </p:nvPr>
        </p:nvSpPr>
        <p:spPr>
          <a:xfrm>
            <a:off x="666312" y="1422225"/>
            <a:ext cx="5330209" cy="639762"/>
          </a:xfrm>
        </p:spPr>
        <p:txBody>
          <a:bodyPr anchor="b">
            <a:noAutofit/>
          </a:bodyPr>
          <a:lstStyle>
            <a:lvl1pPr marL="0" indent="0">
              <a:buNone/>
              <a:defRPr sz="1200" b="0" i="0">
                <a:solidFill>
                  <a:srgbClr val="002855"/>
                </a:solidFill>
                <a:latin typeface="Helvetica"/>
                <a:cs typeface="Helvetica"/>
              </a:defRPr>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CA"/>
              <a:t>CLICK TO EDIT MASTER TEXT STYLES</a:t>
            </a:r>
          </a:p>
        </p:txBody>
      </p:sp>
      <p:sp>
        <p:nvSpPr>
          <p:cNvPr id="4" name="Content Placeholder 3"/>
          <p:cNvSpPr>
            <a:spLocks noGrp="1"/>
          </p:cNvSpPr>
          <p:nvPr>
            <p:ph sz="half" idx="2"/>
          </p:nvPr>
        </p:nvSpPr>
        <p:spPr>
          <a:xfrm>
            <a:off x="666312" y="2080035"/>
            <a:ext cx="5330209" cy="3941770"/>
          </a:xfrm>
        </p:spPr>
        <p:txBody>
          <a:bodyPr>
            <a:normAutofit/>
          </a:bodyPr>
          <a:lstStyle>
            <a:lvl1pPr>
              <a:buClr>
                <a:srgbClr val="A08629"/>
              </a:buClr>
              <a:defRPr sz="1350"/>
            </a:lvl1pPr>
            <a:lvl2pPr>
              <a:buClr>
                <a:srgbClr val="A08629"/>
              </a:buClr>
              <a:defRPr sz="1200"/>
            </a:lvl2pPr>
            <a:lvl3pPr>
              <a:buClr>
                <a:srgbClr val="A08629"/>
              </a:buClr>
              <a:defRPr sz="1050"/>
            </a:lvl3pPr>
            <a:lvl4pPr>
              <a:buClr>
                <a:srgbClr val="A08629"/>
              </a:buClr>
              <a:defRPr sz="900"/>
            </a:lvl4pPr>
            <a:lvl5pPr>
              <a:buClr>
                <a:srgbClr val="A08629"/>
              </a:buClr>
              <a:defRPr sz="9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1" name="Text Placeholder 2">
            <a:extLst>
              <a:ext uri="{FF2B5EF4-FFF2-40B4-BE49-F238E27FC236}">
                <a16:creationId xmlns:a16="http://schemas.microsoft.com/office/drawing/2014/main" id="{7320026C-C193-4D49-9ED6-77AAE1E324C0}"/>
              </a:ext>
            </a:extLst>
          </p:cNvPr>
          <p:cNvSpPr>
            <a:spLocks noGrp="1"/>
          </p:cNvSpPr>
          <p:nvPr>
            <p:ph type="body" idx="10" hasCustomPrompt="1"/>
          </p:nvPr>
        </p:nvSpPr>
        <p:spPr>
          <a:xfrm>
            <a:off x="6168755" y="1422225"/>
            <a:ext cx="5330209" cy="639762"/>
          </a:xfrm>
        </p:spPr>
        <p:txBody>
          <a:bodyPr anchor="b">
            <a:noAutofit/>
          </a:bodyPr>
          <a:lstStyle>
            <a:lvl1pPr marL="0" indent="0">
              <a:buNone/>
              <a:defRPr sz="1200" b="0" i="0">
                <a:solidFill>
                  <a:srgbClr val="002855"/>
                </a:solidFill>
                <a:latin typeface="Helvetica"/>
                <a:cs typeface="Helvetica"/>
              </a:defRPr>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CA"/>
              <a:t>CLICK TO EDIT MASTER TEXT STYLES</a:t>
            </a:r>
          </a:p>
        </p:txBody>
      </p:sp>
      <p:sp>
        <p:nvSpPr>
          <p:cNvPr id="12" name="Content Placeholder 3">
            <a:extLst>
              <a:ext uri="{FF2B5EF4-FFF2-40B4-BE49-F238E27FC236}">
                <a16:creationId xmlns:a16="http://schemas.microsoft.com/office/drawing/2014/main" id="{66356446-9C6A-2B43-9163-7C60C3D4913A}"/>
              </a:ext>
            </a:extLst>
          </p:cNvPr>
          <p:cNvSpPr>
            <a:spLocks noGrp="1"/>
          </p:cNvSpPr>
          <p:nvPr>
            <p:ph sz="half" idx="11"/>
          </p:nvPr>
        </p:nvSpPr>
        <p:spPr>
          <a:xfrm>
            <a:off x="6168755" y="2080035"/>
            <a:ext cx="5330209" cy="3941770"/>
          </a:xfrm>
        </p:spPr>
        <p:txBody>
          <a:bodyPr>
            <a:normAutofit/>
          </a:bodyPr>
          <a:lstStyle>
            <a:lvl1pPr>
              <a:buClr>
                <a:srgbClr val="A08629"/>
              </a:buClr>
              <a:defRPr sz="1350"/>
            </a:lvl1pPr>
            <a:lvl2pPr>
              <a:buClr>
                <a:srgbClr val="A08629"/>
              </a:buClr>
              <a:defRPr sz="1200"/>
            </a:lvl2pPr>
            <a:lvl3pPr>
              <a:buClr>
                <a:srgbClr val="A08629"/>
              </a:buClr>
              <a:defRPr sz="1050"/>
            </a:lvl3pPr>
            <a:lvl4pPr>
              <a:buClr>
                <a:srgbClr val="A08629"/>
              </a:buClr>
              <a:defRPr sz="900"/>
            </a:lvl4pPr>
            <a:lvl5pPr>
              <a:buClr>
                <a:srgbClr val="A08629"/>
              </a:buClr>
              <a:defRPr sz="9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3" name="TextBox 12">
            <a:extLst>
              <a:ext uri="{FF2B5EF4-FFF2-40B4-BE49-F238E27FC236}">
                <a16:creationId xmlns:a16="http://schemas.microsoft.com/office/drawing/2014/main" id="{A00EBAFA-6DA8-0F46-ABFF-CECC536F0B8C}"/>
              </a:ext>
            </a:extLst>
          </p:cNvPr>
          <p:cNvSpPr txBox="1"/>
          <p:nvPr userDrawn="1"/>
        </p:nvSpPr>
        <p:spPr>
          <a:xfrm>
            <a:off x="8227117" y="6326099"/>
            <a:ext cx="3076020" cy="230832"/>
          </a:xfrm>
          <a:prstGeom prst="rect">
            <a:avLst/>
          </a:prstGeom>
          <a:noFill/>
        </p:spPr>
        <p:txBody>
          <a:bodyPr wrap="square" rtlCol="0">
            <a:spAutoFit/>
          </a:bodyPr>
          <a:lstStyle/>
          <a:p>
            <a:pPr algn="r"/>
            <a:r>
              <a:rPr lang="en-CA" sz="900" b="0" i="0" u="none" strike="noStrike" kern="1200">
                <a:solidFill>
                  <a:schemeClr val="tx1">
                    <a:lumMod val="65000"/>
                    <a:lumOff val="35000"/>
                  </a:schemeClr>
                </a:solidFill>
                <a:effectLst/>
                <a:latin typeface="Helvetica" pitchFamily="2" charset="0"/>
                <a:ea typeface="+mn-ea"/>
                <a:cs typeface="+mn-cs"/>
              </a:rPr>
              <a:t>@IFSD_IFPD </a:t>
            </a:r>
            <a:endParaRPr lang="en-US" sz="900" b="0">
              <a:solidFill>
                <a:schemeClr val="tx1">
                  <a:lumMod val="65000"/>
                  <a:lumOff val="35000"/>
                </a:schemeClr>
              </a:solidFill>
              <a:latin typeface="Helvetica" pitchFamily="2" charset="0"/>
            </a:endParaRPr>
          </a:p>
        </p:txBody>
      </p:sp>
      <p:grpSp>
        <p:nvGrpSpPr>
          <p:cNvPr id="14" name="Group 13">
            <a:extLst>
              <a:ext uri="{FF2B5EF4-FFF2-40B4-BE49-F238E27FC236}">
                <a16:creationId xmlns:a16="http://schemas.microsoft.com/office/drawing/2014/main" id="{95A57BAA-712F-B646-8B7C-6878AB7FCE13}"/>
              </a:ext>
            </a:extLst>
          </p:cNvPr>
          <p:cNvGrpSpPr/>
          <p:nvPr userDrawn="1"/>
        </p:nvGrpSpPr>
        <p:grpSpPr>
          <a:xfrm>
            <a:off x="820712" y="823918"/>
            <a:ext cx="927649" cy="894945"/>
            <a:chOff x="3252909" y="3075060"/>
            <a:chExt cx="2514845" cy="2426185"/>
          </a:xfrm>
        </p:grpSpPr>
        <p:cxnSp>
          <p:nvCxnSpPr>
            <p:cNvPr id="17" name="Straight Connector 16">
              <a:extLst>
                <a:ext uri="{FF2B5EF4-FFF2-40B4-BE49-F238E27FC236}">
                  <a16:creationId xmlns:a16="http://schemas.microsoft.com/office/drawing/2014/main" id="{7BD114D8-72C1-0048-8033-6A9426D730A3}"/>
                </a:ext>
              </a:extLst>
            </p:cNvPr>
            <p:cNvCxnSpPr/>
            <p:nvPr userDrawn="1"/>
          </p:nvCxnSpPr>
          <p:spPr>
            <a:xfrm rot="13500000" flipH="1">
              <a:off x="3252909" y="3693548"/>
              <a:ext cx="1807697" cy="1807698"/>
            </a:xfrm>
            <a:prstGeom prst="line">
              <a:avLst/>
            </a:prstGeom>
            <a:ln w="12700">
              <a:solidFill>
                <a:srgbClr val="B0904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9BAC05E-C454-B848-A61E-2067E8943C74}"/>
                </a:ext>
              </a:extLst>
            </p:cNvPr>
            <p:cNvCxnSpPr>
              <a:cxnSpLocks/>
            </p:cNvCxnSpPr>
            <p:nvPr userDrawn="1"/>
          </p:nvCxnSpPr>
          <p:spPr>
            <a:xfrm rot="13500000" flipH="1">
              <a:off x="3376246" y="3075059"/>
              <a:ext cx="2391508" cy="2391509"/>
            </a:xfrm>
            <a:prstGeom prst="line">
              <a:avLst/>
            </a:prstGeom>
            <a:ln w="12700">
              <a:solidFill>
                <a:srgbClr val="172B54"/>
              </a:solidFill>
            </a:ln>
            <a:effectLst/>
          </p:spPr>
          <p:style>
            <a:lnRef idx="2">
              <a:schemeClr val="accent1"/>
            </a:lnRef>
            <a:fillRef idx="0">
              <a:schemeClr val="accent1"/>
            </a:fillRef>
            <a:effectRef idx="1">
              <a:schemeClr val="accent1"/>
            </a:effectRef>
            <a:fontRef idx="minor">
              <a:schemeClr val="tx1"/>
            </a:fontRef>
          </p:style>
        </p:cxnSp>
      </p:grpSp>
      <p:pic>
        <p:nvPicPr>
          <p:cNvPr id="19" name="Picture 18">
            <a:extLst>
              <a:ext uri="{FF2B5EF4-FFF2-40B4-BE49-F238E27FC236}">
                <a16:creationId xmlns:a16="http://schemas.microsoft.com/office/drawing/2014/main" id="{32F8B64F-AF3F-3B4A-8F26-4F5DD7CC362F}"/>
              </a:ext>
            </a:extLst>
          </p:cNvPr>
          <p:cNvPicPr>
            <a:picLocks noChangeAspect="1"/>
          </p:cNvPicPr>
          <p:nvPr userDrawn="1"/>
        </p:nvPicPr>
        <p:blipFill>
          <a:blip r:embed="rId2"/>
          <a:stretch>
            <a:fillRect/>
          </a:stretch>
        </p:blipFill>
        <p:spPr>
          <a:xfrm>
            <a:off x="11303138" y="6353927"/>
            <a:ext cx="227283" cy="185236"/>
          </a:xfrm>
          <a:prstGeom prst="rect">
            <a:avLst/>
          </a:prstGeom>
        </p:spPr>
      </p:pic>
    </p:spTree>
    <p:extLst>
      <p:ext uri="{BB962C8B-B14F-4D97-AF65-F5344CB8AC3E}">
        <p14:creationId xmlns:p14="http://schemas.microsoft.com/office/powerpoint/2010/main" val="774999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855"/>
                </a:solidFill>
              </a:defRPr>
            </a:lvl1pPr>
          </a:lstStyle>
          <a:p>
            <a:r>
              <a:rPr lang="en-CA"/>
              <a:t>CLICK TO EDIT MASTER TITLE STYLE</a:t>
            </a:r>
            <a:endParaRPr lang="en-US"/>
          </a:p>
        </p:txBody>
      </p:sp>
      <p:sp>
        <p:nvSpPr>
          <p:cNvPr id="8" name="TextBox 7">
            <a:extLst>
              <a:ext uri="{FF2B5EF4-FFF2-40B4-BE49-F238E27FC236}">
                <a16:creationId xmlns:a16="http://schemas.microsoft.com/office/drawing/2014/main" id="{1DC9ECFC-9E1E-494B-91A5-15D1EBE0EA95}"/>
              </a:ext>
            </a:extLst>
          </p:cNvPr>
          <p:cNvSpPr txBox="1"/>
          <p:nvPr userDrawn="1"/>
        </p:nvSpPr>
        <p:spPr>
          <a:xfrm>
            <a:off x="8227117" y="6326099"/>
            <a:ext cx="3076020" cy="230832"/>
          </a:xfrm>
          <a:prstGeom prst="rect">
            <a:avLst/>
          </a:prstGeom>
          <a:noFill/>
        </p:spPr>
        <p:txBody>
          <a:bodyPr wrap="square" rtlCol="0">
            <a:spAutoFit/>
          </a:bodyPr>
          <a:lstStyle/>
          <a:p>
            <a:pPr algn="r"/>
            <a:r>
              <a:rPr lang="en-CA" sz="900" b="0" i="0" u="none" strike="noStrike" kern="1200">
                <a:solidFill>
                  <a:schemeClr val="tx1">
                    <a:lumMod val="65000"/>
                    <a:lumOff val="35000"/>
                  </a:schemeClr>
                </a:solidFill>
                <a:effectLst/>
                <a:latin typeface="Helvetica" pitchFamily="2" charset="0"/>
                <a:ea typeface="+mn-ea"/>
                <a:cs typeface="+mn-cs"/>
              </a:rPr>
              <a:t>@IFSD_IFPD </a:t>
            </a:r>
            <a:endParaRPr lang="en-US" sz="900" b="0">
              <a:solidFill>
                <a:schemeClr val="tx1">
                  <a:lumMod val="65000"/>
                  <a:lumOff val="35000"/>
                </a:schemeClr>
              </a:solidFill>
              <a:latin typeface="Helvetica" pitchFamily="2" charset="0"/>
            </a:endParaRPr>
          </a:p>
        </p:txBody>
      </p:sp>
      <p:grpSp>
        <p:nvGrpSpPr>
          <p:cNvPr id="9" name="Group 8">
            <a:extLst>
              <a:ext uri="{FF2B5EF4-FFF2-40B4-BE49-F238E27FC236}">
                <a16:creationId xmlns:a16="http://schemas.microsoft.com/office/drawing/2014/main" id="{822767BB-355F-5548-A1D0-44D2309AF46F}"/>
              </a:ext>
            </a:extLst>
          </p:cNvPr>
          <p:cNvGrpSpPr/>
          <p:nvPr userDrawn="1"/>
        </p:nvGrpSpPr>
        <p:grpSpPr>
          <a:xfrm>
            <a:off x="820712" y="823918"/>
            <a:ext cx="927649" cy="894945"/>
            <a:chOff x="3252909" y="3075060"/>
            <a:chExt cx="2514845" cy="2426185"/>
          </a:xfrm>
        </p:grpSpPr>
        <p:cxnSp>
          <p:nvCxnSpPr>
            <p:cNvPr id="10" name="Straight Connector 9">
              <a:extLst>
                <a:ext uri="{FF2B5EF4-FFF2-40B4-BE49-F238E27FC236}">
                  <a16:creationId xmlns:a16="http://schemas.microsoft.com/office/drawing/2014/main" id="{C2403A3A-A204-1343-AF5F-1DB350D603D5}"/>
                </a:ext>
              </a:extLst>
            </p:cNvPr>
            <p:cNvCxnSpPr/>
            <p:nvPr userDrawn="1"/>
          </p:nvCxnSpPr>
          <p:spPr>
            <a:xfrm rot="13500000" flipH="1">
              <a:off x="3252909" y="3693548"/>
              <a:ext cx="1807697" cy="1807698"/>
            </a:xfrm>
            <a:prstGeom prst="line">
              <a:avLst/>
            </a:prstGeom>
            <a:ln w="12700">
              <a:solidFill>
                <a:srgbClr val="B0904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C75F211-B036-7341-9D25-11A0797BA15A}"/>
                </a:ext>
              </a:extLst>
            </p:cNvPr>
            <p:cNvCxnSpPr>
              <a:cxnSpLocks/>
            </p:cNvCxnSpPr>
            <p:nvPr userDrawn="1"/>
          </p:nvCxnSpPr>
          <p:spPr>
            <a:xfrm rot="13500000" flipH="1">
              <a:off x="3376246" y="3075059"/>
              <a:ext cx="2391508" cy="2391509"/>
            </a:xfrm>
            <a:prstGeom prst="line">
              <a:avLst/>
            </a:prstGeom>
            <a:ln w="12700">
              <a:solidFill>
                <a:srgbClr val="172B54"/>
              </a:solidFill>
            </a:ln>
            <a:effectLst/>
          </p:spPr>
          <p:style>
            <a:lnRef idx="2">
              <a:schemeClr val="accent1"/>
            </a:lnRef>
            <a:fillRef idx="0">
              <a:schemeClr val="accent1"/>
            </a:fillRef>
            <a:effectRef idx="1">
              <a:schemeClr val="accent1"/>
            </a:effectRef>
            <a:fontRef idx="minor">
              <a:schemeClr val="tx1"/>
            </a:fontRef>
          </p:style>
        </p:cxnSp>
      </p:grpSp>
      <p:pic>
        <p:nvPicPr>
          <p:cNvPr id="12" name="Picture 11">
            <a:extLst>
              <a:ext uri="{FF2B5EF4-FFF2-40B4-BE49-F238E27FC236}">
                <a16:creationId xmlns:a16="http://schemas.microsoft.com/office/drawing/2014/main" id="{DE41D268-B35A-E642-AEB5-7126F5FD474E}"/>
              </a:ext>
            </a:extLst>
          </p:cNvPr>
          <p:cNvPicPr>
            <a:picLocks noChangeAspect="1"/>
          </p:cNvPicPr>
          <p:nvPr userDrawn="1"/>
        </p:nvPicPr>
        <p:blipFill>
          <a:blip r:embed="rId2"/>
          <a:stretch>
            <a:fillRect/>
          </a:stretch>
        </p:blipFill>
        <p:spPr>
          <a:xfrm>
            <a:off x="11303138" y="6353927"/>
            <a:ext cx="227283" cy="185236"/>
          </a:xfrm>
          <a:prstGeom prst="rect">
            <a:avLst/>
          </a:prstGeom>
        </p:spPr>
      </p:pic>
    </p:spTree>
    <p:extLst>
      <p:ext uri="{BB962C8B-B14F-4D97-AF65-F5344CB8AC3E}">
        <p14:creationId xmlns:p14="http://schemas.microsoft.com/office/powerpoint/2010/main" val="1065218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8D8770-8D8A-4A43-AF4E-8C1CAFE95BAD}"/>
              </a:ext>
            </a:extLst>
          </p:cNvPr>
          <p:cNvSpPr txBox="1"/>
          <p:nvPr userDrawn="1"/>
        </p:nvSpPr>
        <p:spPr>
          <a:xfrm>
            <a:off x="8227117" y="6326099"/>
            <a:ext cx="3076020" cy="230832"/>
          </a:xfrm>
          <a:prstGeom prst="rect">
            <a:avLst/>
          </a:prstGeom>
          <a:noFill/>
        </p:spPr>
        <p:txBody>
          <a:bodyPr wrap="square" rtlCol="0">
            <a:spAutoFit/>
          </a:bodyPr>
          <a:lstStyle/>
          <a:p>
            <a:pPr algn="r"/>
            <a:r>
              <a:rPr lang="en-CA" sz="900" b="0" i="0" u="none" strike="noStrike" kern="1200">
                <a:solidFill>
                  <a:schemeClr val="tx1">
                    <a:lumMod val="65000"/>
                    <a:lumOff val="35000"/>
                  </a:schemeClr>
                </a:solidFill>
                <a:effectLst/>
                <a:latin typeface="Helvetica" pitchFamily="2" charset="0"/>
                <a:ea typeface="+mn-ea"/>
                <a:cs typeface="+mn-cs"/>
              </a:rPr>
              <a:t>@IFSD_IFPD </a:t>
            </a:r>
            <a:endParaRPr lang="en-US" sz="900" b="0">
              <a:solidFill>
                <a:schemeClr val="tx1">
                  <a:lumMod val="65000"/>
                  <a:lumOff val="35000"/>
                </a:schemeClr>
              </a:solidFill>
              <a:latin typeface="Helvetica" pitchFamily="2" charset="0"/>
            </a:endParaRPr>
          </a:p>
        </p:txBody>
      </p:sp>
      <p:pic>
        <p:nvPicPr>
          <p:cNvPr id="8" name="Picture 7">
            <a:extLst>
              <a:ext uri="{FF2B5EF4-FFF2-40B4-BE49-F238E27FC236}">
                <a16:creationId xmlns:a16="http://schemas.microsoft.com/office/drawing/2014/main" id="{E439B403-6D70-144F-9060-94438CE95871}"/>
              </a:ext>
            </a:extLst>
          </p:cNvPr>
          <p:cNvPicPr>
            <a:picLocks noChangeAspect="1"/>
          </p:cNvPicPr>
          <p:nvPr userDrawn="1"/>
        </p:nvPicPr>
        <p:blipFill>
          <a:blip r:embed="rId2"/>
          <a:stretch>
            <a:fillRect/>
          </a:stretch>
        </p:blipFill>
        <p:spPr>
          <a:xfrm>
            <a:off x="11303138" y="6353927"/>
            <a:ext cx="227283" cy="185236"/>
          </a:xfrm>
          <a:prstGeom prst="rect">
            <a:avLst/>
          </a:prstGeom>
        </p:spPr>
      </p:pic>
    </p:spTree>
    <p:extLst>
      <p:ext uri="{BB962C8B-B14F-4D97-AF65-F5344CB8AC3E}">
        <p14:creationId xmlns:p14="http://schemas.microsoft.com/office/powerpoint/2010/main" val="43824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958A47-E205-4272-9375-6B0B86A032A6}"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4248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58A47-E205-4272-9375-6B0B86A032A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00558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58A47-E205-4272-9375-6B0B86A032A6}"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412838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58A47-E205-4272-9375-6B0B86A032A6}"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371732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58A47-E205-4272-9375-6B0B86A032A6}"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25684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58A47-E205-4272-9375-6B0B86A032A6}"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06707-D6D6-4A86-801F-B06E8FB63D8F}" type="slidenum">
              <a:rPr lang="en-US" smtClean="0"/>
              <a:t>‹#›</a:t>
            </a:fld>
            <a:endParaRPr lang="en-US"/>
          </a:p>
        </p:txBody>
      </p:sp>
    </p:spTree>
    <p:extLst>
      <p:ext uri="{BB962C8B-B14F-4D97-AF65-F5344CB8AC3E}">
        <p14:creationId xmlns:p14="http://schemas.microsoft.com/office/powerpoint/2010/main" val="154956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1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58A47-E205-4272-9375-6B0B86A032A6}" type="datetimeFigureOut">
              <a:rPr lang="en-US" smtClean="0"/>
              <a:t>11/16/2023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06707-D6D6-4A86-801F-B06E8FB63D8F}" type="slidenum">
              <a:rPr lang="en-US" smtClean="0"/>
              <a:t>‹#›</a:t>
            </a:fld>
            <a:endParaRPr lang="en-US"/>
          </a:p>
        </p:txBody>
      </p:sp>
    </p:spTree>
    <p:extLst>
      <p:ext uri="{BB962C8B-B14F-4D97-AF65-F5344CB8AC3E}">
        <p14:creationId xmlns:p14="http://schemas.microsoft.com/office/powerpoint/2010/main" val="4088860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5956102"/>
          </a:xfrm>
          <a:custGeom>
            <a:avLst/>
            <a:gdLst/>
            <a:ahLst/>
            <a:cxnLst/>
            <a:rect l="l" t="t" r="r" b="b"/>
            <a:pathLst>
              <a:path w="13004800" h="8470900">
                <a:moveTo>
                  <a:pt x="0" y="8470900"/>
                </a:moveTo>
                <a:lnTo>
                  <a:pt x="13004800" y="8470900"/>
                </a:lnTo>
                <a:lnTo>
                  <a:pt x="13004800" y="0"/>
                </a:lnTo>
                <a:lnTo>
                  <a:pt x="0" y="0"/>
                </a:lnTo>
                <a:lnTo>
                  <a:pt x="0" y="8470900"/>
                </a:lnTo>
                <a:close/>
              </a:path>
            </a:pathLst>
          </a:custGeom>
          <a:solidFill>
            <a:srgbClr val="E5E5E5"/>
          </a:solidFill>
        </p:spPr>
        <p:txBody>
          <a:bodyPr wrap="square" lIns="0" tIns="0" rIns="0" bIns="0" rtlCol="0"/>
          <a:lstStyle/>
          <a:p>
            <a:endParaRPr sz="1266"/>
          </a:p>
        </p:txBody>
      </p:sp>
      <p:sp>
        <p:nvSpPr>
          <p:cNvPr id="17" name="bk object 17"/>
          <p:cNvSpPr/>
          <p:nvPr/>
        </p:nvSpPr>
        <p:spPr>
          <a:xfrm>
            <a:off x="0" y="0"/>
            <a:ext cx="11630918" cy="6850678"/>
          </a:xfrm>
          <a:prstGeom prst="rect">
            <a:avLst/>
          </a:prstGeom>
          <a:blipFill>
            <a:blip r:embed="rId7" cstate="print"/>
            <a:stretch>
              <a:fillRect/>
            </a:stretch>
          </a:blipFill>
        </p:spPr>
        <p:txBody>
          <a:bodyPr wrap="square" lIns="0" tIns="0" rIns="0" bIns="0" rtlCol="0"/>
          <a:lstStyle/>
          <a:p>
            <a:endParaRPr sz="1266"/>
          </a:p>
        </p:txBody>
      </p:sp>
      <p:sp>
        <p:nvSpPr>
          <p:cNvPr id="2" name="Holder 2"/>
          <p:cNvSpPr>
            <a:spLocks noGrp="1"/>
          </p:cNvSpPr>
          <p:nvPr>
            <p:ph type="title"/>
          </p:nvPr>
        </p:nvSpPr>
        <p:spPr>
          <a:xfrm>
            <a:off x="702469" y="1300629"/>
            <a:ext cx="10787063" cy="369332"/>
          </a:xfrm>
          <a:prstGeom prst="rect">
            <a:avLst/>
          </a:prstGeom>
        </p:spPr>
        <p:txBody>
          <a:bodyPr wrap="square" lIns="0" tIns="0" rIns="0" bIns="0">
            <a:spAutoFit/>
          </a:bodyPr>
          <a:lstStyle>
            <a:lvl1pPr>
              <a:defRPr sz="2400" b="1" i="0">
                <a:solidFill>
                  <a:srgbClr val="AB251F"/>
                </a:solidFill>
                <a:latin typeface="Palatino Linotype"/>
                <a:cs typeface="Palatino Linotype"/>
              </a:defRPr>
            </a:lvl1pPr>
          </a:lstStyle>
          <a:p>
            <a:endParaRPr/>
          </a:p>
        </p:txBody>
      </p:sp>
      <p:sp>
        <p:nvSpPr>
          <p:cNvPr id="3" name="Holder 3"/>
          <p:cNvSpPr>
            <a:spLocks noGrp="1"/>
          </p:cNvSpPr>
          <p:nvPr>
            <p:ph type="body" idx="1"/>
          </p:nvPr>
        </p:nvSpPr>
        <p:spPr>
          <a:xfrm>
            <a:off x="702469" y="1660459"/>
            <a:ext cx="1078706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750094" y="6382463"/>
            <a:ext cx="8364736" cy="108171"/>
          </a:xfrm>
          <a:prstGeom prst="rect">
            <a:avLst/>
          </a:prstGeom>
        </p:spPr>
        <p:txBody>
          <a:bodyPr wrap="square" lIns="0" tIns="0" rIns="0" bIns="0">
            <a:spAutoFit/>
          </a:bodyPr>
          <a:lstStyle>
            <a:lvl1pPr>
              <a:defRPr sz="703" b="0" i="0">
                <a:solidFill>
                  <a:schemeClr val="bg1"/>
                </a:solidFill>
                <a:latin typeface="Arial"/>
                <a:cs typeface="Arial"/>
              </a:defRPr>
            </a:lvl1pPr>
          </a:lstStyle>
          <a:p>
            <a:pPr marL="8929">
              <a:spcBef>
                <a:spcPts val="18"/>
              </a:spcBef>
            </a:pPr>
            <a:r>
              <a:rPr lang="en-US" spc="25"/>
              <a:t>Association</a:t>
            </a:r>
            <a:r>
              <a:rPr lang="en-US" spc="-11"/>
              <a:t> </a:t>
            </a:r>
            <a:r>
              <a:rPr lang="en-US" spc="53"/>
              <a:t>of</a:t>
            </a:r>
            <a:r>
              <a:rPr lang="en-US" spc="-11"/>
              <a:t> </a:t>
            </a:r>
            <a:r>
              <a:rPr lang="en-US" spc="25"/>
              <a:t>Iroquois</a:t>
            </a:r>
            <a:r>
              <a:rPr lang="en-US" spc="-7"/>
              <a:t> </a:t>
            </a:r>
            <a:r>
              <a:rPr lang="en-US" spc="32"/>
              <a:t>and</a:t>
            </a:r>
            <a:r>
              <a:rPr lang="en-US" spc="-11"/>
              <a:t> </a:t>
            </a:r>
            <a:r>
              <a:rPr lang="en-US" spc="28"/>
              <a:t>Allied</a:t>
            </a:r>
            <a:r>
              <a:rPr lang="en-US" spc="-7"/>
              <a:t> </a:t>
            </a:r>
            <a:r>
              <a:rPr lang="en-US" spc="21"/>
              <a:t>Indians</a:t>
            </a:r>
            <a:r>
              <a:rPr lang="en-US" spc="-11"/>
              <a:t> </a:t>
            </a:r>
            <a:r>
              <a:rPr lang="en-US" spc="18"/>
              <a:t>•</a:t>
            </a:r>
            <a:r>
              <a:rPr lang="en-US" spc="-11"/>
              <a:t> </a:t>
            </a:r>
            <a:r>
              <a:rPr lang="en-US" spc="25"/>
              <a:t>Grand</a:t>
            </a:r>
            <a:r>
              <a:rPr lang="en-US" spc="-7"/>
              <a:t> </a:t>
            </a:r>
            <a:r>
              <a:rPr lang="en-US" spc="21"/>
              <a:t>Council</a:t>
            </a:r>
            <a:r>
              <a:rPr lang="en-US" spc="-11"/>
              <a:t> </a:t>
            </a:r>
            <a:r>
              <a:rPr lang="en-US" spc="14"/>
              <a:t>Treaty</a:t>
            </a:r>
            <a:r>
              <a:rPr lang="en-US" spc="-7"/>
              <a:t> </a:t>
            </a:r>
            <a:r>
              <a:rPr lang="en-US" spc="46"/>
              <a:t>#3</a:t>
            </a:r>
            <a:r>
              <a:rPr lang="en-US" spc="-11"/>
              <a:t> </a:t>
            </a:r>
            <a:r>
              <a:rPr lang="en-US" spc="18"/>
              <a:t>•</a:t>
            </a:r>
            <a:r>
              <a:rPr lang="en-US" spc="-7"/>
              <a:t> </a:t>
            </a:r>
            <a:r>
              <a:rPr lang="en-US" spc="32"/>
              <a:t>Independent</a:t>
            </a:r>
            <a:r>
              <a:rPr lang="en-US" spc="-11"/>
              <a:t> </a:t>
            </a:r>
            <a:r>
              <a:rPr lang="en-US" spc="21"/>
              <a:t>First</a:t>
            </a:r>
            <a:r>
              <a:rPr lang="en-US" spc="-11"/>
              <a:t> </a:t>
            </a:r>
            <a:r>
              <a:rPr lang="en-US" spc="32"/>
              <a:t>Nations</a:t>
            </a:r>
            <a:r>
              <a:rPr lang="en-US" spc="-7"/>
              <a:t> </a:t>
            </a:r>
            <a:r>
              <a:rPr lang="en-US" spc="18"/>
              <a:t>•</a:t>
            </a:r>
            <a:r>
              <a:rPr lang="en-US" spc="-11"/>
              <a:t> </a:t>
            </a:r>
            <a:r>
              <a:rPr lang="en-US" spc="28"/>
              <a:t>Nishnawbe</a:t>
            </a:r>
            <a:r>
              <a:rPr lang="en-US" spc="-7"/>
              <a:t> </a:t>
            </a:r>
            <a:r>
              <a:rPr lang="en-US" spc="25"/>
              <a:t>Aski</a:t>
            </a:r>
            <a:r>
              <a:rPr lang="en-US" spc="-11"/>
              <a:t> </a:t>
            </a:r>
            <a:r>
              <a:rPr lang="en-US" spc="39"/>
              <a:t>Nation</a:t>
            </a:r>
            <a:r>
              <a:rPr lang="en-US" spc="-7"/>
              <a:t> </a:t>
            </a:r>
            <a:r>
              <a:rPr lang="en-US" spc="18"/>
              <a:t>•</a:t>
            </a:r>
            <a:r>
              <a:rPr lang="en-US" spc="-11"/>
              <a:t> </a:t>
            </a:r>
            <a:r>
              <a:rPr lang="en-US" spc="28"/>
              <a:t>Union</a:t>
            </a:r>
            <a:r>
              <a:rPr lang="en-US" spc="-11"/>
              <a:t> </a:t>
            </a:r>
            <a:r>
              <a:rPr lang="en-US" spc="53"/>
              <a:t>of</a:t>
            </a:r>
            <a:r>
              <a:rPr lang="en-US" spc="-7"/>
              <a:t> </a:t>
            </a:r>
            <a:r>
              <a:rPr lang="en-US" spc="32"/>
              <a:t>Ontario</a:t>
            </a:r>
            <a:r>
              <a:rPr lang="en-US" spc="-11"/>
              <a:t> </a:t>
            </a:r>
            <a:r>
              <a:rPr lang="en-US" spc="21"/>
              <a:t>Indians</a:t>
            </a:r>
            <a:endParaRPr lang="en-US" spc="21"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pPr/>
              <a:t>11/16/2023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2213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3397" y="519708"/>
            <a:ext cx="10909005" cy="581182"/>
          </a:xfrm>
          <a:prstGeom prst="rect">
            <a:avLst/>
          </a:prstGeom>
        </p:spPr>
        <p:txBody>
          <a:bodyPr vert="horz" lIns="0" tIns="45720" rIns="0" bIns="45720" rtlCol="0" anchor="b">
            <a:normAutofit/>
          </a:bodyPr>
          <a:lstStyle/>
          <a:p>
            <a:r>
              <a:rPr lang="en-CA" dirty="0"/>
              <a:t>CLICK TO EDIT MASTER TITLE STYLE</a:t>
            </a:r>
            <a:endParaRPr lang="en-US" dirty="0"/>
          </a:p>
        </p:txBody>
      </p:sp>
      <p:sp>
        <p:nvSpPr>
          <p:cNvPr id="3" name="Text Placeholder 2"/>
          <p:cNvSpPr>
            <a:spLocks noGrp="1"/>
          </p:cNvSpPr>
          <p:nvPr>
            <p:ph type="body" idx="1"/>
          </p:nvPr>
        </p:nvSpPr>
        <p:spPr>
          <a:xfrm>
            <a:off x="673398" y="1702475"/>
            <a:ext cx="10845211" cy="4315559"/>
          </a:xfrm>
          <a:prstGeom prst="rect">
            <a:avLst/>
          </a:prstGeom>
        </p:spPr>
        <p:txBody>
          <a:bodyPr vert="horz" lIns="0" tIns="45720" rIns="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5" name="Picture 4" descr="IFSD-IFPD_Logo_RGB.jpg">
            <a:extLst>
              <a:ext uri="{FF2B5EF4-FFF2-40B4-BE49-F238E27FC236}">
                <a16:creationId xmlns:a16="http://schemas.microsoft.com/office/drawing/2014/main" id="{3DFFE2F7-BFD1-534A-9C8D-C6AECC7CA72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3396" y="6259524"/>
            <a:ext cx="862271" cy="300144"/>
          </a:xfrm>
          <a:prstGeom prst="rect">
            <a:avLst/>
          </a:prstGeom>
        </p:spPr>
      </p:pic>
    </p:spTree>
    <p:extLst>
      <p:ext uri="{BB962C8B-B14F-4D97-AF65-F5344CB8AC3E}">
        <p14:creationId xmlns:p14="http://schemas.microsoft.com/office/powerpoint/2010/main" val="59847985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hdr="0" ftr="0" dt="0"/>
  <p:txStyles>
    <p:titleStyle>
      <a:lvl1pPr algn="l" defTabSz="342898" rtl="0" eaLnBrk="1" latinLnBrk="0" hangingPunct="1">
        <a:spcBef>
          <a:spcPct val="0"/>
        </a:spcBef>
        <a:buNone/>
        <a:defRPr sz="1500" b="1" kern="1200">
          <a:solidFill>
            <a:srgbClr val="002855"/>
          </a:solidFill>
          <a:latin typeface="Helvetica"/>
          <a:ea typeface="+mj-ea"/>
          <a:cs typeface="Helvetica"/>
        </a:defRPr>
      </a:lvl1pPr>
    </p:titleStyle>
    <p:bodyStyle>
      <a:lvl1pPr marL="257174" indent="-257174" algn="l" defTabSz="342898" rtl="0" eaLnBrk="1" latinLnBrk="0" hangingPunct="1">
        <a:spcBef>
          <a:spcPct val="20000"/>
        </a:spcBef>
        <a:buClr>
          <a:srgbClr val="A08629"/>
        </a:buClr>
        <a:buFont typeface="Wingdings" charset="2"/>
        <a:buChar char="§"/>
        <a:defRPr sz="1500" b="0" i="0" kern="1200">
          <a:solidFill>
            <a:schemeClr val="tx1">
              <a:lumMod val="75000"/>
              <a:lumOff val="25000"/>
            </a:schemeClr>
          </a:solidFill>
          <a:latin typeface="Helvetica Light"/>
          <a:ea typeface="+mn-ea"/>
          <a:cs typeface="Helvetica Light"/>
        </a:defRPr>
      </a:lvl1pPr>
      <a:lvl2pPr marL="557210" indent="-214312" algn="l" defTabSz="342898" rtl="0" eaLnBrk="1" latinLnBrk="0" hangingPunct="1">
        <a:spcBef>
          <a:spcPct val="20000"/>
        </a:spcBef>
        <a:buClr>
          <a:srgbClr val="A08629"/>
        </a:buClr>
        <a:buFont typeface="Arial"/>
        <a:buChar char="–"/>
        <a:defRPr sz="1350" b="0" i="0" kern="1200">
          <a:solidFill>
            <a:schemeClr val="tx1">
              <a:lumMod val="75000"/>
              <a:lumOff val="25000"/>
            </a:schemeClr>
          </a:solidFill>
          <a:latin typeface="Helvetica Light"/>
          <a:ea typeface="+mn-ea"/>
          <a:cs typeface="Helvetica Light"/>
        </a:defRPr>
      </a:lvl2pPr>
      <a:lvl3pPr marL="857246" indent="-171450" algn="l" defTabSz="342898" rtl="0" eaLnBrk="1" latinLnBrk="0" hangingPunct="1">
        <a:spcBef>
          <a:spcPct val="20000"/>
        </a:spcBef>
        <a:buClr>
          <a:srgbClr val="A08629"/>
        </a:buClr>
        <a:buFont typeface="Arial"/>
        <a:buChar char="•"/>
        <a:defRPr sz="1200" b="0" i="0" kern="1200">
          <a:solidFill>
            <a:schemeClr val="tx1">
              <a:lumMod val="75000"/>
              <a:lumOff val="25000"/>
            </a:schemeClr>
          </a:solidFill>
          <a:latin typeface="Helvetica Light"/>
          <a:ea typeface="+mn-ea"/>
          <a:cs typeface="Helvetica Light"/>
        </a:defRPr>
      </a:lvl3pPr>
      <a:lvl4pPr marL="1200145" indent="-171450" algn="l" defTabSz="342898" rtl="0" eaLnBrk="1" latinLnBrk="0" hangingPunct="1">
        <a:spcBef>
          <a:spcPct val="20000"/>
        </a:spcBef>
        <a:buClr>
          <a:srgbClr val="A08629"/>
        </a:buClr>
        <a:buFont typeface="Arial"/>
        <a:buChar char="–"/>
        <a:defRPr sz="1050" b="0" i="0" kern="1200">
          <a:solidFill>
            <a:schemeClr val="tx1">
              <a:lumMod val="75000"/>
              <a:lumOff val="25000"/>
            </a:schemeClr>
          </a:solidFill>
          <a:latin typeface="Helvetica Light"/>
          <a:ea typeface="+mn-ea"/>
          <a:cs typeface="Helvetica Light"/>
        </a:defRPr>
      </a:lvl4pPr>
      <a:lvl5pPr marL="1543044" indent="-171450" algn="l" defTabSz="342898" rtl="0" eaLnBrk="1" latinLnBrk="0" hangingPunct="1">
        <a:spcBef>
          <a:spcPct val="20000"/>
        </a:spcBef>
        <a:buClr>
          <a:srgbClr val="A08629"/>
        </a:buClr>
        <a:buFont typeface="Arial"/>
        <a:buChar char="»"/>
        <a:defRPr sz="1050" b="0" i="0" kern="1200">
          <a:solidFill>
            <a:schemeClr val="tx1">
              <a:lumMod val="75000"/>
              <a:lumOff val="25000"/>
            </a:schemeClr>
          </a:solidFill>
          <a:latin typeface="Helvetica Light"/>
          <a:ea typeface="+mn-ea"/>
          <a:cs typeface="Helvetica Light"/>
        </a:defRPr>
      </a:lvl5pPr>
      <a:lvl6pPr marL="1885942" indent="-171450" algn="l" defTabSz="342898" rtl="0" eaLnBrk="1" latinLnBrk="0" hangingPunct="1">
        <a:spcBef>
          <a:spcPct val="20000"/>
        </a:spcBef>
        <a:buFont typeface="Arial"/>
        <a:buChar char="•"/>
        <a:defRPr sz="1500" kern="1200">
          <a:solidFill>
            <a:schemeClr val="tx1"/>
          </a:solidFill>
          <a:latin typeface="+mn-lt"/>
          <a:ea typeface="+mn-ea"/>
          <a:cs typeface="+mn-cs"/>
        </a:defRPr>
      </a:lvl6pPr>
      <a:lvl7pPr marL="2228840" indent="-171450" algn="l" defTabSz="342898" rtl="0" eaLnBrk="1" latinLnBrk="0" hangingPunct="1">
        <a:spcBef>
          <a:spcPct val="20000"/>
        </a:spcBef>
        <a:buFont typeface="Arial"/>
        <a:buChar char="•"/>
        <a:defRPr sz="1500" kern="1200">
          <a:solidFill>
            <a:schemeClr val="tx1"/>
          </a:solidFill>
          <a:latin typeface="+mn-lt"/>
          <a:ea typeface="+mn-ea"/>
          <a:cs typeface="+mn-cs"/>
        </a:defRPr>
      </a:lvl7pPr>
      <a:lvl8pPr marL="2571739" indent="-171450" algn="l" defTabSz="342898" rtl="0" eaLnBrk="1" latinLnBrk="0" hangingPunct="1">
        <a:spcBef>
          <a:spcPct val="20000"/>
        </a:spcBef>
        <a:buFont typeface="Arial"/>
        <a:buChar char="•"/>
        <a:defRPr sz="1500" kern="1200">
          <a:solidFill>
            <a:schemeClr val="tx1"/>
          </a:solidFill>
          <a:latin typeface="+mn-lt"/>
          <a:ea typeface="+mn-ea"/>
          <a:cs typeface="+mn-cs"/>
        </a:defRPr>
      </a:lvl8pPr>
      <a:lvl9pPr marL="2914638" indent="-171450" algn="l" defTabSz="34289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8" rtl="0" eaLnBrk="1" latinLnBrk="0" hangingPunct="1">
        <a:defRPr sz="1350" kern="1200">
          <a:solidFill>
            <a:schemeClr val="tx1"/>
          </a:solidFill>
          <a:latin typeface="+mn-lt"/>
          <a:ea typeface="+mn-ea"/>
          <a:cs typeface="+mn-cs"/>
        </a:defRPr>
      </a:lvl1pPr>
      <a:lvl2pPr marL="342898" algn="l" defTabSz="342898" rtl="0" eaLnBrk="1" latinLnBrk="0" hangingPunct="1">
        <a:defRPr sz="1350" kern="1200">
          <a:solidFill>
            <a:schemeClr val="tx1"/>
          </a:solidFill>
          <a:latin typeface="+mn-lt"/>
          <a:ea typeface="+mn-ea"/>
          <a:cs typeface="+mn-cs"/>
        </a:defRPr>
      </a:lvl2pPr>
      <a:lvl3pPr marL="685797" algn="l" defTabSz="342898" rtl="0" eaLnBrk="1" latinLnBrk="0" hangingPunct="1">
        <a:defRPr sz="1350" kern="1200">
          <a:solidFill>
            <a:schemeClr val="tx1"/>
          </a:solidFill>
          <a:latin typeface="+mn-lt"/>
          <a:ea typeface="+mn-ea"/>
          <a:cs typeface="+mn-cs"/>
        </a:defRPr>
      </a:lvl3pPr>
      <a:lvl4pPr marL="1028696" algn="l" defTabSz="342898" rtl="0" eaLnBrk="1" latinLnBrk="0" hangingPunct="1">
        <a:defRPr sz="1350" kern="1200">
          <a:solidFill>
            <a:schemeClr val="tx1"/>
          </a:solidFill>
          <a:latin typeface="+mn-lt"/>
          <a:ea typeface="+mn-ea"/>
          <a:cs typeface="+mn-cs"/>
        </a:defRPr>
      </a:lvl4pPr>
      <a:lvl5pPr marL="1371594" algn="l" defTabSz="342898" rtl="0" eaLnBrk="1" latinLnBrk="0" hangingPunct="1">
        <a:defRPr sz="1350" kern="1200">
          <a:solidFill>
            <a:schemeClr val="tx1"/>
          </a:solidFill>
          <a:latin typeface="+mn-lt"/>
          <a:ea typeface="+mn-ea"/>
          <a:cs typeface="+mn-cs"/>
        </a:defRPr>
      </a:lvl5pPr>
      <a:lvl6pPr marL="1714492" algn="l" defTabSz="342898" rtl="0" eaLnBrk="1" latinLnBrk="0" hangingPunct="1">
        <a:defRPr sz="1350" kern="1200">
          <a:solidFill>
            <a:schemeClr val="tx1"/>
          </a:solidFill>
          <a:latin typeface="+mn-lt"/>
          <a:ea typeface="+mn-ea"/>
          <a:cs typeface="+mn-cs"/>
        </a:defRPr>
      </a:lvl6pPr>
      <a:lvl7pPr marL="2057391" algn="l" defTabSz="342898" rtl="0" eaLnBrk="1" latinLnBrk="0" hangingPunct="1">
        <a:defRPr sz="1350" kern="1200">
          <a:solidFill>
            <a:schemeClr val="tx1"/>
          </a:solidFill>
          <a:latin typeface="+mn-lt"/>
          <a:ea typeface="+mn-ea"/>
          <a:cs typeface="+mn-cs"/>
        </a:defRPr>
      </a:lvl7pPr>
      <a:lvl8pPr marL="2400290" algn="l" defTabSz="342898" rtl="0" eaLnBrk="1" latinLnBrk="0" hangingPunct="1">
        <a:defRPr sz="1350" kern="1200">
          <a:solidFill>
            <a:schemeClr val="tx1"/>
          </a:solidFill>
          <a:latin typeface="+mn-lt"/>
          <a:ea typeface="+mn-ea"/>
          <a:cs typeface="+mn-cs"/>
        </a:defRPr>
      </a:lvl8pPr>
      <a:lvl9pPr marL="2743188" algn="l" defTabSz="34289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pp.powerbi.com/view?r=eyJrIjoiNzgyZTY4ZDktMjE2Yy00NDFiLTk4NjQtMzQ1MGQ2ZWZhMjFjIiwidCI6IjZmZDM5NTBjLTkxMjEtNGM2NS1hNzZhLWYxN2Y2OWQ2MDNlYyJ9"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73514" y="1732534"/>
            <a:ext cx="9101876" cy="1953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Fall Chiefs Assembly</a:t>
            </a:r>
          </a:p>
        </p:txBody>
      </p:sp>
      <p:sp>
        <p:nvSpPr>
          <p:cNvPr id="5" name="Subtitle 2"/>
          <p:cNvSpPr txBox="1">
            <a:spLocks/>
          </p:cNvSpPr>
          <p:nvPr/>
        </p:nvSpPr>
        <p:spPr>
          <a:xfrm>
            <a:off x="3727497" y="1732534"/>
            <a:ext cx="6300309" cy="4053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latin typeface="Arial" panose="020B0604020202020204" pitchFamily="34" charset="0"/>
                <a:ea typeface="Calibri" panose="020F0502020204030204" pitchFamily="34" charset="0"/>
                <a:cs typeface="Arial" panose="020B0604020202020204" pitchFamily="34" charset="0"/>
              </a:rPr>
              <a:t>Chiefs of Ontario</a:t>
            </a:r>
          </a:p>
        </p:txBody>
      </p:sp>
      <p:sp>
        <p:nvSpPr>
          <p:cNvPr id="6" name="Subtitle 2"/>
          <p:cNvSpPr txBox="1">
            <a:spLocks/>
          </p:cNvSpPr>
          <p:nvPr/>
        </p:nvSpPr>
        <p:spPr>
          <a:xfrm>
            <a:off x="2305652" y="3220529"/>
            <a:ext cx="9144000" cy="2242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en-US" sz="1600" b="1" dirty="0">
                <a:solidFill>
                  <a:schemeClr val="bg1"/>
                </a:solidFill>
                <a:latin typeface="Arial" panose="020B0604020202020204" pitchFamily="34" charset="0"/>
                <a:ea typeface="Fira Sans" panose="020B0503050000020004" pitchFamily="34" charset="0"/>
                <a:cs typeface="Arial" panose="020B0604020202020204" pitchFamily="34" charset="0"/>
              </a:rPr>
              <a:t>November 21-23, 2023     Toronto, Ontario</a:t>
            </a:r>
          </a:p>
          <a:p>
            <a:pPr marL="0" indent="0" algn="ctr">
              <a:lnSpc>
                <a:spcPct val="150000"/>
              </a:lnSpc>
              <a:spcBef>
                <a:spcPts val="0"/>
              </a:spcBef>
              <a:buNone/>
            </a:pPr>
            <a:r>
              <a:rPr lang="en-US" sz="1600" b="1" dirty="0">
                <a:solidFill>
                  <a:schemeClr val="bg1"/>
                </a:solidFill>
                <a:latin typeface="Arial" panose="020B0604020202020204" pitchFamily="34" charset="0"/>
                <a:ea typeface="Fira Sans" panose="020B0503050000020004" pitchFamily="34" charset="0"/>
                <a:cs typeface="Arial" panose="020B0604020202020204" pitchFamily="34" charset="0"/>
              </a:rPr>
              <a:t>For more information, please visit: www.ChiefsMeeting.com</a:t>
            </a:r>
          </a:p>
        </p:txBody>
      </p:sp>
      <p:cxnSp>
        <p:nvCxnSpPr>
          <p:cNvPr id="14" name="Straight Connector 13"/>
          <p:cNvCxnSpPr/>
          <p:nvPr/>
        </p:nvCxnSpPr>
        <p:spPr>
          <a:xfrm>
            <a:off x="7103220" y="3384645"/>
            <a:ext cx="0" cy="1924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862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7839-8BA3-17BE-3B24-8D45B386BEBF}"/>
              </a:ext>
            </a:extLst>
          </p:cNvPr>
          <p:cNvSpPr>
            <a:spLocks noGrp="1"/>
          </p:cNvSpPr>
          <p:nvPr>
            <p:ph type="title"/>
          </p:nvPr>
        </p:nvSpPr>
        <p:spPr/>
        <p:txBody>
          <a:bodyPr>
            <a:normAutofit/>
          </a:bodyPr>
          <a:lstStyle/>
          <a:p>
            <a:r>
              <a:rPr lang="en-US" sz="2400" dirty="0"/>
              <a:t>Project Overview – Mandate and Approach</a:t>
            </a:r>
          </a:p>
        </p:txBody>
      </p:sp>
      <p:sp>
        <p:nvSpPr>
          <p:cNvPr id="3" name="Content Placeholder 2">
            <a:extLst>
              <a:ext uri="{FF2B5EF4-FFF2-40B4-BE49-F238E27FC236}">
                <a16:creationId xmlns:a16="http://schemas.microsoft.com/office/drawing/2014/main" id="{7DF48D80-AEB6-12CF-D720-F9D1AC9C600D}"/>
              </a:ext>
            </a:extLst>
          </p:cNvPr>
          <p:cNvSpPr>
            <a:spLocks noGrp="1"/>
          </p:cNvSpPr>
          <p:nvPr>
            <p:ph idx="1"/>
          </p:nvPr>
        </p:nvSpPr>
        <p:spPr/>
        <p:txBody>
          <a:bodyPr/>
          <a:lstStyle/>
          <a:p>
            <a:r>
              <a:rPr lang="en-US" sz="2400" dirty="0">
                <a:solidFill>
                  <a:schemeClr val="tx1">
                    <a:lumMod val="65000"/>
                    <a:lumOff val="35000"/>
                  </a:schemeClr>
                </a:solidFill>
              </a:rPr>
              <a:t>Project focused on supply chain mapping and procurement</a:t>
            </a:r>
          </a:p>
          <a:p>
            <a:pPr lvl="1"/>
            <a:r>
              <a:rPr lang="en-US" sz="1800" dirty="0">
                <a:solidFill>
                  <a:schemeClr val="tx1">
                    <a:lumMod val="65000"/>
                    <a:lumOff val="35000"/>
                  </a:schemeClr>
                </a:solidFill>
              </a:rPr>
              <a:t>IFSD’s role is to </a:t>
            </a:r>
            <a:r>
              <a:rPr lang="en-US" sz="1800" i="1" dirty="0">
                <a:solidFill>
                  <a:schemeClr val="tx1">
                    <a:lumMod val="65000"/>
                    <a:lumOff val="35000"/>
                  </a:schemeClr>
                </a:solidFill>
              </a:rPr>
              <a:t>support</a:t>
            </a:r>
            <a:r>
              <a:rPr lang="en-US" sz="1800" dirty="0">
                <a:solidFill>
                  <a:schemeClr val="tx1">
                    <a:lumMod val="65000"/>
                    <a:lumOff val="35000"/>
                  </a:schemeClr>
                </a:solidFill>
              </a:rPr>
              <a:t> the COO by providing:</a:t>
            </a:r>
          </a:p>
          <a:p>
            <a:pPr lvl="2"/>
            <a:r>
              <a:rPr lang="en-US" sz="1200" dirty="0">
                <a:solidFill>
                  <a:schemeClr val="tx1">
                    <a:lumMod val="65000"/>
                    <a:lumOff val="35000"/>
                  </a:schemeClr>
                </a:solidFill>
              </a:rPr>
              <a:t>Technical expertise </a:t>
            </a:r>
          </a:p>
          <a:p>
            <a:pPr lvl="2"/>
            <a:r>
              <a:rPr lang="en-US" sz="1200" dirty="0">
                <a:solidFill>
                  <a:schemeClr val="tx1">
                    <a:lumMod val="65000"/>
                    <a:lumOff val="35000"/>
                  </a:schemeClr>
                </a:solidFill>
              </a:rPr>
              <a:t>Conducting research </a:t>
            </a:r>
          </a:p>
          <a:p>
            <a:pPr lvl="2"/>
            <a:r>
              <a:rPr lang="en-US" sz="1200" dirty="0">
                <a:solidFill>
                  <a:schemeClr val="tx1">
                    <a:lumMod val="65000"/>
                    <a:lumOff val="35000"/>
                  </a:schemeClr>
                </a:solidFill>
              </a:rPr>
              <a:t>Facilitating engagement</a:t>
            </a:r>
          </a:p>
          <a:p>
            <a:endParaRPr lang="en-US" dirty="0">
              <a:solidFill>
                <a:schemeClr val="tx1">
                  <a:lumMod val="65000"/>
                  <a:lumOff val="35000"/>
                </a:schemeClr>
              </a:solidFill>
            </a:endParaRPr>
          </a:p>
          <a:p>
            <a:r>
              <a:rPr lang="en-US" sz="2400" dirty="0">
                <a:solidFill>
                  <a:schemeClr val="tx1">
                    <a:lumMod val="65000"/>
                    <a:lumOff val="35000"/>
                  </a:schemeClr>
                </a:solidFill>
              </a:rPr>
              <a:t>IFSD’s approach comprises three parts</a:t>
            </a:r>
          </a:p>
          <a:p>
            <a:pPr lvl="1"/>
            <a:r>
              <a:rPr lang="en-US" sz="1800" dirty="0">
                <a:solidFill>
                  <a:schemeClr val="tx1">
                    <a:lumMod val="65000"/>
                    <a:lumOff val="35000"/>
                  </a:schemeClr>
                </a:solidFill>
              </a:rPr>
              <a:t>Schema definition</a:t>
            </a:r>
          </a:p>
          <a:p>
            <a:pPr lvl="1"/>
            <a:r>
              <a:rPr lang="en-US" sz="1800" dirty="0">
                <a:solidFill>
                  <a:schemeClr val="tx1">
                    <a:lumMod val="65000"/>
                    <a:lumOff val="35000"/>
                  </a:schemeClr>
                </a:solidFill>
              </a:rPr>
              <a:t>Data collection support </a:t>
            </a:r>
          </a:p>
          <a:p>
            <a:pPr lvl="1"/>
            <a:r>
              <a:rPr lang="en-US" sz="1800" dirty="0">
                <a:solidFill>
                  <a:schemeClr val="tx1">
                    <a:lumMod val="65000"/>
                    <a:lumOff val="35000"/>
                  </a:schemeClr>
                </a:solidFill>
              </a:rPr>
              <a:t>Portal development</a:t>
            </a:r>
          </a:p>
          <a:p>
            <a:pPr lvl="1"/>
            <a:endParaRPr lang="en-US" dirty="0">
              <a:solidFill>
                <a:schemeClr val="tx1">
                  <a:lumMod val="65000"/>
                  <a:lumOff val="35000"/>
                </a:schemeClr>
              </a:solidFill>
            </a:endParaRPr>
          </a:p>
          <a:p>
            <a:r>
              <a:rPr lang="en-US" sz="2400" dirty="0">
                <a:solidFill>
                  <a:schemeClr val="tx1">
                    <a:lumMod val="65000"/>
                    <a:lumOff val="35000"/>
                  </a:schemeClr>
                </a:solidFill>
              </a:rPr>
              <a:t>Project timelines</a:t>
            </a:r>
          </a:p>
          <a:p>
            <a:pPr lvl="1"/>
            <a:r>
              <a:rPr lang="en-US" sz="1800" dirty="0">
                <a:solidFill>
                  <a:schemeClr val="tx1">
                    <a:lumMod val="65000"/>
                    <a:lumOff val="35000"/>
                  </a:schemeClr>
                </a:solidFill>
              </a:rPr>
              <a:t>August 2023 to September 2024</a:t>
            </a:r>
          </a:p>
          <a:p>
            <a:endParaRPr lang="en-US" dirty="0"/>
          </a:p>
          <a:p>
            <a:endParaRPr lang="en-US" dirty="0"/>
          </a:p>
          <a:p>
            <a:endParaRPr lang="en-US" dirty="0"/>
          </a:p>
        </p:txBody>
      </p:sp>
    </p:spTree>
    <p:extLst>
      <p:ext uri="{BB962C8B-B14F-4D97-AF65-F5344CB8AC3E}">
        <p14:creationId xmlns:p14="http://schemas.microsoft.com/office/powerpoint/2010/main" val="2435164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B8FB-FA05-9A21-1C49-75AED03019F5}"/>
              </a:ext>
            </a:extLst>
          </p:cNvPr>
          <p:cNvSpPr>
            <a:spLocks noGrp="1"/>
          </p:cNvSpPr>
          <p:nvPr>
            <p:ph type="title"/>
          </p:nvPr>
        </p:nvSpPr>
        <p:spPr/>
        <p:txBody>
          <a:bodyPr>
            <a:normAutofit/>
          </a:bodyPr>
          <a:lstStyle/>
          <a:p>
            <a:r>
              <a:rPr lang="en-US" sz="2400" dirty="0"/>
              <a:t>Project Overview – The Art of the Possible</a:t>
            </a:r>
          </a:p>
        </p:txBody>
      </p:sp>
      <p:sp>
        <p:nvSpPr>
          <p:cNvPr id="3" name="Content Placeholder 2">
            <a:extLst>
              <a:ext uri="{FF2B5EF4-FFF2-40B4-BE49-F238E27FC236}">
                <a16:creationId xmlns:a16="http://schemas.microsoft.com/office/drawing/2014/main" id="{1C4005D6-43AA-D22C-C671-D16AAB444438}"/>
              </a:ext>
            </a:extLst>
          </p:cNvPr>
          <p:cNvSpPr>
            <a:spLocks noGrp="1"/>
          </p:cNvSpPr>
          <p:nvPr>
            <p:ph idx="1"/>
          </p:nvPr>
        </p:nvSpPr>
        <p:spPr>
          <a:xfrm>
            <a:off x="1318547" y="2093973"/>
            <a:ext cx="2503327" cy="3381137"/>
          </a:xfrm>
        </p:spPr>
        <p:txBody>
          <a:bodyPr>
            <a:noAutofit/>
          </a:bodyPr>
          <a:lstStyle/>
          <a:p>
            <a:r>
              <a:rPr lang="en-US" sz="1800" dirty="0">
                <a:hlinkClick r:id="rId2"/>
              </a:rPr>
              <a:t>Demonstration Portal</a:t>
            </a:r>
            <a:endParaRPr lang="en-US" sz="1800" dirty="0"/>
          </a:p>
          <a:p>
            <a:pPr marL="0" indent="0">
              <a:buNone/>
            </a:pPr>
            <a:endParaRPr lang="en-US" sz="1800" dirty="0"/>
          </a:p>
          <a:p>
            <a:r>
              <a:rPr lang="en-US" sz="1800" dirty="0"/>
              <a:t>Possibility of targeting specific industries, regions, or business types</a:t>
            </a:r>
          </a:p>
          <a:p>
            <a:endParaRPr lang="en-US" sz="1800" dirty="0"/>
          </a:p>
          <a:p>
            <a:r>
              <a:rPr lang="en-US" sz="1800" dirty="0"/>
              <a:t>Designed to facilitate business opportunities for First Nations in Ontario</a:t>
            </a:r>
          </a:p>
          <a:p>
            <a:endParaRPr lang="en-US" sz="1800" dirty="0"/>
          </a:p>
        </p:txBody>
      </p:sp>
      <p:pic>
        <p:nvPicPr>
          <p:cNvPr id="4" name="Picture 3">
            <a:extLst>
              <a:ext uri="{FF2B5EF4-FFF2-40B4-BE49-F238E27FC236}">
                <a16:creationId xmlns:a16="http://schemas.microsoft.com/office/drawing/2014/main" id="{E14FB500-E883-606B-AE28-9AC257F54E49}"/>
              </a:ext>
            </a:extLst>
          </p:cNvPr>
          <p:cNvPicPr>
            <a:picLocks noChangeAspect="1"/>
          </p:cNvPicPr>
          <p:nvPr/>
        </p:nvPicPr>
        <p:blipFill>
          <a:blip r:embed="rId3"/>
          <a:stretch>
            <a:fillRect/>
          </a:stretch>
        </p:blipFill>
        <p:spPr>
          <a:xfrm>
            <a:off x="4533073" y="2127840"/>
            <a:ext cx="5829300" cy="3297983"/>
          </a:xfrm>
          <a:prstGeom prst="rect">
            <a:avLst/>
          </a:prstGeom>
        </p:spPr>
      </p:pic>
    </p:spTree>
    <p:extLst>
      <p:ext uri="{BB962C8B-B14F-4D97-AF65-F5344CB8AC3E}">
        <p14:creationId xmlns:p14="http://schemas.microsoft.com/office/powerpoint/2010/main" val="3445169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4D4BAC-31FB-FC7F-853E-3D4910C65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647" y="1173822"/>
            <a:ext cx="7530222" cy="48918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7EDB4F3-B511-D94B-C83A-7F08952CB6E4}"/>
              </a:ext>
            </a:extLst>
          </p:cNvPr>
          <p:cNvSpPr>
            <a:spLocks noGrp="1"/>
          </p:cNvSpPr>
          <p:nvPr>
            <p:ph type="title"/>
          </p:nvPr>
        </p:nvSpPr>
        <p:spPr>
          <a:xfrm>
            <a:off x="681913" y="517451"/>
            <a:ext cx="10848507" cy="578626"/>
          </a:xfrm>
        </p:spPr>
        <p:txBody>
          <a:bodyPr>
            <a:normAutofit/>
          </a:bodyPr>
          <a:lstStyle/>
          <a:p>
            <a:r>
              <a:rPr lang="en-US" sz="2400" dirty="0"/>
              <a:t>How the data fit together</a:t>
            </a:r>
          </a:p>
        </p:txBody>
      </p:sp>
    </p:spTree>
    <p:extLst>
      <p:ext uri="{BB962C8B-B14F-4D97-AF65-F5344CB8AC3E}">
        <p14:creationId xmlns:p14="http://schemas.microsoft.com/office/powerpoint/2010/main" val="2621972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9DFC-91BD-77F6-52C6-61E28F250042}"/>
              </a:ext>
            </a:extLst>
          </p:cNvPr>
          <p:cNvSpPr>
            <a:spLocks noGrp="1"/>
          </p:cNvSpPr>
          <p:nvPr>
            <p:ph type="title"/>
          </p:nvPr>
        </p:nvSpPr>
        <p:spPr/>
        <p:txBody>
          <a:bodyPr>
            <a:normAutofit/>
          </a:bodyPr>
          <a:lstStyle/>
          <a:p>
            <a:r>
              <a:rPr lang="en-US" sz="2400" dirty="0"/>
              <a:t>How You Can Help</a:t>
            </a:r>
          </a:p>
        </p:txBody>
      </p:sp>
      <p:sp>
        <p:nvSpPr>
          <p:cNvPr id="3" name="Content Placeholder 2">
            <a:extLst>
              <a:ext uri="{FF2B5EF4-FFF2-40B4-BE49-F238E27FC236}">
                <a16:creationId xmlns:a16="http://schemas.microsoft.com/office/drawing/2014/main" id="{5150949C-3D43-C870-0C5C-2D8EC18E43D0}"/>
              </a:ext>
            </a:extLst>
          </p:cNvPr>
          <p:cNvSpPr>
            <a:spLocks noGrp="1"/>
          </p:cNvSpPr>
          <p:nvPr>
            <p:ph idx="1"/>
          </p:nvPr>
        </p:nvSpPr>
        <p:spPr/>
        <p:txBody>
          <a:bodyPr/>
          <a:lstStyle/>
          <a:p>
            <a:r>
              <a:rPr lang="en-US" sz="2400" dirty="0"/>
              <a:t>Success of the project is highly dependent on data acquisition</a:t>
            </a:r>
          </a:p>
          <a:p>
            <a:pPr lvl="1"/>
            <a:r>
              <a:rPr lang="en-US" sz="1800" dirty="0"/>
              <a:t>We need your help</a:t>
            </a:r>
          </a:p>
          <a:p>
            <a:pPr lvl="1"/>
            <a:endParaRPr lang="en-US" sz="1500" dirty="0"/>
          </a:p>
          <a:p>
            <a:pPr lvl="1"/>
            <a:endParaRPr lang="en-US" sz="1500" dirty="0"/>
          </a:p>
          <a:p>
            <a:pPr marL="257174" lvl="1" indent="-257174">
              <a:buFont typeface="Wingdings" charset="2"/>
              <a:buChar char="§"/>
            </a:pPr>
            <a:r>
              <a:rPr lang="en-US" sz="2400" dirty="0"/>
              <a:t>Share this project with local businesses, associations, and leadership</a:t>
            </a:r>
          </a:p>
          <a:p>
            <a:pPr marL="0" indent="0">
              <a:buNone/>
            </a:pPr>
            <a:endParaRPr lang="en-US" dirty="0"/>
          </a:p>
          <a:p>
            <a:pPr marL="0" indent="0">
              <a:buNone/>
            </a:pPr>
            <a:endParaRPr lang="en-US" dirty="0"/>
          </a:p>
          <a:p>
            <a:pPr marL="257174" lvl="1" indent="-257174">
              <a:buFont typeface="Wingdings" charset="2"/>
              <a:buChar char="§"/>
            </a:pPr>
            <a:r>
              <a:rPr lang="en-US" sz="2400" dirty="0"/>
              <a:t>Questions or comments? </a:t>
            </a:r>
          </a:p>
          <a:p>
            <a:pPr lvl="1"/>
            <a:r>
              <a:rPr lang="en-US" sz="1800" dirty="0"/>
              <a:t>Reach out to us at </a:t>
            </a:r>
            <a:r>
              <a:rPr lang="en-US" sz="1800" dirty="0" err="1"/>
              <a:t>info@ifsd.ca</a:t>
            </a:r>
            <a:endParaRPr lang="en-US" sz="1800" dirty="0"/>
          </a:p>
          <a:p>
            <a:pPr marL="0" indent="0">
              <a:buNone/>
            </a:pPr>
            <a:endParaRPr lang="en-US" dirty="0"/>
          </a:p>
        </p:txBody>
      </p:sp>
    </p:spTree>
    <p:extLst>
      <p:ext uri="{BB962C8B-B14F-4D97-AF65-F5344CB8AC3E}">
        <p14:creationId xmlns:p14="http://schemas.microsoft.com/office/powerpoint/2010/main" val="810524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3709120" y="1432874"/>
            <a:ext cx="6889750" cy="3975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Arial" panose="020B0604020202020204" pitchFamily="34" charset="0"/>
                <a:cs typeface="Arial" panose="020B0604020202020204" pitchFamily="34" charset="0"/>
              </a:rPr>
              <a:t>For further information, please contact:</a:t>
            </a:r>
          </a:p>
          <a:p>
            <a:pPr algn="ctr"/>
            <a:endParaRPr lang="en-US" b="1"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b="1" dirty="0">
                <a:solidFill>
                  <a:schemeClr val="bg1"/>
                </a:solidFill>
                <a:latin typeface="Arial" panose="020B0604020202020204" pitchFamily="34" charset="0"/>
                <a:cs typeface="Arial" panose="020B0604020202020204" pitchFamily="34" charset="0"/>
              </a:rPr>
              <a:t>Arvind Sharma, COO </a:t>
            </a:r>
            <a:r>
              <a:rPr lang="en-US" b="1" dirty="0" err="1">
                <a:solidFill>
                  <a:schemeClr val="bg1"/>
                </a:solidFill>
                <a:latin typeface="Arial" panose="020B0604020202020204" pitchFamily="34" charset="0"/>
                <a:cs typeface="Arial" panose="020B0604020202020204" pitchFamily="34" charset="0"/>
              </a:rPr>
              <a:t>EcDev</a:t>
            </a:r>
            <a:r>
              <a:rPr lang="en-US" b="1" dirty="0">
                <a:solidFill>
                  <a:schemeClr val="bg1"/>
                </a:solidFill>
                <a:latin typeface="Arial" panose="020B0604020202020204" pitchFamily="34" charset="0"/>
                <a:cs typeface="Arial" panose="020B0604020202020204" pitchFamily="34" charset="0"/>
              </a:rPr>
              <a:t> Director</a:t>
            </a:r>
          </a:p>
          <a:p>
            <a:pPr marL="0" indent="0" algn="ctr">
              <a:buFont typeface="Arial" panose="020B0604020202020204" pitchFamily="34" charset="0"/>
              <a:buNone/>
            </a:pPr>
            <a:r>
              <a:rPr lang="en-US" b="1" u="sng" dirty="0">
                <a:solidFill>
                  <a:schemeClr val="bg1"/>
                </a:solidFill>
                <a:latin typeface="Arial" panose="020B0604020202020204" pitchFamily="34" charset="0"/>
                <a:cs typeface="Arial" panose="020B0604020202020204" pitchFamily="34" charset="0"/>
              </a:rPr>
              <a:t>Arvind.Sharma@coo.org</a:t>
            </a:r>
          </a:p>
          <a:p>
            <a:pPr algn="ctr"/>
            <a:endParaRPr lang="en-US" b="1" dirty="0">
              <a:solidFill>
                <a:schemeClr val="bg1"/>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b="1" dirty="0">
                <a:solidFill>
                  <a:schemeClr val="bg1"/>
                </a:solidFill>
                <a:latin typeface="Arial" panose="020B0604020202020204" pitchFamily="34" charset="0"/>
                <a:cs typeface="Arial" panose="020B0604020202020204" pitchFamily="34" charset="0"/>
              </a:rPr>
              <a:t>Sam.Abtahi@coo.org</a:t>
            </a:r>
          </a:p>
        </p:txBody>
      </p:sp>
    </p:spTree>
    <p:extLst>
      <p:ext uri="{BB962C8B-B14F-4D97-AF65-F5344CB8AC3E}">
        <p14:creationId xmlns:p14="http://schemas.microsoft.com/office/powerpoint/2010/main" val="1288700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16199" y="1089645"/>
            <a:ext cx="6436065" cy="5386090"/>
          </a:xfrm>
          <a:prstGeom prst="rect">
            <a:avLst/>
          </a:prstGeom>
        </p:spPr>
        <p:txBody>
          <a:bodyPr wrap="square">
            <a:spAutoFit/>
          </a:bodyPr>
          <a:lstStyle/>
          <a:p>
            <a:pPr algn="ctr"/>
            <a:r>
              <a:rPr lang="en-US" sz="3600" b="1" dirty="0">
                <a:solidFill>
                  <a:schemeClr val="bg1"/>
                </a:solidFill>
                <a:latin typeface="Arial" panose="020B0604020202020204" pitchFamily="34" charset="0"/>
                <a:cs typeface="Arial" panose="020B0604020202020204" pitchFamily="34" charset="0"/>
              </a:rPr>
              <a:t>First Nation Businesses Supply Chain </a:t>
            </a:r>
          </a:p>
          <a:p>
            <a:pPr algn="ctr"/>
            <a:r>
              <a:rPr lang="en-US" sz="3600" b="1" dirty="0">
                <a:solidFill>
                  <a:schemeClr val="bg1"/>
                </a:solidFill>
                <a:latin typeface="Arial" panose="020B0604020202020204" pitchFamily="34" charset="0"/>
                <a:cs typeface="Arial" panose="020B0604020202020204" pitchFamily="34" charset="0"/>
              </a:rPr>
              <a:t>&amp; </a:t>
            </a:r>
          </a:p>
          <a:p>
            <a:pPr algn="ctr"/>
            <a:r>
              <a:rPr lang="en-US" sz="3600" b="1" dirty="0">
                <a:solidFill>
                  <a:schemeClr val="bg1"/>
                </a:solidFill>
                <a:latin typeface="Arial" panose="020B0604020202020204" pitchFamily="34" charset="0"/>
                <a:cs typeface="Arial" panose="020B0604020202020204" pitchFamily="34" charset="0"/>
              </a:rPr>
              <a:t>Procurement Project</a:t>
            </a:r>
          </a:p>
          <a:p>
            <a:pPr algn="ctr"/>
            <a:endParaRPr lang="en-US" sz="3600" b="1" dirty="0">
              <a:solidFill>
                <a:schemeClr val="bg1"/>
              </a:solidFill>
              <a:latin typeface="Arial" panose="020B0604020202020204" pitchFamily="34" charset="0"/>
              <a:cs typeface="Arial" panose="020B0604020202020204" pitchFamily="34" charset="0"/>
            </a:endParaRPr>
          </a:p>
          <a:p>
            <a:pPr algn="ctr"/>
            <a:endParaRPr lang="en-US" sz="3600" b="1" dirty="0">
              <a:solidFill>
                <a:schemeClr val="bg1"/>
              </a:solidFill>
              <a:latin typeface="Arial" panose="020B0604020202020204" pitchFamily="34" charset="0"/>
              <a:cs typeface="Arial" panose="020B0604020202020204" pitchFamily="34" charset="0"/>
            </a:endParaRPr>
          </a:p>
          <a:p>
            <a:pPr algn="ctr"/>
            <a:r>
              <a:rPr lang="en-US" sz="3600" b="1" i="1" dirty="0">
                <a:solidFill>
                  <a:schemeClr val="bg1"/>
                </a:solidFill>
                <a:latin typeface="Arial" panose="020B0604020202020204" pitchFamily="34" charset="0"/>
                <a:cs typeface="Arial" panose="020B0604020202020204" pitchFamily="34" charset="0"/>
              </a:rPr>
              <a:t>Economic Development Sector</a:t>
            </a:r>
          </a:p>
          <a:p>
            <a:pPr algn="ctr"/>
            <a:r>
              <a:rPr lang="en-US" sz="2800" b="1" dirty="0">
                <a:solidFill>
                  <a:schemeClr val="bg1"/>
                </a:solidFill>
                <a:latin typeface="Arial" panose="020B0604020202020204" pitchFamily="34" charset="0"/>
                <a:cs typeface="Arial" panose="020B0604020202020204" pitchFamily="34" charset="0"/>
              </a:rPr>
              <a:t>  </a:t>
            </a:r>
          </a:p>
          <a:p>
            <a:pPr algn="ct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703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object 4"/>
          <p:cNvSpPr txBox="1">
            <a:spLocks noGrp="1"/>
          </p:cNvSpPr>
          <p:nvPr>
            <p:ph type="ftr" sz="quarter" idx="5"/>
          </p:nvPr>
        </p:nvSpPr>
        <p:spPr>
          <a:xfrm>
            <a:off x="2051410" y="4487670"/>
            <a:ext cx="5881455" cy="197051"/>
          </a:xfrm>
          <a:prstGeom prst="rect">
            <a:avLst/>
          </a:prstGeom>
        </p:spPr>
        <p:txBody>
          <a:bodyPr vert="horz" wrap="square" lIns="0" tIns="2232" rIns="0" bIns="0" rtlCol="0">
            <a:spAutoFit/>
          </a:bodyPr>
          <a:lstStyle/>
          <a:p>
            <a:pPr marL="8929" algn="just" defTabSz="642915">
              <a:spcBef>
                <a:spcPts val="18"/>
              </a:spcBef>
            </a:pPr>
            <a:r>
              <a:rPr sz="633" dirty="0">
                <a:solidFill>
                  <a:prstClr val="white"/>
                </a:solidFill>
              </a:rPr>
              <a:t>Association of Iroquois and Allied Indians • Grand Council Treaty #3 • Independent First Nations • Nishnawbe Aski Nation • </a:t>
            </a:r>
            <a:r>
              <a:rPr lang="en-US" sz="633" dirty="0">
                <a:solidFill>
                  <a:prstClr val="white"/>
                </a:solidFill>
              </a:rPr>
              <a:t>Anishinabek Nation</a:t>
            </a:r>
            <a:r>
              <a:rPr lang="en-CA" sz="633" dirty="0">
                <a:solidFill>
                  <a:prstClr val="white"/>
                </a:solidFill>
              </a:rPr>
              <a:t> •  Independent and Non-Affiliated First Nations</a:t>
            </a:r>
            <a:endParaRPr sz="633" dirty="0">
              <a:solidFill>
                <a:prstClr val="white"/>
              </a:solidFill>
            </a:endParaRPr>
          </a:p>
        </p:txBody>
      </p:sp>
      <p:sp>
        <p:nvSpPr>
          <p:cNvPr id="2" name="Rectangle 1"/>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3" name="Rectangle 2"/>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5" name="Rectangle 4"/>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6" name="Rectangle 5"/>
          <p:cNvSpPr/>
          <p:nvPr/>
        </p:nvSpPr>
        <p:spPr>
          <a:xfrm>
            <a:off x="2934891" y="3299157"/>
            <a:ext cx="3244629" cy="287130"/>
          </a:xfrm>
          <a:prstGeom prst="rect">
            <a:avLst/>
          </a:prstGeom>
        </p:spPr>
        <p:txBody>
          <a:bodyPr wrap="square">
            <a:spAutoFit/>
          </a:bodyPr>
          <a:lstStyle/>
          <a:p>
            <a:pPr defTabSz="642915"/>
            <a:r>
              <a:rPr lang="en-US" sz="1266" dirty="0">
                <a:solidFill>
                  <a:prstClr val="black"/>
                </a:solidFill>
                <a:latin typeface="Calibri"/>
              </a:rPr>
              <a:t> </a:t>
            </a:r>
          </a:p>
        </p:txBody>
      </p:sp>
      <p:sp>
        <p:nvSpPr>
          <p:cNvPr id="13" name="TextBox 12"/>
          <p:cNvSpPr txBox="1"/>
          <p:nvPr/>
        </p:nvSpPr>
        <p:spPr>
          <a:xfrm>
            <a:off x="1893435" y="477594"/>
            <a:ext cx="7634883" cy="525080"/>
          </a:xfrm>
          <a:prstGeom prst="rect">
            <a:avLst/>
          </a:prstGeom>
          <a:noFill/>
        </p:spPr>
        <p:txBody>
          <a:bodyPr wrap="square" rtlCol="0">
            <a:spAutoFit/>
          </a:bodyPr>
          <a:lstStyle/>
          <a:p>
            <a:pPr defTabSz="642915"/>
            <a:r>
              <a:rPr lang="en-US" sz="2812" b="1" spc="134" dirty="0">
                <a:solidFill>
                  <a:prstClr val="black"/>
                </a:solidFill>
                <a:latin typeface="Georgia" pitchFamily="18" charset="0"/>
                <a:cs typeface="Arial" pitchFamily="34" charset="0"/>
              </a:rPr>
              <a:t>Economic Growth &amp; Prosperity Table</a:t>
            </a:r>
          </a:p>
        </p:txBody>
      </p:sp>
      <p:sp>
        <p:nvSpPr>
          <p:cNvPr id="7" name="Text Placeholder 6"/>
          <p:cNvSpPr>
            <a:spLocks noGrp="1"/>
          </p:cNvSpPr>
          <p:nvPr>
            <p:ph type="body" idx="1"/>
          </p:nvPr>
        </p:nvSpPr>
        <p:spPr>
          <a:xfrm>
            <a:off x="1883420" y="1514197"/>
            <a:ext cx="8200605" cy="4708981"/>
          </a:xfrm>
        </p:spPr>
        <p:txBody>
          <a:bodyPr/>
          <a:lstStyle/>
          <a:p>
            <a:pPr marL="200911" indent="-200911">
              <a:buFont typeface="Arial" panose="020B0604020202020204" pitchFamily="34" charset="0"/>
              <a:buChar char="•"/>
            </a:pPr>
            <a:r>
              <a:rPr lang="en-US" sz="2250" b="1" dirty="0">
                <a:latin typeface="Palatino Linotype" panose="02040502050505030304" pitchFamily="18" charset="0"/>
              </a:rPr>
              <a:t>COO Ec. Dev Sector: </a:t>
            </a:r>
            <a:r>
              <a:rPr lang="en-US" sz="2250" dirty="0">
                <a:latin typeface="Palatino Linotype" panose="02040502050505030304" pitchFamily="18" charset="0"/>
              </a:rPr>
              <a:t>In cooperation with the Chiefs Committee on Economic Development, COO works to advance economic development priorities of First Nations Leadership in Ontario through </a:t>
            </a:r>
            <a:r>
              <a:rPr lang="en-US" sz="2250" i="1" dirty="0">
                <a:latin typeface="Palatino Linotype" panose="02040502050505030304" pitchFamily="18" charset="0"/>
              </a:rPr>
              <a:t>policy analysis</a:t>
            </a:r>
            <a:r>
              <a:rPr lang="en-US" sz="2250" dirty="0">
                <a:latin typeface="Palatino Linotype" panose="02040502050505030304" pitchFamily="18" charset="0"/>
              </a:rPr>
              <a:t>, </a:t>
            </a:r>
            <a:r>
              <a:rPr lang="en-US" sz="2250" i="1" dirty="0">
                <a:latin typeface="Palatino Linotype" panose="02040502050505030304" pitchFamily="18" charset="0"/>
              </a:rPr>
              <a:t>research</a:t>
            </a:r>
            <a:r>
              <a:rPr lang="en-US" sz="2250" dirty="0">
                <a:latin typeface="Palatino Linotype" panose="02040502050505030304" pitchFamily="18" charset="0"/>
              </a:rPr>
              <a:t> and support First Nations and regional organizations </a:t>
            </a:r>
            <a:r>
              <a:rPr lang="en-US" sz="2250" i="1" dirty="0">
                <a:latin typeface="Palatino Linotype" panose="02040502050505030304" pitchFamily="18" charset="0"/>
              </a:rPr>
              <a:t>in accessing funding necessary </a:t>
            </a:r>
            <a:r>
              <a:rPr lang="en-US" sz="2250" dirty="0">
                <a:latin typeface="Palatino Linotype" panose="02040502050505030304" pitchFamily="18" charset="0"/>
              </a:rPr>
              <a:t>to address economic development priorities. </a:t>
            </a:r>
          </a:p>
          <a:p>
            <a:pPr marL="200911" indent="-200911">
              <a:buFont typeface="Arial" panose="020B0604020202020204" pitchFamily="34" charset="0"/>
              <a:buChar char="•"/>
            </a:pPr>
            <a:endParaRPr lang="en-US" sz="2250" b="1" dirty="0">
              <a:latin typeface="Palatino Linotype" panose="02040502050505030304" pitchFamily="18" charset="0"/>
            </a:endParaRPr>
          </a:p>
          <a:p>
            <a:pPr marL="200911" indent="-200911">
              <a:buFont typeface="Arial" panose="020B0604020202020204" pitchFamily="34" charset="0"/>
              <a:buChar char="•"/>
            </a:pPr>
            <a:r>
              <a:rPr lang="en-US" sz="2250" b="1" dirty="0">
                <a:latin typeface="Palatino Linotype" panose="02040502050505030304" pitchFamily="18" charset="0"/>
              </a:rPr>
              <a:t>Prosperity Table:</a:t>
            </a:r>
            <a:r>
              <a:rPr lang="en-US" sz="2250" dirty="0">
                <a:latin typeface="Palatino Linotype" panose="02040502050505030304" pitchFamily="18" charset="0"/>
              </a:rPr>
              <a:t> A platform for First Nations economic growth; support for partnerships with industry, capital sources, businesses, and municipalities; a foundation for enhanced cooperation between First Nations and the Ontario Government led by COO.</a:t>
            </a:r>
          </a:p>
          <a:p>
            <a:pPr marL="200911" indent="-200911">
              <a:buFont typeface="Arial" panose="020B0604020202020204" pitchFamily="34" charset="0"/>
              <a:buChar char="•"/>
            </a:pPr>
            <a:endParaRPr lang="en-US" dirty="0">
              <a:latin typeface="Palatino Linotype" panose="02040502050505030304" pitchFamily="18" charset="0"/>
            </a:endParaRPr>
          </a:p>
          <a:p>
            <a:endParaRPr lang="en-US" dirty="0">
              <a:latin typeface="Palatino Linotype" panose="02040502050505030304" pitchFamily="18" charset="0"/>
            </a:endParaRPr>
          </a:p>
        </p:txBody>
      </p:sp>
      <p:sp>
        <p:nvSpPr>
          <p:cNvPr id="8" name="Title 7"/>
          <p:cNvSpPr>
            <a:spLocks noGrp="1"/>
          </p:cNvSpPr>
          <p:nvPr>
            <p:ph type="title"/>
          </p:nvPr>
        </p:nvSpPr>
        <p:spPr>
          <a:xfrm>
            <a:off x="1967332" y="1002674"/>
            <a:ext cx="8090297" cy="259687"/>
          </a:xfrm>
        </p:spPr>
        <p:txBody>
          <a:bodyPr/>
          <a:lstStyle/>
          <a:p>
            <a:r>
              <a:rPr lang="en-US" dirty="0">
                <a:solidFill>
                  <a:schemeClr val="tx1"/>
                </a:solidFill>
              </a:rPr>
              <a:t>Project Birth</a:t>
            </a:r>
          </a:p>
        </p:txBody>
      </p:sp>
    </p:spTree>
    <p:extLst>
      <p:ext uri="{BB962C8B-B14F-4D97-AF65-F5344CB8AC3E}">
        <p14:creationId xmlns:p14="http://schemas.microsoft.com/office/powerpoint/2010/main" val="412891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1459849" y="-7126"/>
            <a:ext cx="9144000" cy="5947172"/>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CA" sz="1266">
              <a:solidFill>
                <a:prstClr val="white"/>
              </a:solidFill>
              <a:latin typeface="Calibri"/>
            </a:endParaRPr>
          </a:p>
        </p:txBody>
      </p:sp>
      <p:sp>
        <p:nvSpPr>
          <p:cNvPr id="8" name="Title 7"/>
          <p:cNvSpPr>
            <a:spLocks noGrp="1"/>
          </p:cNvSpPr>
          <p:nvPr>
            <p:ph type="title"/>
          </p:nvPr>
        </p:nvSpPr>
        <p:spPr>
          <a:xfrm>
            <a:off x="1967332" y="1002674"/>
            <a:ext cx="8090297" cy="519373"/>
          </a:xfrm>
        </p:spPr>
        <p:txBody>
          <a:bodyPr/>
          <a:lstStyle/>
          <a:p>
            <a:r>
              <a:rPr lang="en-US" dirty="0">
                <a:solidFill>
                  <a:schemeClr val="tx1"/>
                </a:solidFill>
              </a:rPr>
              <a:t>A</a:t>
            </a:r>
            <a:r>
              <a:rPr lang="en-US" dirty="0">
                <a:solidFill>
                  <a:schemeClr val="tx1"/>
                </a:solidFill>
                <a:latin typeface="Palatino Linotype" panose="02040502050505030304" pitchFamily="18" charset="0"/>
              </a:rPr>
              <a:t> Cornerstone to First Nations Supply Chain and Procurement Enhancement </a:t>
            </a:r>
            <a:br>
              <a:rPr lang="en-US" dirty="0">
                <a:solidFill>
                  <a:schemeClr val="tx1"/>
                </a:solidFill>
                <a:latin typeface="Palatino Linotype" panose="02040502050505030304" pitchFamily="18" charset="0"/>
              </a:rPr>
            </a:br>
            <a:endParaRPr lang="en-US" dirty="0">
              <a:solidFill>
                <a:schemeClr val="tx1"/>
              </a:solidFill>
            </a:endParaRPr>
          </a:p>
        </p:txBody>
      </p:sp>
      <p:sp>
        <p:nvSpPr>
          <p:cNvPr id="7" name="Text Placeholder 6"/>
          <p:cNvSpPr>
            <a:spLocks noGrp="1"/>
          </p:cNvSpPr>
          <p:nvPr>
            <p:ph type="body" idx="1"/>
          </p:nvPr>
        </p:nvSpPr>
        <p:spPr>
          <a:xfrm>
            <a:off x="1986700" y="1277723"/>
            <a:ext cx="8090297" cy="4302075"/>
          </a:xfrm>
        </p:spPr>
        <p:txBody>
          <a:bodyPr/>
          <a:lstStyle/>
          <a:p>
            <a:pPr marL="200911" indent="-200911">
              <a:buFont typeface="Arial" panose="020B0604020202020204" pitchFamily="34" charset="0"/>
              <a:buChar char="•"/>
            </a:pPr>
            <a:endParaRPr lang="en-US" sz="1406" dirty="0">
              <a:latin typeface="Palatino Linotype" panose="02040502050505030304" pitchFamily="18" charset="0"/>
            </a:endParaRPr>
          </a:p>
          <a:p>
            <a:pPr marL="200911" indent="-200911">
              <a:buFont typeface="Arial" panose="020B0604020202020204" pitchFamily="34" charset="0"/>
              <a:buChar char="•"/>
            </a:pPr>
            <a:r>
              <a:rPr lang="en-US" sz="2250" b="1" dirty="0">
                <a:latin typeface="Palatino Linotype" panose="02040502050505030304" pitchFamily="18" charset="0"/>
              </a:rPr>
              <a:t>The Proposal: </a:t>
            </a:r>
            <a:r>
              <a:rPr lang="en-US" sz="2250" dirty="0">
                <a:latin typeface="Palatino Linotype" panose="02040502050505030304" pitchFamily="18" charset="0"/>
              </a:rPr>
              <a:t>In pursuit of fulfilling its duties the Table submitted a budget proposal to the Government of Ontario that outlined initiatives to create lasting prosperity for First Nations in the province. The initiatives included the crucial area of Supply Chain and Procurement. (Jan 2022)</a:t>
            </a:r>
          </a:p>
          <a:p>
            <a:pPr marL="200911" indent="-200911">
              <a:buFont typeface="Arial" panose="020B0604020202020204" pitchFamily="34" charset="0"/>
              <a:buChar char="•"/>
            </a:pPr>
            <a:endParaRPr lang="en-US" sz="2250" b="1" dirty="0">
              <a:latin typeface="Palatino Linotype" panose="02040502050505030304" pitchFamily="18" charset="0"/>
            </a:endParaRPr>
          </a:p>
          <a:p>
            <a:pPr marL="200911" indent="-200911">
              <a:buFont typeface="Arial" panose="020B0604020202020204" pitchFamily="34" charset="0"/>
              <a:buChar char="•"/>
            </a:pPr>
            <a:r>
              <a:rPr lang="en-US" sz="2250" b="1" dirty="0">
                <a:latin typeface="Palatino Linotype" panose="02040502050505030304" pitchFamily="18" charset="0"/>
              </a:rPr>
              <a:t>Funding and Launch: </a:t>
            </a:r>
            <a:r>
              <a:rPr lang="en-US" sz="2250" dirty="0">
                <a:latin typeface="Palatino Linotype" panose="02040502050505030304" pitchFamily="18" charset="0"/>
              </a:rPr>
              <a:t>The Proposal was successful and led to the announcement of $25 million in Indigenous Economic Development funding in October 2022 by Indigenous Affairs Ontario Minister Greg </a:t>
            </a:r>
            <a:r>
              <a:rPr lang="en-US" sz="2250" dirty="0" err="1">
                <a:latin typeface="Palatino Linotype" panose="02040502050505030304" pitchFamily="18" charset="0"/>
              </a:rPr>
              <a:t>Rickford</a:t>
            </a:r>
            <a:r>
              <a:rPr lang="en-US" sz="2250" dirty="0">
                <a:latin typeface="Palatino Linotype" panose="02040502050505030304" pitchFamily="18" charset="0"/>
              </a:rPr>
              <a:t>; with $800,000 Secured specifically for this project.</a:t>
            </a:r>
            <a:endParaRPr lang="en-US" dirty="0">
              <a:latin typeface="Palatino Linotype" panose="02040502050505030304" pitchFamily="18" charset="0"/>
            </a:endParaRPr>
          </a:p>
          <a:p>
            <a:endParaRPr lang="en-US" dirty="0">
              <a:latin typeface="Palatino Linotype" panose="02040502050505030304" pitchFamily="18" charset="0"/>
            </a:endParaRPr>
          </a:p>
        </p:txBody>
      </p:sp>
      <p:sp>
        <p:nvSpPr>
          <p:cNvPr id="4" name="object 4"/>
          <p:cNvSpPr txBox="1">
            <a:spLocks noGrp="1"/>
          </p:cNvSpPr>
          <p:nvPr>
            <p:ph type="ftr" sz="quarter" idx="5"/>
          </p:nvPr>
        </p:nvSpPr>
        <p:spPr>
          <a:xfrm>
            <a:off x="2051410" y="4487670"/>
            <a:ext cx="5881455" cy="197051"/>
          </a:xfrm>
          <a:prstGeom prst="rect">
            <a:avLst/>
          </a:prstGeom>
        </p:spPr>
        <p:txBody>
          <a:bodyPr vert="horz" wrap="square" lIns="0" tIns="2232" rIns="0" bIns="0" rtlCol="0">
            <a:spAutoFit/>
          </a:bodyPr>
          <a:lstStyle/>
          <a:p>
            <a:pPr marL="8929" algn="just" defTabSz="642915">
              <a:spcBef>
                <a:spcPts val="18"/>
              </a:spcBef>
            </a:pPr>
            <a:r>
              <a:rPr sz="633" dirty="0">
                <a:solidFill>
                  <a:prstClr val="white"/>
                </a:solidFill>
              </a:rPr>
              <a:t>Association of Iroquois and Allied Indians • Grand Council Treaty #3 • Independent First Nations • Nishnawbe Aski Nation • </a:t>
            </a:r>
            <a:r>
              <a:rPr lang="en-US" sz="633" dirty="0">
                <a:solidFill>
                  <a:prstClr val="white"/>
                </a:solidFill>
              </a:rPr>
              <a:t>Anishinabek Nation</a:t>
            </a:r>
            <a:r>
              <a:rPr lang="en-CA" sz="633" dirty="0">
                <a:solidFill>
                  <a:prstClr val="white"/>
                </a:solidFill>
              </a:rPr>
              <a:t> •  Independent and Non-Affiliated First Nations</a:t>
            </a:r>
            <a:endParaRPr sz="633" dirty="0">
              <a:solidFill>
                <a:prstClr val="white"/>
              </a:solidFill>
            </a:endParaRPr>
          </a:p>
        </p:txBody>
      </p:sp>
      <p:sp>
        <p:nvSpPr>
          <p:cNvPr id="2" name="Rectangle 1"/>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3" name="Rectangle 2"/>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5" name="Rectangle 4"/>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6" name="Rectangle 5"/>
          <p:cNvSpPr/>
          <p:nvPr/>
        </p:nvSpPr>
        <p:spPr>
          <a:xfrm>
            <a:off x="2934891" y="3299157"/>
            <a:ext cx="3244629" cy="287130"/>
          </a:xfrm>
          <a:prstGeom prst="rect">
            <a:avLst/>
          </a:prstGeom>
        </p:spPr>
        <p:txBody>
          <a:bodyPr wrap="square">
            <a:spAutoFit/>
          </a:bodyPr>
          <a:lstStyle/>
          <a:p>
            <a:pPr defTabSz="642915"/>
            <a:r>
              <a:rPr lang="en-US" sz="1266" dirty="0">
                <a:solidFill>
                  <a:prstClr val="black"/>
                </a:solidFill>
                <a:latin typeface="Calibri"/>
              </a:rPr>
              <a:t> </a:t>
            </a:r>
          </a:p>
        </p:txBody>
      </p:sp>
      <p:sp>
        <p:nvSpPr>
          <p:cNvPr id="13" name="TextBox 12"/>
          <p:cNvSpPr txBox="1"/>
          <p:nvPr/>
        </p:nvSpPr>
        <p:spPr>
          <a:xfrm>
            <a:off x="1883420" y="502725"/>
            <a:ext cx="7634883" cy="525080"/>
          </a:xfrm>
          <a:prstGeom prst="rect">
            <a:avLst/>
          </a:prstGeom>
          <a:noFill/>
        </p:spPr>
        <p:txBody>
          <a:bodyPr wrap="square" rtlCol="0">
            <a:spAutoFit/>
          </a:bodyPr>
          <a:lstStyle/>
          <a:p>
            <a:pPr defTabSz="642915"/>
            <a:r>
              <a:rPr lang="en-US" sz="2812" b="1" spc="134" dirty="0">
                <a:solidFill>
                  <a:prstClr val="black"/>
                </a:solidFill>
                <a:latin typeface="Georgia" pitchFamily="18" charset="0"/>
                <a:cs typeface="Arial" pitchFamily="34" charset="0"/>
              </a:rPr>
              <a:t>Economic Growth &amp; Prosperity Table</a:t>
            </a:r>
          </a:p>
        </p:txBody>
      </p:sp>
    </p:spTree>
    <p:extLst>
      <p:ext uri="{BB962C8B-B14F-4D97-AF65-F5344CB8AC3E}">
        <p14:creationId xmlns:p14="http://schemas.microsoft.com/office/powerpoint/2010/main" val="110875683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1524000" y="-18111"/>
            <a:ext cx="9144000" cy="5947172"/>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CA" sz="1266">
              <a:solidFill>
                <a:prstClr val="white"/>
              </a:solidFill>
              <a:latin typeface="Calibri"/>
            </a:endParaRPr>
          </a:p>
        </p:txBody>
      </p:sp>
      <p:sp>
        <p:nvSpPr>
          <p:cNvPr id="4" name="object 4"/>
          <p:cNvSpPr txBox="1">
            <a:spLocks noGrp="1"/>
          </p:cNvSpPr>
          <p:nvPr>
            <p:ph type="ftr" sz="quarter" idx="5"/>
          </p:nvPr>
        </p:nvSpPr>
        <p:spPr>
          <a:xfrm>
            <a:off x="2051410" y="4487670"/>
            <a:ext cx="5881455" cy="197051"/>
          </a:xfrm>
          <a:prstGeom prst="rect">
            <a:avLst/>
          </a:prstGeom>
        </p:spPr>
        <p:txBody>
          <a:bodyPr vert="horz" wrap="square" lIns="0" tIns="2232" rIns="0" bIns="0" rtlCol="0">
            <a:spAutoFit/>
          </a:bodyPr>
          <a:lstStyle/>
          <a:p>
            <a:pPr marL="8929" algn="just" defTabSz="642915">
              <a:spcBef>
                <a:spcPts val="18"/>
              </a:spcBef>
            </a:pPr>
            <a:r>
              <a:rPr sz="633" dirty="0">
                <a:solidFill>
                  <a:prstClr val="white"/>
                </a:solidFill>
              </a:rPr>
              <a:t>Association of Iroquois and Allied Indians • Grand Council Treaty #3 • Independent First Nations • Nishnawbe Aski Nation • </a:t>
            </a:r>
            <a:r>
              <a:rPr lang="en-US" sz="633" dirty="0">
                <a:solidFill>
                  <a:prstClr val="white"/>
                </a:solidFill>
              </a:rPr>
              <a:t>Anishinabek Nation</a:t>
            </a:r>
            <a:r>
              <a:rPr lang="en-CA" sz="633" dirty="0">
                <a:solidFill>
                  <a:prstClr val="white"/>
                </a:solidFill>
              </a:rPr>
              <a:t> •  Independent and Non-Affiliated First Nations</a:t>
            </a:r>
            <a:endParaRPr sz="633" dirty="0">
              <a:solidFill>
                <a:prstClr val="white"/>
              </a:solidFill>
            </a:endParaRPr>
          </a:p>
        </p:txBody>
      </p:sp>
      <p:sp>
        <p:nvSpPr>
          <p:cNvPr id="2" name="Rectangle 1"/>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3" name="Rectangle 2"/>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5" name="Rectangle 4"/>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6" name="Rectangle 5"/>
          <p:cNvSpPr/>
          <p:nvPr/>
        </p:nvSpPr>
        <p:spPr>
          <a:xfrm>
            <a:off x="2934891" y="3299157"/>
            <a:ext cx="3244629" cy="287130"/>
          </a:xfrm>
          <a:prstGeom prst="rect">
            <a:avLst/>
          </a:prstGeom>
        </p:spPr>
        <p:txBody>
          <a:bodyPr wrap="square">
            <a:spAutoFit/>
          </a:bodyPr>
          <a:lstStyle/>
          <a:p>
            <a:pPr defTabSz="642915"/>
            <a:r>
              <a:rPr lang="en-US" sz="1266" dirty="0">
                <a:solidFill>
                  <a:prstClr val="black"/>
                </a:solidFill>
                <a:latin typeface="Calibri"/>
              </a:rPr>
              <a:t> </a:t>
            </a:r>
          </a:p>
        </p:txBody>
      </p:sp>
      <p:sp>
        <p:nvSpPr>
          <p:cNvPr id="13" name="TextBox 12"/>
          <p:cNvSpPr txBox="1"/>
          <p:nvPr/>
        </p:nvSpPr>
        <p:spPr>
          <a:xfrm>
            <a:off x="1883420" y="502725"/>
            <a:ext cx="7634883" cy="525080"/>
          </a:xfrm>
          <a:prstGeom prst="rect">
            <a:avLst/>
          </a:prstGeom>
          <a:noFill/>
        </p:spPr>
        <p:txBody>
          <a:bodyPr wrap="square" rtlCol="0">
            <a:spAutoFit/>
          </a:bodyPr>
          <a:lstStyle/>
          <a:p>
            <a:pPr defTabSz="642915"/>
            <a:r>
              <a:rPr lang="en-US" sz="2812" b="1" spc="134" dirty="0">
                <a:solidFill>
                  <a:prstClr val="black"/>
                </a:solidFill>
                <a:latin typeface="Georgia" pitchFamily="18" charset="0"/>
                <a:cs typeface="Arial" pitchFamily="34" charset="0"/>
              </a:rPr>
              <a:t>Economic Growth &amp; Prosperity Table</a:t>
            </a:r>
          </a:p>
        </p:txBody>
      </p:sp>
      <p:sp>
        <p:nvSpPr>
          <p:cNvPr id="7" name="Text Placeholder 6"/>
          <p:cNvSpPr>
            <a:spLocks noGrp="1"/>
          </p:cNvSpPr>
          <p:nvPr>
            <p:ph type="body" idx="1"/>
          </p:nvPr>
        </p:nvSpPr>
        <p:spPr>
          <a:xfrm>
            <a:off x="1986700" y="1277724"/>
            <a:ext cx="8090297" cy="5410071"/>
          </a:xfrm>
        </p:spPr>
        <p:txBody>
          <a:bodyPr/>
          <a:lstStyle/>
          <a:p>
            <a:pPr marL="200911" indent="-200911">
              <a:buFont typeface="Arial" panose="020B0604020202020204" pitchFamily="34" charset="0"/>
              <a:buChar char="•"/>
            </a:pPr>
            <a:endParaRPr lang="en-US" sz="1406" dirty="0">
              <a:latin typeface="Palatino Linotype" panose="02040502050505030304" pitchFamily="18" charset="0"/>
            </a:endParaRPr>
          </a:p>
          <a:p>
            <a:r>
              <a:rPr lang="en-US" sz="2250" b="1" dirty="0">
                <a:latin typeface="Palatino Linotype" panose="02040502050505030304" pitchFamily="18" charset="0"/>
              </a:rPr>
              <a:t>What is First Nation Business Supply Chain and Procurement as it relates to the current project?</a:t>
            </a:r>
          </a:p>
          <a:p>
            <a:pPr marL="200911" indent="-200911">
              <a:buFont typeface="Arial" panose="020B0604020202020204" pitchFamily="34" charset="0"/>
              <a:buChar char="•"/>
            </a:pPr>
            <a:endParaRPr lang="en-US" sz="2250" b="1" dirty="0">
              <a:latin typeface="Palatino Linotype" panose="02040502050505030304" pitchFamily="18" charset="0"/>
            </a:endParaRPr>
          </a:p>
          <a:p>
            <a:pPr marL="522368" lvl="1" indent="-200911">
              <a:buFont typeface="Arial" panose="020B0604020202020204" pitchFamily="34" charset="0"/>
              <a:buChar char="•"/>
            </a:pPr>
            <a:r>
              <a:rPr lang="en-US" sz="2250" dirty="0">
                <a:latin typeface="Palatino Linotype" panose="02040502050505030304" pitchFamily="18" charset="0"/>
              </a:rPr>
              <a:t>As the economic pillars of their Nations and beyond, First Nation businesses serve as an integral part of the overall supply chain in the province and as the corner stone to the border supply chain map. Collecting and organizing the First Nation Business capabilities is our key task.</a:t>
            </a:r>
          </a:p>
          <a:p>
            <a:pPr marL="522368" lvl="1" indent="-200911">
              <a:buFont typeface="Arial" panose="020B0604020202020204" pitchFamily="34" charset="0"/>
              <a:buChar char="•"/>
            </a:pPr>
            <a:endParaRPr lang="en-US" sz="2250" dirty="0">
              <a:latin typeface="Palatino Linotype" panose="02040502050505030304" pitchFamily="18" charset="0"/>
            </a:endParaRPr>
          </a:p>
          <a:p>
            <a:pPr marL="522368" lvl="1" indent="-200911">
              <a:buFont typeface="Arial" panose="020B0604020202020204" pitchFamily="34" charset="0"/>
              <a:buChar char="•"/>
            </a:pPr>
            <a:r>
              <a:rPr lang="en-US" sz="2250" dirty="0">
                <a:latin typeface="Palatino Linotype" panose="02040502050505030304" pitchFamily="18" charset="0"/>
              </a:rPr>
              <a:t>Government procurement in Canada is a $200+ billion* dollar marketplace and the 5% procurement mandate announced in 2021 should only be the beginning of taking a higher and higher market share. In order to do so, we need the right tools.</a:t>
            </a:r>
          </a:p>
          <a:p>
            <a:pPr marL="522368" lvl="1" indent="-200911">
              <a:buFont typeface="Arial" panose="020B0604020202020204" pitchFamily="34" charset="0"/>
              <a:buChar char="•"/>
            </a:pPr>
            <a:endParaRPr lang="en-US" sz="2250" b="1" dirty="0">
              <a:latin typeface="Palatino Linotype" panose="02040502050505030304" pitchFamily="18" charset="0"/>
            </a:endParaRPr>
          </a:p>
        </p:txBody>
      </p:sp>
      <p:sp>
        <p:nvSpPr>
          <p:cNvPr id="8" name="Title 7"/>
          <p:cNvSpPr>
            <a:spLocks noGrp="1"/>
          </p:cNvSpPr>
          <p:nvPr>
            <p:ph type="title"/>
          </p:nvPr>
        </p:nvSpPr>
        <p:spPr>
          <a:xfrm>
            <a:off x="1967332" y="1002674"/>
            <a:ext cx="8090297" cy="519373"/>
          </a:xfrm>
        </p:spPr>
        <p:txBody>
          <a:bodyPr/>
          <a:lstStyle/>
          <a:p>
            <a:r>
              <a:rPr lang="en-US" dirty="0">
                <a:solidFill>
                  <a:schemeClr val="tx1"/>
                </a:solidFill>
              </a:rPr>
              <a:t>Supply Chain and Procurement</a:t>
            </a:r>
            <a:r>
              <a:rPr lang="en-US" dirty="0">
                <a:solidFill>
                  <a:schemeClr val="tx1"/>
                </a:solidFill>
                <a:latin typeface="Palatino Linotype" panose="02040502050505030304" pitchFamily="18" charset="0"/>
              </a:rPr>
              <a:t> </a:t>
            </a:r>
            <a:br>
              <a:rPr lang="en-US" dirty="0">
                <a:solidFill>
                  <a:schemeClr val="tx1"/>
                </a:solidFill>
                <a:latin typeface="Palatino Linotype" panose="02040502050505030304" pitchFamily="18" charset="0"/>
              </a:rPr>
            </a:br>
            <a:endParaRPr lang="en-US" dirty="0">
              <a:solidFill>
                <a:schemeClr val="tx1"/>
              </a:solidFill>
            </a:endParaRPr>
          </a:p>
        </p:txBody>
      </p:sp>
      <p:sp>
        <p:nvSpPr>
          <p:cNvPr id="10" name="TextBox 9"/>
          <p:cNvSpPr txBox="1"/>
          <p:nvPr/>
        </p:nvSpPr>
        <p:spPr>
          <a:xfrm>
            <a:off x="1756172" y="6508818"/>
            <a:ext cx="8197453" cy="287130"/>
          </a:xfrm>
          <a:prstGeom prst="rect">
            <a:avLst/>
          </a:prstGeom>
          <a:noFill/>
        </p:spPr>
        <p:txBody>
          <a:bodyPr wrap="square" rtlCol="0">
            <a:spAutoFit/>
          </a:bodyPr>
          <a:lstStyle/>
          <a:p>
            <a:pPr defTabSz="642915"/>
            <a:r>
              <a:rPr lang="en-US" sz="1266" dirty="0">
                <a:solidFill>
                  <a:prstClr val="black"/>
                </a:solidFill>
                <a:latin typeface="Calibri"/>
              </a:rPr>
              <a:t>* PAC website - https://ontario.tpsgc-pwgsc.gc.ca/</a:t>
            </a:r>
          </a:p>
        </p:txBody>
      </p:sp>
    </p:spTree>
    <p:extLst>
      <p:ext uri="{BB962C8B-B14F-4D97-AF65-F5344CB8AC3E}">
        <p14:creationId xmlns:p14="http://schemas.microsoft.com/office/powerpoint/2010/main" val="82391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1524000" y="-18111"/>
            <a:ext cx="9144000" cy="5947172"/>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CA" sz="1266">
              <a:solidFill>
                <a:prstClr val="white"/>
              </a:solidFill>
              <a:latin typeface="Calibri"/>
            </a:endParaRPr>
          </a:p>
        </p:txBody>
      </p:sp>
      <p:sp>
        <p:nvSpPr>
          <p:cNvPr id="4" name="object 4"/>
          <p:cNvSpPr txBox="1">
            <a:spLocks noGrp="1"/>
          </p:cNvSpPr>
          <p:nvPr>
            <p:ph type="ftr" sz="quarter" idx="5"/>
          </p:nvPr>
        </p:nvSpPr>
        <p:spPr>
          <a:xfrm>
            <a:off x="2051410" y="4487670"/>
            <a:ext cx="5881455" cy="197051"/>
          </a:xfrm>
          <a:prstGeom prst="rect">
            <a:avLst/>
          </a:prstGeom>
        </p:spPr>
        <p:txBody>
          <a:bodyPr vert="horz" wrap="square" lIns="0" tIns="2232" rIns="0" bIns="0" rtlCol="0">
            <a:spAutoFit/>
          </a:bodyPr>
          <a:lstStyle/>
          <a:p>
            <a:pPr marL="8929" algn="just" defTabSz="642915">
              <a:spcBef>
                <a:spcPts val="18"/>
              </a:spcBef>
            </a:pPr>
            <a:r>
              <a:rPr sz="633" dirty="0">
                <a:solidFill>
                  <a:prstClr val="white"/>
                </a:solidFill>
              </a:rPr>
              <a:t>Association of Iroquois and Allied Indians • Grand Council Treaty #3 • Independent First Nations • Nishnawbe Aski Nation • </a:t>
            </a:r>
            <a:r>
              <a:rPr lang="en-US" sz="633" dirty="0">
                <a:solidFill>
                  <a:prstClr val="white"/>
                </a:solidFill>
              </a:rPr>
              <a:t>Anishinabek Nation</a:t>
            </a:r>
            <a:r>
              <a:rPr lang="en-CA" sz="633" dirty="0">
                <a:solidFill>
                  <a:prstClr val="white"/>
                </a:solidFill>
              </a:rPr>
              <a:t> •  Independent and Non-Affiliated First Nations</a:t>
            </a:r>
            <a:endParaRPr sz="633" dirty="0">
              <a:solidFill>
                <a:prstClr val="white"/>
              </a:solidFill>
            </a:endParaRPr>
          </a:p>
        </p:txBody>
      </p:sp>
      <p:sp>
        <p:nvSpPr>
          <p:cNvPr id="2" name="Rectangle 1"/>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3" name="Rectangle 2"/>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5" name="Rectangle 4"/>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6" name="Rectangle 5"/>
          <p:cNvSpPr/>
          <p:nvPr/>
        </p:nvSpPr>
        <p:spPr>
          <a:xfrm>
            <a:off x="2934891" y="3299157"/>
            <a:ext cx="3244629" cy="287130"/>
          </a:xfrm>
          <a:prstGeom prst="rect">
            <a:avLst/>
          </a:prstGeom>
        </p:spPr>
        <p:txBody>
          <a:bodyPr wrap="square">
            <a:spAutoFit/>
          </a:bodyPr>
          <a:lstStyle/>
          <a:p>
            <a:pPr defTabSz="642915"/>
            <a:r>
              <a:rPr lang="en-US" sz="1266" dirty="0">
                <a:solidFill>
                  <a:prstClr val="black"/>
                </a:solidFill>
                <a:latin typeface="Calibri"/>
              </a:rPr>
              <a:t> </a:t>
            </a:r>
          </a:p>
        </p:txBody>
      </p:sp>
      <p:sp>
        <p:nvSpPr>
          <p:cNvPr id="13" name="TextBox 12"/>
          <p:cNvSpPr txBox="1"/>
          <p:nvPr/>
        </p:nvSpPr>
        <p:spPr>
          <a:xfrm>
            <a:off x="1883420" y="502725"/>
            <a:ext cx="7634883" cy="525080"/>
          </a:xfrm>
          <a:prstGeom prst="rect">
            <a:avLst/>
          </a:prstGeom>
          <a:noFill/>
        </p:spPr>
        <p:txBody>
          <a:bodyPr wrap="square" rtlCol="0">
            <a:spAutoFit/>
          </a:bodyPr>
          <a:lstStyle/>
          <a:p>
            <a:pPr defTabSz="642915"/>
            <a:r>
              <a:rPr lang="en-US" sz="2812" b="1" spc="134" dirty="0">
                <a:solidFill>
                  <a:prstClr val="black"/>
                </a:solidFill>
                <a:latin typeface="Georgia" pitchFamily="18" charset="0"/>
                <a:cs typeface="Arial" pitchFamily="34" charset="0"/>
              </a:rPr>
              <a:t>Economic Growth &amp; Prosperity Table</a:t>
            </a:r>
          </a:p>
        </p:txBody>
      </p:sp>
      <p:sp>
        <p:nvSpPr>
          <p:cNvPr id="7" name="Text Placeholder 6"/>
          <p:cNvSpPr>
            <a:spLocks noGrp="1"/>
          </p:cNvSpPr>
          <p:nvPr>
            <p:ph type="body" idx="1"/>
          </p:nvPr>
        </p:nvSpPr>
        <p:spPr>
          <a:xfrm>
            <a:off x="1863328" y="976943"/>
            <a:ext cx="8090297" cy="4847481"/>
          </a:xfrm>
        </p:spPr>
        <p:txBody>
          <a:bodyPr/>
          <a:lstStyle/>
          <a:p>
            <a:pPr lvl="1" algn="just"/>
            <a:endParaRPr lang="en-US" sz="2250" dirty="0">
              <a:latin typeface="Palatino Linotype" panose="02040502050505030304" pitchFamily="18" charset="0"/>
            </a:endParaRPr>
          </a:p>
          <a:p>
            <a:pPr marL="522368" lvl="1" indent="-200911" algn="just">
              <a:buFont typeface="Arial" panose="020B0604020202020204" pitchFamily="34" charset="0"/>
              <a:buChar char="•"/>
            </a:pPr>
            <a:r>
              <a:rPr lang="en-US" sz="2250" dirty="0">
                <a:latin typeface="Palatino Linotype" panose="02040502050505030304" pitchFamily="18" charset="0"/>
              </a:rPr>
              <a:t>The projects’ objective is to culminate in the development of a First Nation Businesses Supply Chain Map and Portal. This will empower First Nation supply chain management while enabling better visibility for First Nation businesses to connect and drive one another while allowing for better discovery of the products and services offered by procurement agents (whether governmental or private).</a:t>
            </a:r>
          </a:p>
          <a:p>
            <a:pPr marL="522368" lvl="1" indent="-200911">
              <a:buFont typeface="Arial" panose="020B0604020202020204" pitchFamily="34" charset="0"/>
              <a:buChar char="•"/>
            </a:pPr>
            <a:endParaRPr lang="en-US" sz="2250" dirty="0">
              <a:latin typeface="Palatino Linotype" panose="02040502050505030304" pitchFamily="18" charset="0"/>
            </a:endParaRPr>
          </a:p>
          <a:p>
            <a:pPr marL="522368" lvl="1" indent="-200911" algn="just">
              <a:buFont typeface="Arial" panose="020B0604020202020204" pitchFamily="34" charset="0"/>
              <a:buChar char="•"/>
            </a:pPr>
            <a:r>
              <a:rPr lang="en-US" sz="2250" dirty="0">
                <a:latin typeface="Palatino Linotype" panose="02040502050505030304" pitchFamily="18" charset="0"/>
              </a:rPr>
              <a:t>First Nation businesses are at the core of this project. Their prosperity will undoubtedly result in the prosperity of the people they serve and the communities they exist in. In turn, these communities will fuel entire First Nation prosperity and development. </a:t>
            </a:r>
          </a:p>
        </p:txBody>
      </p:sp>
      <p:sp>
        <p:nvSpPr>
          <p:cNvPr id="8" name="Title 7"/>
          <p:cNvSpPr>
            <a:spLocks noGrp="1"/>
          </p:cNvSpPr>
          <p:nvPr>
            <p:ph type="title"/>
          </p:nvPr>
        </p:nvSpPr>
        <p:spPr>
          <a:xfrm>
            <a:off x="1967332" y="1002674"/>
            <a:ext cx="8090297" cy="259687"/>
          </a:xfrm>
        </p:spPr>
        <p:txBody>
          <a:bodyPr/>
          <a:lstStyle/>
          <a:p>
            <a:r>
              <a:rPr lang="en-US" dirty="0">
                <a:solidFill>
                  <a:schemeClr val="tx1"/>
                </a:solidFill>
              </a:rPr>
              <a:t>The Benefits and Ripples</a:t>
            </a:r>
          </a:p>
        </p:txBody>
      </p:sp>
    </p:spTree>
    <p:extLst>
      <p:ext uri="{BB962C8B-B14F-4D97-AF65-F5344CB8AC3E}">
        <p14:creationId xmlns:p14="http://schemas.microsoft.com/office/powerpoint/2010/main" val="3048713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p:cNvSpPr/>
          <p:nvPr/>
        </p:nvSpPr>
        <p:spPr>
          <a:xfrm>
            <a:off x="1498997" y="-21431"/>
            <a:ext cx="9144000" cy="5947172"/>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CA" sz="1266" dirty="0">
              <a:solidFill>
                <a:prstClr val="white"/>
              </a:solidFill>
              <a:latin typeface="Calibri"/>
            </a:endParaRPr>
          </a:p>
        </p:txBody>
      </p:sp>
      <p:sp>
        <p:nvSpPr>
          <p:cNvPr id="4" name="object 4"/>
          <p:cNvSpPr txBox="1">
            <a:spLocks noGrp="1"/>
          </p:cNvSpPr>
          <p:nvPr>
            <p:ph type="ftr" sz="quarter" idx="5"/>
          </p:nvPr>
        </p:nvSpPr>
        <p:spPr>
          <a:xfrm>
            <a:off x="2051410" y="4487670"/>
            <a:ext cx="5881455" cy="197051"/>
          </a:xfrm>
          <a:prstGeom prst="rect">
            <a:avLst/>
          </a:prstGeom>
        </p:spPr>
        <p:txBody>
          <a:bodyPr vert="horz" wrap="square" lIns="0" tIns="2232" rIns="0" bIns="0" rtlCol="0">
            <a:spAutoFit/>
          </a:bodyPr>
          <a:lstStyle/>
          <a:p>
            <a:pPr marL="8929" algn="just" defTabSz="642915">
              <a:spcBef>
                <a:spcPts val="18"/>
              </a:spcBef>
            </a:pPr>
            <a:r>
              <a:rPr sz="633" dirty="0">
                <a:solidFill>
                  <a:prstClr val="white"/>
                </a:solidFill>
              </a:rPr>
              <a:t>Association of Iroquois and Allied Indians • Grand Council Treaty #3 • Independent First Nations • Nishnawbe Aski Nation • </a:t>
            </a:r>
            <a:r>
              <a:rPr lang="en-US" sz="633" dirty="0">
                <a:solidFill>
                  <a:prstClr val="white"/>
                </a:solidFill>
              </a:rPr>
              <a:t>Anishinabek Nation</a:t>
            </a:r>
            <a:r>
              <a:rPr lang="en-CA" sz="633" dirty="0">
                <a:solidFill>
                  <a:prstClr val="white"/>
                </a:solidFill>
              </a:rPr>
              <a:t> •  Independent and Non-Affiliated First Nations</a:t>
            </a:r>
            <a:endParaRPr sz="633" dirty="0">
              <a:solidFill>
                <a:prstClr val="white"/>
              </a:solidFill>
            </a:endParaRPr>
          </a:p>
        </p:txBody>
      </p:sp>
      <p:sp>
        <p:nvSpPr>
          <p:cNvPr id="2" name="Rectangle 1"/>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3" name="Rectangle 2"/>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5" name="Rectangle 4"/>
          <p:cNvSpPr/>
          <p:nvPr/>
        </p:nvSpPr>
        <p:spPr>
          <a:xfrm>
            <a:off x="6012480" y="3299157"/>
            <a:ext cx="221536" cy="287130"/>
          </a:xfrm>
          <a:prstGeom prst="rect">
            <a:avLst/>
          </a:prstGeom>
        </p:spPr>
        <p:txBody>
          <a:bodyPr wrap="none">
            <a:spAutoFit/>
          </a:bodyPr>
          <a:lstStyle/>
          <a:p>
            <a:pPr defTabSz="642915"/>
            <a:r>
              <a:rPr lang="en-US" sz="1266" dirty="0">
                <a:solidFill>
                  <a:prstClr val="black"/>
                </a:solidFill>
                <a:latin typeface="Calibri"/>
              </a:rPr>
              <a:t> </a:t>
            </a:r>
          </a:p>
        </p:txBody>
      </p:sp>
      <p:sp>
        <p:nvSpPr>
          <p:cNvPr id="6" name="Rectangle 5"/>
          <p:cNvSpPr/>
          <p:nvPr/>
        </p:nvSpPr>
        <p:spPr>
          <a:xfrm>
            <a:off x="2934891" y="3299157"/>
            <a:ext cx="3244629" cy="287130"/>
          </a:xfrm>
          <a:prstGeom prst="rect">
            <a:avLst/>
          </a:prstGeom>
        </p:spPr>
        <p:txBody>
          <a:bodyPr wrap="square">
            <a:spAutoFit/>
          </a:bodyPr>
          <a:lstStyle/>
          <a:p>
            <a:pPr defTabSz="642915"/>
            <a:r>
              <a:rPr lang="en-US" sz="1266" dirty="0">
                <a:solidFill>
                  <a:prstClr val="black"/>
                </a:solidFill>
                <a:latin typeface="Calibri"/>
              </a:rPr>
              <a:t> </a:t>
            </a:r>
          </a:p>
        </p:txBody>
      </p:sp>
      <p:sp>
        <p:nvSpPr>
          <p:cNvPr id="13" name="TextBox 12"/>
          <p:cNvSpPr txBox="1"/>
          <p:nvPr/>
        </p:nvSpPr>
        <p:spPr>
          <a:xfrm>
            <a:off x="1883420" y="502725"/>
            <a:ext cx="7634883" cy="525080"/>
          </a:xfrm>
          <a:prstGeom prst="rect">
            <a:avLst/>
          </a:prstGeom>
          <a:noFill/>
        </p:spPr>
        <p:txBody>
          <a:bodyPr wrap="square" rtlCol="0">
            <a:spAutoFit/>
          </a:bodyPr>
          <a:lstStyle/>
          <a:p>
            <a:pPr defTabSz="642915"/>
            <a:r>
              <a:rPr lang="en-US" sz="2812" b="1" spc="134" dirty="0">
                <a:solidFill>
                  <a:prstClr val="black"/>
                </a:solidFill>
                <a:latin typeface="Georgia" pitchFamily="18" charset="0"/>
                <a:cs typeface="Arial" pitchFamily="34" charset="0"/>
              </a:rPr>
              <a:t>Project</a:t>
            </a:r>
          </a:p>
        </p:txBody>
      </p:sp>
      <p:sp>
        <p:nvSpPr>
          <p:cNvPr id="7" name="Text Placeholder 6"/>
          <p:cNvSpPr>
            <a:spLocks noGrp="1"/>
          </p:cNvSpPr>
          <p:nvPr>
            <p:ph type="body" idx="1"/>
          </p:nvPr>
        </p:nvSpPr>
        <p:spPr>
          <a:xfrm>
            <a:off x="1883420" y="1420376"/>
            <a:ext cx="8090297" cy="5963877"/>
          </a:xfrm>
        </p:spPr>
        <p:txBody>
          <a:bodyPr/>
          <a:lstStyle/>
          <a:p>
            <a:pPr marL="200911" indent="-200911">
              <a:buFont typeface="Arial" panose="020B0604020202020204" pitchFamily="34" charset="0"/>
              <a:buChar char="•"/>
            </a:pPr>
            <a:r>
              <a:rPr lang="en-US" sz="2250" b="1" dirty="0">
                <a:latin typeface="Palatino Linotype" panose="02040502050505030304" pitchFamily="18" charset="0"/>
              </a:rPr>
              <a:t>IFSD: </a:t>
            </a:r>
            <a:r>
              <a:rPr lang="en-US" sz="2250" dirty="0">
                <a:latin typeface="Palatino Linotype" panose="02040502050505030304" pitchFamily="18" charset="0"/>
              </a:rPr>
              <a:t>The Institute of Fiscal Studies and Democracy (IFSD) is a Canadian think-tank that was awarded this contract given their expertise and experience in working with First Nations on similar projects (Aug 2023).</a:t>
            </a:r>
          </a:p>
          <a:p>
            <a:endParaRPr lang="en-US" sz="2250" dirty="0">
              <a:latin typeface="Palatino Linotype" panose="02040502050505030304" pitchFamily="18" charset="0"/>
            </a:endParaRPr>
          </a:p>
          <a:p>
            <a:pPr marL="200911" indent="-200911">
              <a:buFont typeface="Arial" panose="020B0604020202020204" pitchFamily="34" charset="0"/>
              <a:buChar char="•"/>
            </a:pPr>
            <a:r>
              <a:rPr lang="en-US" sz="2250" u="sng" dirty="0">
                <a:latin typeface="Palatino Linotype" panose="02040502050505030304" pitchFamily="18" charset="0"/>
              </a:rPr>
              <a:t>IFSD Experts</a:t>
            </a:r>
          </a:p>
          <a:p>
            <a:pPr marL="522368" lvl="1" indent="-200911">
              <a:buFont typeface="Arial" panose="020B0604020202020204" pitchFamily="34" charset="0"/>
              <a:buChar char="•"/>
            </a:pPr>
            <a:r>
              <a:rPr lang="en-US" sz="2250" dirty="0">
                <a:latin typeface="Palatino Linotype" panose="02040502050505030304" pitchFamily="18" charset="0"/>
              </a:rPr>
              <a:t>A track record of excellence in public finance, economic analysis, and public policy problem-solving. </a:t>
            </a:r>
          </a:p>
          <a:p>
            <a:pPr marL="522368" lvl="1" indent="-200911">
              <a:buFont typeface="Arial" panose="020B0604020202020204" pitchFamily="34" charset="0"/>
              <a:buChar char="•"/>
            </a:pPr>
            <a:r>
              <a:rPr lang="en-US" sz="2250" dirty="0">
                <a:latin typeface="Palatino Linotype" panose="02040502050505030304" pitchFamily="18" charset="0"/>
              </a:rPr>
              <a:t>Advanced graduate degrees in economics, political science, finance, or some combination thereof. </a:t>
            </a:r>
          </a:p>
          <a:p>
            <a:pPr marL="522368" lvl="1" indent="-200911">
              <a:buFont typeface="Arial" panose="020B0604020202020204" pitchFamily="34" charset="0"/>
              <a:buChar char="•"/>
            </a:pPr>
            <a:r>
              <a:rPr lang="en-US" sz="2250" dirty="0">
                <a:latin typeface="Palatino Linotype" panose="02040502050505030304" pitchFamily="18" charset="0"/>
              </a:rPr>
              <a:t>In compliance with OCAP® Principles, they have built trusted and collaborative relationships during past projects.</a:t>
            </a:r>
          </a:p>
          <a:p>
            <a:pPr marL="522368" lvl="1" indent="-200911">
              <a:buFont typeface="Arial" panose="020B0604020202020204" pitchFamily="34" charset="0"/>
              <a:buChar char="•"/>
            </a:pPr>
            <a:r>
              <a:rPr lang="en-US" sz="2250" dirty="0">
                <a:latin typeface="Palatino Linotype" panose="02040502050505030304" pitchFamily="18" charset="0"/>
              </a:rPr>
              <a:t>Trained in the revised OCAP ® Principles course.</a:t>
            </a:r>
          </a:p>
          <a:p>
            <a:pPr marL="200911" indent="-200911">
              <a:buFont typeface="Arial" panose="020B0604020202020204" pitchFamily="34" charset="0"/>
              <a:buChar char="•"/>
            </a:pPr>
            <a:endParaRPr lang="en-US" sz="1687" dirty="0">
              <a:latin typeface="Palatino Linotype" panose="02040502050505030304" pitchFamily="18" charset="0"/>
            </a:endParaRPr>
          </a:p>
          <a:p>
            <a:pPr marL="200911" indent="-200911">
              <a:buFont typeface="Arial" panose="020B0604020202020204" pitchFamily="34" charset="0"/>
              <a:buChar char="•"/>
            </a:pPr>
            <a:endParaRPr lang="en-US" sz="1406" b="1" dirty="0">
              <a:latin typeface="Palatino Linotype" panose="02040502050505030304" pitchFamily="18" charset="0"/>
            </a:endParaRPr>
          </a:p>
          <a:p>
            <a:pPr marL="843825" lvl="5" indent="-200911">
              <a:buFont typeface="Arial" panose="020B0604020202020204" pitchFamily="34" charset="0"/>
              <a:buChar char="•"/>
            </a:pPr>
            <a:endParaRPr lang="en-US" sz="1406" dirty="0">
              <a:solidFill>
                <a:schemeClr val="tx1"/>
              </a:solidFill>
              <a:latin typeface="Palatino Linotype" panose="02040502050505030304" pitchFamily="18" charset="0"/>
            </a:endParaRPr>
          </a:p>
          <a:p>
            <a:pPr marL="200911" indent="-200911">
              <a:buFont typeface="Arial" panose="020B0604020202020204" pitchFamily="34" charset="0"/>
              <a:buChar char="•"/>
            </a:pPr>
            <a:endParaRPr lang="en-US" sz="1406" dirty="0">
              <a:latin typeface="Palatino Linotype" panose="02040502050505030304" pitchFamily="18" charset="0"/>
            </a:endParaRPr>
          </a:p>
          <a:p>
            <a:pPr marL="200911" indent="-200911">
              <a:buFont typeface="Arial" panose="020B0604020202020204" pitchFamily="34" charset="0"/>
              <a:buChar char="•"/>
            </a:pPr>
            <a:endParaRPr lang="en-US" dirty="0">
              <a:latin typeface="Palatino Linotype" panose="02040502050505030304" pitchFamily="18" charset="0"/>
            </a:endParaRPr>
          </a:p>
          <a:p>
            <a:endParaRPr lang="en-US" dirty="0">
              <a:latin typeface="Palatino Linotype" panose="02040502050505030304" pitchFamily="18" charset="0"/>
            </a:endParaRPr>
          </a:p>
        </p:txBody>
      </p:sp>
      <p:sp>
        <p:nvSpPr>
          <p:cNvPr id="8" name="Title 7"/>
          <p:cNvSpPr>
            <a:spLocks noGrp="1"/>
          </p:cNvSpPr>
          <p:nvPr>
            <p:ph type="title"/>
          </p:nvPr>
        </p:nvSpPr>
        <p:spPr>
          <a:xfrm>
            <a:off x="1967332" y="1002674"/>
            <a:ext cx="8090297" cy="259687"/>
          </a:xfrm>
        </p:spPr>
        <p:txBody>
          <a:bodyPr/>
          <a:lstStyle/>
          <a:p>
            <a:r>
              <a:rPr lang="en-US" dirty="0">
                <a:solidFill>
                  <a:schemeClr val="tx1"/>
                </a:solidFill>
              </a:rPr>
              <a:t>Introducing IFSD</a:t>
            </a:r>
          </a:p>
        </p:txBody>
      </p:sp>
      <p:sp>
        <p:nvSpPr>
          <p:cNvPr id="12" name="Text Placeholder 2"/>
          <p:cNvSpPr txBox="1">
            <a:spLocks/>
          </p:cNvSpPr>
          <p:nvPr/>
        </p:nvSpPr>
        <p:spPr>
          <a:xfrm>
            <a:off x="2730330" y="2966795"/>
            <a:ext cx="6179344" cy="194797"/>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642915"/>
            <a:endParaRPr lang="en-US" sz="1266" kern="0" dirty="0">
              <a:solidFill>
                <a:prstClr val="black"/>
              </a:solidFill>
              <a:latin typeface="Calibri"/>
            </a:endParaRPr>
          </a:p>
        </p:txBody>
      </p:sp>
    </p:spTree>
    <p:extLst>
      <p:ext uri="{BB962C8B-B14F-4D97-AF65-F5344CB8AC3E}">
        <p14:creationId xmlns:p14="http://schemas.microsoft.com/office/powerpoint/2010/main" val="398369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30699" y="2417609"/>
            <a:ext cx="6677677" cy="951079"/>
          </a:xfrm>
        </p:spPr>
        <p:txBody>
          <a:bodyPr/>
          <a:lstStyle/>
          <a:p>
            <a:r>
              <a:rPr lang="en-CA" sz="2400" dirty="0">
                <a:latin typeface="Helvetica" pitchFamily="2" charset="0"/>
              </a:rPr>
              <a:t/>
            </a:r>
            <a:br>
              <a:rPr lang="en-CA" sz="2400" dirty="0">
                <a:latin typeface="Helvetica" pitchFamily="2" charset="0"/>
              </a:rPr>
            </a:br>
            <a:r>
              <a:rPr lang="en-CA" sz="2400" dirty="0">
                <a:latin typeface="Helvetica" pitchFamily="2" charset="0"/>
              </a:rPr>
              <a:t>Supply Chain Mapping and Procurement for First Nations Businesses in Ontario</a:t>
            </a:r>
          </a:p>
        </p:txBody>
      </p:sp>
      <p:sp>
        <p:nvSpPr>
          <p:cNvPr id="3" name="Subtitle 2"/>
          <p:cNvSpPr>
            <a:spLocks noGrp="1"/>
          </p:cNvSpPr>
          <p:nvPr>
            <p:ph type="subTitle" idx="1"/>
          </p:nvPr>
        </p:nvSpPr>
        <p:spPr>
          <a:xfrm>
            <a:off x="3530698" y="3368689"/>
            <a:ext cx="6677677" cy="549965"/>
          </a:xfrm>
        </p:spPr>
        <p:txBody>
          <a:bodyPr>
            <a:normAutofit/>
          </a:bodyPr>
          <a:lstStyle/>
          <a:p>
            <a:r>
              <a:rPr lang="en-US" sz="1800" dirty="0">
                <a:latin typeface="Helvetica" pitchFamily="2" charset="0"/>
              </a:rPr>
              <a:t>In Collaboration with Chiefs of Ontario</a:t>
            </a:r>
          </a:p>
        </p:txBody>
      </p:sp>
      <p:sp>
        <p:nvSpPr>
          <p:cNvPr id="5" name="Title 1">
            <a:extLst>
              <a:ext uri="{FF2B5EF4-FFF2-40B4-BE49-F238E27FC236}">
                <a16:creationId xmlns:a16="http://schemas.microsoft.com/office/drawing/2014/main" id="{127C0801-059D-4B44-B698-6A196182E874}"/>
              </a:ext>
            </a:extLst>
          </p:cNvPr>
          <p:cNvSpPr txBox="1">
            <a:spLocks/>
          </p:cNvSpPr>
          <p:nvPr/>
        </p:nvSpPr>
        <p:spPr>
          <a:xfrm>
            <a:off x="3494139" y="3562157"/>
            <a:ext cx="6677677" cy="951079"/>
          </a:xfrm>
          <a:prstGeom prst="rect">
            <a:avLst/>
          </a:prstGeom>
        </p:spPr>
        <p:txBody>
          <a:bodyPr vert="horz" lIns="0" tIns="34290" rIns="0" bIns="34290" rtlCol="0" anchor="b">
            <a:noAutofit/>
          </a:bodyPr>
          <a:lstStyle>
            <a:lvl1pPr algn="l" defTabSz="457200" rtl="0" eaLnBrk="1" latinLnBrk="0" hangingPunct="1">
              <a:spcBef>
                <a:spcPct val="0"/>
              </a:spcBef>
              <a:buNone/>
              <a:defRPr sz="2400" b="1" kern="1200">
                <a:solidFill>
                  <a:srgbClr val="002855"/>
                </a:solidFill>
                <a:latin typeface="Helvetica"/>
                <a:ea typeface="+mj-ea"/>
                <a:cs typeface="Helvetica"/>
              </a:defRPr>
            </a:lvl1pPr>
          </a:lstStyle>
          <a:p>
            <a:pPr defTabSz="685797">
              <a:lnSpc>
                <a:spcPct val="90000"/>
              </a:lnSpc>
              <a:defRPr/>
            </a:pPr>
            <a:endParaRPr lang="en-CA" sz="1200">
              <a:latin typeface="Helvetica" pitchFamily="2" charset="0"/>
            </a:endParaRPr>
          </a:p>
        </p:txBody>
      </p:sp>
      <p:sp>
        <p:nvSpPr>
          <p:cNvPr id="7" name="TextBox 6">
            <a:extLst>
              <a:ext uri="{FF2B5EF4-FFF2-40B4-BE49-F238E27FC236}">
                <a16:creationId xmlns:a16="http://schemas.microsoft.com/office/drawing/2014/main" id="{DDBDC7E8-CF70-E260-9BD9-2370B4DD0675}"/>
              </a:ext>
            </a:extLst>
          </p:cNvPr>
          <p:cNvSpPr txBox="1"/>
          <p:nvPr/>
        </p:nvSpPr>
        <p:spPr>
          <a:xfrm>
            <a:off x="2402158" y="5415311"/>
            <a:ext cx="1582100" cy="523220"/>
          </a:xfrm>
          <a:prstGeom prst="rect">
            <a:avLst/>
          </a:prstGeom>
          <a:noFill/>
        </p:spPr>
        <p:txBody>
          <a:bodyPr wrap="none" rtlCol="0">
            <a:spAutoFit/>
          </a:bodyPr>
          <a:lstStyle/>
          <a:p>
            <a:pPr defTabSz="342898"/>
            <a:r>
              <a:rPr lang="en-US" sz="1400" b="1" dirty="0">
                <a:solidFill>
                  <a:srgbClr val="002855"/>
                </a:solidFill>
                <a:latin typeface="Helvetica" pitchFamily="2" charset="0"/>
              </a:rPr>
              <a:t>November 2023</a:t>
            </a:r>
          </a:p>
          <a:p>
            <a:pPr defTabSz="342898"/>
            <a:r>
              <a:rPr lang="en-US" sz="1400" b="1" dirty="0">
                <a:solidFill>
                  <a:srgbClr val="002855"/>
                </a:solidFill>
                <a:latin typeface="Helvetica" pitchFamily="2" charset="0"/>
              </a:rPr>
              <a:t>Toronto, Ontario</a:t>
            </a:r>
          </a:p>
        </p:txBody>
      </p:sp>
    </p:spTree>
    <p:extLst>
      <p:ext uri="{BB962C8B-B14F-4D97-AF65-F5344CB8AC3E}">
        <p14:creationId xmlns:p14="http://schemas.microsoft.com/office/powerpoint/2010/main" val="184562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5030-A4C3-824F-4C7B-3A30BC192981}"/>
              </a:ext>
            </a:extLst>
          </p:cNvPr>
          <p:cNvSpPr>
            <a:spLocks noGrp="1"/>
          </p:cNvSpPr>
          <p:nvPr>
            <p:ph type="title"/>
          </p:nvPr>
        </p:nvSpPr>
        <p:spPr/>
        <p:txBody>
          <a:bodyPr>
            <a:normAutofit/>
          </a:bodyPr>
          <a:lstStyle/>
          <a:p>
            <a:r>
              <a:rPr lang="en-US" sz="2400" dirty="0"/>
              <a:t>Opportunity</a:t>
            </a:r>
          </a:p>
        </p:txBody>
      </p:sp>
      <p:sp>
        <p:nvSpPr>
          <p:cNvPr id="3" name="Content Placeholder 2">
            <a:extLst>
              <a:ext uri="{FF2B5EF4-FFF2-40B4-BE49-F238E27FC236}">
                <a16:creationId xmlns:a16="http://schemas.microsoft.com/office/drawing/2014/main" id="{FAAC6082-32C0-44AE-B1FA-67F317B5DC27}"/>
              </a:ext>
            </a:extLst>
          </p:cNvPr>
          <p:cNvSpPr>
            <a:spLocks noGrp="1"/>
          </p:cNvSpPr>
          <p:nvPr>
            <p:ph idx="1"/>
          </p:nvPr>
        </p:nvSpPr>
        <p:spPr/>
        <p:txBody>
          <a:bodyPr/>
          <a:lstStyle/>
          <a:p>
            <a:r>
              <a:rPr lang="en-US" sz="2400" dirty="0"/>
              <a:t>New Indigenous business and federal procurement mandate</a:t>
            </a:r>
          </a:p>
          <a:p>
            <a:pPr lvl="1"/>
            <a:r>
              <a:rPr lang="en-US" sz="1800" dirty="0"/>
              <a:t>5% minimum federal Indigenous procurement target</a:t>
            </a:r>
          </a:p>
          <a:p>
            <a:pPr marL="342898" lvl="1" indent="0">
              <a:buNone/>
            </a:pPr>
            <a:endParaRPr lang="en-US" dirty="0"/>
          </a:p>
          <a:p>
            <a:pPr marL="342898" lvl="1" indent="0">
              <a:buNone/>
            </a:pPr>
            <a:endParaRPr lang="en-US" dirty="0"/>
          </a:p>
          <a:p>
            <a:r>
              <a:rPr lang="en-US" sz="2400" dirty="0"/>
              <a:t>Current policy for Ontario to support Indigenous procurement</a:t>
            </a:r>
          </a:p>
          <a:p>
            <a:pPr lvl="1"/>
            <a:r>
              <a:rPr lang="en-US" sz="1800" dirty="0"/>
              <a:t>Aboriginal Procurement Program encourages ministries to purchase from Indigenous-owned businesses</a:t>
            </a:r>
          </a:p>
          <a:p>
            <a:pPr marL="342898" lvl="1" indent="0">
              <a:buNone/>
            </a:pPr>
            <a:endParaRPr lang="en-US" dirty="0"/>
          </a:p>
          <a:p>
            <a:pPr marL="342898" lvl="1" indent="0">
              <a:buNone/>
            </a:pPr>
            <a:endParaRPr lang="en-US" dirty="0"/>
          </a:p>
          <a:p>
            <a:r>
              <a:rPr lang="en-US" sz="2400" dirty="0"/>
              <a:t>Opportunities to strengthen economic linkages among Ontario FNs</a:t>
            </a:r>
          </a:p>
          <a:p>
            <a:pPr lvl="1"/>
            <a:r>
              <a:rPr lang="en-US" sz="1800" dirty="0"/>
              <a:t>Portal provides another touchpoint with public and private sectors</a:t>
            </a:r>
          </a:p>
          <a:p>
            <a:endParaRPr lang="en-US" dirty="0"/>
          </a:p>
        </p:txBody>
      </p:sp>
    </p:spTree>
    <p:extLst>
      <p:ext uri="{BB962C8B-B14F-4D97-AF65-F5344CB8AC3E}">
        <p14:creationId xmlns:p14="http://schemas.microsoft.com/office/powerpoint/2010/main" val="3161433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IFSD">
      <a:dk1>
        <a:sysClr val="windowText" lastClr="000000"/>
      </a:dk1>
      <a:lt1>
        <a:sysClr val="window" lastClr="FFFFFF"/>
      </a:lt1>
      <a:dk2>
        <a:srgbClr val="0F2C52"/>
      </a:dk2>
      <a:lt2>
        <a:srgbClr val="EEECE1"/>
      </a:lt2>
      <a:accent1>
        <a:srgbClr val="0F2C52"/>
      </a:accent1>
      <a:accent2>
        <a:srgbClr val="B39242"/>
      </a:accent2>
      <a:accent3>
        <a:srgbClr val="337E48"/>
      </a:accent3>
      <a:accent4>
        <a:srgbClr val="AA1F1F"/>
      </a:accent4>
      <a:accent5>
        <a:srgbClr val="4478BD"/>
      </a:accent5>
      <a:accent6>
        <a:srgbClr val="9CA51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3962</TotalTime>
  <Words>1517</Words>
  <Application>Microsoft Office PowerPoint</Application>
  <PresentationFormat>Widescreen</PresentationFormat>
  <Paragraphs>187</Paragraphs>
  <Slides>14</Slides>
  <Notes>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Arial</vt:lpstr>
      <vt:lpstr>Calibri</vt:lpstr>
      <vt:lpstr>Calibri Light</vt:lpstr>
      <vt:lpstr>Fira Sans</vt:lpstr>
      <vt:lpstr>Georgia</vt:lpstr>
      <vt:lpstr>Helvetica</vt:lpstr>
      <vt:lpstr>Helvetica Light</vt:lpstr>
      <vt:lpstr>Palatino Linotype</vt:lpstr>
      <vt:lpstr>Wingdings</vt:lpstr>
      <vt:lpstr>Office Theme</vt:lpstr>
      <vt:lpstr>1_Office Theme</vt:lpstr>
      <vt:lpstr>2_Office Theme</vt:lpstr>
      <vt:lpstr>PowerPoint Presentation</vt:lpstr>
      <vt:lpstr>PowerPoint Presentation</vt:lpstr>
      <vt:lpstr>Project Birth</vt:lpstr>
      <vt:lpstr>A Cornerstone to First Nations Supply Chain and Procurement Enhancement  </vt:lpstr>
      <vt:lpstr>Supply Chain and Procurement  </vt:lpstr>
      <vt:lpstr>The Benefits and Ripples</vt:lpstr>
      <vt:lpstr>Introducing IFSD</vt:lpstr>
      <vt:lpstr> Supply Chain Mapping and Procurement for First Nations Businesses in Ontario</vt:lpstr>
      <vt:lpstr>Opportunity</vt:lpstr>
      <vt:lpstr>Project Overview – Mandate and Approach</vt:lpstr>
      <vt:lpstr>Project Overview – The Art of the Possible</vt:lpstr>
      <vt:lpstr>How the data fit together</vt:lpstr>
      <vt:lpstr>How You Can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Genna Benson</dc:creator>
  <cp:lastModifiedBy>Chris Hoyos</cp:lastModifiedBy>
  <cp:revision>122</cp:revision>
  <dcterms:created xsi:type="dcterms:W3CDTF">2021-03-16T19:50:39Z</dcterms:created>
  <dcterms:modified xsi:type="dcterms:W3CDTF">2023-11-16T20:29:12Z</dcterms:modified>
</cp:coreProperties>
</file>