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8" r:id="rId2"/>
    <p:sldId id="298" r:id="rId3"/>
    <p:sldId id="331" r:id="rId4"/>
    <p:sldId id="333" r:id="rId5"/>
    <p:sldId id="334" r:id="rId6"/>
    <p:sldId id="542" r:id="rId7"/>
    <p:sldId id="538" r:id="rId8"/>
    <p:sldId id="543" r:id="rId9"/>
    <p:sldId id="339" r:id="rId10"/>
    <p:sldId id="544" r:id="rId11"/>
    <p:sldId id="345" r:id="rId12"/>
    <p:sldId id="541" r:id="rId13"/>
    <p:sldId id="545" r:id="rId14"/>
    <p:sldId id="3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guide id="3" pos="3960" userDrawn="1">
          <p15:clr>
            <a:srgbClr val="A4A3A4"/>
          </p15:clr>
        </p15:guide>
        <p15:guide id="4" orient="horz" pos="1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na Benson" initials="GB" lastIdx="1" clrIdx="0">
    <p:extLst>
      <p:ext uri="{19B8F6BF-5375-455C-9EA6-DF929625EA0E}">
        <p15:presenceInfo xmlns:p15="http://schemas.microsoft.com/office/powerpoint/2012/main" userId="S-1-5-21-1085031214-776561741-1801674531-4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4" autoAdjust="0"/>
    <p:restoredTop sz="94660"/>
  </p:normalViewPr>
  <p:slideViewPr>
    <p:cSldViewPr snapToGrid="0" showGuides="1">
      <p:cViewPr varScale="1">
        <p:scale>
          <a:sx n="86" d="100"/>
          <a:sy n="86" d="100"/>
        </p:scale>
        <p:origin x="108" y="594"/>
      </p:cViewPr>
      <p:guideLst>
        <p:guide orient="horz" pos="2160"/>
        <p:guide pos="3792"/>
        <p:guide pos="3960"/>
        <p:guide orient="horz"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4B42F-D061-49C1-B37F-0E384A3DD4C7}" type="doc">
      <dgm:prSet loTypeId="urn:microsoft.com/office/officeart/2005/8/layout/arrow2" loCatId="process" qsTypeId="urn:microsoft.com/office/officeart/2005/8/quickstyle/simple1" qsCatId="simple" csTypeId="urn:microsoft.com/office/officeart/2005/8/colors/colorful1" csCatId="colorful" phldr="1"/>
      <dgm:spPr/>
      <dgm:t>
        <a:bodyPr/>
        <a:lstStyle/>
        <a:p>
          <a:endParaRPr lang="en-US"/>
        </a:p>
      </dgm:t>
    </dgm:pt>
    <dgm:pt modelId="{AA88F1EC-04F3-4AB3-9F4F-5D0E4C9F29F2}">
      <dgm:prSet phldrT="[Text]"/>
      <dgm:spPr>
        <a:xfrm>
          <a:off x="2061492" y="4777871"/>
          <a:ext cx="1314228" cy="1492300"/>
        </a:xfrm>
        <a:prstGeom prst="rect">
          <a:avLst/>
        </a:prstGeom>
        <a:noFill/>
        <a:ln>
          <a:noFill/>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Co-developing distinctions-based legislative options with partners</a:t>
          </a:r>
        </a:p>
      </dgm:t>
    </dgm:pt>
    <dgm:pt modelId="{815A3439-E21B-4CF9-9936-04A991EB58E3}" type="parTrans" cxnId="{8CE47C32-621B-4F95-AB64-3DE16DB6BBE1}">
      <dgm:prSet/>
      <dgm:spPr/>
      <dgm:t>
        <a:bodyPr/>
        <a:lstStyle/>
        <a:p>
          <a:endParaRPr lang="en-US"/>
        </a:p>
      </dgm:t>
    </dgm:pt>
    <dgm:pt modelId="{3BAA9DD4-455E-4269-9969-F2F0F455C1D6}" type="sibTrans" cxnId="{8CE47C32-621B-4F95-AB64-3DE16DB6BBE1}">
      <dgm:prSet/>
      <dgm:spPr/>
      <dgm:t>
        <a:bodyPr/>
        <a:lstStyle/>
        <a:p>
          <a:endParaRPr lang="en-US"/>
        </a:p>
      </dgm:t>
    </dgm:pt>
    <dgm:pt modelId="{36D12B1A-CD72-44B7-97EC-3208323BA385}">
      <dgm:prSet phldrT="[Text]"/>
      <dgm:spPr>
        <a:xfrm>
          <a:off x="3375720" y="3642969"/>
          <a:ext cx="1665357" cy="2627202"/>
        </a:xfrm>
        <a:prstGeom prst="rect">
          <a:avLst/>
        </a:prstGeom>
        <a:noFill/>
        <a:ln>
          <a:noFill/>
        </a:ln>
        <a:effectLst/>
      </dgm:spPr>
      <dgm:t>
        <a:bodyPr/>
        <a:lstStyle/>
        <a:p>
          <a:r>
            <a:rPr lang="en-US" b="1" dirty="0">
              <a:solidFill>
                <a:sysClr val="windowText" lastClr="000000">
                  <a:hueOff val="0"/>
                  <a:satOff val="0"/>
                  <a:lumOff val="0"/>
                  <a:alphaOff val="0"/>
                </a:sysClr>
              </a:solidFill>
              <a:latin typeface="Calibri" panose="020F0502020204030204"/>
              <a:ea typeface="+mn-ea"/>
              <a:cs typeface="+mn-cs"/>
            </a:rPr>
            <a:t>Summer 2023</a:t>
          </a:r>
        </a:p>
      </dgm:t>
    </dgm:pt>
    <dgm:pt modelId="{AF9ADE6F-378C-429B-95D8-00C58173DDB7}" type="parTrans" cxnId="{AC2E37DC-8B0E-44B7-A146-124524B0EF2E}">
      <dgm:prSet/>
      <dgm:spPr/>
      <dgm:t>
        <a:bodyPr/>
        <a:lstStyle/>
        <a:p>
          <a:endParaRPr lang="en-US"/>
        </a:p>
      </dgm:t>
    </dgm:pt>
    <dgm:pt modelId="{0D56DA1A-0901-4C7E-B879-024003F2821A}" type="sibTrans" cxnId="{AC2E37DC-8B0E-44B7-A146-124524B0EF2E}">
      <dgm:prSet/>
      <dgm:spPr/>
      <dgm:t>
        <a:bodyPr/>
        <a:lstStyle/>
        <a:p>
          <a:endParaRPr lang="en-US"/>
        </a:p>
      </dgm:t>
    </dgm:pt>
    <dgm:pt modelId="{ED3184B0-8697-4F64-9FDA-27CB59E75B7D}">
      <dgm:prSet phldrT="[Text]"/>
      <dgm:spPr>
        <a:xfrm>
          <a:off x="3375720" y="3642969"/>
          <a:ext cx="1665357" cy="2627202"/>
        </a:xfrm>
        <a:prstGeom prst="rect">
          <a:avLst/>
        </a:prstGeom>
        <a:noFill/>
        <a:ln>
          <a:noFill/>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Drafting of legislative key elements with input from partners to inform Cabinet submission</a:t>
          </a:r>
        </a:p>
      </dgm:t>
    </dgm:pt>
    <dgm:pt modelId="{9D17F8A2-5F34-40B8-ADDE-B93F2A41486A}" type="parTrans" cxnId="{8F7A5DA3-11BC-4AC5-BB03-74BBAD87362D}">
      <dgm:prSet/>
      <dgm:spPr/>
      <dgm:t>
        <a:bodyPr/>
        <a:lstStyle/>
        <a:p>
          <a:endParaRPr lang="en-US"/>
        </a:p>
      </dgm:t>
    </dgm:pt>
    <dgm:pt modelId="{A8E85F4F-EE46-43AC-B24D-8B42C3C27DAC}" type="sibTrans" cxnId="{8F7A5DA3-11BC-4AC5-BB03-74BBAD87362D}">
      <dgm:prSet/>
      <dgm:spPr/>
      <dgm:t>
        <a:bodyPr/>
        <a:lstStyle/>
        <a:p>
          <a:endParaRPr lang="en-US"/>
        </a:p>
      </dgm:t>
    </dgm:pt>
    <dgm:pt modelId="{0740C6CF-96E7-4A5C-8B55-59FE7EC8EA23}">
      <dgm:prSet phldrT="[Text]"/>
      <dgm:spPr>
        <a:xfrm>
          <a:off x="5041078" y="2746335"/>
          <a:ext cx="1936229" cy="3523836"/>
        </a:xfrm>
        <a:prstGeom prst="rect">
          <a:avLst/>
        </a:prstGeom>
        <a:noFill/>
        <a:ln>
          <a:noFill/>
        </a:ln>
        <a:effectLst/>
      </dgm:spPr>
      <dgm:t>
        <a:bodyPr/>
        <a:lstStyle/>
        <a:p>
          <a:r>
            <a:rPr lang="en-US" b="1" dirty="0">
              <a:solidFill>
                <a:sysClr val="windowText" lastClr="000000">
                  <a:hueOff val="0"/>
                  <a:satOff val="0"/>
                  <a:lumOff val="0"/>
                  <a:alphaOff val="0"/>
                </a:sysClr>
              </a:solidFill>
              <a:latin typeface="Calibri" panose="020F0502020204030204"/>
              <a:ea typeface="+mn-ea"/>
              <a:cs typeface="+mn-cs"/>
            </a:rPr>
            <a:t>Fall 2023</a:t>
          </a:r>
        </a:p>
      </dgm:t>
    </dgm:pt>
    <dgm:pt modelId="{00EAED8D-497E-4F52-B83B-8315A7122038}" type="parTrans" cxnId="{5F716530-A005-454F-A800-CAC5BDBDCDB6}">
      <dgm:prSet/>
      <dgm:spPr/>
      <dgm:t>
        <a:bodyPr/>
        <a:lstStyle/>
        <a:p>
          <a:endParaRPr lang="en-US"/>
        </a:p>
      </dgm:t>
    </dgm:pt>
    <dgm:pt modelId="{BA3162BE-EAE0-4AE9-A171-CAC50EF5F31C}" type="sibTrans" cxnId="{5F716530-A005-454F-A800-CAC5BDBDCDB6}">
      <dgm:prSet/>
      <dgm:spPr/>
      <dgm:t>
        <a:bodyPr/>
        <a:lstStyle/>
        <a:p>
          <a:endParaRPr lang="en-US"/>
        </a:p>
      </dgm:t>
    </dgm:pt>
    <dgm:pt modelId="{D1749830-08A0-4B2D-9870-A24C134BAE53}">
      <dgm:prSet phldrT="[Text]"/>
      <dgm:spPr>
        <a:xfrm>
          <a:off x="2061492" y="4777871"/>
          <a:ext cx="1314228" cy="1492300"/>
        </a:xfrm>
        <a:prstGeom prst="rect">
          <a:avLst/>
        </a:prstGeom>
        <a:noFill/>
        <a:ln>
          <a:noFill/>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  </a:t>
          </a:r>
          <a:r>
            <a:rPr lang="en-US" b="1" dirty="0">
              <a:solidFill>
                <a:sysClr val="windowText" lastClr="000000">
                  <a:hueOff val="0"/>
                  <a:satOff val="0"/>
                  <a:lumOff val="0"/>
                  <a:alphaOff val="0"/>
                </a:sysClr>
              </a:solidFill>
              <a:latin typeface="Calibri" panose="020F0502020204030204"/>
              <a:ea typeface="+mn-ea"/>
              <a:cs typeface="+mn-cs"/>
            </a:rPr>
            <a:t>Fall 2022 to Spring 2023</a:t>
          </a:r>
          <a:endParaRPr lang="en-US" dirty="0">
            <a:solidFill>
              <a:sysClr val="windowText" lastClr="000000">
                <a:hueOff val="0"/>
                <a:satOff val="0"/>
                <a:lumOff val="0"/>
                <a:alphaOff val="0"/>
              </a:sysClr>
            </a:solidFill>
            <a:latin typeface="Calibri" panose="020F0502020204030204"/>
            <a:ea typeface="+mn-ea"/>
            <a:cs typeface="+mn-cs"/>
          </a:endParaRPr>
        </a:p>
      </dgm:t>
    </dgm:pt>
    <dgm:pt modelId="{EF055BDB-1970-48AC-852A-C4FA0BA8F57C}" type="parTrans" cxnId="{A4641F4E-D743-4623-8AB4-E546013D39BD}">
      <dgm:prSet/>
      <dgm:spPr/>
      <dgm:t>
        <a:bodyPr/>
        <a:lstStyle/>
        <a:p>
          <a:endParaRPr lang="en-US"/>
        </a:p>
      </dgm:t>
    </dgm:pt>
    <dgm:pt modelId="{387CA934-A7F7-49B2-9CBD-D0E6F47E4E3E}" type="sibTrans" cxnId="{A4641F4E-D743-4623-8AB4-E546013D39BD}">
      <dgm:prSet/>
      <dgm:spPr/>
      <dgm:t>
        <a:bodyPr/>
        <a:lstStyle/>
        <a:p>
          <a:endParaRPr lang="en-US"/>
        </a:p>
      </dgm:t>
    </dgm:pt>
    <dgm:pt modelId="{BC5D2058-E60D-4F9A-9BC1-9AB26589F634}">
      <dgm:prSet phldrT="[Text]"/>
      <dgm:spPr>
        <a:xfrm>
          <a:off x="5041078" y="2746335"/>
          <a:ext cx="1936229" cy="3523836"/>
        </a:xfrm>
        <a:prstGeom prst="rect">
          <a:avLst/>
        </a:prstGeom>
        <a:noFill/>
        <a:ln>
          <a:noFill/>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Receive direction from Cabinet</a:t>
          </a:r>
        </a:p>
      </dgm:t>
    </dgm:pt>
    <dgm:pt modelId="{09915DED-7E68-4C62-A0A0-EE6AA6C78BBD}" type="parTrans" cxnId="{BA7CF0FF-BEDA-459D-942D-1269EAB5E5A2}">
      <dgm:prSet/>
      <dgm:spPr/>
      <dgm:t>
        <a:bodyPr/>
        <a:lstStyle/>
        <a:p>
          <a:endParaRPr lang="en-US"/>
        </a:p>
      </dgm:t>
    </dgm:pt>
    <dgm:pt modelId="{3B09249E-82E1-4B3E-ADE5-2D410EF93A50}" type="sibTrans" cxnId="{BA7CF0FF-BEDA-459D-942D-1269EAB5E5A2}">
      <dgm:prSet/>
      <dgm:spPr/>
      <dgm:t>
        <a:bodyPr/>
        <a:lstStyle/>
        <a:p>
          <a:endParaRPr lang="en-US"/>
        </a:p>
      </dgm:t>
    </dgm:pt>
    <dgm:pt modelId="{31BA8F89-A45E-41B1-B0B2-F3F038F2EC14}">
      <dgm:prSet phldrT="[Text]"/>
      <dgm:spPr>
        <a:xfrm>
          <a:off x="6977307" y="2069156"/>
          <a:ext cx="2006455" cy="4201015"/>
        </a:xfrm>
        <a:prstGeom prst="rect">
          <a:avLst/>
        </a:prstGeom>
        <a:noFill/>
        <a:ln>
          <a:noFill/>
        </a:ln>
        <a:effectLst/>
      </dgm:spPr>
      <dgm:t>
        <a:bodyPr/>
        <a:lstStyle/>
        <a:p>
          <a:r>
            <a:rPr lang="en-US" b="1" dirty="0">
              <a:solidFill>
                <a:sysClr val="windowText" lastClr="000000">
                  <a:hueOff val="0"/>
                  <a:satOff val="0"/>
                  <a:lumOff val="0"/>
                  <a:alphaOff val="0"/>
                </a:sysClr>
              </a:solidFill>
              <a:latin typeface="Calibri" panose="020F0502020204030204"/>
              <a:ea typeface="+mn-ea"/>
              <a:cs typeface="+mn-cs"/>
            </a:rPr>
            <a:t>Fall 2023 to Winter 2024</a:t>
          </a:r>
        </a:p>
      </dgm:t>
    </dgm:pt>
    <dgm:pt modelId="{382D7998-295B-4EBA-90D9-235FDB976126}" type="parTrans" cxnId="{8DE04076-E9B2-4610-892C-2ED6711E490D}">
      <dgm:prSet/>
      <dgm:spPr/>
      <dgm:t>
        <a:bodyPr/>
        <a:lstStyle/>
        <a:p>
          <a:endParaRPr lang="en-US"/>
        </a:p>
      </dgm:t>
    </dgm:pt>
    <dgm:pt modelId="{BC025D0D-13C8-4658-8AE3-640F8CFC626C}" type="sibTrans" cxnId="{8DE04076-E9B2-4610-892C-2ED6711E490D}">
      <dgm:prSet/>
      <dgm:spPr/>
      <dgm:t>
        <a:bodyPr/>
        <a:lstStyle/>
        <a:p>
          <a:endParaRPr lang="en-US"/>
        </a:p>
      </dgm:t>
    </dgm:pt>
    <dgm:pt modelId="{B77B9149-6104-4376-B36D-E420C660E7F7}">
      <dgm:prSet phldrT="[Text]"/>
      <dgm:spPr>
        <a:xfrm>
          <a:off x="6977307" y="2069156"/>
          <a:ext cx="2006455" cy="4201015"/>
        </a:xfrm>
        <a:prstGeom prst="rect">
          <a:avLst/>
        </a:prstGeom>
        <a:noFill/>
        <a:ln>
          <a:noFill/>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Drafting of the bill by DOJ</a:t>
          </a:r>
        </a:p>
      </dgm:t>
    </dgm:pt>
    <dgm:pt modelId="{6341C415-AEA4-4A71-9A7A-DD1DB2994A91}" type="parTrans" cxnId="{E7618FBB-433D-4866-A895-A0432713CC3B}">
      <dgm:prSet/>
      <dgm:spPr/>
      <dgm:t>
        <a:bodyPr/>
        <a:lstStyle/>
        <a:p>
          <a:endParaRPr lang="en-US"/>
        </a:p>
      </dgm:t>
    </dgm:pt>
    <dgm:pt modelId="{033DE92D-CD4A-47EB-9543-30E43978E0B8}" type="sibTrans" cxnId="{E7618FBB-433D-4866-A895-A0432713CC3B}">
      <dgm:prSet/>
      <dgm:spPr/>
      <dgm:t>
        <a:bodyPr/>
        <a:lstStyle/>
        <a:p>
          <a:endParaRPr lang="en-US"/>
        </a:p>
      </dgm:t>
    </dgm:pt>
    <dgm:pt modelId="{D08CBB32-A361-4925-857A-B5E09A1619E7}">
      <dgm:prSet phldrT="[Text]"/>
      <dgm:spPr>
        <a:xfrm>
          <a:off x="6977307" y="2069156"/>
          <a:ext cx="2006455" cy="4201015"/>
        </a:xfrm>
        <a:prstGeom prst="rect">
          <a:avLst/>
        </a:prstGeom>
        <a:noFill/>
        <a:ln>
          <a:noFill/>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Consultations drafts shared with partners</a:t>
          </a:r>
        </a:p>
      </dgm:t>
    </dgm:pt>
    <dgm:pt modelId="{4C1F4028-96FA-44F8-9BC4-7DB2B8518CA5}" type="parTrans" cxnId="{C8D6FF59-FCC1-43A1-AF15-FBC827961526}">
      <dgm:prSet/>
      <dgm:spPr/>
      <dgm:t>
        <a:bodyPr/>
        <a:lstStyle/>
        <a:p>
          <a:endParaRPr lang="en-US"/>
        </a:p>
      </dgm:t>
    </dgm:pt>
    <dgm:pt modelId="{62FD589B-C774-4AEA-A083-35F902F7C0C8}" type="sibTrans" cxnId="{C8D6FF59-FCC1-43A1-AF15-FBC827961526}">
      <dgm:prSet/>
      <dgm:spPr/>
      <dgm:t>
        <a:bodyPr/>
        <a:lstStyle/>
        <a:p>
          <a:endParaRPr lang="en-US"/>
        </a:p>
      </dgm:t>
    </dgm:pt>
    <dgm:pt modelId="{BA4C1AEB-DE70-4C2F-BD2D-CA35383B48F2}">
      <dgm:prSet phldrT="[Text]"/>
      <dgm:spPr>
        <a:xfrm>
          <a:off x="8983762" y="1655325"/>
          <a:ext cx="2006455" cy="4614846"/>
        </a:xfrm>
        <a:prstGeom prst="rect">
          <a:avLst/>
        </a:prstGeom>
        <a:noFill/>
        <a:ln>
          <a:noFill/>
        </a:ln>
        <a:effectLst/>
      </dgm:spPr>
      <dgm:t>
        <a:bodyPr/>
        <a:lstStyle/>
        <a:p>
          <a:r>
            <a:rPr lang="en-US" b="1" dirty="0">
              <a:solidFill>
                <a:sysClr val="windowText" lastClr="000000">
                  <a:hueOff val="0"/>
                  <a:satOff val="0"/>
                  <a:lumOff val="0"/>
                  <a:alphaOff val="0"/>
                </a:sysClr>
              </a:solidFill>
              <a:latin typeface="Calibri" panose="020F0502020204030204"/>
              <a:ea typeface="+mn-ea"/>
              <a:cs typeface="+mn-cs"/>
            </a:rPr>
            <a:t>Late winter 2024</a:t>
          </a:r>
        </a:p>
      </dgm:t>
    </dgm:pt>
    <dgm:pt modelId="{51D869C6-F0A7-4EA9-8FAA-A0E60780AD7C}" type="parTrans" cxnId="{665E1B99-182E-4D41-B0AB-6309B9008128}">
      <dgm:prSet/>
      <dgm:spPr/>
      <dgm:t>
        <a:bodyPr/>
        <a:lstStyle/>
        <a:p>
          <a:endParaRPr lang="en-US"/>
        </a:p>
      </dgm:t>
    </dgm:pt>
    <dgm:pt modelId="{CB393AFB-81AF-45C5-9BFB-41996C0EC82E}" type="sibTrans" cxnId="{665E1B99-182E-4D41-B0AB-6309B9008128}">
      <dgm:prSet/>
      <dgm:spPr/>
      <dgm:t>
        <a:bodyPr/>
        <a:lstStyle/>
        <a:p>
          <a:endParaRPr lang="en-US"/>
        </a:p>
      </dgm:t>
    </dgm:pt>
    <dgm:pt modelId="{A1C06AFF-E183-4B4C-823B-C7E5919A054E}">
      <dgm:prSet phldrT="[Text]"/>
      <dgm:spPr>
        <a:xfrm>
          <a:off x="8983762" y="1655325"/>
          <a:ext cx="2006455" cy="4614846"/>
        </a:xfrm>
        <a:prstGeom prst="rect">
          <a:avLst/>
        </a:prstGeom>
        <a:noFill/>
        <a:ln>
          <a:noFill/>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Tabling of final bill</a:t>
          </a:r>
        </a:p>
      </dgm:t>
    </dgm:pt>
    <dgm:pt modelId="{03B40C8D-0EB4-4438-A743-FE33111A8EE0}" type="parTrans" cxnId="{E62D6269-33F0-4AE8-B0A8-79D06D31A914}">
      <dgm:prSet/>
      <dgm:spPr/>
      <dgm:t>
        <a:bodyPr/>
        <a:lstStyle/>
        <a:p>
          <a:endParaRPr lang="en-US"/>
        </a:p>
      </dgm:t>
    </dgm:pt>
    <dgm:pt modelId="{F24E6F29-2A3A-4DF3-BC89-0923A28543D4}" type="sibTrans" cxnId="{E62D6269-33F0-4AE8-B0A8-79D06D31A914}">
      <dgm:prSet/>
      <dgm:spPr/>
      <dgm:t>
        <a:bodyPr/>
        <a:lstStyle/>
        <a:p>
          <a:endParaRPr lang="en-US"/>
        </a:p>
      </dgm:t>
    </dgm:pt>
    <dgm:pt modelId="{3B4DCF36-47C5-4E2D-80E9-3DFB9804CC47}" type="pres">
      <dgm:prSet presAssocID="{6A84B42F-D061-49C1-B37F-0E384A3DD4C7}" presName="arrowDiagram" presStyleCnt="0">
        <dgm:presLayoutVars>
          <dgm:chMax val="5"/>
          <dgm:dir/>
          <dgm:resizeHandles val="exact"/>
        </dgm:presLayoutVars>
      </dgm:prSet>
      <dgm:spPr/>
      <dgm:t>
        <a:bodyPr/>
        <a:lstStyle/>
        <a:p>
          <a:endParaRPr lang="en-US"/>
        </a:p>
      </dgm:t>
    </dgm:pt>
    <dgm:pt modelId="{CBEC1EAD-D145-4639-BC9F-4C377D4CAC59}" type="pres">
      <dgm:prSet presAssocID="{6A84B42F-D061-49C1-B37F-0E384A3DD4C7}" presName="arrow" presStyleLbl="bgShp" presStyleIdx="0" presStyleCnt="1"/>
      <dgm:spPr>
        <a:xfrm>
          <a:off x="957942" y="0"/>
          <a:ext cx="10032275" cy="6270171"/>
        </a:xfrm>
        <a:prstGeom prst="swooshArrow">
          <a:avLst>
            <a:gd name="adj1" fmla="val 25000"/>
            <a:gd name="adj2" fmla="val 25000"/>
          </a:avLst>
        </a:prstGeom>
        <a:solidFill>
          <a:srgbClr val="ED7D31">
            <a:tint val="40000"/>
            <a:hueOff val="0"/>
            <a:satOff val="0"/>
            <a:lumOff val="0"/>
            <a:alphaOff val="0"/>
          </a:srgbClr>
        </a:solidFill>
        <a:ln>
          <a:noFill/>
        </a:ln>
        <a:effectLst/>
      </dgm:spPr>
    </dgm:pt>
    <dgm:pt modelId="{F00AAB1E-3B63-41EA-8B28-CFA432315145}" type="pres">
      <dgm:prSet presAssocID="{6A84B42F-D061-49C1-B37F-0E384A3DD4C7}" presName="arrowDiagram5" presStyleCnt="0"/>
      <dgm:spPr/>
    </dgm:pt>
    <dgm:pt modelId="{BC96E7F1-F95B-488E-A0B6-787AAFD5FE71}" type="pres">
      <dgm:prSet presAssocID="{D1749830-08A0-4B2D-9870-A24C134BAE53}" presName="bullet5a" presStyleLbl="node1" presStyleIdx="0" presStyleCnt="5"/>
      <dgm:spPr>
        <a:xfrm>
          <a:off x="1946121" y="4662499"/>
          <a:ext cx="230742" cy="230742"/>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FB5D28F-85EB-4572-937F-327E3FA799D7}" type="pres">
      <dgm:prSet presAssocID="{D1749830-08A0-4B2D-9870-A24C134BAE53}" presName="textBox5a" presStyleLbl="revTx" presStyleIdx="0" presStyleCnt="5">
        <dgm:presLayoutVars>
          <dgm:bulletEnabled val="1"/>
        </dgm:presLayoutVars>
      </dgm:prSet>
      <dgm:spPr/>
      <dgm:t>
        <a:bodyPr/>
        <a:lstStyle/>
        <a:p>
          <a:endParaRPr lang="en-US"/>
        </a:p>
      </dgm:t>
    </dgm:pt>
    <dgm:pt modelId="{FC489CF8-3DC7-43F6-B8D9-F0F340591F73}" type="pres">
      <dgm:prSet presAssocID="{36D12B1A-CD72-44B7-97EC-3208323BA385}" presName="bullet5b" presStyleLbl="node1" presStyleIdx="1" presStyleCnt="5"/>
      <dgm:spPr>
        <a:xfrm>
          <a:off x="3195139" y="3462388"/>
          <a:ext cx="361161" cy="361161"/>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D9EE09AE-762D-49C1-B82E-019994FF7A72}" type="pres">
      <dgm:prSet presAssocID="{36D12B1A-CD72-44B7-97EC-3208323BA385}" presName="textBox5b" presStyleLbl="revTx" presStyleIdx="1" presStyleCnt="5">
        <dgm:presLayoutVars>
          <dgm:bulletEnabled val="1"/>
        </dgm:presLayoutVars>
      </dgm:prSet>
      <dgm:spPr/>
      <dgm:t>
        <a:bodyPr/>
        <a:lstStyle/>
        <a:p>
          <a:endParaRPr lang="en-US"/>
        </a:p>
      </dgm:t>
    </dgm:pt>
    <dgm:pt modelId="{B18D84C0-5CBB-48CD-BF6E-EA09409FFE8E}" type="pres">
      <dgm:prSet presAssocID="{0740C6CF-96E7-4A5C-8B55-59FE7EC8EA23}" presName="bullet5c" presStyleLbl="node1" presStyleIdx="2" presStyleCnt="5"/>
      <dgm:spPr>
        <a:xfrm>
          <a:off x="4800303" y="2505560"/>
          <a:ext cx="481549" cy="481549"/>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1D44A345-35BA-4148-BF60-39DE683EF36E}" type="pres">
      <dgm:prSet presAssocID="{0740C6CF-96E7-4A5C-8B55-59FE7EC8EA23}" presName="textBox5c" presStyleLbl="revTx" presStyleIdx="2" presStyleCnt="5">
        <dgm:presLayoutVars>
          <dgm:bulletEnabled val="1"/>
        </dgm:presLayoutVars>
      </dgm:prSet>
      <dgm:spPr/>
      <dgm:t>
        <a:bodyPr/>
        <a:lstStyle/>
        <a:p>
          <a:endParaRPr lang="en-US"/>
        </a:p>
      </dgm:t>
    </dgm:pt>
    <dgm:pt modelId="{62556326-CF56-4055-B692-2368B1BC210F}" type="pres">
      <dgm:prSet presAssocID="{31BA8F89-A45E-41B1-B0B2-F3F038F2EC14}" presName="bullet5d" presStyleLbl="node1" presStyleIdx="3" presStyleCnt="5"/>
      <dgm:spPr>
        <a:xfrm>
          <a:off x="6666306" y="1758156"/>
          <a:ext cx="622001" cy="62200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BA1301B6-FBA2-4315-A052-5DF7576ACDFA}" type="pres">
      <dgm:prSet presAssocID="{31BA8F89-A45E-41B1-B0B2-F3F038F2EC14}" presName="textBox5d" presStyleLbl="revTx" presStyleIdx="3" presStyleCnt="5">
        <dgm:presLayoutVars>
          <dgm:bulletEnabled val="1"/>
        </dgm:presLayoutVars>
      </dgm:prSet>
      <dgm:spPr/>
      <dgm:t>
        <a:bodyPr/>
        <a:lstStyle/>
        <a:p>
          <a:endParaRPr lang="en-US"/>
        </a:p>
      </dgm:t>
    </dgm:pt>
    <dgm:pt modelId="{50B6E1BB-FA70-4782-95AD-586731FBEAF5}" type="pres">
      <dgm:prSet presAssocID="{BA4C1AEB-DE70-4C2F-BD2D-CA35383B48F2}" presName="bullet5e" presStyleLbl="node1" presStyleIdx="4" presStyleCnt="5"/>
      <dgm:spPr>
        <a:xfrm>
          <a:off x="8587487" y="1259050"/>
          <a:ext cx="792549" cy="792549"/>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0AA406D0-5276-46B1-9489-403331C14794}" type="pres">
      <dgm:prSet presAssocID="{BA4C1AEB-DE70-4C2F-BD2D-CA35383B48F2}" presName="textBox5e" presStyleLbl="revTx" presStyleIdx="4" presStyleCnt="5">
        <dgm:presLayoutVars>
          <dgm:bulletEnabled val="1"/>
        </dgm:presLayoutVars>
      </dgm:prSet>
      <dgm:spPr/>
      <dgm:t>
        <a:bodyPr/>
        <a:lstStyle/>
        <a:p>
          <a:endParaRPr lang="en-US"/>
        </a:p>
      </dgm:t>
    </dgm:pt>
  </dgm:ptLst>
  <dgm:cxnLst>
    <dgm:cxn modelId="{4BA7DDCA-225F-4C87-9EC5-AF429E49DADE}" type="presOf" srcId="{D08CBB32-A361-4925-857A-B5E09A1619E7}" destId="{BA1301B6-FBA2-4315-A052-5DF7576ACDFA}" srcOrd="0" destOrd="2" presId="urn:microsoft.com/office/officeart/2005/8/layout/arrow2"/>
    <dgm:cxn modelId="{793A8462-EF7D-4BD0-8B92-304A31A7C6BD}" type="presOf" srcId="{BC5D2058-E60D-4F9A-9BC1-9AB26589F634}" destId="{1D44A345-35BA-4148-BF60-39DE683EF36E}" srcOrd="0" destOrd="1" presId="urn:microsoft.com/office/officeart/2005/8/layout/arrow2"/>
    <dgm:cxn modelId="{69FF29CC-1C16-468D-A1D6-0F03D10D7405}" type="presOf" srcId="{B77B9149-6104-4376-B36D-E420C660E7F7}" destId="{BA1301B6-FBA2-4315-A052-5DF7576ACDFA}" srcOrd="0" destOrd="1" presId="urn:microsoft.com/office/officeart/2005/8/layout/arrow2"/>
    <dgm:cxn modelId="{665E1B99-182E-4D41-B0AB-6309B9008128}" srcId="{6A84B42F-D061-49C1-B37F-0E384A3DD4C7}" destId="{BA4C1AEB-DE70-4C2F-BD2D-CA35383B48F2}" srcOrd="4" destOrd="0" parTransId="{51D869C6-F0A7-4EA9-8FAA-A0E60780AD7C}" sibTransId="{CB393AFB-81AF-45C5-9BFB-41996C0EC82E}"/>
    <dgm:cxn modelId="{A4641F4E-D743-4623-8AB4-E546013D39BD}" srcId="{6A84B42F-D061-49C1-B37F-0E384A3DD4C7}" destId="{D1749830-08A0-4B2D-9870-A24C134BAE53}" srcOrd="0" destOrd="0" parTransId="{EF055BDB-1970-48AC-852A-C4FA0BA8F57C}" sibTransId="{387CA934-A7F7-49B2-9CBD-D0E6F47E4E3E}"/>
    <dgm:cxn modelId="{8F7A5DA3-11BC-4AC5-BB03-74BBAD87362D}" srcId="{36D12B1A-CD72-44B7-97EC-3208323BA385}" destId="{ED3184B0-8697-4F64-9FDA-27CB59E75B7D}" srcOrd="0" destOrd="0" parTransId="{9D17F8A2-5F34-40B8-ADDE-B93F2A41486A}" sibTransId="{A8E85F4F-EE46-43AC-B24D-8B42C3C27DAC}"/>
    <dgm:cxn modelId="{5F716530-A005-454F-A800-CAC5BDBDCDB6}" srcId="{6A84B42F-D061-49C1-B37F-0E384A3DD4C7}" destId="{0740C6CF-96E7-4A5C-8B55-59FE7EC8EA23}" srcOrd="2" destOrd="0" parTransId="{00EAED8D-497E-4F52-B83B-8315A7122038}" sibTransId="{BA3162BE-EAE0-4AE9-A171-CAC50EF5F31C}"/>
    <dgm:cxn modelId="{E62D6269-33F0-4AE8-B0A8-79D06D31A914}" srcId="{BA4C1AEB-DE70-4C2F-BD2D-CA35383B48F2}" destId="{A1C06AFF-E183-4B4C-823B-C7E5919A054E}" srcOrd="0" destOrd="0" parTransId="{03B40C8D-0EB4-4438-A743-FE33111A8EE0}" sibTransId="{F24E6F29-2A3A-4DF3-BC89-0923A28543D4}"/>
    <dgm:cxn modelId="{94D4420A-0B00-4C66-B1D6-0897DD591479}" type="presOf" srcId="{6A84B42F-D061-49C1-B37F-0E384A3DD4C7}" destId="{3B4DCF36-47C5-4E2D-80E9-3DFB9804CC47}" srcOrd="0" destOrd="0" presId="urn:microsoft.com/office/officeart/2005/8/layout/arrow2"/>
    <dgm:cxn modelId="{0E38E236-3668-4199-B74E-E04669A1A521}" type="presOf" srcId="{31BA8F89-A45E-41B1-B0B2-F3F038F2EC14}" destId="{BA1301B6-FBA2-4315-A052-5DF7576ACDFA}" srcOrd="0" destOrd="0" presId="urn:microsoft.com/office/officeart/2005/8/layout/arrow2"/>
    <dgm:cxn modelId="{89A6ED69-7CC2-411E-8737-82A5AEC513EE}" type="presOf" srcId="{36D12B1A-CD72-44B7-97EC-3208323BA385}" destId="{D9EE09AE-762D-49C1-B82E-019994FF7A72}" srcOrd="0" destOrd="0" presId="urn:microsoft.com/office/officeart/2005/8/layout/arrow2"/>
    <dgm:cxn modelId="{8DE04076-E9B2-4610-892C-2ED6711E490D}" srcId="{6A84B42F-D061-49C1-B37F-0E384A3DD4C7}" destId="{31BA8F89-A45E-41B1-B0B2-F3F038F2EC14}" srcOrd="3" destOrd="0" parTransId="{382D7998-295B-4EBA-90D9-235FDB976126}" sibTransId="{BC025D0D-13C8-4658-8AE3-640F8CFC626C}"/>
    <dgm:cxn modelId="{8CE47C32-621B-4F95-AB64-3DE16DB6BBE1}" srcId="{D1749830-08A0-4B2D-9870-A24C134BAE53}" destId="{AA88F1EC-04F3-4AB3-9F4F-5D0E4C9F29F2}" srcOrd="0" destOrd="0" parTransId="{815A3439-E21B-4CF9-9936-04A991EB58E3}" sibTransId="{3BAA9DD4-455E-4269-9969-F2F0F455C1D6}"/>
    <dgm:cxn modelId="{9D0C3EC4-AE9B-41BE-BCAE-A372A5F7AE4F}" type="presOf" srcId="{ED3184B0-8697-4F64-9FDA-27CB59E75B7D}" destId="{D9EE09AE-762D-49C1-B82E-019994FF7A72}" srcOrd="0" destOrd="1" presId="urn:microsoft.com/office/officeart/2005/8/layout/arrow2"/>
    <dgm:cxn modelId="{5A506E03-8209-4C11-86D9-7D7A9B62ED61}" type="presOf" srcId="{AA88F1EC-04F3-4AB3-9F4F-5D0E4C9F29F2}" destId="{EFB5D28F-85EB-4572-937F-327E3FA799D7}" srcOrd="0" destOrd="1" presId="urn:microsoft.com/office/officeart/2005/8/layout/arrow2"/>
    <dgm:cxn modelId="{BA7CF0FF-BEDA-459D-942D-1269EAB5E5A2}" srcId="{0740C6CF-96E7-4A5C-8B55-59FE7EC8EA23}" destId="{BC5D2058-E60D-4F9A-9BC1-9AB26589F634}" srcOrd="0" destOrd="0" parTransId="{09915DED-7E68-4C62-A0A0-EE6AA6C78BBD}" sibTransId="{3B09249E-82E1-4B3E-ADE5-2D410EF93A50}"/>
    <dgm:cxn modelId="{02A4B206-35DE-44ED-9F08-E64010CD15A8}" type="presOf" srcId="{A1C06AFF-E183-4B4C-823B-C7E5919A054E}" destId="{0AA406D0-5276-46B1-9489-403331C14794}" srcOrd="0" destOrd="1" presId="urn:microsoft.com/office/officeart/2005/8/layout/arrow2"/>
    <dgm:cxn modelId="{E7618FBB-433D-4866-A895-A0432713CC3B}" srcId="{31BA8F89-A45E-41B1-B0B2-F3F038F2EC14}" destId="{B77B9149-6104-4376-B36D-E420C660E7F7}" srcOrd="0" destOrd="0" parTransId="{6341C415-AEA4-4A71-9A7A-DD1DB2994A91}" sibTransId="{033DE92D-CD4A-47EB-9543-30E43978E0B8}"/>
    <dgm:cxn modelId="{52C0B4EE-F50C-43B3-BD4C-856372BAA6E0}" type="presOf" srcId="{D1749830-08A0-4B2D-9870-A24C134BAE53}" destId="{EFB5D28F-85EB-4572-937F-327E3FA799D7}" srcOrd="0" destOrd="0" presId="urn:microsoft.com/office/officeart/2005/8/layout/arrow2"/>
    <dgm:cxn modelId="{AC2E37DC-8B0E-44B7-A146-124524B0EF2E}" srcId="{6A84B42F-D061-49C1-B37F-0E384A3DD4C7}" destId="{36D12B1A-CD72-44B7-97EC-3208323BA385}" srcOrd="1" destOrd="0" parTransId="{AF9ADE6F-378C-429B-95D8-00C58173DDB7}" sibTransId="{0D56DA1A-0901-4C7E-B879-024003F2821A}"/>
    <dgm:cxn modelId="{78CBBBD6-EDA1-4B81-A40B-C7DA199BBE05}" type="presOf" srcId="{BA4C1AEB-DE70-4C2F-BD2D-CA35383B48F2}" destId="{0AA406D0-5276-46B1-9489-403331C14794}" srcOrd="0" destOrd="0" presId="urn:microsoft.com/office/officeart/2005/8/layout/arrow2"/>
    <dgm:cxn modelId="{C8D6FF59-FCC1-43A1-AF15-FBC827961526}" srcId="{31BA8F89-A45E-41B1-B0B2-F3F038F2EC14}" destId="{D08CBB32-A361-4925-857A-B5E09A1619E7}" srcOrd="1" destOrd="0" parTransId="{4C1F4028-96FA-44F8-9BC4-7DB2B8518CA5}" sibTransId="{62FD589B-C774-4AEA-A083-35F902F7C0C8}"/>
    <dgm:cxn modelId="{2BA1EE57-5B08-437C-A0BC-4B367F270873}" type="presOf" srcId="{0740C6CF-96E7-4A5C-8B55-59FE7EC8EA23}" destId="{1D44A345-35BA-4148-BF60-39DE683EF36E}" srcOrd="0" destOrd="0" presId="urn:microsoft.com/office/officeart/2005/8/layout/arrow2"/>
    <dgm:cxn modelId="{0F425F3B-E97F-4363-99B3-DF4F4ACAA17B}" type="presParOf" srcId="{3B4DCF36-47C5-4E2D-80E9-3DFB9804CC47}" destId="{CBEC1EAD-D145-4639-BC9F-4C377D4CAC59}" srcOrd="0" destOrd="0" presId="urn:microsoft.com/office/officeart/2005/8/layout/arrow2"/>
    <dgm:cxn modelId="{DCFB8685-39C4-4A7E-9F99-259E00766FFD}" type="presParOf" srcId="{3B4DCF36-47C5-4E2D-80E9-3DFB9804CC47}" destId="{F00AAB1E-3B63-41EA-8B28-CFA432315145}" srcOrd="1" destOrd="0" presId="urn:microsoft.com/office/officeart/2005/8/layout/arrow2"/>
    <dgm:cxn modelId="{79A2E06C-EE85-40FB-A6C4-87610EC06DE5}" type="presParOf" srcId="{F00AAB1E-3B63-41EA-8B28-CFA432315145}" destId="{BC96E7F1-F95B-488E-A0B6-787AAFD5FE71}" srcOrd="0" destOrd="0" presId="urn:microsoft.com/office/officeart/2005/8/layout/arrow2"/>
    <dgm:cxn modelId="{625FA6E0-1DD1-470F-9883-FDC7869E6949}" type="presParOf" srcId="{F00AAB1E-3B63-41EA-8B28-CFA432315145}" destId="{EFB5D28F-85EB-4572-937F-327E3FA799D7}" srcOrd="1" destOrd="0" presId="urn:microsoft.com/office/officeart/2005/8/layout/arrow2"/>
    <dgm:cxn modelId="{BB65E894-5051-419F-9173-2ABCFC46FB9C}" type="presParOf" srcId="{F00AAB1E-3B63-41EA-8B28-CFA432315145}" destId="{FC489CF8-3DC7-43F6-B8D9-F0F340591F73}" srcOrd="2" destOrd="0" presId="urn:microsoft.com/office/officeart/2005/8/layout/arrow2"/>
    <dgm:cxn modelId="{F7EF9DEB-506A-4371-86D9-45B189419F8A}" type="presParOf" srcId="{F00AAB1E-3B63-41EA-8B28-CFA432315145}" destId="{D9EE09AE-762D-49C1-B82E-019994FF7A72}" srcOrd="3" destOrd="0" presId="urn:microsoft.com/office/officeart/2005/8/layout/arrow2"/>
    <dgm:cxn modelId="{BBB594E8-8FB2-4A13-959A-A25F004A244B}" type="presParOf" srcId="{F00AAB1E-3B63-41EA-8B28-CFA432315145}" destId="{B18D84C0-5CBB-48CD-BF6E-EA09409FFE8E}" srcOrd="4" destOrd="0" presId="urn:microsoft.com/office/officeart/2005/8/layout/arrow2"/>
    <dgm:cxn modelId="{BDE00298-E53F-465C-8A32-647807ED7F29}" type="presParOf" srcId="{F00AAB1E-3B63-41EA-8B28-CFA432315145}" destId="{1D44A345-35BA-4148-BF60-39DE683EF36E}" srcOrd="5" destOrd="0" presId="urn:microsoft.com/office/officeart/2005/8/layout/arrow2"/>
    <dgm:cxn modelId="{4AFE8592-03AC-400D-AFEA-463AFC1A0716}" type="presParOf" srcId="{F00AAB1E-3B63-41EA-8B28-CFA432315145}" destId="{62556326-CF56-4055-B692-2368B1BC210F}" srcOrd="6" destOrd="0" presId="urn:microsoft.com/office/officeart/2005/8/layout/arrow2"/>
    <dgm:cxn modelId="{F6BE3FEF-4F26-4FDD-B1B3-81AA3399ADC4}" type="presParOf" srcId="{F00AAB1E-3B63-41EA-8B28-CFA432315145}" destId="{BA1301B6-FBA2-4315-A052-5DF7576ACDFA}" srcOrd="7" destOrd="0" presId="urn:microsoft.com/office/officeart/2005/8/layout/arrow2"/>
    <dgm:cxn modelId="{366F8C49-7D21-4BB6-868F-4089554D61D2}" type="presParOf" srcId="{F00AAB1E-3B63-41EA-8B28-CFA432315145}" destId="{50B6E1BB-FA70-4782-95AD-586731FBEAF5}" srcOrd="8" destOrd="0" presId="urn:microsoft.com/office/officeart/2005/8/layout/arrow2"/>
    <dgm:cxn modelId="{1BD5213F-3D71-4E5E-9B25-1F7EC51D51E9}" type="presParOf" srcId="{F00AAB1E-3B63-41EA-8B28-CFA432315145}" destId="{0AA406D0-5276-46B1-9489-403331C1479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C1EAD-D145-4639-BC9F-4C377D4CAC59}">
      <dsp:nvSpPr>
        <dsp:cNvPr id="0" name=""/>
        <dsp:cNvSpPr/>
      </dsp:nvSpPr>
      <dsp:spPr>
        <a:xfrm>
          <a:off x="0" y="567297"/>
          <a:ext cx="8404412" cy="5252757"/>
        </a:xfrm>
        <a:prstGeom prst="swooshArrow">
          <a:avLst>
            <a:gd name="adj1" fmla="val 25000"/>
            <a:gd name="adj2" fmla="val 25000"/>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C96E7F1-F95B-488E-A0B6-787AAFD5FE71}">
      <dsp:nvSpPr>
        <dsp:cNvPr id="0" name=""/>
        <dsp:cNvSpPr/>
      </dsp:nvSpPr>
      <dsp:spPr>
        <a:xfrm>
          <a:off x="827834" y="4473248"/>
          <a:ext cx="193301" cy="193301"/>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5D28F-85EB-4572-937F-327E3FA799D7}">
      <dsp:nvSpPr>
        <dsp:cNvPr id="0" name=""/>
        <dsp:cNvSpPr/>
      </dsp:nvSpPr>
      <dsp:spPr>
        <a:xfrm>
          <a:off x="924485" y="4569898"/>
          <a:ext cx="1100977" cy="125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26" tIns="0" rIns="0" bIns="0" numCol="1" spcCol="1270" anchor="t" anchorCtr="0">
          <a:noAutofit/>
        </a:bodyPr>
        <a:lstStyle/>
        <a:p>
          <a:pPr lvl="0" algn="l" defTabSz="622300">
            <a:lnSpc>
              <a:spcPct val="90000"/>
            </a:lnSpc>
            <a:spcBef>
              <a:spcPct val="0"/>
            </a:spcBef>
            <a:spcAft>
              <a:spcPct val="35000"/>
            </a:spcAft>
          </a:pPr>
          <a:r>
            <a:rPr lang="en-US" sz="1400" kern="1200" dirty="0">
              <a:solidFill>
                <a:sysClr val="windowText" lastClr="000000">
                  <a:hueOff val="0"/>
                  <a:satOff val="0"/>
                  <a:lumOff val="0"/>
                  <a:alphaOff val="0"/>
                </a:sysClr>
              </a:solidFill>
              <a:latin typeface="Calibri" panose="020F0502020204030204"/>
              <a:ea typeface="+mn-ea"/>
              <a:cs typeface="+mn-cs"/>
            </a:rPr>
            <a:t>  </a:t>
          </a:r>
          <a:r>
            <a:rPr lang="en-US" sz="1400" b="1" kern="1200" dirty="0">
              <a:solidFill>
                <a:sysClr val="windowText" lastClr="000000">
                  <a:hueOff val="0"/>
                  <a:satOff val="0"/>
                  <a:lumOff val="0"/>
                  <a:alphaOff val="0"/>
                </a:sysClr>
              </a:solidFill>
              <a:latin typeface="Calibri" panose="020F0502020204030204"/>
              <a:ea typeface="+mn-ea"/>
              <a:cs typeface="+mn-cs"/>
            </a:rPr>
            <a:t>Fall 2022 to Spring 2023</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Co-developing distinctions-based legislative options with partners</a:t>
          </a:r>
        </a:p>
      </dsp:txBody>
      <dsp:txXfrm>
        <a:off x="924485" y="4569898"/>
        <a:ext cx="1100977" cy="1250156"/>
      </dsp:txXfrm>
    </dsp:sp>
    <dsp:sp modelId="{FC489CF8-3DC7-43F6-B8D9-F0F340591F73}">
      <dsp:nvSpPr>
        <dsp:cNvPr id="0" name=""/>
        <dsp:cNvSpPr/>
      </dsp:nvSpPr>
      <dsp:spPr>
        <a:xfrm>
          <a:off x="1874183" y="3467870"/>
          <a:ext cx="302558" cy="302558"/>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E09AE-762D-49C1-B82E-019994FF7A72}">
      <dsp:nvSpPr>
        <dsp:cNvPr id="0" name=""/>
        <dsp:cNvSpPr/>
      </dsp:nvSpPr>
      <dsp:spPr>
        <a:xfrm>
          <a:off x="2025463" y="3619149"/>
          <a:ext cx="1395132" cy="2200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20" tIns="0" rIns="0" bIns="0" numCol="1" spcCol="1270" anchor="t" anchorCtr="0">
          <a:noAutofit/>
        </a:bodyPr>
        <a:lstStyle/>
        <a:p>
          <a:pPr lvl="0" algn="l"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Summer 2023</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Drafting of legislative key elements with input from partners to inform Cabinet submission</a:t>
          </a:r>
        </a:p>
      </dsp:txBody>
      <dsp:txXfrm>
        <a:off x="2025463" y="3619149"/>
        <a:ext cx="1395132" cy="2200905"/>
      </dsp:txXfrm>
    </dsp:sp>
    <dsp:sp modelId="{B18D84C0-5CBB-48CD-BF6E-EA09409FFE8E}">
      <dsp:nvSpPr>
        <dsp:cNvPr id="0" name=""/>
        <dsp:cNvSpPr/>
      </dsp:nvSpPr>
      <dsp:spPr>
        <a:xfrm>
          <a:off x="3218889" y="2666299"/>
          <a:ext cx="403411" cy="403411"/>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4A345-35BA-4148-BF60-39DE683EF36E}">
      <dsp:nvSpPr>
        <dsp:cNvPr id="0" name=""/>
        <dsp:cNvSpPr/>
      </dsp:nvSpPr>
      <dsp:spPr>
        <a:xfrm>
          <a:off x="3420595" y="2868005"/>
          <a:ext cx="1622051" cy="2952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760" tIns="0" rIns="0" bIns="0" numCol="1" spcCol="1270" anchor="t" anchorCtr="0">
          <a:noAutofit/>
        </a:bodyPr>
        <a:lstStyle/>
        <a:p>
          <a:pPr lvl="0" algn="l"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Fall 2023</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Receive direction from Cabinet</a:t>
          </a:r>
        </a:p>
      </dsp:txBody>
      <dsp:txXfrm>
        <a:off x="3420595" y="2868005"/>
        <a:ext cx="1622051" cy="2952049"/>
      </dsp:txXfrm>
    </dsp:sp>
    <dsp:sp modelId="{62556326-CF56-4055-B692-2368B1BC210F}">
      <dsp:nvSpPr>
        <dsp:cNvPr id="0" name=""/>
        <dsp:cNvSpPr/>
      </dsp:nvSpPr>
      <dsp:spPr>
        <a:xfrm>
          <a:off x="4782110" y="2040170"/>
          <a:ext cx="521073" cy="52107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1301B6-FBA2-4315-A052-5DF7576ACDFA}">
      <dsp:nvSpPr>
        <dsp:cNvPr id="0" name=""/>
        <dsp:cNvSpPr/>
      </dsp:nvSpPr>
      <dsp:spPr>
        <a:xfrm>
          <a:off x="5042647" y="2300707"/>
          <a:ext cx="1680882" cy="3519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106" tIns="0" rIns="0" bIns="0" numCol="1" spcCol="1270" anchor="t" anchorCtr="0">
          <a:noAutofit/>
        </a:bodyPr>
        <a:lstStyle/>
        <a:p>
          <a:pPr lvl="0" algn="l"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Fall 2023 to Winter 2024</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Drafting of the bill by DOJ</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Consultations drafts shared with partners</a:t>
          </a:r>
        </a:p>
      </dsp:txBody>
      <dsp:txXfrm>
        <a:off x="5042647" y="2300707"/>
        <a:ext cx="1680882" cy="3519347"/>
      </dsp:txXfrm>
    </dsp:sp>
    <dsp:sp modelId="{50B6E1BB-FA70-4782-95AD-586731FBEAF5}">
      <dsp:nvSpPr>
        <dsp:cNvPr id="0" name=""/>
        <dsp:cNvSpPr/>
      </dsp:nvSpPr>
      <dsp:spPr>
        <a:xfrm>
          <a:off x="6391555" y="1622051"/>
          <a:ext cx="663948" cy="663948"/>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406D0-5276-46B1-9489-403331C14794}">
      <dsp:nvSpPr>
        <dsp:cNvPr id="0" name=""/>
        <dsp:cNvSpPr/>
      </dsp:nvSpPr>
      <dsp:spPr>
        <a:xfrm>
          <a:off x="6723529" y="1954025"/>
          <a:ext cx="1680882" cy="386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813" tIns="0" rIns="0" bIns="0" numCol="1" spcCol="1270" anchor="t" anchorCtr="0">
          <a:noAutofit/>
        </a:bodyPr>
        <a:lstStyle/>
        <a:p>
          <a:pPr lvl="0" algn="l"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Calibri" panose="020F0502020204030204"/>
              <a:ea typeface="+mn-ea"/>
              <a:cs typeface="+mn-cs"/>
            </a:rPr>
            <a:t>Late winter 2024</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Tabling of final bill</a:t>
          </a:r>
        </a:p>
      </dsp:txBody>
      <dsp:txXfrm>
        <a:off x="6723529" y="1954025"/>
        <a:ext cx="1680882" cy="386602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F76E-7F4D-49B8-91B0-73BAF6E8E4E6}"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CF4C7-4B92-4FF0-BC56-0299DE9AE5EE}" type="slidenum">
              <a:rPr lang="en-US" smtClean="0"/>
              <a:t>‹#›</a:t>
            </a:fld>
            <a:endParaRPr lang="en-US"/>
          </a:p>
        </p:txBody>
      </p:sp>
    </p:spTree>
    <p:extLst>
      <p:ext uri="{BB962C8B-B14F-4D97-AF65-F5344CB8AC3E}">
        <p14:creationId xmlns:p14="http://schemas.microsoft.com/office/powerpoint/2010/main" val="78855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Do not alter. </a:t>
            </a:r>
          </a:p>
        </p:txBody>
      </p:sp>
      <p:sp>
        <p:nvSpPr>
          <p:cNvPr id="4" name="Slide Number Placeholder 3"/>
          <p:cNvSpPr>
            <a:spLocks noGrp="1"/>
          </p:cNvSpPr>
          <p:nvPr>
            <p:ph type="sldNum" sz="quarter" idx="10"/>
          </p:nvPr>
        </p:nvSpPr>
        <p:spPr/>
        <p:txBody>
          <a:bodyPr/>
          <a:lstStyle/>
          <a:p>
            <a:fld id="{C5ECF4C7-4B92-4FF0-BC56-0299DE9AE5EE}" type="slidenum">
              <a:rPr lang="en-US" smtClean="0"/>
              <a:t>1</a:t>
            </a:fld>
            <a:endParaRPr lang="en-US"/>
          </a:p>
        </p:txBody>
      </p:sp>
    </p:spTree>
    <p:extLst>
      <p:ext uri="{BB962C8B-B14F-4D97-AF65-F5344CB8AC3E}">
        <p14:creationId xmlns:p14="http://schemas.microsoft.com/office/powerpoint/2010/main" val="245707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Introductory</a:t>
            </a:r>
            <a:r>
              <a:rPr lang="en-US" baseline="0" dirty="0"/>
              <a:t> Title.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a:t>
            </a:fld>
            <a:endParaRPr lang="en-US"/>
          </a:p>
        </p:txBody>
      </p:sp>
    </p:spTree>
    <p:extLst>
      <p:ext uri="{BB962C8B-B14F-4D97-AF65-F5344CB8AC3E}">
        <p14:creationId xmlns:p14="http://schemas.microsoft.com/office/powerpoint/2010/main" val="7321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marL="0" marR="0" lvl="0" indent="0" algn="r" defTabSz="923789"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789" rtl="0" eaLnBrk="1" fontAlgn="base" latinLnBrk="0" hangingPunct="1">
                <a:lnSpc>
                  <a:spcPct val="100000"/>
                </a:lnSpc>
                <a:spcBef>
                  <a:spcPct val="0"/>
                </a:spcBef>
                <a:spcAft>
                  <a:spcPct val="0"/>
                </a:spcAft>
                <a:buClrTx/>
                <a:buSzTx/>
                <a:buFontTx/>
                <a:buNone/>
                <a:tabLst/>
                <a:defRPr/>
              </a:pPr>
              <a:t>7</a:t>
            </a:fld>
            <a:endParaRPr kumimoji="0" lang="en-CA"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4610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Insert</a:t>
            </a:r>
            <a:r>
              <a:rPr lang="en-US" baseline="0" dirty="0"/>
              <a:t> Sector and Director contact information.</a:t>
            </a:r>
            <a:endParaRPr lang="en-US" dirty="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14</a:t>
            </a:fld>
            <a:endParaRPr lang="en-US"/>
          </a:p>
        </p:txBody>
      </p:sp>
    </p:spTree>
    <p:extLst>
      <p:ext uri="{BB962C8B-B14F-4D97-AF65-F5344CB8AC3E}">
        <p14:creationId xmlns:p14="http://schemas.microsoft.com/office/powerpoint/2010/main" val="15384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958A47-E205-4272-9375-6B0B86A032A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41316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003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p:nvPr>
        </p:nvSpPr>
        <p:spPr>
          <a:xfrm>
            <a:off x="314325" y="2072280"/>
            <a:ext cx="10907713" cy="3652246"/>
          </a:xfrm>
        </p:spPr>
        <p:txBody>
          <a:bodyPr>
            <a:normAutofit/>
          </a:bodyPr>
          <a:lstStyle>
            <a:lvl1pPr>
              <a:defRPr sz="2000">
                <a:latin typeface="Arial" panose="020B0604020202020204" pitchFamily="34" charset="0"/>
                <a:cs typeface="Arial" panose="020B0604020202020204" pitchFamily="34" charset="0"/>
              </a:defRPr>
            </a:lvl1pPr>
          </a:lstStyle>
          <a:p>
            <a:pPr lvl="0"/>
            <a:endParaRPr lang="en-US" dirty="0"/>
          </a:p>
        </p:txBody>
      </p:sp>
      <p:sp>
        <p:nvSpPr>
          <p:cNvPr id="7" name="Text Placeholder 6"/>
          <p:cNvSpPr>
            <a:spLocks noGrp="1"/>
          </p:cNvSpPr>
          <p:nvPr>
            <p:ph type="body" sz="quarter" idx="11"/>
          </p:nvPr>
        </p:nvSpPr>
        <p:spPr>
          <a:xfrm>
            <a:off x="260350" y="1076814"/>
            <a:ext cx="7926388" cy="773113"/>
          </a:xfrm>
        </p:spPr>
        <p:txBody>
          <a:bodyPr>
            <a:normAutofit/>
          </a:bodyPr>
          <a:lstStyle>
            <a:lvl1pPr marL="0" indent="0">
              <a:buNone/>
              <a:defRPr sz="360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01694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58A47-E205-4272-9375-6B0B86A032A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0306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58A47-E205-4272-9375-6B0B86A032A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4248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958A47-E205-4272-9375-6B0B86A032A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00558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958A47-E205-4272-9375-6B0B86A032A6}"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2838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958A47-E205-4272-9375-6B0B86A032A6}"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7173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58A47-E205-4272-9375-6B0B86A032A6}"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25684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958A47-E205-4272-9375-6B0B86A032A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5495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157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8A47-E205-4272-9375-6B0B86A032A6}"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06707-D6D6-4A86-801F-B06E8FB63D8F}" type="slidenum">
              <a:rPr lang="en-US" smtClean="0"/>
              <a:t>‹#›</a:t>
            </a:fld>
            <a:endParaRPr lang="en-US"/>
          </a:p>
        </p:txBody>
      </p:sp>
    </p:spTree>
    <p:extLst>
      <p:ext uri="{BB962C8B-B14F-4D97-AF65-F5344CB8AC3E}">
        <p14:creationId xmlns:p14="http://schemas.microsoft.com/office/powerpoint/2010/main" val="408886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73514" y="1732534"/>
            <a:ext cx="9101876" cy="1953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Fall Chiefs Assembly</a:t>
            </a:r>
          </a:p>
        </p:txBody>
      </p:sp>
      <p:sp>
        <p:nvSpPr>
          <p:cNvPr id="5" name="Subtitle 2"/>
          <p:cNvSpPr txBox="1">
            <a:spLocks/>
          </p:cNvSpPr>
          <p:nvPr/>
        </p:nvSpPr>
        <p:spPr>
          <a:xfrm>
            <a:off x="3727497" y="1732534"/>
            <a:ext cx="6300309" cy="4053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chemeClr val="bg1"/>
                </a:solidFill>
                <a:latin typeface="Arial" panose="020B0604020202020204" pitchFamily="34" charset="0"/>
                <a:ea typeface="Calibri" panose="020F0502020204030204" pitchFamily="34" charset="0"/>
                <a:cs typeface="Arial" panose="020B0604020202020204" pitchFamily="34" charset="0"/>
              </a:rPr>
              <a:t>Chiefs of Ontario</a:t>
            </a:r>
            <a:endParaRPr lang="en-US"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6" name="Subtitle 2"/>
          <p:cNvSpPr txBox="1">
            <a:spLocks/>
          </p:cNvSpPr>
          <p:nvPr/>
        </p:nvSpPr>
        <p:spPr>
          <a:xfrm>
            <a:off x="2305652" y="3220529"/>
            <a:ext cx="9144000" cy="2242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1600" b="1" dirty="0">
                <a:solidFill>
                  <a:schemeClr val="bg1"/>
                </a:solidFill>
                <a:latin typeface="Arial" panose="020B0604020202020204" pitchFamily="34" charset="0"/>
                <a:ea typeface="Fira Sans" panose="020B0503050000020004" pitchFamily="34" charset="0"/>
                <a:cs typeface="Arial" panose="020B0604020202020204" pitchFamily="34" charset="0"/>
              </a:rPr>
              <a:t>November 21-23, 2023     Toronto, Ontario</a:t>
            </a:r>
          </a:p>
          <a:p>
            <a:pPr marL="0" indent="0" algn="ctr">
              <a:lnSpc>
                <a:spcPct val="150000"/>
              </a:lnSpc>
              <a:spcBef>
                <a:spcPts val="0"/>
              </a:spcBef>
              <a:buNone/>
            </a:pPr>
            <a:r>
              <a:rPr lang="en-US" sz="1600" b="1" dirty="0">
                <a:solidFill>
                  <a:schemeClr val="bg1"/>
                </a:solidFill>
                <a:latin typeface="Arial" panose="020B0604020202020204" pitchFamily="34" charset="0"/>
                <a:ea typeface="Fira Sans" panose="020B0503050000020004" pitchFamily="34" charset="0"/>
                <a:cs typeface="Arial" panose="020B0604020202020204" pitchFamily="34" charset="0"/>
              </a:rPr>
              <a:t>For more information, please visit: www.ChiefsMeeting.com</a:t>
            </a:r>
          </a:p>
        </p:txBody>
      </p:sp>
      <p:cxnSp>
        <p:nvCxnSpPr>
          <p:cNvPr id="14" name="Straight Connector 13"/>
          <p:cNvCxnSpPr/>
          <p:nvPr/>
        </p:nvCxnSpPr>
        <p:spPr>
          <a:xfrm>
            <a:off x="7103220" y="3384645"/>
            <a:ext cx="0" cy="19244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862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Elements Document Analysis </a:t>
            </a:r>
            <a:r>
              <a:rPr lang="en-US" b="1" dirty="0" smtClean="0"/>
              <a:t>(cont’d)</a:t>
            </a:r>
            <a:endParaRPr lang="en-US" b="1" dirty="0"/>
          </a:p>
        </p:txBody>
      </p:sp>
      <p:sp>
        <p:nvSpPr>
          <p:cNvPr id="3" name="Content Placeholder 2"/>
          <p:cNvSpPr>
            <a:spLocks noGrp="1"/>
          </p:cNvSpPr>
          <p:nvPr>
            <p:ph idx="1"/>
          </p:nvPr>
        </p:nvSpPr>
        <p:spPr>
          <a:xfrm>
            <a:off x="838200" y="1690688"/>
            <a:ext cx="10515600" cy="4486275"/>
          </a:xfrm>
        </p:spPr>
        <p:txBody>
          <a:bodyPr>
            <a:normAutofit fontScale="77500" lnSpcReduction="20000"/>
          </a:bodyPr>
          <a:lstStyle/>
          <a:p>
            <a:r>
              <a:rPr lang="en-US" dirty="0"/>
              <a:t>The Key Elements document says that the 1979 Indian Health Policy will be revoked and </a:t>
            </a:r>
            <a:r>
              <a:rPr lang="en-US" dirty="0" smtClean="0"/>
              <a:t>replaced, and will include </a:t>
            </a:r>
            <a:r>
              <a:rPr lang="en-US" dirty="0"/>
              <a:t>Métis assertions. This does not benefit First Nations and may dilute First Nation entitlements under the policy.</a:t>
            </a:r>
          </a:p>
          <a:p>
            <a:endParaRPr lang="en-US" dirty="0"/>
          </a:p>
          <a:p>
            <a:r>
              <a:rPr lang="en-US" dirty="0"/>
              <a:t>The Key Elements document purports to increase data collection about First Nations, combined with Inuit and Métis, and allow that data to be governed by a pan-Indigenous Anti-Indigenous Racism Data </a:t>
            </a:r>
            <a:r>
              <a:rPr lang="en-US" dirty="0" smtClean="0"/>
              <a:t>Committee. There is no indication </a:t>
            </a:r>
            <a:r>
              <a:rPr lang="en-US" dirty="0"/>
              <a:t>of how </a:t>
            </a:r>
            <a:r>
              <a:rPr lang="en-US" dirty="0" smtClean="0"/>
              <a:t>legislation, </a:t>
            </a:r>
            <a:r>
              <a:rPr lang="en-US" dirty="0"/>
              <a:t>such as the Access to Information </a:t>
            </a:r>
            <a:r>
              <a:rPr lang="en-US" dirty="0" smtClean="0"/>
              <a:t>Act, </a:t>
            </a:r>
            <a:r>
              <a:rPr lang="en-US" dirty="0"/>
              <a:t>would be amended to protect First Nations data so collected, in accordance with OCAP principles.</a:t>
            </a:r>
          </a:p>
          <a:p>
            <a:endParaRPr lang="en-US" dirty="0"/>
          </a:p>
          <a:p>
            <a:r>
              <a:rPr lang="en-US" dirty="0"/>
              <a:t>The Key Elements document does not define </a:t>
            </a:r>
            <a:r>
              <a:rPr lang="en-US" dirty="0" smtClean="0"/>
              <a:t>what </a:t>
            </a:r>
            <a:r>
              <a:rPr lang="en-US" dirty="0"/>
              <a:t>the DBIHL legislation would ultimately </a:t>
            </a:r>
            <a:r>
              <a:rPr lang="en-US" dirty="0" smtClean="0"/>
              <a:t>contain</a:t>
            </a:r>
            <a:r>
              <a:rPr lang="en-US" dirty="0"/>
              <a:t/>
            </a:r>
            <a:br>
              <a:rPr lang="en-US" dirty="0"/>
            </a:br>
            <a:endParaRPr lang="en-US" dirty="0"/>
          </a:p>
          <a:p>
            <a:r>
              <a:rPr lang="en-US" dirty="0"/>
              <a:t>The Key Elements document does not clarify how First Nation Treaty Rights Holders would be duly recognized and meaningfully contribute to legislative drafting and approval </a:t>
            </a:r>
            <a:r>
              <a:rPr lang="en-US" dirty="0" smtClean="0"/>
              <a:t>processes.</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11040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Outstanding Issues and Questions on DBIHL?</a:t>
            </a:r>
          </a:p>
        </p:txBody>
      </p:sp>
      <p:sp>
        <p:nvSpPr>
          <p:cNvPr id="3" name="Content Placeholder 2"/>
          <p:cNvSpPr>
            <a:spLocks noGrp="1"/>
          </p:cNvSpPr>
          <p:nvPr>
            <p:ph idx="1"/>
          </p:nvPr>
        </p:nvSpPr>
        <p:spPr/>
        <p:txBody>
          <a:bodyPr>
            <a:normAutofit fontScale="85000" lnSpcReduction="10000"/>
          </a:bodyPr>
          <a:lstStyle/>
          <a:p>
            <a:pPr lvl="0"/>
            <a:r>
              <a:rPr lang="en-US" dirty="0"/>
              <a:t>ISC still needs to comprehensively define “co-development” and the level of First Nation influence </a:t>
            </a:r>
            <a:r>
              <a:rPr lang="en-US" dirty="0" smtClean="0"/>
              <a:t>in the drafting </a:t>
            </a:r>
            <a:r>
              <a:rPr lang="en-US" dirty="0"/>
              <a:t>of submissions to the Federal </a:t>
            </a:r>
            <a:r>
              <a:rPr lang="en-US" dirty="0" smtClean="0"/>
              <a:t>Cabinet</a:t>
            </a:r>
          </a:p>
          <a:p>
            <a:pPr marL="0" indent="0">
              <a:buNone/>
            </a:pPr>
            <a:endParaRPr lang="en-US" dirty="0" smtClean="0"/>
          </a:p>
          <a:p>
            <a:pPr lvl="0"/>
            <a:r>
              <a:rPr lang="en-US" dirty="0" smtClean="0"/>
              <a:t>First </a:t>
            </a:r>
            <a:r>
              <a:rPr lang="en-US" dirty="0"/>
              <a:t>Nations in Ontario have rejected the co-development process as it </a:t>
            </a:r>
            <a:r>
              <a:rPr lang="en-US" dirty="0" smtClean="0"/>
              <a:t>stands </a:t>
            </a:r>
            <a:r>
              <a:rPr lang="en-US" dirty="0"/>
              <a:t>because it by-passes the rights </a:t>
            </a:r>
            <a:r>
              <a:rPr lang="en-US" dirty="0" smtClean="0"/>
              <a:t>holders. How </a:t>
            </a:r>
            <a:r>
              <a:rPr lang="en-US" dirty="0"/>
              <a:t>does Canada plan to work with the rights holders in Ontario to ensure that their voices are the ones being heard? </a:t>
            </a:r>
            <a:endParaRPr lang="en-US" dirty="0" smtClean="0"/>
          </a:p>
          <a:p>
            <a:pPr marL="0" indent="0">
              <a:buNone/>
            </a:pPr>
            <a:endParaRPr lang="en-US" dirty="0" smtClean="0"/>
          </a:p>
          <a:p>
            <a:pPr lvl="0"/>
            <a:r>
              <a:rPr lang="en-US" dirty="0" smtClean="0"/>
              <a:t>Current </a:t>
            </a:r>
            <a:r>
              <a:rPr lang="en-US" dirty="0"/>
              <a:t>timelines being proposed by ISC are not realistic for meaningful and substantive input from our First Nation citizens, health providers and Leadership</a:t>
            </a:r>
            <a:r>
              <a:rPr lang="en-US" dirty="0" smtClean="0"/>
              <a:t>. Many </a:t>
            </a:r>
            <a:r>
              <a:rPr lang="en-US" dirty="0"/>
              <a:t>communities are still attempting to recover from the COVID pandemic and </a:t>
            </a:r>
            <a:r>
              <a:rPr lang="en-US" dirty="0" smtClean="0"/>
              <a:t>resulting </a:t>
            </a:r>
            <a:r>
              <a:rPr lang="en-US" dirty="0"/>
              <a:t>escalation of opioid and toxic substance crises, mental health and wellness traumas, and decreased access to clinical health </a:t>
            </a:r>
            <a:r>
              <a:rPr lang="en-US" dirty="0" smtClean="0"/>
              <a:t>systems</a:t>
            </a:r>
            <a:endParaRPr lang="en-US" dirty="0"/>
          </a:p>
          <a:p>
            <a:endParaRPr lang="en-US" dirty="0"/>
          </a:p>
        </p:txBody>
      </p:sp>
    </p:spTree>
    <p:extLst>
      <p:ext uri="{BB962C8B-B14F-4D97-AF65-F5344CB8AC3E}">
        <p14:creationId xmlns:p14="http://schemas.microsoft.com/office/powerpoint/2010/main" val="1353816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Outstanding Issues and Questions on DBIHL </a:t>
            </a:r>
            <a:r>
              <a:rPr lang="en-US" b="1" dirty="0" smtClean="0"/>
              <a:t>(cont’d</a:t>
            </a:r>
            <a:r>
              <a:rPr lang="en-US" b="1" dirty="0"/>
              <a:t>)</a:t>
            </a:r>
          </a:p>
        </p:txBody>
      </p:sp>
      <p:sp>
        <p:nvSpPr>
          <p:cNvPr id="3" name="Content Placeholder 2"/>
          <p:cNvSpPr>
            <a:spLocks noGrp="1"/>
          </p:cNvSpPr>
          <p:nvPr>
            <p:ph idx="1"/>
          </p:nvPr>
        </p:nvSpPr>
        <p:spPr/>
        <p:txBody>
          <a:bodyPr>
            <a:normAutofit fontScale="92500" lnSpcReduction="20000"/>
          </a:bodyPr>
          <a:lstStyle/>
          <a:p>
            <a:pPr lvl="0"/>
            <a:r>
              <a:rPr lang="en-US" dirty="0"/>
              <a:t>Recognizing First Nation sovereignty, what will happen if there is not 100% support of any resulting Health Legislation drafts?</a:t>
            </a:r>
          </a:p>
          <a:p>
            <a:pPr marL="0" indent="0">
              <a:buNone/>
            </a:pPr>
            <a:endParaRPr lang="en-US" dirty="0"/>
          </a:p>
          <a:p>
            <a:pPr lvl="0"/>
            <a:r>
              <a:rPr lang="en-US" dirty="0"/>
              <a:t>First Nations have distinct Treaty rights and entitlements, therefore, do not agree with an “Indigenous” approach to this legislative </a:t>
            </a:r>
            <a:r>
              <a:rPr lang="en-US" dirty="0" smtClean="0"/>
              <a:t>development, </a:t>
            </a:r>
            <a:r>
              <a:rPr lang="en-US" dirty="0"/>
              <a:t>and should be separate from the </a:t>
            </a:r>
            <a:r>
              <a:rPr lang="en-US" dirty="0" smtClean="0"/>
              <a:t>Métis </a:t>
            </a:r>
            <a:r>
              <a:rPr lang="en-US" dirty="0"/>
              <a:t>and </a:t>
            </a:r>
            <a:r>
              <a:rPr lang="en-US" dirty="0" smtClean="0"/>
              <a:t>Inuit</a:t>
            </a:r>
            <a:endParaRPr lang="en-US" dirty="0"/>
          </a:p>
          <a:p>
            <a:pPr marL="0" indent="0">
              <a:buNone/>
            </a:pPr>
            <a:endParaRPr lang="en-US" dirty="0"/>
          </a:p>
          <a:p>
            <a:pPr lvl="0"/>
            <a:r>
              <a:rPr lang="en-US" dirty="0"/>
              <a:t>Given </a:t>
            </a:r>
            <a:r>
              <a:rPr lang="en-US" dirty="0" smtClean="0"/>
              <a:t>that </a:t>
            </a:r>
            <a:r>
              <a:rPr lang="en-US" dirty="0"/>
              <a:t>in many </a:t>
            </a:r>
            <a:r>
              <a:rPr lang="en-US" dirty="0" smtClean="0"/>
              <a:t>jurisdictions </a:t>
            </a:r>
            <a:r>
              <a:rPr lang="en-US" dirty="0"/>
              <a:t>the provincial and territorial governments provide over 70% to First Nation citizens, how are they being engaged? </a:t>
            </a:r>
            <a:endParaRPr lang="en-US" dirty="0" smtClean="0"/>
          </a:p>
          <a:p>
            <a:pPr lvl="0"/>
            <a:endParaRPr lang="en-US" dirty="0"/>
          </a:p>
          <a:p>
            <a:pPr lvl="0"/>
            <a:r>
              <a:rPr lang="en-US" dirty="0" smtClean="0"/>
              <a:t>Should </a:t>
            </a:r>
            <a:r>
              <a:rPr lang="en-US" dirty="0"/>
              <a:t>First Nation Health Legislation be passed, who will ensure Provincial/Territorial abidance and compliance?</a:t>
            </a:r>
          </a:p>
          <a:p>
            <a:endParaRPr lang="en-US" dirty="0"/>
          </a:p>
        </p:txBody>
      </p:sp>
    </p:spTree>
    <p:extLst>
      <p:ext uri="{BB962C8B-B14F-4D97-AF65-F5344CB8AC3E}">
        <p14:creationId xmlns:p14="http://schemas.microsoft.com/office/powerpoint/2010/main" val="2107735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Next Steps and Moving Forward…</a:t>
            </a:r>
          </a:p>
        </p:txBody>
      </p:sp>
      <p:sp>
        <p:nvSpPr>
          <p:cNvPr id="3" name="Content Placeholder 2"/>
          <p:cNvSpPr>
            <a:spLocks noGrp="1"/>
          </p:cNvSpPr>
          <p:nvPr>
            <p:ph idx="1"/>
          </p:nvPr>
        </p:nvSpPr>
        <p:spPr/>
        <p:txBody>
          <a:bodyPr>
            <a:normAutofit fontScale="92500" lnSpcReduction="10000"/>
          </a:bodyPr>
          <a:lstStyle/>
          <a:p>
            <a:r>
              <a:rPr lang="en-US" dirty="0"/>
              <a:t>A draft resolution will be tabled at the upcoming Assembly of First Nations (AFN) December </a:t>
            </a:r>
            <a:r>
              <a:rPr lang="en-US" dirty="0" smtClean="0"/>
              <a:t>2023 Special Chiefs Assembly </a:t>
            </a:r>
            <a:r>
              <a:rPr lang="en-US" dirty="0"/>
              <a:t>to “Suspend the Proposed DBIHL Process</a:t>
            </a:r>
            <a:r>
              <a:rPr lang="en-US" dirty="0" smtClean="0"/>
              <a:t>”</a:t>
            </a:r>
            <a:r>
              <a:rPr lang="en-US" dirty="0"/>
              <a:t/>
            </a:r>
            <a:br>
              <a:rPr lang="en-US" dirty="0"/>
            </a:br>
            <a:endParaRPr lang="en-US" dirty="0"/>
          </a:p>
          <a:p>
            <a:r>
              <a:rPr lang="en-US" dirty="0"/>
              <a:t>Other First Nation jurisdictions in Canada have been clear that, should this legislation proceed without meaningful input, other legal recourses could be being </a:t>
            </a:r>
            <a:r>
              <a:rPr lang="en-US" dirty="0" smtClean="0"/>
              <a:t>considered</a:t>
            </a:r>
            <a:r>
              <a:rPr lang="en-US" dirty="0"/>
              <a:t/>
            </a:r>
            <a:br>
              <a:rPr lang="en-US" dirty="0"/>
            </a:br>
            <a:endParaRPr lang="en-US" dirty="0"/>
          </a:p>
          <a:p>
            <a:r>
              <a:rPr lang="en-US" dirty="0"/>
              <a:t>Chiefs of Ontario Health </a:t>
            </a:r>
            <a:r>
              <a:rPr lang="en-US" dirty="0" smtClean="0"/>
              <a:t>Sector will </a:t>
            </a:r>
            <a:r>
              <a:rPr lang="en-US" dirty="0"/>
              <a:t>continue to monitor discussions on DBIHL at the National-level and advocate to ensure our respective First Nations and Rights Holders positions and voices are being </a:t>
            </a:r>
            <a:r>
              <a:rPr lang="en-US" dirty="0" smtClean="0"/>
              <a:t>heard</a:t>
            </a:r>
            <a:r>
              <a:rPr lang="en-US" dirty="0"/>
              <a:t/>
            </a:r>
            <a:br>
              <a:rPr lang="en-US" dirty="0"/>
            </a:br>
            <a:endParaRPr lang="en-US" dirty="0"/>
          </a:p>
        </p:txBody>
      </p:sp>
    </p:spTree>
    <p:extLst>
      <p:ext uri="{BB962C8B-B14F-4D97-AF65-F5344CB8AC3E}">
        <p14:creationId xmlns:p14="http://schemas.microsoft.com/office/powerpoint/2010/main" val="729927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709120" y="1432874"/>
            <a:ext cx="6889750" cy="3975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bg1"/>
                </a:solidFill>
                <a:latin typeface="Arial" panose="020B0604020202020204" pitchFamily="34" charset="0"/>
                <a:cs typeface="Arial" panose="020B0604020202020204" pitchFamily="34" charset="0"/>
              </a:rPr>
              <a:t>For further information, please contact:</a:t>
            </a:r>
          </a:p>
          <a:p>
            <a:pPr algn="ctr"/>
            <a:endParaRPr lang="en-US" b="1" dirty="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a:solidFill>
                  <a:schemeClr val="bg1"/>
                </a:solidFill>
                <a:latin typeface="Arial" panose="020B0604020202020204" pitchFamily="34" charset="0"/>
                <a:cs typeface="Arial" panose="020B0604020202020204" pitchFamily="34" charset="0"/>
              </a:rPr>
              <a:t>Tobi Mitchell, COO Health Director</a:t>
            </a:r>
          </a:p>
          <a:p>
            <a:pPr marL="0" indent="0" algn="ctr">
              <a:buFont typeface="Arial" panose="020B0604020202020204" pitchFamily="34" charset="0"/>
              <a:buNone/>
            </a:pPr>
            <a:r>
              <a:rPr lang="en-US" b="1" u="sng" dirty="0">
                <a:solidFill>
                  <a:schemeClr val="bg1"/>
                </a:solidFill>
                <a:latin typeface="Arial" panose="020B0604020202020204" pitchFamily="34" charset="0"/>
                <a:cs typeface="Arial" panose="020B0604020202020204" pitchFamily="34" charset="0"/>
              </a:rPr>
              <a:t>Tobi.Mitchell@coo.org</a:t>
            </a:r>
          </a:p>
          <a:p>
            <a:pPr algn="ctr"/>
            <a:endParaRPr lang="en-US" b="1" dirty="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a:solidFill>
                  <a:schemeClr val="bg1"/>
                </a:solidFill>
                <a:latin typeface="Arial" panose="020B0604020202020204" pitchFamily="34" charset="0"/>
                <a:cs typeface="Arial" panose="020B0604020202020204" pitchFamily="34" charset="0"/>
              </a:rPr>
              <a:t>Lily Menominee-Batise</a:t>
            </a:r>
          </a:p>
          <a:p>
            <a:pPr marL="0" indent="0" algn="ctr">
              <a:buFont typeface="Arial" panose="020B0604020202020204" pitchFamily="34" charset="0"/>
              <a:buNone/>
            </a:pPr>
            <a:r>
              <a:rPr lang="en-US" b="1" u="sng" dirty="0">
                <a:solidFill>
                  <a:schemeClr val="bg1"/>
                </a:solidFill>
                <a:latin typeface="Arial" panose="020B0604020202020204" pitchFamily="34" charset="0"/>
                <a:cs typeface="Arial" panose="020B0604020202020204" pitchFamily="34" charset="0"/>
              </a:rPr>
              <a:t>lily@coo.org</a:t>
            </a:r>
            <a:r>
              <a:rPr lang="en-US"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8870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16199" y="1089645"/>
            <a:ext cx="6436065" cy="5262979"/>
          </a:xfrm>
          <a:prstGeom prst="rect">
            <a:avLst/>
          </a:prstGeom>
        </p:spPr>
        <p:txBody>
          <a:bodyPr wrap="square">
            <a:spAutoFit/>
          </a:bodyPr>
          <a:lstStyle/>
          <a:p>
            <a:pPr algn="ctr"/>
            <a:r>
              <a:rPr lang="en-US" sz="3600" b="1" dirty="0">
                <a:solidFill>
                  <a:schemeClr val="bg1"/>
                </a:solidFill>
                <a:latin typeface="Arial" panose="020B0604020202020204" pitchFamily="34" charset="0"/>
                <a:cs typeface="Arial" panose="020B0604020202020204" pitchFamily="34" charset="0"/>
              </a:rPr>
              <a:t>DISTINCTIONS-BASED INDIGENOUS HEALTH LEGISLATION</a:t>
            </a:r>
            <a:br>
              <a:rPr lang="en-US" sz="3600" b="1" dirty="0">
                <a:solidFill>
                  <a:schemeClr val="bg1"/>
                </a:solidFill>
                <a:latin typeface="Arial" panose="020B0604020202020204" pitchFamily="34" charset="0"/>
                <a:cs typeface="Arial" panose="020B0604020202020204" pitchFamily="34" charset="0"/>
              </a:rPr>
            </a:br>
            <a:endParaRPr lang="en-US" sz="3600" b="1" dirty="0">
              <a:solidFill>
                <a:schemeClr val="bg1"/>
              </a:solidFill>
              <a:latin typeface="Arial" panose="020B0604020202020204" pitchFamily="34" charset="0"/>
              <a:cs typeface="Arial" panose="020B0604020202020204" pitchFamily="34" charset="0"/>
            </a:endParaRPr>
          </a:p>
          <a:p>
            <a:pPr algn="ctr"/>
            <a:r>
              <a:rPr lang="en-US" sz="3600" b="1" i="1" dirty="0">
                <a:solidFill>
                  <a:schemeClr val="bg1"/>
                </a:solidFill>
                <a:latin typeface="Arial" panose="020B0604020202020204" pitchFamily="34" charset="0"/>
                <a:cs typeface="Arial" panose="020B0604020202020204" pitchFamily="34" charset="0"/>
              </a:rPr>
              <a:t>Leadership Update</a:t>
            </a:r>
          </a:p>
          <a:p>
            <a:pPr algn="ctr"/>
            <a:r>
              <a:rPr lang="en-US" sz="2800" b="1" dirty="0">
                <a:solidFill>
                  <a:schemeClr val="bg1"/>
                </a:solidFill>
                <a:latin typeface="Arial" panose="020B0604020202020204" pitchFamily="34" charset="0"/>
                <a:cs typeface="Arial" panose="020B0604020202020204" pitchFamily="34" charset="0"/>
              </a:rPr>
              <a:t>  </a:t>
            </a:r>
          </a:p>
          <a:p>
            <a:pPr algn="ctr"/>
            <a:r>
              <a:rPr lang="en-US" sz="2800" b="1" dirty="0">
                <a:solidFill>
                  <a:schemeClr val="bg1"/>
                </a:solidFill>
                <a:latin typeface="Arial" panose="020B0604020202020204" pitchFamily="34" charset="0"/>
                <a:cs typeface="Arial" panose="020B0604020202020204" pitchFamily="34" charset="0"/>
              </a:rPr>
              <a:t>Grand Council Chief </a:t>
            </a:r>
            <a:r>
              <a:rPr lang="en-US" sz="2800" b="1" dirty="0" err="1">
                <a:solidFill>
                  <a:schemeClr val="bg1"/>
                </a:solidFill>
                <a:latin typeface="Arial" panose="020B0604020202020204" pitchFamily="34" charset="0"/>
                <a:cs typeface="Arial" panose="020B0604020202020204" pitchFamily="34" charset="0"/>
              </a:rPr>
              <a:t>Reg</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Niganobe</a:t>
            </a:r>
            <a:endParaRPr lang="en-US" sz="2800" b="1" dirty="0">
              <a:solidFill>
                <a:schemeClr val="bg1"/>
              </a:solidFill>
              <a:latin typeface="Arial" panose="020B0604020202020204" pitchFamily="34" charset="0"/>
              <a:cs typeface="Arial" panose="020B0604020202020204" pitchFamily="34" charset="0"/>
            </a:endParaRPr>
          </a:p>
          <a:p>
            <a:pPr algn="ctr"/>
            <a:r>
              <a:rPr lang="en-US" sz="2400" b="1" i="1" dirty="0">
                <a:solidFill>
                  <a:schemeClr val="bg1"/>
                </a:solidFill>
                <a:latin typeface="Arial" panose="020B0604020202020204" pitchFamily="34" charset="0"/>
                <a:cs typeface="Arial" panose="020B0604020202020204" pitchFamily="34" charset="0"/>
              </a:rPr>
              <a:t>Anishinabek Nation</a:t>
            </a:r>
          </a:p>
          <a:p>
            <a:pPr algn="ctr"/>
            <a:r>
              <a:rPr lang="en-US" sz="2400" b="1" dirty="0">
                <a:solidFill>
                  <a:schemeClr val="bg1"/>
                </a:solidFill>
                <a:latin typeface="Arial" panose="020B0604020202020204" pitchFamily="34" charset="0"/>
                <a:cs typeface="Arial" panose="020B0604020202020204" pitchFamily="34" charset="0"/>
              </a:rPr>
              <a:t>Chair - Ontario Chiefs Committee on Health</a:t>
            </a:r>
          </a:p>
          <a:p>
            <a:pPr algn="ct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70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Distinctions-Based Indigenous Health Legislation? (DBIHL)</a:t>
            </a:r>
          </a:p>
        </p:txBody>
      </p:sp>
      <p:sp>
        <p:nvSpPr>
          <p:cNvPr id="3" name="Content Placeholder 2"/>
          <p:cNvSpPr>
            <a:spLocks noGrp="1"/>
          </p:cNvSpPr>
          <p:nvPr>
            <p:ph idx="1"/>
          </p:nvPr>
        </p:nvSpPr>
        <p:spPr/>
        <p:txBody>
          <a:bodyPr/>
          <a:lstStyle/>
          <a:p>
            <a:endParaRPr lang="en-US" dirty="0"/>
          </a:p>
          <a:p>
            <a:r>
              <a:rPr lang="en-US" dirty="0"/>
              <a:t>DBIHL is an initiative introduced by Prime Minister Justin Trudeau to "co-develop distinctions-based Indigenous health legislation, backed with the investments needed to deliver high-quality health care for all Indigenous peoples</a:t>
            </a:r>
            <a:r>
              <a:rPr lang="en-US" dirty="0" smtClean="0"/>
              <a:t>"</a:t>
            </a:r>
            <a:endParaRPr lang="en-US" dirty="0"/>
          </a:p>
          <a:p>
            <a:endParaRPr lang="en-US" dirty="0"/>
          </a:p>
          <a:p>
            <a:r>
              <a:rPr lang="en-US" dirty="0"/>
              <a:t>As per Indigenous Services Canada (ISC) the definition of “Indigenous” is inclusive of First Nation, Inuit and </a:t>
            </a:r>
            <a:r>
              <a:rPr lang="en-US" dirty="0" smtClean="0"/>
              <a:t>Métis</a:t>
            </a:r>
            <a:endParaRPr lang="en-US" dirty="0"/>
          </a:p>
        </p:txBody>
      </p:sp>
    </p:spTree>
    <p:extLst>
      <p:ext uri="{BB962C8B-B14F-4D97-AF65-F5344CB8AC3E}">
        <p14:creationId xmlns:p14="http://schemas.microsoft.com/office/powerpoint/2010/main" val="342036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Nation </a:t>
            </a:r>
            <a:r>
              <a:rPr lang="en-US" b="1" dirty="0" smtClean="0"/>
              <a:t>Engagement </a:t>
            </a:r>
            <a:r>
              <a:rPr lang="en-US" b="1" dirty="0"/>
              <a:t>in </a:t>
            </a:r>
            <a:r>
              <a:rPr lang="en-US" b="1" dirty="0" smtClean="0"/>
              <a:t>Ontario?</a:t>
            </a:r>
            <a:endParaRPr lang="en-US" b="1" dirty="0"/>
          </a:p>
        </p:txBody>
      </p:sp>
      <p:sp>
        <p:nvSpPr>
          <p:cNvPr id="3" name="Content Placeholder 2"/>
          <p:cNvSpPr>
            <a:spLocks noGrp="1"/>
          </p:cNvSpPr>
          <p:nvPr>
            <p:ph idx="1"/>
          </p:nvPr>
        </p:nvSpPr>
        <p:spPr/>
        <p:txBody>
          <a:bodyPr/>
          <a:lstStyle/>
          <a:p>
            <a:r>
              <a:rPr lang="en-US" dirty="0"/>
              <a:t>Some First Nations, PTOs, Tribal Councils and Health Authorities in Ontario submitted responses to ISC’s DBIHL engagement </a:t>
            </a:r>
            <a:r>
              <a:rPr lang="en-US" dirty="0" smtClean="0"/>
              <a:t>process</a:t>
            </a:r>
            <a:endParaRPr lang="en-US" dirty="0"/>
          </a:p>
          <a:p>
            <a:endParaRPr lang="en-US" dirty="0"/>
          </a:p>
          <a:p>
            <a:r>
              <a:rPr lang="en-US" dirty="0"/>
              <a:t>Majority did </a:t>
            </a:r>
            <a:r>
              <a:rPr lang="en-US" dirty="0" smtClean="0"/>
              <a:t>not</a:t>
            </a:r>
            <a:endParaRPr lang="en-US" dirty="0"/>
          </a:p>
          <a:p>
            <a:endParaRPr lang="en-US" dirty="0"/>
          </a:p>
          <a:p>
            <a:r>
              <a:rPr lang="en-US" dirty="0"/>
              <a:t>There remain many concerns regarding lack of communications, awareness of federal processes, timelines and </a:t>
            </a:r>
            <a:r>
              <a:rPr lang="en-US" dirty="0" smtClean="0"/>
              <a:t>funding</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78705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Chiefs of Ontario (COO) Engagement?</a:t>
            </a:r>
          </a:p>
        </p:txBody>
      </p:sp>
      <p:sp>
        <p:nvSpPr>
          <p:cNvPr id="3" name="Content Placeholder 2"/>
          <p:cNvSpPr>
            <a:spLocks noGrp="1"/>
          </p:cNvSpPr>
          <p:nvPr>
            <p:ph idx="1"/>
          </p:nvPr>
        </p:nvSpPr>
        <p:spPr/>
        <p:txBody>
          <a:bodyPr>
            <a:normAutofit fontScale="92500" lnSpcReduction="10000"/>
          </a:bodyPr>
          <a:lstStyle/>
          <a:p>
            <a:r>
              <a:rPr lang="en-US" dirty="0"/>
              <a:t>Respecting the All Ontario Chiefs Resolution 13/19 rejecting future “co-development” processes, COO has not actively participated in DBIHL legislative construction </a:t>
            </a:r>
            <a:r>
              <a:rPr lang="en-US" dirty="0" smtClean="0"/>
              <a:t>discussions</a:t>
            </a:r>
            <a:endParaRPr lang="en-US" dirty="0"/>
          </a:p>
          <a:p>
            <a:endParaRPr lang="en-US" dirty="0"/>
          </a:p>
          <a:p>
            <a:r>
              <a:rPr lang="en-US" dirty="0"/>
              <a:t>However, First Nation Leadership, associated technicians and staff have continued to observe and contribute to the promotion of our citizens, clients and communities and Rights Holders in </a:t>
            </a:r>
            <a:r>
              <a:rPr lang="en-US" dirty="0" smtClean="0"/>
              <a:t>Ontario</a:t>
            </a:r>
            <a:endParaRPr lang="en-US" dirty="0"/>
          </a:p>
          <a:p>
            <a:endParaRPr lang="en-US" dirty="0"/>
          </a:p>
          <a:p>
            <a:r>
              <a:rPr lang="en-US" dirty="0"/>
              <a:t>Numerous meetings have been hosted and attended by COO Health Staff to ensure appropriate monitoring and reporting regarding the DBIHL </a:t>
            </a:r>
            <a:r>
              <a:rPr lang="en-US" dirty="0" smtClean="0"/>
              <a:t>initiative</a:t>
            </a:r>
            <a:endParaRPr lang="en-US" dirty="0"/>
          </a:p>
        </p:txBody>
      </p:sp>
    </p:spTree>
    <p:extLst>
      <p:ext uri="{BB962C8B-B14F-4D97-AF65-F5344CB8AC3E}">
        <p14:creationId xmlns:p14="http://schemas.microsoft.com/office/powerpoint/2010/main" val="4004939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Current Status?</a:t>
            </a:r>
          </a:p>
        </p:txBody>
      </p:sp>
      <p:sp>
        <p:nvSpPr>
          <p:cNvPr id="3" name="Content Placeholder 2"/>
          <p:cNvSpPr>
            <a:spLocks noGrp="1"/>
          </p:cNvSpPr>
          <p:nvPr>
            <p:ph idx="1"/>
          </p:nvPr>
        </p:nvSpPr>
        <p:spPr/>
        <p:txBody>
          <a:bodyPr>
            <a:normAutofit/>
          </a:bodyPr>
          <a:lstStyle/>
          <a:p>
            <a:r>
              <a:rPr lang="en-US" dirty="0"/>
              <a:t>In August 2023, ISC released their “Key Elements” </a:t>
            </a:r>
            <a:r>
              <a:rPr lang="en-US" dirty="0" smtClean="0"/>
              <a:t>document, </a:t>
            </a:r>
            <a:r>
              <a:rPr lang="en-US" dirty="0"/>
              <a:t>which contained feedback from First Nations, Inuit and </a:t>
            </a:r>
            <a:r>
              <a:rPr lang="en-US" dirty="0" smtClean="0"/>
              <a:t>Métis </a:t>
            </a:r>
            <a:r>
              <a:rPr lang="en-US" dirty="0"/>
              <a:t>regarding the potential DBIHL legislative </a:t>
            </a:r>
            <a:r>
              <a:rPr lang="en-US" dirty="0" smtClean="0"/>
              <a:t>framework</a:t>
            </a:r>
            <a:endParaRPr lang="en-US" dirty="0"/>
          </a:p>
          <a:p>
            <a:endParaRPr lang="en-US" dirty="0"/>
          </a:p>
          <a:p>
            <a:r>
              <a:rPr lang="en-US" dirty="0"/>
              <a:t>ISC held a series of “open-call” meetings to discuss their proposed DBIHL and Key Elements document in August and September </a:t>
            </a:r>
            <a:r>
              <a:rPr lang="en-US" dirty="0" smtClean="0"/>
              <a:t>2023</a:t>
            </a:r>
            <a:r>
              <a:rPr lang="en-US" dirty="0"/>
              <a:t/>
            </a:r>
            <a:br>
              <a:rPr lang="en-US" dirty="0"/>
            </a:br>
            <a:endParaRPr lang="en-US" dirty="0"/>
          </a:p>
          <a:p>
            <a:r>
              <a:rPr lang="en-US" dirty="0"/>
              <a:t>Many First Nation participants on these calls noted this was their first time learning about this legislation, highlighting the lack of information and communications regarding the proposed </a:t>
            </a:r>
            <a:r>
              <a:rPr lang="en-US" dirty="0" smtClean="0"/>
              <a:t>legislation</a:t>
            </a:r>
            <a:endParaRPr lang="en-US" dirty="0"/>
          </a:p>
        </p:txBody>
      </p:sp>
    </p:spTree>
    <p:extLst>
      <p:ext uri="{BB962C8B-B14F-4D97-AF65-F5344CB8AC3E}">
        <p14:creationId xmlns:p14="http://schemas.microsoft.com/office/powerpoint/2010/main" val="2847500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0177" y="268941"/>
            <a:ext cx="7799294" cy="344390"/>
          </a:xfrm>
          <a:prstGeom prst="rect">
            <a:avLst/>
          </a:prstGeom>
          <a:noFill/>
        </p:spPr>
        <p:txBody>
          <a:bodyPr wrap="square" rtlCol="0">
            <a:spAutoFit/>
          </a:bodyPr>
          <a:lstStyle/>
          <a:p>
            <a:pPr defTabSz="806867" fontAlgn="base">
              <a:lnSpc>
                <a:spcPct val="90000"/>
              </a:lnSpc>
              <a:spcBef>
                <a:spcPct val="0"/>
              </a:spcBef>
              <a:spcAft>
                <a:spcPct val="37000"/>
              </a:spcAft>
            </a:pPr>
            <a:r>
              <a:rPr lang="en-US" sz="1820" b="1" dirty="0">
                <a:solidFill>
                  <a:srgbClr val="020202"/>
                </a:solidFill>
                <a:latin typeface="Arial" panose="020B0604020202020204" pitchFamily="34" charset="0"/>
                <a:cs typeface="Arial" panose="020B0604020202020204" pitchFamily="34" charset="0"/>
              </a:rPr>
              <a:t>Annex A: Timelines from Co-development to Tabling of the Bill</a:t>
            </a:r>
          </a:p>
        </p:txBody>
      </p:sp>
      <p:graphicFrame>
        <p:nvGraphicFramePr>
          <p:cNvPr id="6" name="Content Placeholder 3"/>
          <p:cNvGraphicFramePr>
            <a:graphicFrameLocks/>
          </p:cNvGraphicFramePr>
          <p:nvPr/>
        </p:nvGraphicFramePr>
        <p:xfrm>
          <a:off x="1994647" y="201706"/>
          <a:ext cx="8404412" cy="6387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1F20489-47EF-330B-802F-54F0E251EC37}"/>
              </a:ext>
            </a:extLst>
          </p:cNvPr>
          <p:cNvSpPr txBox="1"/>
          <p:nvPr/>
        </p:nvSpPr>
        <p:spPr>
          <a:xfrm>
            <a:off x="8743753" y="6071314"/>
            <a:ext cx="3394011" cy="738664"/>
          </a:xfrm>
          <a:prstGeom prst="rect">
            <a:avLst/>
          </a:prstGeom>
          <a:noFill/>
        </p:spPr>
        <p:txBody>
          <a:bodyPr wrap="square" rtlCol="0">
            <a:spAutoFit/>
          </a:bodyPr>
          <a:lstStyle/>
          <a:p>
            <a:r>
              <a:rPr lang="en-US" sz="1400" b="1" dirty="0"/>
              <a:t>Reference: Distinction-Based Indigenous Health Legislation (IHL): Key Elements Discussion 2023 – FNIHB-2023-08-21 EN.</a:t>
            </a:r>
            <a:endParaRPr lang="en-CA" sz="1400" b="1" dirty="0"/>
          </a:p>
        </p:txBody>
      </p:sp>
    </p:spTree>
    <p:extLst>
      <p:ext uri="{BB962C8B-B14F-4D97-AF65-F5344CB8AC3E}">
        <p14:creationId xmlns:p14="http://schemas.microsoft.com/office/powerpoint/2010/main" val="549767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Current </a:t>
            </a:r>
            <a:r>
              <a:rPr lang="en-US" b="1" dirty="0" smtClean="0"/>
              <a:t>Status? (cont’d)</a:t>
            </a:r>
            <a:endParaRPr lang="en-US" b="1" dirty="0"/>
          </a:p>
        </p:txBody>
      </p:sp>
      <p:sp>
        <p:nvSpPr>
          <p:cNvPr id="3" name="Content Placeholder 2"/>
          <p:cNvSpPr>
            <a:spLocks noGrp="1"/>
          </p:cNvSpPr>
          <p:nvPr>
            <p:ph idx="1"/>
          </p:nvPr>
        </p:nvSpPr>
        <p:spPr/>
        <p:txBody>
          <a:bodyPr>
            <a:normAutofit/>
          </a:bodyPr>
          <a:lstStyle/>
          <a:p>
            <a:r>
              <a:rPr lang="en-US" dirty="0" smtClean="0"/>
              <a:t>It’s </a:t>
            </a:r>
            <a:r>
              <a:rPr lang="en-US" dirty="0"/>
              <a:t>been stated the Key Elements document will be used to inform a cabinet submission in the Fall 2023 and this would include drafting </a:t>
            </a:r>
            <a:r>
              <a:rPr lang="en-US" dirty="0" smtClean="0"/>
              <a:t>instructions</a:t>
            </a:r>
            <a:endParaRPr lang="en-US" dirty="0"/>
          </a:p>
          <a:p>
            <a:endParaRPr lang="en-US" dirty="0"/>
          </a:p>
          <a:p>
            <a:r>
              <a:rPr lang="en-US" dirty="0"/>
              <a:t>Following the drafting of the legislation, ISC </a:t>
            </a:r>
            <a:r>
              <a:rPr lang="en-US" dirty="0" smtClean="0"/>
              <a:t>expects </a:t>
            </a:r>
            <a:r>
              <a:rPr lang="en-US" dirty="0"/>
              <a:t>to have at least two drafts of the legislation available for input, following public </a:t>
            </a:r>
            <a:r>
              <a:rPr lang="en-US" dirty="0" smtClean="0"/>
              <a:t>posting</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340261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73" y="175554"/>
            <a:ext cx="10515600" cy="1325563"/>
          </a:xfrm>
        </p:spPr>
        <p:txBody>
          <a:bodyPr/>
          <a:lstStyle/>
          <a:p>
            <a:r>
              <a:rPr lang="en-US" b="1" dirty="0"/>
              <a:t>Key Elements Document Analysis</a:t>
            </a:r>
          </a:p>
        </p:txBody>
      </p:sp>
      <p:sp>
        <p:nvSpPr>
          <p:cNvPr id="3" name="Content Placeholder 2"/>
          <p:cNvSpPr>
            <a:spLocks noGrp="1"/>
          </p:cNvSpPr>
          <p:nvPr>
            <p:ph idx="1"/>
          </p:nvPr>
        </p:nvSpPr>
        <p:spPr>
          <a:xfrm>
            <a:off x="554773" y="1501117"/>
            <a:ext cx="11082454" cy="4988892"/>
          </a:xfrm>
        </p:spPr>
        <p:txBody>
          <a:bodyPr>
            <a:normAutofit fontScale="85000" lnSpcReduction="10000"/>
          </a:bodyPr>
          <a:lstStyle/>
          <a:p>
            <a:r>
              <a:rPr lang="en-US" dirty="0"/>
              <a:t>The ISC Key Elements document was met with extreme disappointment by most First </a:t>
            </a:r>
            <a:r>
              <a:rPr lang="en-US" dirty="0" smtClean="0"/>
              <a:t>Nations across </a:t>
            </a:r>
            <a:r>
              <a:rPr lang="en-US" dirty="0" smtClean="0"/>
              <a:t>Canada</a:t>
            </a:r>
            <a:endParaRPr lang="en-US" dirty="0" smtClean="0"/>
          </a:p>
          <a:p>
            <a:pPr marL="0" indent="0">
              <a:buNone/>
            </a:pPr>
            <a:endParaRPr lang="en-US" sz="800" dirty="0"/>
          </a:p>
          <a:p>
            <a:r>
              <a:rPr lang="en-CA" dirty="0"/>
              <a:t>As per legal review by COO Health Secretariat, the Key Element document refers to 26 policy and political acknowledgements that the document says could be made in the legislation itself or in some future undefined </a:t>
            </a:r>
            <a:r>
              <a:rPr lang="en-CA" dirty="0" smtClean="0"/>
              <a:t>policy</a:t>
            </a:r>
            <a:endParaRPr lang="en-CA" dirty="0"/>
          </a:p>
          <a:p>
            <a:endParaRPr lang="en-CA" sz="1300" dirty="0" smtClean="0"/>
          </a:p>
          <a:p>
            <a:r>
              <a:rPr lang="en-CA" dirty="0" smtClean="0"/>
              <a:t>None </a:t>
            </a:r>
            <a:r>
              <a:rPr lang="en-CA" dirty="0"/>
              <a:t>of the acknowledgements are substantive, nor will they provide </a:t>
            </a:r>
            <a:r>
              <a:rPr lang="en-CA" dirty="0" smtClean="0"/>
              <a:t>any tangible or </a:t>
            </a:r>
            <a:r>
              <a:rPr lang="en-CA" dirty="0"/>
              <a:t>funding benefit. However, they could be used as policy leverage for future First Nation demands, agreements and policies. </a:t>
            </a:r>
            <a:r>
              <a:rPr lang="en-CA" dirty="0" smtClean="0"/>
              <a:t>Specifically</a:t>
            </a:r>
            <a:r>
              <a:rPr lang="en-CA" dirty="0" smtClean="0"/>
              <a:t>:</a:t>
            </a:r>
            <a:endParaRPr lang="en-CA" dirty="0" smtClean="0"/>
          </a:p>
          <a:p>
            <a:pPr lvl="1"/>
            <a:r>
              <a:rPr lang="en-CA" dirty="0" smtClean="0"/>
              <a:t>Recognition </a:t>
            </a:r>
            <a:r>
              <a:rPr lang="en-CA" dirty="0"/>
              <a:t>that First Nations “have the right to the enjoyment of the highest attainable standard of physical and mental health”;</a:t>
            </a:r>
          </a:p>
          <a:p>
            <a:pPr lvl="1"/>
            <a:r>
              <a:rPr lang="en-CA" dirty="0"/>
              <a:t>Recognition that “prior to colonization … Indigenous Peoples had established their own traditional </a:t>
            </a:r>
            <a:br>
              <a:rPr lang="en-CA" dirty="0"/>
            </a:br>
            <a:r>
              <a:rPr lang="en-CA" dirty="0"/>
              <a:t>health systems”</a:t>
            </a:r>
          </a:p>
          <a:p>
            <a:pPr lvl="1"/>
            <a:r>
              <a:rPr lang="en-CA" dirty="0"/>
              <a:t>Recognition “and condemnation of the ongoing harms from settler colonialism”; and</a:t>
            </a:r>
          </a:p>
          <a:p>
            <a:pPr lvl="1"/>
            <a:r>
              <a:rPr lang="en-CA" dirty="0"/>
              <a:t>Recognition that First Nations, Inuit and </a:t>
            </a:r>
            <a:r>
              <a:rPr lang="en-CA" dirty="0" smtClean="0"/>
              <a:t>Métis </a:t>
            </a:r>
            <a:r>
              <a:rPr lang="en-CA" dirty="0"/>
              <a:t>Peoples are distinct groups with distinct cultures.</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7108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3939</TotalTime>
  <Words>1157</Words>
  <Application>Microsoft Office PowerPoint</Application>
  <PresentationFormat>Widescreen</PresentationFormat>
  <Paragraphs>104</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Fira Sans</vt:lpstr>
      <vt:lpstr>Office Theme</vt:lpstr>
      <vt:lpstr>PowerPoint Presentation</vt:lpstr>
      <vt:lpstr>PowerPoint Presentation</vt:lpstr>
      <vt:lpstr>What is Distinctions-Based Indigenous Health Legislation? (DBIHL)</vt:lpstr>
      <vt:lpstr>First Nation Engagement in Ontario?</vt:lpstr>
      <vt:lpstr>Chiefs of Ontario (COO) Engagement?</vt:lpstr>
      <vt:lpstr>Current Status?</vt:lpstr>
      <vt:lpstr>PowerPoint Presentation</vt:lpstr>
      <vt:lpstr>Current Status? (cont’d)</vt:lpstr>
      <vt:lpstr>Key Elements Document Analysis</vt:lpstr>
      <vt:lpstr>Key Elements Document Analysis (cont’d)</vt:lpstr>
      <vt:lpstr>Outstanding Issues and Questions on DBIHL?</vt:lpstr>
      <vt:lpstr>Outstanding Issues and Questions on DBIHL (cont’d)</vt:lpstr>
      <vt:lpstr>Next Steps and Moving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Genna Benson</dc:creator>
  <cp:lastModifiedBy>Chris Hoyos</cp:lastModifiedBy>
  <cp:revision>117</cp:revision>
  <dcterms:created xsi:type="dcterms:W3CDTF">2021-03-16T19:50:39Z</dcterms:created>
  <dcterms:modified xsi:type="dcterms:W3CDTF">2023-11-16T15:29:20Z</dcterms:modified>
</cp:coreProperties>
</file>