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0" r:id="rId2"/>
    <p:sldId id="298" r:id="rId3"/>
    <p:sldId id="311" r:id="rId4"/>
    <p:sldId id="305" r:id="rId5"/>
    <p:sldId id="307" r:id="rId6"/>
    <p:sldId id="306" r:id="rId7"/>
    <p:sldId id="310" r:id="rId8"/>
    <p:sldId id="313" r:id="rId9"/>
    <p:sldId id="308" r:id="rId10"/>
    <p:sldId id="316" r:id="rId11"/>
    <p:sldId id="317" r:id="rId12"/>
    <p:sldId id="314" r:id="rId13"/>
    <p:sldId id="318" r:id="rId14"/>
    <p:sldId id="303" r:id="rId15"/>
    <p:sldId id="304" r:id="rId16"/>
    <p:sldId id="320" r:id="rId17"/>
    <p:sldId id="322" r:id="rId18"/>
    <p:sldId id="321" r:id="rId19"/>
    <p:sldId id="325" r:id="rId20"/>
    <p:sldId id="324"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showGuides="1">
      <p:cViewPr varScale="1">
        <p:scale>
          <a:sx n="97" d="100"/>
          <a:sy n="97" d="100"/>
        </p:scale>
        <p:origin x="96" y="130"/>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5/25/2023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dirty="0"/>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Do not alter.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dirty="0"/>
          </a:p>
        </p:txBody>
      </p:sp>
    </p:spTree>
    <p:extLst>
      <p:ext uri="{BB962C8B-B14F-4D97-AF65-F5344CB8AC3E}">
        <p14:creationId xmlns:p14="http://schemas.microsoft.com/office/powerpoint/2010/main" val="15167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10</a:t>
            </a:fld>
            <a:endParaRPr lang="en-US" dirty="0"/>
          </a:p>
        </p:txBody>
      </p:sp>
    </p:spTree>
    <p:extLst>
      <p:ext uri="{BB962C8B-B14F-4D97-AF65-F5344CB8AC3E}">
        <p14:creationId xmlns:p14="http://schemas.microsoft.com/office/powerpoint/2010/main" val="423718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11</a:t>
            </a:fld>
            <a:endParaRPr lang="en-US" dirty="0"/>
          </a:p>
        </p:txBody>
      </p:sp>
    </p:spTree>
    <p:extLst>
      <p:ext uri="{BB962C8B-B14F-4D97-AF65-F5344CB8AC3E}">
        <p14:creationId xmlns:p14="http://schemas.microsoft.com/office/powerpoint/2010/main" val="338617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12</a:t>
            </a:fld>
            <a:endParaRPr lang="en-US" dirty="0"/>
          </a:p>
        </p:txBody>
      </p:sp>
    </p:spTree>
    <p:extLst>
      <p:ext uri="{BB962C8B-B14F-4D97-AF65-F5344CB8AC3E}">
        <p14:creationId xmlns:p14="http://schemas.microsoft.com/office/powerpoint/2010/main" val="168156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13</a:t>
            </a:fld>
            <a:endParaRPr lang="en-US" dirty="0"/>
          </a:p>
        </p:txBody>
      </p:sp>
    </p:spTree>
    <p:extLst>
      <p:ext uri="{BB962C8B-B14F-4D97-AF65-F5344CB8AC3E}">
        <p14:creationId xmlns:p14="http://schemas.microsoft.com/office/powerpoint/2010/main" val="361801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14</a:t>
            </a:fld>
            <a:endParaRPr lang="en-US" dirty="0"/>
          </a:p>
        </p:txBody>
      </p:sp>
    </p:spTree>
    <p:extLst>
      <p:ext uri="{BB962C8B-B14F-4D97-AF65-F5344CB8AC3E}">
        <p14:creationId xmlns:p14="http://schemas.microsoft.com/office/powerpoint/2010/main" val="119841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16</a:t>
            </a:fld>
            <a:endParaRPr lang="en-US" dirty="0"/>
          </a:p>
        </p:txBody>
      </p:sp>
    </p:spTree>
    <p:extLst>
      <p:ext uri="{BB962C8B-B14F-4D97-AF65-F5344CB8AC3E}">
        <p14:creationId xmlns:p14="http://schemas.microsoft.com/office/powerpoint/2010/main" val="421582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17</a:t>
            </a:fld>
            <a:endParaRPr lang="en-US" dirty="0"/>
          </a:p>
        </p:txBody>
      </p:sp>
    </p:spTree>
    <p:extLst>
      <p:ext uri="{BB962C8B-B14F-4D97-AF65-F5344CB8AC3E}">
        <p14:creationId xmlns:p14="http://schemas.microsoft.com/office/powerpoint/2010/main" val="158104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Sector and Director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21</a:t>
            </a:fld>
            <a:endParaRPr lang="en-US" dirty="0"/>
          </a:p>
        </p:txBody>
      </p:sp>
    </p:spTree>
    <p:extLst>
      <p:ext uri="{BB962C8B-B14F-4D97-AF65-F5344CB8AC3E}">
        <p14:creationId xmlns:p14="http://schemas.microsoft.com/office/powerpoint/2010/main" val="15384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dirty="0"/>
          </a:p>
        </p:txBody>
      </p:sp>
    </p:spTree>
    <p:extLst>
      <p:ext uri="{BB962C8B-B14F-4D97-AF65-F5344CB8AC3E}">
        <p14:creationId xmlns:p14="http://schemas.microsoft.com/office/powerpoint/2010/main" val="7321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dirty="0"/>
          </a:p>
        </p:txBody>
      </p:sp>
    </p:spTree>
    <p:extLst>
      <p:ext uri="{BB962C8B-B14F-4D97-AF65-F5344CB8AC3E}">
        <p14:creationId xmlns:p14="http://schemas.microsoft.com/office/powerpoint/2010/main" val="364522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dirty="0"/>
          </a:p>
        </p:txBody>
      </p:sp>
    </p:spTree>
    <p:extLst>
      <p:ext uri="{BB962C8B-B14F-4D97-AF65-F5344CB8AC3E}">
        <p14:creationId xmlns:p14="http://schemas.microsoft.com/office/powerpoint/2010/main" val="269545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dirty="0"/>
          </a:p>
        </p:txBody>
      </p:sp>
    </p:spTree>
    <p:extLst>
      <p:ext uri="{BB962C8B-B14F-4D97-AF65-F5344CB8AC3E}">
        <p14:creationId xmlns:p14="http://schemas.microsoft.com/office/powerpoint/2010/main" val="32432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6</a:t>
            </a:fld>
            <a:endParaRPr lang="en-US" dirty="0"/>
          </a:p>
        </p:txBody>
      </p:sp>
    </p:spTree>
    <p:extLst>
      <p:ext uri="{BB962C8B-B14F-4D97-AF65-F5344CB8AC3E}">
        <p14:creationId xmlns:p14="http://schemas.microsoft.com/office/powerpoint/2010/main" val="222992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7</a:t>
            </a:fld>
            <a:endParaRPr lang="en-US" dirty="0"/>
          </a:p>
        </p:txBody>
      </p:sp>
    </p:spTree>
    <p:extLst>
      <p:ext uri="{BB962C8B-B14F-4D97-AF65-F5344CB8AC3E}">
        <p14:creationId xmlns:p14="http://schemas.microsoft.com/office/powerpoint/2010/main" val="346702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8</a:t>
            </a:fld>
            <a:endParaRPr lang="en-US" dirty="0"/>
          </a:p>
        </p:txBody>
      </p:sp>
    </p:spTree>
    <p:extLst>
      <p:ext uri="{BB962C8B-B14F-4D97-AF65-F5344CB8AC3E}">
        <p14:creationId xmlns:p14="http://schemas.microsoft.com/office/powerpoint/2010/main" val="168769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9</a:t>
            </a:fld>
            <a:endParaRPr lang="en-US" dirty="0"/>
          </a:p>
        </p:txBody>
      </p:sp>
    </p:spTree>
    <p:extLst>
      <p:ext uri="{BB962C8B-B14F-4D97-AF65-F5344CB8AC3E}">
        <p14:creationId xmlns:p14="http://schemas.microsoft.com/office/powerpoint/2010/main" val="82054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410306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dirty="0"/>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5/25/2023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dirty="0"/>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3907" y="952109"/>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Annual Chiefs Assembly</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727498" y="1018100"/>
            <a:ext cx="6300309" cy="405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smtClean="0">
                <a:solidFill>
                  <a:schemeClr val="bg1"/>
                </a:solidFill>
                <a:latin typeface="Arial" panose="020B0604020202020204" pitchFamily="34" charset="0"/>
                <a:cs typeface="Arial" panose="020B0604020202020204" pitchFamily="34" charset="0"/>
              </a:rPr>
              <a:t>Chiefs of Ontario presents</a:t>
            </a:r>
            <a:endParaRPr lang="en-US" sz="2000" dirty="0" smtClean="0">
              <a:solidFill>
                <a:schemeClr val="bg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305653" y="3037904"/>
            <a:ext cx="9144000" cy="224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2400" b="1" dirty="0">
                <a:solidFill>
                  <a:schemeClr val="bg1"/>
                </a:solidFill>
                <a:latin typeface="Arial" panose="020B0604020202020204" pitchFamily="34" charset="0"/>
                <a:cs typeface="Arial" panose="020B0604020202020204" pitchFamily="34" charset="0"/>
              </a:rPr>
              <a:t>Moving Forward: Strengthening </a:t>
            </a:r>
            <a:endParaRPr lang="en-US" sz="24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b="1" dirty="0" smtClean="0">
                <a:solidFill>
                  <a:schemeClr val="bg1"/>
                </a:solidFill>
                <a:latin typeface="Arial" panose="020B0604020202020204" pitchFamily="34" charset="0"/>
                <a:cs typeface="Arial" panose="020B0604020202020204" pitchFamily="34" charset="0"/>
              </a:rPr>
              <a:t>Relationships </a:t>
            </a:r>
            <a:r>
              <a:rPr lang="en-US" sz="2400" b="1" dirty="0">
                <a:solidFill>
                  <a:schemeClr val="bg1"/>
                </a:solidFill>
                <a:latin typeface="Arial" panose="020B0604020202020204" pitchFamily="34" charset="0"/>
                <a:cs typeface="Arial" panose="020B0604020202020204" pitchFamily="34" charset="0"/>
              </a:rPr>
              <a:t>for Future </a:t>
            </a:r>
            <a:r>
              <a:rPr lang="en-US" sz="2400" b="1" dirty="0" smtClean="0">
                <a:solidFill>
                  <a:schemeClr val="bg1"/>
                </a:solidFill>
                <a:latin typeface="Arial" panose="020B0604020202020204" pitchFamily="34" charset="0"/>
                <a:cs typeface="Arial" panose="020B0604020202020204" pitchFamily="34" charset="0"/>
              </a:rPr>
              <a:t>Generations</a:t>
            </a:r>
            <a:endParaRPr lang="en-US" sz="2000" b="1" i="1" dirty="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dirty="0" smtClean="0">
                <a:solidFill>
                  <a:schemeClr val="bg1"/>
                </a:solidFill>
                <a:latin typeface="Arial" panose="020B0604020202020204" pitchFamily="34" charset="0"/>
                <a:cs typeface="Arial" panose="020B0604020202020204" pitchFamily="34" charset="0"/>
              </a:rPr>
              <a:t>June 13-15, 2023</a:t>
            </a:r>
          </a:p>
          <a:p>
            <a:pPr marL="0" indent="0" algn="ctr">
              <a:lnSpc>
                <a:spcPct val="150000"/>
              </a:lnSpc>
              <a:spcBef>
                <a:spcPts val="0"/>
              </a:spcBef>
              <a:buNone/>
            </a:pPr>
            <a:r>
              <a:rPr lang="en-US" sz="1600" dirty="0" smtClean="0">
                <a:solidFill>
                  <a:schemeClr val="bg1"/>
                </a:solidFill>
                <a:latin typeface="Arial" panose="020B0604020202020204" pitchFamily="34" charset="0"/>
                <a:cs typeface="Arial" panose="020B0604020202020204" pitchFamily="34" charset="0"/>
              </a:rPr>
              <a:t>For more information, please visit: www.ChiefsMeeting.com</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390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48" y="2156048"/>
            <a:ext cx="9908411" cy="3652246"/>
          </a:xfrm>
        </p:spPr>
        <p:txBody>
          <a:bodyPr>
            <a:normAutofit/>
          </a:bodyPr>
          <a:lstStyle/>
          <a:p>
            <a:pPr marL="457200" indent="-457200">
              <a:buAutoNum type="arabicPeriod"/>
            </a:pPr>
            <a:r>
              <a:rPr lang="en-US" b="1" dirty="0" smtClean="0"/>
              <a:t>Resolution 21/29 June 2021 – Recognition of First Nations Right to Financial Self Determination</a:t>
            </a:r>
          </a:p>
        </p:txBody>
      </p:sp>
      <p:sp>
        <p:nvSpPr>
          <p:cNvPr id="3" name="Text Placeholder 2"/>
          <p:cNvSpPr>
            <a:spLocks noGrp="1"/>
          </p:cNvSpPr>
          <p:nvPr>
            <p:ph type="body" sz="quarter" idx="11"/>
          </p:nvPr>
        </p:nvSpPr>
        <p:spPr>
          <a:xfrm>
            <a:off x="260348" y="1382935"/>
            <a:ext cx="11395941" cy="773113"/>
          </a:xfrm>
        </p:spPr>
        <p:txBody>
          <a:bodyPr>
            <a:normAutofit/>
          </a:bodyPr>
          <a:lstStyle/>
          <a:p>
            <a:r>
              <a:rPr lang="en-US" dirty="0" smtClean="0"/>
              <a:t>Resolution Updates</a:t>
            </a:r>
            <a:endParaRPr lang="en-US" dirty="0"/>
          </a:p>
        </p:txBody>
      </p:sp>
      <p:sp>
        <p:nvSpPr>
          <p:cNvPr id="5" name="Rectangle 4"/>
          <p:cNvSpPr/>
          <p:nvPr/>
        </p:nvSpPr>
        <p:spPr>
          <a:xfrm>
            <a:off x="780393" y="2828009"/>
            <a:ext cx="9388366" cy="2585323"/>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Proposed First Nations Financial Entity </a:t>
            </a:r>
            <a:r>
              <a:rPr lang="en-US" b="1" u="sng" dirty="0" smtClean="0">
                <a:latin typeface="Arial" panose="020B0604020202020204" pitchFamily="34" charset="0"/>
                <a:cs typeface="Arial" panose="020B0604020202020204" pitchFamily="34" charset="0"/>
              </a:rPr>
              <a:t>Resolution:</a:t>
            </a:r>
            <a:endParaRPr lang="en-US"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Proposed to be presented at the ACA </a:t>
            </a:r>
            <a:r>
              <a:rPr lang="en-US" dirty="0" smtClean="0">
                <a:latin typeface="Arial" panose="020B0604020202020204" pitchFamily="34" charset="0"/>
                <a:cs typeface="Arial" panose="020B0604020202020204" pitchFamily="34" charset="0"/>
              </a:rPr>
              <a:t>in June 2023;</a:t>
            </a: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A result of numerous Chiefs </a:t>
            </a:r>
            <a:r>
              <a:rPr lang="en-US" dirty="0" smtClean="0">
                <a:latin typeface="Arial" panose="020B0604020202020204" pitchFamily="34" charset="0"/>
                <a:cs typeface="Arial" panose="020B0604020202020204" pitchFamily="34" charset="0"/>
              </a:rPr>
              <a:t>Committee on Economic Development and </a:t>
            </a:r>
            <a:r>
              <a:rPr lang="en-US" dirty="0" smtClean="0">
                <a:latin typeface="Arial" panose="020B0604020202020204" pitchFamily="34" charset="0"/>
                <a:cs typeface="Arial" panose="020B0604020202020204" pitchFamily="34" charset="0"/>
              </a:rPr>
              <a:t>Banking </a:t>
            </a:r>
            <a:r>
              <a:rPr lang="en-US" dirty="0" smtClean="0">
                <a:latin typeface="Arial" panose="020B0604020202020204" pitchFamily="34" charset="0"/>
                <a:cs typeface="Arial" panose="020B0604020202020204" pitchFamily="34" charset="0"/>
              </a:rPr>
              <a:t>and Taxation </a:t>
            </a:r>
            <a:r>
              <a:rPr lang="en-US" dirty="0" smtClean="0">
                <a:latin typeface="Arial" panose="020B0604020202020204" pitchFamily="34" charset="0"/>
                <a:cs typeface="Arial" panose="020B0604020202020204" pitchFamily="34" charset="0"/>
              </a:rPr>
              <a:t>Sub-Table meetings; </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 r</a:t>
            </a:r>
            <a:r>
              <a:rPr lang="en-US" dirty="0" smtClean="0">
                <a:latin typeface="Arial" panose="020B0604020202020204" pitchFamily="34" charset="0"/>
                <a:cs typeface="Arial" panose="020B0604020202020204" pitchFamily="34" charset="0"/>
              </a:rPr>
              <a:t>esolution </a:t>
            </a:r>
            <a:r>
              <a:rPr lang="en-US" dirty="0" smtClean="0">
                <a:latin typeface="Arial" panose="020B0604020202020204" pitchFamily="34" charset="0"/>
                <a:cs typeface="Arial" panose="020B0604020202020204" pitchFamily="34" charset="0"/>
              </a:rPr>
              <a:t>works toward creating a separate First Nations financial entity along with a separate body that will acquire research and information about how the financial entity can be </a:t>
            </a:r>
            <a:r>
              <a:rPr lang="en-US" dirty="0" smtClean="0">
                <a:latin typeface="Arial" panose="020B0604020202020204" pitchFamily="34" charset="0"/>
                <a:cs typeface="Arial" panose="020B0604020202020204" pitchFamily="34" charset="0"/>
              </a:rPr>
              <a:t>formed</a:t>
            </a:r>
            <a:r>
              <a:rPr lang="en-US" dirty="0" smtClean="0">
                <a:latin typeface="Arial" panose="020B0604020202020204" pitchFamily="34" charset="0"/>
                <a:cs typeface="Arial" panose="020B0604020202020204" pitchFamily="34" charset="0"/>
              </a:rPr>
              <a:t>; and</a:t>
            </a: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If passed, the resolution will be a step forward to acquiring Indigenous economic rights by creating a non-status quo financial institution. </a:t>
            </a:r>
          </a:p>
        </p:txBody>
      </p:sp>
    </p:spTree>
    <p:extLst>
      <p:ext uri="{BB962C8B-B14F-4D97-AF65-F5344CB8AC3E}">
        <p14:creationId xmlns:p14="http://schemas.microsoft.com/office/powerpoint/2010/main" val="215788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49" y="2057915"/>
            <a:ext cx="10907713" cy="3652246"/>
          </a:xfrm>
        </p:spPr>
        <p:txBody>
          <a:bodyPr>
            <a:normAutofit/>
          </a:bodyPr>
          <a:lstStyle/>
          <a:p>
            <a:r>
              <a:rPr lang="en-US" dirty="0" smtClean="0"/>
              <a:t>Excise tax has been a topic of focus for the CCoED and for the Banking and Taxation Sub-table since </a:t>
            </a:r>
            <a:r>
              <a:rPr lang="en-US" dirty="0" smtClean="0"/>
              <a:t>a CCoED meeting held on </a:t>
            </a:r>
            <a:r>
              <a:rPr lang="en-US" dirty="0" smtClean="0"/>
              <a:t>July </a:t>
            </a:r>
            <a:r>
              <a:rPr lang="en-US" dirty="0" smtClean="0"/>
              <a:t>20, 2022.</a:t>
            </a:r>
          </a:p>
          <a:p>
            <a:r>
              <a:rPr lang="en-US" dirty="0" smtClean="0"/>
              <a:t>During this meeting, the CCoED reached </a:t>
            </a:r>
            <a:r>
              <a:rPr lang="en-US" dirty="0" smtClean="0"/>
              <a:t>a general consensus </a:t>
            </a:r>
            <a:r>
              <a:rPr lang="en-US" dirty="0" smtClean="0"/>
              <a:t>to </a:t>
            </a:r>
            <a:r>
              <a:rPr lang="en-US" dirty="0" smtClean="0"/>
              <a:t>focus on excise tax without losing sight of other taxation </a:t>
            </a:r>
            <a:r>
              <a:rPr lang="en-US" dirty="0" smtClean="0"/>
              <a:t>issues.</a:t>
            </a:r>
            <a:endParaRPr lang="en-US" dirty="0" smtClean="0"/>
          </a:p>
          <a:p>
            <a:r>
              <a:rPr lang="en-US" dirty="0" smtClean="0"/>
              <a:t>The d</a:t>
            </a:r>
            <a:r>
              <a:rPr lang="en-US" dirty="0" smtClean="0"/>
              <a:t>rafting </a:t>
            </a:r>
            <a:r>
              <a:rPr lang="en-US" dirty="0" smtClean="0"/>
              <a:t>of a discussion paper with possible options moving forward is </a:t>
            </a:r>
            <a:r>
              <a:rPr lang="en-US" dirty="0" smtClean="0"/>
              <a:t>underway.</a:t>
            </a:r>
            <a:endParaRPr lang="en-US" dirty="0" smtClean="0"/>
          </a:p>
          <a:p>
            <a:r>
              <a:rPr lang="en-US" dirty="0" smtClean="0"/>
              <a:t>This discussion paper will be the basis of a future excise tax sharing resolution for </a:t>
            </a:r>
            <a:r>
              <a:rPr lang="en-US" dirty="0" smtClean="0"/>
              <a:t>an ACA </a:t>
            </a:r>
            <a:r>
              <a:rPr lang="en-US" dirty="0" smtClean="0"/>
              <a:t>in </a:t>
            </a:r>
            <a:r>
              <a:rPr lang="en-US" dirty="0" smtClean="0"/>
              <a:t>the future.</a:t>
            </a:r>
            <a:endParaRPr lang="en-US" dirty="0" smtClean="0"/>
          </a:p>
          <a:p>
            <a:pPr>
              <a:buFontTx/>
              <a:buChar char="-"/>
            </a:pPr>
            <a:endParaRPr lang="en-US" dirty="0" smtClean="0"/>
          </a:p>
        </p:txBody>
      </p:sp>
      <p:sp>
        <p:nvSpPr>
          <p:cNvPr id="3" name="Text Placeholder 2"/>
          <p:cNvSpPr>
            <a:spLocks noGrp="1"/>
          </p:cNvSpPr>
          <p:nvPr>
            <p:ph type="body" sz="quarter" idx="11"/>
          </p:nvPr>
        </p:nvSpPr>
        <p:spPr>
          <a:xfrm>
            <a:off x="260349" y="1284802"/>
            <a:ext cx="11395941" cy="773113"/>
          </a:xfrm>
        </p:spPr>
        <p:txBody>
          <a:bodyPr>
            <a:normAutofit/>
          </a:bodyPr>
          <a:lstStyle/>
          <a:p>
            <a:r>
              <a:rPr lang="en-US" dirty="0" smtClean="0"/>
              <a:t>Excise Tax</a:t>
            </a:r>
            <a:endParaRPr lang="en-US" dirty="0"/>
          </a:p>
        </p:txBody>
      </p:sp>
    </p:spTree>
    <p:extLst>
      <p:ext uri="{BB962C8B-B14F-4D97-AF65-F5344CB8AC3E}">
        <p14:creationId xmlns:p14="http://schemas.microsoft.com/office/powerpoint/2010/main" val="21611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49" y="1994018"/>
            <a:ext cx="9939941" cy="3652246"/>
          </a:xfrm>
        </p:spPr>
        <p:txBody>
          <a:bodyPr>
            <a:normAutofit/>
          </a:bodyPr>
          <a:lstStyle/>
          <a:p>
            <a:pPr marL="0" indent="0">
              <a:buNone/>
            </a:pPr>
            <a:r>
              <a:rPr lang="en-US" b="1" dirty="0" smtClean="0"/>
              <a:t>Fighting Rising Inflation in Communities by Matching Federal Funding with Inflation Resolution 22/19A</a:t>
            </a:r>
          </a:p>
        </p:txBody>
      </p:sp>
      <p:sp>
        <p:nvSpPr>
          <p:cNvPr id="3" name="Text Placeholder 2"/>
          <p:cNvSpPr>
            <a:spLocks noGrp="1"/>
          </p:cNvSpPr>
          <p:nvPr>
            <p:ph type="body" sz="quarter" idx="11"/>
          </p:nvPr>
        </p:nvSpPr>
        <p:spPr>
          <a:xfrm>
            <a:off x="260349" y="1229311"/>
            <a:ext cx="11395941" cy="773113"/>
          </a:xfrm>
        </p:spPr>
        <p:txBody>
          <a:bodyPr>
            <a:normAutofit/>
          </a:bodyPr>
          <a:lstStyle/>
          <a:p>
            <a:r>
              <a:rPr lang="en-US" dirty="0" smtClean="0"/>
              <a:t>Resolution Updates </a:t>
            </a:r>
            <a:r>
              <a:rPr lang="en-US" dirty="0" smtClean="0"/>
              <a:t>(cont.)</a:t>
            </a:r>
            <a:endParaRPr lang="en-US" dirty="0"/>
          </a:p>
        </p:txBody>
      </p:sp>
      <p:sp>
        <p:nvSpPr>
          <p:cNvPr id="5" name="Rectangle 4"/>
          <p:cNvSpPr/>
          <p:nvPr/>
        </p:nvSpPr>
        <p:spPr>
          <a:xfrm>
            <a:off x="192557" y="2783942"/>
            <a:ext cx="10007733" cy="2862322"/>
          </a:xfrm>
          <a:prstGeom prst="rect">
            <a:avLst/>
          </a:prstGeom>
        </p:spPr>
        <p:txBody>
          <a:bodyPr wrap="square">
            <a:spAutoFit/>
          </a:bodyPr>
          <a:lstStyle/>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Meetings were </a:t>
            </a:r>
            <a:r>
              <a:rPr lang="en-US" dirty="0">
                <a:latin typeface="Arial" panose="020B0604020202020204" pitchFamily="34" charset="0"/>
                <a:cs typeface="Arial" panose="020B0604020202020204" pitchFamily="34" charset="0"/>
              </a:rPr>
              <a:t>held </a:t>
            </a:r>
            <a:r>
              <a:rPr lang="en-US" dirty="0" smtClean="0">
                <a:latin typeface="Arial" panose="020B0604020202020204" pitchFamily="34" charset="0"/>
                <a:cs typeface="Arial" panose="020B0604020202020204" pitchFamily="34" charset="0"/>
              </a:rPr>
              <a:t>between the Economic Development Sector and the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 and Social Services </a:t>
            </a:r>
            <a:r>
              <a:rPr lang="en-US" dirty="0" smtClean="0">
                <a:latin typeface="Arial" panose="020B0604020202020204" pitchFamily="34" charset="0"/>
                <a:cs typeface="Arial" panose="020B0604020202020204" pitchFamily="34" charset="0"/>
              </a:rPr>
              <a:t>Sectors. </a:t>
            </a:r>
            <a:r>
              <a:rPr lang="en-US" dirty="0">
                <a:latin typeface="Arial" panose="020B0604020202020204" pitchFamily="34" charset="0"/>
                <a:cs typeface="Arial" panose="020B0604020202020204" pitchFamily="34" charset="0"/>
              </a:rPr>
              <a:t>The Banking and Taxation Sub-Table </a:t>
            </a:r>
            <a:r>
              <a:rPr lang="en-US" dirty="0" smtClean="0">
                <a:latin typeface="Arial" panose="020B0604020202020204" pitchFamily="34" charset="0"/>
                <a:cs typeface="Arial" panose="020B0604020202020204" pitchFamily="34" charset="0"/>
              </a:rPr>
              <a:t>was updated on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esolution 22/19A on February 17, 2023. This </a:t>
            </a:r>
            <a:r>
              <a:rPr lang="en-US" dirty="0">
                <a:latin typeface="Arial" panose="020B0604020202020204" pitchFamily="34" charset="0"/>
                <a:cs typeface="Arial" panose="020B0604020202020204" pitchFamily="34" charset="0"/>
              </a:rPr>
              <a:t>resolution has been circulated to </a:t>
            </a:r>
            <a:r>
              <a:rPr lang="en-US" dirty="0" smtClean="0">
                <a:latin typeface="Arial" panose="020B0604020202020204" pitchFamily="34" charset="0"/>
                <a:cs typeface="Arial" panose="020B0604020202020204" pitchFamily="34" charset="0"/>
              </a:rPr>
              <a:t>PTOs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IFNs for input. </a:t>
            </a:r>
            <a:r>
              <a:rPr lang="en-US" dirty="0">
                <a:latin typeface="Arial" panose="020B0604020202020204" pitchFamily="34" charset="0"/>
                <a:cs typeface="Arial" panose="020B0604020202020204" pitchFamily="34" charset="0"/>
              </a:rPr>
              <a:t>Leadership Council was also briefed on this resolution on February </a:t>
            </a:r>
            <a:r>
              <a:rPr lang="en-US" dirty="0" smtClean="0">
                <a:latin typeface="Arial" panose="020B0604020202020204" pitchFamily="34" charset="0"/>
                <a:cs typeface="Arial" panose="020B0604020202020204" pitchFamily="34" charset="0"/>
              </a:rPr>
              <a:t>21, </a:t>
            </a:r>
            <a:r>
              <a:rPr lang="en-US" dirty="0">
                <a:latin typeface="Arial" panose="020B0604020202020204" pitchFamily="34" charset="0"/>
                <a:cs typeface="Arial" panose="020B0604020202020204" pitchFamily="34" charset="0"/>
              </a:rPr>
              <a:t>2023. </a:t>
            </a: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nput </a:t>
            </a:r>
            <a:r>
              <a:rPr lang="en-US" dirty="0">
                <a:latin typeface="Arial" panose="020B0604020202020204" pitchFamily="34" charset="0"/>
                <a:cs typeface="Arial" panose="020B0604020202020204" pitchFamily="34" charset="0"/>
              </a:rPr>
              <a:t>from other </a:t>
            </a:r>
            <a:r>
              <a:rPr lang="en-US" dirty="0" smtClean="0">
                <a:latin typeface="Arial" panose="020B0604020202020204" pitchFamily="34" charset="0"/>
                <a:cs typeface="Arial" panose="020B0604020202020204" pitchFamily="34" charset="0"/>
              </a:rPr>
              <a:t>sectors, </a:t>
            </a:r>
            <a:r>
              <a:rPr lang="en-US" dirty="0">
                <a:latin typeface="Arial" panose="020B0604020202020204" pitchFamily="34" charset="0"/>
                <a:cs typeface="Arial" panose="020B0604020202020204" pitchFamily="34" charset="0"/>
              </a:rPr>
              <a:t>Leadership Council, and the Banking and Taxation Sub-Table all </a:t>
            </a:r>
            <a:r>
              <a:rPr lang="en-US" dirty="0" smtClean="0">
                <a:latin typeface="Arial" panose="020B0604020202020204" pitchFamily="34" charset="0"/>
                <a:cs typeface="Arial" panose="020B0604020202020204" pitchFamily="34" charset="0"/>
              </a:rPr>
              <a:t>informed </a:t>
            </a:r>
            <a:r>
              <a:rPr lang="en-US" dirty="0">
                <a:latin typeface="Arial" panose="020B0604020202020204" pitchFamily="34" charset="0"/>
                <a:cs typeface="Arial" panose="020B0604020202020204" pitchFamily="34" charset="0"/>
              </a:rPr>
              <a:t>that </a:t>
            </a:r>
            <a:r>
              <a:rPr lang="en-US" dirty="0" smtClean="0">
                <a:latin typeface="Arial" panose="020B0604020202020204" pitchFamily="34" charset="0"/>
                <a:cs typeface="Arial" panose="020B0604020202020204" pitchFamily="34" charset="0"/>
              </a:rPr>
              <a:t>key </a:t>
            </a:r>
            <a:r>
              <a:rPr lang="en-US" dirty="0">
                <a:latin typeface="Arial" panose="020B0604020202020204" pitchFamily="34" charset="0"/>
                <a:cs typeface="Arial" panose="020B0604020202020204" pitchFamily="34" charset="0"/>
              </a:rPr>
              <a:t>areas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focus on are food security, the large increase in energy services, and other </a:t>
            </a:r>
            <a:r>
              <a:rPr lang="en-US" dirty="0" smtClean="0">
                <a:latin typeface="Arial" panose="020B0604020202020204" pitchFamily="34" charset="0"/>
                <a:cs typeface="Arial" panose="020B0604020202020204" pitchFamily="34" charset="0"/>
              </a:rPr>
              <a:t>day-to-day </a:t>
            </a:r>
            <a:r>
              <a:rPr lang="en-US" dirty="0">
                <a:latin typeface="Arial" panose="020B0604020202020204" pitchFamily="34" charset="0"/>
                <a:cs typeface="Arial" panose="020B0604020202020204" pitchFamily="34" charset="0"/>
              </a:rPr>
              <a:t>expenses. </a:t>
            </a: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The next </a:t>
            </a:r>
            <a:r>
              <a:rPr lang="en-US" dirty="0">
                <a:latin typeface="Arial" panose="020B0604020202020204" pitchFamily="34" charset="0"/>
                <a:cs typeface="Arial" panose="020B0604020202020204" pitchFamily="34" charset="0"/>
              </a:rPr>
              <a:t>steps will be identifying federal </a:t>
            </a:r>
            <a:r>
              <a:rPr lang="en-US" dirty="0" smtClean="0">
                <a:latin typeface="Arial" panose="020B0604020202020204" pitchFamily="34" charset="0"/>
                <a:cs typeface="Arial" panose="020B0604020202020204" pitchFamily="34" charset="0"/>
              </a:rPr>
              <a:t>and provincial partners that </a:t>
            </a:r>
            <a:r>
              <a:rPr lang="en-US" dirty="0">
                <a:latin typeface="Arial" panose="020B0604020202020204" pitchFamily="34" charset="0"/>
                <a:cs typeface="Arial" panose="020B0604020202020204" pitchFamily="34" charset="0"/>
              </a:rPr>
              <a:t>can assist in acquiring relevant First Nations aggregated data and relevant programming suggestions to place in the discussion paper. </a:t>
            </a:r>
          </a:p>
        </p:txBody>
      </p:sp>
    </p:spTree>
    <p:extLst>
      <p:ext uri="{BB962C8B-B14F-4D97-AF65-F5344CB8AC3E}">
        <p14:creationId xmlns:p14="http://schemas.microsoft.com/office/powerpoint/2010/main" val="66410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49" y="2018502"/>
            <a:ext cx="10907713" cy="3652246"/>
          </a:xfrm>
        </p:spPr>
        <p:txBody>
          <a:bodyPr>
            <a:normAutofit/>
          </a:bodyPr>
          <a:lstStyle/>
          <a:p>
            <a:r>
              <a:rPr lang="en-US" dirty="0" smtClean="0"/>
              <a:t>ORC </a:t>
            </a:r>
            <a:r>
              <a:rPr lang="en-US" dirty="0" smtClean="0"/>
              <a:t>Hare has </a:t>
            </a:r>
            <a:r>
              <a:rPr lang="en-US" dirty="0" smtClean="0"/>
              <a:t>submitted a letter to the Minister of Mines advocating against the </a:t>
            </a:r>
            <a:r>
              <a:rPr lang="en-US" dirty="0" smtClean="0"/>
              <a:t>bill, and a </a:t>
            </a:r>
            <a:r>
              <a:rPr lang="en-US" dirty="0" smtClean="0"/>
              <a:t>corresponding media </a:t>
            </a:r>
            <a:r>
              <a:rPr lang="en-US" dirty="0" smtClean="0"/>
              <a:t>release was issued.</a:t>
            </a:r>
            <a:endParaRPr lang="en-US" dirty="0" smtClean="0"/>
          </a:p>
          <a:p>
            <a:r>
              <a:rPr lang="en-US" dirty="0" smtClean="0"/>
              <a:t>Kerrie Blaise was hired on to work on providing a legal opinion for COO’s Economic Development </a:t>
            </a:r>
            <a:r>
              <a:rPr lang="en-US" dirty="0" smtClean="0"/>
              <a:t>Sector. Kerry </a:t>
            </a:r>
            <a:r>
              <a:rPr lang="en-US" dirty="0" smtClean="0"/>
              <a:t>presented at </a:t>
            </a:r>
            <a:r>
              <a:rPr lang="en-US" dirty="0" smtClean="0"/>
              <a:t>the </a:t>
            </a:r>
            <a:r>
              <a:rPr lang="en-US" dirty="0" smtClean="0"/>
              <a:t>Leadership Council </a:t>
            </a:r>
            <a:r>
              <a:rPr lang="en-US" dirty="0" smtClean="0"/>
              <a:t>meeting held on May 16, 2023. </a:t>
            </a:r>
            <a:endParaRPr lang="en-US" dirty="0" smtClean="0"/>
          </a:p>
          <a:p>
            <a:r>
              <a:rPr lang="en-US" dirty="0" smtClean="0"/>
              <a:t>COO’s relevant departments will continue monitoring and tracking changes in the Bill and advocating for next steps to stop the Bill</a:t>
            </a:r>
          </a:p>
          <a:p>
            <a:r>
              <a:rPr lang="en-US" dirty="0" smtClean="0"/>
              <a:t>COO recognizes that it does not want to interfere with ongoing legal proceedings occurring relevant to this Bill </a:t>
            </a:r>
          </a:p>
        </p:txBody>
      </p:sp>
      <p:sp>
        <p:nvSpPr>
          <p:cNvPr id="3" name="Text Placeholder 2"/>
          <p:cNvSpPr>
            <a:spLocks noGrp="1"/>
          </p:cNvSpPr>
          <p:nvPr>
            <p:ph type="body" sz="quarter" idx="11"/>
          </p:nvPr>
        </p:nvSpPr>
        <p:spPr>
          <a:xfrm>
            <a:off x="260349" y="1245389"/>
            <a:ext cx="11395941" cy="773113"/>
          </a:xfrm>
        </p:spPr>
        <p:txBody>
          <a:bodyPr>
            <a:normAutofit/>
          </a:bodyPr>
          <a:lstStyle/>
          <a:p>
            <a:r>
              <a:rPr lang="en-US" dirty="0" smtClean="0"/>
              <a:t>Bill 71: </a:t>
            </a:r>
            <a:r>
              <a:rPr lang="en-US" i="1" dirty="0" smtClean="0"/>
              <a:t>Building More Mines Act, 2023</a:t>
            </a:r>
            <a:endParaRPr lang="en-US" i="1" dirty="0"/>
          </a:p>
        </p:txBody>
      </p:sp>
    </p:spTree>
    <p:extLst>
      <p:ext uri="{BB962C8B-B14F-4D97-AF65-F5344CB8AC3E}">
        <p14:creationId xmlns:p14="http://schemas.microsoft.com/office/powerpoint/2010/main" val="1498103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150936" y="2286622"/>
            <a:ext cx="9144000" cy="1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In The Year Ahead – </a:t>
            </a:r>
            <a:br>
              <a:rPr lang="en-US" b="1" dirty="0" smtClean="0">
                <a:solidFill>
                  <a:schemeClr val="bg1"/>
                </a:solidFill>
                <a:latin typeface="Arial" panose="020B0604020202020204" pitchFamily="34" charset="0"/>
                <a:cs typeface="Arial" panose="020B0604020202020204" pitchFamily="34" charset="0"/>
              </a:rPr>
            </a:br>
            <a:r>
              <a:rPr lang="en-US" b="1" dirty="0" smtClean="0">
                <a:solidFill>
                  <a:schemeClr val="bg1"/>
                </a:solidFill>
                <a:latin typeface="Arial" panose="020B0604020202020204" pitchFamily="34" charset="0"/>
                <a:cs typeface="Arial" panose="020B0604020202020204" pitchFamily="34" charset="0"/>
              </a:rPr>
              <a:t>Moving Forward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135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88049" y="1179107"/>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Moving Forward… </a:t>
            </a:r>
            <a:endParaRPr lang="en-US" sz="3600" dirty="0">
              <a:latin typeface="Arial" panose="020B0604020202020204" pitchFamily="34" charset="0"/>
              <a:cs typeface="Arial" panose="020B0604020202020204" pitchFamily="34" charset="0"/>
            </a:endParaRPr>
          </a:p>
        </p:txBody>
      </p:sp>
      <p:sp>
        <p:nvSpPr>
          <p:cNvPr id="3" name="Text Placeholder 1"/>
          <p:cNvSpPr>
            <a:spLocks noGrp="1"/>
          </p:cNvSpPr>
          <p:nvPr>
            <p:ph type="body" sz="quarter" idx="10"/>
          </p:nvPr>
        </p:nvSpPr>
        <p:spPr>
          <a:xfrm>
            <a:off x="288049" y="1795213"/>
            <a:ext cx="10907713" cy="4132621"/>
          </a:xfrm>
        </p:spPr>
        <p:txBody>
          <a:bodyPr>
            <a:noAutofit/>
          </a:bodyPr>
          <a:lstStyle/>
          <a:p>
            <a:pPr marL="0" indent="0">
              <a:lnSpc>
                <a:spcPct val="100000"/>
              </a:lnSpc>
              <a:spcBef>
                <a:spcPts val="600"/>
              </a:spcBef>
              <a:buNone/>
            </a:pPr>
            <a:r>
              <a:rPr lang="en-US" sz="1800" dirty="0" smtClean="0"/>
              <a:t>The Economic Development Sector is looking to… </a:t>
            </a:r>
            <a:endParaRPr lang="en-US" sz="1800" dirty="0"/>
          </a:p>
          <a:p>
            <a:pPr>
              <a:lnSpc>
                <a:spcPct val="100000"/>
              </a:lnSpc>
              <a:spcBef>
                <a:spcPts val="600"/>
              </a:spcBef>
            </a:pPr>
            <a:r>
              <a:rPr lang="en-US" sz="1700" dirty="0" smtClean="0">
                <a:latin typeface="Arial" panose="020B0604020202020204" pitchFamily="34" charset="0"/>
                <a:cs typeface="Arial" panose="020B0604020202020204" pitchFamily="34" charset="0"/>
              </a:rPr>
              <a:t>Gain </a:t>
            </a:r>
            <a:r>
              <a:rPr lang="en-US" sz="1700" dirty="0">
                <a:latin typeface="Arial" panose="020B0604020202020204" pitchFamily="34" charset="0"/>
                <a:cs typeface="Arial" panose="020B0604020202020204" pitchFamily="34" charset="0"/>
              </a:rPr>
              <a:t>consensus on </a:t>
            </a:r>
            <a:r>
              <a:rPr lang="en-US" sz="1700" dirty="0" smtClean="0">
                <a:latin typeface="Arial" panose="020B0604020202020204" pitchFamily="34" charset="0"/>
                <a:cs typeface="Arial" panose="020B0604020202020204" pitchFamily="34" charset="0"/>
              </a:rPr>
              <a:t>next </a:t>
            </a:r>
            <a:r>
              <a:rPr lang="en-US" sz="1700" dirty="0">
                <a:latin typeface="Arial" panose="020B0604020202020204" pitchFamily="34" charset="0"/>
                <a:cs typeface="Arial" panose="020B0604020202020204" pitchFamily="34" charset="0"/>
              </a:rPr>
              <a:t>steps to the Proposed Financial Entity </a:t>
            </a:r>
            <a:r>
              <a:rPr lang="en-US" sz="1700" dirty="0" smtClean="0">
                <a:latin typeface="Arial" panose="020B0604020202020204" pitchFamily="34" charset="0"/>
                <a:cs typeface="Arial" panose="020B0604020202020204" pitchFamily="34" charset="0"/>
              </a:rPr>
              <a:t>Resolution at </a:t>
            </a:r>
            <a:r>
              <a:rPr lang="en-US" sz="1700" dirty="0">
                <a:latin typeface="Arial" panose="020B0604020202020204" pitchFamily="34" charset="0"/>
                <a:cs typeface="Arial" panose="020B0604020202020204" pitchFamily="34" charset="0"/>
              </a:rPr>
              <a:t>the Chiefs in </a:t>
            </a:r>
            <a:r>
              <a:rPr lang="en-US" sz="1700" dirty="0" smtClean="0">
                <a:latin typeface="Arial" panose="020B0604020202020204" pitchFamily="34" charset="0"/>
                <a:cs typeface="Arial" panose="020B0604020202020204" pitchFamily="34" charset="0"/>
              </a:rPr>
              <a:t>Annual Assembly </a:t>
            </a:r>
            <a:r>
              <a:rPr lang="en-US" sz="1700" dirty="0" smtClean="0">
                <a:latin typeface="Arial" panose="020B0604020202020204" pitchFamily="34" charset="0"/>
                <a:cs typeface="Arial" panose="020B0604020202020204" pitchFamily="34" charset="0"/>
              </a:rPr>
              <a:t>2023;</a:t>
            </a:r>
            <a:endParaRPr lang="en-US" sz="1700" dirty="0">
              <a:latin typeface="Arial" panose="020B0604020202020204" pitchFamily="34" charset="0"/>
              <a:cs typeface="Arial" panose="020B0604020202020204" pitchFamily="34" charset="0"/>
            </a:endParaRPr>
          </a:p>
          <a:p>
            <a:pPr>
              <a:lnSpc>
                <a:spcPct val="100000"/>
              </a:lnSpc>
              <a:spcBef>
                <a:spcPts val="600"/>
              </a:spcBef>
            </a:pPr>
            <a:r>
              <a:rPr lang="en-US" sz="1700" dirty="0" smtClean="0">
                <a:latin typeface="Arial" panose="020B0604020202020204" pitchFamily="34" charset="0"/>
                <a:cs typeface="Arial" panose="020B0604020202020204" pitchFamily="34" charset="0"/>
              </a:rPr>
              <a:t>Begin to d</a:t>
            </a:r>
            <a:r>
              <a:rPr lang="en-US" sz="1700" dirty="0" smtClean="0">
                <a:latin typeface="Arial" panose="020B0604020202020204" pitchFamily="34" charset="0"/>
                <a:cs typeface="Arial" panose="020B0604020202020204" pitchFamily="34" charset="0"/>
              </a:rPr>
              <a:t>raft </a:t>
            </a:r>
            <a:r>
              <a:rPr lang="en-US" sz="1700" dirty="0">
                <a:latin typeface="Arial" panose="020B0604020202020204" pitchFamily="34" charset="0"/>
                <a:cs typeface="Arial" panose="020B0604020202020204" pitchFamily="34" charset="0"/>
              </a:rPr>
              <a:t>tangible steps to creating an excise tax sharing agreement with both provincial and federal </a:t>
            </a:r>
            <a:r>
              <a:rPr lang="en-US" sz="1700" dirty="0" smtClean="0">
                <a:latin typeface="Arial" panose="020B0604020202020204" pitchFamily="34" charset="0"/>
                <a:cs typeface="Arial" panose="020B0604020202020204" pitchFamily="34" charset="0"/>
              </a:rPr>
              <a:t>leaders upon </a:t>
            </a:r>
            <a:r>
              <a:rPr lang="en-US" sz="1700" dirty="0">
                <a:latin typeface="Arial" panose="020B0604020202020204" pitchFamily="34" charset="0"/>
                <a:cs typeface="Arial" panose="020B0604020202020204" pitchFamily="34" charset="0"/>
              </a:rPr>
              <a:t>gaining consensus from </a:t>
            </a:r>
            <a:r>
              <a:rPr lang="en-US" sz="1700" dirty="0" smtClean="0">
                <a:latin typeface="Arial" panose="020B0604020202020204" pitchFamily="34" charset="0"/>
                <a:cs typeface="Arial" panose="020B0604020202020204" pitchFamily="34" charset="0"/>
              </a:rPr>
              <a:t>Chiefs-in-Assembly;</a:t>
            </a:r>
            <a:endParaRPr lang="en-US" sz="1700" dirty="0" smtClean="0">
              <a:latin typeface="Arial" panose="020B0604020202020204" pitchFamily="34" charset="0"/>
              <a:cs typeface="Arial" panose="020B0604020202020204" pitchFamily="34" charset="0"/>
            </a:endParaRPr>
          </a:p>
          <a:p>
            <a:pPr>
              <a:lnSpc>
                <a:spcPct val="100000"/>
              </a:lnSpc>
              <a:spcBef>
                <a:spcPts val="600"/>
              </a:spcBef>
            </a:pPr>
            <a:r>
              <a:rPr lang="en-US" sz="1700" dirty="0">
                <a:latin typeface="Arial" panose="020B0604020202020204" pitchFamily="34" charset="0"/>
                <a:cs typeface="Arial" panose="020B0604020202020204" pitchFamily="34" charset="0"/>
              </a:rPr>
              <a:t>Start </a:t>
            </a:r>
            <a:r>
              <a:rPr lang="en-US" sz="1700" dirty="0" smtClean="0">
                <a:latin typeface="Arial" panose="020B0604020202020204" pitchFamily="34" charset="0"/>
                <a:cs typeface="Arial" panose="020B0604020202020204" pitchFamily="34" charset="0"/>
              </a:rPr>
              <a:t>the </a:t>
            </a:r>
            <a:r>
              <a:rPr lang="en-US" sz="1700" dirty="0">
                <a:latin typeface="Arial" panose="020B0604020202020204" pitchFamily="34" charset="0"/>
                <a:cs typeface="Arial" panose="020B0604020202020204" pitchFamily="34" charset="0"/>
              </a:rPr>
              <a:t>Supply Chain and Procurement Study: </a:t>
            </a:r>
            <a:r>
              <a:rPr lang="en-US" sz="1700" dirty="0" smtClean="0">
                <a:latin typeface="Arial" panose="020B0604020202020204" pitchFamily="34" charset="0"/>
                <a:cs typeface="Arial" panose="020B0604020202020204" pitchFamily="34" charset="0"/>
              </a:rPr>
              <a:t>The Transfer </a:t>
            </a:r>
            <a:r>
              <a:rPr lang="en-US" sz="1700" dirty="0">
                <a:latin typeface="Arial" panose="020B0604020202020204" pitchFamily="34" charset="0"/>
                <a:cs typeface="Arial" panose="020B0604020202020204" pitchFamily="34" charset="0"/>
              </a:rPr>
              <a:t>Payment Agreement with </a:t>
            </a:r>
            <a:r>
              <a:rPr lang="en-US" sz="1700" dirty="0" smtClean="0">
                <a:latin typeface="Arial" panose="020B0604020202020204" pitchFamily="34" charset="0"/>
                <a:cs typeface="Arial" panose="020B0604020202020204" pitchFamily="34" charset="0"/>
              </a:rPr>
              <a:t>IAO </a:t>
            </a:r>
            <a:r>
              <a:rPr lang="en-US" sz="1700" dirty="0">
                <a:latin typeface="Arial" panose="020B0604020202020204" pitchFamily="34" charset="0"/>
                <a:cs typeface="Arial" panose="020B0604020202020204" pitchFamily="34" charset="0"/>
              </a:rPr>
              <a:t>was finalized in March </a:t>
            </a:r>
            <a:r>
              <a:rPr lang="en-US" sz="1700" dirty="0" smtClean="0">
                <a:latin typeface="Arial" panose="020B0604020202020204" pitchFamily="34" charset="0"/>
                <a:cs typeface="Arial" panose="020B0604020202020204" pitchFamily="34" charset="0"/>
              </a:rPr>
              <a:t>2023, with the consultant expected </a:t>
            </a:r>
            <a:r>
              <a:rPr lang="en-US" sz="1700" dirty="0">
                <a:latin typeface="Arial" panose="020B0604020202020204" pitchFamily="34" charset="0"/>
                <a:cs typeface="Arial" panose="020B0604020202020204" pitchFamily="34" charset="0"/>
              </a:rPr>
              <a:t>to begin work in May </a:t>
            </a:r>
            <a:r>
              <a:rPr lang="en-US" sz="1700" dirty="0" smtClean="0">
                <a:latin typeface="Arial" panose="020B0604020202020204" pitchFamily="34" charset="0"/>
                <a:cs typeface="Arial" panose="020B0604020202020204" pitchFamily="34" charset="0"/>
              </a:rPr>
              <a:t>2023;</a:t>
            </a:r>
            <a:endParaRPr lang="en-US" sz="1700" dirty="0">
              <a:latin typeface="Arial" panose="020B0604020202020204" pitchFamily="34" charset="0"/>
              <a:cs typeface="Arial" panose="020B0604020202020204" pitchFamily="34" charset="0"/>
            </a:endParaRPr>
          </a:p>
          <a:p>
            <a:pPr>
              <a:lnSpc>
                <a:spcPct val="100000"/>
              </a:lnSpc>
              <a:spcBef>
                <a:spcPts val="600"/>
              </a:spcBef>
            </a:pPr>
            <a:r>
              <a:rPr lang="en-US" sz="1700" dirty="0" smtClean="0">
                <a:latin typeface="Arial" panose="020B0604020202020204" pitchFamily="34" charset="0"/>
                <a:cs typeface="Arial" panose="020B0604020202020204" pitchFamily="34" charset="0"/>
              </a:rPr>
              <a:t>Increase </a:t>
            </a:r>
            <a:r>
              <a:rPr lang="en-US" sz="1700" dirty="0" smtClean="0">
                <a:latin typeface="Arial" panose="020B0604020202020204" pitchFamily="34" charset="0"/>
                <a:cs typeface="Arial" panose="020B0604020202020204" pitchFamily="34" charset="0"/>
              </a:rPr>
              <a:t>engagement with relevant partners: </a:t>
            </a:r>
            <a:r>
              <a:rPr lang="en-US" sz="1700" dirty="0" smtClean="0">
                <a:latin typeface="Arial" panose="020B0604020202020204" pitchFamily="34" charset="0"/>
                <a:cs typeface="Arial" panose="020B0604020202020204" pitchFamily="34" charset="0"/>
              </a:rPr>
              <a:t>I</a:t>
            </a:r>
            <a:r>
              <a:rPr lang="en-US" sz="1700" dirty="0" smtClean="0">
                <a:latin typeface="Arial" panose="020B0604020202020204" pitchFamily="34" charset="0"/>
                <a:cs typeface="Arial" panose="020B0604020202020204" pitchFamily="34" charset="0"/>
              </a:rPr>
              <a:t>nvite OFNEDA and </a:t>
            </a:r>
            <a:r>
              <a:rPr lang="en-US" sz="1700" dirty="0" smtClean="0">
                <a:latin typeface="Arial" panose="020B0604020202020204" pitchFamily="34" charset="0"/>
                <a:cs typeface="Arial" panose="020B0604020202020204" pitchFamily="34" charset="0"/>
              </a:rPr>
              <a:t>AFI representatives to future Prosperity Table meetings to provide feedback to </a:t>
            </a:r>
            <a:r>
              <a:rPr lang="en-US" sz="1700" dirty="0" smtClean="0">
                <a:latin typeface="Arial" panose="020B0604020202020204" pitchFamily="34" charset="0"/>
                <a:cs typeface="Arial" panose="020B0604020202020204" pitchFamily="34" charset="0"/>
              </a:rPr>
              <a:t>IAO </a:t>
            </a:r>
            <a:r>
              <a:rPr lang="en-US" sz="1700" dirty="0" smtClean="0">
                <a:latin typeface="Arial" panose="020B0604020202020204" pitchFamily="34" charset="0"/>
                <a:cs typeface="Arial" panose="020B0604020202020204" pitchFamily="34" charset="0"/>
              </a:rPr>
              <a:t>directly on how to improve funding </a:t>
            </a:r>
            <a:r>
              <a:rPr lang="en-US" sz="1700" dirty="0" smtClean="0">
                <a:latin typeface="Arial" panose="020B0604020202020204" pitchFamily="34" charset="0"/>
                <a:cs typeface="Arial" panose="020B0604020202020204" pitchFamily="34" charset="0"/>
              </a:rPr>
              <a:t>flow, </a:t>
            </a:r>
            <a:r>
              <a:rPr lang="en-US" sz="1700" dirty="0" smtClean="0">
                <a:latin typeface="Arial" panose="020B0604020202020204" pitchFamily="34" charset="0"/>
                <a:cs typeface="Arial" panose="020B0604020202020204" pitchFamily="34" charset="0"/>
              </a:rPr>
              <a:t>program operations, and general responses directly from First Nations-led </a:t>
            </a:r>
            <a:r>
              <a:rPr lang="en-US" sz="1700" dirty="0" smtClean="0">
                <a:latin typeface="Arial" panose="020B0604020202020204" pitchFamily="34" charset="0"/>
                <a:cs typeface="Arial" panose="020B0604020202020204" pitchFamily="34" charset="0"/>
              </a:rPr>
              <a:t>organizations;</a:t>
            </a:r>
            <a:endParaRPr lang="en-US" sz="1700" dirty="0" smtClean="0">
              <a:latin typeface="Arial" panose="020B0604020202020204" pitchFamily="34" charset="0"/>
              <a:cs typeface="Arial" panose="020B0604020202020204" pitchFamily="34" charset="0"/>
            </a:endParaRPr>
          </a:p>
          <a:p>
            <a:pPr>
              <a:lnSpc>
                <a:spcPct val="100000"/>
              </a:lnSpc>
              <a:spcBef>
                <a:spcPts val="600"/>
              </a:spcBef>
            </a:pPr>
            <a:r>
              <a:rPr lang="en-US" sz="1700" dirty="0" smtClean="0">
                <a:latin typeface="Arial" panose="020B0604020202020204" pitchFamily="34" charset="0"/>
                <a:cs typeface="Arial" panose="020B0604020202020204" pitchFamily="34" charset="0"/>
              </a:rPr>
              <a:t>Begin engagement with the </a:t>
            </a:r>
            <a:r>
              <a:rPr lang="en-US" sz="1700" dirty="0" smtClean="0">
                <a:latin typeface="Arial" panose="020B0604020202020204" pitchFamily="34" charset="0"/>
                <a:cs typeface="Arial" panose="020B0604020202020204" pitchFamily="34" charset="0"/>
              </a:rPr>
              <a:t>federal </a:t>
            </a:r>
            <a:r>
              <a:rPr lang="en-US" sz="1700" dirty="0" smtClean="0">
                <a:latin typeface="Arial" panose="020B0604020202020204" pitchFamily="34" charset="0"/>
                <a:cs typeface="Arial" panose="020B0604020202020204" pitchFamily="34" charset="0"/>
              </a:rPr>
              <a:t>government on the First Nations Economic Development file: </a:t>
            </a:r>
            <a:r>
              <a:rPr lang="en-US" sz="1700" dirty="0" smtClean="0">
                <a:latin typeface="Arial" panose="020B0604020202020204" pitchFamily="34" charset="0"/>
                <a:cs typeface="Arial" panose="020B0604020202020204" pitchFamily="34" charset="0"/>
              </a:rPr>
              <a:t>Expanding </a:t>
            </a:r>
            <a:r>
              <a:rPr lang="en-US" sz="1700" dirty="0">
                <a:latin typeface="Arial" panose="020B0604020202020204" pitchFamily="34" charset="0"/>
                <a:cs typeface="Arial" panose="020B0604020202020204" pitchFamily="34" charset="0"/>
              </a:rPr>
              <a:t>F</a:t>
            </a:r>
            <a:r>
              <a:rPr lang="en-US" sz="1700" dirty="0" smtClean="0">
                <a:latin typeface="Arial" panose="020B0604020202020204" pitchFamily="34" charset="0"/>
                <a:cs typeface="Arial" panose="020B0604020202020204" pitchFamily="34" charset="0"/>
              </a:rPr>
              <a:t>ederal </a:t>
            </a:r>
            <a:r>
              <a:rPr lang="en-US" sz="1700" dirty="0">
                <a:latin typeface="Arial" panose="020B0604020202020204" pitchFamily="34" charset="0"/>
                <a:cs typeface="Arial" panose="020B0604020202020204" pitchFamily="34" charset="0"/>
              </a:rPr>
              <a:t>C</a:t>
            </a:r>
            <a:r>
              <a:rPr lang="en-US" sz="1700" dirty="0" smtClean="0">
                <a:latin typeface="Arial" panose="020B0604020202020204" pitchFamily="34" charset="0"/>
                <a:cs typeface="Arial" panose="020B0604020202020204" pitchFamily="34" charset="0"/>
              </a:rPr>
              <a:t>ontacts </a:t>
            </a:r>
            <a:r>
              <a:rPr lang="en-US" sz="1700" dirty="0" smtClean="0">
                <a:latin typeface="Arial" panose="020B0604020202020204" pitchFamily="34" charset="0"/>
                <a:cs typeface="Arial" panose="020B0604020202020204" pitchFamily="34" charset="0"/>
              </a:rPr>
              <a:t>in the </a:t>
            </a:r>
            <a:r>
              <a:rPr lang="en-US" sz="1700" dirty="0" smtClean="0">
                <a:latin typeface="Arial" panose="020B0604020202020204" pitchFamily="34" charset="0"/>
                <a:cs typeface="Arial" panose="020B0604020202020204" pitchFamily="34" charset="0"/>
              </a:rPr>
              <a:t>Economic Development </a:t>
            </a:r>
            <a:r>
              <a:rPr lang="en-US" sz="1700" dirty="0" smtClean="0">
                <a:latin typeface="Arial" panose="020B0604020202020204" pitchFamily="34" charset="0"/>
                <a:cs typeface="Arial" panose="020B0604020202020204" pitchFamily="34" charset="0"/>
              </a:rPr>
              <a:t>R</a:t>
            </a:r>
            <a:r>
              <a:rPr lang="en-US" sz="1700" dirty="0" smtClean="0">
                <a:latin typeface="Arial" panose="020B0604020202020204" pitchFamily="34" charset="0"/>
                <a:cs typeface="Arial" panose="020B0604020202020204" pitchFamily="34" charset="0"/>
              </a:rPr>
              <a:t>ealm; and</a:t>
            </a:r>
            <a:endParaRPr lang="en-US" sz="1700" dirty="0" smtClean="0">
              <a:latin typeface="Arial" panose="020B0604020202020204" pitchFamily="34" charset="0"/>
              <a:cs typeface="Arial" panose="020B0604020202020204" pitchFamily="34" charset="0"/>
            </a:endParaRPr>
          </a:p>
          <a:p>
            <a:pPr>
              <a:lnSpc>
                <a:spcPct val="100000"/>
              </a:lnSpc>
              <a:spcBef>
                <a:spcPts val="600"/>
              </a:spcBef>
            </a:pPr>
            <a:r>
              <a:rPr lang="en-US" sz="1700" dirty="0" smtClean="0">
                <a:latin typeface="Arial" panose="020B0604020202020204" pitchFamily="34" charset="0"/>
                <a:cs typeface="Arial" panose="020B0604020202020204" pitchFamily="34" charset="0"/>
              </a:rPr>
              <a:t>Expand </a:t>
            </a:r>
            <a:r>
              <a:rPr lang="en-US" sz="1700" dirty="0" smtClean="0">
                <a:latin typeface="Arial" panose="020B0604020202020204" pitchFamily="34" charset="0"/>
                <a:cs typeface="Arial" panose="020B0604020202020204" pitchFamily="34" charset="0"/>
              </a:rPr>
              <a:t>on presentations to the </a:t>
            </a:r>
            <a:r>
              <a:rPr lang="en-US" sz="1700" dirty="0" smtClean="0">
                <a:latin typeface="Arial" panose="020B0604020202020204" pitchFamily="34" charset="0"/>
                <a:cs typeface="Arial" panose="020B0604020202020204" pitchFamily="34" charset="0"/>
              </a:rPr>
              <a:t>CCoED and invite </a:t>
            </a:r>
            <a:r>
              <a:rPr lang="en-US" sz="1700" dirty="0" smtClean="0">
                <a:latin typeface="Arial" panose="020B0604020202020204" pitchFamily="34" charset="0"/>
                <a:cs typeface="Arial" panose="020B0604020202020204" pitchFamily="34" charset="0"/>
              </a:rPr>
              <a:t>more experts in the realm of </a:t>
            </a:r>
            <a:r>
              <a:rPr lang="en-US" sz="1700" dirty="0" smtClean="0">
                <a:latin typeface="Arial" panose="020B0604020202020204" pitchFamily="34" charset="0"/>
                <a:cs typeface="Arial" panose="020B0604020202020204" pitchFamily="34" charset="0"/>
              </a:rPr>
              <a:t>banking </a:t>
            </a:r>
            <a:r>
              <a:rPr lang="en-US" sz="1700" dirty="0" smtClean="0">
                <a:latin typeface="Arial" panose="020B0604020202020204" pitchFamily="34" charset="0"/>
                <a:cs typeface="Arial" panose="020B0604020202020204" pitchFamily="34" charset="0"/>
              </a:rPr>
              <a:t>and </a:t>
            </a:r>
            <a:r>
              <a:rPr lang="en-US" sz="1700" dirty="0" smtClean="0">
                <a:latin typeface="Arial" panose="020B0604020202020204" pitchFamily="34" charset="0"/>
                <a:cs typeface="Arial" panose="020B0604020202020204" pitchFamily="34" charset="0"/>
              </a:rPr>
              <a:t>taxation to attend future meetings.</a:t>
            </a:r>
            <a:endParaRPr lang="en-US" sz="1800" dirty="0" smtClean="0"/>
          </a:p>
          <a:p>
            <a:pPr>
              <a:lnSpc>
                <a:spcPct val="100000"/>
              </a:lnSpc>
              <a:spcBef>
                <a:spcPts val="600"/>
              </a:spcBef>
            </a:pPr>
            <a:endParaRPr lang="en-US" sz="1800" dirty="0"/>
          </a:p>
        </p:txBody>
      </p:sp>
    </p:spTree>
    <p:extLst>
      <p:ext uri="{BB962C8B-B14F-4D97-AF65-F5344CB8AC3E}">
        <p14:creationId xmlns:p14="http://schemas.microsoft.com/office/powerpoint/2010/main" val="3486715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150936" y="2286622"/>
            <a:ext cx="9144000" cy="1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Employment Table</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2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5074" y="2158990"/>
            <a:ext cx="10907713" cy="3652246"/>
          </a:xfrm>
        </p:spPr>
        <p:txBody>
          <a:bodyPr>
            <a:normAutofit/>
          </a:bodyPr>
          <a:lstStyle/>
          <a:p>
            <a:r>
              <a:rPr lang="en-US" dirty="0" smtClean="0"/>
              <a:t>An Employment Table Working Group (ETWG) </a:t>
            </a:r>
            <a:r>
              <a:rPr lang="en-US" dirty="0"/>
              <a:t>was </a:t>
            </a:r>
            <a:r>
              <a:rPr lang="en-US" dirty="0" smtClean="0"/>
              <a:t>established to </a:t>
            </a:r>
            <a:r>
              <a:rPr lang="en-US" dirty="0"/>
              <a:t>work </a:t>
            </a:r>
            <a:r>
              <a:rPr lang="en-US" dirty="0" smtClean="0"/>
              <a:t>toward developing a</a:t>
            </a:r>
            <a:r>
              <a:rPr lang="en-US" dirty="0"/>
              <a:t> </a:t>
            </a:r>
            <a:r>
              <a:rPr lang="en-US" dirty="0" smtClean="0"/>
              <a:t>First </a:t>
            </a:r>
            <a:r>
              <a:rPr lang="en-US" dirty="0"/>
              <a:t>Nation Employment Service with political representation from </a:t>
            </a:r>
            <a:r>
              <a:rPr lang="en-US" dirty="0" smtClean="0"/>
              <a:t>PTOs, IFN </a:t>
            </a:r>
            <a:r>
              <a:rPr lang="en-US" dirty="0"/>
              <a:t>and Independent Nations through a motion carried out in </a:t>
            </a:r>
            <a:r>
              <a:rPr lang="en-US" dirty="0" smtClean="0"/>
              <a:t>an </a:t>
            </a:r>
            <a:r>
              <a:rPr lang="en-US" dirty="0" smtClean="0"/>
              <a:t>LC </a:t>
            </a:r>
            <a:r>
              <a:rPr lang="en-US" dirty="0"/>
              <a:t>meeting </a:t>
            </a:r>
            <a:r>
              <a:rPr lang="en-US" dirty="0" smtClean="0"/>
              <a:t>held on </a:t>
            </a:r>
            <a:r>
              <a:rPr lang="en-US" dirty="0"/>
              <a:t>April </a:t>
            </a:r>
            <a:r>
              <a:rPr lang="en-US" dirty="0" smtClean="0"/>
              <a:t>19, 2022. </a:t>
            </a:r>
            <a:r>
              <a:rPr lang="en-US" dirty="0"/>
              <a:t>The Working Group draws technical support from organizations like ISET, Niiganiin and </a:t>
            </a:r>
            <a:r>
              <a:rPr lang="en-US" dirty="0" smtClean="0"/>
              <a:t>OW </a:t>
            </a:r>
            <a:r>
              <a:rPr lang="en-US" dirty="0" smtClean="0"/>
              <a:t>representatives.</a:t>
            </a:r>
            <a:endParaRPr lang="en-US" dirty="0"/>
          </a:p>
          <a:p>
            <a:r>
              <a:rPr lang="en-US" dirty="0"/>
              <a:t>The mandate of the Employment Table Working Group (ETWG) is to provide the Chiefs of Ontario, Leadership Council, and Ontario Chiefs Assembly, </a:t>
            </a:r>
            <a:r>
              <a:rPr lang="en-US" dirty="0" smtClean="0"/>
              <a:t>with advice</a:t>
            </a:r>
            <a:r>
              <a:rPr lang="en-US" dirty="0"/>
              <a:t>, views, and recommendations to design an Employment Services model for Ontario First Nation people on and off reserve, including the improvement of employment, training, and skills development services and programming.</a:t>
            </a:r>
          </a:p>
        </p:txBody>
      </p:sp>
      <p:sp>
        <p:nvSpPr>
          <p:cNvPr id="3" name="Text Placeholder 2"/>
          <p:cNvSpPr>
            <a:spLocks noGrp="1"/>
          </p:cNvSpPr>
          <p:nvPr>
            <p:ph type="body" sz="quarter" idx="11"/>
          </p:nvPr>
        </p:nvSpPr>
        <p:spPr>
          <a:xfrm>
            <a:off x="615074" y="1385877"/>
            <a:ext cx="9112250" cy="773113"/>
          </a:xfrm>
        </p:spPr>
        <p:txBody>
          <a:bodyPr>
            <a:normAutofit/>
          </a:bodyPr>
          <a:lstStyle/>
          <a:p>
            <a:r>
              <a:rPr lang="en-US" dirty="0" smtClean="0"/>
              <a:t>Employment </a:t>
            </a:r>
            <a:r>
              <a:rPr lang="en-US" dirty="0" smtClean="0"/>
              <a:t>Table Working Group (ETWG)</a:t>
            </a:r>
            <a:endParaRPr lang="en-US" dirty="0"/>
          </a:p>
        </p:txBody>
      </p:sp>
    </p:spTree>
    <p:extLst>
      <p:ext uri="{BB962C8B-B14F-4D97-AF65-F5344CB8AC3E}">
        <p14:creationId xmlns:p14="http://schemas.microsoft.com/office/powerpoint/2010/main" val="1903086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17862" y="1441076"/>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ETWG Accomplishments</a:t>
            </a:r>
            <a:endParaRPr lang="en-US" sz="3600" dirty="0">
              <a:latin typeface="Arial" panose="020B0604020202020204" pitchFamily="34" charset="0"/>
              <a:cs typeface="Arial" panose="020B0604020202020204" pitchFamily="34" charset="0"/>
            </a:endParaRPr>
          </a:p>
        </p:txBody>
      </p:sp>
      <p:sp>
        <p:nvSpPr>
          <p:cNvPr id="3" name="Text Placeholder 1"/>
          <p:cNvSpPr>
            <a:spLocks noGrp="1"/>
          </p:cNvSpPr>
          <p:nvPr>
            <p:ph type="body" sz="quarter" idx="10"/>
          </p:nvPr>
        </p:nvSpPr>
        <p:spPr>
          <a:xfrm>
            <a:off x="314325" y="1788543"/>
            <a:ext cx="10907713" cy="1702003"/>
          </a:xfrm>
        </p:spPr>
        <p:txBody>
          <a:bodyPr>
            <a:normAutofit/>
          </a:bodyPr>
          <a:lstStyle/>
          <a:p>
            <a:endParaRPr lang="en-US" dirty="0" smtClean="0"/>
          </a:p>
          <a:p>
            <a:endParaRPr lang="en-US" dirty="0"/>
          </a:p>
        </p:txBody>
      </p:sp>
      <p:sp>
        <p:nvSpPr>
          <p:cNvPr id="2" name="TextBox 1"/>
          <p:cNvSpPr txBox="1"/>
          <p:nvPr/>
        </p:nvSpPr>
        <p:spPr>
          <a:xfrm>
            <a:off x="517862" y="2136010"/>
            <a:ext cx="8976946"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With support from the COO </a:t>
            </a:r>
            <a:r>
              <a:rPr lang="en-US" sz="2200" dirty="0" smtClean="0">
                <a:latin typeface="Arial" panose="020B0604020202020204" pitchFamily="34" charset="0"/>
                <a:cs typeface="Arial" panose="020B0604020202020204" pitchFamily="34" charset="0"/>
              </a:rPr>
              <a:t>Economic Development </a:t>
            </a:r>
            <a:r>
              <a:rPr lang="en-US" sz="2200" dirty="0" smtClean="0">
                <a:latin typeface="Arial" panose="020B0604020202020204" pitchFamily="34" charset="0"/>
                <a:cs typeface="Arial" panose="020B0604020202020204" pitchFamily="34" charset="0"/>
              </a:rPr>
              <a:t>Sector, the ETWG </a:t>
            </a:r>
            <a:r>
              <a:rPr lang="en-US" sz="2200" dirty="0" smtClean="0">
                <a:latin typeface="Arial" panose="020B0604020202020204" pitchFamily="34" charset="0"/>
                <a:cs typeface="Arial" panose="020B0604020202020204" pitchFamily="34" charset="0"/>
              </a:rPr>
              <a:t>held a </a:t>
            </a:r>
            <a:r>
              <a:rPr lang="en-US" sz="2200" dirty="0">
                <a:latin typeface="Arial" panose="020B0604020202020204" pitchFamily="34" charset="0"/>
                <a:cs typeface="Arial" panose="020B0604020202020204" pitchFamily="34" charset="0"/>
              </a:rPr>
              <a:t>First Nations Employment Services session in </a:t>
            </a:r>
            <a:r>
              <a:rPr lang="en-US" sz="2200" dirty="0" smtClean="0">
                <a:latin typeface="Arial" panose="020B0604020202020204" pitchFamily="34" charset="0"/>
                <a:cs typeface="Arial" panose="020B0604020202020204" pitchFamily="34" charset="0"/>
              </a:rPr>
              <a:t>Toronto, ON </a:t>
            </a:r>
            <a:r>
              <a:rPr lang="en-US" sz="2200" dirty="0">
                <a:latin typeface="Arial" panose="020B0604020202020204" pitchFamily="34" charset="0"/>
                <a:cs typeface="Arial" panose="020B0604020202020204" pitchFamily="34" charset="0"/>
              </a:rPr>
              <a:t>in January </a:t>
            </a:r>
            <a:r>
              <a:rPr lang="en-US" sz="2200" dirty="0" smtClean="0">
                <a:latin typeface="Arial" panose="020B0604020202020204" pitchFamily="34" charset="0"/>
                <a:cs typeface="Arial" panose="020B0604020202020204" pitchFamily="34" charset="0"/>
              </a:rPr>
              <a:t>2023.</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This session brought First </a:t>
            </a:r>
            <a:r>
              <a:rPr lang="en-US" sz="2200" dirty="0">
                <a:latin typeface="Arial" panose="020B0604020202020204" pitchFamily="34" charset="0"/>
                <a:cs typeface="Arial" panose="020B0604020202020204" pitchFamily="34" charset="0"/>
              </a:rPr>
              <a:t>Nations </a:t>
            </a:r>
            <a:r>
              <a:rPr lang="en-US" sz="2200" dirty="0" smtClean="0">
                <a:latin typeface="Arial" panose="020B0604020202020204" pitchFamily="34" charset="0"/>
                <a:cs typeface="Arial" panose="020B0604020202020204" pitchFamily="34" charset="0"/>
              </a:rPr>
              <a:t>organizations together </a:t>
            </a:r>
            <a:r>
              <a:rPr lang="en-US" sz="2200" dirty="0" smtClean="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co-develop common principles to inform the development of an integrated First Nations employment services delivery model for Ontario. </a:t>
            </a:r>
            <a:endParaRPr lang="en-US" sz="2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briefing report was produced, which established </a:t>
            </a:r>
            <a:r>
              <a:rPr lang="en-US" sz="2200" dirty="0" smtClean="0">
                <a:latin typeface="Arial" panose="020B0604020202020204" pitchFamily="34" charset="0"/>
                <a:cs typeface="Arial" panose="020B0604020202020204" pitchFamily="34" charset="0"/>
              </a:rPr>
              <a:t>the 8 </a:t>
            </a:r>
            <a:r>
              <a:rPr lang="en-US" sz="2200" dirty="0">
                <a:latin typeface="Arial" panose="020B0604020202020204" pitchFamily="34" charset="0"/>
                <a:cs typeface="Arial" panose="020B0604020202020204" pitchFamily="34" charset="0"/>
              </a:rPr>
              <a:t>Principles of a First Nations Approach to Employment Services</a:t>
            </a:r>
            <a:r>
              <a:rPr lang="en-US" sz="2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99042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17862" y="1196085"/>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sz="3600" dirty="0">
                <a:solidFill>
                  <a:prstClr val="black"/>
                </a:solidFill>
                <a:latin typeface="Arial" panose="020B0604020202020204" pitchFamily="34" charset="0"/>
                <a:ea typeface="+mn-ea"/>
                <a:cs typeface="Arial" panose="020B0604020202020204" pitchFamily="34" charset="0"/>
              </a:rPr>
              <a:t>Key Developments</a:t>
            </a:r>
          </a:p>
        </p:txBody>
      </p:sp>
      <p:sp>
        <p:nvSpPr>
          <p:cNvPr id="3" name="Text Placeholder 1"/>
          <p:cNvSpPr>
            <a:spLocks noGrp="1"/>
          </p:cNvSpPr>
          <p:nvPr>
            <p:ph type="body" sz="quarter" idx="10"/>
          </p:nvPr>
        </p:nvSpPr>
        <p:spPr>
          <a:xfrm>
            <a:off x="314325" y="1788543"/>
            <a:ext cx="10907713" cy="1702003"/>
          </a:xfrm>
        </p:spPr>
        <p:txBody>
          <a:bodyPr>
            <a:normAutofit/>
          </a:bodyPr>
          <a:lstStyle/>
          <a:p>
            <a:endParaRPr lang="en-US" dirty="0" smtClean="0"/>
          </a:p>
          <a:p>
            <a:endParaRPr lang="en-US" dirty="0"/>
          </a:p>
        </p:txBody>
      </p:sp>
      <p:sp>
        <p:nvSpPr>
          <p:cNvPr id="2" name="TextBox 1"/>
          <p:cNvSpPr txBox="1"/>
          <p:nvPr/>
        </p:nvSpPr>
        <p:spPr>
          <a:xfrm>
            <a:off x="517862" y="1891019"/>
            <a:ext cx="8976946" cy="4031873"/>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August </a:t>
            </a:r>
            <a:r>
              <a:rPr lang="en-US" sz="1600" b="1" dirty="0" smtClean="0">
                <a:latin typeface="Arial" panose="020B0604020202020204" pitchFamily="34" charset="0"/>
                <a:cs typeface="Arial" panose="020B0604020202020204" pitchFamily="34" charset="0"/>
              </a:rPr>
              <a:t>8, 2022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Employment Services Transformation Presentation by the Ministry of Labour, Immigration, Training and Skills Development (MLITSD</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September </a:t>
            </a:r>
            <a:r>
              <a:rPr lang="en-US" sz="1600" b="1" dirty="0" smtClean="0">
                <a:latin typeface="Arial" panose="020B0604020202020204" pitchFamily="34" charset="0"/>
                <a:cs typeface="Arial" panose="020B0604020202020204" pitchFamily="34" charset="0"/>
              </a:rPr>
              <a:t>6, 2022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Employment Table Working Group meeting, outlining the parameters of the First Nations Employment </a:t>
            </a:r>
            <a:r>
              <a:rPr lang="en-US" sz="1600" dirty="0" smtClean="0">
                <a:latin typeface="Arial" panose="020B0604020202020204" pitchFamily="34" charset="0"/>
                <a:cs typeface="Arial" panose="020B0604020202020204" pitchFamily="34" charset="0"/>
              </a:rPr>
              <a:t>Model</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October 3, </a:t>
            </a:r>
            <a:r>
              <a:rPr lang="en-US" sz="1600" b="1" dirty="0" smtClean="0">
                <a:latin typeface="Arial" panose="020B0604020202020204" pitchFamily="34" charset="0"/>
                <a:cs typeface="Arial" panose="020B0604020202020204" pitchFamily="34" charset="0"/>
              </a:rPr>
              <a:t>2022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First Meeting with ISETA, discussing how the Employment Services Transformation (EST) would serve </a:t>
            </a:r>
            <a:r>
              <a:rPr lang="en-US" sz="1600" dirty="0" smtClean="0">
                <a:latin typeface="Arial" panose="020B0604020202020204" pitchFamily="34" charset="0"/>
                <a:cs typeface="Arial" panose="020B0604020202020204" pitchFamily="34" charset="0"/>
              </a:rPr>
              <a:t>First Nations living </a:t>
            </a: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off-reserve</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December 13, </a:t>
            </a:r>
            <a:r>
              <a:rPr lang="en-US" sz="1600" b="1" dirty="0" smtClean="0">
                <a:latin typeface="Arial" panose="020B0604020202020204" pitchFamily="34" charset="0"/>
                <a:cs typeface="Arial" panose="020B0604020202020204" pitchFamily="34" charset="0"/>
              </a:rPr>
              <a:t>2022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Held meeting with ETWG to review the Terms of Reference (TOR</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January 16, </a:t>
            </a:r>
            <a:r>
              <a:rPr lang="en-US" sz="1600" b="1" dirty="0" smtClean="0">
                <a:latin typeface="Arial" panose="020B0604020202020204" pitchFamily="34" charset="0"/>
                <a:cs typeface="Arial" panose="020B0604020202020204" pitchFamily="34" charset="0"/>
              </a:rPr>
              <a:t>2023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Employment Services Transformation Session (hybrid), facilitated by Ashley Sisco. The purpose of the meeting was to bring First Nations organizations together to co-develop common principles to inform the development of an integrated First Nations employment services delivery model for Ontario.</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March 3, </a:t>
            </a:r>
            <a:r>
              <a:rPr lang="en-US" sz="1600" b="1" dirty="0" smtClean="0">
                <a:latin typeface="Arial" panose="020B0604020202020204" pitchFamily="34" charset="0"/>
                <a:cs typeface="Arial" panose="020B0604020202020204" pitchFamily="34" charset="0"/>
              </a:rPr>
              <a:t>2023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ETWG and MLITSD meeting, discussing statistical data/programs and services, and their impact </a:t>
            </a: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First Nations </a:t>
            </a:r>
            <a:r>
              <a:rPr lang="en-US" sz="1600" dirty="0" smtClean="0">
                <a:latin typeface="Arial" panose="020B0604020202020204" pitchFamily="34" charset="0"/>
                <a:cs typeface="Arial" panose="020B0604020202020204" pitchFamily="34" charset="0"/>
              </a:rPr>
              <a:t>communities</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March </a:t>
            </a:r>
            <a:r>
              <a:rPr lang="en-US" sz="1600" b="1" dirty="0">
                <a:latin typeface="Arial" panose="020B0604020202020204" pitchFamily="34" charset="0"/>
                <a:cs typeface="Arial" panose="020B0604020202020204" pitchFamily="34" charset="0"/>
              </a:rPr>
              <a:t>31, </a:t>
            </a:r>
            <a:r>
              <a:rPr lang="en-US" sz="1600" b="1" dirty="0" smtClean="0">
                <a:latin typeface="Arial" panose="020B0604020202020204" pitchFamily="34" charset="0"/>
                <a:cs typeface="Arial" panose="020B0604020202020204" pitchFamily="34" charset="0"/>
              </a:rPr>
              <a:t>2023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ETWG met to discuss the latest updates when it came to </a:t>
            </a:r>
            <a:r>
              <a:rPr lang="en-US" sz="1600" dirty="0" smtClean="0">
                <a:latin typeface="Arial" panose="020B0604020202020204" pitchFamily="34" charset="0"/>
                <a:cs typeface="Arial" panose="020B0604020202020204" pitchFamily="34" charset="0"/>
              </a:rPr>
              <a:t>First Nation </a:t>
            </a:r>
            <a:r>
              <a:rPr lang="en-US" sz="1600" dirty="0">
                <a:latin typeface="Arial" panose="020B0604020202020204" pitchFamily="34" charset="0"/>
                <a:cs typeface="Arial" panose="020B0604020202020204" pitchFamily="34" charset="0"/>
              </a:rPr>
              <a:t>service delivery and future </a:t>
            </a:r>
            <a:r>
              <a:rPr lang="en-US" sz="1600" dirty="0" smtClean="0">
                <a:latin typeface="Arial" panose="020B0604020202020204" pitchFamily="34" charset="0"/>
                <a:cs typeface="Arial" panose="020B0604020202020204" pitchFamily="34" charset="0"/>
              </a:rPr>
              <a:t>meetings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238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0943" y="2059463"/>
            <a:ext cx="6359943" cy="2123658"/>
          </a:xfrm>
          <a:prstGeom prst="rect">
            <a:avLst/>
          </a:prstGeom>
        </p:spPr>
        <p:txBody>
          <a:bodyPr wrap="square">
            <a:spAutoFit/>
          </a:bodyPr>
          <a:lstStyle/>
          <a:p>
            <a:r>
              <a:rPr lang="en-US" sz="4400" b="1" dirty="0" smtClean="0">
                <a:solidFill>
                  <a:schemeClr val="bg1"/>
                </a:solidFill>
                <a:latin typeface="Arial" panose="020B0604020202020204" pitchFamily="34" charset="0"/>
                <a:cs typeface="Arial" panose="020B0604020202020204" pitchFamily="34" charset="0"/>
              </a:rPr>
              <a:t/>
            </a:r>
            <a:br>
              <a:rPr lang="en-US" sz="4400" b="1" dirty="0" smtClean="0">
                <a:solidFill>
                  <a:schemeClr val="bg1"/>
                </a:solidFill>
                <a:latin typeface="Arial" panose="020B0604020202020204" pitchFamily="34" charset="0"/>
                <a:cs typeface="Arial" panose="020B0604020202020204" pitchFamily="34" charset="0"/>
              </a:rPr>
            </a:br>
            <a:r>
              <a:rPr lang="en-US" sz="4400" b="1" dirty="0" smtClean="0">
                <a:solidFill>
                  <a:schemeClr val="bg1"/>
                </a:solidFill>
                <a:latin typeface="Arial" panose="020B0604020202020204" pitchFamily="34" charset="0"/>
                <a:cs typeface="Arial" panose="020B0604020202020204" pitchFamily="34" charset="0"/>
              </a:rPr>
              <a:t>Economic Development Sector</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03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06467" y="1300953"/>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Arial" panose="020B0604020202020204" pitchFamily="34" charset="0"/>
                <a:cs typeface="Arial" panose="020B0604020202020204" pitchFamily="34" charset="0"/>
              </a:rPr>
              <a:t>Moving Forward</a:t>
            </a:r>
            <a:endParaRPr lang="en-US" sz="3600" dirty="0">
              <a:latin typeface="Arial" panose="020B0604020202020204" pitchFamily="34" charset="0"/>
              <a:cs typeface="Arial" panose="020B0604020202020204" pitchFamily="34" charset="0"/>
            </a:endParaRPr>
          </a:p>
        </p:txBody>
      </p:sp>
      <p:sp>
        <p:nvSpPr>
          <p:cNvPr id="3" name="Text Placeholder 1"/>
          <p:cNvSpPr>
            <a:spLocks noGrp="1"/>
          </p:cNvSpPr>
          <p:nvPr>
            <p:ph type="body" sz="quarter" idx="10"/>
          </p:nvPr>
        </p:nvSpPr>
        <p:spPr>
          <a:xfrm>
            <a:off x="314325" y="1788543"/>
            <a:ext cx="10907713" cy="1702003"/>
          </a:xfrm>
        </p:spPr>
        <p:txBody>
          <a:bodyPr>
            <a:normAutofit/>
          </a:bodyPr>
          <a:lstStyle/>
          <a:p>
            <a:endParaRPr lang="en-US" dirty="0" smtClean="0"/>
          </a:p>
          <a:p>
            <a:endParaRPr lang="en-US" dirty="0"/>
          </a:p>
        </p:txBody>
      </p:sp>
      <p:sp>
        <p:nvSpPr>
          <p:cNvPr id="2" name="TextBox 1"/>
          <p:cNvSpPr txBox="1"/>
          <p:nvPr/>
        </p:nvSpPr>
        <p:spPr>
          <a:xfrm>
            <a:off x="506467" y="1995887"/>
            <a:ext cx="8976946" cy="3139321"/>
          </a:xfrm>
          <a:prstGeom prst="rect">
            <a:avLst/>
          </a:prstGeom>
          <a:noFill/>
        </p:spPr>
        <p:txBody>
          <a:bodyPr wrap="square" rtlCol="0">
            <a:spAutoFit/>
          </a:bodyPr>
          <a:lstStyle/>
          <a:p>
            <a:pPr marL="285750" lvl="0" indent="-285750" hangingPunct="0">
              <a:buFont typeface="Arial" panose="020B0604020202020204" pitchFamily="34" charset="0"/>
              <a:buChar char="•"/>
            </a:pPr>
            <a:r>
              <a:rPr lang="en-US" sz="2200" dirty="0">
                <a:latin typeface="Arial" panose="020B0604020202020204" pitchFamily="34" charset="0"/>
                <a:cs typeface="Arial" panose="020B0604020202020204" pitchFamily="34" charset="0"/>
              </a:rPr>
              <a:t>A forum will be held in Thunder </a:t>
            </a:r>
            <a:r>
              <a:rPr lang="en-US" sz="2200" dirty="0" smtClean="0">
                <a:latin typeface="Arial" panose="020B0604020202020204" pitchFamily="34" charset="0"/>
                <a:cs typeface="Arial" panose="020B0604020202020204" pitchFamily="34" charset="0"/>
              </a:rPr>
              <a:t>Bay, ON, </a:t>
            </a:r>
            <a:r>
              <a:rPr lang="en-US" sz="2200" dirty="0">
                <a:latin typeface="Arial" panose="020B0604020202020204" pitchFamily="34" charset="0"/>
                <a:cs typeface="Arial" panose="020B0604020202020204" pitchFamily="34" charset="0"/>
              </a:rPr>
              <a:t>on May </a:t>
            </a:r>
            <a:r>
              <a:rPr lang="en-US" sz="2200" dirty="0" smtClean="0">
                <a:latin typeface="Arial" panose="020B0604020202020204" pitchFamily="34" charset="0"/>
                <a:cs typeface="Arial" panose="020B0604020202020204" pitchFamily="34" charset="0"/>
              </a:rPr>
              <a:t>31, 2023</a:t>
            </a:r>
            <a:r>
              <a:rPr lang="en-US" sz="2200" dirty="0" smtClean="0">
                <a:latin typeface="Arial" panose="020B0604020202020204" pitchFamily="34" charset="0"/>
                <a:cs typeface="Arial" panose="020B0604020202020204" pitchFamily="34" charset="0"/>
              </a:rPr>
              <a:t>. This forum is intended to</a:t>
            </a:r>
            <a:r>
              <a:rPr lang="en-US" sz="2200" dirty="0" smtClean="0">
                <a:latin typeface="Arial" panose="020B0604020202020204" pitchFamily="34" charset="0"/>
                <a:cs typeface="Arial" panose="020B0604020202020204" pitchFamily="34" charset="0"/>
              </a:rPr>
              <a:t> bring First </a:t>
            </a:r>
            <a:r>
              <a:rPr lang="en-US" sz="2200" dirty="0">
                <a:latin typeface="Arial" panose="020B0604020202020204" pitchFamily="34" charset="0"/>
                <a:cs typeface="Arial" panose="020B0604020202020204" pitchFamily="34" charset="0"/>
              </a:rPr>
              <a:t>Nations leadership and employment services </a:t>
            </a:r>
            <a:r>
              <a:rPr lang="en-US" sz="2200" dirty="0" smtClean="0">
                <a:latin typeface="Arial" panose="020B0604020202020204" pitchFamily="34" charset="0"/>
                <a:cs typeface="Arial" panose="020B0604020202020204" pitchFamily="34" charset="0"/>
              </a:rPr>
              <a:t>organizations together, </a:t>
            </a:r>
            <a:r>
              <a:rPr lang="en-US" sz="2200" dirty="0">
                <a:latin typeface="Arial" panose="020B0604020202020204" pitchFamily="34" charset="0"/>
                <a:cs typeface="Arial" panose="020B0604020202020204" pitchFamily="34" charset="0"/>
              </a:rPr>
              <a:t>furthering the First Nations employment model work. </a:t>
            </a:r>
            <a:r>
              <a:rPr lang="en-US" sz="2200" dirty="0" smtClean="0">
                <a:latin typeface="Arial" panose="020B0604020202020204" pitchFamily="34" charset="0"/>
                <a:cs typeface="Arial" panose="020B0604020202020204" pitchFamily="34" charset="0"/>
              </a:rPr>
              <a:t>The meeting </a:t>
            </a:r>
            <a:r>
              <a:rPr lang="en-US" sz="2200" dirty="0" smtClean="0">
                <a:latin typeface="Arial" panose="020B0604020202020204" pitchFamily="34" charset="0"/>
                <a:cs typeface="Arial" panose="020B0604020202020204" pitchFamily="34" charset="0"/>
              </a:rPr>
              <a:t>will focus </a:t>
            </a:r>
            <a:r>
              <a:rPr lang="en-US" sz="2200" dirty="0" smtClean="0">
                <a:latin typeface="Arial" panose="020B0604020202020204" pitchFamily="34" charset="0"/>
                <a:cs typeface="Arial" panose="020B0604020202020204" pitchFamily="34" charset="0"/>
              </a:rPr>
              <a:t>on the First Nation Employment Services model </a:t>
            </a:r>
            <a:r>
              <a:rPr lang="en-US" sz="2200" dirty="0" smtClean="0">
                <a:latin typeface="Arial" panose="020B0604020202020204" pitchFamily="34" charset="0"/>
                <a:cs typeface="Arial" panose="020B0604020202020204" pitchFamily="34" charset="0"/>
              </a:rPr>
              <a:t>currently in </a:t>
            </a:r>
            <a:r>
              <a:rPr lang="en-US" sz="2200" dirty="0" smtClean="0">
                <a:latin typeface="Arial" panose="020B0604020202020204" pitchFamily="34" charset="0"/>
                <a:cs typeface="Arial" panose="020B0604020202020204" pitchFamily="34" charset="0"/>
              </a:rPr>
              <a:t>place.</a:t>
            </a:r>
            <a:endParaRPr lang="en-US" sz="2200" dirty="0">
              <a:latin typeface="Arial" panose="020B0604020202020204" pitchFamily="34" charset="0"/>
              <a:cs typeface="Arial" panose="020B0604020202020204" pitchFamily="34" charset="0"/>
            </a:endParaRPr>
          </a:p>
          <a:p>
            <a:pPr marL="285750" lvl="0" indent="-285750" hangingPunct="0">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Economi</a:t>
            </a:r>
            <a:r>
              <a:rPr lang="en-US" sz="2200" dirty="0" smtClean="0">
                <a:latin typeface="Arial" panose="020B0604020202020204" pitchFamily="34" charset="0"/>
                <a:cs typeface="Arial" panose="020B0604020202020204" pitchFamily="34" charset="0"/>
              </a:rPr>
              <a:t>c Development Sector will </a:t>
            </a:r>
            <a:r>
              <a:rPr lang="en-US" sz="2200" dirty="0">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old </a:t>
            </a:r>
            <a:r>
              <a:rPr lang="en-US" sz="2200" dirty="0">
                <a:latin typeface="Arial" panose="020B0604020202020204" pitchFamily="34" charset="0"/>
                <a:cs typeface="Arial" panose="020B0604020202020204" pitchFamily="34" charset="0"/>
              </a:rPr>
              <a:t>regular meetings with the ETWG to work on the design of a First Nation employment services model and inform of the latest developments </a:t>
            </a:r>
            <a:r>
              <a:rPr lang="en-US" sz="2200" dirty="0" smtClean="0">
                <a:latin typeface="Arial" panose="020B0604020202020204" pitchFamily="34" charset="0"/>
                <a:cs typeface="Arial" panose="020B0604020202020204" pitchFamily="34" charset="0"/>
              </a:rPr>
              <a:t>regarding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EST.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517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72182" y="2307860"/>
            <a:ext cx="6889750" cy="3025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Arvind Sharma, Director of Economic Development</a:t>
            </a: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Arvind.Sharma@coo.org</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The COO Chiefs Committee on Economic </a:t>
            </a:r>
            <a:r>
              <a:rPr lang="en-US" dirty="0" smtClean="0"/>
              <a:t>Development (CCoED), with </a:t>
            </a:r>
            <a:r>
              <a:rPr lang="en-US" dirty="0" smtClean="0"/>
              <a:t>the support from </a:t>
            </a:r>
            <a:r>
              <a:rPr lang="en-US" dirty="0" smtClean="0"/>
              <a:t>the COO </a:t>
            </a:r>
            <a:r>
              <a:rPr lang="en-US" dirty="0" smtClean="0"/>
              <a:t>Economic Development </a:t>
            </a:r>
            <a:r>
              <a:rPr lang="en-US" dirty="0" smtClean="0"/>
              <a:t>Sector, oversees </a:t>
            </a:r>
            <a:r>
              <a:rPr lang="en-US" dirty="0" smtClean="0"/>
              <a:t>the Prosperity Table and the corresponding Banking and Taxation Sub-Table. The COO </a:t>
            </a:r>
            <a:r>
              <a:rPr lang="en-US" dirty="0"/>
              <a:t>Economic Development Sector </a:t>
            </a:r>
            <a:r>
              <a:rPr lang="en-US" dirty="0" smtClean="0"/>
              <a:t>works </a:t>
            </a:r>
            <a:r>
              <a:rPr lang="en-US" dirty="0"/>
              <a:t>with the Ministry of </a:t>
            </a:r>
            <a:r>
              <a:rPr lang="en-US" dirty="0" smtClean="0"/>
              <a:t>Indigenous </a:t>
            </a:r>
            <a:r>
              <a:rPr lang="en-US" dirty="0"/>
              <a:t>Affairs </a:t>
            </a:r>
            <a:r>
              <a:rPr lang="en-US" dirty="0" smtClean="0"/>
              <a:t>Ontario to </a:t>
            </a:r>
            <a:r>
              <a:rPr lang="en-US" dirty="0"/>
              <a:t>ensure the </a:t>
            </a:r>
            <a:r>
              <a:rPr lang="en-US" dirty="0" smtClean="0"/>
              <a:t>CCoED are </a:t>
            </a:r>
            <a:r>
              <a:rPr lang="en-US" dirty="0"/>
              <a:t>aware of current government programming and to circulate relevant grant </a:t>
            </a:r>
            <a:r>
              <a:rPr lang="en-US" dirty="0" smtClean="0"/>
              <a:t>information and </a:t>
            </a:r>
            <a:r>
              <a:rPr lang="en-US" dirty="0"/>
              <a:t>funding opportunities to </a:t>
            </a:r>
            <a:r>
              <a:rPr lang="en-US" dirty="0" smtClean="0"/>
              <a:t>PTOs </a:t>
            </a:r>
            <a:r>
              <a:rPr lang="en-US" dirty="0"/>
              <a:t>and </a:t>
            </a:r>
            <a:r>
              <a:rPr lang="en-US" dirty="0" smtClean="0"/>
              <a:t>IFNs</a:t>
            </a:r>
            <a:r>
              <a:rPr lang="en-US" dirty="0"/>
              <a:t>. </a:t>
            </a:r>
            <a:r>
              <a:rPr lang="en-US" dirty="0" smtClean="0"/>
              <a:t>The </a:t>
            </a:r>
            <a:r>
              <a:rPr lang="en-US" dirty="0" smtClean="0"/>
              <a:t>sector’s </a:t>
            </a:r>
            <a:r>
              <a:rPr lang="en-US" dirty="0" smtClean="0"/>
              <a:t>work </a:t>
            </a:r>
            <a:r>
              <a:rPr lang="en-US" dirty="0" smtClean="0"/>
              <a:t>is led by the Chair of the CCoED, Grand Chief Joel Abram.</a:t>
            </a:r>
          </a:p>
          <a:p>
            <a:r>
              <a:rPr lang="en-US" dirty="0" smtClean="0"/>
              <a:t>The CCoED </a:t>
            </a:r>
            <a:r>
              <a:rPr lang="en-US" dirty="0" smtClean="0"/>
              <a:t>consists of </a:t>
            </a:r>
            <a:r>
              <a:rPr lang="en-US" dirty="0" smtClean="0"/>
              <a:t>Chiefs, </a:t>
            </a:r>
            <a:r>
              <a:rPr lang="en-US" dirty="0" smtClean="0"/>
              <a:t>Councilors</a:t>
            </a:r>
            <a:r>
              <a:rPr lang="en-US" dirty="0" smtClean="0"/>
              <a:t>, and technical representatives from Association of Iroquois and Allied Indians, Nishnawbe Aski Nation, Mohawk of Akwesasne, Six Nations of the Grand River, Anishnabek Nation, Independent First Nations Alliance, Mushkegowuk Council, and </a:t>
            </a:r>
            <a:r>
              <a:rPr lang="en-US" dirty="0" smtClean="0"/>
              <a:t>Grand Council Treaty </a:t>
            </a:r>
            <a:r>
              <a:rPr lang="en-US" dirty="0" smtClean="0"/>
              <a:t>#3. </a:t>
            </a:r>
            <a:endParaRPr lang="en-US" dirty="0"/>
          </a:p>
        </p:txBody>
      </p:sp>
      <p:sp>
        <p:nvSpPr>
          <p:cNvPr id="3" name="Text Placeholder 2"/>
          <p:cNvSpPr>
            <a:spLocks noGrp="1"/>
          </p:cNvSpPr>
          <p:nvPr>
            <p:ph type="body" sz="quarter" idx="11"/>
          </p:nvPr>
        </p:nvSpPr>
        <p:spPr>
          <a:xfrm>
            <a:off x="314325" y="1299167"/>
            <a:ext cx="7926388" cy="773113"/>
          </a:xfrm>
        </p:spPr>
        <p:txBody>
          <a:bodyPr/>
          <a:lstStyle/>
          <a:p>
            <a:r>
              <a:rPr lang="en-US" dirty="0" smtClean="0"/>
              <a:t>Prosperity Table</a:t>
            </a:r>
          </a:p>
          <a:p>
            <a:endParaRPr lang="en-US" dirty="0"/>
          </a:p>
        </p:txBody>
      </p:sp>
    </p:spTree>
    <p:extLst>
      <p:ext uri="{BB962C8B-B14F-4D97-AF65-F5344CB8AC3E}">
        <p14:creationId xmlns:p14="http://schemas.microsoft.com/office/powerpoint/2010/main" val="218993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330045" y="2560000"/>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Accomplishments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35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0" y="1984235"/>
            <a:ext cx="10907713" cy="4017024"/>
          </a:xfrm>
        </p:spPr>
        <p:txBody>
          <a:bodyPr>
            <a:normAutofit/>
          </a:bodyPr>
          <a:lstStyle/>
          <a:p>
            <a:pPr marL="0" indent="0">
              <a:buNone/>
            </a:pPr>
            <a:r>
              <a:rPr lang="en-US" sz="2400" u="sng" dirty="0" smtClean="0"/>
              <a:t>Prosperity Table:</a:t>
            </a:r>
          </a:p>
          <a:p>
            <a:r>
              <a:rPr lang="en-US" dirty="0" smtClean="0"/>
              <a:t>$25 million in direct funding, flows from </a:t>
            </a:r>
            <a:r>
              <a:rPr lang="en-US" dirty="0" smtClean="0"/>
              <a:t>IAO </a:t>
            </a:r>
            <a:r>
              <a:rPr lang="en-US" dirty="0" smtClean="0"/>
              <a:t>to relevant First Nations organizations (OFNEDA, </a:t>
            </a:r>
            <a:r>
              <a:rPr lang="en-US" dirty="0" smtClean="0"/>
              <a:t>AFIs</a:t>
            </a:r>
            <a:r>
              <a:rPr lang="en-US" dirty="0" smtClean="0"/>
              <a:t>, and Indigenous Employment Institutes) as a result of the submission made to the Ministry in </a:t>
            </a:r>
            <a:r>
              <a:rPr lang="en-US" dirty="0" smtClean="0"/>
              <a:t>January </a:t>
            </a:r>
            <a:r>
              <a:rPr lang="en-US" dirty="0" smtClean="0"/>
              <a:t>2022. Increased engagement with </a:t>
            </a:r>
            <a:r>
              <a:rPr lang="en-US" dirty="0" smtClean="0"/>
              <a:t>IAO </a:t>
            </a:r>
            <a:r>
              <a:rPr lang="en-US" dirty="0" smtClean="0"/>
              <a:t>as seen by Minister Greg Rickford’s attendance and participation in the </a:t>
            </a:r>
            <a:r>
              <a:rPr lang="en-US" dirty="0" smtClean="0"/>
              <a:t>Prosperity </a:t>
            </a:r>
            <a:r>
              <a:rPr lang="en-US" dirty="0" smtClean="0"/>
              <a:t>Table meeting </a:t>
            </a:r>
            <a:r>
              <a:rPr lang="en-US" dirty="0" smtClean="0"/>
              <a:t>held on March 2, 2023.</a:t>
            </a:r>
            <a:endParaRPr lang="en-US" dirty="0" smtClean="0"/>
          </a:p>
          <a:p>
            <a:r>
              <a:rPr lang="en-US" dirty="0" smtClean="0"/>
              <a:t>A Sub Table was </a:t>
            </a:r>
            <a:r>
              <a:rPr lang="en-US" dirty="0" smtClean="0"/>
              <a:t>established to </a:t>
            </a:r>
            <a:r>
              <a:rPr lang="en-US" dirty="0" smtClean="0"/>
              <a:t>move forward with the work of Banking and </a:t>
            </a:r>
            <a:r>
              <a:rPr lang="en-US" dirty="0" smtClean="0"/>
              <a:t>Taxation, </a:t>
            </a:r>
            <a:r>
              <a:rPr lang="en-US" dirty="0" smtClean="0"/>
              <a:t>as per Resolution </a:t>
            </a:r>
            <a:r>
              <a:rPr lang="en-US" dirty="0"/>
              <a:t>#21/29 Recognition of First Nation Rights to Financial </a:t>
            </a:r>
            <a:r>
              <a:rPr lang="en-US" dirty="0" smtClean="0"/>
              <a:t>Self-Determination.</a:t>
            </a:r>
            <a:endParaRPr lang="en-US" dirty="0" smtClean="0"/>
          </a:p>
          <a:p>
            <a:r>
              <a:rPr lang="en-US" dirty="0"/>
              <a:t>Amplified network of partners in the First Nations economic </a:t>
            </a:r>
            <a:r>
              <a:rPr lang="en-US" dirty="0" smtClean="0"/>
              <a:t>realm, </a:t>
            </a:r>
            <a:r>
              <a:rPr lang="en-US" dirty="0"/>
              <a:t>including but not limited </a:t>
            </a:r>
            <a:r>
              <a:rPr lang="en-US" dirty="0" smtClean="0"/>
              <a:t>to, </a:t>
            </a:r>
            <a:r>
              <a:rPr lang="en-US" dirty="0"/>
              <a:t>the Ministry of Finance, OFNEDA, Futurpreneur, relevant </a:t>
            </a:r>
            <a:r>
              <a:rPr lang="en-US" dirty="0" smtClean="0"/>
              <a:t>AFIs</a:t>
            </a:r>
            <a:r>
              <a:rPr lang="en-US" dirty="0"/>
              <a:t>, Miikana Consulting, and </a:t>
            </a:r>
            <a:r>
              <a:rPr lang="en-US" dirty="0" smtClean="0"/>
              <a:t>Peace Hills Trust.</a:t>
            </a:r>
            <a:endParaRPr lang="en-US" dirty="0" smtClean="0"/>
          </a:p>
          <a:p>
            <a:endParaRPr lang="en-US" dirty="0" smtClean="0"/>
          </a:p>
          <a:p>
            <a:endParaRPr lang="en-US" dirty="0" smtClean="0"/>
          </a:p>
          <a:p>
            <a:endParaRPr lang="en-US" dirty="0" smtClean="0"/>
          </a:p>
          <a:p>
            <a:endParaRPr lang="en-US" dirty="0" smtClean="0"/>
          </a:p>
        </p:txBody>
      </p:sp>
      <p:sp>
        <p:nvSpPr>
          <p:cNvPr id="3" name="Text Placeholder 2"/>
          <p:cNvSpPr>
            <a:spLocks noGrp="1"/>
          </p:cNvSpPr>
          <p:nvPr>
            <p:ph type="body" sz="quarter" idx="11"/>
          </p:nvPr>
        </p:nvSpPr>
        <p:spPr>
          <a:xfrm>
            <a:off x="260350" y="1305715"/>
            <a:ext cx="7926388" cy="773113"/>
          </a:xfrm>
        </p:spPr>
        <p:txBody>
          <a:bodyPr/>
          <a:lstStyle/>
          <a:p>
            <a:r>
              <a:rPr lang="en-US" dirty="0"/>
              <a:t>Accomplishments</a:t>
            </a:r>
          </a:p>
        </p:txBody>
      </p:sp>
    </p:spTree>
    <p:extLst>
      <p:ext uri="{BB962C8B-B14F-4D97-AF65-F5344CB8AC3E}">
        <p14:creationId xmlns:p14="http://schemas.microsoft.com/office/powerpoint/2010/main" val="74282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52973" y="2494012"/>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Highlights and Updates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882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49" y="2026512"/>
            <a:ext cx="10907713" cy="3942379"/>
          </a:xfrm>
        </p:spPr>
        <p:txBody>
          <a:bodyPr>
            <a:normAutofit/>
          </a:bodyPr>
          <a:lstStyle/>
          <a:p>
            <a:r>
              <a:rPr lang="en-US" sz="2200" dirty="0" smtClean="0"/>
              <a:t>Over the past year, the bilateral relationship between COO’s Economic Development Sector and </a:t>
            </a:r>
            <a:r>
              <a:rPr lang="en-US" sz="2200" dirty="0" smtClean="0"/>
              <a:t>IAO has </a:t>
            </a:r>
            <a:r>
              <a:rPr lang="en-US" sz="2200" dirty="0" smtClean="0"/>
              <a:t>been </a:t>
            </a:r>
            <a:r>
              <a:rPr lang="en-US" sz="2200" dirty="0" smtClean="0"/>
              <a:t>strengthened.</a:t>
            </a:r>
            <a:endParaRPr lang="en-US" sz="2200" dirty="0" smtClean="0"/>
          </a:p>
          <a:p>
            <a:r>
              <a:rPr lang="en-US" sz="2200" dirty="0" smtClean="0"/>
              <a:t>A $6.8 million dollar grant agreement was signed between OFNEDA and </a:t>
            </a:r>
            <a:r>
              <a:rPr lang="en-US" sz="2200" dirty="0" smtClean="0"/>
              <a:t>IAO </a:t>
            </a:r>
            <a:r>
              <a:rPr lang="en-US" sz="2200" dirty="0" smtClean="0"/>
              <a:t>based on suggestions from </a:t>
            </a:r>
            <a:r>
              <a:rPr lang="en-US" sz="2200" dirty="0" smtClean="0"/>
              <a:t>the </a:t>
            </a:r>
            <a:r>
              <a:rPr lang="en-US" sz="2200" dirty="0" smtClean="0"/>
              <a:t>Prosperity </a:t>
            </a:r>
            <a:r>
              <a:rPr lang="en-US" sz="2200" dirty="0" smtClean="0"/>
              <a:t>Table.</a:t>
            </a:r>
            <a:endParaRPr lang="en-US" sz="2200" dirty="0" smtClean="0"/>
          </a:p>
          <a:p>
            <a:r>
              <a:rPr lang="en-US" sz="2200" dirty="0" smtClean="0"/>
              <a:t>An agreement has been signed for the </a:t>
            </a:r>
            <a:r>
              <a:rPr lang="en-US" sz="2200" dirty="0"/>
              <a:t>Ontario's First Nation supply </a:t>
            </a:r>
            <a:r>
              <a:rPr lang="en-US" sz="2200" dirty="0" smtClean="0"/>
              <a:t>chain and Procurement Study to </a:t>
            </a:r>
            <a:r>
              <a:rPr lang="en-US" sz="2200" dirty="0"/>
              <a:t>grow First Nation </a:t>
            </a:r>
            <a:r>
              <a:rPr lang="en-US" sz="2200" dirty="0" smtClean="0"/>
              <a:t>businesses.</a:t>
            </a:r>
            <a:endParaRPr lang="en-US" sz="2200" dirty="0" smtClean="0"/>
          </a:p>
          <a:p>
            <a:r>
              <a:rPr lang="en-US" sz="2200" dirty="0" smtClean="0"/>
              <a:t>An agreement has been signed for the extension of </a:t>
            </a:r>
            <a:r>
              <a:rPr lang="en-US" sz="2200" dirty="0" smtClean="0"/>
              <a:t>the Prosperity </a:t>
            </a:r>
            <a:r>
              <a:rPr lang="en-US" sz="2200" dirty="0" smtClean="0"/>
              <a:t>Table </a:t>
            </a:r>
            <a:r>
              <a:rPr lang="en-US" sz="2200" dirty="0" smtClean="0"/>
              <a:t>until </a:t>
            </a:r>
            <a:r>
              <a:rPr lang="en-US" sz="2200" dirty="0" smtClean="0"/>
              <a:t>March 2025.</a:t>
            </a:r>
          </a:p>
          <a:p>
            <a:endParaRPr lang="en-US" sz="2200" dirty="0" smtClean="0"/>
          </a:p>
        </p:txBody>
      </p:sp>
      <p:sp>
        <p:nvSpPr>
          <p:cNvPr id="3" name="Text Placeholder 2"/>
          <p:cNvSpPr>
            <a:spLocks noGrp="1"/>
          </p:cNvSpPr>
          <p:nvPr>
            <p:ph type="body" sz="quarter" idx="11"/>
          </p:nvPr>
        </p:nvSpPr>
        <p:spPr>
          <a:xfrm>
            <a:off x="260349" y="1253399"/>
            <a:ext cx="11395941" cy="773113"/>
          </a:xfrm>
        </p:spPr>
        <p:txBody>
          <a:bodyPr>
            <a:normAutofit/>
          </a:bodyPr>
          <a:lstStyle/>
          <a:p>
            <a:r>
              <a:rPr lang="en-US" dirty="0" smtClean="0"/>
              <a:t>Increased Engagement with the Ministry of IAO</a:t>
            </a:r>
            <a:endParaRPr lang="en-US" dirty="0"/>
          </a:p>
        </p:txBody>
      </p:sp>
    </p:spTree>
    <p:extLst>
      <p:ext uri="{BB962C8B-B14F-4D97-AF65-F5344CB8AC3E}">
        <p14:creationId xmlns:p14="http://schemas.microsoft.com/office/powerpoint/2010/main" val="422650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sz="2400" dirty="0"/>
              <a:t>The </a:t>
            </a:r>
            <a:r>
              <a:rPr lang="en-US" sz="2400" dirty="0" smtClean="0"/>
              <a:t>following agreements </a:t>
            </a:r>
            <a:r>
              <a:rPr lang="en-US" sz="2400" dirty="0"/>
              <a:t>are part </a:t>
            </a:r>
            <a:r>
              <a:rPr lang="en-US" sz="2400" dirty="0" smtClean="0"/>
              <a:t>of IAO’s </a:t>
            </a:r>
            <a:r>
              <a:rPr lang="en-US" sz="2400" dirty="0"/>
              <a:t>$25 million investment in Indigenous economic development work which also includes: </a:t>
            </a: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$10 million for Indigenous businesses and entrepreneurs to increase access to low-interest loans and </a:t>
            </a:r>
            <a:r>
              <a:rPr lang="en-US" sz="2200" dirty="0" smtClean="0">
                <a:latin typeface="Arial" panose="020B0604020202020204" pitchFamily="34" charset="0"/>
                <a:cs typeface="Arial" panose="020B0604020202020204" pitchFamily="34" charset="0"/>
              </a:rPr>
              <a:t>grants</a:t>
            </a:r>
            <a:endParaRPr lang="en-US"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$2.5 million to support digitization and e-commerce for Indigenous </a:t>
            </a:r>
            <a:r>
              <a:rPr lang="en-US" sz="2200" dirty="0" smtClean="0">
                <a:latin typeface="Arial" panose="020B0604020202020204" pitchFamily="34" charset="0"/>
                <a:cs typeface="Arial" panose="020B0604020202020204" pitchFamily="34" charset="0"/>
              </a:rPr>
              <a:t>businesses</a:t>
            </a:r>
            <a:endParaRPr lang="en-US" sz="22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200" dirty="0">
                <a:latin typeface="Arial" panose="020B0604020202020204" pitchFamily="34" charset="0"/>
                <a:cs typeface="Arial" panose="020B0604020202020204" pitchFamily="34" charset="0"/>
              </a:rPr>
              <a:t>$4 million to support skills training and Indigenous apprentices</a:t>
            </a:r>
          </a:p>
          <a:p>
            <a:r>
              <a:rPr lang="en-US" dirty="0" smtClean="0"/>
              <a:t>Biweekly virtual meetings are held between the COO Economic Development Sector and </a:t>
            </a:r>
            <a:r>
              <a:rPr lang="en-US" dirty="0" smtClean="0"/>
              <a:t>IAO </a:t>
            </a:r>
            <a:r>
              <a:rPr lang="en-US" dirty="0" smtClean="0"/>
              <a:t>staff to provide a feedback mechanism for the Chiefs Committee on Economic Development and to advocate for First Nations economic rights. </a:t>
            </a:r>
          </a:p>
          <a:p>
            <a:r>
              <a:rPr lang="en-US" dirty="0" smtClean="0"/>
              <a:t>COO’s Economic Development Sector continues to work with </a:t>
            </a:r>
            <a:r>
              <a:rPr lang="en-US" dirty="0" smtClean="0"/>
              <a:t>IAO</a:t>
            </a:r>
            <a:r>
              <a:rPr lang="en-US" dirty="0" smtClean="0"/>
              <a:t>, and other relevant ministries and organizations to circulate relevant grant information directly to </a:t>
            </a:r>
            <a:r>
              <a:rPr lang="en-US" dirty="0" smtClean="0"/>
              <a:t>PTOs </a:t>
            </a:r>
            <a:r>
              <a:rPr lang="en-US" dirty="0" smtClean="0"/>
              <a:t>and </a:t>
            </a:r>
            <a:r>
              <a:rPr lang="en-US" dirty="0" smtClean="0"/>
              <a:t>IFNs.</a:t>
            </a:r>
            <a:endParaRPr lang="en-US" dirty="0" smtClean="0"/>
          </a:p>
          <a:p>
            <a:endParaRPr lang="en-US" dirty="0" smtClean="0"/>
          </a:p>
          <a:p>
            <a:endParaRPr lang="en-US" dirty="0" smtClean="0"/>
          </a:p>
        </p:txBody>
      </p:sp>
      <p:sp>
        <p:nvSpPr>
          <p:cNvPr id="3" name="Text Placeholder 2"/>
          <p:cNvSpPr>
            <a:spLocks noGrp="1"/>
          </p:cNvSpPr>
          <p:nvPr>
            <p:ph type="body" sz="quarter" idx="11"/>
          </p:nvPr>
        </p:nvSpPr>
        <p:spPr>
          <a:xfrm>
            <a:off x="236701" y="1299167"/>
            <a:ext cx="11395941" cy="773113"/>
          </a:xfrm>
        </p:spPr>
        <p:txBody>
          <a:bodyPr>
            <a:normAutofit/>
          </a:bodyPr>
          <a:lstStyle/>
          <a:p>
            <a:r>
              <a:rPr lang="en-US" dirty="0" smtClean="0"/>
              <a:t>Increased Engagement with the Ministry of IAO Cont’d</a:t>
            </a:r>
            <a:endParaRPr lang="en-US" dirty="0"/>
          </a:p>
        </p:txBody>
      </p:sp>
    </p:spTree>
    <p:extLst>
      <p:ext uri="{BB962C8B-B14F-4D97-AF65-F5344CB8AC3E}">
        <p14:creationId xmlns:p14="http://schemas.microsoft.com/office/powerpoint/2010/main" val="873609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The foundation of the Prosperity Table has been strengthened </a:t>
            </a:r>
            <a:r>
              <a:rPr lang="en-US" dirty="0" smtClean="0"/>
              <a:t>through recurring meetings, </a:t>
            </a:r>
            <a:r>
              <a:rPr lang="en-US" dirty="0" smtClean="0"/>
              <a:t>presentations </a:t>
            </a:r>
            <a:r>
              <a:rPr lang="en-US" dirty="0" smtClean="0"/>
              <a:t>from non-profit </a:t>
            </a:r>
            <a:r>
              <a:rPr lang="en-US" dirty="0"/>
              <a:t>partners such as Futurpreneur, and private experts </a:t>
            </a:r>
            <a:r>
              <a:rPr lang="en-US" dirty="0" smtClean="0"/>
              <a:t>(i.e</a:t>
            </a:r>
            <a:r>
              <a:rPr lang="en-US" dirty="0" smtClean="0"/>
              <a:t>., </a:t>
            </a:r>
            <a:r>
              <a:rPr lang="en-US" dirty="0" smtClean="0"/>
              <a:t>Shawn Mutch) </a:t>
            </a:r>
            <a:r>
              <a:rPr lang="en-US" dirty="0"/>
              <a:t>providing presentations to the </a:t>
            </a:r>
            <a:r>
              <a:rPr lang="en-US" dirty="0" smtClean="0"/>
              <a:t>CCoED</a:t>
            </a:r>
            <a:r>
              <a:rPr lang="en-US" dirty="0"/>
              <a:t>. Other presentations included former Chief Larry Sault, First Nations Tax Commission, and RBC. </a:t>
            </a:r>
            <a:endParaRPr lang="en-US" dirty="0" smtClean="0"/>
          </a:p>
          <a:p>
            <a:r>
              <a:rPr lang="en-US" dirty="0" smtClean="0"/>
              <a:t>Internal </a:t>
            </a:r>
            <a:r>
              <a:rPr lang="en-US" dirty="0"/>
              <a:t>meetings are also held with experts in arena such as Peace </a:t>
            </a:r>
            <a:r>
              <a:rPr lang="en-US" dirty="0" smtClean="0"/>
              <a:t>Hills </a:t>
            </a:r>
            <a:r>
              <a:rPr lang="en-US" dirty="0"/>
              <a:t>T</a:t>
            </a:r>
            <a:r>
              <a:rPr lang="en-US" dirty="0" smtClean="0"/>
              <a:t>rust </a:t>
            </a:r>
            <a:r>
              <a:rPr lang="en-US" dirty="0"/>
              <a:t>P</a:t>
            </a:r>
            <a:r>
              <a:rPr lang="en-US" dirty="0" smtClean="0"/>
              <a:t>resident </a:t>
            </a:r>
            <a:r>
              <a:rPr lang="en-US" dirty="0"/>
              <a:t>David Boisvert, and the Miikana Consulting </a:t>
            </a:r>
            <a:r>
              <a:rPr lang="en-US" dirty="0" smtClean="0"/>
              <a:t>Team.</a:t>
            </a:r>
            <a:endParaRPr lang="en-US" dirty="0" smtClean="0"/>
          </a:p>
          <a:p>
            <a:r>
              <a:rPr lang="en-US" dirty="0"/>
              <a:t>The Banking and Taxation </a:t>
            </a:r>
            <a:r>
              <a:rPr lang="en-US" dirty="0" smtClean="0"/>
              <a:t>Sub-Table’s current </a:t>
            </a:r>
            <a:r>
              <a:rPr lang="en-US" dirty="0"/>
              <a:t>focus </a:t>
            </a:r>
            <a:r>
              <a:rPr lang="en-US" dirty="0" smtClean="0"/>
              <a:t>surrounds excise </a:t>
            </a:r>
            <a:r>
              <a:rPr lang="en-US" dirty="0"/>
              <a:t>tax sharing and the proposed First Nations financial entity resolution. Other relevant resolution work and economic development updates are also discussed and provided as needed to the Committee. </a:t>
            </a:r>
            <a:endParaRPr lang="en-US" dirty="0" smtClean="0"/>
          </a:p>
          <a:p>
            <a:r>
              <a:rPr lang="en-US" dirty="0" smtClean="0"/>
              <a:t>CCoED conducted </a:t>
            </a:r>
            <a:r>
              <a:rPr lang="en-US" dirty="0"/>
              <a:t>2 </a:t>
            </a:r>
            <a:r>
              <a:rPr lang="en-US" dirty="0" smtClean="0"/>
              <a:t>in-person </a:t>
            </a:r>
            <a:r>
              <a:rPr lang="en-US" dirty="0"/>
              <a:t>and 8 virtual meetings </a:t>
            </a:r>
            <a:r>
              <a:rPr lang="en-US" dirty="0" smtClean="0"/>
              <a:t>in the past year.</a:t>
            </a:r>
            <a:r>
              <a:rPr lang="en-US" dirty="0" smtClean="0"/>
              <a:t> The Banking </a:t>
            </a:r>
            <a:r>
              <a:rPr lang="en-US" dirty="0"/>
              <a:t>and Taxation Sub-Table </a:t>
            </a:r>
            <a:r>
              <a:rPr lang="en-US" dirty="0" smtClean="0"/>
              <a:t>conducted a total of 3 meetings.</a:t>
            </a:r>
            <a:endParaRPr lang="en-US" dirty="0"/>
          </a:p>
          <a:p>
            <a:endParaRPr lang="en-US" dirty="0" smtClean="0"/>
          </a:p>
          <a:p>
            <a:endParaRPr lang="en-US" dirty="0"/>
          </a:p>
          <a:p>
            <a:endParaRPr lang="en-US" dirty="0"/>
          </a:p>
        </p:txBody>
      </p:sp>
      <p:sp>
        <p:nvSpPr>
          <p:cNvPr id="3" name="Text Placeholder 2"/>
          <p:cNvSpPr>
            <a:spLocks noGrp="1"/>
          </p:cNvSpPr>
          <p:nvPr>
            <p:ph type="body" sz="quarter" idx="11"/>
          </p:nvPr>
        </p:nvSpPr>
        <p:spPr>
          <a:xfrm>
            <a:off x="314325" y="1299167"/>
            <a:ext cx="7926388" cy="773113"/>
          </a:xfrm>
        </p:spPr>
        <p:txBody>
          <a:bodyPr/>
          <a:lstStyle/>
          <a:p>
            <a:r>
              <a:rPr lang="en-US" dirty="0" smtClean="0"/>
              <a:t>Solidification of the Prosperity Table</a:t>
            </a:r>
            <a:endParaRPr lang="en-US" dirty="0"/>
          </a:p>
        </p:txBody>
      </p:sp>
    </p:spTree>
    <p:extLst>
      <p:ext uri="{BB962C8B-B14F-4D97-AF65-F5344CB8AC3E}">
        <p14:creationId xmlns:p14="http://schemas.microsoft.com/office/powerpoint/2010/main" val="4148855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7884</TotalTime>
  <Words>2144</Words>
  <Application>Microsoft Office PowerPoint</Application>
  <PresentationFormat>Widescreen</PresentationFormat>
  <Paragraphs>140</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Hayley Lucas</cp:lastModifiedBy>
  <cp:revision>93</cp:revision>
  <dcterms:created xsi:type="dcterms:W3CDTF">2021-03-16T19:50:39Z</dcterms:created>
  <dcterms:modified xsi:type="dcterms:W3CDTF">2023-05-25T19:20:13Z</dcterms:modified>
</cp:coreProperties>
</file>