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48" r:id="rId6"/>
    <p:sldMasterId id="2147483684" r:id="rId7"/>
  </p:sldMasterIdLst>
  <p:notesMasterIdLst>
    <p:notesMasterId r:id="rId18"/>
  </p:notesMasterIdLst>
  <p:sldIdLst>
    <p:sldId id="291" r:id="rId8"/>
    <p:sldId id="268" r:id="rId9"/>
    <p:sldId id="304" r:id="rId10"/>
    <p:sldId id="592" r:id="rId11"/>
    <p:sldId id="298" r:id="rId12"/>
    <p:sldId id="593" r:id="rId13"/>
    <p:sldId id="296" r:id="rId14"/>
    <p:sldId id="587" r:id="rId15"/>
    <p:sldId id="301" r:id="rId16"/>
    <p:sldId id="5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38842-0129-41B7-B04B-9976220B23FD}" v="449" dt="2023-10-25T02:51:08.187"/>
    <p1510:client id="{CD25D58F-92F1-2968-5EFE-3B2AFCAF34B4}" v="11" dt="2023-10-24T19:56:33.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4" autoAdjust="0"/>
    <p:restoredTop sz="75743" autoAdjust="0"/>
  </p:normalViewPr>
  <p:slideViewPr>
    <p:cSldViewPr snapToGrid="0">
      <p:cViewPr varScale="1">
        <p:scale>
          <a:sx n="49" d="100"/>
          <a:sy n="49" d="100"/>
        </p:scale>
        <p:origin x="143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0D8FD-7094-4975-925A-5621947E4B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59BBC9A-BB36-4AD2-8C20-FBB913600B53}">
      <dgm:prSet/>
      <dgm:spPr/>
      <dgm:t>
        <a:bodyPr/>
        <a:lstStyle/>
        <a:p>
          <a:r>
            <a:rPr lang="en-US" dirty="0"/>
            <a:t>Self-determination</a:t>
          </a:r>
        </a:p>
        <a:p>
          <a:r>
            <a:rPr lang="en-US" dirty="0"/>
            <a:t>Self-government</a:t>
          </a:r>
        </a:p>
        <a:p>
          <a:r>
            <a:rPr lang="en-US" dirty="0"/>
            <a:t>Collective inherent rights</a:t>
          </a:r>
        </a:p>
      </dgm:t>
    </dgm:pt>
    <dgm:pt modelId="{FAEE9635-B830-4357-9A55-126F83425FBB}" type="parTrans" cxnId="{4E853205-25E6-439E-A2DB-EB5B27330C22}">
      <dgm:prSet/>
      <dgm:spPr/>
      <dgm:t>
        <a:bodyPr/>
        <a:lstStyle/>
        <a:p>
          <a:endParaRPr lang="en-US"/>
        </a:p>
      </dgm:t>
    </dgm:pt>
    <dgm:pt modelId="{39168D81-0CE3-4C2B-BBFC-5F4BA4AC6489}" type="sibTrans" cxnId="{4E853205-25E6-439E-A2DB-EB5B27330C22}">
      <dgm:prSet/>
      <dgm:spPr/>
      <dgm:t>
        <a:bodyPr/>
        <a:lstStyle/>
        <a:p>
          <a:endParaRPr lang="en-US"/>
        </a:p>
      </dgm:t>
    </dgm:pt>
    <dgm:pt modelId="{90BE8973-83B3-4A3B-A125-95ED7B84BBE5}">
      <dgm:prSet/>
      <dgm:spPr/>
      <dgm:t>
        <a:bodyPr/>
        <a:lstStyle/>
        <a:p>
          <a:r>
            <a:rPr lang="en-US" b="0" i="0" baseline="0" dirty="0"/>
            <a:t>The importance of data and information to governance and thriving</a:t>
          </a:r>
        </a:p>
        <a:p>
          <a:r>
            <a:rPr lang="en-US" b="0" i="0" baseline="0" dirty="0"/>
            <a:t>The importance of a Nation governing its data</a:t>
          </a:r>
        </a:p>
      </dgm:t>
    </dgm:pt>
    <dgm:pt modelId="{E7315D0D-49D9-49F4-B678-BE3BBCEC38CD}" type="parTrans" cxnId="{0E08629E-876F-40A7-8BDF-B1514CD04C6A}">
      <dgm:prSet/>
      <dgm:spPr/>
      <dgm:t>
        <a:bodyPr/>
        <a:lstStyle/>
        <a:p>
          <a:endParaRPr lang="en-US"/>
        </a:p>
      </dgm:t>
    </dgm:pt>
    <dgm:pt modelId="{D645D8E2-D981-47DB-A35A-11C6345FADE3}" type="sibTrans" cxnId="{0E08629E-876F-40A7-8BDF-B1514CD04C6A}">
      <dgm:prSet/>
      <dgm:spPr/>
      <dgm:t>
        <a:bodyPr/>
        <a:lstStyle/>
        <a:p>
          <a:endParaRPr lang="en-US"/>
        </a:p>
      </dgm:t>
    </dgm:pt>
    <dgm:pt modelId="{B8B08DD9-CB43-4277-AD95-D03C1FCD60CA}" type="pres">
      <dgm:prSet presAssocID="{84C0D8FD-7094-4975-925A-5621947E4BD2}" presName="outerComposite" presStyleCnt="0">
        <dgm:presLayoutVars>
          <dgm:chMax val="5"/>
          <dgm:dir/>
          <dgm:resizeHandles val="exact"/>
        </dgm:presLayoutVars>
      </dgm:prSet>
      <dgm:spPr/>
    </dgm:pt>
    <dgm:pt modelId="{7764C480-3C16-4EC1-AC9E-820F43F0F107}" type="pres">
      <dgm:prSet presAssocID="{84C0D8FD-7094-4975-925A-5621947E4BD2}" presName="dummyMaxCanvas" presStyleCnt="0">
        <dgm:presLayoutVars/>
      </dgm:prSet>
      <dgm:spPr/>
    </dgm:pt>
    <dgm:pt modelId="{1CF95175-13EA-44B2-81D0-3BF58DDE04E2}" type="pres">
      <dgm:prSet presAssocID="{84C0D8FD-7094-4975-925A-5621947E4BD2}" presName="TwoNodes_1" presStyleLbl="node1" presStyleIdx="0" presStyleCnt="2">
        <dgm:presLayoutVars>
          <dgm:bulletEnabled val="1"/>
        </dgm:presLayoutVars>
      </dgm:prSet>
      <dgm:spPr/>
    </dgm:pt>
    <dgm:pt modelId="{480DEF92-A03F-4B53-9168-295446661BC9}" type="pres">
      <dgm:prSet presAssocID="{84C0D8FD-7094-4975-925A-5621947E4BD2}" presName="TwoNodes_2" presStyleLbl="node1" presStyleIdx="1" presStyleCnt="2">
        <dgm:presLayoutVars>
          <dgm:bulletEnabled val="1"/>
        </dgm:presLayoutVars>
      </dgm:prSet>
      <dgm:spPr/>
    </dgm:pt>
    <dgm:pt modelId="{C996AAE6-5900-4B83-A9A0-5645345A92BD}" type="pres">
      <dgm:prSet presAssocID="{84C0D8FD-7094-4975-925A-5621947E4BD2}" presName="TwoConn_1-2" presStyleLbl="fgAccFollowNode1" presStyleIdx="0" presStyleCnt="1">
        <dgm:presLayoutVars>
          <dgm:bulletEnabled val="1"/>
        </dgm:presLayoutVars>
      </dgm:prSet>
      <dgm:spPr/>
    </dgm:pt>
    <dgm:pt modelId="{A8867D73-1A96-4E2D-BB29-716F51351B85}" type="pres">
      <dgm:prSet presAssocID="{84C0D8FD-7094-4975-925A-5621947E4BD2}" presName="TwoNodes_1_text" presStyleLbl="node1" presStyleIdx="1" presStyleCnt="2">
        <dgm:presLayoutVars>
          <dgm:bulletEnabled val="1"/>
        </dgm:presLayoutVars>
      </dgm:prSet>
      <dgm:spPr/>
    </dgm:pt>
    <dgm:pt modelId="{CE7BB277-4180-42FC-AC2A-21288E64E480}" type="pres">
      <dgm:prSet presAssocID="{84C0D8FD-7094-4975-925A-5621947E4BD2}" presName="TwoNodes_2_text" presStyleLbl="node1" presStyleIdx="1" presStyleCnt="2">
        <dgm:presLayoutVars>
          <dgm:bulletEnabled val="1"/>
        </dgm:presLayoutVars>
      </dgm:prSet>
      <dgm:spPr/>
    </dgm:pt>
  </dgm:ptLst>
  <dgm:cxnLst>
    <dgm:cxn modelId="{4E853205-25E6-439E-A2DB-EB5B27330C22}" srcId="{84C0D8FD-7094-4975-925A-5621947E4BD2}" destId="{359BBC9A-BB36-4AD2-8C20-FBB913600B53}" srcOrd="0" destOrd="0" parTransId="{FAEE9635-B830-4357-9A55-126F83425FBB}" sibTransId="{39168D81-0CE3-4C2B-BBFC-5F4BA4AC6489}"/>
    <dgm:cxn modelId="{3F9F9D0F-1811-4233-AF42-3B2242D0E4B9}" type="presOf" srcId="{359BBC9A-BB36-4AD2-8C20-FBB913600B53}" destId="{1CF95175-13EA-44B2-81D0-3BF58DDE04E2}" srcOrd="0" destOrd="0" presId="urn:microsoft.com/office/officeart/2005/8/layout/vProcess5"/>
    <dgm:cxn modelId="{E2775E24-347E-42EB-8AFF-A7D7E657DB4F}" type="presOf" srcId="{39168D81-0CE3-4C2B-BBFC-5F4BA4AC6489}" destId="{C996AAE6-5900-4B83-A9A0-5645345A92BD}" srcOrd="0" destOrd="0" presId="urn:microsoft.com/office/officeart/2005/8/layout/vProcess5"/>
    <dgm:cxn modelId="{2F58064D-5251-45AD-9301-57E3C60D8DA8}" type="presOf" srcId="{84C0D8FD-7094-4975-925A-5621947E4BD2}" destId="{B8B08DD9-CB43-4277-AD95-D03C1FCD60CA}" srcOrd="0" destOrd="0" presId="urn:microsoft.com/office/officeart/2005/8/layout/vProcess5"/>
    <dgm:cxn modelId="{BD46218E-0E2A-4938-9BE1-C5E4A03B176D}" type="presOf" srcId="{359BBC9A-BB36-4AD2-8C20-FBB913600B53}" destId="{A8867D73-1A96-4E2D-BB29-716F51351B85}" srcOrd="1" destOrd="0" presId="urn:microsoft.com/office/officeart/2005/8/layout/vProcess5"/>
    <dgm:cxn modelId="{0E08629E-876F-40A7-8BDF-B1514CD04C6A}" srcId="{84C0D8FD-7094-4975-925A-5621947E4BD2}" destId="{90BE8973-83B3-4A3B-A125-95ED7B84BBE5}" srcOrd="1" destOrd="0" parTransId="{E7315D0D-49D9-49F4-B678-BE3BBCEC38CD}" sibTransId="{D645D8E2-D981-47DB-A35A-11C6345FADE3}"/>
    <dgm:cxn modelId="{4CB484C7-D289-424F-8C4B-9B35BF75060A}" type="presOf" srcId="{90BE8973-83B3-4A3B-A125-95ED7B84BBE5}" destId="{480DEF92-A03F-4B53-9168-295446661BC9}" srcOrd="0" destOrd="0" presId="urn:microsoft.com/office/officeart/2005/8/layout/vProcess5"/>
    <dgm:cxn modelId="{5CC7BACC-E893-4C48-8BE9-821A707FD15F}" type="presOf" srcId="{90BE8973-83B3-4A3B-A125-95ED7B84BBE5}" destId="{CE7BB277-4180-42FC-AC2A-21288E64E480}" srcOrd="1" destOrd="0" presId="urn:microsoft.com/office/officeart/2005/8/layout/vProcess5"/>
    <dgm:cxn modelId="{29116A9A-4204-4A48-A7FF-DF6C24F4DEA5}" type="presParOf" srcId="{B8B08DD9-CB43-4277-AD95-D03C1FCD60CA}" destId="{7764C480-3C16-4EC1-AC9E-820F43F0F107}" srcOrd="0" destOrd="0" presId="urn:microsoft.com/office/officeart/2005/8/layout/vProcess5"/>
    <dgm:cxn modelId="{FCC74197-5737-4B58-9127-5DA4CB834644}" type="presParOf" srcId="{B8B08DD9-CB43-4277-AD95-D03C1FCD60CA}" destId="{1CF95175-13EA-44B2-81D0-3BF58DDE04E2}" srcOrd="1" destOrd="0" presId="urn:microsoft.com/office/officeart/2005/8/layout/vProcess5"/>
    <dgm:cxn modelId="{79F7F1DA-FE69-4A4C-BC5B-9DA2A614CE05}" type="presParOf" srcId="{B8B08DD9-CB43-4277-AD95-D03C1FCD60CA}" destId="{480DEF92-A03F-4B53-9168-295446661BC9}" srcOrd="2" destOrd="0" presId="urn:microsoft.com/office/officeart/2005/8/layout/vProcess5"/>
    <dgm:cxn modelId="{CFF62A13-0161-4E63-A34D-589ED6BD03B0}" type="presParOf" srcId="{B8B08DD9-CB43-4277-AD95-D03C1FCD60CA}" destId="{C996AAE6-5900-4B83-A9A0-5645345A92BD}" srcOrd="3" destOrd="0" presId="urn:microsoft.com/office/officeart/2005/8/layout/vProcess5"/>
    <dgm:cxn modelId="{E42B77E0-9EE9-40AE-BF6A-65EFA0A70306}" type="presParOf" srcId="{B8B08DD9-CB43-4277-AD95-D03C1FCD60CA}" destId="{A8867D73-1A96-4E2D-BB29-716F51351B85}" srcOrd="4" destOrd="0" presId="urn:microsoft.com/office/officeart/2005/8/layout/vProcess5"/>
    <dgm:cxn modelId="{DF23E041-D1B2-4881-8F43-51FF71FEA44A}" type="presParOf" srcId="{B8B08DD9-CB43-4277-AD95-D03C1FCD60CA}" destId="{CE7BB277-4180-42FC-AC2A-21288E64E480}"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0D8FD-7094-4975-925A-5621947E4B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59BBC9A-BB36-4AD2-8C20-FBB913600B53}">
      <dgm:prSet/>
      <dgm:spPr/>
      <dgm:t>
        <a:bodyPr/>
        <a:lstStyle/>
        <a:p>
          <a:r>
            <a:rPr lang="en-US" dirty="0"/>
            <a:t>Research Data</a:t>
          </a:r>
        </a:p>
        <a:p>
          <a:r>
            <a:rPr lang="en-US" dirty="0"/>
            <a:t>Government and administrative data</a:t>
          </a:r>
        </a:p>
        <a:p>
          <a:r>
            <a:rPr lang="en-US" dirty="0"/>
            <a:t>Community Harm and Benefits</a:t>
          </a:r>
        </a:p>
      </dgm:t>
    </dgm:pt>
    <dgm:pt modelId="{FAEE9635-B830-4357-9A55-126F83425FBB}" type="parTrans" cxnId="{4E853205-25E6-439E-A2DB-EB5B27330C22}">
      <dgm:prSet/>
      <dgm:spPr/>
      <dgm:t>
        <a:bodyPr/>
        <a:lstStyle/>
        <a:p>
          <a:endParaRPr lang="en-US"/>
        </a:p>
      </dgm:t>
    </dgm:pt>
    <dgm:pt modelId="{39168D81-0CE3-4C2B-BBFC-5F4BA4AC6489}" type="sibTrans" cxnId="{4E853205-25E6-439E-A2DB-EB5B27330C22}">
      <dgm:prSet/>
      <dgm:spPr/>
      <dgm:t>
        <a:bodyPr/>
        <a:lstStyle/>
        <a:p>
          <a:endParaRPr lang="en-US"/>
        </a:p>
      </dgm:t>
    </dgm:pt>
    <dgm:pt modelId="{90BE8973-83B3-4A3B-A125-95ED7B84BBE5}">
      <dgm:prSet/>
      <dgm:spPr/>
      <dgm:t>
        <a:bodyPr/>
        <a:lstStyle/>
        <a:p>
          <a:r>
            <a:rPr lang="en-US" b="0" i="0" baseline="0" dirty="0"/>
            <a:t>Intellectual Property</a:t>
          </a:r>
        </a:p>
        <a:p>
          <a:r>
            <a:rPr lang="en-US" b="0" i="0" baseline="0" dirty="0"/>
            <a:t>Privacy</a:t>
          </a:r>
        </a:p>
        <a:p>
          <a:r>
            <a:rPr lang="en-US" b="0" i="0" baseline="0" dirty="0"/>
            <a:t>Ethics</a:t>
          </a:r>
        </a:p>
      </dgm:t>
    </dgm:pt>
    <dgm:pt modelId="{E7315D0D-49D9-49F4-B678-BE3BBCEC38CD}" type="parTrans" cxnId="{0E08629E-876F-40A7-8BDF-B1514CD04C6A}">
      <dgm:prSet/>
      <dgm:spPr/>
      <dgm:t>
        <a:bodyPr/>
        <a:lstStyle/>
        <a:p>
          <a:endParaRPr lang="en-US"/>
        </a:p>
      </dgm:t>
    </dgm:pt>
    <dgm:pt modelId="{D645D8E2-D981-47DB-A35A-11C6345FADE3}" type="sibTrans" cxnId="{0E08629E-876F-40A7-8BDF-B1514CD04C6A}">
      <dgm:prSet/>
      <dgm:spPr/>
      <dgm:t>
        <a:bodyPr/>
        <a:lstStyle/>
        <a:p>
          <a:endParaRPr lang="en-US"/>
        </a:p>
      </dgm:t>
    </dgm:pt>
    <dgm:pt modelId="{B8B08DD9-CB43-4277-AD95-D03C1FCD60CA}" type="pres">
      <dgm:prSet presAssocID="{84C0D8FD-7094-4975-925A-5621947E4BD2}" presName="outerComposite" presStyleCnt="0">
        <dgm:presLayoutVars>
          <dgm:chMax val="5"/>
          <dgm:dir/>
          <dgm:resizeHandles val="exact"/>
        </dgm:presLayoutVars>
      </dgm:prSet>
      <dgm:spPr/>
    </dgm:pt>
    <dgm:pt modelId="{7764C480-3C16-4EC1-AC9E-820F43F0F107}" type="pres">
      <dgm:prSet presAssocID="{84C0D8FD-7094-4975-925A-5621947E4BD2}" presName="dummyMaxCanvas" presStyleCnt="0">
        <dgm:presLayoutVars/>
      </dgm:prSet>
      <dgm:spPr/>
    </dgm:pt>
    <dgm:pt modelId="{1CF95175-13EA-44B2-81D0-3BF58DDE04E2}" type="pres">
      <dgm:prSet presAssocID="{84C0D8FD-7094-4975-925A-5621947E4BD2}" presName="TwoNodes_1" presStyleLbl="node1" presStyleIdx="0" presStyleCnt="2">
        <dgm:presLayoutVars>
          <dgm:bulletEnabled val="1"/>
        </dgm:presLayoutVars>
      </dgm:prSet>
      <dgm:spPr/>
    </dgm:pt>
    <dgm:pt modelId="{480DEF92-A03F-4B53-9168-295446661BC9}" type="pres">
      <dgm:prSet presAssocID="{84C0D8FD-7094-4975-925A-5621947E4BD2}" presName="TwoNodes_2" presStyleLbl="node1" presStyleIdx="1" presStyleCnt="2">
        <dgm:presLayoutVars>
          <dgm:bulletEnabled val="1"/>
        </dgm:presLayoutVars>
      </dgm:prSet>
      <dgm:spPr/>
    </dgm:pt>
    <dgm:pt modelId="{C996AAE6-5900-4B83-A9A0-5645345A92BD}" type="pres">
      <dgm:prSet presAssocID="{84C0D8FD-7094-4975-925A-5621947E4BD2}" presName="TwoConn_1-2" presStyleLbl="fgAccFollowNode1" presStyleIdx="0" presStyleCnt="1">
        <dgm:presLayoutVars>
          <dgm:bulletEnabled val="1"/>
        </dgm:presLayoutVars>
      </dgm:prSet>
      <dgm:spPr/>
    </dgm:pt>
    <dgm:pt modelId="{A8867D73-1A96-4E2D-BB29-716F51351B85}" type="pres">
      <dgm:prSet presAssocID="{84C0D8FD-7094-4975-925A-5621947E4BD2}" presName="TwoNodes_1_text" presStyleLbl="node1" presStyleIdx="1" presStyleCnt="2">
        <dgm:presLayoutVars>
          <dgm:bulletEnabled val="1"/>
        </dgm:presLayoutVars>
      </dgm:prSet>
      <dgm:spPr/>
    </dgm:pt>
    <dgm:pt modelId="{CE7BB277-4180-42FC-AC2A-21288E64E480}" type="pres">
      <dgm:prSet presAssocID="{84C0D8FD-7094-4975-925A-5621947E4BD2}" presName="TwoNodes_2_text" presStyleLbl="node1" presStyleIdx="1" presStyleCnt="2">
        <dgm:presLayoutVars>
          <dgm:bulletEnabled val="1"/>
        </dgm:presLayoutVars>
      </dgm:prSet>
      <dgm:spPr/>
    </dgm:pt>
  </dgm:ptLst>
  <dgm:cxnLst>
    <dgm:cxn modelId="{4E853205-25E6-439E-A2DB-EB5B27330C22}" srcId="{84C0D8FD-7094-4975-925A-5621947E4BD2}" destId="{359BBC9A-BB36-4AD2-8C20-FBB913600B53}" srcOrd="0" destOrd="0" parTransId="{FAEE9635-B830-4357-9A55-126F83425FBB}" sibTransId="{39168D81-0CE3-4C2B-BBFC-5F4BA4AC6489}"/>
    <dgm:cxn modelId="{3F9F9D0F-1811-4233-AF42-3B2242D0E4B9}" type="presOf" srcId="{359BBC9A-BB36-4AD2-8C20-FBB913600B53}" destId="{1CF95175-13EA-44B2-81D0-3BF58DDE04E2}" srcOrd="0" destOrd="0" presId="urn:microsoft.com/office/officeart/2005/8/layout/vProcess5"/>
    <dgm:cxn modelId="{E2775E24-347E-42EB-8AFF-A7D7E657DB4F}" type="presOf" srcId="{39168D81-0CE3-4C2B-BBFC-5F4BA4AC6489}" destId="{C996AAE6-5900-4B83-A9A0-5645345A92BD}" srcOrd="0" destOrd="0" presId="urn:microsoft.com/office/officeart/2005/8/layout/vProcess5"/>
    <dgm:cxn modelId="{2F58064D-5251-45AD-9301-57E3C60D8DA8}" type="presOf" srcId="{84C0D8FD-7094-4975-925A-5621947E4BD2}" destId="{B8B08DD9-CB43-4277-AD95-D03C1FCD60CA}" srcOrd="0" destOrd="0" presId="urn:microsoft.com/office/officeart/2005/8/layout/vProcess5"/>
    <dgm:cxn modelId="{BD46218E-0E2A-4938-9BE1-C5E4A03B176D}" type="presOf" srcId="{359BBC9A-BB36-4AD2-8C20-FBB913600B53}" destId="{A8867D73-1A96-4E2D-BB29-716F51351B85}" srcOrd="1" destOrd="0" presId="urn:microsoft.com/office/officeart/2005/8/layout/vProcess5"/>
    <dgm:cxn modelId="{0E08629E-876F-40A7-8BDF-B1514CD04C6A}" srcId="{84C0D8FD-7094-4975-925A-5621947E4BD2}" destId="{90BE8973-83B3-4A3B-A125-95ED7B84BBE5}" srcOrd="1" destOrd="0" parTransId="{E7315D0D-49D9-49F4-B678-BE3BBCEC38CD}" sibTransId="{D645D8E2-D981-47DB-A35A-11C6345FADE3}"/>
    <dgm:cxn modelId="{4CB484C7-D289-424F-8C4B-9B35BF75060A}" type="presOf" srcId="{90BE8973-83B3-4A3B-A125-95ED7B84BBE5}" destId="{480DEF92-A03F-4B53-9168-295446661BC9}" srcOrd="0" destOrd="0" presId="urn:microsoft.com/office/officeart/2005/8/layout/vProcess5"/>
    <dgm:cxn modelId="{5CC7BACC-E893-4C48-8BE9-821A707FD15F}" type="presOf" srcId="{90BE8973-83B3-4A3B-A125-95ED7B84BBE5}" destId="{CE7BB277-4180-42FC-AC2A-21288E64E480}" srcOrd="1" destOrd="0" presId="urn:microsoft.com/office/officeart/2005/8/layout/vProcess5"/>
    <dgm:cxn modelId="{29116A9A-4204-4A48-A7FF-DF6C24F4DEA5}" type="presParOf" srcId="{B8B08DD9-CB43-4277-AD95-D03C1FCD60CA}" destId="{7764C480-3C16-4EC1-AC9E-820F43F0F107}" srcOrd="0" destOrd="0" presId="urn:microsoft.com/office/officeart/2005/8/layout/vProcess5"/>
    <dgm:cxn modelId="{FCC74197-5737-4B58-9127-5DA4CB834644}" type="presParOf" srcId="{B8B08DD9-CB43-4277-AD95-D03C1FCD60CA}" destId="{1CF95175-13EA-44B2-81D0-3BF58DDE04E2}" srcOrd="1" destOrd="0" presId="urn:microsoft.com/office/officeart/2005/8/layout/vProcess5"/>
    <dgm:cxn modelId="{79F7F1DA-FE69-4A4C-BC5B-9DA2A614CE05}" type="presParOf" srcId="{B8B08DD9-CB43-4277-AD95-D03C1FCD60CA}" destId="{480DEF92-A03F-4B53-9168-295446661BC9}" srcOrd="2" destOrd="0" presId="urn:microsoft.com/office/officeart/2005/8/layout/vProcess5"/>
    <dgm:cxn modelId="{CFF62A13-0161-4E63-A34D-589ED6BD03B0}" type="presParOf" srcId="{B8B08DD9-CB43-4277-AD95-D03C1FCD60CA}" destId="{C996AAE6-5900-4B83-A9A0-5645345A92BD}" srcOrd="3" destOrd="0" presId="urn:microsoft.com/office/officeart/2005/8/layout/vProcess5"/>
    <dgm:cxn modelId="{E42B77E0-9EE9-40AE-BF6A-65EFA0A70306}" type="presParOf" srcId="{B8B08DD9-CB43-4277-AD95-D03C1FCD60CA}" destId="{A8867D73-1A96-4E2D-BB29-716F51351B85}" srcOrd="4" destOrd="0" presId="urn:microsoft.com/office/officeart/2005/8/layout/vProcess5"/>
    <dgm:cxn modelId="{DF23E041-D1B2-4881-8F43-51FF71FEA44A}" type="presParOf" srcId="{B8B08DD9-CB43-4277-AD95-D03C1FCD60CA}" destId="{CE7BB277-4180-42FC-AC2A-21288E64E480}"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95175-13EA-44B2-81D0-3BF58DDE04E2}">
      <dsp:nvSpPr>
        <dsp:cNvPr id="0" name=""/>
        <dsp:cNvSpPr/>
      </dsp:nvSpPr>
      <dsp:spPr>
        <a:xfrm>
          <a:off x="0" y="0"/>
          <a:ext cx="5564588" cy="2014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Self-determination</a:t>
          </a:r>
        </a:p>
        <a:p>
          <a:pPr marL="0" lvl="0" indent="0" algn="l" defTabSz="977900">
            <a:lnSpc>
              <a:spcPct val="90000"/>
            </a:lnSpc>
            <a:spcBef>
              <a:spcPct val="0"/>
            </a:spcBef>
            <a:spcAft>
              <a:spcPct val="35000"/>
            </a:spcAft>
            <a:buNone/>
          </a:pPr>
          <a:r>
            <a:rPr lang="en-US" sz="2200" kern="1200" dirty="0"/>
            <a:t>Self-government</a:t>
          </a:r>
        </a:p>
        <a:p>
          <a:pPr marL="0" lvl="0" indent="0" algn="l" defTabSz="977900">
            <a:lnSpc>
              <a:spcPct val="90000"/>
            </a:lnSpc>
            <a:spcBef>
              <a:spcPct val="0"/>
            </a:spcBef>
            <a:spcAft>
              <a:spcPct val="35000"/>
            </a:spcAft>
            <a:buNone/>
          </a:pPr>
          <a:r>
            <a:rPr lang="en-US" sz="2200" kern="1200" dirty="0"/>
            <a:t>Collective inherent rights</a:t>
          </a:r>
        </a:p>
      </dsp:txBody>
      <dsp:txXfrm>
        <a:off x="59012" y="59012"/>
        <a:ext cx="3482102" cy="1896809"/>
      </dsp:txXfrm>
    </dsp:sp>
    <dsp:sp modelId="{480DEF92-A03F-4B53-9168-295446661BC9}">
      <dsp:nvSpPr>
        <dsp:cNvPr id="0" name=""/>
        <dsp:cNvSpPr/>
      </dsp:nvSpPr>
      <dsp:spPr>
        <a:xfrm>
          <a:off x="981986" y="2462573"/>
          <a:ext cx="5564588" cy="2014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The importance of data and information to governance and thriving</a:t>
          </a:r>
        </a:p>
        <a:p>
          <a:pPr marL="0" lvl="0" indent="0" algn="l" defTabSz="977900">
            <a:lnSpc>
              <a:spcPct val="90000"/>
            </a:lnSpc>
            <a:spcBef>
              <a:spcPct val="0"/>
            </a:spcBef>
            <a:spcAft>
              <a:spcPct val="35000"/>
            </a:spcAft>
            <a:buNone/>
          </a:pPr>
          <a:r>
            <a:rPr lang="en-US" sz="2200" b="0" i="0" kern="1200" baseline="0" dirty="0"/>
            <a:t>The importance of a Nation governing its data</a:t>
          </a:r>
        </a:p>
      </dsp:txBody>
      <dsp:txXfrm>
        <a:off x="1040998" y="2521585"/>
        <a:ext cx="3154936" cy="1896809"/>
      </dsp:txXfrm>
    </dsp:sp>
    <dsp:sp modelId="{C996AAE6-5900-4B83-A9A0-5645345A92BD}">
      <dsp:nvSpPr>
        <dsp:cNvPr id="0" name=""/>
        <dsp:cNvSpPr/>
      </dsp:nvSpPr>
      <dsp:spPr>
        <a:xfrm>
          <a:off x="4254947" y="1583882"/>
          <a:ext cx="1309641" cy="13096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9616" y="1583882"/>
        <a:ext cx="720303" cy="985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95175-13EA-44B2-81D0-3BF58DDE04E2}">
      <dsp:nvSpPr>
        <dsp:cNvPr id="0" name=""/>
        <dsp:cNvSpPr/>
      </dsp:nvSpPr>
      <dsp:spPr>
        <a:xfrm>
          <a:off x="0" y="0"/>
          <a:ext cx="5564588" cy="2160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Research Data</a:t>
          </a:r>
        </a:p>
        <a:p>
          <a:pPr marL="0" lvl="0" indent="0" algn="l" defTabSz="1022350">
            <a:lnSpc>
              <a:spcPct val="90000"/>
            </a:lnSpc>
            <a:spcBef>
              <a:spcPct val="0"/>
            </a:spcBef>
            <a:spcAft>
              <a:spcPct val="35000"/>
            </a:spcAft>
            <a:buNone/>
          </a:pPr>
          <a:r>
            <a:rPr lang="en-US" sz="2300" kern="1200" dirty="0"/>
            <a:t>Government and administrative data</a:t>
          </a:r>
        </a:p>
        <a:p>
          <a:pPr marL="0" lvl="0" indent="0" algn="l" defTabSz="1022350">
            <a:lnSpc>
              <a:spcPct val="90000"/>
            </a:lnSpc>
            <a:spcBef>
              <a:spcPct val="0"/>
            </a:spcBef>
            <a:spcAft>
              <a:spcPct val="35000"/>
            </a:spcAft>
            <a:buNone/>
          </a:pPr>
          <a:r>
            <a:rPr lang="en-US" sz="2300" kern="1200" dirty="0"/>
            <a:t>Community Harm and Benefits</a:t>
          </a:r>
        </a:p>
      </dsp:txBody>
      <dsp:txXfrm>
        <a:off x="63268" y="63268"/>
        <a:ext cx="3331932" cy="2033586"/>
      </dsp:txXfrm>
    </dsp:sp>
    <dsp:sp modelId="{480DEF92-A03F-4B53-9168-295446661BC9}">
      <dsp:nvSpPr>
        <dsp:cNvPr id="0" name=""/>
        <dsp:cNvSpPr/>
      </dsp:nvSpPr>
      <dsp:spPr>
        <a:xfrm>
          <a:off x="981986" y="2640150"/>
          <a:ext cx="5564588" cy="2160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Intellectual Property</a:t>
          </a:r>
        </a:p>
        <a:p>
          <a:pPr marL="0" lvl="0" indent="0" algn="l" defTabSz="1022350">
            <a:lnSpc>
              <a:spcPct val="90000"/>
            </a:lnSpc>
            <a:spcBef>
              <a:spcPct val="0"/>
            </a:spcBef>
            <a:spcAft>
              <a:spcPct val="35000"/>
            </a:spcAft>
            <a:buNone/>
          </a:pPr>
          <a:r>
            <a:rPr lang="en-US" sz="2300" b="0" i="0" kern="1200" baseline="0" dirty="0"/>
            <a:t>Privacy</a:t>
          </a:r>
        </a:p>
        <a:p>
          <a:pPr marL="0" lvl="0" indent="0" algn="l" defTabSz="1022350">
            <a:lnSpc>
              <a:spcPct val="90000"/>
            </a:lnSpc>
            <a:spcBef>
              <a:spcPct val="0"/>
            </a:spcBef>
            <a:spcAft>
              <a:spcPct val="35000"/>
            </a:spcAft>
            <a:buNone/>
          </a:pPr>
          <a:r>
            <a:rPr lang="en-US" sz="2300" b="0" i="0" kern="1200" baseline="0" dirty="0"/>
            <a:t>Ethics</a:t>
          </a:r>
        </a:p>
      </dsp:txBody>
      <dsp:txXfrm>
        <a:off x="1045254" y="2703418"/>
        <a:ext cx="3051986" cy="2033586"/>
      </dsp:txXfrm>
    </dsp:sp>
    <dsp:sp modelId="{C996AAE6-5900-4B83-A9A0-5645345A92BD}">
      <dsp:nvSpPr>
        <dsp:cNvPr id="0" name=""/>
        <dsp:cNvSpPr/>
      </dsp:nvSpPr>
      <dsp:spPr>
        <a:xfrm>
          <a:off x="4160508" y="1698096"/>
          <a:ext cx="1404079" cy="140407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76426" y="1698096"/>
        <a:ext cx="772243" cy="10565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6DF31-6C3F-4844-B1AC-DC39840B2FBC}" type="datetimeFigureOut">
              <a:rPr lang="en-CA" smtClean="0"/>
              <a:t>2023-10-25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10040-1C1E-4C76-8553-30D176E4E9E4}" type="slidenum">
              <a:rPr lang="en-CA" smtClean="0"/>
              <a:t>‹#›</a:t>
            </a:fld>
            <a:endParaRPr lang="en-CA"/>
          </a:p>
        </p:txBody>
      </p:sp>
    </p:spTree>
    <p:extLst>
      <p:ext uri="{BB962C8B-B14F-4D97-AF65-F5344CB8AC3E}">
        <p14:creationId xmlns:p14="http://schemas.microsoft.com/office/powerpoint/2010/main" val="46298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a:p>
            <a:endParaRPr lang="en-US" dirty="0"/>
          </a:p>
          <a:p>
            <a:r>
              <a:rPr lang="en-US" dirty="0" err="1"/>
              <a:t>Suss</a:t>
            </a:r>
            <a:r>
              <a:rPr lang="en-US" dirty="0"/>
              <a:t> the room with shows of hands – who has heard of OCAP? </a:t>
            </a:r>
          </a:p>
          <a:p>
            <a:endParaRPr lang="en-US" dirty="0"/>
          </a:p>
          <a:p>
            <a:r>
              <a:rPr lang="en-US" dirty="0"/>
              <a:t>Who was able to attend the lunchtime event yesterday </a:t>
            </a:r>
            <a:r>
              <a:rPr lang="en-US" dirty="0" err="1"/>
              <a:t>honouring</a:t>
            </a:r>
            <a:r>
              <a:rPr lang="en-US" dirty="0"/>
              <a:t> Cathryn George?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 super quick review: the First Nations principles of OCAP stand for the ownership, control, access, and possession of First Nations data by First Nations.</a:t>
            </a:r>
          </a:p>
          <a:p>
            <a:endParaRPr lang="en-CA" dirty="0"/>
          </a:p>
          <a:p>
            <a:endParaRPr lang="en-CA" dirty="0"/>
          </a:p>
        </p:txBody>
      </p:sp>
      <p:sp>
        <p:nvSpPr>
          <p:cNvPr id="4" name="Slide Number Placeholder 3"/>
          <p:cNvSpPr>
            <a:spLocks noGrp="1"/>
          </p:cNvSpPr>
          <p:nvPr>
            <p:ph type="sldNum" sz="quarter" idx="5"/>
          </p:nvPr>
        </p:nvSpPr>
        <p:spPr/>
        <p:txBody>
          <a:bodyPr/>
          <a:lstStyle/>
          <a:p>
            <a:fld id="{3A4964AD-B3F1-451F-BDBE-D62504A04457}" type="slidenum">
              <a:rPr lang="en-CA" smtClean="0"/>
              <a:t>1</a:t>
            </a:fld>
            <a:endParaRPr lang="en-CA"/>
          </a:p>
        </p:txBody>
      </p:sp>
    </p:spTree>
    <p:extLst>
      <p:ext uri="{BB962C8B-B14F-4D97-AF65-F5344CB8AC3E}">
        <p14:creationId xmlns:p14="http://schemas.microsoft.com/office/powerpoint/2010/main" val="347745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principles were developed by First Nations and allied leaders, health data workers, researchers, and community members – they are owned by all First Nations. </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 the national steering committee that developed the OCA and then OCAP acronym became the First Nations Information Governance Centre in 2010, we were entrusted with the stewardship of the principles.</a:t>
            </a:r>
          </a:p>
          <a:p>
            <a:endParaRPr lang="en-CA" dirty="0"/>
          </a:p>
        </p:txBody>
      </p:sp>
      <p:sp>
        <p:nvSpPr>
          <p:cNvPr id="4" name="Slide Number Placeholder 3"/>
          <p:cNvSpPr>
            <a:spLocks noGrp="1"/>
          </p:cNvSpPr>
          <p:nvPr>
            <p:ph type="sldNum" sz="quarter" idx="5"/>
          </p:nvPr>
        </p:nvSpPr>
        <p:spPr/>
        <p:txBody>
          <a:bodyPr/>
          <a:lstStyle/>
          <a:p>
            <a:fld id="{C28C1628-F5B6-417B-A29E-E584936A6235}" type="slidenum">
              <a:rPr lang="en-CA" smtClean="0"/>
              <a:t>2</a:t>
            </a:fld>
            <a:endParaRPr lang="en-CA"/>
          </a:p>
        </p:txBody>
      </p:sp>
    </p:spTree>
    <p:extLst>
      <p:ext uri="{BB962C8B-B14F-4D97-AF65-F5344CB8AC3E}">
        <p14:creationId xmlns:p14="http://schemas.microsoft.com/office/powerpoint/2010/main" val="231970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79450"/>
            <a:ext cx="4538663" cy="2552700"/>
          </a:xfrm>
        </p:spPr>
      </p:sp>
      <p:sp>
        <p:nvSpPr>
          <p:cNvPr id="3" name="Notes Placeholder 2"/>
          <p:cNvSpPr>
            <a:spLocks noGrp="1"/>
          </p:cNvSpPr>
          <p:nvPr>
            <p:ph type="body" idx="1"/>
          </p:nvPr>
        </p:nvSpPr>
        <p:spPr>
          <a:xfrm>
            <a:off x="710248" y="3527197"/>
            <a:ext cx="5681980" cy="3870065"/>
          </a:xfrm>
        </p:spPr>
        <p:txBody>
          <a:bodyPr/>
          <a:lstStyle/>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2015 the first version of the online course The Fundamentals of OCAP was developed with Algonquin College Corporate Training.</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How many people took that first version of the course?</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It has been a great way to reach people and introduce them to the fundamentals of OCAP, but it was never intended to be static. </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Two years ago we began the process of revising the course, with more resources available to us than folks had in 2015, and with the benefit of some lessons learned about how the OCAP principles have been understood and applied.</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This fall we relaunched the course in English, with the French language version coming out this winter.</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96094" rtl="0" eaLnBrk="1" fontAlgn="auto" latinLnBrk="0" hangingPunct="1">
              <a:lnSpc>
                <a:spcPct val="100000"/>
              </a:lnSpc>
              <a:spcBef>
                <a:spcPts val="0"/>
              </a:spcBef>
              <a:spcAft>
                <a:spcPts val="0"/>
              </a:spcAft>
              <a:buClrTx/>
              <a:buSzTx/>
              <a:buFontTx/>
              <a:buNone/>
              <a:tabLst/>
              <a:defRPr/>
            </a:pPr>
            <a:fld id="{AE3C8729-C564-4EEF-915A-0800618D6057}"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96094"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03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cs typeface="Times New Roman" panose="02020603050405020304" pitchFamily="18" charset="0"/>
              </a:rPr>
              <a:t>Six modules – developed and reviewed by a team of FNIGC staff and an Educational Advisory Committee</a:t>
            </a:r>
          </a:p>
          <a:p>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Two First Nations artists – Mariah </a:t>
            </a:r>
            <a:r>
              <a:rPr lang="en-US" dirty="0" err="1">
                <a:latin typeface="Arial" panose="020B0604020202020204" pitchFamily="34" charset="0"/>
                <a:ea typeface="Calibri" panose="020F0502020204030204" pitchFamily="34" charset="0"/>
                <a:cs typeface="Times New Roman" panose="02020603050405020304" pitchFamily="18" charset="0"/>
              </a:rPr>
              <a:t>Meawasige</a:t>
            </a:r>
            <a:r>
              <a:rPr lang="en-US" dirty="0">
                <a:latin typeface="Arial" panose="020B0604020202020204" pitchFamily="34" charset="0"/>
                <a:ea typeface="Calibri" panose="020F0502020204030204" pitchFamily="34" charset="0"/>
                <a:cs typeface="Times New Roman" panose="02020603050405020304" pitchFamily="18" charset="0"/>
              </a:rPr>
              <a:t> and Aaron </a:t>
            </a:r>
            <a:r>
              <a:rPr lang="en-US" dirty="0" err="1">
                <a:latin typeface="Arial" panose="020B0604020202020204" pitchFamily="34" charset="0"/>
                <a:ea typeface="Calibri" panose="020F0502020204030204" pitchFamily="34" charset="0"/>
                <a:cs typeface="Times New Roman" panose="02020603050405020304" pitchFamily="18" charset="0"/>
              </a:rPr>
              <a:t>Googoo</a:t>
            </a:r>
            <a:r>
              <a:rPr lang="en-US" dirty="0">
                <a:latin typeface="Arial" panose="020B0604020202020204" pitchFamily="34" charset="0"/>
                <a:ea typeface="Calibri" panose="020F0502020204030204" pitchFamily="34" charset="0"/>
                <a:cs typeface="Times New Roman" panose="02020603050405020304" pitchFamily="18" charset="0"/>
              </a:rPr>
              <a:t>, two First Nations narrators – Will Lafrance and Monica Ethier</a:t>
            </a:r>
          </a:p>
          <a:p>
            <a:endParaRPr lang="en-CA" dirty="0"/>
          </a:p>
        </p:txBody>
      </p:sp>
      <p:sp>
        <p:nvSpPr>
          <p:cNvPr id="4" name="Slide Number Placeholder 3"/>
          <p:cNvSpPr>
            <a:spLocks noGrp="1"/>
          </p:cNvSpPr>
          <p:nvPr>
            <p:ph type="sldNum" sz="quarter" idx="5"/>
          </p:nvPr>
        </p:nvSpPr>
        <p:spPr/>
        <p:txBody>
          <a:bodyPr/>
          <a:lstStyle/>
          <a:p>
            <a:fld id="{A4B10040-1C1E-4C76-8553-30D176E4E9E4}" type="slidenum">
              <a:rPr lang="en-CA" smtClean="0"/>
              <a:t>4</a:t>
            </a:fld>
            <a:endParaRPr lang="en-CA"/>
          </a:p>
        </p:txBody>
      </p:sp>
    </p:spTree>
    <p:extLst>
      <p:ext uri="{BB962C8B-B14F-4D97-AF65-F5344CB8AC3E}">
        <p14:creationId xmlns:p14="http://schemas.microsoft.com/office/powerpoint/2010/main" val="99541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six modules build on each other, education and curriculum designers call this “scaffolding” I learned.</a:t>
            </a:r>
          </a:p>
          <a:p>
            <a:endParaRPr lang="en-CA" dirty="0"/>
          </a:p>
          <a:p>
            <a:r>
              <a:rPr lang="en-CA" dirty="0"/>
              <a:t>The course starts with a foundation of self-determination and the right to data sovereignty</a:t>
            </a:r>
          </a:p>
          <a:p>
            <a:endParaRPr lang="en-CA" dirty="0"/>
          </a:p>
        </p:txBody>
      </p:sp>
      <p:sp>
        <p:nvSpPr>
          <p:cNvPr id="4" name="Slide Number Placeholder 3"/>
          <p:cNvSpPr>
            <a:spLocks noGrp="1"/>
          </p:cNvSpPr>
          <p:nvPr>
            <p:ph type="sldNum" sz="quarter" idx="5"/>
          </p:nvPr>
        </p:nvSpPr>
        <p:spPr/>
        <p:txBody>
          <a:bodyPr/>
          <a:lstStyle/>
          <a:p>
            <a:fld id="{3A4964AD-B3F1-451F-BDBE-D62504A04457}" type="slidenum">
              <a:rPr lang="en-CA" smtClean="0"/>
              <a:t>5</a:t>
            </a:fld>
            <a:endParaRPr lang="en-CA"/>
          </a:p>
        </p:txBody>
      </p:sp>
    </p:spTree>
    <p:extLst>
      <p:ext uri="{BB962C8B-B14F-4D97-AF65-F5344CB8AC3E}">
        <p14:creationId xmlns:p14="http://schemas.microsoft.com/office/powerpoint/2010/main" val="385970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The course modules add new information but also reinforce and remind. </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Each one gathers information, including reminders from previous modules, puts a focus on data sovereignty and information governance through the perspective of ownership, control, access, and possession of First Nations data by First Nations, explores the issues, and then offers tools and guidance, or further questions to explore.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4964AD-B3F1-451F-BDBE-D62504A04457}" type="slidenum">
              <a:rPr lang="en-CA" smtClean="0"/>
              <a:t>6</a:t>
            </a:fld>
            <a:endParaRPr lang="en-CA"/>
          </a:p>
        </p:txBody>
      </p:sp>
    </p:spTree>
    <p:extLst>
      <p:ext uri="{BB962C8B-B14F-4D97-AF65-F5344CB8AC3E}">
        <p14:creationId xmlns:p14="http://schemas.microsoft.com/office/powerpoint/2010/main" val="316671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Outcomes could be:</a:t>
            </a:r>
          </a:p>
          <a:p>
            <a:endParaRPr lang="en-CA"/>
          </a:p>
          <a:p>
            <a:pPr lvl="2"/>
            <a:r>
              <a:rPr lang="en-CA"/>
              <a:t>report to inform policymaking and community-based RDM action, </a:t>
            </a:r>
          </a:p>
          <a:p>
            <a:pPr lvl="2"/>
            <a:r>
              <a:rPr lang="en-CA"/>
              <a:t>considering next steps </a:t>
            </a:r>
          </a:p>
          <a:p>
            <a:pPr lvl="2"/>
            <a:r>
              <a:rPr lang="en-CA"/>
              <a:t>potential partnerships</a:t>
            </a:r>
          </a:p>
          <a:p>
            <a:endParaRPr lang="en-CA"/>
          </a:p>
        </p:txBody>
      </p:sp>
      <p:sp>
        <p:nvSpPr>
          <p:cNvPr id="4" name="Slide Number Placeholder 3"/>
          <p:cNvSpPr>
            <a:spLocks noGrp="1"/>
          </p:cNvSpPr>
          <p:nvPr>
            <p:ph type="sldNum" sz="quarter" idx="5"/>
          </p:nvPr>
        </p:nvSpPr>
        <p:spPr/>
        <p:txBody>
          <a:bodyPr/>
          <a:lstStyle/>
          <a:p>
            <a:fld id="{3A4964AD-B3F1-451F-BDBE-D62504A04457}" type="slidenum">
              <a:rPr lang="en-CA" smtClean="0"/>
              <a:t>7</a:t>
            </a:fld>
            <a:endParaRPr lang="en-CA"/>
          </a:p>
        </p:txBody>
      </p:sp>
    </p:spTree>
    <p:extLst>
      <p:ext uri="{BB962C8B-B14F-4D97-AF65-F5344CB8AC3E}">
        <p14:creationId xmlns:p14="http://schemas.microsoft.com/office/powerpoint/2010/main" val="309133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Learning.fnigc.ca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French language launch:   Winter 2023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a:t>
            </a:r>
            <a:r>
              <a:rPr kumimoji="0" lang="en-CA"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$500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1" u="sng"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Discount</a:t>
            </a:r>
            <a:r>
              <a:rPr kumimoji="0" lang="en-CA" sz="1200" b="0" i="1" u="none"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 </a:t>
            </a:r>
            <a:r>
              <a:rPr kumimoji="0" lang="en-CA" sz="12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for First Nations orgs, First Nations students, non-profit orgs, and groups over 10</a:t>
            </a:r>
            <a:r>
              <a:rPr kumimoji="0" lang="en-CA" sz="14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CA"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A4964AD-B3F1-451F-BDBE-D62504A04457}" type="slidenum">
              <a:rPr lang="en-CA" smtClean="0"/>
              <a:t>10</a:t>
            </a:fld>
            <a:endParaRPr lang="en-CA"/>
          </a:p>
        </p:txBody>
      </p:sp>
    </p:spTree>
    <p:extLst>
      <p:ext uri="{BB962C8B-B14F-4D97-AF65-F5344CB8AC3E}">
        <p14:creationId xmlns:p14="http://schemas.microsoft.com/office/powerpoint/2010/main" val="382427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71EF-C521-204D-B3F8-2B2EA229A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BA00D5-4348-E636-839B-B2E3C9AE3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888534-4FFD-B88E-C6C3-FD57E2DC4A81}"/>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6734076A-7AED-662E-A1D2-F8425004B0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3E51CA-D952-5918-80A1-FE3E29627275}"/>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16670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431B-A511-E6DC-175E-C6A6F7A22E5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042855-55F7-FC49-1A88-48FE2BD50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C7F70B-9453-1C6C-C12B-C187BE85106E}"/>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9589FB27-BD02-D71C-6A03-3C1AC36971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28EA36-09AE-DB9B-6FC2-A9DB1B1AEF13}"/>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70092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25520-40C6-F97F-0B60-D22666C1EF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C31B3DE-8A72-78F4-10AB-5DFD472E4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617431-C058-D338-AB65-BC80F3730981}"/>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15AB875F-04AE-173D-A64C-AB3F12157DF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8C19F0-4073-BDDF-EB6C-CF094496454F}"/>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38978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0946-548B-6F42-8E13-EF6E2F65A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EBA5D93-A545-E2E9-E6F6-65903743C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03FED29-9CBC-43CF-4EFF-F7E97E1A61B9}"/>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2310917E-806A-B422-3AA0-318FB8599B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D7CA7A-EB0D-593E-171B-43A6AA6E63C0}"/>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29386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2872-F804-4634-8FB6-72EC193510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AC2506-1273-3220-1CF2-BEBCBBA6E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7F1A6D-FD2B-C556-92E3-3FC8A6B8C662}"/>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38619BEA-2B9A-78B8-2476-637293C145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F23610-80B7-77AD-0CD3-1F5E5DF5A587}"/>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114072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2D10-3AD2-D8A1-53E2-A49047E4C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54D77B2-3064-FACD-6C2E-7C40A22E2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7998C5-962A-EDE6-E8D0-C7FF11057A08}"/>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0A78F533-0215-8B0F-159C-04E95A09F0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58F4B5-D068-1AA8-8CFC-8498C7F6B053}"/>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137103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6A90-EB8F-5F04-FB0E-F04CA61927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B9AF73-6F79-A7C5-E868-6AF261003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8859EB1-5F52-F572-668A-6942DB57F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8FBDE41-32FF-C43A-F8AF-8A8DDF4E9881}"/>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6" name="Footer Placeholder 5">
            <a:extLst>
              <a:ext uri="{FF2B5EF4-FFF2-40B4-BE49-F238E27FC236}">
                <a16:creationId xmlns:a16="http://schemas.microsoft.com/office/drawing/2014/main" id="{338DF018-854F-76C3-4014-AE2956AE42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8B0641-8B08-9BBD-1D56-315CBBF2620A}"/>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330849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6683-2FA2-B163-F679-F3DF5E0E5C9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624C01-78AB-D44B-5E00-8AD7869AB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381A2-68FB-0DD9-0E03-9CEA3DD6D6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58E23A5-F517-DF1E-DA37-AF0B653DC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AA22A8-8073-FD9C-33CE-26CB247CB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BC226BD-52C6-A523-0019-D4BCDBECAA8C}"/>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8" name="Footer Placeholder 7">
            <a:extLst>
              <a:ext uri="{FF2B5EF4-FFF2-40B4-BE49-F238E27FC236}">
                <a16:creationId xmlns:a16="http://schemas.microsoft.com/office/drawing/2014/main" id="{E9906E3F-C3AF-B475-4EAF-96A87C92725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98AB9C-1C3D-8B97-878D-15117D2073D9}"/>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501035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DD55-58F3-6068-29C5-2EF88147745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3D9E0B0-773E-5114-863E-8087DE17DD17}"/>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4" name="Footer Placeholder 3">
            <a:extLst>
              <a:ext uri="{FF2B5EF4-FFF2-40B4-BE49-F238E27FC236}">
                <a16:creationId xmlns:a16="http://schemas.microsoft.com/office/drawing/2014/main" id="{C97181B1-9022-35F4-279D-0ED7F6BCC0D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4EB6F2B-A111-6D19-54B4-44EBA0FE6020}"/>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904786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EF5D-E05C-AEE8-260B-33EBD4AF902E}"/>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3" name="Footer Placeholder 2">
            <a:extLst>
              <a:ext uri="{FF2B5EF4-FFF2-40B4-BE49-F238E27FC236}">
                <a16:creationId xmlns:a16="http://schemas.microsoft.com/office/drawing/2014/main" id="{9BEE77DF-4EBF-7493-5E46-09CA561E9EA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FDA09FC-5872-322F-C91A-CBF1FF53FBA4}"/>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50720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CE45-7E94-5A2E-5267-BED43DAC9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3E32EC3-4B3E-DFCA-B5DF-F99BEAD38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1E785C3-EB43-AEE8-B4AB-A3836B93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991E-875E-9162-14E6-0413B75467CB}"/>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6" name="Footer Placeholder 5">
            <a:extLst>
              <a:ext uri="{FF2B5EF4-FFF2-40B4-BE49-F238E27FC236}">
                <a16:creationId xmlns:a16="http://schemas.microsoft.com/office/drawing/2014/main" id="{5968BEC8-1255-AE57-21C7-0582E0229C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8357076-F982-9426-37A9-C4031A3F9825}"/>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61305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732E-C6E1-5867-A76C-B697FA97918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E937D54-BB71-90B7-14EA-CBBAD444C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4D0B8B-D644-4638-50CE-C72CE179C867}"/>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F9B74F44-BCCC-9D42-B0EE-52237E9BE2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104855-567D-C75B-022C-E6555F8B7B17}"/>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906552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6E40-40F5-8799-106D-2BA67191C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286040C-34FE-CE0B-97CB-8A29B75A6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E068D7A-83B0-5CA4-860F-F63FC3560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19A59-9A5B-336E-A9A8-DB25375E3C71}"/>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6" name="Footer Placeholder 5">
            <a:extLst>
              <a:ext uri="{FF2B5EF4-FFF2-40B4-BE49-F238E27FC236}">
                <a16:creationId xmlns:a16="http://schemas.microsoft.com/office/drawing/2014/main" id="{821F207B-0A49-499C-A72E-AE53F6E27A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3D76CB-D08F-AAE0-3CA5-98E1AC5842A8}"/>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345411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B08D-99E4-1CD6-2A81-460C26D2C17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CC97F4-7E81-2D07-D22D-01B8526E8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AAE3EF-57EC-57BD-E09E-9350CB058624}"/>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A1FFD165-9E78-BE3D-DC9F-63D138F690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3089BE-AFD3-53FF-414F-4963140F818C}"/>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143571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67D02-46D1-07EF-0513-F985CA8CF2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6DBA355-90BA-9CBB-71FB-77F39AEBD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87087D-602D-F549-3A18-034ECD9A4C92}"/>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E65B97E4-89D1-C939-1DD8-E203579504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4EC1F4E-16B6-CB7B-2EF5-C3F922D9409B}"/>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378278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1D7F-CEE8-488C-AACA-0CCE52B0E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2942195-B974-4158-9B59-B37993697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E01481-0E25-4782-BDF1-017203259393}"/>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4AFC7777-E12C-4EF8-9B0D-4C71F220FD4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DB742575-ECC4-4136-AA21-E2F7BBE1E4C0}"/>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447165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4EB4-0AD2-4E28-9330-39590F0161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6826D8-ED45-429F-8822-837FA3A4DB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A8EFD0-4B40-400C-B5CD-33BB6B6C39DF}"/>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5E64F9D6-EC3C-4F97-B3D6-51C0CD761D9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86C293-0624-4455-9816-2C540FBD735E}"/>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205928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6716-40DC-4E01-BBF4-8949045F3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C4397EC-8A1E-4031-8259-626FE1DA0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52315F-6711-471C-8E89-6DD3531546F6}"/>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F6788CC5-55FB-4731-AB46-157882F30B6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A0C9A4D-C81E-475F-8A66-CF1D37A2CC84}"/>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55826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6E81-BAF1-4C3A-8109-494F74A53DD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6FAC82-B373-4A6D-9EC8-304BF2EB59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AA96AEF-961C-4198-AB37-4288BB7C92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4669AFF-43C4-4213-9A93-5BD0E6E92AC1}"/>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17B7E096-FACB-401A-A6ED-20F7F7F00F4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AE09E9CB-E13D-4100-882F-29406D09BBC5}"/>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428280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6E81-BAF1-4C3A-8109-494F74A53DD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6FAC82-B373-4A6D-9EC8-304BF2EB591D}"/>
              </a:ext>
            </a:extLst>
          </p:cNvPr>
          <p:cNvSpPr>
            <a:spLocks noGrp="1"/>
          </p:cNvSpPr>
          <p:nvPr>
            <p:ph sz="half" idx="1"/>
          </p:nvPr>
        </p:nvSpPr>
        <p:spPr>
          <a:xfrm>
            <a:off x="838200" y="1825625"/>
            <a:ext cx="3200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4669AFF-43C4-4213-9A93-5BD0E6E92AC1}"/>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17B7E096-FACB-401A-A6ED-20F7F7F00F4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AE09E9CB-E13D-4100-882F-29406D09BBC5}"/>
              </a:ext>
            </a:extLst>
          </p:cNvPr>
          <p:cNvSpPr>
            <a:spLocks noGrp="1"/>
          </p:cNvSpPr>
          <p:nvPr>
            <p:ph type="sldNum" sz="quarter" idx="12"/>
          </p:nvPr>
        </p:nvSpPr>
        <p:spPr/>
        <p:txBody>
          <a:bodyPr/>
          <a:lstStyle/>
          <a:p>
            <a:fld id="{C6AA1D28-241D-4D24-88F3-BF4725C3A657}" type="slidenum">
              <a:rPr lang="en-CA" smtClean="0"/>
              <a:t>‹#›</a:t>
            </a:fld>
            <a:endParaRPr lang="en-CA"/>
          </a:p>
        </p:txBody>
      </p:sp>
      <p:sp>
        <p:nvSpPr>
          <p:cNvPr id="8" name="Content Placeholder 2">
            <a:extLst>
              <a:ext uri="{FF2B5EF4-FFF2-40B4-BE49-F238E27FC236}">
                <a16:creationId xmlns:a16="http://schemas.microsoft.com/office/drawing/2014/main" id="{D204FECB-BC90-47F9-AF6E-203441FA8F2E}"/>
              </a:ext>
            </a:extLst>
          </p:cNvPr>
          <p:cNvSpPr>
            <a:spLocks noGrp="1"/>
          </p:cNvSpPr>
          <p:nvPr>
            <p:ph sz="half" idx="13"/>
          </p:nvPr>
        </p:nvSpPr>
        <p:spPr>
          <a:xfrm>
            <a:off x="4495800" y="1847850"/>
            <a:ext cx="3200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2">
            <a:extLst>
              <a:ext uri="{FF2B5EF4-FFF2-40B4-BE49-F238E27FC236}">
                <a16:creationId xmlns:a16="http://schemas.microsoft.com/office/drawing/2014/main" id="{DF661DE1-5317-4A08-ADA8-28D5A8788B24}"/>
              </a:ext>
            </a:extLst>
          </p:cNvPr>
          <p:cNvSpPr>
            <a:spLocks noGrp="1"/>
          </p:cNvSpPr>
          <p:nvPr>
            <p:ph sz="half" idx="14"/>
          </p:nvPr>
        </p:nvSpPr>
        <p:spPr>
          <a:xfrm>
            <a:off x="8166538" y="1825625"/>
            <a:ext cx="3200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274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3027-8DAC-4DA1-B25E-96F3329C980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4D2C3D-00C2-4B95-BB25-7DF84EB03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2910BD-882A-468C-8893-F4DE276B9D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0A63FEF-CDDF-4B86-A59D-555129253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142E74-D60A-4A51-9D61-34B9228E47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C0717DB-C9B6-438A-AC93-4D47C02ED316}"/>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8" name="Footer Placeholder 7">
            <a:extLst>
              <a:ext uri="{FF2B5EF4-FFF2-40B4-BE49-F238E27FC236}">
                <a16:creationId xmlns:a16="http://schemas.microsoft.com/office/drawing/2014/main" id="{440AFED5-5B0C-472B-BFCD-EECD8C719DD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61225C34-A09B-40A3-9C09-B38D97DA19BB}"/>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800040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1146-EBEE-4284-891C-9067AB18E67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5B468A-2A4C-4B58-AB77-2785170373EA}"/>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4" name="Footer Placeholder 3">
            <a:extLst>
              <a:ext uri="{FF2B5EF4-FFF2-40B4-BE49-F238E27FC236}">
                <a16:creationId xmlns:a16="http://schemas.microsoft.com/office/drawing/2014/main" id="{6C1670CC-D52B-4DEE-8465-DBAB4F37ECD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BD2A5EE9-D579-476A-B4A7-AB9A34A59BF2}"/>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68364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21C3-E404-C2A8-B5D6-325A1EDEE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BF3B940-D071-E8BE-A89F-3900C43E1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D9DB5-5E02-1F96-7701-EE171A64993C}"/>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25D57947-400F-480C-2FFA-06693A064E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4B6289-F1DE-A815-7681-4D0F8D6E8E3C}"/>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886285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0BDFE-38B4-4CFF-9B50-622EF9F9084F}"/>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3" name="Footer Placeholder 2">
            <a:extLst>
              <a:ext uri="{FF2B5EF4-FFF2-40B4-BE49-F238E27FC236}">
                <a16:creationId xmlns:a16="http://schemas.microsoft.com/office/drawing/2014/main" id="{9836297F-1E7B-46B9-BF05-41AAE382346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EA944682-F447-4283-9C96-F267112894D3}"/>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630083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0FCC-59FF-4083-8A57-133176D94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1F1B937-13C4-49C2-9956-C06E3AE8F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E4CDD96-7F72-4273-8938-06DEC6855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1F5F8C-6F3C-442E-BDA1-4AED86842887}"/>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6CA266C8-7AEE-43D3-93F4-3351F0401F90}"/>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BBE8950-0149-4C3D-8E91-D242F1F7F232}"/>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272503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79DD-041E-405D-A02A-4EC86A148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250DAC4-8440-40FE-9503-D99F1FE06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DAF147B-2E2B-4CF3-AA17-E66EA1278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1328D4-CD24-4BA3-A9C7-62ABCEEE8201}"/>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75DF3943-DC28-4044-BE1F-625D9F76594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6DEA3020-A1CB-4F9C-9738-03DD92038517}"/>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25598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2579-7C13-4A7A-A1A1-27BD8A06985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9143C8-D311-4B1F-992F-3E405F909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24E0CD-FD2A-4EE2-B92B-CFE6C32636AB}"/>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BD4957E3-F39D-48FF-8FCC-A4A2E0162C2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FC0D828-85C8-490D-94BC-6B9081095089}"/>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166320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2220E2-B8FA-446E-AD31-5D57143A02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C14B2E-E118-40EA-8B61-5CE37CD96E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4AFAFC-9BA1-4AF1-97B0-E06041001D5C}"/>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D67DEBEC-8926-4431-8090-E9B21FD1B0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6556C66-1D28-4864-9244-7A9631EC64F3}"/>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49083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D2DD-5A52-2D13-5120-C4768EE91C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E5931F-A8F6-5D64-3F0F-873937CB96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C786567-2222-FB4A-5125-5338EEDEA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09B8815-3D17-C156-EDB1-C4D3B66B46DA}"/>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6" name="Footer Placeholder 5">
            <a:extLst>
              <a:ext uri="{FF2B5EF4-FFF2-40B4-BE49-F238E27FC236}">
                <a16:creationId xmlns:a16="http://schemas.microsoft.com/office/drawing/2014/main" id="{5DF3D195-0F47-E8CC-91F0-9E5DDED09F7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6D1B46-5922-6AA3-C98E-13009E473DE6}"/>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267728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7AE7-E56F-D5CC-3868-1E1A8B53247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BF5AC8-C0F6-4EBA-0B3C-406C19BFC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429ED-0C3B-FADA-D93F-D2E1304B5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3DAA87-0484-1A49-8FC1-CBFE2ACE8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9D457-C692-0C18-3929-250BE28C3C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818C020-E5FC-A3FF-E26F-5A9D52AF8267}"/>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8" name="Footer Placeholder 7">
            <a:extLst>
              <a:ext uri="{FF2B5EF4-FFF2-40B4-BE49-F238E27FC236}">
                <a16:creationId xmlns:a16="http://schemas.microsoft.com/office/drawing/2014/main" id="{18BF7068-AAD9-E497-3E40-5562573049F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ABC0418-486E-C959-CD77-F719396A2E11}"/>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201680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E2D9-F647-9E5B-9557-DB54FDE2F9A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9C7A41D-DD7F-90ED-0EC9-6710C65262DD}"/>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4" name="Footer Placeholder 3">
            <a:extLst>
              <a:ext uri="{FF2B5EF4-FFF2-40B4-BE49-F238E27FC236}">
                <a16:creationId xmlns:a16="http://schemas.microsoft.com/office/drawing/2014/main" id="{61473AF4-D96C-B4D6-AD25-D63512D7394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D9E2EFF-B6D7-B564-7BE7-62A41C5548F0}"/>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42252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0AB37-98A1-1764-EAA0-F129E3BCC469}"/>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3" name="Footer Placeholder 2">
            <a:extLst>
              <a:ext uri="{FF2B5EF4-FFF2-40B4-BE49-F238E27FC236}">
                <a16:creationId xmlns:a16="http://schemas.microsoft.com/office/drawing/2014/main" id="{7240E758-84A5-2C77-B700-D468A5E9488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EA72801-5E94-9044-34FF-0A78612D6B3E}"/>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62887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C841-5CEF-B8F9-3A56-0C3A19BE4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9BC2723-D046-9830-B228-4D61251E5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029373E-1B42-A0A8-67F5-2B43C6FEC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76833-366C-0D11-FDC4-A7846329501F}"/>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6" name="Footer Placeholder 5">
            <a:extLst>
              <a:ext uri="{FF2B5EF4-FFF2-40B4-BE49-F238E27FC236}">
                <a16:creationId xmlns:a16="http://schemas.microsoft.com/office/drawing/2014/main" id="{9D04F733-4039-BB5E-7B54-E25E27B387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4B2E8CE-6506-6FF1-39A0-EDF854FBDDE3}"/>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80060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F281-E60C-EA5D-56B4-FF4F10367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C8FAC94-68C3-6C42-561C-C13680918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65CC215-E93E-ECC0-E030-AC8FBB9CE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1A007-14B9-5A66-B3BD-50AC3D3517A1}"/>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6" name="Footer Placeholder 5">
            <a:extLst>
              <a:ext uri="{FF2B5EF4-FFF2-40B4-BE49-F238E27FC236}">
                <a16:creationId xmlns:a16="http://schemas.microsoft.com/office/drawing/2014/main" id="{4EEC70A6-A58F-F341-75A5-350273CDF6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FAD15D-23B5-2463-E35F-0E787E5222AB}"/>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424061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FEFB6-069B-5466-CDC0-D9E711956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7C44437-FC4C-8C3F-7485-514F81CF7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956B6A-45D6-8683-EC06-9EC4C0C44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259BE672-CC3E-0CF8-C3F0-C97D511AA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CA61ECD-EB44-2859-36A7-1DD7D9F45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5765B-A541-4D6A-BA83-1D548EC88D30}" type="slidenum">
              <a:rPr lang="en-CA" smtClean="0"/>
              <a:t>‹#›</a:t>
            </a:fld>
            <a:endParaRPr lang="en-CA"/>
          </a:p>
        </p:txBody>
      </p:sp>
    </p:spTree>
    <p:extLst>
      <p:ext uri="{BB962C8B-B14F-4D97-AF65-F5344CB8AC3E}">
        <p14:creationId xmlns:p14="http://schemas.microsoft.com/office/powerpoint/2010/main" val="1819910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69E03-B306-626C-2545-0EE8D429B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18F248-99EC-6EEC-CE7D-A87E01740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2BF93D-6438-C1A4-EDE9-5A811A5D7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2FC56A89-CE9D-DF73-D60C-2A4990073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3F7F11C-F447-7D77-C9E2-B0D8EDE98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698F0-ABDC-41DD-B1E2-D2EADA5D4B0E}" type="slidenum">
              <a:rPr lang="en-CA" smtClean="0"/>
              <a:t>‹#›</a:t>
            </a:fld>
            <a:endParaRPr lang="en-CA"/>
          </a:p>
        </p:txBody>
      </p:sp>
    </p:spTree>
    <p:extLst>
      <p:ext uri="{BB962C8B-B14F-4D97-AF65-F5344CB8AC3E}">
        <p14:creationId xmlns:p14="http://schemas.microsoft.com/office/powerpoint/2010/main" val="286523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id="{C5A92D2D-FE6E-4CBE-9407-E2CFBC690DEC}"/>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rot="10800000" flipH="1">
            <a:off x="-1" y="0"/>
            <a:ext cx="12192001" cy="1689100"/>
          </a:xfrm>
          <a:prstGeom prst="rect">
            <a:avLst/>
          </a:prstGeom>
        </p:spPr>
      </p:pic>
      <p:sp>
        <p:nvSpPr>
          <p:cNvPr id="2" name="Title Placeholder 1">
            <a:extLst>
              <a:ext uri="{FF2B5EF4-FFF2-40B4-BE49-F238E27FC236}">
                <a16:creationId xmlns:a16="http://schemas.microsoft.com/office/drawing/2014/main" id="{FB0C3D00-770B-4AA2-84DA-44D6BDCAE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8AF5AEA-A3B9-4F10-B6CF-71E7CE422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D03758AE-7446-4069-8708-CCD9E8BED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A1D28-241D-4D24-88F3-BF4725C3A657}" type="slidenum">
              <a:rPr lang="en-CA" smtClean="0"/>
              <a:t>‹#›</a:t>
            </a:fld>
            <a:endParaRPr lang="en-CA"/>
          </a:p>
        </p:txBody>
      </p:sp>
    </p:spTree>
    <p:extLst>
      <p:ext uri="{BB962C8B-B14F-4D97-AF65-F5344CB8AC3E}">
        <p14:creationId xmlns:p14="http://schemas.microsoft.com/office/powerpoint/2010/main" val="20842124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lnSpc>
          <a:spcPct val="90000"/>
        </a:lnSpc>
        <a:spcBef>
          <a:spcPct val="0"/>
        </a:spcBef>
        <a:buNone/>
        <a:defRPr sz="4400" b="1" kern="1200">
          <a:solidFill>
            <a:srgbClr val="64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4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4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4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4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4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fnigc.c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registrar@fnig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D6FCE-E046-40FD-85E6-CB93D9B6AC2D}"/>
              </a:ext>
            </a:extLst>
          </p:cNvPr>
          <p:cNvSpPr>
            <a:spLocks noGrp="1"/>
          </p:cNvSpPr>
          <p:nvPr>
            <p:ph type="ctrTitle"/>
          </p:nvPr>
        </p:nvSpPr>
        <p:spPr>
          <a:xfrm>
            <a:off x="640080" y="320040"/>
            <a:ext cx="6692827" cy="3892669"/>
          </a:xfrm>
        </p:spPr>
        <p:txBody>
          <a:bodyPr vert="horz" lIns="91440" tIns="45720" rIns="91440" bIns="45720" rtlCol="0">
            <a:normAutofit fontScale="90000"/>
          </a:bodyPr>
          <a:lstStyle/>
          <a:p>
            <a:pPr algn="l"/>
            <a:r>
              <a:rPr lang="en-US" sz="6600" b="1" i="1" dirty="0">
                <a:latin typeface="ITC Stone Sans Std Medium" panose="020B0602030503020204" pitchFamily="34" charset="0"/>
                <a:cs typeface="Arial" panose="020B0604020202020204" pitchFamily="34" charset="0"/>
              </a:rPr>
              <a:t>The Fundamentals of OCAP®</a:t>
            </a:r>
            <a:r>
              <a:rPr lang="en-US" sz="6600" b="1" dirty="0">
                <a:latin typeface="ITC Stone Sans Std Medium" panose="020B0602030503020204" pitchFamily="34" charset="0"/>
                <a:cs typeface="Arial" panose="020B0604020202020204" pitchFamily="34" charset="0"/>
              </a:rPr>
              <a:t> online course: a teaching and outreach tool</a:t>
            </a:r>
            <a:endParaRPr lang="en-US" sz="6600" b="1" kern="1200" dirty="0">
              <a:latin typeface="+mj-lt"/>
              <a:ea typeface="+mj-ea"/>
              <a:cs typeface="+mj-cs"/>
            </a:endParaRPr>
          </a:p>
        </p:txBody>
      </p:sp>
      <p:sp>
        <p:nvSpPr>
          <p:cNvPr id="5" name="Content Placeholder 4">
            <a:extLst>
              <a:ext uri="{FF2B5EF4-FFF2-40B4-BE49-F238E27FC236}">
                <a16:creationId xmlns:a16="http://schemas.microsoft.com/office/drawing/2014/main" id="{8F5ADAFB-45F9-42CE-A418-B93F1E5FC890}"/>
              </a:ext>
            </a:extLst>
          </p:cNvPr>
          <p:cNvSpPr>
            <a:spLocks noGrp="1"/>
          </p:cNvSpPr>
          <p:nvPr>
            <p:ph type="subTitle" idx="1"/>
          </p:nvPr>
        </p:nvSpPr>
        <p:spPr>
          <a:xfrm>
            <a:off x="640080" y="4631161"/>
            <a:ext cx="6692827" cy="1569486"/>
          </a:xfrm>
        </p:spPr>
        <p:txBody>
          <a:bodyPr vert="horz" lIns="91440" tIns="45720" rIns="91440" bIns="45720" rtlCol="0">
            <a:normAutofit/>
          </a:bodyPr>
          <a:lstStyle/>
          <a:p>
            <a:pPr marL="457200" lvl="1" algn="l"/>
            <a:endParaRPr lang="en-US" sz="1100"/>
          </a:p>
          <a:p>
            <a:pPr marL="457200" lvl="1" algn="l"/>
            <a:r>
              <a:rPr lang="en-US" sz="1100"/>
              <a:t>Aaron Franks, PhD</a:t>
            </a:r>
          </a:p>
          <a:p>
            <a:pPr marL="457200" lvl="1" algn="l"/>
            <a:r>
              <a:rPr lang="en-US" sz="1100"/>
              <a:t>Senior Research Manager, OCAP and Information Governance</a:t>
            </a:r>
          </a:p>
          <a:p>
            <a:pPr marL="457200" lvl="1" algn="l"/>
            <a:r>
              <a:rPr lang="en-US" sz="1100"/>
              <a:t>First Nations Information Governance Centre</a:t>
            </a:r>
          </a:p>
          <a:p>
            <a:pPr marL="457200" lvl="1" algn="l"/>
            <a:r>
              <a:rPr lang="en-US" sz="1100"/>
              <a:t>Chiefs of Ontario </a:t>
            </a:r>
            <a:r>
              <a:rPr lang="en-US" sz="1100" i="1"/>
              <a:t>Powering Up Data Sovereignty </a:t>
            </a:r>
            <a:r>
              <a:rPr lang="en-US" sz="1100"/>
              <a:t>Conference</a:t>
            </a:r>
          </a:p>
          <a:p>
            <a:pPr marL="457200" lvl="1" algn="l"/>
            <a:r>
              <a:rPr lang="en-US" sz="1100"/>
              <a:t>24-26 October, 2023</a:t>
            </a:r>
          </a:p>
          <a:p>
            <a:pPr marL="457200" lvl="1" algn="l"/>
            <a:r>
              <a:rPr lang="en-US" sz="1100" err="1"/>
              <a:t>Tkaronto</a:t>
            </a:r>
            <a:endParaRPr lang="en-US" sz="1100"/>
          </a:p>
        </p:txBody>
      </p:sp>
      <p:sp>
        <p:nvSpPr>
          <p:cNvPr id="4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7781544" y="1466338"/>
            <a:ext cx="4087368" cy="3688849"/>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spTree>
    <p:extLst>
      <p:ext uri="{BB962C8B-B14F-4D97-AF65-F5344CB8AC3E}">
        <p14:creationId xmlns:p14="http://schemas.microsoft.com/office/powerpoint/2010/main" val="46053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CA" sz="5400" b="1" dirty="0"/>
              <a:t>Accessing</a:t>
            </a:r>
            <a:r>
              <a:rPr lang="en-CA" sz="5400" b="1" i="1" dirty="0"/>
              <a:t> The Fundamentals of OCAP®</a:t>
            </a:r>
            <a:r>
              <a:rPr lang="en-CA" sz="5400" b="1" dirty="0"/>
              <a:t> </a:t>
            </a:r>
            <a:br>
              <a:rPr lang="en-CA" sz="5400" b="1" dirty="0"/>
            </a:br>
            <a:r>
              <a:rPr lang="en-CA" sz="5400" b="1" dirty="0"/>
              <a:t>online course</a:t>
            </a:r>
            <a:endParaRPr lang="en-US" sz="5400" b="1" dirty="0"/>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572492" y="2071316"/>
            <a:ext cx="8496351" cy="4119172"/>
          </a:xfrm>
        </p:spPr>
        <p:txBody>
          <a:bodyPr vert="horz" lIns="91440" tIns="45720" rIns="91440" bIns="45720" rtlCol="0" anchor="t">
            <a:normAutofit fontScale="85000" lnSpcReduction="10000"/>
          </a:bodyPr>
          <a:lstStyle/>
          <a:p>
            <a:pPr marL="457200" lvl="1"/>
            <a:endParaRPr lang="en-US" sz="2000"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Registration webpage:       </a:t>
            </a:r>
            <a:r>
              <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https://learning.fnigc.ca</a:t>
            </a:r>
            <a:endPar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French language launch:   Winter 2023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a:t>
            </a:r>
            <a:r>
              <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$500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0" i="1" u="sng"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Discount</a:t>
            </a:r>
            <a:r>
              <a:rPr kumimoji="0" lang="en-CA" sz="3600" b="0" i="1" u="none"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 </a:t>
            </a:r>
            <a:r>
              <a:rPr kumimoji="0" lang="en-CA" sz="36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for First Nations orgs, First Nations students, non-profit orgs, and groups over 10</a:t>
            </a:r>
            <a:r>
              <a:rPr kumimoji="0" lang="en-CA" sz="40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3800" b="0" i="0" dirty="0">
                <a:solidFill>
                  <a:srgbClr val="414042"/>
                </a:solidFill>
                <a:effectLst/>
              </a:rPr>
              <a:t>Contact </a:t>
            </a:r>
            <a:r>
              <a:rPr lang="en-CA" sz="3800" b="0" i="0" dirty="0">
                <a:solidFill>
                  <a:srgbClr val="414042"/>
                </a:solidFill>
                <a:effectLst/>
                <a:hlinkClick r:id="rId4"/>
              </a:rPr>
              <a:t>registrar@fnigc.ca</a:t>
            </a:r>
            <a:r>
              <a:rPr lang="en-CA" sz="3800" b="0" i="0" dirty="0">
                <a:solidFill>
                  <a:srgbClr val="414042"/>
                </a:solidFill>
                <a:effectLst/>
              </a:rPr>
              <a:t> for more information.</a:t>
            </a:r>
            <a:endParaRPr kumimoji="0" lang="en-CA" sz="38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fontAlgn="auto">
              <a:spcBef>
                <a:spcPts val="1000"/>
              </a:spcBef>
              <a:spcAft>
                <a:spcPts val="800"/>
              </a:spcAft>
              <a:buClrTx/>
              <a:buSzTx/>
              <a:tabLst/>
              <a:defRPr/>
            </a:pPr>
            <a:endParaRPr kumimoji="0" lang="en-US" sz="2000" b="0" i="0" u="none" strike="noStrike" cap="none" spc="0" normalizeH="0" baseline="0" noProof="0" dirty="0">
              <a:ln>
                <a:noFill/>
              </a:ln>
              <a:effectLst/>
              <a:uLnTx/>
              <a:uFillTx/>
            </a:endParaRPr>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788" r="12389" b="3"/>
          <a:stretch/>
        </p:blipFill>
        <p:spPr>
          <a:xfrm flipH="1">
            <a:off x="8658366" y="2757671"/>
            <a:ext cx="3530586" cy="4096512"/>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spTree>
    <p:extLst>
      <p:ext uri="{BB962C8B-B14F-4D97-AF65-F5344CB8AC3E}">
        <p14:creationId xmlns:p14="http://schemas.microsoft.com/office/powerpoint/2010/main" val="260895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id="{2A1066D5-60DF-46FA-A9D7-513197F571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4549348"/>
            <a:ext cx="12192001" cy="2886502"/>
          </a:xfrm>
          <a:prstGeom prst="rect">
            <a:avLst/>
          </a:prstGeom>
        </p:spPr>
      </p:pic>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6299199" y="1828800"/>
            <a:ext cx="4433455" cy="4664075"/>
          </a:xfrm>
        </p:spPr>
        <p:txBody>
          <a:bodyPr>
            <a:normAutofit/>
          </a:bodyPr>
          <a:lstStyle/>
          <a:p>
            <a:r>
              <a:rPr lang="en-CA">
                <a:latin typeface="Arial" panose="020B0604020202020204" pitchFamily="34" charset="0"/>
                <a:cs typeface="Arial" panose="020B0604020202020204" pitchFamily="34" charset="0"/>
              </a:rPr>
              <a:t>Ownership, Control, Access and Possession</a:t>
            </a:r>
          </a:p>
          <a:p>
            <a:pPr marL="457200" indent="-457200">
              <a:buFont typeface="+mj-lt"/>
              <a:buAutoNum type="arabicPeriod"/>
            </a:pP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Collection, protection, use, and sharing </a:t>
            </a:r>
            <a:r>
              <a:rPr lang="en-CA" sz="2200">
                <a:latin typeface="Arial" panose="020B0604020202020204" pitchFamily="34" charset="0"/>
                <a:cs typeface="Arial" panose="020B0604020202020204" pitchFamily="34" charset="0"/>
              </a:rPr>
              <a:t>of First Nations data</a:t>
            </a:r>
          </a:p>
          <a:p>
            <a:pPr marL="457200" indent="-457200">
              <a:buFont typeface="+mj-lt"/>
              <a:buAutoNum type="arabicPeriod"/>
            </a:pP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a:t>
            </a:r>
            <a:r>
              <a:rPr lang="en-CA" sz="2200">
                <a:latin typeface="Arial" panose="020B0604020202020204" pitchFamily="34" charset="0"/>
                <a:cs typeface="Arial" panose="020B0604020202020204" pitchFamily="34" charset="0"/>
              </a:rPr>
              <a:t> community while minimizing harm</a:t>
            </a:r>
          </a:p>
          <a:p>
            <a:pPr marL="457200" indent="-457200">
              <a:buFont typeface="+mj-lt"/>
              <a:buAutoNum type="arabicPeriod"/>
            </a:pP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Self-determination</a:t>
            </a:r>
            <a:r>
              <a:rPr lang="en-CA" sz="2200">
                <a:latin typeface="Arial" panose="020B0604020202020204" pitchFamily="34" charset="0"/>
                <a:cs typeface="Arial" panose="020B0604020202020204" pitchFamily="34" charset="0"/>
              </a:rPr>
              <a:t>, and preservation and development of </a:t>
            </a: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culture</a:t>
            </a:r>
          </a:p>
          <a:p>
            <a:pPr marL="0" indent="0">
              <a:buClr>
                <a:srgbClr val="962021"/>
              </a:buClr>
              <a:buNone/>
            </a:pPr>
            <a:endParaRPr lang="en-US" sz="2200">
              <a:latin typeface="Arial" panose="020B0604020202020204" pitchFamily="34" charset="0"/>
              <a:cs typeface="Arial" panose="020B0604020202020204" pitchFamily="34" charset="0"/>
            </a:endParaRPr>
          </a:p>
          <a:p>
            <a:pPr marL="0" indent="0">
              <a:buClr>
                <a:srgbClr val="962021"/>
              </a:buClr>
              <a:buNone/>
            </a:pPr>
            <a:endParaRPr lang="en-US" sz="2200">
              <a:latin typeface="Arial" panose="020B0604020202020204" pitchFamily="34" charset="0"/>
              <a:cs typeface="Arial" panose="020B0604020202020204" pitchFamily="34" charset="0"/>
            </a:endParaRPr>
          </a:p>
          <a:p>
            <a:pPr marL="0" indent="0">
              <a:buClr>
                <a:srgbClr val="962021"/>
              </a:buClr>
              <a:buNone/>
            </a:pPr>
            <a:endParaRPr lang="en-US" sz="22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B25A811-7156-4B5A-95BD-9F9EA1A4A361}"/>
              </a:ext>
            </a:extLst>
          </p:cNvPr>
          <p:cNvSpPr txBox="1"/>
          <p:nvPr/>
        </p:nvSpPr>
        <p:spPr>
          <a:xfrm>
            <a:off x="11569700" y="6248400"/>
            <a:ext cx="457200" cy="369332"/>
          </a:xfrm>
          <a:prstGeom prst="rect">
            <a:avLst/>
          </a:prstGeom>
          <a:noFill/>
        </p:spPr>
        <p:txBody>
          <a:bodyPr wrap="square" rtlCol="0">
            <a:spAutoFit/>
          </a:bodyPr>
          <a:lstStyle/>
          <a:p>
            <a:pPr algn="r"/>
            <a:endParaRPr lang="en-CA"/>
          </a:p>
        </p:txBody>
      </p:sp>
      <p:sp>
        <p:nvSpPr>
          <p:cNvPr id="10" name="TextBox 9">
            <a:extLst>
              <a:ext uri="{FF2B5EF4-FFF2-40B4-BE49-F238E27FC236}">
                <a16:creationId xmlns:a16="http://schemas.microsoft.com/office/drawing/2014/main" id="{ED348E9D-DD59-4BC4-B971-9A6F409B1189}"/>
              </a:ext>
            </a:extLst>
          </p:cNvPr>
          <p:cNvSpPr txBox="1"/>
          <p:nvPr/>
        </p:nvSpPr>
        <p:spPr>
          <a:xfrm>
            <a:off x="11506200" y="6858000"/>
            <a:ext cx="457200" cy="369332"/>
          </a:xfrm>
          <a:prstGeom prst="rect">
            <a:avLst/>
          </a:prstGeom>
          <a:noFill/>
        </p:spPr>
        <p:txBody>
          <a:bodyPr wrap="square" rtlCol="0">
            <a:spAutoFit/>
          </a:bodyPr>
          <a:lstStyle/>
          <a:p>
            <a:pPr algn="r"/>
            <a:r>
              <a:rPr lang="en-US">
                <a:solidFill>
                  <a:schemeClr val="bg1"/>
                </a:solidFill>
              </a:rPr>
              <a:t>7</a:t>
            </a:r>
            <a:endParaRPr lang="en-CA">
              <a:solidFill>
                <a:schemeClr val="bg1"/>
              </a:solidFill>
            </a:endParaRPr>
          </a:p>
        </p:txBody>
      </p:sp>
      <p:sp>
        <p:nvSpPr>
          <p:cNvPr id="8" name="Title 1">
            <a:extLst>
              <a:ext uri="{FF2B5EF4-FFF2-40B4-BE49-F238E27FC236}">
                <a16:creationId xmlns:a16="http://schemas.microsoft.com/office/drawing/2014/main" id="{FCF8545E-8DE7-4AAF-9952-FCC5202A501D}"/>
              </a:ext>
            </a:extLst>
          </p:cNvPr>
          <p:cNvSpPr txBox="1">
            <a:spLocks/>
          </p:cNvSpPr>
          <p:nvPr/>
        </p:nvSpPr>
        <p:spPr>
          <a:xfrm>
            <a:off x="722317" y="2625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600" b="1">
              <a:solidFill>
                <a:srgbClr val="962021"/>
              </a:solidFill>
              <a:latin typeface="+mn-lt"/>
              <a:cs typeface="Arial" panose="020B0604020202020204" pitchFamily="34" charset="0"/>
            </a:endParaRPr>
          </a:p>
        </p:txBody>
      </p:sp>
      <p:sp>
        <p:nvSpPr>
          <p:cNvPr id="11" name="Title 4">
            <a:extLst>
              <a:ext uri="{FF2B5EF4-FFF2-40B4-BE49-F238E27FC236}">
                <a16:creationId xmlns:a16="http://schemas.microsoft.com/office/drawing/2014/main" id="{6D5890D4-CDB7-4FC9-965C-96F3343BF37B}"/>
              </a:ext>
            </a:extLst>
          </p:cNvPr>
          <p:cNvSpPr>
            <a:spLocks noGrp="1"/>
          </p:cNvSpPr>
          <p:nvPr>
            <p:ph type="title"/>
          </p:nvPr>
        </p:nvSpPr>
        <p:spPr>
          <a:xfrm>
            <a:off x="1496290" y="744583"/>
            <a:ext cx="8496795" cy="728578"/>
          </a:xfrm>
        </p:spPr>
        <p:txBody>
          <a:bodyPr>
            <a:normAutofit fontScale="90000"/>
          </a:bodyPr>
          <a:lstStyle/>
          <a:p>
            <a:r>
              <a:rPr lang="en-US" sz="3600" b="1" dirty="0">
                <a:latin typeface="ITC Stone Sans Std Medium" panose="020B0602030503020204" pitchFamily="34" charset="0"/>
                <a:cs typeface="Arial" panose="020B0604020202020204" pitchFamily="34" charset="0"/>
              </a:rPr>
              <a:t>First Nations Principles of OCAP® - a framework for asserting data sovereignty</a:t>
            </a:r>
            <a:endParaRPr lang="en-CA" sz="3600" b="1" dirty="0">
              <a:latin typeface="ITC Stone Sans Std Medium" panose="020B0602030503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0CF48E4-8BB6-0C22-DD62-9613E6925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290" y="1967317"/>
            <a:ext cx="3757078" cy="375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5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0" dirty="0">
                <a:solidFill>
                  <a:schemeClr val="tx1"/>
                </a:solidFill>
                <a:latin typeface="ITC Stone Sans Std Medium" panose="020B0602030503020204" pitchFamily="34" charset="0"/>
              </a:rPr>
              <a:t>Fundamentals of OCAP</a:t>
            </a:r>
            <a:r>
              <a:rPr lang="en-US" sz="4000" b="0" baseline="30000" dirty="0">
                <a:solidFill>
                  <a:schemeClr val="tx1"/>
                </a:solidFill>
                <a:latin typeface="ITC Stone Sans Std Medium" panose="020B0602030503020204" pitchFamily="34" charset="0"/>
              </a:rPr>
              <a:t>®</a:t>
            </a:r>
            <a:r>
              <a:rPr lang="en-CA" sz="4000" b="0" dirty="0">
                <a:solidFill>
                  <a:schemeClr val="tx1"/>
                </a:solidFill>
                <a:latin typeface="ITC Stone Sans Std Medium" panose="020B0602030503020204" pitchFamily="34" charset="0"/>
              </a:rPr>
              <a:t> Course</a:t>
            </a:r>
          </a:p>
        </p:txBody>
      </p:sp>
      <p:sp>
        <p:nvSpPr>
          <p:cNvPr id="3" name="Text Placeholder 2">
            <a:extLst>
              <a:ext uri="{FF2B5EF4-FFF2-40B4-BE49-F238E27FC236}">
                <a16:creationId xmlns:a16="http://schemas.microsoft.com/office/drawing/2014/main" id="{DF81BC85-91A5-4312-AC7E-B52BEF9C02D8}"/>
              </a:ext>
            </a:extLst>
          </p:cNvPr>
          <p:cNvSpPr>
            <a:spLocks noGrp="1"/>
          </p:cNvSpPr>
          <p:nvPr>
            <p:ph type="body" idx="1"/>
          </p:nvPr>
        </p:nvSpPr>
        <p:spPr>
          <a:xfrm>
            <a:off x="724038" y="1070373"/>
            <a:ext cx="5157787" cy="823912"/>
          </a:xfrm>
        </p:spPr>
        <p:txBody>
          <a:bodyPr>
            <a:normAutofit/>
          </a:bodyPr>
          <a:lstStyle/>
          <a:p>
            <a:r>
              <a:rPr lang="en-US" dirty="0"/>
              <a:t>2016-2022</a:t>
            </a:r>
            <a:endParaRPr lang="en-CA" dirty="0"/>
          </a:p>
        </p:txBody>
      </p:sp>
      <p:sp>
        <p:nvSpPr>
          <p:cNvPr id="5" name="Text Placeholder 4">
            <a:extLst>
              <a:ext uri="{FF2B5EF4-FFF2-40B4-BE49-F238E27FC236}">
                <a16:creationId xmlns:a16="http://schemas.microsoft.com/office/drawing/2014/main" id="{BFF69BB5-D03C-C32C-47CE-3B03015B8D4E}"/>
              </a:ext>
            </a:extLst>
          </p:cNvPr>
          <p:cNvSpPr>
            <a:spLocks noGrp="1"/>
          </p:cNvSpPr>
          <p:nvPr>
            <p:ph type="body" sz="quarter" idx="3"/>
          </p:nvPr>
        </p:nvSpPr>
        <p:spPr>
          <a:xfrm>
            <a:off x="6273526" y="1057139"/>
            <a:ext cx="5183188" cy="823912"/>
          </a:xfrm>
        </p:spPr>
        <p:txBody>
          <a:bodyPr>
            <a:normAutofit/>
          </a:bodyPr>
          <a:lstStyle/>
          <a:p>
            <a:r>
              <a:rPr lang="en-US" dirty="0"/>
              <a:t>2023-</a:t>
            </a:r>
            <a:endParaRPr lang="en-CA" dirty="0"/>
          </a:p>
        </p:txBody>
      </p:sp>
      <p:sp>
        <p:nvSpPr>
          <p:cNvPr id="6" name="Content Placeholder 5">
            <a:extLst>
              <a:ext uri="{FF2B5EF4-FFF2-40B4-BE49-F238E27FC236}">
                <a16:creationId xmlns:a16="http://schemas.microsoft.com/office/drawing/2014/main" id="{B0B27850-4D03-4968-51F7-1C574334E95D}"/>
              </a:ext>
            </a:extLst>
          </p:cNvPr>
          <p:cNvSpPr>
            <a:spLocks noGrp="1"/>
          </p:cNvSpPr>
          <p:nvPr>
            <p:ph sz="quarter" idx="4"/>
          </p:nvPr>
        </p:nvSpPr>
        <p:spPr/>
        <p:txBody>
          <a:bodyPr/>
          <a:lstStyle/>
          <a:p>
            <a:endParaRPr lang="en-CA"/>
          </a:p>
        </p:txBody>
      </p:sp>
      <p:pic>
        <p:nvPicPr>
          <p:cNvPr id="8" name="Picture 7">
            <a:extLst>
              <a:ext uri="{FF2B5EF4-FFF2-40B4-BE49-F238E27FC236}">
                <a16:creationId xmlns:a16="http://schemas.microsoft.com/office/drawing/2014/main" id="{8E091A30-5C88-57DA-C97B-015765820B7C}"/>
              </a:ext>
            </a:extLst>
          </p:cNvPr>
          <p:cNvPicPr>
            <a:picLocks noChangeAspect="1"/>
          </p:cNvPicPr>
          <p:nvPr/>
        </p:nvPicPr>
        <p:blipFill>
          <a:blip r:embed="rId3"/>
          <a:stretch>
            <a:fillRect/>
          </a:stretch>
        </p:blipFill>
        <p:spPr>
          <a:xfrm>
            <a:off x="6019800" y="1881051"/>
            <a:ext cx="5332411" cy="4872446"/>
          </a:xfrm>
          <a:prstGeom prst="rect">
            <a:avLst/>
          </a:prstGeom>
        </p:spPr>
      </p:pic>
      <p:pic>
        <p:nvPicPr>
          <p:cNvPr id="7" name="Content Placeholder 3">
            <a:extLst>
              <a:ext uri="{FF2B5EF4-FFF2-40B4-BE49-F238E27FC236}">
                <a16:creationId xmlns:a16="http://schemas.microsoft.com/office/drawing/2014/main" id="{A123FC5D-46CB-0670-8607-21BD8068F129}"/>
              </a:ext>
            </a:extLst>
          </p:cNvPr>
          <p:cNvPicPr>
            <a:picLocks noGrp="1" noChangeAspect="1"/>
          </p:cNvPicPr>
          <p:nvPr>
            <p:ph sz="half" idx="2"/>
          </p:nvPr>
        </p:nvPicPr>
        <p:blipFill>
          <a:blip r:embed="rId4"/>
          <a:stretch>
            <a:fillRect/>
          </a:stretch>
        </p:blipFill>
        <p:spPr>
          <a:xfrm>
            <a:off x="735286" y="2063932"/>
            <a:ext cx="4838974" cy="4576840"/>
          </a:xfrm>
          <a:prstGeom prst="rect">
            <a:avLst/>
          </a:prstGeom>
          <a:ln>
            <a:solidFill>
              <a:schemeClr val="accent2"/>
            </a:solidFill>
          </a:ln>
        </p:spPr>
      </p:pic>
    </p:spTree>
    <p:extLst>
      <p:ext uri="{BB962C8B-B14F-4D97-AF65-F5344CB8AC3E}">
        <p14:creationId xmlns:p14="http://schemas.microsoft.com/office/powerpoint/2010/main" val="386781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70C49D8F-8013-5FDF-4BE3-05BFED1167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a:extLst>
              <a:ext uri="{FF2B5EF4-FFF2-40B4-BE49-F238E27FC236}">
                <a16:creationId xmlns:a16="http://schemas.microsoft.com/office/drawing/2014/main" id="{5E2F8105-C9D5-554C-4898-4F086F6BB244}"/>
              </a:ext>
            </a:extLst>
          </p:cNvPr>
          <p:cNvPicPr>
            <a:picLocks noChangeAspect="1"/>
          </p:cNvPicPr>
          <p:nvPr/>
        </p:nvPicPr>
        <p:blipFill>
          <a:blip r:embed="rId3"/>
          <a:stretch>
            <a:fillRect/>
          </a:stretch>
        </p:blipFill>
        <p:spPr>
          <a:xfrm>
            <a:off x="0" y="770020"/>
            <a:ext cx="12192000" cy="5951621"/>
          </a:xfrm>
          <a:prstGeom prst="rect">
            <a:avLst/>
          </a:prstGeom>
        </p:spPr>
      </p:pic>
    </p:spTree>
    <p:extLst>
      <p:ext uri="{BB962C8B-B14F-4D97-AF65-F5344CB8AC3E}">
        <p14:creationId xmlns:p14="http://schemas.microsoft.com/office/powerpoint/2010/main" val="10958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000" b="1" kern="1200" dirty="0">
                <a:solidFill>
                  <a:schemeClr val="tx1"/>
                </a:solidFill>
                <a:latin typeface="+mj-lt"/>
                <a:ea typeface="+mj-ea"/>
                <a:cs typeface="+mj-cs"/>
              </a:rPr>
              <a:t>The OCAP course – “scaffolding” ideas and information</a:t>
            </a: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762000" y="2551176"/>
            <a:ext cx="5791199" cy="3602935"/>
          </a:xfrm>
        </p:spPr>
        <p:txBody>
          <a:bodyPr vert="horz" lIns="91440" tIns="45720" rIns="91440" bIns="45720" rtlCol="0">
            <a:normAutofit/>
          </a:bodyPr>
          <a:lstStyle/>
          <a:p>
            <a:pPr marL="457200" lvl="1"/>
            <a:endParaRPr lang="en-US" sz="2000"/>
          </a:p>
          <a:p>
            <a:pPr marL="457200" lvl="1"/>
            <a:endParaRPr lang="en-US" sz="2000"/>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8024191" y="1868541"/>
            <a:ext cx="3452192" cy="3115603"/>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graphicFrame>
        <p:nvGraphicFramePr>
          <p:cNvPr id="33" name="TextBox 2">
            <a:extLst>
              <a:ext uri="{FF2B5EF4-FFF2-40B4-BE49-F238E27FC236}">
                <a16:creationId xmlns:a16="http://schemas.microsoft.com/office/drawing/2014/main" id="{1AD9E103-816C-7070-605A-1A4D772025BD}"/>
              </a:ext>
            </a:extLst>
          </p:cNvPr>
          <p:cNvGraphicFramePr/>
          <p:nvPr>
            <p:extLst>
              <p:ext uri="{D42A27DB-BD31-4B8C-83A1-F6EECF244321}">
                <p14:modId xmlns:p14="http://schemas.microsoft.com/office/powerpoint/2010/main" val="940349863"/>
              </p:ext>
            </p:extLst>
          </p:nvPr>
        </p:nvGraphicFramePr>
        <p:xfrm>
          <a:off x="762000" y="2144110"/>
          <a:ext cx="6546575" cy="44774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225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000" b="1" kern="1200" dirty="0">
                <a:solidFill>
                  <a:schemeClr val="tx1"/>
                </a:solidFill>
                <a:latin typeface="+mj-lt"/>
                <a:ea typeface="+mj-ea"/>
                <a:cs typeface="+mj-cs"/>
              </a:rPr>
              <a:t>“scaffolding” information and ideas</a:t>
            </a: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762000" y="2551176"/>
            <a:ext cx="5791199" cy="3602935"/>
          </a:xfrm>
        </p:spPr>
        <p:txBody>
          <a:bodyPr vert="horz" lIns="91440" tIns="45720" rIns="91440" bIns="45720" rtlCol="0">
            <a:normAutofit/>
          </a:bodyPr>
          <a:lstStyle/>
          <a:p>
            <a:pPr marL="457200" lvl="1"/>
            <a:endParaRPr lang="en-US" sz="2000"/>
          </a:p>
          <a:p>
            <a:pPr marL="457200" lvl="1"/>
            <a:endParaRPr lang="en-US" sz="2000"/>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8024191" y="1868541"/>
            <a:ext cx="3452192" cy="3115603"/>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graphicFrame>
        <p:nvGraphicFramePr>
          <p:cNvPr id="33" name="TextBox 2">
            <a:extLst>
              <a:ext uri="{FF2B5EF4-FFF2-40B4-BE49-F238E27FC236}">
                <a16:creationId xmlns:a16="http://schemas.microsoft.com/office/drawing/2014/main" id="{1AD9E103-816C-7070-605A-1A4D772025BD}"/>
              </a:ext>
            </a:extLst>
          </p:cNvPr>
          <p:cNvGraphicFramePr/>
          <p:nvPr>
            <p:extLst>
              <p:ext uri="{D42A27DB-BD31-4B8C-83A1-F6EECF244321}">
                <p14:modId xmlns:p14="http://schemas.microsoft.com/office/powerpoint/2010/main" val="2129018786"/>
              </p:ext>
            </p:extLst>
          </p:nvPr>
        </p:nvGraphicFramePr>
        <p:xfrm>
          <a:off x="762000" y="1868540"/>
          <a:ext cx="6546575" cy="48002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891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630935" y="640080"/>
            <a:ext cx="5880223" cy="1481328"/>
          </a:xfrm>
        </p:spPr>
        <p:txBody>
          <a:bodyPr vert="horz" lIns="91440" tIns="45720" rIns="91440" bIns="45720" rtlCol="0" anchor="b">
            <a:normAutofit/>
          </a:bodyPr>
          <a:lstStyle/>
          <a:p>
            <a:r>
              <a:rPr lang="en-US" sz="4600" b="1" kern="1200" dirty="0">
                <a:solidFill>
                  <a:schemeClr val="tx1"/>
                </a:solidFill>
                <a:latin typeface="+mj-lt"/>
                <a:ea typeface="+mj-ea"/>
                <a:cs typeface="+mj-cs"/>
              </a:rPr>
              <a:t>Course as a Tool</a:t>
            </a:r>
          </a:p>
        </p:txBody>
      </p:sp>
      <p:sp>
        <p:nvSpPr>
          <p:cNvPr id="3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630936" y="2660904"/>
            <a:ext cx="5458968" cy="3547872"/>
          </a:xfrm>
        </p:spPr>
        <p:txBody>
          <a:bodyPr vert="horz" lIns="91440" tIns="45720" rIns="91440" bIns="45720" rtlCol="0" anchor="t">
            <a:normAutofit/>
          </a:bodyPr>
          <a:lstStyle/>
          <a:p>
            <a:pPr marL="457200" lvl="1"/>
            <a:endParaRPr lang="en-US" sz="2000" dirty="0"/>
          </a:p>
          <a:p>
            <a:pPr marL="228600" lvl="1"/>
            <a:r>
              <a:rPr lang="en-US" dirty="0"/>
              <a:t>Individual Learning</a:t>
            </a:r>
          </a:p>
          <a:p>
            <a:pPr marL="228600" lvl="1"/>
            <a:r>
              <a:rPr lang="en-US" dirty="0"/>
              <a:t>Group or cohort learning</a:t>
            </a:r>
          </a:p>
          <a:p>
            <a:pPr marL="228600" lvl="1"/>
            <a:endParaRPr lang="en-US" dirty="0"/>
          </a:p>
          <a:p>
            <a:pPr marL="228600" lvl="1"/>
            <a:r>
              <a:rPr lang="en-US" dirty="0"/>
              <a:t>Stand alone</a:t>
            </a:r>
          </a:p>
          <a:p>
            <a:pPr marL="228600" lvl="1"/>
            <a:r>
              <a:rPr lang="en-US" dirty="0"/>
              <a:t>Paired with workshop or presentation</a:t>
            </a:r>
          </a:p>
          <a:p>
            <a:pPr marL="228600" lvl="1"/>
            <a:endParaRPr lang="en-US" dirty="0"/>
          </a:p>
          <a:p>
            <a:pPr marL="228600" lvl="1"/>
            <a:r>
              <a:rPr lang="en-US" dirty="0"/>
              <a:t>Collection of resources</a:t>
            </a:r>
          </a:p>
          <a:p>
            <a:pPr marL="228600" lvl="1"/>
            <a:r>
              <a:rPr lang="en-US" dirty="0"/>
              <a:t>Link to regional work (including COO)</a:t>
            </a:r>
          </a:p>
        </p:txBody>
      </p:sp>
      <p:pic>
        <p:nvPicPr>
          <p:cNvPr id="9" name="Picture 8" descr="A person with a group of people&#10;&#10;Description automatically generated with medium confidence">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6099048" y="965641"/>
            <a:ext cx="5458968" cy="4926718"/>
          </a:xfrm>
          <a:prstGeom prst="rect">
            <a:avLst/>
          </a:prstGeom>
        </p:spPr>
      </p:pic>
      <p:pic>
        <p:nvPicPr>
          <p:cNvPr id="10" name="Picture 9" descr="A group of arrows with different colors&#10;&#10;Description automatically generated">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spTree>
    <p:extLst>
      <p:ext uri="{BB962C8B-B14F-4D97-AF65-F5344CB8AC3E}">
        <p14:creationId xmlns:p14="http://schemas.microsoft.com/office/powerpoint/2010/main" val="403907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8632B-FE1E-D93C-DBD0-B789F54E8FF4}"/>
              </a:ext>
            </a:extLst>
          </p:cNvPr>
          <p:cNvSpPr txBox="1"/>
          <p:nvPr/>
        </p:nvSpPr>
        <p:spPr>
          <a:xfrm>
            <a:off x="5189480" y="721368"/>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4800" dirty="0">
                <a:solidFill>
                  <a:schemeClr val="bg2">
                    <a:lumMod val="90000"/>
                  </a:schemeClr>
                </a:solidFill>
                <a:effectLst/>
              </a:rPr>
              <a:t>the OCAP</a:t>
            </a:r>
            <a:r>
              <a:rPr lang="en-US" sz="4800" dirty="0">
                <a:solidFill>
                  <a:schemeClr val="bg2">
                    <a:lumMod val="90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4800" dirty="0">
                <a:solidFill>
                  <a:schemeClr val="bg2">
                    <a:lumMod val="90000"/>
                  </a:schemeClr>
                </a:solidFill>
                <a:effectLst/>
              </a:rPr>
              <a:t> </a:t>
            </a:r>
            <a:r>
              <a:rPr lang="en-US" sz="4800" dirty="0">
                <a:effectLst/>
              </a:rPr>
              <a:t>Principles are the building blocks for actions (they aren’t actions themselves).</a:t>
            </a:r>
            <a:endParaRPr lang="en-US" sz="4800" dirty="0"/>
          </a:p>
        </p:txBody>
      </p:sp>
      <p:sp>
        <p:nvSpPr>
          <p:cNvPr id="2" name="TextBox 1">
            <a:extLst>
              <a:ext uri="{FF2B5EF4-FFF2-40B4-BE49-F238E27FC236}">
                <a16:creationId xmlns:a16="http://schemas.microsoft.com/office/drawing/2014/main" id="{D62CF179-5A4B-D335-660F-5C0C6311BBD6}"/>
              </a:ext>
            </a:extLst>
          </p:cNvPr>
          <p:cNvSpPr txBox="1"/>
          <p:nvPr/>
        </p:nvSpPr>
        <p:spPr>
          <a:xfrm>
            <a:off x="554383" y="2898527"/>
            <a:ext cx="4405530" cy="1077218"/>
          </a:xfrm>
          <a:prstGeom prst="rect">
            <a:avLst/>
          </a:prstGeom>
          <a:noFill/>
        </p:spPr>
        <p:txBody>
          <a:bodyPr wrap="square" rtlCol="0">
            <a:spAutoFit/>
          </a:bodyPr>
          <a:lstStyle/>
          <a:p>
            <a:r>
              <a:rPr lang="en-US" sz="3200" dirty="0"/>
              <a:t>assert your data sovereignty…</a:t>
            </a:r>
            <a:endParaRPr lang="en-CA" sz="3200" dirty="0"/>
          </a:p>
        </p:txBody>
      </p:sp>
      <p:pic>
        <p:nvPicPr>
          <p:cNvPr id="3" name="Picture 2">
            <a:extLst>
              <a:ext uri="{FF2B5EF4-FFF2-40B4-BE49-F238E27FC236}">
                <a16:creationId xmlns:a16="http://schemas.microsoft.com/office/drawing/2014/main" id="{4051FDDF-1671-A3A3-456D-AEF085B79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62" y="4923654"/>
            <a:ext cx="1562298" cy="156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7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8632B-FE1E-D93C-DBD0-B789F54E8FF4}"/>
              </a:ext>
            </a:extLst>
          </p:cNvPr>
          <p:cNvSpPr txBox="1"/>
          <p:nvPr/>
        </p:nvSpPr>
        <p:spPr>
          <a:xfrm>
            <a:off x="5173518" y="713232"/>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4800" dirty="0">
                <a:solidFill>
                  <a:schemeClr val="bg2">
                    <a:lumMod val="90000"/>
                  </a:schemeClr>
                </a:solidFill>
              </a:rPr>
              <a:t>t</a:t>
            </a:r>
            <a:r>
              <a:rPr lang="en-US" sz="4800" dirty="0">
                <a:solidFill>
                  <a:schemeClr val="bg2">
                    <a:lumMod val="90000"/>
                  </a:schemeClr>
                </a:solidFill>
                <a:effectLst/>
              </a:rPr>
              <a:t>he OCAP</a:t>
            </a:r>
            <a:r>
              <a:rPr lang="en-US" sz="4800" dirty="0">
                <a:solidFill>
                  <a:schemeClr val="bg2">
                    <a:lumMod val="90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4800" dirty="0">
                <a:solidFill>
                  <a:schemeClr val="bg2">
                    <a:lumMod val="90000"/>
                  </a:schemeClr>
                </a:solidFill>
                <a:effectLst/>
              </a:rPr>
              <a:t> </a:t>
            </a:r>
            <a:r>
              <a:rPr lang="en-US" sz="4800" dirty="0">
                <a:effectLst/>
              </a:rPr>
              <a:t>Principles represent commitments (they don’t replace them).</a:t>
            </a:r>
            <a:endParaRPr lang="en-US" sz="4800" dirty="0"/>
          </a:p>
        </p:txBody>
      </p:sp>
      <p:sp>
        <p:nvSpPr>
          <p:cNvPr id="2" name="TextBox 1">
            <a:extLst>
              <a:ext uri="{FF2B5EF4-FFF2-40B4-BE49-F238E27FC236}">
                <a16:creationId xmlns:a16="http://schemas.microsoft.com/office/drawing/2014/main" id="{0E0C17F1-C7A8-0CBD-B305-AD82AB733577}"/>
              </a:ext>
            </a:extLst>
          </p:cNvPr>
          <p:cNvSpPr txBox="1"/>
          <p:nvPr/>
        </p:nvSpPr>
        <p:spPr>
          <a:xfrm>
            <a:off x="203084" y="2729250"/>
            <a:ext cx="4405530" cy="1077218"/>
          </a:xfrm>
          <a:prstGeom prst="rect">
            <a:avLst/>
          </a:prstGeom>
          <a:noFill/>
        </p:spPr>
        <p:txBody>
          <a:bodyPr wrap="square" rtlCol="0">
            <a:spAutoFit/>
          </a:bodyPr>
          <a:lstStyle/>
          <a:p>
            <a:r>
              <a:rPr lang="en-US" sz="3200" dirty="0"/>
              <a:t>respect First Nations </a:t>
            </a:r>
          </a:p>
          <a:p>
            <a:r>
              <a:rPr lang="en-US" sz="3200" dirty="0"/>
              <a:t>data sovereignty…</a:t>
            </a:r>
            <a:endParaRPr lang="en-CA" sz="3200" dirty="0"/>
          </a:p>
        </p:txBody>
      </p:sp>
      <p:pic>
        <p:nvPicPr>
          <p:cNvPr id="3" name="Picture 2">
            <a:extLst>
              <a:ext uri="{FF2B5EF4-FFF2-40B4-BE49-F238E27FC236}">
                <a16:creationId xmlns:a16="http://schemas.microsoft.com/office/drawing/2014/main" id="{D719D9DF-0B63-4A22-FB9E-B89EEE5EE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47" y="4973420"/>
            <a:ext cx="1562298" cy="156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43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842066C3B2B247AEA467785F432B14" ma:contentTypeVersion="16" ma:contentTypeDescription="Create a new document." ma:contentTypeScope="" ma:versionID="079f5eab0e0323c8ef07eca35d9cd3e2">
  <xsd:schema xmlns:xsd="http://www.w3.org/2001/XMLSchema" xmlns:xs="http://www.w3.org/2001/XMLSchema" xmlns:p="http://schemas.microsoft.com/office/2006/metadata/properties" xmlns:ns2="810cb4a9-cf80-4460-bc3f-5f456c03d4bb" xmlns:ns3="67d45fa1-8fb1-44ef-94ad-4df7f539e3a4" targetNamespace="http://schemas.microsoft.com/office/2006/metadata/properties" ma:root="true" ma:fieldsID="1473e439fe1aef05b46fe31906c1b3b4" ns2:_="" ns3:_="">
    <xsd:import namespace="810cb4a9-cf80-4460-bc3f-5f456c03d4bb"/>
    <xsd:import namespace="67d45fa1-8fb1-44ef-94ad-4df7f539e3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cb4a9-cf80-4460-bc3f-5f456c03d4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0ead261-0f72-474e-83bc-89d6267ea5f1}" ma:internalName="TaxCatchAll" ma:showField="CatchAllData" ma:web="810cb4a9-cf80-4460-bc3f-5f456c03d4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d45fa1-8fb1-44ef-94ad-4df7f539e3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a720931-14b1-49c6-a2f3-83972faad5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810cb4a9-cf80-4460-bc3f-5f456c03d4bb" xsi:nil="true"/>
    <lcf76f155ced4ddcb4097134ff3c332f xmlns="67d45fa1-8fb1-44ef-94ad-4df7f539e3a4">
      <Terms xmlns="http://schemas.microsoft.com/office/infopath/2007/PartnerControls"/>
    </lcf76f155ced4ddcb4097134ff3c332f>
    <_dlc_DocId xmlns="810cb4a9-cf80-4460-bc3f-5f456c03d4bb">FNIGCSCP-1849484244-741</_dlc_DocId>
    <_dlc_DocIdUrl xmlns="810cb4a9-cf80-4460-bc3f-5f456c03d4bb">
      <Url>https://fnigc.sharepoint.com/sites/FNIGCSecureCollaborationPortal/_layouts/15/DocIdRedir.aspx?ID=FNIGCSCP-1849484244-741</Url>
      <Description>FNIGCSCP-1849484244-741</Description>
    </_dlc_DocIdUrl>
  </documentManagement>
</p:properties>
</file>

<file path=customXml/itemProps1.xml><?xml version="1.0" encoding="utf-8"?>
<ds:datastoreItem xmlns:ds="http://schemas.openxmlformats.org/officeDocument/2006/customXml" ds:itemID="{C018CED3-6090-4761-94F9-2ACFD04D61D2}">
  <ds:schemaRefs>
    <ds:schemaRef ds:uri="http://schemas.microsoft.com/sharepoint/v3/contenttype/forms"/>
  </ds:schemaRefs>
</ds:datastoreItem>
</file>

<file path=customXml/itemProps2.xml><?xml version="1.0" encoding="utf-8"?>
<ds:datastoreItem xmlns:ds="http://schemas.openxmlformats.org/officeDocument/2006/customXml" ds:itemID="{BEBA1B31-CE1E-4FCB-86F8-37117467D7AA}">
  <ds:schemaRefs>
    <ds:schemaRef ds:uri="67d45fa1-8fb1-44ef-94ad-4df7f539e3a4"/>
    <ds:schemaRef ds:uri="810cb4a9-cf80-4460-bc3f-5f456c03d4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0DE8F5-5B69-4284-B83B-EACA0DD36576}">
  <ds:schemaRefs>
    <ds:schemaRef ds:uri="http://schemas.microsoft.com/sharepoint/events"/>
  </ds:schemaRefs>
</ds:datastoreItem>
</file>

<file path=customXml/itemProps4.xml><?xml version="1.0" encoding="utf-8"?>
<ds:datastoreItem xmlns:ds="http://schemas.openxmlformats.org/officeDocument/2006/customXml" ds:itemID="{F8F8C9FF-2F4A-4B27-B8BC-621A2FBAD932}">
  <ds:schemaRefs>
    <ds:schemaRef ds:uri="67d45fa1-8fb1-44ef-94ad-4df7f539e3a4"/>
    <ds:schemaRef ds:uri="810cb4a9-cf80-4460-bc3f-5f456c03d4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715</Words>
  <Application>Microsoft Office PowerPoint</Application>
  <PresentationFormat>Widescreen</PresentationFormat>
  <Paragraphs>98</Paragraphs>
  <Slides>10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Calibri Light</vt:lpstr>
      <vt:lpstr>ITC Stone Sans Std Medium</vt:lpstr>
      <vt:lpstr>Office Theme</vt:lpstr>
      <vt:lpstr>Office Theme</vt:lpstr>
      <vt:lpstr>4_Custom Design</vt:lpstr>
      <vt:lpstr>The Fundamentals of OCAP® online course: a teaching and outreach tool</vt:lpstr>
      <vt:lpstr>First Nations Principles of OCAP® - a framework for asserting data sovereignty</vt:lpstr>
      <vt:lpstr>Fundamentals of OCAP® Course</vt:lpstr>
      <vt:lpstr>PowerPoint Presentation</vt:lpstr>
      <vt:lpstr>The OCAP course – “scaffolding” ideas and information</vt:lpstr>
      <vt:lpstr>“scaffolding” information and ideas</vt:lpstr>
      <vt:lpstr>Course as a Tool</vt:lpstr>
      <vt:lpstr>PowerPoint Presentation</vt:lpstr>
      <vt:lpstr>PowerPoint Presentation</vt:lpstr>
      <vt:lpstr>Accessing The Fundamentals of OCAP®  online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Expectations of the day and the idea of the scenario</dc:title>
  <dc:creator>Aaron Franks</dc:creator>
  <cp:lastModifiedBy>Aaron Franks</cp:lastModifiedBy>
  <cp:revision>2</cp:revision>
  <dcterms:created xsi:type="dcterms:W3CDTF">2023-10-20T13:41:15Z</dcterms:created>
  <dcterms:modified xsi:type="dcterms:W3CDTF">2023-10-25T11:38:01Z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0x0101001E842066C3B2B247AEA467785F432B14</vt:lpwstr>
  </property>
  <property fmtid="{D5CDD505-2E9C-101B-9397-08002B2CF9AE}" pid="3" name="_dlc_DocIdItemGuid">
    <vt:lpwstr>2478fcc8-4495-49dd-9bf5-53b7ad12d021</vt:lpwstr>
  </property>
  <property fmtid="{D5CDD505-2E9C-101B-9397-08002B2CF9AE}" pid="4" name="MediaServiceImageTags">
    <vt:lpwstr/>
  </property>
</Properties>
</file>