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3"/>
  </p:notesMasterIdLst>
  <p:sldIdLst>
    <p:sldId id="261" r:id="rId3"/>
    <p:sldId id="273" r:id="rId4"/>
    <p:sldId id="278" r:id="rId5"/>
    <p:sldId id="279" r:id="rId6"/>
    <p:sldId id="280" r:id="rId7"/>
    <p:sldId id="281" r:id="rId8"/>
    <p:sldId id="282" r:id="rId9"/>
    <p:sldId id="283" r:id="rId10"/>
    <p:sldId id="285" r:id="rId11"/>
    <p:sldId id="284" r:id="rId12"/>
  </p:sldIdLst>
  <p:sldSz cx="13004800"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8B5"/>
    <a:srgbClr val="5F5F5F"/>
    <a:srgbClr val="C10C05"/>
    <a:srgbClr val="A32F2F"/>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93" autoAdjust="0"/>
  </p:normalViewPr>
  <p:slideViewPr>
    <p:cSldViewPr>
      <p:cViewPr varScale="1">
        <p:scale>
          <a:sx n="72" d="100"/>
          <a:sy n="72" d="100"/>
        </p:scale>
        <p:origin x="185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72FB0284-50BF-42C0-A44A-60383FD7D7A5}" type="datetimeFigureOut">
              <a:rPr lang="en-CA" smtClean="0"/>
              <a:t>2023-10-26</a:t>
            </a:fld>
            <a:endParaRPr lang="en-CA"/>
          </a:p>
        </p:txBody>
      </p:sp>
      <p:sp>
        <p:nvSpPr>
          <p:cNvPr id="4" name="Slide Image Placeholder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1300163" y="4632325"/>
            <a:ext cx="10404475" cy="43894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66BB004B-B62A-4024-B9A6-5759A746F370}"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Role of COO</a:t>
            </a:r>
            <a:r>
              <a:rPr lang="en-US" dirty="0" smtClean="0"/>
              <a:t>:</a:t>
            </a:r>
          </a:p>
          <a:p>
            <a:pPr lvl="1"/>
            <a:r>
              <a:rPr lang="en-US" dirty="0" smtClean="0"/>
              <a:t>Coordinating body for First Nations in Ontario.</a:t>
            </a:r>
          </a:p>
          <a:p>
            <a:pPr lvl="1"/>
            <a:r>
              <a:rPr lang="en-US" dirty="0" smtClean="0"/>
              <a:t>Establishes the Prosperity Table to foster understanding and cooperation between First Nations and the Government of Ontario (“Province”).</a:t>
            </a:r>
          </a:p>
          <a:p>
            <a:r>
              <a:rPr lang="en-US" b="1" dirty="0" smtClean="0"/>
              <a:t>Purpose of the Prosperity Table</a:t>
            </a:r>
            <a:r>
              <a:rPr lang="en-US" dirty="0" smtClean="0"/>
              <a:t>:</a:t>
            </a:r>
          </a:p>
          <a:p>
            <a:pPr lvl="1"/>
            <a:r>
              <a:rPr lang="en-US" dirty="0" smtClean="0"/>
              <a:t>Promote economic growth in First Nations communities.</a:t>
            </a:r>
          </a:p>
          <a:p>
            <a:pPr lvl="1"/>
            <a:r>
              <a:rPr lang="en-US" dirty="0" smtClean="0"/>
              <a:t>Support economic partnerships with industry, capital pools, private sector businesses, and municipalities.</a:t>
            </a:r>
          </a:p>
          <a:p>
            <a:r>
              <a:rPr lang="en-US" b="1" dirty="0" smtClean="0"/>
              <a:t>Outcome</a:t>
            </a:r>
            <a:r>
              <a:rPr lang="en-US" dirty="0" smtClean="0"/>
              <a:t>:</a:t>
            </a:r>
          </a:p>
          <a:p>
            <a:pPr lvl="1"/>
            <a:r>
              <a:rPr lang="en-US" dirty="0" smtClean="0"/>
              <a:t>From the Prosperity Table's initiatives, a proposal emerged.</a:t>
            </a:r>
          </a:p>
          <a:p>
            <a:pPr lvl="1"/>
            <a:r>
              <a:rPr lang="en-US" dirty="0" smtClean="0"/>
              <a:t>Part of this proposal: </a:t>
            </a:r>
            <a:r>
              <a:rPr lang="en-US" b="1" dirty="0" smtClean="0"/>
              <a:t>The Supply Chain and Procurement Project for First Nation Businesses</a:t>
            </a:r>
            <a:r>
              <a:rPr lang="en-US" dirty="0" smtClean="0"/>
              <a:t>.</a:t>
            </a:r>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t>2</a:t>
            </a:fld>
            <a:endParaRPr lang="en-CA"/>
          </a:p>
        </p:txBody>
      </p:sp>
    </p:spTree>
    <p:extLst>
      <p:ext uri="{BB962C8B-B14F-4D97-AF65-F5344CB8AC3E}">
        <p14:creationId xmlns:p14="http://schemas.microsoft.com/office/powerpoint/2010/main" val="311618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57200" lvl="1" indent="0">
              <a:buFont typeface="Arial" panose="020B0604020202020204" pitchFamily="34" charset="0"/>
              <a:buNone/>
            </a:pPr>
            <a:r>
              <a:rPr lang="en-US" sz="2400" b="1" dirty="0" smtClean="0">
                <a:latin typeface="Palatino Linotype" panose="02040502050505030304" pitchFamily="18" charset="0"/>
              </a:rPr>
              <a:t>The need</a:t>
            </a:r>
            <a:r>
              <a:rPr lang="en-US" sz="2400" b="1" baseline="0" dirty="0" smtClean="0">
                <a:latin typeface="Palatino Linotype" panose="02040502050505030304" pitchFamily="18" charset="0"/>
              </a:rPr>
              <a:t> for the project: </a:t>
            </a:r>
            <a:endParaRPr lang="en-US" sz="2400" b="1" dirty="0" smtClean="0">
              <a:latin typeface="Palatino Linotype" panose="02040502050505030304" pitchFamily="18"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latin typeface="Palatino Linotype" panose="02040502050505030304" pitchFamily="18" charset="0"/>
              </a:rPr>
              <a:t>The evermore complex web of supply chain in goods and services </a:t>
            </a:r>
          </a:p>
          <a:p>
            <a:pPr marL="1200150" lvl="2" indent="-285750">
              <a:buFont typeface="Arial" panose="020B0604020202020204" pitchFamily="34" charset="0"/>
              <a:buChar char="•"/>
            </a:pPr>
            <a:r>
              <a:rPr lang="en-US" sz="2400" b="1" dirty="0" smtClean="0">
                <a:latin typeface="Palatino Linotype" panose="02040502050505030304" pitchFamily="18" charset="0"/>
              </a:rPr>
              <a:t>The realization of supply chain gaps through the pandemic</a:t>
            </a:r>
          </a:p>
          <a:p>
            <a:pPr marL="1200150" lvl="2" indent="-285750">
              <a:buFont typeface="Arial" panose="020B0604020202020204" pitchFamily="34" charset="0"/>
              <a:buChar char="•"/>
            </a:pPr>
            <a:r>
              <a:rPr lang="en-US" sz="2400" b="1" dirty="0" smtClean="0">
                <a:latin typeface="Palatino Linotype" panose="02040502050505030304" pitchFamily="18" charset="0"/>
              </a:rPr>
              <a:t>Lack of a comprehensive view and tool of First Nation businesses network and supply chain map across Ontario</a:t>
            </a:r>
          </a:p>
          <a:p>
            <a:pPr marL="1200150" lvl="2" indent="-285750">
              <a:buFont typeface="Arial" panose="020B0604020202020204" pitchFamily="34" charset="0"/>
              <a:buChar char="•"/>
            </a:pPr>
            <a:r>
              <a:rPr lang="en-US" sz="2400" b="1" dirty="0" smtClean="0">
                <a:latin typeface="Palatino Linotype" panose="02040502050505030304" pitchFamily="18" charset="0"/>
              </a:rPr>
              <a:t>Inability to locate experts and expertise in different fields and industry amongst First Nation Businesses</a:t>
            </a:r>
          </a:p>
          <a:p>
            <a:pPr marL="1200150" lvl="2" indent="-285750">
              <a:buFont typeface="Arial" panose="020B0604020202020204" pitchFamily="34" charset="0"/>
              <a:buChar char="•"/>
            </a:pPr>
            <a:r>
              <a:rPr lang="en-US" sz="2400" b="1" dirty="0" smtClean="0">
                <a:latin typeface="Palatino Linotype" panose="02040502050505030304" pitchFamily="18" charset="0"/>
              </a:rPr>
              <a:t>Lack of visibility and transparency and</a:t>
            </a:r>
            <a:r>
              <a:rPr lang="en-US" sz="2400" b="1" baseline="0" dirty="0" smtClean="0">
                <a:latin typeface="Palatino Linotype" panose="02040502050505030304" pitchFamily="18" charset="0"/>
              </a:rPr>
              <a:t> cross referencing tools in procurement</a:t>
            </a:r>
          </a:p>
          <a:p>
            <a:pPr marL="1200150" lvl="2" indent="-285750">
              <a:buFont typeface="Arial" panose="020B0604020202020204" pitchFamily="34" charset="0"/>
              <a:buChar char="•"/>
            </a:pPr>
            <a:r>
              <a:rPr lang="en-US" sz="2400" b="1" baseline="0" dirty="0" smtClean="0">
                <a:latin typeface="Palatino Linotype" panose="02040502050505030304" pitchFamily="18" charset="0"/>
              </a:rPr>
              <a:t>Lack of a First Nation Controlled Portal with wide, diligent acceptance of listings while remaining accurate </a:t>
            </a:r>
            <a:endParaRPr lang="en-US" sz="2400" b="1" dirty="0" smtClean="0">
              <a:latin typeface="Palatino Linotype" panose="02040502050505030304" pitchFamily="18" charset="0"/>
            </a:endParaRPr>
          </a:p>
        </p:txBody>
      </p:sp>
      <p:sp>
        <p:nvSpPr>
          <p:cNvPr id="4" name="Slide Number Placeholder 3"/>
          <p:cNvSpPr>
            <a:spLocks noGrp="1"/>
          </p:cNvSpPr>
          <p:nvPr>
            <p:ph type="sldNum" sz="quarter" idx="10"/>
          </p:nvPr>
        </p:nvSpPr>
        <p:spPr/>
        <p:txBody>
          <a:bodyPr/>
          <a:lstStyle/>
          <a:p>
            <a:fld id="{66BB004B-B62A-4024-B9A6-5759A746F370}" type="slidenum">
              <a:rPr lang="en-CA" smtClean="0"/>
              <a:t>3</a:t>
            </a:fld>
            <a:endParaRPr lang="en-CA"/>
          </a:p>
        </p:txBody>
      </p:sp>
    </p:spTree>
    <p:extLst>
      <p:ext uri="{BB962C8B-B14F-4D97-AF65-F5344CB8AC3E}">
        <p14:creationId xmlns:p14="http://schemas.microsoft.com/office/powerpoint/2010/main" val="17234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With</a:t>
            </a:r>
            <a:r>
              <a:rPr lang="en-US" b="1" baseline="0" dirty="0" smtClean="0"/>
              <a:t> out any further delay It is with pleasure that I introduce Jason </a:t>
            </a:r>
            <a:r>
              <a:rPr lang="en-US" sz="1200" b="1" i="0" kern="1200" dirty="0" smtClean="0">
                <a:solidFill>
                  <a:schemeClr val="tx1"/>
                </a:solidFill>
                <a:effectLst/>
                <a:latin typeface="+mn-lt"/>
                <a:ea typeface="+mn-ea"/>
                <a:cs typeface="+mn-cs"/>
              </a:rPr>
              <a:t>Jacques</a:t>
            </a:r>
            <a:r>
              <a:rPr lang="en-US" b="1" baseline="0" dirty="0" smtClean="0"/>
              <a:t>  , who, along with the rest of the consultant team, has been working tirelessly with the COO on this project. Jason is a Senior Fellow with IFSD at the University of Ottawa. Jason served as the Director General at the Canadian Parliamentary Budget Office. He has also held various positions within the Government of Canada Treasury Board Secretariat and the Bank of Canada.</a:t>
            </a:r>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t>4</a:t>
            </a:fld>
            <a:endParaRPr lang="en-CA"/>
          </a:p>
        </p:txBody>
      </p:sp>
    </p:spTree>
    <p:extLst>
      <p:ext uri="{BB962C8B-B14F-4D97-AF65-F5344CB8AC3E}">
        <p14:creationId xmlns:p14="http://schemas.microsoft.com/office/powerpoint/2010/main" val="407463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0B0F4-602B-1944-A0FD-FF694245C2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65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a:t>
            </a:r>
          </a:p>
          <a:p>
            <a:r>
              <a:rPr lang="en-US" dirty="0">
                <a:solidFill>
                  <a:schemeClr val="tx1">
                    <a:lumMod val="65000"/>
                    <a:lumOff val="35000"/>
                  </a:schemeClr>
                </a:solidFill>
              </a:rPr>
              <a:t>– defining the elements needed to map supply chain and procurement</a:t>
            </a:r>
          </a:p>
          <a:p>
            <a:r>
              <a:rPr lang="en-US" dirty="0">
                <a:solidFill>
                  <a:schemeClr val="tx1">
                    <a:lumMod val="65000"/>
                    <a:lumOff val="35000"/>
                  </a:schemeClr>
                </a:solidFill>
              </a:rPr>
              <a:t>- supporting COO to collect relevant data from First Nations businesses</a:t>
            </a:r>
          </a:p>
          <a:p>
            <a:r>
              <a:rPr lang="en-US" dirty="0">
                <a:solidFill>
                  <a:schemeClr val="tx1">
                    <a:lumMod val="65000"/>
                    <a:lumOff val="35000"/>
                  </a:schemeClr>
                </a:solidFill>
              </a:rPr>
              <a:t>- creating an online portal to help facilitate procurement from First Nations businesses</a:t>
            </a:r>
          </a:p>
          <a:p>
            <a:endParaRPr lang="en-US" dirty="0">
              <a:solidFill>
                <a:schemeClr val="tx1">
                  <a:lumMod val="65000"/>
                  <a:lumOff val="35000"/>
                </a:schemeClr>
              </a:solidFill>
            </a:endParaRPr>
          </a:p>
          <a:p>
            <a:r>
              <a:rPr lang="en-US" dirty="0"/>
              <a:t>October 2023 – Identification of Collaborators</a:t>
            </a:r>
          </a:p>
          <a:p>
            <a:endParaRPr lang="en-US" dirty="0"/>
          </a:p>
          <a:p>
            <a:r>
              <a:rPr lang="en-US" dirty="0"/>
              <a:t>November 2023 – Data Model Development</a:t>
            </a:r>
          </a:p>
          <a:p>
            <a:endParaRPr lang="en-US" dirty="0"/>
          </a:p>
          <a:p>
            <a:r>
              <a:rPr lang="en-US" dirty="0"/>
              <a:t>March 2024 – Data Acquisition</a:t>
            </a:r>
          </a:p>
          <a:p>
            <a:endParaRPr lang="en-US" dirty="0"/>
          </a:p>
          <a:p>
            <a:r>
              <a:rPr lang="en-US" dirty="0"/>
              <a:t>June 2024 – Portal Development</a:t>
            </a:r>
          </a:p>
          <a:p>
            <a:endParaRPr lang="en-US" dirty="0"/>
          </a:p>
          <a:p>
            <a:r>
              <a:rPr lang="en-US" dirty="0"/>
              <a:t>August 2024 – Research Report</a:t>
            </a:r>
          </a:p>
          <a:p>
            <a:endParaRPr lang="en-US" dirty="0"/>
          </a:p>
          <a:p>
            <a:r>
              <a:rPr lang="en-US" dirty="0"/>
              <a:t>September 2024 – Project Completion // Transfer of Portal and Data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0B0F4-602B-1944-A0FD-FF694245C2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08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pieces of data requested from participating businesses.</a:t>
            </a:r>
          </a:p>
          <a:p>
            <a:endParaRPr lang="en-US" dirty="0"/>
          </a:p>
          <a:p>
            <a:r>
              <a:rPr lang="en-US" dirty="0"/>
              <a:t>In the green columns.</a:t>
            </a:r>
          </a:p>
          <a:p>
            <a:endParaRPr lang="en-US" dirty="0"/>
          </a:p>
          <a:p>
            <a:r>
              <a:rPr lang="en-US" dirty="0"/>
              <a:t>Most of it is pretty straightforward – address, website etc.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0B0F4-602B-1944-A0FD-FF694245C2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2116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8470900"/>
          </a:xfrm>
          <a:custGeom>
            <a:avLst/>
            <a:gdLst/>
            <a:ahLst/>
            <a:cxnLst/>
            <a:rect l="l" t="t" r="r" b="b"/>
            <a:pathLst>
              <a:path w="13004800" h="8470900">
                <a:moveTo>
                  <a:pt x="0" y="8470900"/>
                </a:moveTo>
                <a:lnTo>
                  <a:pt x="13004800" y="8470900"/>
                </a:lnTo>
                <a:lnTo>
                  <a:pt x="13004800" y="0"/>
                </a:lnTo>
                <a:lnTo>
                  <a:pt x="0" y="0"/>
                </a:lnTo>
                <a:lnTo>
                  <a:pt x="0" y="8470900"/>
                </a:lnTo>
                <a:close/>
              </a:path>
            </a:pathLst>
          </a:custGeom>
          <a:solidFill>
            <a:srgbClr val="E5E5E5"/>
          </a:solidFill>
        </p:spPr>
        <p:txBody>
          <a:bodyPr wrap="square" lIns="0" tIns="0" rIns="0" bIns="0" rtlCol="0"/>
          <a:lstStyle/>
          <a:p>
            <a:endParaRPr/>
          </a:p>
        </p:txBody>
      </p:sp>
      <p:sp>
        <p:nvSpPr>
          <p:cNvPr id="17" name="bk object 17"/>
          <p:cNvSpPr/>
          <p:nvPr/>
        </p:nvSpPr>
        <p:spPr>
          <a:xfrm>
            <a:off x="0" y="0"/>
            <a:ext cx="12406312" cy="974318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8470900"/>
            <a:ext cx="13004800" cy="1282700"/>
          </a:xfrm>
          <a:custGeom>
            <a:avLst/>
            <a:gdLst/>
            <a:ahLst/>
            <a:cxnLst/>
            <a:rect l="l" t="t" r="r" b="b"/>
            <a:pathLst>
              <a:path w="13004800" h="1282700">
                <a:moveTo>
                  <a:pt x="0" y="1282700"/>
                </a:moveTo>
                <a:lnTo>
                  <a:pt x="13004800" y="1282700"/>
                </a:lnTo>
                <a:lnTo>
                  <a:pt x="13004800" y="0"/>
                </a:lnTo>
                <a:lnTo>
                  <a:pt x="0" y="0"/>
                </a:lnTo>
                <a:lnTo>
                  <a:pt x="0" y="1282700"/>
                </a:lnTo>
                <a:close/>
              </a:path>
            </a:pathLst>
          </a:custGeom>
          <a:solidFill>
            <a:srgbClr val="383838"/>
          </a:solidFill>
        </p:spPr>
        <p:txBody>
          <a:bodyPr wrap="square" lIns="0" tIns="0" rIns="0" bIns="0" rtlCol="0"/>
          <a:lstStyle/>
          <a:p>
            <a:endParaRPr/>
          </a:p>
        </p:txBody>
      </p:sp>
      <p:sp>
        <p:nvSpPr>
          <p:cNvPr id="19" name="bk object 19"/>
          <p:cNvSpPr/>
          <p:nvPr/>
        </p:nvSpPr>
        <p:spPr>
          <a:xfrm>
            <a:off x="10159997" y="8774198"/>
            <a:ext cx="879571" cy="712468"/>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12123987" y="8904533"/>
            <a:ext cx="168910" cy="266065"/>
          </a:xfrm>
          <a:custGeom>
            <a:avLst/>
            <a:gdLst/>
            <a:ahLst/>
            <a:cxnLst/>
            <a:rect l="l" t="t" r="r" b="b"/>
            <a:pathLst>
              <a:path w="168909" h="266065">
                <a:moveTo>
                  <a:pt x="26301" y="176136"/>
                </a:moveTo>
                <a:lnTo>
                  <a:pt x="0" y="178688"/>
                </a:lnTo>
                <a:lnTo>
                  <a:pt x="1969" y="197741"/>
                </a:lnTo>
                <a:lnTo>
                  <a:pt x="6734" y="214685"/>
                </a:lnTo>
                <a:lnTo>
                  <a:pt x="37249" y="252494"/>
                </a:lnTo>
                <a:lnTo>
                  <a:pt x="86791" y="265988"/>
                </a:lnTo>
                <a:lnTo>
                  <a:pt x="98802" y="265262"/>
                </a:lnTo>
                <a:lnTo>
                  <a:pt x="138042" y="251010"/>
                </a:lnTo>
                <a:lnTo>
                  <a:pt x="153649" y="235102"/>
                </a:lnTo>
                <a:lnTo>
                  <a:pt x="88569" y="235102"/>
                </a:lnTo>
                <a:lnTo>
                  <a:pt x="80189" y="234671"/>
                </a:lnTo>
                <a:lnTo>
                  <a:pt x="45148" y="219656"/>
                </a:lnTo>
                <a:lnTo>
                  <a:pt x="27784" y="186053"/>
                </a:lnTo>
                <a:lnTo>
                  <a:pt x="26301" y="176136"/>
                </a:lnTo>
                <a:close/>
              </a:path>
              <a:path w="168909" h="266065">
                <a:moveTo>
                  <a:pt x="82956" y="0"/>
                </a:moveTo>
                <a:lnTo>
                  <a:pt x="39593" y="10954"/>
                </a:lnTo>
                <a:lnTo>
                  <a:pt x="13431" y="42187"/>
                </a:lnTo>
                <a:lnTo>
                  <a:pt x="8420" y="70459"/>
                </a:lnTo>
                <a:lnTo>
                  <a:pt x="8852" y="79026"/>
                </a:lnTo>
                <a:lnTo>
                  <a:pt x="23928" y="114361"/>
                </a:lnTo>
                <a:lnTo>
                  <a:pt x="63759" y="137997"/>
                </a:lnTo>
                <a:lnTo>
                  <a:pt x="92773" y="147129"/>
                </a:lnTo>
                <a:lnTo>
                  <a:pt x="105032" y="151244"/>
                </a:lnTo>
                <a:lnTo>
                  <a:pt x="136309" y="171805"/>
                </a:lnTo>
                <a:lnTo>
                  <a:pt x="139623" y="177152"/>
                </a:lnTo>
                <a:lnTo>
                  <a:pt x="141147" y="183794"/>
                </a:lnTo>
                <a:lnTo>
                  <a:pt x="141147" y="191452"/>
                </a:lnTo>
                <a:lnTo>
                  <a:pt x="119866" y="228206"/>
                </a:lnTo>
                <a:lnTo>
                  <a:pt x="88569" y="235102"/>
                </a:lnTo>
                <a:lnTo>
                  <a:pt x="153649" y="235102"/>
                </a:lnTo>
                <a:lnTo>
                  <a:pt x="167651" y="199252"/>
                </a:lnTo>
                <a:lnTo>
                  <a:pt x="168465" y="188391"/>
                </a:lnTo>
                <a:lnTo>
                  <a:pt x="167696" y="177811"/>
                </a:lnTo>
                <a:lnTo>
                  <a:pt x="152853" y="142590"/>
                </a:lnTo>
                <a:lnTo>
                  <a:pt x="112052" y="117297"/>
                </a:lnTo>
                <a:lnTo>
                  <a:pt x="85509" y="109512"/>
                </a:lnTo>
                <a:lnTo>
                  <a:pt x="71011" y="105109"/>
                </a:lnTo>
                <a:lnTo>
                  <a:pt x="37323" y="81721"/>
                </a:lnTo>
                <a:lnTo>
                  <a:pt x="35217" y="67906"/>
                </a:lnTo>
                <a:lnTo>
                  <a:pt x="36027" y="59866"/>
                </a:lnTo>
                <a:lnTo>
                  <a:pt x="62893" y="32294"/>
                </a:lnTo>
                <a:lnTo>
                  <a:pt x="83718" y="29616"/>
                </a:lnTo>
                <a:lnTo>
                  <a:pt x="147581" y="29616"/>
                </a:lnTo>
                <a:lnTo>
                  <a:pt x="146167" y="27470"/>
                </a:lnTo>
                <a:lnTo>
                  <a:pt x="114865" y="5029"/>
                </a:lnTo>
                <a:lnTo>
                  <a:pt x="94294" y="436"/>
                </a:lnTo>
                <a:lnTo>
                  <a:pt x="82956" y="0"/>
                </a:lnTo>
                <a:close/>
              </a:path>
              <a:path w="168909" h="266065">
                <a:moveTo>
                  <a:pt x="147581" y="29616"/>
                </a:moveTo>
                <a:lnTo>
                  <a:pt x="83718" y="29616"/>
                </a:lnTo>
                <a:lnTo>
                  <a:pt x="94740" y="30386"/>
                </a:lnTo>
                <a:lnTo>
                  <a:pt x="104465" y="32713"/>
                </a:lnTo>
                <a:lnTo>
                  <a:pt x="133250" y="67364"/>
                </a:lnTo>
                <a:lnTo>
                  <a:pt x="135026" y="79146"/>
                </a:lnTo>
                <a:lnTo>
                  <a:pt x="161836" y="76580"/>
                </a:lnTo>
                <a:lnTo>
                  <a:pt x="161024" y="65139"/>
                </a:lnTo>
                <a:lnTo>
                  <a:pt x="159021" y="54536"/>
                </a:lnTo>
                <a:lnTo>
                  <a:pt x="155872" y="44748"/>
                </a:lnTo>
                <a:lnTo>
                  <a:pt x="151625" y="35750"/>
                </a:lnTo>
                <a:lnTo>
                  <a:pt x="147581" y="29616"/>
                </a:lnTo>
                <a:close/>
              </a:path>
            </a:pathLst>
          </a:custGeom>
          <a:solidFill>
            <a:srgbClr val="FFFFFF"/>
          </a:solidFill>
        </p:spPr>
        <p:txBody>
          <a:bodyPr wrap="square" lIns="0" tIns="0" rIns="0" bIns="0" rtlCol="0"/>
          <a:lstStyle/>
          <a:p>
            <a:endParaRPr/>
          </a:p>
        </p:txBody>
      </p:sp>
      <p:sp>
        <p:nvSpPr>
          <p:cNvPr id="21" name="bk object 21"/>
          <p:cNvSpPr/>
          <p:nvPr/>
        </p:nvSpPr>
        <p:spPr>
          <a:xfrm>
            <a:off x="11960612" y="9049490"/>
            <a:ext cx="0" cy="116839"/>
          </a:xfrm>
          <a:custGeom>
            <a:avLst/>
            <a:gdLst/>
            <a:ahLst/>
            <a:cxnLst/>
            <a:rect l="l" t="t" r="r" b="b"/>
            <a:pathLst>
              <a:path h="116840">
                <a:moveTo>
                  <a:pt x="0" y="0"/>
                </a:moveTo>
                <a:lnTo>
                  <a:pt x="0" y="116839"/>
                </a:lnTo>
              </a:path>
            </a:pathLst>
          </a:custGeom>
          <a:ln w="28079">
            <a:solidFill>
              <a:srgbClr val="FFFFFF"/>
            </a:solidFill>
          </a:ln>
        </p:spPr>
        <p:txBody>
          <a:bodyPr wrap="square" lIns="0" tIns="0" rIns="0" bIns="0" rtlCol="0"/>
          <a:lstStyle/>
          <a:p>
            <a:endParaRPr/>
          </a:p>
        </p:txBody>
      </p:sp>
      <p:sp>
        <p:nvSpPr>
          <p:cNvPr id="22" name="bk object 22"/>
          <p:cNvSpPr/>
          <p:nvPr/>
        </p:nvSpPr>
        <p:spPr>
          <a:xfrm>
            <a:off x="11946572" y="9034250"/>
            <a:ext cx="127635" cy="0"/>
          </a:xfrm>
          <a:custGeom>
            <a:avLst/>
            <a:gdLst/>
            <a:ahLst/>
            <a:cxnLst/>
            <a:rect l="l" t="t" r="r" b="b"/>
            <a:pathLst>
              <a:path w="127634">
                <a:moveTo>
                  <a:pt x="0" y="0"/>
                </a:moveTo>
                <a:lnTo>
                  <a:pt x="127126" y="0"/>
                </a:lnTo>
              </a:path>
            </a:pathLst>
          </a:custGeom>
          <a:ln w="30480">
            <a:solidFill>
              <a:srgbClr val="FFFFFF"/>
            </a:solidFill>
          </a:ln>
        </p:spPr>
        <p:txBody>
          <a:bodyPr wrap="square" lIns="0" tIns="0" rIns="0" bIns="0" rtlCol="0"/>
          <a:lstStyle/>
          <a:p>
            <a:endParaRPr/>
          </a:p>
        </p:txBody>
      </p:sp>
      <p:sp>
        <p:nvSpPr>
          <p:cNvPr id="23" name="bk object 23"/>
          <p:cNvSpPr/>
          <p:nvPr/>
        </p:nvSpPr>
        <p:spPr>
          <a:xfrm>
            <a:off x="11946572" y="8939000"/>
            <a:ext cx="28575" cy="80010"/>
          </a:xfrm>
          <a:custGeom>
            <a:avLst/>
            <a:gdLst/>
            <a:ahLst/>
            <a:cxnLst/>
            <a:rect l="l" t="t" r="r" b="b"/>
            <a:pathLst>
              <a:path w="28575" h="80009">
                <a:moveTo>
                  <a:pt x="0" y="80010"/>
                </a:moveTo>
                <a:lnTo>
                  <a:pt x="28079" y="80010"/>
                </a:lnTo>
                <a:lnTo>
                  <a:pt x="28079" y="0"/>
                </a:lnTo>
                <a:lnTo>
                  <a:pt x="0" y="0"/>
                </a:lnTo>
                <a:lnTo>
                  <a:pt x="0" y="80010"/>
                </a:lnTo>
                <a:close/>
              </a:path>
            </a:pathLst>
          </a:custGeom>
          <a:solidFill>
            <a:srgbClr val="FFFFFF"/>
          </a:solidFill>
        </p:spPr>
        <p:txBody>
          <a:bodyPr wrap="square" lIns="0" tIns="0" rIns="0" bIns="0" rtlCol="0"/>
          <a:lstStyle/>
          <a:p>
            <a:endParaRPr/>
          </a:p>
        </p:txBody>
      </p:sp>
      <p:sp>
        <p:nvSpPr>
          <p:cNvPr id="24" name="bk object 24"/>
          <p:cNvSpPr/>
          <p:nvPr/>
        </p:nvSpPr>
        <p:spPr>
          <a:xfrm>
            <a:off x="11946572" y="8923760"/>
            <a:ext cx="142875" cy="0"/>
          </a:xfrm>
          <a:custGeom>
            <a:avLst/>
            <a:gdLst/>
            <a:ahLst/>
            <a:cxnLst/>
            <a:rect l="l" t="t" r="r" b="b"/>
            <a:pathLst>
              <a:path w="142875">
                <a:moveTo>
                  <a:pt x="0" y="0"/>
                </a:moveTo>
                <a:lnTo>
                  <a:pt x="142443" y="0"/>
                </a:lnTo>
              </a:path>
            </a:pathLst>
          </a:custGeom>
          <a:ln w="30480">
            <a:solidFill>
              <a:srgbClr val="FFFFFF"/>
            </a:solidFill>
          </a:ln>
        </p:spPr>
        <p:txBody>
          <a:bodyPr wrap="square" lIns="0" tIns="0" rIns="0" bIns="0" rtlCol="0"/>
          <a:lstStyle/>
          <a:p>
            <a:endParaRPr/>
          </a:p>
        </p:txBody>
      </p:sp>
      <p:sp>
        <p:nvSpPr>
          <p:cNvPr id="25" name="bk object 25"/>
          <p:cNvSpPr/>
          <p:nvPr/>
        </p:nvSpPr>
        <p:spPr>
          <a:xfrm>
            <a:off x="11740333" y="9151090"/>
            <a:ext cx="157480" cy="0"/>
          </a:xfrm>
          <a:custGeom>
            <a:avLst/>
            <a:gdLst/>
            <a:ahLst/>
            <a:cxnLst/>
            <a:rect l="l" t="t" r="r" b="b"/>
            <a:pathLst>
              <a:path w="157479">
                <a:moveTo>
                  <a:pt x="0" y="0"/>
                </a:moveTo>
                <a:lnTo>
                  <a:pt x="157238" y="0"/>
                </a:lnTo>
              </a:path>
            </a:pathLst>
          </a:custGeom>
          <a:ln w="30480">
            <a:solidFill>
              <a:srgbClr val="FFFFFF"/>
            </a:solidFill>
          </a:ln>
        </p:spPr>
        <p:txBody>
          <a:bodyPr wrap="square" lIns="0" tIns="0" rIns="0" bIns="0" rtlCol="0"/>
          <a:lstStyle/>
          <a:p>
            <a:endParaRPr/>
          </a:p>
        </p:txBody>
      </p:sp>
      <p:sp>
        <p:nvSpPr>
          <p:cNvPr id="26" name="bk object 26"/>
          <p:cNvSpPr/>
          <p:nvPr/>
        </p:nvSpPr>
        <p:spPr>
          <a:xfrm>
            <a:off x="11754373" y="9048220"/>
            <a:ext cx="0" cy="87630"/>
          </a:xfrm>
          <a:custGeom>
            <a:avLst/>
            <a:gdLst/>
            <a:ahLst/>
            <a:cxnLst/>
            <a:rect l="l" t="t" r="r" b="b"/>
            <a:pathLst>
              <a:path h="87629">
                <a:moveTo>
                  <a:pt x="0" y="0"/>
                </a:moveTo>
                <a:lnTo>
                  <a:pt x="0" y="87629"/>
                </a:lnTo>
              </a:path>
            </a:pathLst>
          </a:custGeom>
          <a:ln w="28079">
            <a:solidFill>
              <a:srgbClr val="FFFFFF"/>
            </a:solidFill>
          </a:ln>
        </p:spPr>
        <p:txBody>
          <a:bodyPr wrap="square" lIns="0" tIns="0" rIns="0" bIns="0" rtlCol="0"/>
          <a:lstStyle/>
          <a:p>
            <a:endParaRPr/>
          </a:p>
        </p:txBody>
      </p:sp>
      <p:sp>
        <p:nvSpPr>
          <p:cNvPr id="27" name="bk object 27"/>
          <p:cNvSpPr/>
          <p:nvPr/>
        </p:nvSpPr>
        <p:spPr>
          <a:xfrm>
            <a:off x="11740333" y="9032980"/>
            <a:ext cx="144780" cy="0"/>
          </a:xfrm>
          <a:custGeom>
            <a:avLst/>
            <a:gdLst/>
            <a:ahLst/>
            <a:cxnLst/>
            <a:rect l="l" t="t" r="r" b="b"/>
            <a:pathLst>
              <a:path w="144779">
                <a:moveTo>
                  <a:pt x="0" y="0"/>
                </a:moveTo>
                <a:lnTo>
                  <a:pt x="144475" y="0"/>
                </a:lnTo>
              </a:path>
            </a:pathLst>
          </a:custGeom>
          <a:ln w="30479">
            <a:solidFill>
              <a:srgbClr val="FFFFFF"/>
            </a:solidFill>
          </a:ln>
        </p:spPr>
        <p:txBody>
          <a:bodyPr wrap="square" lIns="0" tIns="0" rIns="0" bIns="0" rtlCol="0"/>
          <a:lstStyle/>
          <a:p>
            <a:endParaRPr/>
          </a:p>
        </p:txBody>
      </p:sp>
      <p:sp>
        <p:nvSpPr>
          <p:cNvPr id="28" name="bk object 28"/>
          <p:cNvSpPr/>
          <p:nvPr/>
        </p:nvSpPr>
        <p:spPr>
          <a:xfrm>
            <a:off x="11740333" y="8939000"/>
            <a:ext cx="28575" cy="78740"/>
          </a:xfrm>
          <a:custGeom>
            <a:avLst/>
            <a:gdLst/>
            <a:ahLst/>
            <a:cxnLst/>
            <a:rect l="l" t="t" r="r" b="b"/>
            <a:pathLst>
              <a:path w="28575" h="78740">
                <a:moveTo>
                  <a:pt x="0" y="78740"/>
                </a:moveTo>
                <a:lnTo>
                  <a:pt x="28079" y="78740"/>
                </a:lnTo>
                <a:lnTo>
                  <a:pt x="28079" y="0"/>
                </a:lnTo>
                <a:lnTo>
                  <a:pt x="0" y="0"/>
                </a:lnTo>
                <a:lnTo>
                  <a:pt x="0" y="78740"/>
                </a:lnTo>
                <a:close/>
              </a:path>
            </a:pathLst>
          </a:custGeom>
          <a:solidFill>
            <a:srgbClr val="FFFFFF"/>
          </a:solidFill>
        </p:spPr>
        <p:txBody>
          <a:bodyPr wrap="square" lIns="0" tIns="0" rIns="0" bIns="0" rtlCol="0"/>
          <a:lstStyle/>
          <a:p>
            <a:endParaRPr/>
          </a:p>
        </p:txBody>
      </p:sp>
      <p:sp>
        <p:nvSpPr>
          <p:cNvPr id="29" name="bk object 29"/>
          <p:cNvSpPr/>
          <p:nvPr/>
        </p:nvSpPr>
        <p:spPr>
          <a:xfrm>
            <a:off x="11740333" y="8923760"/>
            <a:ext cx="152400" cy="0"/>
          </a:xfrm>
          <a:custGeom>
            <a:avLst/>
            <a:gdLst/>
            <a:ahLst/>
            <a:cxnLst/>
            <a:rect l="l" t="t" r="r" b="b"/>
            <a:pathLst>
              <a:path w="152400">
                <a:moveTo>
                  <a:pt x="0" y="0"/>
                </a:moveTo>
                <a:lnTo>
                  <a:pt x="152387" y="0"/>
                </a:lnTo>
              </a:path>
            </a:pathLst>
          </a:custGeom>
          <a:ln w="30480">
            <a:solidFill>
              <a:srgbClr val="FFFFFF"/>
            </a:solidFill>
          </a:ln>
        </p:spPr>
        <p:txBody>
          <a:bodyPr wrap="square" lIns="0" tIns="0" rIns="0" bIns="0" rtlCol="0"/>
          <a:lstStyle/>
          <a:p>
            <a:endParaRPr/>
          </a:p>
        </p:txBody>
      </p:sp>
      <p:sp>
        <p:nvSpPr>
          <p:cNvPr id="30" name="bk object 30"/>
          <p:cNvSpPr/>
          <p:nvPr/>
        </p:nvSpPr>
        <p:spPr>
          <a:xfrm>
            <a:off x="11759472" y="9222083"/>
            <a:ext cx="222589" cy="150865"/>
          </a:xfrm>
          <a:prstGeom prst="rect">
            <a:avLst/>
          </a:prstGeom>
          <a:blipFill>
            <a:blip r:embed="rId4" cstate="print"/>
            <a:stretch>
              <a:fillRect/>
            </a:stretch>
          </a:blipFill>
        </p:spPr>
        <p:txBody>
          <a:bodyPr wrap="square" lIns="0" tIns="0" rIns="0" bIns="0" rtlCol="0"/>
          <a:lstStyle/>
          <a:p>
            <a:endParaRPr/>
          </a:p>
        </p:txBody>
      </p:sp>
      <p:sp>
        <p:nvSpPr>
          <p:cNvPr id="31" name="bk object 31"/>
          <p:cNvSpPr/>
          <p:nvPr/>
        </p:nvSpPr>
        <p:spPr>
          <a:xfrm>
            <a:off x="12001975" y="9222083"/>
            <a:ext cx="108991" cy="150850"/>
          </a:xfrm>
          <a:prstGeom prst="rect">
            <a:avLst/>
          </a:prstGeom>
          <a:blipFill>
            <a:blip r:embed="rId5" cstate="print"/>
            <a:stretch>
              <a:fillRect/>
            </a:stretch>
          </a:blipFill>
        </p:spPr>
        <p:txBody>
          <a:bodyPr wrap="square" lIns="0" tIns="0" rIns="0" bIns="0" rtlCol="0"/>
          <a:lstStyle/>
          <a:p>
            <a:endParaRPr/>
          </a:p>
        </p:txBody>
      </p:sp>
      <p:sp>
        <p:nvSpPr>
          <p:cNvPr id="32" name="bk object 32"/>
          <p:cNvSpPr/>
          <p:nvPr/>
        </p:nvSpPr>
        <p:spPr>
          <a:xfrm>
            <a:off x="12144412" y="9222079"/>
            <a:ext cx="0" cy="151130"/>
          </a:xfrm>
          <a:custGeom>
            <a:avLst/>
            <a:gdLst/>
            <a:ahLst/>
            <a:cxnLst/>
            <a:rect l="l" t="t" r="r" b="b"/>
            <a:pathLst>
              <a:path h="151129">
                <a:moveTo>
                  <a:pt x="0" y="0"/>
                </a:moveTo>
                <a:lnTo>
                  <a:pt x="0" y="150863"/>
                </a:lnTo>
              </a:path>
            </a:pathLst>
          </a:custGeom>
          <a:ln w="16332">
            <a:solidFill>
              <a:srgbClr val="FFFFFF"/>
            </a:solidFill>
          </a:ln>
        </p:spPr>
        <p:txBody>
          <a:bodyPr wrap="square" lIns="0" tIns="0" rIns="0" bIns="0" rtlCol="0"/>
          <a:lstStyle/>
          <a:p>
            <a:endParaRPr/>
          </a:p>
        </p:txBody>
      </p:sp>
      <p:sp>
        <p:nvSpPr>
          <p:cNvPr id="33" name="bk object 33"/>
          <p:cNvSpPr/>
          <p:nvPr/>
        </p:nvSpPr>
        <p:spPr>
          <a:xfrm>
            <a:off x="12182688" y="9219523"/>
            <a:ext cx="117932" cy="155968"/>
          </a:xfrm>
          <a:prstGeom prst="rect">
            <a:avLst/>
          </a:prstGeom>
          <a:blipFill>
            <a:blip r:embed="rId6" cstate="print"/>
            <a:stretch>
              <a:fillRect/>
            </a:stretch>
          </a:blipFill>
        </p:spPr>
        <p:txBody>
          <a:bodyPr wrap="square" lIns="0" tIns="0" rIns="0" bIns="0" rtlCol="0"/>
          <a:lstStyle/>
          <a:p>
            <a:endParaRPr/>
          </a:p>
        </p:txBody>
      </p:sp>
      <p:sp>
        <p:nvSpPr>
          <p:cNvPr id="34" name="bk object 34"/>
          <p:cNvSpPr/>
          <p:nvPr/>
        </p:nvSpPr>
        <p:spPr>
          <a:xfrm>
            <a:off x="11197912" y="8904540"/>
            <a:ext cx="186690" cy="266065"/>
          </a:xfrm>
          <a:custGeom>
            <a:avLst/>
            <a:gdLst/>
            <a:ahLst/>
            <a:cxnLst/>
            <a:rect l="l" t="t" r="r" b="b"/>
            <a:pathLst>
              <a:path w="186690" h="266065">
                <a:moveTo>
                  <a:pt x="99809" y="0"/>
                </a:moveTo>
                <a:lnTo>
                  <a:pt x="60679" y="8293"/>
                </a:lnTo>
                <a:lnTo>
                  <a:pt x="28716" y="33253"/>
                </a:lnTo>
                <a:lnTo>
                  <a:pt x="7317" y="74536"/>
                </a:lnTo>
                <a:lnTo>
                  <a:pt x="0" y="131457"/>
                </a:lnTo>
                <a:lnTo>
                  <a:pt x="813" y="152181"/>
                </a:lnTo>
                <a:lnTo>
                  <a:pt x="13004" y="205739"/>
                </a:lnTo>
                <a:lnTo>
                  <a:pt x="37211" y="243282"/>
                </a:lnTo>
                <a:lnTo>
                  <a:pt x="83076" y="264923"/>
                </a:lnTo>
                <a:lnTo>
                  <a:pt x="97243" y="265976"/>
                </a:lnTo>
                <a:lnTo>
                  <a:pt x="113283" y="264534"/>
                </a:lnTo>
                <a:lnTo>
                  <a:pt x="128101" y="260556"/>
                </a:lnTo>
                <a:lnTo>
                  <a:pt x="141724" y="253992"/>
                </a:lnTo>
                <a:lnTo>
                  <a:pt x="154177" y="244792"/>
                </a:lnTo>
                <a:lnTo>
                  <a:pt x="161052" y="236880"/>
                </a:lnTo>
                <a:lnTo>
                  <a:pt x="96748" y="236880"/>
                </a:lnTo>
                <a:lnTo>
                  <a:pt x="82147" y="235210"/>
                </a:lnTo>
                <a:lnTo>
                  <a:pt x="47218" y="210337"/>
                </a:lnTo>
                <a:lnTo>
                  <a:pt x="29991" y="155739"/>
                </a:lnTo>
                <a:lnTo>
                  <a:pt x="28841" y="130949"/>
                </a:lnTo>
                <a:lnTo>
                  <a:pt x="29415" y="114101"/>
                </a:lnTo>
                <a:lnTo>
                  <a:pt x="38023" y="73012"/>
                </a:lnTo>
                <a:lnTo>
                  <a:pt x="62534" y="39814"/>
                </a:lnTo>
                <a:lnTo>
                  <a:pt x="99555" y="28841"/>
                </a:lnTo>
                <a:lnTo>
                  <a:pt x="161973" y="28841"/>
                </a:lnTo>
                <a:lnTo>
                  <a:pt x="152387" y="18884"/>
                </a:lnTo>
                <a:lnTo>
                  <a:pt x="140903" y="10656"/>
                </a:lnTo>
                <a:lnTo>
                  <a:pt x="128298" y="4751"/>
                </a:lnTo>
                <a:lnTo>
                  <a:pt x="114593" y="1191"/>
                </a:lnTo>
                <a:lnTo>
                  <a:pt x="99809" y="0"/>
                </a:lnTo>
                <a:close/>
              </a:path>
              <a:path w="186690" h="266065">
                <a:moveTo>
                  <a:pt x="158521" y="171284"/>
                </a:moveTo>
                <a:lnTo>
                  <a:pt x="143869" y="211379"/>
                </a:lnTo>
                <a:lnTo>
                  <a:pt x="107698" y="235875"/>
                </a:lnTo>
                <a:lnTo>
                  <a:pt x="96748" y="236880"/>
                </a:lnTo>
                <a:lnTo>
                  <a:pt x="161052" y="236880"/>
                </a:lnTo>
                <a:lnTo>
                  <a:pt x="164692" y="232690"/>
                </a:lnTo>
                <a:lnTo>
                  <a:pt x="173631" y="217833"/>
                </a:lnTo>
                <a:lnTo>
                  <a:pt x="180945" y="200247"/>
                </a:lnTo>
                <a:lnTo>
                  <a:pt x="186588" y="179958"/>
                </a:lnTo>
                <a:lnTo>
                  <a:pt x="158521" y="171284"/>
                </a:lnTo>
                <a:close/>
              </a:path>
              <a:path w="186690" h="266065">
                <a:moveTo>
                  <a:pt x="161973" y="28841"/>
                </a:moveTo>
                <a:lnTo>
                  <a:pt x="99555" y="28841"/>
                </a:lnTo>
                <a:lnTo>
                  <a:pt x="118695" y="32189"/>
                </a:lnTo>
                <a:lnTo>
                  <a:pt x="134392" y="42216"/>
                </a:lnTo>
                <a:lnTo>
                  <a:pt x="146645" y="58893"/>
                </a:lnTo>
                <a:lnTo>
                  <a:pt x="155447" y="82194"/>
                </a:lnTo>
                <a:lnTo>
                  <a:pt x="183019" y="74536"/>
                </a:lnTo>
                <a:lnTo>
                  <a:pt x="177799" y="57152"/>
                </a:lnTo>
                <a:lnTo>
                  <a:pt x="170956" y="42114"/>
                </a:lnTo>
                <a:lnTo>
                  <a:pt x="162486" y="29375"/>
                </a:lnTo>
                <a:lnTo>
                  <a:pt x="161973" y="28841"/>
                </a:lnTo>
                <a:close/>
              </a:path>
            </a:pathLst>
          </a:custGeom>
          <a:solidFill>
            <a:srgbClr val="FFFFFF"/>
          </a:solidFill>
        </p:spPr>
        <p:txBody>
          <a:bodyPr wrap="square" lIns="0" tIns="0" rIns="0" bIns="0" rtlCol="0"/>
          <a:lstStyle/>
          <a:p>
            <a:endParaRPr/>
          </a:p>
        </p:txBody>
      </p:sp>
      <p:sp>
        <p:nvSpPr>
          <p:cNvPr id="35" name="bk object 35"/>
          <p:cNvSpPr/>
          <p:nvPr/>
        </p:nvSpPr>
        <p:spPr>
          <a:xfrm>
            <a:off x="11185655" y="9219523"/>
            <a:ext cx="117932" cy="155968"/>
          </a:xfrm>
          <a:prstGeom prst="rect">
            <a:avLst/>
          </a:prstGeom>
          <a:blipFill>
            <a:blip r:embed="rId7" cstate="print"/>
            <a:stretch>
              <a:fillRect/>
            </a:stretch>
          </a:blipFill>
        </p:spPr>
        <p:txBody>
          <a:bodyPr wrap="square" lIns="0" tIns="0" rIns="0" bIns="0" rtlCol="0"/>
          <a:lstStyle/>
          <a:p>
            <a:endParaRPr/>
          </a:p>
        </p:txBody>
      </p:sp>
      <p:sp>
        <p:nvSpPr>
          <p:cNvPr id="36" name="bk object 36"/>
          <p:cNvSpPr/>
          <p:nvPr/>
        </p:nvSpPr>
        <p:spPr>
          <a:xfrm>
            <a:off x="11331919" y="9222080"/>
            <a:ext cx="83223" cy="150863"/>
          </a:xfrm>
          <a:prstGeom prst="rect">
            <a:avLst/>
          </a:prstGeom>
          <a:blipFill>
            <a:blip r:embed="rId8" cstate="print"/>
            <a:stretch>
              <a:fillRect/>
            </a:stretch>
          </a:blipFill>
        </p:spPr>
        <p:txBody>
          <a:bodyPr wrap="square" lIns="0" tIns="0" rIns="0" bIns="0" rtlCol="0"/>
          <a:lstStyle/>
          <a:p>
            <a:endParaRPr/>
          </a:p>
        </p:txBody>
      </p:sp>
      <p:sp>
        <p:nvSpPr>
          <p:cNvPr id="37" name="bk object 37"/>
          <p:cNvSpPr/>
          <p:nvPr/>
        </p:nvSpPr>
        <p:spPr>
          <a:xfrm>
            <a:off x="11668347" y="8908884"/>
            <a:ext cx="0" cy="257175"/>
          </a:xfrm>
          <a:custGeom>
            <a:avLst/>
            <a:gdLst/>
            <a:ahLst/>
            <a:cxnLst/>
            <a:rect l="l" t="t" r="r" b="b"/>
            <a:pathLst>
              <a:path h="257175">
                <a:moveTo>
                  <a:pt x="0" y="0"/>
                </a:moveTo>
                <a:lnTo>
                  <a:pt x="0" y="257048"/>
                </a:lnTo>
              </a:path>
            </a:pathLst>
          </a:custGeom>
          <a:ln w="28079">
            <a:solidFill>
              <a:srgbClr val="FFFFFF"/>
            </a:solidFill>
          </a:ln>
        </p:spPr>
        <p:txBody>
          <a:bodyPr wrap="square" lIns="0" tIns="0" rIns="0" bIns="0" rtlCol="0"/>
          <a:lstStyle/>
          <a:p>
            <a:endParaRPr/>
          </a:p>
        </p:txBody>
      </p:sp>
      <p:sp>
        <p:nvSpPr>
          <p:cNvPr id="38" name="bk object 38"/>
          <p:cNvSpPr/>
          <p:nvPr/>
        </p:nvSpPr>
        <p:spPr>
          <a:xfrm>
            <a:off x="11441685" y="9044769"/>
            <a:ext cx="0" cy="120650"/>
          </a:xfrm>
          <a:custGeom>
            <a:avLst/>
            <a:gdLst/>
            <a:ahLst/>
            <a:cxnLst/>
            <a:rect l="l" t="t" r="r" b="b"/>
            <a:pathLst>
              <a:path h="120650">
                <a:moveTo>
                  <a:pt x="0" y="0"/>
                </a:moveTo>
                <a:lnTo>
                  <a:pt x="0" y="120650"/>
                </a:lnTo>
              </a:path>
            </a:pathLst>
          </a:custGeom>
          <a:ln w="27571">
            <a:solidFill>
              <a:srgbClr val="FFFFFF"/>
            </a:solidFill>
          </a:ln>
        </p:spPr>
        <p:txBody>
          <a:bodyPr wrap="square" lIns="0" tIns="0" rIns="0" bIns="0" rtlCol="0"/>
          <a:lstStyle/>
          <a:p>
            <a:endParaRPr/>
          </a:p>
        </p:txBody>
      </p:sp>
      <p:sp>
        <p:nvSpPr>
          <p:cNvPr id="39" name="bk object 39"/>
          <p:cNvSpPr/>
          <p:nvPr/>
        </p:nvSpPr>
        <p:spPr>
          <a:xfrm>
            <a:off x="11427899" y="9029529"/>
            <a:ext cx="165735" cy="0"/>
          </a:xfrm>
          <a:custGeom>
            <a:avLst/>
            <a:gdLst/>
            <a:ahLst/>
            <a:cxnLst/>
            <a:rect l="l" t="t" r="r" b="b"/>
            <a:pathLst>
              <a:path w="165734">
                <a:moveTo>
                  <a:pt x="0" y="0"/>
                </a:moveTo>
                <a:lnTo>
                  <a:pt x="165150" y="0"/>
                </a:lnTo>
              </a:path>
            </a:pathLst>
          </a:custGeom>
          <a:ln w="30480">
            <a:solidFill>
              <a:srgbClr val="FFFFFF"/>
            </a:solidFill>
          </a:ln>
        </p:spPr>
        <p:txBody>
          <a:bodyPr wrap="square" lIns="0" tIns="0" rIns="0" bIns="0" rtlCol="0"/>
          <a:lstStyle/>
          <a:p>
            <a:endParaRPr/>
          </a:p>
        </p:txBody>
      </p:sp>
      <p:sp>
        <p:nvSpPr>
          <p:cNvPr id="40" name="bk object 40"/>
          <p:cNvSpPr/>
          <p:nvPr/>
        </p:nvSpPr>
        <p:spPr>
          <a:xfrm>
            <a:off x="11441685" y="8908879"/>
            <a:ext cx="0" cy="105410"/>
          </a:xfrm>
          <a:custGeom>
            <a:avLst/>
            <a:gdLst/>
            <a:ahLst/>
            <a:cxnLst/>
            <a:rect l="l" t="t" r="r" b="b"/>
            <a:pathLst>
              <a:path h="105409">
                <a:moveTo>
                  <a:pt x="0" y="0"/>
                </a:moveTo>
                <a:lnTo>
                  <a:pt x="0" y="105410"/>
                </a:lnTo>
              </a:path>
            </a:pathLst>
          </a:custGeom>
          <a:ln w="27571">
            <a:solidFill>
              <a:srgbClr val="FFFFFF"/>
            </a:solidFill>
          </a:ln>
        </p:spPr>
        <p:txBody>
          <a:bodyPr wrap="square" lIns="0" tIns="0" rIns="0" bIns="0" rtlCol="0"/>
          <a:lstStyle/>
          <a:p>
            <a:endParaRPr/>
          </a:p>
        </p:txBody>
      </p:sp>
      <p:sp>
        <p:nvSpPr>
          <p:cNvPr id="41" name="bk object 41"/>
          <p:cNvSpPr/>
          <p:nvPr/>
        </p:nvSpPr>
        <p:spPr>
          <a:xfrm>
            <a:off x="11579270" y="9044668"/>
            <a:ext cx="0" cy="121285"/>
          </a:xfrm>
          <a:custGeom>
            <a:avLst/>
            <a:gdLst/>
            <a:ahLst/>
            <a:cxnLst/>
            <a:rect l="l" t="t" r="r" b="b"/>
            <a:pathLst>
              <a:path h="121284">
                <a:moveTo>
                  <a:pt x="0" y="0"/>
                </a:moveTo>
                <a:lnTo>
                  <a:pt x="0" y="121259"/>
                </a:lnTo>
              </a:path>
            </a:pathLst>
          </a:custGeom>
          <a:ln w="27558">
            <a:solidFill>
              <a:srgbClr val="FFFFFF"/>
            </a:solidFill>
          </a:ln>
        </p:spPr>
        <p:txBody>
          <a:bodyPr wrap="square" lIns="0" tIns="0" rIns="0" bIns="0" rtlCol="0"/>
          <a:lstStyle/>
          <a:p>
            <a:endParaRPr/>
          </a:p>
        </p:txBody>
      </p:sp>
      <p:sp>
        <p:nvSpPr>
          <p:cNvPr id="42" name="bk object 42"/>
          <p:cNvSpPr/>
          <p:nvPr/>
        </p:nvSpPr>
        <p:spPr>
          <a:xfrm>
            <a:off x="11579270" y="8908879"/>
            <a:ext cx="0" cy="106045"/>
          </a:xfrm>
          <a:custGeom>
            <a:avLst/>
            <a:gdLst/>
            <a:ahLst/>
            <a:cxnLst/>
            <a:rect l="l" t="t" r="r" b="b"/>
            <a:pathLst>
              <a:path h="106045">
                <a:moveTo>
                  <a:pt x="0" y="0"/>
                </a:moveTo>
                <a:lnTo>
                  <a:pt x="0" y="105689"/>
                </a:lnTo>
              </a:path>
            </a:pathLst>
          </a:custGeom>
          <a:ln w="27558">
            <a:solidFill>
              <a:srgbClr val="FFFFFF"/>
            </a:solidFill>
          </a:ln>
        </p:spPr>
        <p:txBody>
          <a:bodyPr wrap="square" lIns="0" tIns="0" rIns="0" bIns="0" rtlCol="0"/>
          <a:lstStyle/>
          <a:p>
            <a:endParaRPr/>
          </a:p>
        </p:txBody>
      </p:sp>
      <p:sp>
        <p:nvSpPr>
          <p:cNvPr id="43" name="bk object 43"/>
          <p:cNvSpPr/>
          <p:nvPr/>
        </p:nvSpPr>
        <p:spPr>
          <a:xfrm>
            <a:off x="11492217" y="9219527"/>
            <a:ext cx="117932" cy="155968"/>
          </a:xfrm>
          <a:prstGeom prst="rect">
            <a:avLst/>
          </a:prstGeom>
          <a:blipFill>
            <a:blip r:embed="rId9" cstate="print"/>
            <a:stretch>
              <a:fillRect/>
            </a:stretch>
          </a:blipFill>
        </p:spPr>
        <p:txBody>
          <a:bodyPr wrap="square" lIns="0" tIns="0" rIns="0" bIns="0" rtlCol="0"/>
          <a:lstStyle/>
          <a:p>
            <a:endParaRPr/>
          </a:p>
        </p:txBody>
      </p:sp>
      <p:sp>
        <p:nvSpPr>
          <p:cNvPr id="44" name="bk object 44"/>
          <p:cNvSpPr/>
          <p:nvPr/>
        </p:nvSpPr>
        <p:spPr>
          <a:xfrm>
            <a:off x="11636949" y="9222080"/>
            <a:ext cx="97256" cy="15086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753214" y="2168946"/>
            <a:ext cx="11498371" cy="13055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a:lnSpc>
                <a:spcPct val="100000"/>
              </a:lnSpc>
              <a:spcBef>
                <a:spcPts val="25"/>
              </a:spcBef>
            </a:pPr>
            <a:r>
              <a:rPr spc="35" smtClean="0"/>
              <a:t>Association</a:t>
            </a:r>
            <a:r>
              <a:rPr spc="-15" smtClean="0"/>
              <a:t> </a:t>
            </a:r>
            <a:r>
              <a:rPr spc="75" smtClean="0"/>
              <a:t>of</a:t>
            </a:r>
            <a:r>
              <a:rPr spc="-15" smtClean="0"/>
              <a:t> </a:t>
            </a:r>
            <a:r>
              <a:rPr spc="35" smtClean="0"/>
              <a:t>Iroquois</a:t>
            </a:r>
            <a:r>
              <a:rPr spc="-10" smtClean="0"/>
              <a:t> </a:t>
            </a:r>
            <a:r>
              <a:rPr spc="45" smtClean="0"/>
              <a:t>and</a:t>
            </a:r>
            <a:r>
              <a:rPr spc="-15" smtClean="0"/>
              <a:t> </a:t>
            </a:r>
            <a:r>
              <a:rPr spc="40" smtClean="0"/>
              <a:t>Allied</a:t>
            </a:r>
            <a:r>
              <a:rPr spc="-10" smtClean="0"/>
              <a:t> </a:t>
            </a:r>
            <a:r>
              <a:rPr spc="30" smtClean="0"/>
              <a:t>Indians</a:t>
            </a:r>
            <a:r>
              <a:rPr spc="-15" smtClean="0"/>
              <a:t> </a:t>
            </a:r>
            <a:r>
              <a:rPr spc="25" smtClean="0"/>
              <a:t>•</a:t>
            </a:r>
            <a:r>
              <a:rPr spc="-15" smtClean="0"/>
              <a:t> </a:t>
            </a:r>
            <a:r>
              <a:rPr spc="35" smtClean="0"/>
              <a:t>Grand</a:t>
            </a:r>
            <a:r>
              <a:rPr spc="-10" smtClean="0"/>
              <a:t> </a:t>
            </a:r>
            <a:r>
              <a:rPr spc="30" smtClean="0"/>
              <a:t>Council</a:t>
            </a:r>
            <a:r>
              <a:rPr spc="-15" smtClean="0"/>
              <a:t> </a:t>
            </a:r>
            <a:r>
              <a:rPr spc="20" smtClean="0"/>
              <a:t>Treaty</a:t>
            </a:r>
            <a:r>
              <a:rPr spc="-10" smtClean="0"/>
              <a:t> </a:t>
            </a:r>
            <a:r>
              <a:rPr spc="65" smtClean="0"/>
              <a:t>#3</a:t>
            </a:r>
            <a:r>
              <a:rPr spc="-15" smtClean="0"/>
              <a:t> </a:t>
            </a:r>
            <a:r>
              <a:rPr spc="25" smtClean="0"/>
              <a:t>•</a:t>
            </a:r>
            <a:r>
              <a:rPr spc="-10" smtClean="0"/>
              <a:t> </a:t>
            </a:r>
            <a:r>
              <a:rPr spc="45" smtClean="0"/>
              <a:t>Independent</a:t>
            </a:r>
            <a:r>
              <a:rPr spc="-15" smtClean="0"/>
              <a:t> </a:t>
            </a:r>
            <a:r>
              <a:rPr spc="30" smtClean="0"/>
              <a:t>First</a:t>
            </a:r>
            <a:r>
              <a:rPr spc="-15" smtClean="0"/>
              <a:t> </a:t>
            </a:r>
            <a:r>
              <a:rPr spc="45" smtClean="0"/>
              <a:t>Nations</a:t>
            </a:r>
            <a:r>
              <a:rPr spc="-10" smtClean="0"/>
              <a:t> </a:t>
            </a:r>
            <a:r>
              <a:rPr spc="25" smtClean="0"/>
              <a:t>•</a:t>
            </a:r>
            <a:r>
              <a:rPr spc="-15" smtClean="0"/>
              <a:t> </a:t>
            </a:r>
            <a:r>
              <a:rPr spc="40" smtClean="0"/>
              <a:t>Nishnawbe</a:t>
            </a:r>
            <a:r>
              <a:rPr spc="-10" smtClean="0"/>
              <a:t> </a:t>
            </a:r>
            <a:r>
              <a:rPr spc="35" smtClean="0"/>
              <a:t>Aski</a:t>
            </a:r>
            <a:r>
              <a:rPr spc="-15" smtClean="0"/>
              <a:t> </a:t>
            </a:r>
            <a:r>
              <a:rPr spc="55" smtClean="0"/>
              <a:t>Nation</a:t>
            </a:r>
            <a:r>
              <a:rPr spc="-10" smtClean="0"/>
              <a:t> </a:t>
            </a:r>
            <a:r>
              <a:rPr spc="25" smtClean="0"/>
              <a:t>•</a:t>
            </a:r>
            <a:r>
              <a:rPr spc="-15" smtClean="0"/>
              <a:t> </a:t>
            </a:r>
            <a:r>
              <a:rPr spc="40" smtClean="0"/>
              <a:t>Union</a:t>
            </a:r>
            <a:r>
              <a:rPr spc="-15" smtClean="0"/>
              <a:t> </a:t>
            </a:r>
            <a:r>
              <a:rPr spc="75" smtClean="0"/>
              <a:t>of</a:t>
            </a:r>
            <a:r>
              <a:rPr spc="-10" smtClean="0"/>
              <a:t> </a:t>
            </a:r>
            <a:r>
              <a:rPr spc="45" smtClean="0"/>
              <a:t>Ontario</a:t>
            </a:r>
            <a:r>
              <a:rPr spc="-15" smtClean="0"/>
              <a:t> </a:t>
            </a:r>
            <a:r>
              <a:rPr spc="30" smtClean="0"/>
              <a:t>Indians</a:t>
            </a:r>
            <a:endParaRPr spc="3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10/26/2023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855"/>
                </a:solidFill>
              </a:defRPr>
            </a:lvl1pPr>
          </a:lstStyle>
          <a:p>
            <a:r>
              <a:rPr lang="en-CA"/>
              <a:t>CLICK TO EDIT MASTER TITLE STYLE</a:t>
            </a:r>
            <a:endParaRPr lang="en-US"/>
          </a:p>
        </p:txBody>
      </p:sp>
      <p:sp>
        <p:nvSpPr>
          <p:cNvPr id="3" name="Text Placeholder 2"/>
          <p:cNvSpPr>
            <a:spLocks noGrp="1"/>
          </p:cNvSpPr>
          <p:nvPr>
            <p:ph type="body" idx="1" hasCustomPrompt="1"/>
          </p:nvPr>
        </p:nvSpPr>
        <p:spPr>
          <a:xfrm>
            <a:off x="710733" y="2022720"/>
            <a:ext cx="5685556" cy="909884"/>
          </a:xfrm>
        </p:spPr>
        <p:txBody>
          <a:bodyPr anchor="b">
            <a:noAutofit/>
          </a:bodyPr>
          <a:lstStyle>
            <a:lvl1pPr marL="0" indent="0">
              <a:buNone/>
              <a:defRPr sz="1707" b="0" i="0">
                <a:solidFill>
                  <a:srgbClr val="002855"/>
                </a:solidFill>
                <a:latin typeface="Helvetica"/>
                <a:cs typeface="Helvetica"/>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CA"/>
              <a:t>CLICK TO EDIT MASTER TEXT STYLES</a:t>
            </a:r>
          </a:p>
        </p:txBody>
      </p:sp>
      <p:sp>
        <p:nvSpPr>
          <p:cNvPr id="4" name="Content Placeholder 3"/>
          <p:cNvSpPr>
            <a:spLocks noGrp="1"/>
          </p:cNvSpPr>
          <p:nvPr>
            <p:ph sz="half" idx="2"/>
          </p:nvPr>
        </p:nvSpPr>
        <p:spPr>
          <a:xfrm>
            <a:off x="710733" y="2958272"/>
            <a:ext cx="5685556" cy="5606073"/>
          </a:xfrm>
        </p:spPr>
        <p:txBody>
          <a:bodyPr>
            <a:normAutofit/>
          </a:bodyPr>
          <a:lstStyle>
            <a:lvl1pPr>
              <a:buClr>
                <a:srgbClr val="A08629"/>
              </a:buClr>
              <a:defRPr sz="1920"/>
            </a:lvl1pPr>
            <a:lvl2pPr>
              <a:buClr>
                <a:srgbClr val="A08629"/>
              </a:buClr>
              <a:defRPr sz="1707"/>
            </a:lvl2pPr>
            <a:lvl3pPr>
              <a:buClr>
                <a:srgbClr val="A08629"/>
              </a:buClr>
              <a:defRPr sz="1493"/>
            </a:lvl3pPr>
            <a:lvl4pPr>
              <a:buClr>
                <a:srgbClr val="A08629"/>
              </a:buClr>
              <a:defRPr sz="1280"/>
            </a:lvl4pPr>
            <a:lvl5pPr>
              <a:buClr>
                <a:srgbClr val="A08629"/>
              </a:buClr>
              <a:defRPr sz="1280"/>
            </a:lvl5pPr>
            <a:lvl6pPr>
              <a:defRPr sz="1707"/>
            </a:lvl6pPr>
            <a:lvl7pPr>
              <a:defRPr sz="1707"/>
            </a:lvl7pPr>
            <a:lvl8pPr>
              <a:defRPr sz="1707"/>
            </a:lvl8pPr>
            <a:lvl9pPr>
              <a:defRPr sz="170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ext Placeholder 2">
            <a:extLst>
              <a:ext uri="{FF2B5EF4-FFF2-40B4-BE49-F238E27FC236}">
                <a16:creationId xmlns:a16="http://schemas.microsoft.com/office/drawing/2014/main" id="{7320026C-C193-4D49-9ED6-77AAE1E324C0}"/>
              </a:ext>
            </a:extLst>
          </p:cNvPr>
          <p:cNvSpPr>
            <a:spLocks noGrp="1"/>
          </p:cNvSpPr>
          <p:nvPr>
            <p:ph type="body" idx="10" hasCustomPrompt="1"/>
          </p:nvPr>
        </p:nvSpPr>
        <p:spPr>
          <a:xfrm>
            <a:off x="6580005" y="2022720"/>
            <a:ext cx="5685556" cy="909884"/>
          </a:xfrm>
        </p:spPr>
        <p:txBody>
          <a:bodyPr anchor="b">
            <a:noAutofit/>
          </a:bodyPr>
          <a:lstStyle>
            <a:lvl1pPr marL="0" indent="0">
              <a:buNone/>
              <a:defRPr sz="1707" b="0" i="0">
                <a:solidFill>
                  <a:srgbClr val="002855"/>
                </a:solidFill>
                <a:latin typeface="Helvetica"/>
                <a:cs typeface="Helvetica"/>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CA"/>
              <a:t>CLICK TO EDIT MASTER TEXT STYLES</a:t>
            </a:r>
          </a:p>
        </p:txBody>
      </p:sp>
      <p:sp>
        <p:nvSpPr>
          <p:cNvPr id="12" name="Content Placeholder 3">
            <a:extLst>
              <a:ext uri="{FF2B5EF4-FFF2-40B4-BE49-F238E27FC236}">
                <a16:creationId xmlns:a16="http://schemas.microsoft.com/office/drawing/2014/main" id="{66356446-9C6A-2B43-9163-7C60C3D4913A}"/>
              </a:ext>
            </a:extLst>
          </p:cNvPr>
          <p:cNvSpPr>
            <a:spLocks noGrp="1"/>
          </p:cNvSpPr>
          <p:nvPr>
            <p:ph sz="half" idx="11"/>
          </p:nvPr>
        </p:nvSpPr>
        <p:spPr>
          <a:xfrm>
            <a:off x="6580005" y="2958272"/>
            <a:ext cx="5685556" cy="5606073"/>
          </a:xfrm>
        </p:spPr>
        <p:txBody>
          <a:bodyPr>
            <a:normAutofit/>
          </a:bodyPr>
          <a:lstStyle>
            <a:lvl1pPr>
              <a:buClr>
                <a:srgbClr val="A08629"/>
              </a:buClr>
              <a:defRPr sz="1920"/>
            </a:lvl1pPr>
            <a:lvl2pPr>
              <a:buClr>
                <a:srgbClr val="A08629"/>
              </a:buClr>
              <a:defRPr sz="1707"/>
            </a:lvl2pPr>
            <a:lvl3pPr>
              <a:buClr>
                <a:srgbClr val="A08629"/>
              </a:buClr>
              <a:defRPr sz="1493"/>
            </a:lvl3pPr>
            <a:lvl4pPr>
              <a:buClr>
                <a:srgbClr val="A08629"/>
              </a:buClr>
              <a:defRPr sz="1280"/>
            </a:lvl4pPr>
            <a:lvl5pPr>
              <a:buClr>
                <a:srgbClr val="A08629"/>
              </a:buClr>
              <a:defRPr sz="1280"/>
            </a:lvl5pPr>
            <a:lvl6pPr>
              <a:defRPr sz="1707"/>
            </a:lvl6pPr>
            <a:lvl7pPr>
              <a:defRPr sz="1707"/>
            </a:lvl7pPr>
            <a:lvl8pPr>
              <a:defRPr sz="1707"/>
            </a:lvl8pPr>
            <a:lvl9pPr>
              <a:defRPr sz="170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extBox 12">
            <a:extLst>
              <a:ext uri="{FF2B5EF4-FFF2-40B4-BE49-F238E27FC236}">
                <a16:creationId xmlns:a16="http://schemas.microsoft.com/office/drawing/2014/main" id="{A00EBAFA-6DA8-0F46-ABFF-CECC536F0B8C}"/>
              </a:ext>
            </a:extLst>
          </p:cNvPr>
          <p:cNvSpPr txBox="1"/>
          <p:nvPr userDrawn="1"/>
        </p:nvSpPr>
        <p:spPr>
          <a:xfrm>
            <a:off x="8775591" y="8997119"/>
            <a:ext cx="3281088" cy="289310"/>
          </a:xfrm>
          <a:prstGeom prst="rect">
            <a:avLst/>
          </a:prstGeom>
          <a:noFill/>
        </p:spPr>
        <p:txBody>
          <a:bodyPr wrap="square" rtlCol="0">
            <a:spAutoFit/>
          </a:bodyPr>
          <a:lstStyle/>
          <a:p>
            <a:pPr algn="r"/>
            <a:r>
              <a:rPr lang="en-CA" sz="1280" b="0" i="0" u="none" strike="noStrike" kern="1200">
                <a:solidFill>
                  <a:schemeClr val="tx1">
                    <a:lumMod val="65000"/>
                    <a:lumOff val="35000"/>
                  </a:schemeClr>
                </a:solidFill>
                <a:effectLst/>
                <a:latin typeface="Helvetica" pitchFamily="2" charset="0"/>
                <a:ea typeface="+mn-ea"/>
                <a:cs typeface="+mn-cs"/>
              </a:rPr>
              <a:t>@IFSD_IFPD </a:t>
            </a:r>
            <a:endParaRPr lang="en-US" sz="1280" b="0">
              <a:solidFill>
                <a:schemeClr val="tx1">
                  <a:lumMod val="65000"/>
                  <a:lumOff val="35000"/>
                </a:schemeClr>
              </a:solidFill>
              <a:latin typeface="Helvetica" pitchFamily="2" charset="0"/>
            </a:endParaRPr>
          </a:p>
        </p:txBody>
      </p:sp>
      <p:grpSp>
        <p:nvGrpSpPr>
          <p:cNvPr id="14" name="Group 13">
            <a:extLst>
              <a:ext uri="{FF2B5EF4-FFF2-40B4-BE49-F238E27FC236}">
                <a16:creationId xmlns:a16="http://schemas.microsoft.com/office/drawing/2014/main" id="{95A57BAA-712F-B646-8B7C-6878AB7FCE13}"/>
              </a:ext>
            </a:extLst>
          </p:cNvPr>
          <p:cNvGrpSpPr/>
          <p:nvPr userDrawn="1"/>
        </p:nvGrpSpPr>
        <p:grpSpPr>
          <a:xfrm>
            <a:off x="875426" y="1171794"/>
            <a:ext cx="989492" cy="1272811"/>
            <a:chOff x="3252909" y="3075060"/>
            <a:chExt cx="2514845" cy="2426185"/>
          </a:xfrm>
        </p:grpSpPr>
        <p:cxnSp>
          <p:nvCxnSpPr>
            <p:cNvPr id="17" name="Straight Connector 16">
              <a:extLst>
                <a:ext uri="{FF2B5EF4-FFF2-40B4-BE49-F238E27FC236}">
                  <a16:creationId xmlns:a16="http://schemas.microsoft.com/office/drawing/2014/main" id="{7BD114D8-72C1-0048-8033-6A9426D730A3}"/>
                </a:ext>
              </a:extLst>
            </p:cNvPr>
            <p:cNvCxnSpPr/>
            <p:nvPr userDrawn="1"/>
          </p:nvCxnSpPr>
          <p:spPr>
            <a:xfrm rot="13500000" flipH="1">
              <a:off x="3252909" y="3693548"/>
              <a:ext cx="1807697" cy="1807698"/>
            </a:xfrm>
            <a:prstGeom prst="line">
              <a:avLst/>
            </a:prstGeom>
            <a:ln w="12700">
              <a:solidFill>
                <a:srgbClr val="B0904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9BAC05E-C454-B848-A61E-2067E8943C74}"/>
                </a:ext>
              </a:extLst>
            </p:cNvPr>
            <p:cNvCxnSpPr>
              <a:cxnSpLocks/>
            </p:cNvCxnSpPr>
            <p:nvPr userDrawn="1"/>
          </p:nvCxnSpPr>
          <p:spPr>
            <a:xfrm rot="13500000" flipH="1">
              <a:off x="3376246" y="3075059"/>
              <a:ext cx="2391508" cy="2391509"/>
            </a:xfrm>
            <a:prstGeom prst="line">
              <a:avLst/>
            </a:prstGeom>
            <a:ln w="12700">
              <a:solidFill>
                <a:srgbClr val="172B54"/>
              </a:solidFill>
            </a:ln>
            <a:effectLst/>
          </p:spPr>
          <p:style>
            <a:lnRef idx="2">
              <a:schemeClr val="accent1"/>
            </a:lnRef>
            <a:fillRef idx="0">
              <a:schemeClr val="accent1"/>
            </a:fillRef>
            <a:effectRef idx="1">
              <a:schemeClr val="accent1"/>
            </a:effectRef>
            <a:fontRef idx="minor">
              <a:schemeClr val="tx1"/>
            </a:fontRef>
          </p:style>
        </p:cxnSp>
      </p:grpSp>
      <p:pic>
        <p:nvPicPr>
          <p:cNvPr id="19" name="Picture 18">
            <a:extLst>
              <a:ext uri="{FF2B5EF4-FFF2-40B4-BE49-F238E27FC236}">
                <a16:creationId xmlns:a16="http://schemas.microsoft.com/office/drawing/2014/main" id="{32F8B64F-AF3F-3B4A-8F26-4F5DD7CC362F}"/>
              </a:ext>
            </a:extLst>
          </p:cNvPr>
          <p:cNvPicPr>
            <a:picLocks noChangeAspect="1"/>
          </p:cNvPicPr>
          <p:nvPr userDrawn="1"/>
        </p:nvPicPr>
        <p:blipFill>
          <a:blip r:embed="rId2"/>
          <a:stretch>
            <a:fillRect/>
          </a:stretch>
        </p:blipFill>
        <p:spPr>
          <a:xfrm>
            <a:off x="12056680" y="9036695"/>
            <a:ext cx="242435" cy="263447"/>
          </a:xfrm>
          <a:prstGeom prst="rect">
            <a:avLst/>
          </a:prstGeom>
        </p:spPr>
      </p:pic>
    </p:spTree>
    <p:extLst>
      <p:ext uri="{BB962C8B-B14F-4D97-AF65-F5344CB8AC3E}">
        <p14:creationId xmlns:p14="http://schemas.microsoft.com/office/powerpoint/2010/main" val="239272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855"/>
                </a:solidFill>
              </a:defRPr>
            </a:lvl1pPr>
          </a:lstStyle>
          <a:p>
            <a:r>
              <a:rPr lang="en-CA"/>
              <a:t>CLICK TO EDIT MASTER TITLE STYLE</a:t>
            </a:r>
            <a:endParaRPr lang="en-US"/>
          </a:p>
        </p:txBody>
      </p:sp>
      <p:sp>
        <p:nvSpPr>
          <p:cNvPr id="8" name="TextBox 7">
            <a:extLst>
              <a:ext uri="{FF2B5EF4-FFF2-40B4-BE49-F238E27FC236}">
                <a16:creationId xmlns:a16="http://schemas.microsoft.com/office/drawing/2014/main" id="{1DC9ECFC-9E1E-494B-91A5-15D1EBE0EA95}"/>
              </a:ext>
            </a:extLst>
          </p:cNvPr>
          <p:cNvSpPr txBox="1"/>
          <p:nvPr userDrawn="1"/>
        </p:nvSpPr>
        <p:spPr>
          <a:xfrm>
            <a:off x="8775591" y="8997119"/>
            <a:ext cx="3281088" cy="289310"/>
          </a:xfrm>
          <a:prstGeom prst="rect">
            <a:avLst/>
          </a:prstGeom>
          <a:noFill/>
        </p:spPr>
        <p:txBody>
          <a:bodyPr wrap="square" rtlCol="0">
            <a:spAutoFit/>
          </a:bodyPr>
          <a:lstStyle/>
          <a:p>
            <a:pPr algn="r"/>
            <a:r>
              <a:rPr lang="en-CA" sz="1280" b="0" i="0" u="none" strike="noStrike" kern="1200">
                <a:solidFill>
                  <a:schemeClr val="tx1">
                    <a:lumMod val="65000"/>
                    <a:lumOff val="35000"/>
                  </a:schemeClr>
                </a:solidFill>
                <a:effectLst/>
                <a:latin typeface="Helvetica" pitchFamily="2" charset="0"/>
                <a:ea typeface="+mn-ea"/>
                <a:cs typeface="+mn-cs"/>
              </a:rPr>
              <a:t>@IFSD_IFPD </a:t>
            </a:r>
            <a:endParaRPr lang="en-US" sz="1280" b="0">
              <a:solidFill>
                <a:schemeClr val="tx1">
                  <a:lumMod val="65000"/>
                  <a:lumOff val="35000"/>
                </a:schemeClr>
              </a:solidFill>
              <a:latin typeface="Helvetica" pitchFamily="2" charset="0"/>
            </a:endParaRPr>
          </a:p>
        </p:txBody>
      </p:sp>
      <p:grpSp>
        <p:nvGrpSpPr>
          <p:cNvPr id="9" name="Group 8">
            <a:extLst>
              <a:ext uri="{FF2B5EF4-FFF2-40B4-BE49-F238E27FC236}">
                <a16:creationId xmlns:a16="http://schemas.microsoft.com/office/drawing/2014/main" id="{822767BB-355F-5548-A1D0-44D2309AF46F}"/>
              </a:ext>
            </a:extLst>
          </p:cNvPr>
          <p:cNvGrpSpPr/>
          <p:nvPr userDrawn="1"/>
        </p:nvGrpSpPr>
        <p:grpSpPr>
          <a:xfrm>
            <a:off x="875426" y="1171794"/>
            <a:ext cx="989492" cy="1272811"/>
            <a:chOff x="3252909" y="3075060"/>
            <a:chExt cx="2514845" cy="2426185"/>
          </a:xfrm>
        </p:grpSpPr>
        <p:cxnSp>
          <p:nvCxnSpPr>
            <p:cNvPr id="10" name="Straight Connector 9">
              <a:extLst>
                <a:ext uri="{FF2B5EF4-FFF2-40B4-BE49-F238E27FC236}">
                  <a16:creationId xmlns:a16="http://schemas.microsoft.com/office/drawing/2014/main" id="{C2403A3A-A204-1343-AF5F-1DB350D603D5}"/>
                </a:ext>
              </a:extLst>
            </p:cNvPr>
            <p:cNvCxnSpPr/>
            <p:nvPr userDrawn="1"/>
          </p:nvCxnSpPr>
          <p:spPr>
            <a:xfrm rot="13500000" flipH="1">
              <a:off x="3252909" y="3693548"/>
              <a:ext cx="1807697" cy="1807698"/>
            </a:xfrm>
            <a:prstGeom prst="line">
              <a:avLst/>
            </a:prstGeom>
            <a:ln w="12700">
              <a:solidFill>
                <a:srgbClr val="B0904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C75F211-B036-7341-9D25-11A0797BA15A}"/>
                </a:ext>
              </a:extLst>
            </p:cNvPr>
            <p:cNvCxnSpPr>
              <a:cxnSpLocks/>
            </p:cNvCxnSpPr>
            <p:nvPr userDrawn="1"/>
          </p:nvCxnSpPr>
          <p:spPr>
            <a:xfrm rot="13500000" flipH="1">
              <a:off x="3376246" y="3075059"/>
              <a:ext cx="2391508" cy="2391509"/>
            </a:xfrm>
            <a:prstGeom prst="line">
              <a:avLst/>
            </a:prstGeom>
            <a:ln w="12700">
              <a:solidFill>
                <a:srgbClr val="172B54"/>
              </a:solidFill>
            </a:ln>
            <a:effectLst/>
          </p:spPr>
          <p:style>
            <a:lnRef idx="2">
              <a:schemeClr val="accent1"/>
            </a:lnRef>
            <a:fillRef idx="0">
              <a:schemeClr val="accent1"/>
            </a:fillRef>
            <a:effectRef idx="1">
              <a:schemeClr val="accent1"/>
            </a:effectRef>
            <a:fontRef idx="minor">
              <a:schemeClr val="tx1"/>
            </a:fontRef>
          </p:style>
        </p:cxnSp>
      </p:grpSp>
      <p:pic>
        <p:nvPicPr>
          <p:cNvPr id="12" name="Picture 11">
            <a:extLst>
              <a:ext uri="{FF2B5EF4-FFF2-40B4-BE49-F238E27FC236}">
                <a16:creationId xmlns:a16="http://schemas.microsoft.com/office/drawing/2014/main" id="{DE41D268-B35A-E642-AEB5-7126F5FD474E}"/>
              </a:ext>
            </a:extLst>
          </p:cNvPr>
          <p:cNvPicPr>
            <a:picLocks noChangeAspect="1"/>
          </p:cNvPicPr>
          <p:nvPr userDrawn="1"/>
        </p:nvPicPr>
        <p:blipFill>
          <a:blip r:embed="rId2"/>
          <a:stretch>
            <a:fillRect/>
          </a:stretch>
        </p:blipFill>
        <p:spPr>
          <a:xfrm>
            <a:off x="12056680" y="9036695"/>
            <a:ext cx="242435" cy="263447"/>
          </a:xfrm>
          <a:prstGeom prst="rect">
            <a:avLst/>
          </a:prstGeom>
        </p:spPr>
      </p:pic>
    </p:spTree>
    <p:extLst>
      <p:ext uri="{BB962C8B-B14F-4D97-AF65-F5344CB8AC3E}">
        <p14:creationId xmlns:p14="http://schemas.microsoft.com/office/powerpoint/2010/main" val="226764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8D8770-8D8A-4A43-AF4E-8C1CAFE95BAD}"/>
              </a:ext>
            </a:extLst>
          </p:cNvPr>
          <p:cNvSpPr txBox="1"/>
          <p:nvPr userDrawn="1"/>
        </p:nvSpPr>
        <p:spPr>
          <a:xfrm>
            <a:off x="8775591" y="8997119"/>
            <a:ext cx="3281088" cy="289310"/>
          </a:xfrm>
          <a:prstGeom prst="rect">
            <a:avLst/>
          </a:prstGeom>
          <a:noFill/>
        </p:spPr>
        <p:txBody>
          <a:bodyPr wrap="square" rtlCol="0">
            <a:spAutoFit/>
          </a:bodyPr>
          <a:lstStyle/>
          <a:p>
            <a:pPr algn="r"/>
            <a:r>
              <a:rPr lang="en-CA" sz="1280" b="0" i="0" u="none" strike="noStrike" kern="1200">
                <a:solidFill>
                  <a:schemeClr val="tx1">
                    <a:lumMod val="65000"/>
                    <a:lumOff val="35000"/>
                  </a:schemeClr>
                </a:solidFill>
                <a:effectLst/>
                <a:latin typeface="Helvetica" pitchFamily="2" charset="0"/>
                <a:ea typeface="+mn-ea"/>
                <a:cs typeface="+mn-cs"/>
              </a:rPr>
              <a:t>@IFSD_IFPD </a:t>
            </a:r>
            <a:endParaRPr lang="en-US" sz="1280" b="0">
              <a:solidFill>
                <a:schemeClr val="tx1">
                  <a:lumMod val="65000"/>
                  <a:lumOff val="35000"/>
                </a:schemeClr>
              </a:solidFill>
              <a:latin typeface="Helvetica" pitchFamily="2" charset="0"/>
            </a:endParaRPr>
          </a:p>
        </p:txBody>
      </p:sp>
      <p:pic>
        <p:nvPicPr>
          <p:cNvPr id="8" name="Picture 7">
            <a:extLst>
              <a:ext uri="{FF2B5EF4-FFF2-40B4-BE49-F238E27FC236}">
                <a16:creationId xmlns:a16="http://schemas.microsoft.com/office/drawing/2014/main" id="{E439B403-6D70-144F-9060-94438CE95871}"/>
              </a:ext>
            </a:extLst>
          </p:cNvPr>
          <p:cNvPicPr>
            <a:picLocks noChangeAspect="1"/>
          </p:cNvPicPr>
          <p:nvPr userDrawn="1"/>
        </p:nvPicPr>
        <p:blipFill>
          <a:blip r:embed="rId2"/>
          <a:stretch>
            <a:fillRect/>
          </a:stretch>
        </p:blipFill>
        <p:spPr>
          <a:xfrm>
            <a:off x="12056680" y="9036695"/>
            <a:ext cx="242435" cy="263447"/>
          </a:xfrm>
          <a:prstGeom prst="rect">
            <a:avLst/>
          </a:prstGeom>
        </p:spPr>
      </p:pic>
    </p:spTree>
    <p:extLst>
      <p:ext uri="{BB962C8B-B14F-4D97-AF65-F5344CB8AC3E}">
        <p14:creationId xmlns:p14="http://schemas.microsoft.com/office/powerpoint/2010/main" val="302184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8470900"/>
          </a:xfrm>
          <a:custGeom>
            <a:avLst/>
            <a:gdLst/>
            <a:ahLst/>
            <a:cxnLst/>
            <a:rect l="l" t="t" r="r" b="b"/>
            <a:pathLst>
              <a:path w="13004800" h="8470900">
                <a:moveTo>
                  <a:pt x="0" y="8470900"/>
                </a:moveTo>
                <a:lnTo>
                  <a:pt x="13004800" y="8470900"/>
                </a:lnTo>
                <a:lnTo>
                  <a:pt x="13004800" y="0"/>
                </a:lnTo>
                <a:lnTo>
                  <a:pt x="0" y="0"/>
                </a:lnTo>
                <a:lnTo>
                  <a:pt x="0" y="8470900"/>
                </a:lnTo>
                <a:close/>
              </a:path>
            </a:pathLst>
          </a:custGeom>
          <a:solidFill>
            <a:srgbClr val="E5E5E5"/>
          </a:solidFill>
        </p:spPr>
        <p:txBody>
          <a:bodyPr wrap="square" lIns="0" tIns="0" rIns="0" bIns="0" rtlCol="0"/>
          <a:lstStyle/>
          <a:p>
            <a:endParaRPr/>
          </a:p>
        </p:txBody>
      </p:sp>
      <p:sp>
        <p:nvSpPr>
          <p:cNvPr id="17" name="bk object 17"/>
          <p:cNvSpPr/>
          <p:nvPr/>
        </p:nvSpPr>
        <p:spPr>
          <a:xfrm>
            <a:off x="0" y="0"/>
            <a:ext cx="12406312" cy="974318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8470900"/>
            <a:ext cx="13004800" cy="1282700"/>
          </a:xfrm>
          <a:custGeom>
            <a:avLst/>
            <a:gdLst/>
            <a:ahLst/>
            <a:cxnLst/>
            <a:rect l="l" t="t" r="r" b="b"/>
            <a:pathLst>
              <a:path w="13004800" h="1282700">
                <a:moveTo>
                  <a:pt x="0" y="1282700"/>
                </a:moveTo>
                <a:lnTo>
                  <a:pt x="13004800" y="1282700"/>
                </a:lnTo>
                <a:lnTo>
                  <a:pt x="13004800" y="0"/>
                </a:lnTo>
                <a:lnTo>
                  <a:pt x="0" y="0"/>
                </a:lnTo>
                <a:lnTo>
                  <a:pt x="0" y="1282700"/>
                </a:lnTo>
                <a:close/>
              </a:path>
            </a:pathLst>
          </a:custGeom>
          <a:solidFill>
            <a:srgbClr val="AB251F"/>
          </a:solidFill>
        </p:spPr>
        <p:txBody>
          <a:bodyPr wrap="square" lIns="0" tIns="0" rIns="0" bIns="0" rtlCol="0"/>
          <a:lstStyle/>
          <a:p>
            <a:endParaRPr/>
          </a:p>
        </p:txBody>
      </p:sp>
      <p:sp>
        <p:nvSpPr>
          <p:cNvPr id="19" name="bk object 19"/>
          <p:cNvSpPr/>
          <p:nvPr/>
        </p:nvSpPr>
        <p:spPr>
          <a:xfrm>
            <a:off x="10159997" y="8774198"/>
            <a:ext cx="879571" cy="712468"/>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12123987" y="8904533"/>
            <a:ext cx="168910" cy="266065"/>
          </a:xfrm>
          <a:custGeom>
            <a:avLst/>
            <a:gdLst/>
            <a:ahLst/>
            <a:cxnLst/>
            <a:rect l="l" t="t" r="r" b="b"/>
            <a:pathLst>
              <a:path w="168909" h="266065">
                <a:moveTo>
                  <a:pt x="26301" y="176136"/>
                </a:moveTo>
                <a:lnTo>
                  <a:pt x="0" y="178688"/>
                </a:lnTo>
                <a:lnTo>
                  <a:pt x="1969" y="197741"/>
                </a:lnTo>
                <a:lnTo>
                  <a:pt x="6734" y="214685"/>
                </a:lnTo>
                <a:lnTo>
                  <a:pt x="37249" y="252494"/>
                </a:lnTo>
                <a:lnTo>
                  <a:pt x="86791" y="265988"/>
                </a:lnTo>
                <a:lnTo>
                  <a:pt x="98802" y="265262"/>
                </a:lnTo>
                <a:lnTo>
                  <a:pt x="138042" y="251010"/>
                </a:lnTo>
                <a:lnTo>
                  <a:pt x="153649" y="235102"/>
                </a:lnTo>
                <a:lnTo>
                  <a:pt x="88569" y="235102"/>
                </a:lnTo>
                <a:lnTo>
                  <a:pt x="80189" y="234671"/>
                </a:lnTo>
                <a:lnTo>
                  <a:pt x="45148" y="219656"/>
                </a:lnTo>
                <a:lnTo>
                  <a:pt x="27784" y="186053"/>
                </a:lnTo>
                <a:lnTo>
                  <a:pt x="26301" y="176136"/>
                </a:lnTo>
                <a:close/>
              </a:path>
              <a:path w="168909" h="266065">
                <a:moveTo>
                  <a:pt x="82956" y="0"/>
                </a:moveTo>
                <a:lnTo>
                  <a:pt x="39593" y="10954"/>
                </a:lnTo>
                <a:lnTo>
                  <a:pt x="13431" y="42187"/>
                </a:lnTo>
                <a:lnTo>
                  <a:pt x="8420" y="70459"/>
                </a:lnTo>
                <a:lnTo>
                  <a:pt x="8852" y="79026"/>
                </a:lnTo>
                <a:lnTo>
                  <a:pt x="23928" y="114361"/>
                </a:lnTo>
                <a:lnTo>
                  <a:pt x="63759" y="137997"/>
                </a:lnTo>
                <a:lnTo>
                  <a:pt x="92773" y="147129"/>
                </a:lnTo>
                <a:lnTo>
                  <a:pt x="105032" y="151244"/>
                </a:lnTo>
                <a:lnTo>
                  <a:pt x="136309" y="171805"/>
                </a:lnTo>
                <a:lnTo>
                  <a:pt x="139623" y="177152"/>
                </a:lnTo>
                <a:lnTo>
                  <a:pt x="141147" y="183794"/>
                </a:lnTo>
                <a:lnTo>
                  <a:pt x="141147" y="191452"/>
                </a:lnTo>
                <a:lnTo>
                  <a:pt x="119866" y="228206"/>
                </a:lnTo>
                <a:lnTo>
                  <a:pt x="88569" y="235102"/>
                </a:lnTo>
                <a:lnTo>
                  <a:pt x="153649" y="235102"/>
                </a:lnTo>
                <a:lnTo>
                  <a:pt x="167651" y="199252"/>
                </a:lnTo>
                <a:lnTo>
                  <a:pt x="168465" y="188391"/>
                </a:lnTo>
                <a:lnTo>
                  <a:pt x="167696" y="177811"/>
                </a:lnTo>
                <a:lnTo>
                  <a:pt x="152853" y="142590"/>
                </a:lnTo>
                <a:lnTo>
                  <a:pt x="112052" y="117297"/>
                </a:lnTo>
                <a:lnTo>
                  <a:pt x="85509" y="109512"/>
                </a:lnTo>
                <a:lnTo>
                  <a:pt x="71011" y="105109"/>
                </a:lnTo>
                <a:lnTo>
                  <a:pt x="37323" y="81721"/>
                </a:lnTo>
                <a:lnTo>
                  <a:pt x="35217" y="67906"/>
                </a:lnTo>
                <a:lnTo>
                  <a:pt x="36027" y="59866"/>
                </a:lnTo>
                <a:lnTo>
                  <a:pt x="62893" y="32294"/>
                </a:lnTo>
                <a:lnTo>
                  <a:pt x="83718" y="29616"/>
                </a:lnTo>
                <a:lnTo>
                  <a:pt x="147581" y="29616"/>
                </a:lnTo>
                <a:lnTo>
                  <a:pt x="146167" y="27470"/>
                </a:lnTo>
                <a:lnTo>
                  <a:pt x="114865" y="5029"/>
                </a:lnTo>
                <a:lnTo>
                  <a:pt x="94294" y="436"/>
                </a:lnTo>
                <a:lnTo>
                  <a:pt x="82956" y="0"/>
                </a:lnTo>
                <a:close/>
              </a:path>
              <a:path w="168909" h="266065">
                <a:moveTo>
                  <a:pt x="147581" y="29616"/>
                </a:moveTo>
                <a:lnTo>
                  <a:pt x="83718" y="29616"/>
                </a:lnTo>
                <a:lnTo>
                  <a:pt x="94740" y="30386"/>
                </a:lnTo>
                <a:lnTo>
                  <a:pt x="104465" y="32713"/>
                </a:lnTo>
                <a:lnTo>
                  <a:pt x="133250" y="67364"/>
                </a:lnTo>
                <a:lnTo>
                  <a:pt x="135026" y="79146"/>
                </a:lnTo>
                <a:lnTo>
                  <a:pt x="161836" y="76580"/>
                </a:lnTo>
                <a:lnTo>
                  <a:pt x="161024" y="65139"/>
                </a:lnTo>
                <a:lnTo>
                  <a:pt x="159021" y="54536"/>
                </a:lnTo>
                <a:lnTo>
                  <a:pt x="155872" y="44748"/>
                </a:lnTo>
                <a:lnTo>
                  <a:pt x="151625" y="35750"/>
                </a:lnTo>
                <a:lnTo>
                  <a:pt x="147581" y="29616"/>
                </a:lnTo>
                <a:close/>
              </a:path>
            </a:pathLst>
          </a:custGeom>
          <a:solidFill>
            <a:srgbClr val="FFFFFF"/>
          </a:solidFill>
        </p:spPr>
        <p:txBody>
          <a:bodyPr wrap="square" lIns="0" tIns="0" rIns="0" bIns="0" rtlCol="0"/>
          <a:lstStyle/>
          <a:p>
            <a:endParaRPr/>
          </a:p>
        </p:txBody>
      </p:sp>
      <p:sp>
        <p:nvSpPr>
          <p:cNvPr id="21" name="bk object 21"/>
          <p:cNvSpPr/>
          <p:nvPr/>
        </p:nvSpPr>
        <p:spPr>
          <a:xfrm>
            <a:off x="11960612" y="9049490"/>
            <a:ext cx="0" cy="116839"/>
          </a:xfrm>
          <a:custGeom>
            <a:avLst/>
            <a:gdLst/>
            <a:ahLst/>
            <a:cxnLst/>
            <a:rect l="l" t="t" r="r" b="b"/>
            <a:pathLst>
              <a:path h="116840">
                <a:moveTo>
                  <a:pt x="0" y="0"/>
                </a:moveTo>
                <a:lnTo>
                  <a:pt x="0" y="116839"/>
                </a:lnTo>
              </a:path>
            </a:pathLst>
          </a:custGeom>
          <a:ln w="28079">
            <a:solidFill>
              <a:srgbClr val="FFFFFF"/>
            </a:solidFill>
          </a:ln>
        </p:spPr>
        <p:txBody>
          <a:bodyPr wrap="square" lIns="0" tIns="0" rIns="0" bIns="0" rtlCol="0"/>
          <a:lstStyle/>
          <a:p>
            <a:endParaRPr/>
          </a:p>
        </p:txBody>
      </p:sp>
      <p:sp>
        <p:nvSpPr>
          <p:cNvPr id="22" name="bk object 22"/>
          <p:cNvSpPr/>
          <p:nvPr/>
        </p:nvSpPr>
        <p:spPr>
          <a:xfrm>
            <a:off x="11946572" y="9034250"/>
            <a:ext cx="127635" cy="0"/>
          </a:xfrm>
          <a:custGeom>
            <a:avLst/>
            <a:gdLst/>
            <a:ahLst/>
            <a:cxnLst/>
            <a:rect l="l" t="t" r="r" b="b"/>
            <a:pathLst>
              <a:path w="127634">
                <a:moveTo>
                  <a:pt x="0" y="0"/>
                </a:moveTo>
                <a:lnTo>
                  <a:pt x="127126" y="0"/>
                </a:lnTo>
              </a:path>
            </a:pathLst>
          </a:custGeom>
          <a:ln w="30480">
            <a:solidFill>
              <a:srgbClr val="FFFFFF"/>
            </a:solidFill>
          </a:ln>
        </p:spPr>
        <p:txBody>
          <a:bodyPr wrap="square" lIns="0" tIns="0" rIns="0" bIns="0" rtlCol="0"/>
          <a:lstStyle/>
          <a:p>
            <a:endParaRPr/>
          </a:p>
        </p:txBody>
      </p:sp>
      <p:sp>
        <p:nvSpPr>
          <p:cNvPr id="23" name="bk object 23"/>
          <p:cNvSpPr/>
          <p:nvPr/>
        </p:nvSpPr>
        <p:spPr>
          <a:xfrm>
            <a:off x="11946572" y="8939000"/>
            <a:ext cx="28575" cy="80010"/>
          </a:xfrm>
          <a:custGeom>
            <a:avLst/>
            <a:gdLst/>
            <a:ahLst/>
            <a:cxnLst/>
            <a:rect l="l" t="t" r="r" b="b"/>
            <a:pathLst>
              <a:path w="28575" h="80009">
                <a:moveTo>
                  <a:pt x="0" y="80010"/>
                </a:moveTo>
                <a:lnTo>
                  <a:pt x="28079" y="80010"/>
                </a:lnTo>
                <a:lnTo>
                  <a:pt x="28079" y="0"/>
                </a:lnTo>
                <a:lnTo>
                  <a:pt x="0" y="0"/>
                </a:lnTo>
                <a:lnTo>
                  <a:pt x="0" y="80010"/>
                </a:lnTo>
                <a:close/>
              </a:path>
            </a:pathLst>
          </a:custGeom>
          <a:solidFill>
            <a:srgbClr val="FFFFFF"/>
          </a:solidFill>
        </p:spPr>
        <p:txBody>
          <a:bodyPr wrap="square" lIns="0" tIns="0" rIns="0" bIns="0" rtlCol="0"/>
          <a:lstStyle/>
          <a:p>
            <a:endParaRPr/>
          </a:p>
        </p:txBody>
      </p:sp>
      <p:sp>
        <p:nvSpPr>
          <p:cNvPr id="24" name="bk object 24"/>
          <p:cNvSpPr/>
          <p:nvPr/>
        </p:nvSpPr>
        <p:spPr>
          <a:xfrm>
            <a:off x="11946572" y="8923760"/>
            <a:ext cx="142875" cy="0"/>
          </a:xfrm>
          <a:custGeom>
            <a:avLst/>
            <a:gdLst/>
            <a:ahLst/>
            <a:cxnLst/>
            <a:rect l="l" t="t" r="r" b="b"/>
            <a:pathLst>
              <a:path w="142875">
                <a:moveTo>
                  <a:pt x="0" y="0"/>
                </a:moveTo>
                <a:lnTo>
                  <a:pt x="142443" y="0"/>
                </a:lnTo>
              </a:path>
            </a:pathLst>
          </a:custGeom>
          <a:ln w="30480">
            <a:solidFill>
              <a:srgbClr val="FFFFFF"/>
            </a:solidFill>
          </a:ln>
        </p:spPr>
        <p:txBody>
          <a:bodyPr wrap="square" lIns="0" tIns="0" rIns="0" bIns="0" rtlCol="0"/>
          <a:lstStyle/>
          <a:p>
            <a:endParaRPr/>
          </a:p>
        </p:txBody>
      </p:sp>
      <p:sp>
        <p:nvSpPr>
          <p:cNvPr id="25" name="bk object 25"/>
          <p:cNvSpPr/>
          <p:nvPr/>
        </p:nvSpPr>
        <p:spPr>
          <a:xfrm>
            <a:off x="11740333" y="9151090"/>
            <a:ext cx="157480" cy="0"/>
          </a:xfrm>
          <a:custGeom>
            <a:avLst/>
            <a:gdLst/>
            <a:ahLst/>
            <a:cxnLst/>
            <a:rect l="l" t="t" r="r" b="b"/>
            <a:pathLst>
              <a:path w="157479">
                <a:moveTo>
                  <a:pt x="0" y="0"/>
                </a:moveTo>
                <a:lnTo>
                  <a:pt x="157238" y="0"/>
                </a:lnTo>
              </a:path>
            </a:pathLst>
          </a:custGeom>
          <a:ln w="30480">
            <a:solidFill>
              <a:srgbClr val="FFFFFF"/>
            </a:solidFill>
          </a:ln>
        </p:spPr>
        <p:txBody>
          <a:bodyPr wrap="square" lIns="0" tIns="0" rIns="0" bIns="0" rtlCol="0"/>
          <a:lstStyle/>
          <a:p>
            <a:endParaRPr/>
          </a:p>
        </p:txBody>
      </p:sp>
      <p:sp>
        <p:nvSpPr>
          <p:cNvPr id="26" name="bk object 26"/>
          <p:cNvSpPr/>
          <p:nvPr/>
        </p:nvSpPr>
        <p:spPr>
          <a:xfrm>
            <a:off x="11754373" y="9048220"/>
            <a:ext cx="0" cy="87630"/>
          </a:xfrm>
          <a:custGeom>
            <a:avLst/>
            <a:gdLst/>
            <a:ahLst/>
            <a:cxnLst/>
            <a:rect l="l" t="t" r="r" b="b"/>
            <a:pathLst>
              <a:path h="87629">
                <a:moveTo>
                  <a:pt x="0" y="0"/>
                </a:moveTo>
                <a:lnTo>
                  <a:pt x="0" y="87629"/>
                </a:lnTo>
              </a:path>
            </a:pathLst>
          </a:custGeom>
          <a:ln w="28079">
            <a:solidFill>
              <a:srgbClr val="FFFFFF"/>
            </a:solidFill>
          </a:ln>
        </p:spPr>
        <p:txBody>
          <a:bodyPr wrap="square" lIns="0" tIns="0" rIns="0" bIns="0" rtlCol="0"/>
          <a:lstStyle/>
          <a:p>
            <a:endParaRPr/>
          </a:p>
        </p:txBody>
      </p:sp>
      <p:sp>
        <p:nvSpPr>
          <p:cNvPr id="27" name="bk object 27"/>
          <p:cNvSpPr/>
          <p:nvPr/>
        </p:nvSpPr>
        <p:spPr>
          <a:xfrm>
            <a:off x="11740333" y="9032980"/>
            <a:ext cx="144780" cy="0"/>
          </a:xfrm>
          <a:custGeom>
            <a:avLst/>
            <a:gdLst/>
            <a:ahLst/>
            <a:cxnLst/>
            <a:rect l="l" t="t" r="r" b="b"/>
            <a:pathLst>
              <a:path w="144779">
                <a:moveTo>
                  <a:pt x="0" y="0"/>
                </a:moveTo>
                <a:lnTo>
                  <a:pt x="144475" y="0"/>
                </a:lnTo>
              </a:path>
            </a:pathLst>
          </a:custGeom>
          <a:ln w="30479">
            <a:solidFill>
              <a:srgbClr val="FFFFFF"/>
            </a:solidFill>
          </a:ln>
        </p:spPr>
        <p:txBody>
          <a:bodyPr wrap="square" lIns="0" tIns="0" rIns="0" bIns="0" rtlCol="0"/>
          <a:lstStyle/>
          <a:p>
            <a:endParaRPr/>
          </a:p>
        </p:txBody>
      </p:sp>
      <p:sp>
        <p:nvSpPr>
          <p:cNvPr id="28" name="bk object 28"/>
          <p:cNvSpPr/>
          <p:nvPr/>
        </p:nvSpPr>
        <p:spPr>
          <a:xfrm>
            <a:off x="11740333" y="8939000"/>
            <a:ext cx="28575" cy="78740"/>
          </a:xfrm>
          <a:custGeom>
            <a:avLst/>
            <a:gdLst/>
            <a:ahLst/>
            <a:cxnLst/>
            <a:rect l="l" t="t" r="r" b="b"/>
            <a:pathLst>
              <a:path w="28575" h="78740">
                <a:moveTo>
                  <a:pt x="0" y="78740"/>
                </a:moveTo>
                <a:lnTo>
                  <a:pt x="28079" y="78740"/>
                </a:lnTo>
                <a:lnTo>
                  <a:pt x="28079" y="0"/>
                </a:lnTo>
                <a:lnTo>
                  <a:pt x="0" y="0"/>
                </a:lnTo>
                <a:lnTo>
                  <a:pt x="0" y="78740"/>
                </a:lnTo>
                <a:close/>
              </a:path>
            </a:pathLst>
          </a:custGeom>
          <a:solidFill>
            <a:srgbClr val="FFFFFF"/>
          </a:solidFill>
        </p:spPr>
        <p:txBody>
          <a:bodyPr wrap="square" lIns="0" tIns="0" rIns="0" bIns="0" rtlCol="0"/>
          <a:lstStyle/>
          <a:p>
            <a:endParaRPr/>
          </a:p>
        </p:txBody>
      </p:sp>
      <p:sp>
        <p:nvSpPr>
          <p:cNvPr id="29" name="bk object 29"/>
          <p:cNvSpPr/>
          <p:nvPr/>
        </p:nvSpPr>
        <p:spPr>
          <a:xfrm>
            <a:off x="11740333" y="8923760"/>
            <a:ext cx="152400" cy="0"/>
          </a:xfrm>
          <a:custGeom>
            <a:avLst/>
            <a:gdLst/>
            <a:ahLst/>
            <a:cxnLst/>
            <a:rect l="l" t="t" r="r" b="b"/>
            <a:pathLst>
              <a:path w="152400">
                <a:moveTo>
                  <a:pt x="0" y="0"/>
                </a:moveTo>
                <a:lnTo>
                  <a:pt x="152387" y="0"/>
                </a:lnTo>
              </a:path>
            </a:pathLst>
          </a:custGeom>
          <a:ln w="30480">
            <a:solidFill>
              <a:srgbClr val="FFFFFF"/>
            </a:solidFill>
          </a:ln>
        </p:spPr>
        <p:txBody>
          <a:bodyPr wrap="square" lIns="0" tIns="0" rIns="0" bIns="0" rtlCol="0"/>
          <a:lstStyle/>
          <a:p>
            <a:endParaRPr/>
          </a:p>
        </p:txBody>
      </p:sp>
      <p:sp>
        <p:nvSpPr>
          <p:cNvPr id="30" name="bk object 30"/>
          <p:cNvSpPr/>
          <p:nvPr/>
        </p:nvSpPr>
        <p:spPr>
          <a:xfrm>
            <a:off x="11759472" y="9222083"/>
            <a:ext cx="222589" cy="150865"/>
          </a:xfrm>
          <a:prstGeom prst="rect">
            <a:avLst/>
          </a:prstGeom>
          <a:blipFill>
            <a:blip r:embed="rId4" cstate="print"/>
            <a:stretch>
              <a:fillRect/>
            </a:stretch>
          </a:blipFill>
        </p:spPr>
        <p:txBody>
          <a:bodyPr wrap="square" lIns="0" tIns="0" rIns="0" bIns="0" rtlCol="0"/>
          <a:lstStyle/>
          <a:p>
            <a:endParaRPr/>
          </a:p>
        </p:txBody>
      </p:sp>
      <p:sp>
        <p:nvSpPr>
          <p:cNvPr id="31" name="bk object 31"/>
          <p:cNvSpPr/>
          <p:nvPr/>
        </p:nvSpPr>
        <p:spPr>
          <a:xfrm>
            <a:off x="12001975" y="9222083"/>
            <a:ext cx="108991" cy="150850"/>
          </a:xfrm>
          <a:prstGeom prst="rect">
            <a:avLst/>
          </a:prstGeom>
          <a:blipFill>
            <a:blip r:embed="rId5" cstate="print"/>
            <a:stretch>
              <a:fillRect/>
            </a:stretch>
          </a:blipFill>
        </p:spPr>
        <p:txBody>
          <a:bodyPr wrap="square" lIns="0" tIns="0" rIns="0" bIns="0" rtlCol="0"/>
          <a:lstStyle/>
          <a:p>
            <a:endParaRPr/>
          </a:p>
        </p:txBody>
      </p:sp>
      <p:sp>
        <p:nvSpPr>
          <p:cNvPr id="32" name="bk object 32"/>
          <p:cNvSpPr/>
          <p:nvPr/>
        </p:nvSpPr>
        <p:spPr>
          <a:xfrm>
            <a:off x="12144412" y="9222079"/>
            <a:ext cx="0" cy="151130"/>
          </a:xfrm>
          <a:custGeom>
            <a:avLst/>
            <a:gdLst/>
            <a:ahLst/>
            <a:cxnLst/>
            <a:rect l="l" t="t" r="r" b="b"/>
            <a:pathLst>
              <a:path h="151129">
                <a:moveTo>
                  <a:pt x="0" y="0"/>
                </a:moveTo>
                <a:lnTo>
                  <a:pt x="0" y="150863"/>
                </a:lnTo>
              </a:path>
            </a:pathLst>
          </a:custGeom>
          <a:ln w="16332">
            <a:solidFill>
              <a:srgbClr val="FFFFFF"/>
            </a:solidFill>
          </a:ln>
        </p:spPr>
        <p:txBody>
          <a:bodyPr wrap="square" lIns="0" tIns="0" rIns="0" bIns="0" rtlCol="0"/>
          <a:lstStyle/>
          <a:p>
            <a:endParaRPr/>
          </a:p>
        </p:txBody>
      </p:sp>
      <p:sp>
        <p:nvSpPr>
          <p:cNvPr id="33" name="bk object 33"/>
          <p:cNvSpPr/>
          <p:nvPr/>
        </p:nvSpPr>
        <p:spPr>
          <a:xfrm>
            <a:off x="12182688" y="9219523"/>
            <a:ext cx="117932" cy="155968"/>
          </a:xfrm>
          <a:prstGeom prst="rect">
            <a:avLst/>
          </a:prstGeom>
          <a:blipFill>
            <a:blip r:embed="rId6" cstate="print"/>
            <a:stretch>
              <a:fillRect/>
            </a:stretch>
          </a:blipFill>
        </p:spPr>
        <p:txBody>
          <a:bodyPr wrap="square" lIns="0" tIns="0" rIns="0" bIns="0" rtlCol="0"/>
          <a:lstStyle/>
          <a:p>
            <a:endParaRPr/>
          </a:p>
        </p:txBody>
      </p:sp>
      <p:sp>
        <p:nvSpPr>
          <p:cNvPr id="34" name="bk object 34"/>
          <p:cNvSpPr/>
          <p:nvPr/>
        </p:nvSpPr>
        <p:spPr>
          <a:xfrm>
            <a:off x="11197912" y="8904540"/>
            <a:ext cx="186690" cy="266065"/>
          </a:xfrm>
          <a:custGeom>
            <a:avLst/>
            <a:gdLst/>
            <a:ahLst/>
            <a:cxnLst/>
            <a:rect l="l" t="t" r="r" b="b"/>
            <a:pathLst>
              <a:path w="186690" h="266065">
                <a:moveTo>
                  <a:pt x="99809" y="0"/>
                </a:moveTo>
                <a:lnTo>
                  <a:pt x="60679" y="8293"/>
                </a:lnTo>
                <a:lnTo>
                  <a:pt x="28716" y="33253"/>
                </a:lnTo>
                <a:lnTo>
                  <a:pt x="7317" y="74536"/>
                </a:lnTo>
                <a:lnTo>
                  <a:pt x="0" y="131457"/>
                </a:lnTo>
                <a:lnTo>
                  <a:pt x="813" y="152181"/>
                </a:lnTo>
                <a:lnTo>
                  <a:pt x="13004" y="205739"/>
                </a:lnTo>
                <a:lnTo>
                  <a:pt x="37211" y="243282"/>
                </a:lnTo>
                <a:lnTo>
                  <a:pt x="83076" y="264923"/>
                </a:lnTo>
                <a:lnTo>
                  <a:pt x="97243" y="265976"/>
                </a:lnTo>
                <a:lnTo>
                  <a:pt x="113283" y="264534"/>
                </a:lnTo>
                <a:lnTo>
                  <a:pt x="128101" y="260556"/>
                </a:lnTo>
                <a:lnTo>
                  <a:pt x="141724" y="253992"/>
                </a:lnTo>
                <a:lnTo>
                  <a:pt x="154177" y="244792"/>
                </a:lnTo>
                <a:lnTo>
                  <a:pt x="161052" y="236880"/>
                </a:lnTo>
                <a:lnTo>
                  <a:pt x="96748" y="236880"/>
                </a:lnTo>
                <a:lnTo>
                  <a:pt x="82147" y="235210"/>
                </a:lnTo>
                <a:lnTo>
                  <a:pt x="47218" y="210337"/>
                </a:lnTo>
                <a:lnTo>
                  <a:pt x="29991" y="155739"/>
                </a:lnTo>
                <a:lnTo>
                  <a:pt x="28841" y="130949"/>
                </a:lnTo>
                <a:lnTo>
                  <a:pt x="29415" y="114101"/>
                </a:lnTo>
                <a:lnTo>
                  <a:pt x="38023" y="73012"/>
                </a:lnTo>
                <a:lnTo>
                  <a:pt x="62534" y="39814"/>
                </a:lnTo>
                <a:lnTo>
                  <a:pt x="99555" y="28841"/>
                </a:lnTo>
                <a:lnTo>
                  <a:pt x="161973" y="28841"/>
                </a:lnTo>
                <a:lnTo>
                  <a:pt x="152387" y="18884"/>
                </a:lnTo>
                <a:lnTo>
                  <a:pt x="140903" y="10656"/>
                </a:lnTo>
                <a:lnTo>
                  <a:pt x="128298" y="4751"/>
                </a:lnTo>
                <a:lnTo>
                  <a:pt x="114593" y="1191"/>
                </a:lnTo>
                <a:lnTo>
                  <a:pt x="99809" y="0"/>
                </a:lnTo>
                <a:close/>
              </a:path>
              <a:path w="186690" h="266065">
                <a:moveTo>
                  <a:pt x="158521" y="171284"/>
                </a:moveTo>
                <a:lnTo>
                  <a:pt x="143869" y="211379"/>
                </a:lnTo>
                <a:lnTo>
                  <a:pt x="107698" y="235875"/>
                </a:lnTo>
                <a:lnTo>
                  <a:pt x="96748" y="236880"/>
                </a:lnTo>
                <a:lnTo>
                  <a:pt x="161052" y="236880"/>
                </a:lnTo>
                <a:lnTo>
                  <a:pt x="164692" y="232690"/>
                </a:lnTo>
                <a:lnTo>
                  <a:pt x="173631" y="217833"/>
                </a:lnTo>
                <a:lnTo>
                  <a:pt x="180945" y="200247"/>
                </a:lnTo>
                <a:lnTo>
                  <a:pt x="186588" y="179958"/>
                </a:lnTo>
                <a:lnTo>
                  <a:pt x="158521" y="171284"/>
                </a:lnTo>
                <a:close/>
              </a:path>
              <a:path w="186690" h="266065">
                <a:moveTo>
                  <a:pt x="161973" y="28841"/>
                </a:moveTo>
                <a:lnTo>
                  <a:pt x="99555" y="28841"/>
                </a:lnTo>
                <a:lnTo>
                  <a:pt x="118695" y="32189"/>
                </a:lnTo>
                <a:lnTo>
                  <a:pt x="134392" y="42216"/>
                </a:lnTo>
                <a:lnTo>
                  <a:pt x="146645" y="58893"/>
                </a:lnTo>
                <a:lnTo>
                  <a:pt x="155447" y="82194"/>
                </a:lnTo>
                <a:lnTo>
                  <a:pt x="183019" y="74536"/>
                </a:lnTo>
                <a:lnTo>
                  <a:pt x="177799" y="57152"/>
                </a:lnTo>
                <a:lnTo>
                  <a:pt x="170956" y="42114"/>
                </a:lnTo>
                <a:lnTo>
                  <a:pt x="162486" y="29375"/>
                </a:lnTo>
                <a:lnTo>
                  <a:pt x="161973" y="28841"/>
                </a:lnTo>
                <a:close/>
              </a:path>
            </a:pathLst>
          </a:custGeom>
          <a:solidFill>
            <a:srgbClr val="FFFFFF"/>
          </a:solidFill>
        </p:spPr>
        <p:txBody>
          <a:bodyPr wrap="square" lIns="0" tIns="0" rIns="0" bIns="0" rtlCol="0"/>
          <a:lstStyle/>
          <a:p>
            <a:endParaRPr/>
          </a:p>
        </p:txBody>
      </p:sp>
      <p:sp>
        <p:nvSpPr>
          <p:cNvPr id="35" name="bk object 35"/>
          <p:cNvSpPr/>
          <p:nvPr/>
        </p:nvSpPr>
        <p:spPr>
          <a:xfrm>
            <a:off x="11185655" y="9219523"/>
            <a:ext cx="117932" cy="155968"/>
          </a:xfrm>
          <a:prstGeom prst="rect">
            <a:avLst/>
          </a:prstGeom>
          <a:blipFill>
            <a:blip r:embed="rId7" cstate="print"/>
            <a:stretch>
              <a:fillRect/>
            </a:stretch>
          </a:blipFill>
        </p:spPr>
        <p:txBody>
          <a:bodyPr wrap="square" lIns="0" tIns="0" rIns="0" bIns="0" rtlCol="0"/>
          <a:lstStyle/>
          <a:p>
            <a:endParaRPr/>
          </a:p>
        </p:txBody>
      </p:sp>
      <p:sp>
        <p:nvSpPr>
          <p:cNvPr id="36" name="bk object 36"/>
          <p:cNvSpPr/>
          <p:nvPr/>
        </p:nvSpPr>
        <p:spPr>
          <a:xfrm>
            <a:off x="11331919" y="9222080"/>
            <a:ext cx="83223" cy="150863"/>
          </a:xfrm>
          <a:prstGeom prst="rect">
            <a:avLst/>
          </a:prstGeom>
          <a:blipFill>
            <a:blip r:embed="rId8" cstate="print"/>
            <a:stretch>
              <a:fillRect/>
            </a:stretch>
          </a:blipFill>
        </p:spPr>
        <p:txBody>
          <a:bodyPr wrap="square" lIns="0" tIns="0" rIns="0" bIns="0" rtlCol="0"/>
          <a:lstStyle/>
          <a:p>
            <a:endParaRPr/>
          </a:p>
        </p:txBody>
      </p:sp>
      <p:sp>
        <p:nvSpPr>
          <p:cNvPr id="37" name="bk object 37"/>
          <p:cNvSpPr/>
          <p:nvPr/>
        </p:nvSpPr>
        <p:spPr>
          <a:xfrm>
            <a:off x="11668347" y="8908884"/>
            <a:ext cx="0" cy="257175"/>
          </a:xfrm>
          <a:custGeom>
            <a:avLst/>
            <a:gdLst/>
            <a:ahLst/>
            <a:cxnLst/>
            <a:rect l="l" t="t" r="r" b="b"/>
            <a:pathLst>
              <a:path h="257175">
                <a:moveTo>
                  <a:pt x="0" y="0"/>
                </a:moveTo>
                <a:lnTo>
                  <a:pt x="0" y="257048"/>
                </a:lnTo>
              </a:path>
            </a:pathLst>
          </a:custGeom>
          <a:ln w="28079">
            <a:solidFill>
              <a:srgbClr val="FFFFFF"/>
            </a:solidFill>
          </a:ln>
        </p:spPr>
        <p:txBody>
          <a:bodyPr wrap="square" lIns="0" tIns="0" rIns="0" bIns="0" rtlCol="0"/>
          <a:lstStyle/>
          <a:p>
            <a:endParaRPr/>
          </a:p>
        </p:txBody>
      </p:sp>
      <p:sp>
        <p:nvSpPr>
          <p:cNvPr id="38" name="bk object 38"/>
          <p:cNvSpPr/>
          <p:nvPr/>
        </p:nvSpPr>
        <p:spPr>
          <a:xfrm>
            <a:off x="11441685" y="9044769"/>
            <a:ext cx="0" cy="120650"/>
          </a:xfrm>
          <a:custGeom>
            <a:avLst/>
            <a:gdLst/>
            <a:ahLst/>
            <a:cxnLst/>
            <a:rect l="l" t="t" r="r" b="b"/>
            <a:pathLst>
              <a:path h="120650">
                <a:moveTo>
                  <a:pt x="0" y="0"/>
                </a:moveTo>
                <a:lnTo>
                  <a:pt x="0" y="120650"/>
                </a:lnTo>
              </a:path>
            </a:pathLst>
          </a:custGeom>
          <a:ln w="27571">
            <a:solidFill>
              <a:srgbClr val="FFFFFF"/>
            </a:solidFill>
          </a:ln>
        </p:spPr>
        <p:txBody>
          <a:bodyPr wrap="square" lIns="0" tIns="0" rIns="0" bIns="0" rtlCol="0"/>
          <a:lstStyle/>
          <a:p>
            <a:endParaRPr/>
          </a:p>
        </p:txBody>
      </p:sp>
      <p:sp>
        <p:nvSpPr>
          <p:cNvPr id="39" name="bk object 39"/>
          <p:cNvSpPr/>
          <p:nvPr/>
        </p:nvSpPr>
        <p:spPr>
          <a:xfrm>
            <a:off x="11427899" y="9029529"/>
            <a:ext cx="165735" cy="0"/>
          </a:xfrm>
          <a:custGeom>
            <a:avLst/>
            <a:gdLst/>
            <a:ahLst/>
            <a:cxnLst/>
            <a:rect l="l" t="t" r="r" b="b"/>
            <a:pathLst>
              <a:path w="165734">
                <a:moveTo>
                  <a:pt x="0" y="0"/>
                </a:moveTo>
                <a:lnTo>
                  <a:pt x="165150" y="0"/>
                </a:lnTo>
              </a:path>
            </a:pathLst>
          </a:custGeom>
          <a:ln w="30480">
            <a:solidFill>
              <a:srgbClr val="FFFFFF"/>
            </a:solidFill>
          </a:ln>
        </p:spPr>
        <p:txBody>
          <a:bodyPr wrap="square" lIns="0" tIns="0" rIns="0" bIns="0" rtlCol="0"/>
          <a:lstStyle/>
          <a:p>
            <a:endParaRPr/>
          </a:p>
        </p:txBody>
      </p:sp>
      <p:sp>
        <p:nvSpPr>
          <p:cNvPr id="40" name="bk object 40"/>
          <p:cNvSpPr/>
          <p:nvPr/>
        </p:nvSpPr>
        <p:spPr>
          <a:xfrm>
            <a:off x="11441685" y="8908879"/>
            <a:ext cx="0" cy="105410"/>
          </a:xfrm>
          <a:custGeom>
            <a:avLst/>
            <a:gdLst/>
            <a:ahLst/>
            <a:cxnLst/>
            <a:rect l="l" t="t" r="r" b="b"/>
            <a:pathLst>
              <a:path h="105409">
                <a:moveTo>
                  <a:pt x="0" y="0"/>
                </a:moveTo>
                <a:lnTo>
                  <a:pt x="0" y="105410"/>
                </a:lnTo>
              </a:path>
            </a:pathLst>
          </a:custGeom>
          <a:ln w="27571">
            <a:solidFill>
              <a:srgbClr val="FFFFFF"/>
            </a:solidFill>
          </a:ln>
        </p:spPr>
        <p:txBody>
          <a:bodyPr wrap="square" lIns="0" tIns="0" rIns="0" bIns="0" rtlCol="0"/>
          <a:lstStyle/>
          <a:p>
            <a:endParaRPr/>
          </a:p>
        </p:txBody>
      </p:sp>
      <p:sp>
        <p:nvSpPr>
          <p:cNvPr id="41" name="bk object 41"/>
          <p:cNvSpPr/>
          <p:nvPr/>
        </p:nvSpPr>
        <p:spPr>
          <a:xfrm>
            <a:off x="11579270" y="9044668"/>
            <a:ext cx="0" cy="121285"/>
          </a:xfrm>
          <a:custGeom>
            <a:avLst/>
            <a:gdLst/>
            <a:ahLst/>
            <a:cxnLst/>
            <a:rect l="l" t="t" r="r" b="b"/>
            <a:pathLst>
              <a:path h="121284">
                <a:moveTo>
                  <a:pt x="0" y="0"/>
                </a:moveTo>
                <a:lnTo>
                  <a:pt x="0" y="121259"/>
                </a:lnTo>
              </a:path>
            </a:pathLst>
          </a:custGeom>
          <a:ln w="27558">
            <a:solidFill>
              <a:srgbClr val="FFFFFF"/>
            </a:solidFill>
          </a:ln>
        </p:spPr>
        <p:txBody>
          <a:bodyPr wrap="square" lIns="0" tIns="0" rIns="0" bIns="0" rtlCol="0"/>
          <a:lstStyle/>
          <a:p>
            <a:endParaRPr/>
          </a:p>
        </p:txBody>
      </p:sp>
      <p:sp>
        <p:nvSpPr>
          <p:cNvPr id="42" name="bk object 42"/>
          <p:cNvSpPr/>
          <p:nvPr/>
        </p:nvSpPr>
        <p:spPr>
          <a:xfrm>
            <a:off x="11579270" y="8908879"/>
            <a:ext cx="0" cy="106045"/>
          </a:xfrm>
          <a:custGeom>
            <a:avLst/>
            <a:gdLst/>
            <a:ahLst/>
            <a:cxnLst/>
            <a:rect l="l" t="t" r="r" b="b"/>
            <a:pathLst>
              <a:path h="106045">
                <a:moveTo>
                  <a:pt x="0" y="0"/>
                </a:moveTo>
                <a:lnTo>
                  <a:pt x="0" y="105689"/>
                </a:lnTo>
              </a:path>
            </a:pathLst>
          </a:custGeom>
          <a:ln w="27558">
            <a:solidFill>
              <a:srgbClr val="FFFFFF"/>
            </a:solidFill>
          </a:ln>
        </p:spPr>
        <p:txBody>
          <a:bodyPr wrap="square" lIns="0" tIns="0" rIns="0" bIns="0" rtlCol="0"/>
          <a:lstStyle/>
          <a:p>
            <a:endParaRPr/>
          </a:p>
        </p:txBody>
      </p:sp>
      <p:sp>
        <p:nvSpPr>
          <p:cNvPr id="43" name="bk object 43"/>
          <p:cNvSpPr/>
          <p:nvPr/>
        </p:nvSpPr>
        <p:spPr>
          <a:xfrm>
            <a:off x="11492217" y="9219527"/>
            <a:ext cx="117932" cy="155968"/>
          </a:xfrm>
          <a:prstGeom prst="rect">
            <a:avLst/>
          </a:prstGeom>
          <a:blipFill>
            <a:blip r:embed="rId9" cstate="print"/>
            <a:stretch>
              <a:fillRect/>
            </a:stretch>
          </a:blipFill>
        </p:spPr>
        <p:txBody>
          <a:bodyPr wrap="square" lIns="0" tIns="0" rIns="0" bIns="0" rtlCol="0"/>
          <a:lstStyle/>
          <a:p>
            <a:endParaRPr/>
          </a:p>
        </p:txBody>
      </p:sp>
      <p:sp>
        <p:nvSpPr>
          <p:cNvPr id="44" name="bk object 44"/>
          <p:cNvSpPr/>
          <p:nvPr/>
        </p:nvSpPr>
        <p:spPr>
          <a:xfrm>
            <a:off x="11636949" y="9222080"/>
            <a:ext cx="97256" cy="15086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a:lnSpc>
                <a:spcPct val="100000"/>
              </a:lnSpc>
              <a:spcBef>
                <a:spcPts val="25"/>
              </a:spcBef>
            </a:pPr>
            <a:r>
              <a:rPr spc="35" smtClean="0"/>
              <a:t>Association</a:t>
            </a:r>
            <a:r>
              <a:rPr spc="-15" smtClean="0"/>
              <a:t> </a:t>
            </a:r>
            <a:r>
              <a:rPr spc="75" smtClean="0"/>
              <a:t>of</a:t>
            </a:r>
            <a:r>
              <a:rPr spc="-15" smtClean="0"/>
              <a:t> </a:t>
            </a:r>
            <a:r>
              <a:rPr spc="35" smtClean="0"/>
              <a:t>Iroquois</a:t>
            </a:r>
            <a:r>
              <a:rPr spc="-10" smtClean="0"/>
              <a:t> </a:t>
            </a:r>
            <a:r>
              <a:rPr spc="45" smtClean="0"/>
              <a:t>and</a:t>
            </a:r>
            <a:r>
              <a:rPr spc="-15" smtClean="0"/>
              <a:t> </a:t>
            </a:r>
            <a:r>
              <a:rPr spc="40" smtClean="0"/>
              <a:t>Allied</a:t>
            </a:r>
            <a:r>
              <a:rPr spc="-10" smtClean="0"/>
              <a:t> </a:t>
            </a:r>
            <a:r>
              <a:rPr spc="30" smtClean="0"/>
              <a:t>Indians</a:t>
            </a:r>
            <a:r>
              <a:rPr spc="-15" smtClean="0"/>
              <a:t> </a:t>
            </a:r>
            <a:r>
              <a:rPr spc="25" smtClean="0"/>
              <a:t>•</a:t>
            </a:r>
            <a:r>
              <a:rPr spc="-15" smtClean="0"/>
              <a:t> </a:t>
            </a:r>
            <a:r>
              <a:rPr spc="35" smtClean="0"/>
              <a:t>Grand</a:t>
            </a:r>
            <a:r>
              <a:rPr spc="-10" smtClean="0"/>
              <a:t> </a:t>
            </a:r>
            <a:r>
              <a:rPr spc="30" smtClean="0"/>
              <a:t>Council</a:t>
            </a:r>
            <a:r>
              <a:rPr spc="-15" smtClean="0"/>
              <a:t> </a:t>
            </a:r>
            <a:r>
              <a:rPr spc="20" smtClean="0"/>
              <a:t>Treaty</a:t>
            </a:r>
            <a:r>
              <a:rPr spc="-10" smtClean="0"/>
              <a:t> </a:t>
            </a:r>
            <a:r>
              <a:rPr spc="65" smtClean="0"/>
              <a:t>#3</a:t>
            </a:r>
            <a:r>
              <a:rPr spc="-15" smtClean="0"/>
              <a:t> </a:t>
            </a:r>
            <a:r>
              <a:rPr spc="25" smtClean="0"/>
              <a:t>•</a:t>
            </a:r>
            <a:r>
              <a:rPr spc="-10" smtClean="0"/>
              <a:t> </a:t>
            </a:r>
            <a:r>
              <a:rPr spc="45" smtClean="0"/>
              <a:t>Independent</a:t>
            </a:r>
            <a:r>
              <a:rPr spc="-15" smtClean="0"/>
              <a:t> </a:t>
            </a:r>
            <a:r>
              <a:rPr spc="30" smtClean="0"/>
              <a:t>First</a:t>
            </a:r>
            <a:r>
              <a:rPr spc="-15" smtClean="0"/>
              <a:t> </a:t>
            </a:r>
            <a:r>
              <a:rPr spc="45" smtClean="0"/>
              <a:t>Nations</a:t>
            </a:r>
            <a:r>
              <a:rPr spc="-10" smtClean="0"/>
              <a:t> </a:t>
            </a:r>
            <a:r>
              <a:rPr spc="25" smtClean="0"/>
              <a:t>•</a:t>
            </a:r>
            <a:r>
              <a:rPr spc="-15" smtClean="0"/>
              <a:t> </a:t>
            </a:r>
            <a:r>
              <a:rPr spc="40" smtClean="0"/>
              <a:t>Nishnawbe</a:t>
            </a:r>
            <a:r>
              <a:rPr spc="-10" smtClean="0"/>
              <a:t> </a:t>
            </a:r>
            <a:r>
              <a:rPr spc="35" smtClean="0"/>
              <a:t>Aski</a:t>
            </a:r>
            <a:r>
              <a:rPr spc="-15" smtClean="0"/>
              <a:t> </a:t>
            </a:r>
            <a:r>
              <a:rPr spc="55" smtClean="0"/>
              <a:t>Nation</a:t>
            </a:r>
            <a:r>
              <a:rPr spc="-10" smtClean="0"/>
              <a:t> </a:t>
            </a:r>
            <a:r>
              <a:rPr spc="25" smtClean="0"/>
              <a:t>•</a:t>
            </a:r>
            <a:r>
              <a:rPr spc="-15" smtClean="0"/>
              <a:t> </a:t>
            </a:r>
            <a:r>
              <a:rPr spc="40" smtClean="0"/>
              <a:t>Union</a:t>
            </a:r>
            <a:r>
              <a:rPr spc="-15" smtClean="0"/>
              <a:t> </a:t>
            </a:r>
            <a:r>
              <a:rPr spc="75" smtClean="0"/>
              <a:t>of</a:t>
            </a:r>
            <a:r>
              <a:rPr spc="-10" smtClean="0"/>
              <a:t> </a:t>
            </a:r>
            <a:r>
              <a:rPr spc="45" smtClean="0"/>
              <a:t>Ontario</a:t>
            </a:r>
            <a:r>
              <a:rPr spc="-15" smtClean="0"/>
              <a:t> </a:t>
            </a:r>
            <a:r>
              <a:rPr spc="30" smtClean="0"/>
              <a:t>Indians</a:t>
            </a:r>
            <a:endParaRPr spc="3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10/26/2023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a:lnSpc>
                <a:spcPct val="100000"/>
              </a:lnSpc>
              <a:spcBef>
                <a:spcPts val="25"/>
              </a:spcBef>
            </a:pPr>
            <a:r>
              <a:rPr spc="35" smtClean="0"/>
              <a:t>Association</a:t>
            </a:r>
            <a:r>
              <a:rPr spc="-15" smtClean="0"/>
              <a:t> </a:t>
            </a:r>
            <a:r>
              <a:rPr spc="75" smtClean="0"/>
              <a:t>of</a:t>
            </a:r>
            <a:r>
              <a:rPr spc="-15" smtClean="0"/>
              <a:t> </a:t>
            </a:r>
            <a:r>
              <a:rPr spc="35" smtClean="0"/>
              <a:t>Iroquois</a:t>
            </a:r>
            <a:r>
              <a:rPr spc="-10" smtClean="0"/>
              <a:t> </a:t>
            </a:r>
            <a:r>
              <a:rPr spc="45" smtClean="0"/>
              <a:t>and</a:t>
            </a:r>
            <a:r>
              <a:rPr spc="-15" smtClean="0"/>
              <a:t> </a:t>
            </a:r>
            <a:r>
              <a:rPr spc="40" smtClean="0"/>
              <a:t>Allied</a:t>
            </a:r>
            <a:r>
              <a:rPr spc="-10" smtClean="0"/>
              <a:t> </a:t>
            </a:r>
            <a:r>
              <a:rPr spc="30" smtClean="0"/>
              <a:t>Indians</a:t>
            </a:r>
            <a:r>
              <a:rPr spc="-15" smtClean="0"/>
              <a:t> </a:t>
            </a:r>
            <a:r>
              <a:rPr spc="25" smtClean="0"/>
              <a:t>•</a:t>
            </a:r>
            <a:r>
              <a:rPr spc="-15" smtClean="0"/>
              <a:t> </a:t>
            </a:r>
            <a:r>
              <a:rPr spc="35" smtClean="0"/>
              <a:t>Grand</a:t>
            </a:r>
            <a:r>
              <a:rPr spc="-10" smtClean="0"/>
              <a:t> </a:t>
            </a:r>
            <a:r>
              <a:rPr spc="30" smtClean="0"/>
              <a:t>Council</a:t>
            </a:r>
            <a:r>
              <a:rPr spc="-15" smtClean="0"/>
              <a:t> </a:t>
            </a:r>
            <a:r>
              <a:rPr spc="20" smtClean="0"/>
              <a:t>Treaty</a:t>
            </a:r>
            <a:r>
              <a:rPr spc="-10" smtClean="0"/>
              <a:t> </a:t>
            </a:r>
            <a:r>
              <a:rPr spc="65" smtClean="0"/>
              <a:t>#3</a:t>
            </a:r>
            <a:r>
              <a:rPr spc="-15" smtClean="0"/>
              <a:t> </a:t>
            </a:r>
            <a:r>
              <a:rPr spc="25" smtClean="0"/>
              <a:t>•</a:t>
            </a:r>
            <a:r>
              <a:rPr spc="-10" smtClean="0"/>
              <a:t> </a:t>
            </a:r>
            <a:r>
              <a:rPr spc="45" smtClean="0"/>
              <a:t>Independent</a:t>
            </a:r>
            <a:r>
              <a:rPr spc="-15" smtClean="0"/>
              <a:t> </a:t>
            </a:r>
            <a:r>
              <a:rPr spc="30" smtClean="0"/>
              <a:t>First</a:t>
            </a:r>
            <a:r>
              <a:rPr spc="-15" smtClean="0"/>
              <a:t> </a:t>
            </a:r>
            <a:r>
              <a:rPr spc="45" smtClean="0"/>
              <a:t>Nations</a:t>
            </a:r>
            <a:r>
              <a:rPr spc="-10" smtClean="0"/>
              <a:t> </a:t>
            </a:r>
            <a:r>
              <a:rPr spc="25" smtClean="0"/>
              <a:t>•</a:t>
            </a:r>
            <a:r>
              <a:rPr spc="-15" smtClean="0"/>
              <a:t> </a:t>
            </a:r>
            <a:r>
              <a:rPr spc="40" smtClean="0"/>
              <a:t>Nishnawbe</a:t>
            </a:r>
            <a:r>
              <a:rPr spc="-10" smtClean="0"/>
              <a:t> </a:t>
            </a:r>
            <a:r>
              <a:rPr spc="35" smtClean="0"/>
              <a:t>Aski</a:t>
            </a:r>
            <a:r>
              <a:rPr spc="-15" smtClean="0"/>
              <a:t> </a:t>
            </a:r>
            <a:r>
              <a:rPr spc="55" smtClean="0"/>
              <a:t>Nation</a:t>
            </a:r>
            <a:r>
              <a:rPr spc="-10" smtClean="0"/>
              <a:t> </a:t>
            </a:r>
            <a:r>
              <a:rPr spc="25" smtClean="0"/>
              <a:t>•</a:t>
            </a:r>
            <a:r>
              <a:rPr spc="-15" smtClean="0"/>
              <a:t> </a:t>
            </a:r>
            <a:r>
              <a:rPr spc="40" smtClean="0"/>
              <a:t>Union</a:t>
            </a:r>
            <a:r>
              <a:rPr spc="-15" smtClean="0"/>
              <a:t> </a:t>
            </a:r>
            <a:r>
              <a:rPr spc="75" smtClean="0"/>
              <a:t>of</a:t>
            </a:r>
            <a:r>
              <a:rPr spc="-10" smtClean="0"/>
              <a:t> </a:t>
            </a:r>
            <a:r>
              <a:rPr spc="45" smtClean="0"/>
              <a:t>Ontario</a:t>
            </a:r>
            <a:r>
              <a:rPr spc="-15" smtClean="0"/>
              <a:t> </a:t>
            </a:r>
            <a:r>
              <a:rPr spc="30" smtClean="0"/>
              <a:t>Indians</a:t>
            </a:r>
            <a:endParaRPr spc="3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10/26/2023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a:lnSpc>
                <a:spcPct val="100000"/>
              </a:lnSpc>
              <a:spcBef>
                <a:spcPts val="25"/>
              </a:spcBef>
            </a:pPr>
            <a:r>
              <a:rPr spc="35" smtClean="0"/>
              <a:t>Association</a:t>
            </a:r>
            <a:r>
              <a:rPr spc="-15" smtClean="0"/>
              <a:t> </a:t>
            </a:r>
            <a:r>
              <a:rPr spc="75" smtClean="0"/>
              <a:t>of</a:t>
            </a:r>
            <a:r>
              <a:rPr spc="-15" smtClean="0"/>
              <a:t> </a:t>
            </a:r>
            <a:r>
              <a:rPr spc="35" smtClean="0"/>
              <a:t>Iroquois</a:t>
            </a:r>
            <a:r>
              <a:rPr spc="-10" smtClean="0"/>
              <a:t> </a:t>
            </a:r>
            <a:r>
              <a:rPr spc="45" smtClean="0"/>
              <a:t>and</a:t>
            </a:r>
            <a:r>
              <a:rPr spc="-15" smtClean="0"/>
              <a:t> </a:t>
            </a:r>
            <a:r>
              <a:rPr spc="40" smtClean="0"/>
              <a:t>Allied</a:t>
            </a:r>
            <a:r>
              <a:rPr spc="-10" smtClean="0"/>
              <a:t> </a:t>
            </a:r>
            <a:r>
              <a:rPr spc="30" smtClean="0"/>
              <a:t>Indians</a:t>
            </a:r>
            <a:r>
              <a:rPr spc="-15" smtClean="0"/>
              <a:t> </a:t>
            </a:r>
            <a:r>
              <a:rPr spc="25" smtClean="0"/>
              <a:t>•</a:t>
            </a:r>
            <a:r>
              <a:rPr spc="-15" smtClean="0"/>
              <a:t> </a:t>
            </a:r>
            <a:r>
              <a:rPr spc="35" smtClean="0"/>
              <a:t>Grand</a:t>
            </a:r>
            <a:r>
              <a:rPr spc="-10" smtClean="0"/>
              <a:t> </a:t>
            </a:r>
            <a:r>
              <a:rPr spc="30" smtClean="0"/>
              <a:t>Council</a:t>
            </a:r>
            <a:r>
              <a:rPr spc="-15" smtClean="0"/>
              <a:t> </a:t>
            </a:r>
            <a:r>
              <a:rPr spc="20" smtClean="0"/>
              <a:t>Treaty</a:t>
            </a:r>
            <a:r>
              <a:rPr spc="-10" smtClean="0"/>
              <a:t> </a:t>
            </a:r>
            <a:r>
              <a:rPr spc="65" smtClean="0"/>
              <a:t>#3</a:t>
            </a:r>
            <a:r>
              <a:rPr spc="-15" smtClean="0"/>
              <a:t> </a:t>
            </a:r>
            <a:r>
              <a:rPr spc="25" smtClean="0"/>
              <a:t>•</a:t>
            </a:r>
            <a:r>
              <a:rPr spc="-10" smtClean="0"/>
              <a:t> </a:t>
            </a:r>
            <a:r>
              <a:rPr spc="45" smtClean="0"/>
              <a:t>Independent</a:t>
            </a:r>
            <a:r>
              <a:rPr spc="-15" smtClean="0"/>
              <a:t> </a:t>
            </a:r>
            <a:r>
              <a:rPr spc="30" smtClean="0"/>
              <a:t>First</a:t>
            </a:r>
            <a:r>
              <a:rPr spc="-15" smtClean="0"/>
              <a:t> </a:t>
            </a:r>
            <a:r>
              <a:rPr spc="45" smtClean="0"/>
              <a:t>Nations</a:t>
            </a:r>
            <a:r>
              <a:rPr spc="-10" smtClean="0"/>
              <a:t> </a:t>
            </a:r>
            <a:r>
              <a:rPr spc="25" smtClean="0"/>
              <a:t>•</a:t>
            </a:r>
            <a:r>
              <a:rPr spc="-15" smtClean="0"/>
              <a:t> </a:t>
            </a:r>
            <a:r>
              <a:rPr spc="40" smtClean="0"/>
              <a:t>Nishnawbe</a:t>
            </a:r>
            <a:r>
              <a:rPr spc="-10" smtClean="0"/>
              <a:t> </a:t>
            </a:r>
            <a:r>
              <a:rPr spc="35" smtClean="0"/>
              <a:t>Aski</a:t>
            </a:r>
            <a:r>
              <a:rPr spc="-15" smtClean="0"/>
              <a:t> </a:t>
            </a:r>
            <a:r>
              <a:rPr spc="55" smtClean="0"/>
              <a:t>Nation</a:t>
            </a:r>
            <a:r>
              <a:rPr spc="-10" smtClean="0"/>
              <a:t> </a:t>
            </a:r>
            <a:r>
              <a:rPr spc="25" smtClean="0"/>
              <a:t>•</a:t>
            </a:r>
            <a:r>
              <a:rPr spc="-15" smtClean="0"/>
              <a:t> </a:t>
            </a:r>
            <a:r>
              <a:rPr spc="40" smtClean="0"/>
              <a:t>Union</a:t>
            </a:r>
            <a:r>
              <a:rPr spc="-15" smtClean="0"/>
              <a:t> </a:t>
            </a:r>
            <a:r>
              <a:rPr spc="75" smtClean="0"/>
              <a:t>of</a:t>
            </a:r>
            <a:r>
              <a:rPr spc="-10" smtClean="0"/>
              <a:t> </a:t>
            </a:r>
            <a:r>
              <a:rPr spc="45" smtClean="0"/>
              <a:t>Ontario</a:t>
            </a:r>
            <a:r>
              <a:rPr spc="-15" smtClean="0"/>
              <a:t> </a:t>
            </a:r>
            <a:r>
              <a:rPr spc="30" smtClean="0"/>
              <a:t>Indians</a:t>
            </a:r>
            <a:endParaRPr spc="3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10/26/2023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a:lnSpc>
                <a:spcPct val="100000"/>
              </a:lnSpc>
              <a:spcBef>
                <a:spcPts val="25"/>
              </a:spcBef>
            </a:pPr>
            <a:r>
              <a:rPr spc="35" smtClean="0"/>
              <a:t>Association</a:t>
            </a:r>
            <a:r>
              <a:rPr spc="-15" smtClean="0"/>
              <a:t> </a:t>
            </a:r>
            <a:r>
              <a:rPr spc="75" smtClean="0"/>
              <a:t>of</a:t>
            </a:r>
            <a:r>
              <a:rPr spc="-15" smtClean="0"/>
              <a:t> </a:t>
            </a:r>
            <a:r>
              <a:rPr spc="35" smtClean="0"/>
              <a:t>Iroquois</a:t>
            </a:r>
            <a:r>
              <a:rPr spc="-10" smtClean="0"/>
              <a:t> </a:t>
            </a:r>
            <a:r>
              <a:rPr spc="45" smtClean="0"/>
              <a:t>and</a:t>
            </a:r>
            <a:r>
              <a:rPr spc="-15" smtClean="0"/>
              <a:t> </a:t>
            </a:r>
            <a:r>
              <a:rPr spc="40" smtClean="0"/>
              <a:t>Allied</a:t>
            </a:r>
            <a:r>
              <a:rPr spc="-10" smtClean="0"/>
              <a:t> </a:t>
            </a:r>
            <a:r>
              <a:rPr spc="30" smtClean="0"/>
              <a:t>Indians</a:t>
            </a:r>
            <a:r>
              <a:rPr spc="-15" smtClean="0"/>
              <a:t> </a:t>
            </a:r>
            <a:r>
              <a:rPr spc="25" smtClean="0"/>
              <a:t>•</a:t>
            </a:r>
            <a:r>
              <a:rPr spc="-15" smtClean="0"/>
              <a:t> </a:t>
            </a:r>
            <a:r>
              <a:rPr spc="35" smtClean="0"/>
              <a:t>Grand</a:t>
            </a:r>
            <a:r>
              <a:rPr spc="-10" smtClean="0"/>
              <a:t> </a:t>
            </a:r>
            <a:r>
              <a:rPr spc="30" smtClean="0"/>
              <a:t>Council</a:t>
            </a:r>
            <a:r>
              <a:rPr spc="-15" smtClean="0"/>
              <a:t> </a:t>
            </a:r>
            <a:r>
              <a:rPr spc="20" smtClean="0"/>
              <a:t>Treaty</a:t>
            </a:r>
            <a:r>
              <a:rPr spc="-10" smtClean="0"/>
              <a:t> </a:t>
            </a:r>
            <a:r>
              <a:rPr spc="65" smtClean="0"/>
              <a:t>#3</a:t>
            </a:r>
            <a:r>
              <a:rPr spc="-15" smtClean="0"/>
              <a:t> </a:t>
            </a:r>
            <a:r>
              <a:rPr spc="25" smtClean="0"/>
              <a:t>•</a:t>
            </a:r>
            <a:r>
              <a:rPr spc="-10" smtClean="0"/>
              <a:t> </a:t>
            </a:r>
            <a:r>
              <a:rPr spc="45" smtClean="0"/>
              <a:t>Independent</a:t>
            </a:r>
            <a:r>
              <a:rPr spc="-15" smtClean="0"/>
              <a:t> </a:t>
            </a:r>
            <a:r>
              <a:rPr spc="30" smtClean="0"/>
              <a:t>First</a:t>
            </a:r>
            <a:r>
              <a:rPr spc="-15" smtClean="0"/>
              <a:t> </a:t>
            </a:r>
            <a:r>
              <a:rPr spc="45" smtClean="0"/>
              <a:t>Nations</a:t>
            </a:r>
            <a:r>
              <a:rPr spc="-10" smtClean="0"/>
              <a:t> </a:t>
            </a:r>
            <a:r>
              <a:rPr spc="25" smtClean="0"/>
              <a:t>•</a:t>
            </a:r>
            <a:r>
              <a:rPr spc="-15" smtClean="0"/>
              <a:t> </a:t>
            </a:r>
            <a:r>
              <a:rPr spc="40" smtClean="0"/>
              <a:t>Nishnawbe</a:t>
            </a:r>
            <a:r>
              <a:rPr spc="-10" smtClean="0"/>
              <a:t> </a:t>
            </a:r>
            <a:r>
              <a:rPr spc="35" smtClean="0"/>
              <a:t>Aski</a:t>
            </a:r>
            <a:r>
              <a:rPr spc="-15" smtClean="0"/>
              <a:t> </a:t>
            </a:r>
            <a:r>
              <a:rPr spc="55" smtClean="0"/>
              <a:t>Nation</a:t>
            </a:r>
            <a:r>
              <a:rPr spc="-10" smtClean="0"/>
              <a:t> </a:t>
            </a:r>
            <a:r>
              <a:rPr spc="25" smtClean="0"/>
              <a:t>•</a:t>
            </a:r>
            <a:r>
              <a:rPr spc="-15" smtClean="0"/>
              <a:t> </a:t>
            </a:r>
            <a:r>
              <a:rPr spc="40" smtClean="0"/>
              <a:t>Union</a:t>
            </a:r>
            <a:r>
              <a:rPr spc="-15" smtClean="0"/>
              <a:t> </a:t>
            </a:r>
            <a:r>
              <a:rPr spc="75" smtClean="0"/>
              <a:t>of</a:t>
            </a:r>
            <a:r>
              <a:rPr spc="-10" smtClean="0"/>
              <a:t> </a:t>
            </a:r>
            <a:r>
              <a:rPr spc="45" smtClean="0"/>
              <a:t>Ontario</a:t>
            </a:r>
            <a:r>
              <a:rPr spc="-15" smtClean="0"/>
              <a:t> </a:t>
            </a:r>
            <a:r>
              <a:rPr spc="30" smtClean="0"/>
              <a:t>Indians</a:t>
            </a:r>
            <a:endParaRPr spc="3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10/26/2023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27B22B-E1CC-4A4F-9180-29796AEE4E0C}"/>
              </a:ext>
            </a:extLst>
          </p:cNvPr>
          <p:cNvSpPr/>
          <p:nvPr userDrawn="1"/>
        </p:nvSpPr>
        <p:spPr>
          <a:xfrm>
            <a:off x="-2" y="8213080"/>
            <a:ext cx="2920921" cy="1465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sp>
        <p:nvSpPr>
          <p:cNvPr id="2" name="Title 1"/>
          <p:cNvSpPr>
            <a:spLocks noGrp="1"/>
          </p:cNvSpPr>
          <p:nvPr>
            <p:ph type="ctrTitle" hasCustomPrompt="1"/>
          </p:nvPr>
        </p:nvSpPr>
        <p:spPr>
          <a:xfrm>
            <a:off x="2801977" y="1754637"/>
            <a:ext cx="9497140" cy="1803529"/>
          </a:xfrm>
        </p:spPr>
        <p:txBody>
          <a:bodyPr anchor="b">
            <a:noAutofit/>
          </a:bodyPr>
          <a:lstStyle>
            <a:lvl1pPr algn="l">
              <a:defRPr sz="2560" b="1">
                <a:solidFill>
                  <a:srgbClr val="002855"/>
                </a:solidFill>
              </a:defRPr>
            </a:lvl1pPr>
          </a:lstStyle>
          <a:p>
            <a:r>
              <a:rPr lang="en-CA"/>
              <a:t>CLICK TO EDIT MASTER TITLE STYLE</a:t>
            </a:r>
            <a:endParaRPr lang="en-US"/>
          </a:p>
        </p:txBody>
      </p:sp>
      <p:sp>
        <p:nvSpPr>
          <p:cNvPr id="3" name="Subtitle 2"/>
          <p:cNvSpPr>
            <a:spLocks noGrp="1"/>
          </p:cNvSpPr>
          <p:nvPr>
            <p:ph type="subTitle" idx="1"/>
          </p:nvPr>
        </p:nvSpPr>
        <p:spPr>
          <a:xfrm>
            <a:off x="2801977" y="3581401"/>
            <a:ext cx="9497140" cy="1042897"/>
          </a:xfrm>
        </p:spPr>
        <p:txBody>
          <a:bodyPr anchor="t">
            <a:normAutofit/>
          </a:bodyPr>
          <a:lstStyle>
            <a:lvl1pPr marL="0" indent="0" algn="l">
              <a:buNone/>
              <a:defRPr sz="2133" b="0" i="0">
                <a:solidFill>
                  <a:srgbClr val="A08629"/>
                </a:solidFill>
                <a:latin typeface="Helvetica Light"/>
                <a:cs typeface="Helvetica Light"/>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CA"/>
              <a:t>Click to edit Master subtitle style</a:t>
            </a:r>
            <a:endParaRPr lang="en-US"/>
          </a:p>
        </p:txBody>
      </p:sp>
      <p:grpSp>
        <p:nvGrpSpPr>
          <p:cNvPr id="11" name="Group 10">
            <a:extLst>
              <a:ext uri="{FF2B5EF4-FFF2-40B4-BE49-F238E27FC236}">
                <a16:creationId xmlns:a16="http://schemas.microsoft.com/office/drawing/2014/main" id="{8ADB56AE-3B0C-CE43-9DBD-B3468524D7DA}"/>
              </a:ext>
            </a:extLst>
          </p:cNvPr>
          <p:cNvGrpSpPr/>
          <p:nvPr userDrawn="1"/>
        </p:nvGrpSpPr>
        <p:grpSpPr>
          <a:xfrm rot="8100000">
            <a:off x="1277295" y="929158"/>
            <a:ext cx="2550943" cy="3401256"/>
            <a:chOff x="3376245" y="3075060"/>
            <a:chExt cx="2391509" cy="2391508"/>
          </a:xfrm>
        </p:grpSpPr>
        <p:cxnSp>
          <p:nvCxnSpPr>
            <p:cNvPr id="13" name="Straight Connector 12">
              <a:extLst>
                <a:ext uri="{FF2B5EF4-FFF2-40B4-BE49-F238E27FC236}">
                  <a16:creationId xmlns:a16="http://schemas.microsoft.com/office/drawing/2014/main" id="{04B2B5D2-99BE-EC48-BD80-DD597AB79D6E}"/>
                </a:ext>
              </a:extLst>
            </p:cNvPr>
            <p:cNvCxnSpPr/>
            <p:nvPr userDrawn="1"/>
          </p:nvCxnSpPr>
          <p:spPr>
            <a:xfrm rot="13500000" flipH="1">
              <a:off x="3668151" y="3541120"/>
              <a:ext cx="1807699" cy="1807699"/>
            </a:xfrm>
            <a:prstGeom prst="line">
              <a:avLst/>
            </a:prstGeom>
            <a:ln w="12700">
              <a:solidFill>
                <a:srgbClr val="B0904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1A2D04-3D88-9F45-8EE1-4C19C79D8B46}"/>
                </a:ext>
              </a:extLst>
            </p:cNvPr>
            <p:cNvCxnSpPr>
              <a:cxnSpLocks/>
            </p:cNvCxnSpPr>
            <p:nvPr userDrawn="1"/>
          </p:nvCxnSpPr>
          <p:spPr>
            <a:xfrm rot="13500000" flipH="1">
              <a:off x="3376246" y="3075059"/>
              <a:ext cx="2391508" cy="2391509"/>
            </a:xfrm>
            <a:prstGeom prst="line">
              <a:avLst/>
            </a:prstGeom>
            <a:ln w="12700">
              <a:solidFill>
                <a:srgbClr val="172B54"/>
              </a:solidFill>
            </a:ln>
            <a:effectLst/>
          </p:spPr>
          <p:style>
            <a:lnRef idx="2">
              <a:schemeClr val="accent1"/>
            </a:lnRef>
            <a:fillRef idx="0">
              <a:schemeClr val="accent1"/>
            </a:fillRef>
            <a:effectRef idx="1">
              <a:schemeClr val="accent1"/>
            </a:effectRef>
            <a:fontRef idx="minor">
              <a:schemeClr val="tx1"/>
            </a:fontRef>
          </p:style>
        </p:cxnSp>
      </p:grpSp>
      <p:pic>
        <p:nvPicPr>
          <p:cNvPr id="15" name="Picture 14" descr="IFSD-IFPD_Logo_RGB.jpg">
            <a:extLst>
              <a:ext uri="{FF2B5EF4-FFF2-40B4-BE49-F238E27FC236}">
                <a16:creationId xmlns:a16="http://schemas.microsoft.com/office/drawing/2014/main" id="{2900D318-C515-324F-B128-1DCA1A45DA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318" y="1169171"/>
            <a:ext cx="1300843" cy="603739"/>
          </a:xfrm>
          <a:prstGeom prst="rect">
            <a:avLst/>
          </a:prstGeom>
        </p:spPr>
      </p:pic>
      <p:pic>
        <p:nvPicPr>
          <p:cNvPr id="16" name="Picture 15" descr="uottawa_hor_black.jpg">
            <a:extLst>
              <a:ext uri="{FF2B5EF4-FFF2-40B4-BE49-F238E27FC236}">
                <a16:creationId xmlns:a16="http://schemas.microsoft.com/office/drawing/2014/main" id="{810EF330-B609-1940-8D72-CF2228BAF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1192" y="8738150"/>
            <a:ext cx="1617925" cy="576781"/>
          </a:xfrm>
          <a:prstGeom prst="rect">
            <a:avLst/>
          </a:prstGeom>
        </p:spPr>
      </p:pic>
    </p:spTree>
    <p:extLst>
      <p:ext uri="{BB962C8B-B14F-4D97-AF65-F5344CB8AC3E}">
        <p14:creationId xmlns:p14="http://schemas.microsoft.com/office/powerpoint/2010/main" val="239581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7373" y="735930"/>
            <a:ext cx="11571741" cy="822935"/>
          </a:xfrm>
        </p:spPr>
        <p:txBody>
          <a:bodyPr>
            <a:normAutofit/>
          </a:bodyPr>
          <a:lstStyle>
            <a:lvl1pPr>
              <a:defRPr sz="2133">
                <a:solidFill>
                  <a:srgbClr val="002855"/>
                </a:solidFill>
              </a:defRPr>
            </a:lvl1pPr>
          </a:lstStyle>
          <a:p>
            <a:r>
              <a:rPr lang="en-CA"/>
              <a:t>CLICK TO EDIT MASTER TITLE STYLE</a:t>
            </a:r>
            <a:endParaRPr lang="en-US"/>
          </a:p>
        </p:txBody>
      </p:sp>
      <p:sp>
        <p:nvSpPr>
          <p:cNvPr id="3" name="Content Placeholder 2"/>
          <p:cNvSpPr>
            <a:spLocks noGrp="1"/>
          </p:cNvSpPr>
          <p:nvPr>
            <p:ph idx="1"/>
          </p:nvPr>
        </p:nvSpPr>
        <p:spPr>
          <a:xfrm>
            <a:off x="719285" y="2409416"/>
            <a:ext cx="11579830" cy="6149557"/>
          </a:xfrm>
        </p:spPr>
        <p:txBody>
          <a:bodyPr>
            <a:normAutofit/>
          </a:bodyPr>
          <a:lstStyle>
            <a:lvl1pPr>
              <a:defRPr sz="1920"/>
            </a:lvl1pPr>
            <a:lvl2pPr>
              <a:defRPr sz="1707"/>
            </a:lvl2pPr>
            <a:lvl3pPr>
              <a:defRPr sz="1493"/>
            </a:lvl3pPr>
            <a:lvl4pPr>
              <a:defRPr sz="1280"/>
            </a:lvl4pPr>
            <a:lvl5pPr>
              <a:defRPr sz="128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extBox 9">
            <a:extLst>
              <a:ext uri="{FF2B5EF4-FFF2-40B4-BE49-F238E27FC236}">
                <a16:creationId xmlns:a16="http://schemas.microsoft.com/office/drawing/2014/main" id="{3DE0261B-E3EC-2C49-894B-CAC65037D374}"/>
              </a:ext>
            </a:extLst>
          </p:cNvPr>
          <p:cNvSpPr txBox="1"/>
          <p:nvPr userDrawn="1"/>
        </p:nvSpPr>
        <p:spPr>
          <a:xfrm>
            <a:off x="8775591" y="8997119"/>
            <a:ext cx="3281088" cy="289310"/>
          </a:xfrm>
          <a:prstGeom prst="rect">
            <a:avLst/>
          </a:prstGeom>
          <a:noFill/>
        </p:spPr>
        <p:txBody>
          <a:bodyPr wrap="square" rtlCol="0">
            <a:spAutoFit/>
          </a:bodyPr>
          <a:lstStyle/>
          <a:p>
            <a:pPr algn="r"/>
            <a:r>
              <a:rPr lang="en-CA" sz="1280" b="0" i="0" u="none" strike="noStrike" kern="1200">
                <a:solidFill>
                  <a:schemeClr val="tx1">
                    <a:lumMod val="65000"/>
                    <a:lumOff val="35000"/>
                  </a:schemeClr>
                </a:solidFill>
                <a:effectLst/>
                <a:latin typeface="Helvetica" pitchFamily="2" charset="0"/>
                <a:ea typeface="+mn-ea"/>
                <a:cs typeface="+mn-cs"/>
              </a:rPr>
              <a:t>@IFSD_IFPD </a:t>
            </a:r>
            <a:endParaRPr lang="en-US" sz="1280" b="0">
              <a:solidFill>
                <a:schemeClr val="tx1">
                  <a:lumMod val="65000"/>
                  <a:lumOff val="35000"/>
                </a:schemeClr>
              </a:solidFill>
              <a:latin typeface="Helvetica" pitchFamily="2" charset="0"/>
            </a:endParaRPr>
          </a:p>
        </p:txBody>
      </p:sp>
      <p:grpSp>
        <p:nvGrpSpPr>
          <p:cNvPr id="9" name="Group 8">
            <a:extLst>
              <a:ext uri="{FF2B5EF4-FFF2-40B4-BE49-F238E27FC236}">
                <a16:creationId xmlns:a16="http://schemas.microsoft.com/office/drawing/2014/main" id="{0D8655CC-78A7-7C41-982B-E79B50905E09}"/>
              </a:ext>
            </a:extLst>
          </p:cNvPr>
          <p:cNvGrpSpPr/>
          <p:nvPr userDrawn="1"/>
        </p:nvGrpSpPr>
        <p:grpSpPr>
          <a:xfrm>
            <a:off x="875426" y="1171794"/>
            <a:ext cx="989492" cy="1272811"/>
            <a:chOff x="3252909" y="3075060"/>
            <a:chExt cx="2514845" cy="2426185"/>
          </a:xfrm>
        </p:grpSpPr>
        <p:cxnSp>
          <p:nvCxnSpPr>
            <p:cNvPr id="11" name="Straight Connector 10">
              <a:extLst>
                <a:ext uri="{FF2B5EF4-FFF2-40B4-BE49-F238E27FC236}">
                  <a16:creationId xmlns:a16="http://schemas.microsoft.com/office/drawing/2014/main" id="{F9ACD9D9-8072-9740-8394-082E586C4B4B}"/>
                </a:ext>
              </a:extLst>
            </p:cNvPr>
            <p:cNvCxnSpPr/>
            <p:nvPr userDrawn="1"/>
          </p:nvCxnSpPr>
          <p:spPr>
            <a:xfrm rot="13500000" flipH="1">
              <a:off x="3252909" y="3693548"/>
              <a:ext cx="1807697" cy="1807698"/>
            </a:xfrm>
            <a:prstGeom prst="line">
              <a:avLst/>
            </a:prstGeom>
            <a:ln w="12700">
              <a:solidFill>
                <a:srgbClr val="B0904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3E05A01-44A3-814B-A77F-BE9799C66C6E}"/>
                </a:ext>
              </a:extLst>
            </p:cNvPr>
            <p:cNvCxnSpPr>
              <a:cxnSpLocks/>
            </p:cNvCxnSpPr>
            <p:nvPr userDrawn="1"/>
          </p:nvCxnSpPr>
          <p:spPr>
            <a:xfrm rot="13500000" flipH="1">
              <a:off x="3376246" y="3075059"/>
              <a:ext cx="2391508" cy="2391509"/>
            </a:xfrm>
            <a:prstGeom prst="line">
              <a:avLst/>
            </a:prstGeom>
            <a:ln w="12700">
              <a:solidFill>
                <a:srgbClr val="172B54"/>
              </a:solidFill>
            </a:ln>
            <a:effectLst/>
          </p:spPr>
          <p:style>
            <a:lnRef idx="2">
              <a:schemeClr val="accent1"/>
            </a:lnRef>
            <a:fillRef idx="0">
              <a:schemeClr val="accent1"/>
            </a:fillRef>
            <a:effectRef idx="1">
              <a:schemeClr val="accent1"/>
            </a:effectRef>
            <a:fontRef idx="minor">
              <a:schemeClr val="tx1"/>
            </a:fontRef>
          </p:style>
        </p:cxnSp>
      </p:grpSp>
      <p:pic>
        <p:nvPicPr>
          <p:cNvPr id="15" name="Picture 14">
            <a:extLst>
              <a:ext uri="{FF2B5EF4-FFF2-40B4-BE49-F238E27FC236}">
                <a16:creationId xmlns:a16="http://schemas.microsoft.com/office/drawing/2014/main" id="{8E678BDA-6DF6-5549-9211-18250AB0A0C1}"/>
              </a:ext>
            </a:extLst>
          </p:cNvPr>
          <p:cNvPicPr>
            <a:picLocks noChangeAspect="1"/>
          </p:cNvPicPr>
          <p:nvPr userDrawn="1"/>
        </p:nvPicPr>
        <p:blipFill>
          <a:blip r:embed="rId2"/>
          <a:stretch>
            <a:fillRect/>
          </a:stretch>
        </p:blipFill>
        <p:spPr>
          <a:xfrm>
            <a:off x="12056680" y="9036695"/>
            <a:ext cx="242435" cy="263447"/>
          </a:xfrm>
          <a:prstGeom prst="rect">
            <a:avLst/>
          </a:prstGeom>
        </p:spPr>
      </p:pic>
      <p:sp>
        <p:nvSpPr>
          <p:cNvPr id="4" name="TextBox 3">
            <a:extLst>
              <a:ext uri="{FF2B5EF4-FFF2-40B4-BE49-F238E27FC236}">
                <a16:creationId xmlns:a16="http://schemas.microsoft.com/office/drawing/2014/main" id="{BA98DB86-3289-FF4F-A80F-27D4DA895F64}"/>
              </a:ext>
            </a:extLst>
          </p:cNvPr>
          <p:cNvSpPr txBox="1"/>
          <p:nvPr userDrawn="1"/>
        </p:nvSpPr>
        <p:spPr>
          <a:xfrm>
            <a:off x="6305280" y="9036696"/>
            <a:ext cx="394240" cy="289310"/>
          </a:xfrm>
          <a:prstGeom prst="rect">
            <a:avLst/>
          </a:prstGeom>
          <a:noFill/>
        </p:spPr>
        <p:txBody>
          <a:bodyPr wrap="square" rtlCol="0">
            <a:spAutoFit/>
          </a:bodyPr>
          <a:lstStyle/>
          <a:p>
            <a:fld id="{70BD53B7-3A22-FC4A-8E80-1FF74A28CC23}" type="slidenum">
              <a:rPr lang="en-CA" sz="1280" smtClean="0">
                <a:latin typeface="Helvetica" pitchFamily="2" charset="0"/>
              </a:rPr>
              <a:t>‹#›</a:t>
            </a:fld>
            <a:endParaRPr lang="en-CA" sz="1280">
              <a:latin typeface="Helvetica" pitchFamily="2" charset="0"/>
            </a:endParaRPr>
          </a:p>
        </p:txBody>
      </p:sp>
    </p:spTree>
    <p:extLst>
      <p:ext uri="{BB962C8B-B14F-4D97-AF65-F5344CB8AC3E}">
        <p14:creationId xmlns:p14="http://schemas.microsoft.com/office/powerpoint/2010/main" val="3075038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3151086" y="4084152"/>
            <a:ext cx="9148029" cy="1585307"/>
          </a:xfrm>
        </p:spPr>
        <p:txBody>
          <a:bodyPr tIns="0" bIns="0" anchor="ctr">
            <a:normAutofit/>
          </a:bodyPr>
          <a:lstStyle>
            <a:lvl1pPr algn="l">
              <a:lnSpc>
                <a:spcPct val="100000"/>
              </a:lnSpc>
              <a:defRPr sz="2133">
                <a:solidFill>
                  <a:srgbClr val="002855"/>
                </a:solidFill>
              </a:defRPr>
            </a:lvl1pPr>
          </a:lstStyle>
          <a:p>
            <a:r>
              <a:rPr lang="en-CA"/>
              <a:t>CLICK TO EDIT MASTER TITLE STYLE</a:t>
            </a:r>
            <a:endParaRPr lang="en-US"/>
          </a:p>
        </p:txBody>
      </p:sp>
      <p:grpSp>
        <p:nvGrpSpPr>
          <p:cNvPr id="8" name="Group 7">
            <a:extLst>
              <a:ext uri="{FF2B5EF4-FFF2-40B4-BE49-F238E27FC236}">
                <a16:creationId xmlns:a16="http://schemas.microsoft.com/office/drawing/2014/main" id="{960038A8-087A-1D4D-A9C8-DCF4478037A7}"/>
              </a:ext>
            </a:extLst>
          </p:cNvPr>
          <p:cNvGrpSpPr/>
          <p:nvPr userDrawn="1"/>
        </p:nvGrpSpPr>
        <p:grpSpPr>
          <a:xfrm rot="8100000">
            <a:off x="1755015" y="2383525"/>
            <a:ext cx="2550943" cy="3401256"/>
            <a:chOff x="3376245" y="3075060"/>
            <a:chExt cx="2391509" cy="2391508"/>
          </a:xfrm>
        </p:grpSpPr>
        <p:cxnSp>
          <p:nvCxnSpPr>
            <p:cNvPr id="9" name="Straight Connector 8">
              <a:extLst>
                <a:ext uri="{FF2B5EF4-FFF2-40B4-BE49-F238E27FC236}">
                  <a16:creationId xmlns:a16="http://schemas.microsoft.com/office/drawing/2014/main" id="{0AFA0794-A0C7-6845-BFAA-F56D4E23DBFB}"/>
                </a:ext>
              </a:extLst>
            </p:cNvPr>
            <p:cNvCxnSpPr/>
            <p:nvPr userDrawn="1"/>
          </p:nvCxnSpPr>
          <p:spPr>
            <a:xfrm rot="13500000" flipH="1">
              <a:off x="3668151" y="3541120"/>
              <a:ext cx="1807699" cy="1807699"/>
            </a:xfrm>
            <a:prstGeom prst="line">
              <a:avLst/>
            </a:prstGeom>
            <a:ln w="12700">
              <a:solidFill>
                <a:srgbClr val="B0904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BAB2517-932C-A744-9977-8AFAEF70419B}"/>
                </a:ext>
              </a:extLst>
            </p:cNvPr>
            <p:cNvCxnSpPr>
              <a:cxnSpLocks/>
            </p:cNvCxnSpPr>
            <p:nvPr userDrawn="1"/>
          </p:nvCxnSpPr>
          <p:spPr>
            <a:xfrm rot="13500000" flipH="1">
              <a:off x="3376246" y="3075059"/>
              <a:ext cx="2391508" cy="2391509"/>
            </a:xfrm>
            <a:prstGeom prst="line">
              <a:avLst/>
            </a:prstGeom>
            <a:ln w="12700">
              <a:solidFill>
                <a:srgbClr val="172B54"/>
              </a:solidFill>
            </a:ln>
            <a:effectLst/>
          </p:spPr>
          <p:style>
            <a:lnRef idx="2">
              <a:schemeClr val="accent1"/>
            </a:lnRef>
            <a:fillRef idx="0">
              <a:schemeClr val="accent1"/>
            </a:fillRef>
            <a:effectRef idx="1">
              <a:schemeClr val="accent1"/>
            </a:effectRef>
            <a:fontRef idx="minor">
              <a:schemeClr val="tx1"/>
            </a:fontRef>
          </p:style>
        </p:cxnSp>
      </p:grpSp>
      <p:pic>
        <p:nvPicPr>
          <p:cNvPr id="11" name="Picture 10" descr="uottawa_hor_black.jpg">
            <a:extLst>
              <a:ext uri="{FF2B5EF4-FFF2-40B4-BE49-F238E27FC236}">
                <a16:creationId xmlns:a16="http://schemas.microsoft.com/office/drawing/2014/main" id="{BA8B1D37-2833-C84F-B48F-4D7A1E81A8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3647" y="8863798"/>
            <a:ext cx="1265468" cy="451132"/>
          </a:xfrm>
          <a:prstGeom prst="rect">
            <a:avLst/>
          </a:prstGeom>
        </p:spPr>
      </p:pic>
    </p:spTree>
    <p:extLst>
      <p:ext uri="{BB962C8B-B14F-4D97-AF65-F5344CB8AC3E}">
        <p14:creationId xmlns:p14="http://schemas.microsoft.com/office/powerpoint/2010/main" val="23593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8290" y="739140"/>
            <a:ext cx="11567826" cy="826570"/>
          </a:xfrm>
        </p:spPr>
        <p:txBody>
          <a:bodyPr/>
          <a:lstStyle>
            <a:lvl1pPr>
              <a:defRPr>
                <a:solidFill>
                  <a:srgbClr val="002855"/>
                </a:solidFill>
              </a:defRPr>
            </a:lvl1pPr>
          </a:lstStyle>
          <a:p>
            <a:r>
              <a:rPr lang="en-CA"/>
              <a:t>CLICK TO EDIT MASTER TITLE STYLE</a:t>
            </a:r>
            <a:endParaRPr lang="en-US"/>
          </a:p>
        </p:txBody>
      </p:sp>
      <p:sp>
        <p:nvSpPr>
          <p:cNvPr id="3" name="Content Placeholder 2"/>
          <p:cNvSpPr>
            <a:spLocks noGrp="1"/>
          </p:cNvSpPr>
          <p:nvPr>
            <p:ph sz="half" idx="1"/>
          </p:nvPr>
        </p:nvSpPr>
        <p:spPr>
          <a:xfrm>
            <a:off x="710728" y="2421296"/>
            <a:ext cx="5683298" cy="6134501"/>
          </a:xfrm>
        </p:spPr>
        <p:txBody>
          <a:bodyPr>
            <a:normAutofit/>
          </a:bodyPr>
          <a:lstStyle>
            <a:lvl1pPr>
              <a:buClr>
                <a:srgbClr val="A08629"/>
              </a:buClr>
              <a:defRPr sz="1920"/>
            </a:lvl1pPr>
            <a:lvl2pPr>
              <a:buClr>
                <a:srgbClr val="A08629"/>
              </a:buClr>
              <a:defRPr sz="1707"/>
            </a:lvl2pPr>
            <a:lvl3pPr>
              <a:buClr>
                <a:srgbClr val="A08629"/>
              </a:buClr>
              <a:defRPr sz="1493"/>
            </a:lvl3pPr>
            <a:lvl4pPr>
              <a:buClr>
                <a:srgbClr val="A08629"/>
              </a:buClr>
              <a:defRPr sz="1280"/>
            </a:lvl4pPr>
            <a:lvl5pPr>
              <a:buClr>
                <a:srgbClr val="A08629"/>
              </a:buClr>
              <a:defRPr sz="1280"/>
            </a:lvl5pPr>
            <a:lvl6pPr>
              <a:defRPr sz="1920"/>
            </a:lvl6pPr>
            <a:lvl7pPr>
              <a:defRPr sz="1920"/>
            </a:lvl7pPr>
            <a:lvl8pPr>
              <a:defRPr sz="1920"/>
            </a:lvl8pPr>
            <a:lvl9pPr>
              <a:defRPr sz="192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610773" y="2421296"/>
            <a:ext cx="5675341" cy="6134501"/>
          </a:xfrm>
        </p:spPr>
        <p:txBody>
          <a:bodyPr>
            <a:normAutofit/>
          </a:bodyPr>
          <a:lstStyle>
            <a:lvl1pPr>
              <a:buClr>
                <a:srgbClr val="A08629"/>
              </a:buClr>
              <a:defRPr sz="1920"/>
            </a:lvl1pPr>
            <a:lvl2pPr>
              <a:buClr>
                <a:srgbClr val="A08629"/>
              </a:buClr>
              <a:defRPr sz="1707"/>
            </a:lvl2pPr>
            <a:lvl3pPr>
              <a:buClr>
                <a:srgbClr val="A08629"/>
              </a:buClr>
              <a:defRPr sz="1493"/>
            </a:lvl3pPr>
            <a:lvl4pPr>
              <a:buClr>
                <a:srgbClr val="A08629"/>
              </a:buClr>
              <a:defRPr sz="1280"/>
            </a:lvl4pPr>
            <a:lvl5pPr>
              <a:buClr>
                <a:srgbClr val="A08629"/>
              </a:buClr>
              <a:defRPr sz="1280"/>
            </a:lvl5pPr>
            <a:lvl6pPr>
              <a:defRPr sz="1920"/>
            </a:lvl6pPr>
            <a:lvl7pPr>
              <a:defRPr sz="1920"/>
            </a:lvl7pPr>
            <a:lvl8pPr>
              <a:defRPr sz="1920"/>
            </a:lvl8pPr>
            <a:lvl9pPr>
              <a:defRPr sz="192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2" name="TextBox 11">
            <a:extLst>
              <a:ext uri="{FF2B5EF4-FFF2-40B4-BE49-F238E27FC236}">
                <a16:creationId xmlns:a16="http://schemas.microsoft.com/office/drawing/2014/main" id="{7B523949-D0C2-DC46-8A86-982788CAD654}"/>
              </a:ext>
            </a:extLst>
          </p:cNvPr>
          <p:cNvSpPr txBox="1"/>
          <p:nvPr userDrawn="1"/>
        </p:nvSpPr>
        <p:spPr>
          <a:xfrm>
            <a:off x="8775591" y="8997119"/>
            <a:ext cx="3281088" cy="289310"/>
          </a:xfrm>
          <a:prstGeom prst="rect">
            <a:avLst/>
          </a:prstGeom>
          <a:noFill/>
        </p:spPr>
        <p:txBody>
          <a:bodyPr wrap="square" rtlCol="0">
            <a:spAutoFit/>
          </a:bodyPr>
          <a:lstStyle/>
          <a:p>
            <a:pPr algn="r"/>
            <a:r>
              <a:rPr lang="en-CA" sz="1280" b="0" i="0" u="none" strike="noStrike" kern="1200">
                <a:solidFill>
                  <a:schemeClr val="tx1">
                    <a:lumMod val="65000"/>
                    <a:lumOff val="35000"/>
                  </a:schemeClr>
                </a:solidFill>
                <a:effectLst/>
                <a:latin typeface="Helvetica" pitchFamily="2" charset="0"/>
                <a:ea typeface="+mn-ea"/>
                <a:cs typeface="+mn-cs"/>
              </a:rPr>
              <a:t>@IFSD_IFPD </a:t>
            </a:r>
            <a:endParaRPr lang="en-US" sz="1280" b="0">
              <a:solidFill>
                <a:schemeClr val="tx1">
                  <a:lumMod val="65000"/>
                  <a:lumOff val="35000"/>
                </a:schemeClr>
              </a:solidFill>
              <a:latin typeface="Helvetica" pitchFamily="2" charset="0"/>
            </a:endParaRPr>
          </a:p>
        </p:txBody>
      </p:sp>
      <p:grpSp>
        <p:nvGrpSpPr>
          <p:cNvPr id="13" name="Group 12">
            <a:extLst>
              <a:ext uri="{FF2B5EF4-FFF2-40B4-BE49-F238E27FC236}">
                <a16:creationId xmlns:a16="http://schemas.microsoft.com/office/drawing/2014/main" id="{F5D7D60D-15AF-3944-BDF4-C9DBD4E88AC3}"/>
              </a:ext>
            </a:extLst>
          </p:cNvPr>
          <p:cNvGrpSpPr/>
          <p:nvPr userDrawn="1"/>
        </p:nvGrpSpPr>
        <p:grpSpPr>
          <a:xfrm>
            <a:off x="875426" y="1171794"/>
            <a:ext cx="989492" cy="1272811"/>
            <a:chOff x="3252909" y="3075060"/>
            <a:chExt cx="2514845" cy="2426185"/>
          </a:xfrm>
        </p:grpSpPr>
        <p:cxnSp>
          <p:nvCxnSpPr>
            <p:cNvPr id="14" name="Straight Connector 13">
              <a:extLst>
                <a:ext uri="{FF2B5EF4-FFF2-40B4-BE49-F238E27FC236}">
                  <a16:creationId xmlns:a16="http://schemas.microsoft.com/office/drawing/2014/main" id="{5348B6E4-32BE-5942-B197-BB9FED0227F2}"/>
                </a:ext>
              </a:extLst>
            </p:cNvPr>
            <p:cNvCxnSpPr/>
            <p:nvPr userDrawn="1"/>
          </p:nvCxnSpPr>
          <p:spPr>
            <a:xfrm rot="13500000" flipH="1">
              <a:off x="3252909" y="3693548"/>
              <a:ext cx="1807697" cy="1807698"/>
            </a:xfrm>
            <a:prstGeom prst="line">
              <a:avLst/>
            </a:prstGeom>
            <a:ln w="12700">
              <a:solidFill>
                <a:srgbClr val="B0904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45DBC18-9931-B640-9606-38EE0157411C}"/>
                </a:ext>
              </a:extLst>
            </p:cNvPr>
            <p:cNvCxnSpPr>
              <a:cxnSpLocks/>
            </p:cNvCxnSpPr>
            <p:nvPr userDrawn="1"/>
          </p:nvCxnSpPr>
          <p:spPr>
            <a:xfrm rot="13500000" flipH="1">
              <a:off x="3376246" y="3075059"/>
              <a:ext cx="2391508" cy="2391509"/>
            </a:xfrm>
            <a:prstGeom prst="line">
              <a:avLst/>
            </a:prstGeom>
            <a:ln w="12700">
              <a:solidFill>
                <a:srgbClr val="172B54"/>
              </a:solidFill>
            </a:ln>
            <a:effectLst/>
          </p:spPr>
          <p:style>
            <a:lnRef idx="2">
              <a:schemeClr val="accent1"/>
            </a:lnRef>
            <a:fillRef idx="0">
              <a:schemeClr val="accent1"/>
            </a:fillRef>
            <a:effectRef idx="1">
              <a:schemeClr val="accent1"/>
            </a:effectRef>
            <a:fontRef idx="minor">
              <a:schemeClr val="tx1"/>
            </a:fontRef>
          </p:style>
        </p:cxnSp>
      </p:grpSp>
      <p:pic>
        <p:nvPicPr>
          <p:cNvPr id="16" name="Picture 15">
            <a:extLst>
              <a:ext uri="{FF2B5EF4-FFF2-40B4-BE49-F238E27FC236}">
                <a16:creationId xmlns:a16="http://schemas.microsoft.com/office/drawing/2014/main" id="{7B8A032C-2C6E-C84E-80B2-F657181894FB}"/>
              </a:ext>
            </a:extLst>
          </p:cNvPr>
          <p:cNvPicPr>
            <a:picLocks noChangeAspect="1"/>
          </p:cNvPicPr>
          <p:nvPr userDrawn="1"/>
        </p:nvPicPr>
        <p:blipFill>
          <a:blip r:embed="rId2"/>
          <a:stretch>
            <a:fillRect/>
          </a:stretch>
        </p:blipFill>
        <p:spPr>
          <a:xfrm>
            <a:off x="12056680" y="9036695"/>
            <a:ext cx="242435" cy="263447"/>
          </a:xfrm>
          <a:prstGeom prst="rect">
            <a:avLst/>
          </a:prstGeom>
        </p:spPr>
      </p:pic>
    </p:spTree>
    <p:extLst>
      <p:ext uri="{BB962C8B-B14F-4D97-AF65-F5344CB8AC3E}">
        <p14:creationId xmlns:p14="http://schemas.microsoft.com/office/powerpoint/2010/main" val="1035037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8470900"/>
          </a:xfrm>
          <a:custGeom>
            <a:avLst/>
            <a:gdLst/>
            <a:ahLst/>
            <a:cxnLst/>
            <a:rect l="l" t="t" r="r" b="b"/>
            <a:pathLst>
              <a:path w="13004800" h="8470900">
                <a:moveTo>
                  <a:pt x="0" y="8470900"/>
                </a:moveTo>
                <a:lnTo>
                  <a:pt x="13004800" y="8470900"/>
                </a:lnTo>
                <a:lnTo>
                  <a:pt x="13004800" y="0"/>
                </a:lnTo>
                <a:lnTo>
                  <a:pt x="0" y="0"/>
                </a:lnTo>
                <a:lnTo>
                  <a:pt x="0" y="8470900"/>
                </a:lnTo>
                <a:close/>
              </a:path>
            </a:pathLst>
          </a:custGeom>
          <a:solidFill>
            <a:srgbClr val="E5E5E5"/>
          </a:solidFill>
        </p:spPr>
        <p:txBody>
          <a:bodyPr wrap="square" lIns="0" tIns="0" rIns="0" bIns="0" rtlCol="0"/>
          <a:lstStyle/>
          <a:p>
            <a:endParaRPr/>
          </a:p>
        </p:txBody>
      </p:sp>
      <p:sp>
        <p:nvSpPr>
          <p:cNvPr id="17" name="bk object 17"/>
          <p:cNvSpPr/>
          <p:nvPr/>
        </p:nvSpPr>
        <p:spPr>
          <a:xfrm>
            <a:off x="0" y="0"/>
            <a:ext cx="12406312" cy="9743186"/>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49300" y="1849783"/>
            <a:ext cx="11506200" cy="391160"/>
          </a:xfrm>
          <a:prstGeom prst="rect">
            <a:avLst/>
          </a:prstGeom>
        </p:spPr>
        <p:txBody>
          <a:bodyPr wrap="square" lIns="0" tIns="0" rIns="0" bIns="0">
            <a:spAutoFit/>
          </a:bodyPr>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type="body" idx="1"/>
          </p:nvPr>
        </p:nvSpPr>
        <p:spPr>
          <a:xfrm>
            <a:off x="749300" y="2361542"/>
            <a:ext cx="11506200" cy="34105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00100" y="9077281"/>
            <a:ext cx="8922385" cy="179704"/>
          </a:xfrm>
          <a:prstGeom prst="rect">
            <a:avLst/>
          </a:prstGeom>
        </p:spPr>
        <p:txBody>
          <a:bodyPr wrap="square" lIns="0" tIns="0" rIns="0" bIns="0">
            <a:spAutoFit/>
          </a:bodyPr>
          <a:lstStyle>
            <a:lvl1pPr>
              <a:defRPr sz="1000" b="0" i="0">
                <a:solidFill>
                  <a:schemeClr val="bg1"/>
                </a:solidFill>
                <a:latin typeface="Arial"/>
                <a:cs typeface="Arial"/>
              </a:defRPr>
            </a:lvl1pPr>
          </a:lstStyle>
          <a:p>
            <a:pPr marL="12700">
              <a:lnSpc>
                <a:spcPct val="100000"/>
              </a:lnSpc>
              <a:spcBef>
                <a:spcPts val="25"/>
              </a:spcBef>
            </a:pPr>
            <a:r>
              <a:rPr spc="35" smtClean="0"/>
              <a:t>Association</a:t>
            </a:r>
            <a:r>
              <a:rPr spc="-15" smtClean="0"/>
              <a:t> </a:t>
            </a:r>
            <a:r>
              <a:rPr spc="75" smtClean="0"/>
              <a:t>of</a:t>
            </a:r>
            <a:r>
              <a:rPr spc="-15" smtClean="0"/>
              <a:t> </a:t>
            </a:r>
            <a:r>
              <a:rPr spc="35" smtClean="0"/>
              <a:t>Iroquois</a:t>
            </a:r>
            <a:r>
              <a:rPr spc="-10" smtClean="0"/>
              <a:t> </a:t>
            </a:r>
            <a:r>
              <a:rPr spc="45" smtClean="0"/>
              <a:t>and</a:t>
            </a:r>
            <a:r>
              <a:rPr spc="-15" smtClean="0"/>
              <a:t> </a:t>
            </a:r>
            <a:r>
              <a:rPr spc="40" smtClean="0"/>
              <a:t>Allied</a:t>
            </a:r>
            <a:r>
              <a:rPr spc="-10" smtClean="0"/>
              <a:t> </a:t>
            </a:r>
            <a:r>
              <a:rPr spc="30" smtClean="0"/>
              <a:t>Indians</a:t>
            </a:r>
            <a:r>
              <a:rPr spc="-15" smtClean="0"/>
              <a:t> </a:t>
            </a:r>
            <a:r>
              <a:rPr spc="25" smtClean="0"/>
              <a:t>•</a:t>
            </a:r>
            <a:r>
              <a:rPr spc="-15" smtClean="0"/>
              <a:t> </a:t>
            </a:r>
            <a:r>
              <a:rPr spc="35" smtClean="0"/>
              <a:t>Grand</a:t>
            </a:r>
            <a:r>
              <a:rPr spc="-10" smtClean="0"/>
              <a:t> </a:t>
            </a:r>
            <a:r>
              <a:rPr spc="30" smtClean="0"/>
              <a:t>Council</a:t>
            </a:r>
            <a:r>
              <a:rPr spc="-15" smtClean="0"/>
              <a:t> </a:t>
            </a:r>
            <a:r>
              <a:rPr spc="20" smtClean="0"/>
              <a:t>Treaty</a:t>
            </a:r>
            <a:r>
              <a:rPr spc="-10" smtClean="0"/>
              <a:t> </a:t>
            </a:r>
            <a:r>
              <a:rPr spc="65" smtClean="0"/>
              <a:t>#3</a:t>
            </a:r>
            <a:r>
              <a:rPr spc="-15" smtClean="0"/>
              <a:t> </a:t>
            </a:r>
            <a:r>
              <a:rPr spc="25" smtClean="0"/>
              <a:t>•</a:t>
            </a:r>
            <a:r>
              <a:rPr spc="-10" smtClean="0"/>
              <a:t> </a:t>
            </a:r>
            <a:r>
              <a:rPr spc="45" smtClean="0"/>
              <a:t>Independent</a:t>
            </a:r>
            <a:r>
              <a:rPr spc="-15" smtClean="0"/>
              <a:t> </a:t>
            </a:r>
            <a:r>
              <a:rPr spc="30" smtClean="0"/>
              <a:t>First</a:t>
            </a:r>
            <a:r>
              <a:rPr spc="-15" smtClean="0"/>
              <a:t> </a:t>
            </a:r>
            <a:r>
              <a:rPr spc="45" smtClean="0"/>
              <a:t>Nations</a:t>
            </a:r>
            <a:r>
              <a:rPr spc="-10" smtClean="0"/>
              <a:t> </a:t>
            </a:r>
            <a:r>
              <a:rPr spc="25" smtClean="0"/>
              <a:t>•</a:t>
            </a:r>
            <a:r>
              <a:rPr spc="-15" smtClean="0"/>
              <a:t> </a:t>
            </a:r>
            <a:r>
              <a:rPr spc="40" smtClean="0"/>
              <a:t>Nishnawbe</a:t>
            </a:r>
            <a:r>
              <a:rPr spc="-10" smtClean="0"/>
              <a:t> </a:t>
            </a:r>
            <a:r>
              <a:rPr spc="35" smtClean="0"/>
              <a:t>Aski</a:t>
            </a:r>
            <a:r>
              <a:rPr spc="-15" smtClean="0"/>
              <a:t> </a:t>
            </a:r>
            <a:r>
              <a:rPr spc="55" smtClean="0"/>
              <a:t>Nation</a:t>
            </a:r>
            <a:r>
              <a:rPr spc="-10" smtClean="0"/>
              <a:t> </a:t>
            </a:r>
            <a:r>
              <a:rPr spc="25" smtClean="0"/>
              <a:t>•</a:t>
            </a:r>
            <a:r>
              <a:rPr spc="-15" smtClean="0"/>
              <a:t> </a:t>
            </a:r>
            <a:r>
              <a:rPr spc="40" smtClean="0"/>
              <a:t>Union</a:t>
            </a:r>
            <a:r>
              <a:rPr spc="-15" smtClean="0"/>
              <a:t> </a:t>
            </a:r>
            <a:r>
              <a:rPr spc="75" smtClean="0"/>
              <a:t>of</a:t>
            </a:r>
            <a:r>
              <a:rPr spc="-10" smtClean="0"/>
              <a:t> </a:t>
            </a:r>
            <a:r>
              <a:rPr spc="45" smtClean="0"/>
              <a:t>Ontario</a:t>
            </a:r>
            <a:r>
              <a:rPr spc="-15" smtClean="0"/>
              <a:t> </a:t>
            </a:r>
            <a:r>
              <a:rPr spc="30" smtClean="0"/>
              <a:t>Indians</a:t>
            </a:r>
            <a:endParaRPr spc="30" dirty="0"/>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pPr/>
              <a:t>10/26/2023</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8290" y="739140"/>
            <a:ext cx="11636272" cy="826570"/>
          </a:xfrm>
          <a:prstGeom prst="rect">
            <a:avLst/>
          </a:prstGeom>
        </p:spPr>
        <p:txBody>
          <a:bodyPr vert="horz" lIns="0" tIns="45720" rIns="0" bIns="45720" rtlCol="0" anchor="b">
            <a:normAutofit/>
          </a:bodyPr>
          <a:lstStyle/>
          <a:p>
            <a:r>
              <a:rPr lang="en-CA" dirty="0"/>
              <a:t>CLICK TO EDIT MASTER TITLE STYLE</a:t>
            </a:r>
            <a:endParaRPr lang="en-US" dirty="0"/>
          </a:p>
        </p:txBody>
      </p:sp>
      <p:sp>
        <p:nvSpPr>
          <p:cNvPr id="3" name="Text Placeholder 2"/>
          <p:cNvSpPr>
            <a:spLocks noGrp="1"/>
          </p:cNvSpPr>
          <p:nvPr>
            <p:ph type="body" idx="1"/>
          </p:nvPr>
        </p:nvSpPr>
        <p:spPr>
          <a:xfrm>
            <a:off x="718291" y="2421298"/>
            <a:ext cx="11568225" cy="6137684"/>
          </a:xfrm>
          <a:prstGeom prst="rect">
            <a:avLst/>
          </a:prstGeom>
        </p:spPr>
        <p:txBody>
          <a:bodyPr vert="horz" lIns="0" tIns="45720" rIns="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5" name="Picture 4" descr="IFSD-IFPD_Logo_RGB.jpg">
            <a:extLst>
              <a:ext uri="{FF2B5EF4-FFF2-40B4-BE49-F238E27FC236}">
                <a16:creationId xmlns:a16="http://schemas.microsoft.com/office/drawing/2014/main" id="{3DFFE2F7-BFD1-534A-9C8D-C6AECC7CA72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8289" y="8902434"/>
            <a:ext cx="919756" cy="426871"/>
          </a:xfrm>
          <a:prstGeom prst="rect">
            <a:avLst/>
          </a:prstGeom>
        </p:spPr>
      </p:pic>
    </p:spTree>
    <p:extLst>
      <p:ext uri="{BB962C8B-B14F-4D97-AF65-F5344CB8AC3E}">
        <p14:creationId xmlns:p14="http://schemas.microsoft.com/office/powerpoint/2010/main" val="6460197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ftr="0" dt="0"/>
  <p:txStyles>
    <p:titleStyle>
      <a:lvl1pPr algn="l" defTabSz="487695" rtl="0" eaLnBrk="1" latinLnBrk="0" hangingPunct="1">
        <a:spcBef>
          <a:spcPct val="0"/>
        </a:spcBef>
        <a:buNone/>
        <a:defRPr sz="2133" b="1" kern="1200">
          <a:solidFill>
            <a:srgbClr val="002855"/>
          </a:solidFill>
          <a:latin typeface="Helvetica"/>
          <a:ea typeface="+mj-ea"/>
          <a:cs typeface="Helvetica"/>
        </a:defRPr>
      </a:lvl1pPr>
    </p:titleStyle>
    <p:bodyStyle>
      <a:lvl1pPr marL="365771" indent="-365771" algn="l" defTabSz="487695" rtl="0" eaLnBrk="1" latinLnBrk="0" hangingPunct="1">
        <a:spcBef>
          <a:spcPct val="20000"/>
        </a:spcBef>
        <a:buClr>
          <a:srgbClr val="A08629"/>
        </a:buClr>
        <a:buFont typeface="Wingdings" charset="2"/>
        <a:buChar char="§"/>
        <a:defRPr sz="2133" b="0" i="0" kern="1200">
          <a:solidFill>
            <a:schemeClr val="tx1">
              <a:lumMod val="75000"/>
              <a:lumOff val="25000"/>
            </a:schemeClr>
          </a:solidFill>
          <a:latin typeface="Helvetica Light"/>
          <a:ea typeface="+mn-ea"/>
          <a:cs typeface="Helvetica Light"/>
        </a:defRPr>
      </a:lvl1pPr>
      <a:lvl2pPr marL="792505" indent="-304810" algn="l" defTabSz="487695" rtl="0" eaLnBrk="1" latinLnBrk="0" hangingPunct="1">
        <a:spcBef>
          <a:spcPct val="20000"/>
        </a:spcBef>
        <a:buClr>
          <a:srgbClr val="A08629"/>
        </a:buClr>
        <a:buFont typeface="Arial"/>
        <a:buChar char="–"/>
        <a:defRPr sz="1920" b="0" i="0" kern="1200">
          <a:solidFill>
            <a:schemeClr val="tx1">
              <a:lumMod val="75000"/>
              <a:lumOff val="25000"/>
            </a:schemeClr>
          </a:solidFill>
          <a:latin typeface="Helvetica Light"/>
          <a:ea typeface="+mn-ea"/>
          <a:cs typeface="Helvetica Light"/>
        </a:defRPr>
      </a:lvl2pPr>
      <a:lvl3pPr marL="1219238" indent="-243848" algn="l" defTabSz="487695" rtl="0" eaLnBrk="1" latinLnBrk="0" hangingPunct="1">
        <a:spcBef>
          <a:spcPct val="20000"/>
        </a:spcBef>
        <a:buClr>
          <a:srgbClr val="A08629"/>
        </a:buClr>
        <a:buFont typeface="Arial"/>
        <a:buChar char="•"/>
        <a:defRPr sz="1707" b="0" i="0" kern="1200">
          <a:solidFill>
            <a:schemeClr val="tx1">
              <a:lumMod val="75000"/>
              <a:lumOff val="25000"/>
            </a:schemeClr>
          </a:solidFill>
          <a:latin typeface="Helvetica Light"/>
          <a:ea typeface="+mn-ea"/>
          <a:cs typeface="Helvetica Light"/>
        </a:defRPr>
      </a:lvl3pPr>
      <a:lvl4pPr marL="1706933" indent="-243848" algn="l" defTabSz="487695" rtl="0" eaLnBrk="1" latinLnBrk="0" hangingPunct="1">
        <a:spcBef>
          <a:spcPct val="20000"/>
        </a:spcBef>
        <a:buClr>
          <a:srgbClr val="A08629"/>
        </a:buClr>
        <a:buFont typeface="Arial"/>
        <a:buChar char="–"/>
        <a:defRPr sz="1493" b="0" i="0" kern="1200">
          <a:solidFill>
            <a:schemeClr val="tx1">
              <a:lumMod val="75000"/>
              <a:lumOff val="25000"/>
            </a:schemeClr>
          </a:solidFill>
          <a:latin typeface="Helvetica Light"/>
          <a:ea typeface="+mn-ea"/>
          <a:cs typeface="Helvetica Light"/>
        </a:defRPr>
      </a:lvl4pPr>
      <a:lvl5pPr marL="2194629" indent="-243848" algn="l" defTabSz="487695" rtl="0" eaLnBrk="1" latinLnBrk="0" hangingPunct="1">
        <a:spcBef>
          <a:spcPct val="20000"/>
        </a:spcBef>
        <a:buClr>
          <a:srgbClr val="A08629"/>
        </a:buClr>
        <a:buFont typeface="Arial"/>
        <a:buChar char="»"/>
        <a:defRPr sz="1493" b="0" i="0" kern="1200">
          <a:solidFill>
            <a:schemeClr val="tx1">
              <a:lumMod val="75000"/>
              <a:lumOff val="25000"/>
            </a:schemeClr>
          </a:solidFill>
          <a:latin typeface="Helvetica Light"/>
          <a:ea typeface="+mn-ea"/>
          <a:cs typeface="Helvetica Light"/>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powerbi.com/view?r=eyJrIjoiNzgyZTY4ZDktMjE2Yy00NDFiLTk4NjQtMzQ1MGQ2ZWZhMjFjIiwidCI6IjZmZDM5NTBjLTkxMjEtNGM2NS1hNzZhLWYxN2Y2OWQ2MDNlYyJ9"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254000" y="8991600"/>
            <a:ext cx="9753600" cy="141705"/>
          </a:xfrm>
          <a:prstGeom prst="rect">
            <a:avLst/>
          </a:prstGeom>
        </p:spPr>
        <p:txBody>
          <a:bodyPr vert="horz" wrap="square" lIns="0" tIns="3175" rIns="0" bIns="0" rtlCol="0">
            <a:spAutoFit/>
          </a:bodyPr>
          <a:lstStyle/>
          <a:p>
            <a:pPr marL="12700" algn="just">
              <a:lnSpc>
                <a:spcPct val="100000"/>
              </a:lnSpc>
              <a:spcBef>
                <a:spcPts val="25"/>
              </a:spcBef>
            </a:pPr>
            <a:r>
              <a:rPr sz="900" dirty="0" smtClean="0"/>
              <a:t>Association of Iroquois and Allied Indians • Grand Council Treaty #3 • Independent First Nations • Nishnawbe Aski Nation • </a:t>
            </a:r>
            <a:r>
              <a:rPr lang="en-US" sz="900" dirty="0" smtClean="0"/>
              <a:t>Anishinabek Nation</a:t>
            </a:r>
            <a:r>
              <a:rPr lang="en-CA" sz="900" dirty="0" smtClean="0"/>
              <a:t> •  Independent and Non-Affiliated First Nations</a:t>
            </a:r>
            <a:endParaRPr sz="900" dirty="0"/>
          </a:p>
        </p:txBody>
      </p:sp>
      <p:sp>
        <p:nvSpPr>
          <p:cNvPr id="7" name="Rectangle 6"/>
          <p:cNvSpPr/>
          <p:nvPr/>
        </p:nvSpPr>
        <p:spPr>
          <a:xfrm>
            <a:off x="0" y="-25758"/>
            <a:ext cx="13004800" cy="8458200"/>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bject 2"/>
          <p:cNvSpPr txBox="1">
            <a:spLocks noGrp="1"/>
          </p:cNvSpPr>
          <p:nvPr>
            <p:ph type="title"/>
          </p:nvPr>
        </p:nvSpPr>
        <p:spPr>
          <a:xfrm>
            <a:off x="1473200" y="813891"/>
            <a:ext cx="9144000" cy="1120820"/>
          </a:xfrm>
          <a:prstGeom prst="rect">
            <a:avLst/>
          </a:prstGeom>
        </p:spPr>
        <p:txBody>
          <a:bodyPr vert="horz" wrap="square" lIns="0" tIns="12700" rIns="0" bIns="0" rtlCol="0">
            <a:spAutoFit/>
          </a:bodyPr>
          <a:lstStyle/>
          <a:p>
            <a:pPr marL="12700">
              <a:lnSpc>
                <a:spcPct val="100000"/>
              </a:lnSpc>
              <a:spcBef>
                <a:spcPts val="100"/>
              </a:spcBef>
            </a:pPr>
            <a:r>
              <a:rPr lang="en-US" sz="7200" spc="190" dirty="0" smtClean="0">
                <a:solidFill>
                  <a:srgbClr val="C10C05"/>
                </a:solidFill>
                <a:latin typeface="Georgia" pitchFamily="18" charset="0"/>
                <a:cs typeface="Arial" pitchFamily="34" charset="0"/>
              </a:rPr>
              <a:t>Chiefs of Ontario</a:t>
            </a:r>
            <a:endParaRPr sz="7200" spc="105" dirty="0">
              <a:solidFill>
                <a:srgbClr val="C10C05"/>
              </a:solidFill>
              <a:latin typeface="Georgia" pitchFamily="18" charset="0"/>
              <a:cs typeface="Arial" pitchFamily="34" charset="0"/>
            </a:endParaRPr>
          </a:p>
        </p:txBody>
      </p:sp>
      <p:pic>
        <p:nvPicPr>
          <p:cNvPr id="9" name="Picture 2" descr="\\COO\FILES\USERS\Genna.Benson\Desktop\How to Comms\Logos\COO_logo_main.png"/>
          <p:cNvPicPr>
            <a:picLocks noChangeAspect="1" noChangeArrowheads="1"/>
          </p:cNvPicPr>
          <p:nvPr/>
        </p:nvPicPr>
        <p:blipFill>
          <a:blip r:embed="rId2" cstate="print"/>
          <a:srcRect/>
          <a:stretch>
            <a:fillRect/>
          </a:stretch>
        </p:blipFill>
        <p:spPr bwMode="auto">
          <a:xfrm>
            <a:off x="10388600" y="685800"/>
            <a:ext cx="2209800" cy="1767840"/>
          </a:xfrm>
          <a:prstGeom prst="rect">
            <a:avLst/>
          </a:prstGeom>
          <a:noFill/>
        </p:spPr>
      </p:pic>
      <p:sp>
        <p:nvSpPr>
          <p:cNvPr id="10" name="object 3"/>
          <p:cNvSpPr txBox="1"/>
          <p:nvPr/>
        </p:nvSpPr>
        <p:spPr>
          <a:xfrm>
            <a:off x="729803" y="6026213"/>
            <a:ext cx="11545194" cy="2698687"/>
          </a:xfrm>
          <a:prstGeom prst="rect">
            <a:avLst/>
          </a:prstGeom>
        </p:spPr>
        <p:txBody>
          <a:bodyPr vert="horz" wrap="square" lIns="0" tIns="12700" rIns="0" bIns="0" rtlCol="0">
            <a:spAutoFit/>
          </a:bodyPr>
          <a:lstStyle/>
          <a:p>
            <a:pPr marL="12700" marR="5080" algn="ctr">
              <a:lnSpc>
                <a:spcPct val="107200"/>
              </a:lnSpc>
              <a:spcBef>
                <a:spcPts val="100"/>
              </a:spcBef>
            </a:pPr>
            <a:r>
              <a:rPr lang="en-US" sz="2000" spc="50" dirty="0" smtClean="0">
                <a:latin typeface="Georgia" pitchFamily="18" charset="0"/>
                <a:cs typeface="Arial" pitchFamily="34" charset="0"/>
              </a:rPr>
              <a:t>Chiefs of Ontario (COO) is an advocacy forum and secretariat for collective decision-making and action for Ontario’s First Nations communities.</a:t>
            </a:r>
          </a:p>
          <a:p>
            <a:pPr marL="12700" marR="5080" algn="ctr">
              <a:lnSpc>
                <a:spcPct val="107200"/>
              </a:lnSpc>
              <a:spcBef>
                <a:spcPts val="100"/>
              </a:spcBef>
            </a:pPr>
            <a:endParaRPr lang="en-US" sz="2000" spc="50" dirty="0">
              <a:latin typeface="Georgia" pitchFamily="18" charset="0"/>
              <a:cs typeface="Arial" pitchFamily="34" charset="0"/>
            </a:endParaRPr>
          </a:p>
          <a:p>
            <a:pPr marL="12700" marR="5080" algn="ctr">
              <a:lnSpc>
                <a:spcPct val="107200"/>
              </a:lnSpc>
              <a:spcBef>
                <a:spcPts val="100"/>
              </a:spcBef>
            </a:pPr>
            <a:r>
              <a:rPr lang="en-US" sz="2000" spc="50" dirty="0" smtClean="0">
                <a:latin typeface="Georgia" pitchFamily="18" charset="0"/>
                <a:cs typeface="Arial" pitchFamily="34" charset="0"/>
              </a:rPr>
              <a:t>Keeping in mind the wisdom of our Elders, and the future for our youth, we continue to create the path forward in building our Nations as strong, healthy Peoples respectful of ourselves, each other, and all of creation.</a:t>
            </a:r>
          </a:p>
          <a:p>
            <a:pPr marL="12700" marR="5080">
              <a:lnSpc>
                <a:spcPct val="107200"/>
              </a:lnSpc>
              <a:spcBef>
                <a:spcPts val="100"/>
              </a:spcBef>
            </a:pPr>
            <a:endParaRPr lang="en-US" sz="2000" spc="50" dirty="0">
              <a:latin typeface="Arial" pitchFamily="34" charset="0"/>
              <a:cs typeface="Arial" pitchFamily="34" charset="0"/>
            </a:endParaRPr>
          </a:p>
          <a:p>
            <a:pPr marL="12700" marR="5080">
              <a:lnSpc>
                <a:spcPct val="107200"/>
              </a:lnSpc>
              <a:spcBef>
                <a:spcPts val="100"/>
              </a:spcBef>
            </a:pPr>
            <a:endParaRPr sz="2000" dirty="0" smtClean="0">
              <a:latin typeface="Arial" pitchFamily="34" charset="0"/>
              <a:cs typeface="Arial" pitchFamily="34" charset="0"/>
            </a:endParaRPr>
          </a:p>
        </p:txBody>
      </p:sp>
      <p:sp>
        <p:nvSpPr>
          <p:cNvPr id="11" name="Title 1"/>
          <p:cNvSpPr txBox="1">
            <a:spLocks/>
          </p:cNvSpPr>
          <p:nvPr/>
        </p:nvSpPr>
        <p:spPr>
          <a:xfrm>
            <a:off x="1450304" y="2720340"/>
            <a:ext cx="9852696" cy="195382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5F5F5F"/>
                </a:solidFill>
                <a:latin typeface="Helvetica" panose="020B0604020202020204" pitchFamily="34" charset="0"/>
                <a:cs typeface="Helvetica" panose="020B0604020202020204" pitchFamily="34" charset="0"/>
              </a:rPr>
              <a:t>First Nation Businesses Supply Chain </a:t>
            </a:r>
          </a:p>
          <a:p>
            <a:pPr algn="ctr"/>
            <a:r>
              <a:rPr lang="en-US" b="1" dirty="0" smtClean="0">
                <a:solidFill>
                  <a:srgbClr val="5F5F5F"/>
                </a:solidFill>
                <a:latin typeface="Helvetica" panose="020B0604020202020204" pitchFamily="34" charset="0"/>
                <a:cs typeface="Helvetica" panose="020B0604020202020204" pitchFamily="34" charset="0"/>
              </a:rPr>
              <a:t>&amp; </a:t>
            </a:r>
          </a:p>
          <a:p>
            <a:pPr algn="ctr"/>
            <a:r>
              <a:rPr lang="en-US" b="1" dirty="0" smtClean="0">
                <a:solidFill>
                  <a:srgbClr val="5F5F5F"/>
                </a:solidFill>
                <a:latin typeface="Helvetica" panose="020B0604020202020204" pitchFamily="34" charset="0"/>
                <a:cs typeface="Helvetica" panose="020B0604020202020204" pitchFamily="34" charset="0"/>
              </a:rPr>
              <a:t>Procurement Project</a:t>
            </a:r>
          </a:p>
          <a:p>
            <a:pPr algn="ctr"/>
            <a:endParaRPr lang="en-US" b="1" dirty="0">
              <a:latin typeface="Arial" panose="020B0604020202020204" pitchFamily="34" charset="0"/>
              <a:cs typeface="Arial" panose="020B0604020202020204" pitchFamily="34" charset="0"/>
            </a:endParaRPr>
          </a:p>
        </p:txBody>
      </p:sp>
      <p:sp>
        <p:nvSpPr>
          <p:cNvPr id="12" name="Subtitle 2"/>
          <p:cNvSpPr txBox="1">
            <a:spLocks/>
          </p:cNvSpPr>
          <p:nvPr/>
        </p:nvSpPr>
        <p:spPr>
          <a:xfrm>
            <a:off x="2490452" y="4837145"/>
            <a:ext cx="7772400" cy="3832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FDB8B5"/>
                </a:solidFill>
                <a:latin typeface="Georgia" panose="02040502050405020303" pitchFamily="18" charset="0"/>
                <a:cs typeface="Arial" panose="020B0604020202020204" pitchFamily="34" charset="0"/>
              </a:rPr>
              <a:t>Economic Development </a:t>
            </a:r>
            <a:r>
              <a:rPr lang="en-US" sz="2000" b="1" dirty="0" smtClean="0">
                <a:solidFill>
                  <a:srgbClr val="FDB8B5"/>
                </a:solidFill>
                <a:latin typeface="Georgia" panose="02040502050405020303" pitchFamily="18" charset="0"/>
                <a:cs typeface="Arial" panose="020B0604020202020204" pitchFamily="34" charset="0"/>
              </a:rPr>
              <a:t>Sector </a:t>
            </a:r>
            <a:endParaRPr lang="en-US" sz="2000" b="1" dirty="0">
              <a:solidFill>
                <a:srgbClr val="FDB8B5"/>
              </a:solidFill>
              <a:latin typeface="Georgia" panose="02040502050405020303"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9DFC-91BD-77F6-52C6-61E28F250042}"/>
              </a:ext>
            </a:extLst>
          </p:cNvPr>
          <p:cNvSpPr>
            <a:spLocks noGrp="1"/>
          </p:cNvSpPr>
          <p:nvPr>
            <p:ph type="title"/>
          </p:nvPr>
        </p:nvSpPr>
        <p:spPr/>
        <p:txBody>
          <a:bodyPr/>
          <a:lstStyle/>
          <a:p>
            <a:r>
              <a:rPr lang="en-US" dirty="0"/>
              <a:t>How You Can Help</a:t>
            </a:r>
          </a:p>
        </p:txBody>
      </p:sp>
      <p:sp>
        <p:nvSpPr>
          <p:cNvPr id="3" name="Content Placeholder 2">
            <a:extLst>
              <a:ext uri="{FF2B5EF4-FFF2-40B4-BE49-F238E27FC236}">
                <a16:creationId xmlns:a16="http://schemas.microsoft.com/office/drawing/2014/main" id="{5150949C-3D43-C870-0C5C-2D8EC18E43D0}"/>
              </a:ext>
            </a:extLst>
          </p:cNvPr>
          <p:cNvSpPr>
            <a:spLocks noGrp="1"/>
          </p:cNvSpPr>
          <p:nvPr>
            <p:ph idx="1"/>
          </p:nvPr>
        </p:nvSpPr>
        <p:spPr/>
        <p:txBody>
          <a:bodyPr/>
          <a:lstStyle/>
          <a:p>
            <a:r>
              <a:rPr lang="en-US" sz="2560" dirty="0"/>
              <a:t>Success of the project is highly dependent on data acquisition</a:t>
            </a:r>
          </a:p>
          <a:p>
            <a:pPr lvl="1"/>
            <a:r>
              <a:rPr lang="en-US" dirty="0"/>
              <a:t>We need your help</a:t>
            </a:r>
          </a:p>
          <a:p>
            <a:pPr lvl="1"/>
            <a:endParaRPr lang="en-US" sz="2133" dirty="0"/>
          </a:p>
          <a:p>
            <a:pPr marL="365771" lvl="1" indent="-365771">
              <a:buFont typeface="Wingdings" charset="2"/>
              <a:buChar char="§"/>
            </a:pPr>
            <a:r>
              <a:rPr lang="en-US" sz="2560" dirty="0"/>
              <a:t>Share this project with local businesses, associations, and leadership</a:t>
            </a:r>
          </a:p>
          <a:p>
            <a:pPr marL="0" indent="0">
              <a:buNone/>
            </a:pPr>
            <a:endParaRPr lang="en-US" dirty="0"/>
          </a:p>
          <a:p>
            <a:pPr marL="365771" lvl="1" indent="-365771">
              <a:buFont typeface="Wingdings" charset="2"/>
              <a:buChar char="§"/>
            </a:pPr>
            <a:r>
              <a:rPr lang="en-US" sz="2560" dirty="0"/>
              <a:t>Questions or comments? </a:t>
            </a:r>
          </a:p>
          <a:p>
            <a:pPr lvl="1"/>
            <a:r>
              <a:rPr lang="en-US" dirty="0"/>
              <a:t>Reach out to us at </a:t>
            </a:r>
            <a:r>
              <a:rPr lang="en-US" dirty="0" err="1"/>
              <a:t>info@ifsd.ca</a:t>
            </a:r>
            <a:endParaRPr lang="en-US" dirty="0"/>
          </a:p>
          <a:p>
            <a:pPr marL="0" indent="0">
              <a:buNone/>
            </a:pPr>
            <a:endParaRPr lang="en-US" dirty="0"/>
          </a:p>
        </p:txBody>
      </p:sp>
    </p:spTree>
    <p:extLst>
      <p:ext uri="{BB962C8B-B14F-4D97-AF65-F5344CB8AC3E}">
        <p14:creationId xmlns:p14="http://schemas.microsoft.com/office/powerpoint/2010/main" val="423552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29" y="-152400"/>
            <a:ext cx="13004800" cy="8458200"/>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bject 4"/>
          <p:cNvSpPr txBox="1">
            <a:spLocks noGrp="1"/>
          </p:cNvSpPr>
          <p:nvPr>
            <p:ph type="ftr" sz="quarter" idx="5"/>
          </p:nvPr>
        </p:nvSpPr>
        <p:spPr>
          <a:prstGeom prst="rect">
            <a:avLst/>
          </a:prstGeom>
        </p:spPr>
        <p:txBody>
          <a:bodyPr vert="horz" wrap="square" lIns="0" tIns="3175" rIns="0" bIns="0" rtlCol="0">
            <a:spAutoFit/>
          </a:bodyPr>
          <a:lstStyle/>
          <a:p>
            <a:pPr marL="12700" algn="just">
              <a:lnSpc>
                <a:spcPct val="100000"/>
              </a:lnSpc>
              <a:spcBef>
                <a:spcPts val="25"/>
              </a:spcBef>
            </a:pPr>
            <a:r>
              <a:rPr sz="900" dirty="0" smtClean="0"/>
              <a:t>Association of Iroquois and Allied Indians • Grand Council Treaty #3 • Independent First Nations • Nishnawbe Aski Nation • </a:t>
            </a:r>
            <a:r>
              <a:rPr lang="en-US" sz="900" dirty="0" smtClean="0"/>
              <a:t>Anishinabek Nation</a:t>
            </a:r>
            <a:r>
              <a:rPr lang="en-CA" sz="900" dirty="0" smtClean="0"/>
              <a:t> •  Independent and Non-Affiliated First Nations</a:t>
            </a:r>
            <a:endParaRPr sz="900" dirty="0"/>
          </a:p>
        </p:txBody>
      </p:sp>
      <p:pic>
        <p:nvPicPr>
          <p:cNvPr id="9" name="Picture 2" descr="\\COO\FILES\USERS\Genna.Benson\Desktop\How to Comms\Logos\COO_logo_main.png"/>
          <p:cNvPicPr>
            <a:picLocks noChangeAspect="1" noChangeArrowheads="1"/>
          </p:cNvPicPr>
          <p:nvPr/>
        </p:nvPicPr>
        <p:blipFill>
          <a:blip r:embed="rId3" cstate="print"/>
          <a:srcRect/>
          <a:stretch>
            <a:fillRect/>
          </a:stretch>
        </p:blipFill>
        <p:spPr bwMode="auto">
          <a:xfrm>
            <a:off x="11369675" y="381000"/>
            <a:ext cx="1238250" cy="990600"/>
          </a:xfrm>
          <a:prstGeom prst="rect">
            <a:avLst/>
          </a:prstGeom>
          <a:noFill/>
        </p:spPr>
      </p:pic>
      <p:sp>
        <p:nvSpPr>
          <p:cNvPr id="2" name="Rectangle 1"/>
          <p:cNvSpPr/>
          <p:nvPr/>
        </p:nvSpPr>
        <p:spPr>
          <a:xfrm>
            <a:off x="6383617" y="4692134"/>
            <a:ext cx="237566" cy="369332"/>
          </a:xfrm>
          <a:prstGeom prst="rect">
            <a:avLst/>
          </a:prstGeom>
        </p:spPr>
        <p:txBody>
          <a:bodyPr wrap="none">
            <a:spAutoFit/>
          </a:bodyPr>
          <a:lstStyle/>
          <a:p>
            <a:r>
              <a:rPr lang="en-US" dirty="0"/>
              <a:t> </a:t>
            </a:r>
          </a:p>
        </p:txBody>
      </p:sp>
      <p:sp>
        <p:nvSpPr>
          <p:cNvPr id="3" name="Rectangle 2"/>
          <p:cNvSpPr/>
          <p:nvPr/>
        </p:nvSpPr>
        <p:spPr>
          <a:xfrm>
            <a:off x="6383617" y="4692134"/>
            <a:ext cx="237566" cy="369332"/>
          </a:xfrm>
          <a:prstGeom prst="rect">
            <a:avLst/>
          </a:prstGeom>
        </p:spPr>
        <p:txBody>
          <a:bodyPr wrap="none">
            <a:spAutoFit/>
          </a:bodyPr>
          <a:lstStyle/>
          <a:p>
            <a:r>
              <a:rPr lang="en-US" dirty="0"/>
              <a:t> </a:t>
            </a:r>
          </a:p>
        </p:txBody>
      </p:sp>
      <p:sp>
        <p:nvSpPr>
          <p:cNvPr id="5" name="Rectangle 4"/>
          <p:cNvSpPr/>
          <p:nvPr/>
        </p:nvSpPr>
        <p:spPr>
          <a:xfrm>
            <a:off x="6383617" y="4692134"/>
            <a:ext cx="237566" cy="369332"/>
          </a:xfrm>
          <a:prstGeom prst="rect">
            <a:avLst/>
          </a:prstGeom>
        </p:spPr>
        <p:txBody>
          <a:bodyPr wrap="none">
            <a:spAutoFit/>
          </a:bodyPr>
          <a:lstStyle/>
          <a:p>
            <a:r>
              <a:rPr lang="en-US" dirty="0"/>
              <a:t> </a:t>
            </a:r>
          </a:p>
        </p:txBody>
      </p:sp>
      <p:sp>
        <p:nvSpPr>
          <p:cNvPr id="6" name="Rectangle 5"/>
          <p:cNvSpPr/>
          <p:nvPr/>
        </p:nvSpPr>
        <p:spPr>
          <a:xfrm>
            <a:off x="2006600" y="4692134"/>
            <a:ext cx="4614583" cy="369332"/>
          </a:xfrm>
          <a:prstGeom prst="rect">
            <a:avLst/>
          </a:prstGeom>
        </p:spPr>
        <p:txBody>
          <a:bodyPr wrap="square">
            <a:spAutoFit/>
          </a:bodyPr>
          <a:lstStyle/>
          <a:p>
            <a:r>
              <a:rPr lang="en-US" dirty="0"/>
              <a:t> </a:t>
            </a:r>
          </a:p>
        </p:txBody>
      </p:sp>
      <p:sp>
        <p:nvSpPr>
          <p:cNvPr id="13" name="TextBox 12"/>
          <p:cNvSpPr txBox="1"/>
          <p:nvPr/>
        </p:nvSpPr>
        <p:spPr>
          <a:xfrm>
            <a:off x="511175" y="714987"/>
            <a:ext cx="10858500" cy="707886"/>
          </a:xfrm>
          <a:prstGeom prst="rect">
            <a:avLst/>
          </a:prstGeom>
          <a:noFill/>
        </p:spPr>
        <p:txBody>
          <a:bodyPr wrap="square" rtlCol="0">
            <a:spAutoFit/>
          </a:bodyPr>
          <a:lstStyle/>
          <a:p>
            <a:r>
              <a:rPr lang="en-US" sz="4000" b="1" spc="190" dirty="0" smtClean="0">
                <a:solidFill>
                  <a:srgbClr val="C10C05"/>
                </a:solidFill>
                <a:latin typeface="Georgia" pitchFamily="18" charset="0"/>
                <a:cs typeface="Arial" pitchFamily="34" charset="0"/>
              </a:rPr>
              <a:t>Economic Growth &amp; Prosperity Table</a:t>
            </a:r>
            <a:endParaRPr lang="en-US" sz="4000" b="1" spc="190" dirty="0">
              <a:solidFill>
                <a:srgbClr val="C10C05"/>
              </a:solidFill>
              <a:latin typeface="Georgia" pitchFamily="18" charset="0"/>
              <a:cs typeface="Arial" pitchFamily="34" charset="0"/>
            </a:endParaRPr>
          </a:p>
        </p:txBody>
      </p:sp>
      <p:sp>
        <p:nvSpPr>
          <p:cNvPr id="7" name="Text Placeholder 6"/>
          <p:cNvSpPr>
            <a:spLocks noGrp="1"/>
          </p:cNvSpPr>
          <p:nvPr>
            <p:ph type="body" idx="1"/>
          </p:nvPr>
        </p:nvSpPr>
        <p:spPr>
          <a:xfrm>
            <a:off x="511175" y="2153525"/>
            <a:ext cx="11663083" cy="6463308"/>
          </a:xfrm>
        </p:spPr>
        <p:txBody>
          <a:bodyPr/>
          <a:lstStyle/>
          <a:p>
            <a:pPr marL="285750" indent="-285750">
              <a:buFont typeface="Arial" panose="020B0604020202020204" pitchFamily="34" charset="0"/>
              <a:buChar char="•"/>
            </a:pPr>
            <a:r>
              <a:rPr lang="en-US" sz="3200" b="1" dirty="0" smtClean="0">
                <a:latin typeface="Palatino Linotype" panose="02040502050505030304" pitchFamily="18" charset="0"/>
              </a:rPr>
              <a:t>COO Ec. Dev Sector: </a:t>
            </a:r>
            <a:r>
              <a:rPr lang="en-US" sz="3200" dirty="0" smtClean="0">
                <a:latin typeface="Palatino Linotype" panose="02040502050505030304" pitchFamily="18" charset="0"/>
              </a:rPr>
              <a:t>In cooperation </a:t>
            </a:r>
            <a:r>
              <a:rPr lang="en-US" sz="3200" dirty="0">
                <a:latin typeface="Palatino Linotype" panose="02040502050505030304" pitchFamily="18" charset="0"/>
              </a:rPr>
              <a:t>with the Chiefs Committee on Economic </a:t>
            </a:r>
            <a:r>
              <a:rPr lang="en-US" sz="3200" dirty="0" smtClean="0">
                <a:latin typeface="Palatino Linotype" panose="02040502050505030304" pitchFamily="18" charset="0"/>
              </a:rPr>
              <a:t>Development COO works </a:t>
            </a:r>
            <a:r>
              <a:rPr lang="en-US" sz="3200" dirty="0">
                <a:latin typeface="Palatino Linotype" panose="02040502050505030304" pitchFamily="18" charset="0"/>
              </a:rPr>
              <a:t>to advance economic development priorities of First Nations leadership in Ontario through </a:t>
            </a:r>
            <a:r>
              <a:rPr lang="en-US" sz="3200" i="1" dirty="0">
                <a:latin typeface="Palatino Linotype" panose="02040502050505030304" pitchFamily="18" charset="0"/>
              </a:rPr>
              <a:t>policy analysis</a:t>
            </a:r>
            <a:r>
              <a:rPr lang="en-US" sz="3200" dirty="0">
                <a:latin typeface="Palatino Linotype" panose="02040502050505030304" pitchFamily="18" charset="0"/>
              </a:rPr>
              <a:t>, </a:t>
            </a:r>
            <a:r>
              <a:rPr lang="en-US" sz="3200" i="1" dirty="0">
                <a:latin typeface="Palatino Linotype" panose="02040502050505030304" pitchFamily="18" charset="0"/>
              </a:rPr>
              <a:t>research</a:t>
            </a:r>
            <a:r>
              <a:rPr lang="en-US" sz="3200" dirty="0">
                <a:latin typeface="Palatino Linotype" panose="02040502050505030304" pitchFamily="18" charset="0"/>
              </a:rPr>
              <a:t> and support First Nations and regional organizations </a:t>
            </a:r>
            <a:r>
              <a:rPr lang="en-US" sz="3200" i="1" dirty="0">
                <a:latin typeface="Palatino Linotype" panose="02040502050505030304" pitchFamily="18" charset="0"/>
              </a:rPr>
              <a:t>in accessing funding necessary </a:t>
            </a:r>
            <a:r>
              <a:rPr lang="en-US" sz="3200" dirty="0">
                <a:latin typeface="Palatino Linotype" panose="02040502050505030304" pitchFamily="18" charset="0"/>
              </a:rPr>
              <a:t>to address economic development </a:t>
            </a:r>
            <a:r>
              <a:rPr lang="en-US" sz="3200" dirty="0" smtClean="0">
                <a:latin typeface="Palatino Linotype" panose="02040502050505030304" pitchFamily="18" charset="0"/>
              </a:rPr>
              <a:t>priorities </a:t>
            </a:r>
            <a:endParaRPr lang="en-US" sz="3200" dirty="0">
              <a:latin typeface="Palatino Linotype" panose="02040502050505030304" pitchFamily="18" charset="0"/>
            </a:endParaRPr>
          </a:p>
          <a:p>
            <a:pPr marL="285750" indent="-285750">
              <a:buFont typeface="Arial" panose="020B0604020202020204" pitchFamily="34" charset="0"/>
              <a:buChar char="•"/>
            </a:pPr>
            <a:endParaRPr lang="en-US" sz="3200" b="1" dirty="0" smtClean="0">
              <a:latin typeface="Palatino Linotype" panose="02040502050505030304" pitchFamily="18" charset="0"/>
            </a:endParaRPr>
          </a:p>
          <a:p>
            <a:pPr marL="285750" indent="-285750">
              <a:buFont typeface="Arial" panose="020B0604020202020204" pitchFamily="34" charset="0"/>
              <a:buChar char="•"/>
            </a:pPr>
            <a:r>
              <a:rPr lang="en-US" sz="3200" b="1" dirty="0" smtClean="0">
                <a:latin typeface="Palatino Linotype" panose="02040502050505030304" pitchFamily="18" charset="0"/>
              </a:rPr>
              <a:t>Prosperity Table:</a:t>
            </a:r>
            <a:r>
              <a:rPr lang="en-US" sz="3200" dirty="0" smtClean="0">
                <a:latin typeface="Palatino Linotype" panose="02040502050505030304" pitchFamily="18" charset="0"/>
              </a:rPr>
              <a:t> A </a:t>
            </a:r>
            <a:r>
              <a:rPr lang="en-US" sz="3200" dirty="0">
                <a:latin typeface="Palatino Linotype" panose="02040502050505030304" pitchFamily="18" charset="0"/>
              </a:rPr>
              <a:t>platform for First Nations' economic growth; and a support for their partnerships with industry, capital sources, businesses, and </a:t>
            </a:r>
            <a:r>
              <a:rPr lang="en-US" sz="3200" dirty="0" smtClean="0">
                <a:latin typeface="Palatino Linotype" panose="02040502050505030304" pitchFamily="18" charset="0"/>
              </a:rPr>
              <a:t>municipalities; </a:t>
            </a:r>
            <a:r>
              <a:rPr lang="en-US" sz="3200" dirty="0">
                <a:latin typeface="Palatino Linotype" panose="02040502050505030304" pitchFamily="18" charset="0"/>
              </a:rPr>
              <a:t>A foundation for enhanced cooperation between First Nations and the Ontario </a:t>
            </a:r>
            <a:r>
              <a:rPr lang="en-US" sz="3200" dirty="0" smtClean="0">
                <a:latin typeface="Palatino Linotype" panose="02040502050505030304" pitchFamily="18" charset="0"/>
              </a:rPr>
              <a:t>Government led by the COO.</a:t>
            </a:r>
          </a:p>
          <a:p>
            <a:pPr marL="285750" indent="-285750">
              <a:buFont typeface="Arial" panose="020B0604020202020204" pitchFamily="34" charset="0"/>
              <a:buChar char="•"/>
            </a:pPr>
            <a:endParaRPr lang="en-US" dirty="0" smtClean="0">
              <a:latin typeface="Palatino Linotype" panose="02040502050505030304" pitchFamily="18" charset="0"/>
            </a:endParaRPr>
          </a:p>
          <a:p>
            <a:endParaRPr lang="en-US" dirty="0">
              <a:latin typeface="Palatino Linotype" panose="02040502050505030304" pitchFamily="18" charset="0"/>
            </a:endParaRPr>
          </a:p>
        </p:txBody>
      </p:sp>
      <p:sp>
        <p:nvSpPr>
          <p:cNvPr id="8" name="Title 7"/>
          <p:cNvSpPr>
            <a:spLocks noGrp="1"/>
          </p:cNvSpPr>
          <p:nvPr>
            <p:ph type="title"/>
          </p:nvPr>
        </p:nvSpPr>
        <p:spPr>
          <a:xfrm>
            <a:off x="630517" y="1426025"/>
            <a:ext cx="11506200" cy="369332"/>
          </a:xfrm>
        </p:spPr>
        <p:txBody>
          <a:bodyPr/>
          <a:lstStyle/>
          <a:p>
            <a:r>
              <a:rPr lang="en-US" dirty="0" smtClean="0"/>
              <a:t>Project Birth</a:t>
            </a:r>
            <a:endParaRPr lang="en-US" dirty="0"/>
          </a:p>
        </p:txBody>
      </p:sp>
    </p:spTree>
    <p:extLst>
      <p:ext uri="{BB962C8B-B14F-4D97-AF65-F5344CB8AC3E}">
        <p14:creationId xmlns:p14="http://schemas.microsoft.com/office/powerpoint/2010/main" val="323016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5758"/>
            <a:ext cx="13004800" cy="8458200"/>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bject 4"/>
          <p:cNvSpPr txBox="1">
            <a:spLocks noGrp="1"/>
          </p:cNvSpPr>
          <p:nvPr>
            <p:ph type="ftr" sz="quarter" idx="5"/>
          </p:nvPr>
        </p:nvSpPr>
        <p:spPr>
          <a:prstGeom prst="rect">
            <a:avLst/>
          </a:prstGeom>
        </p:spPr>
        <p:txBody>
          <a:bodyPr vert="horz" wrap="square" lIns="0" tIns="3175" rIns="0" bIns="0" rtlCol="0">
            <a:spAutoFit/>
          </a:bodyPr>
          <a:lstStyle/>
          <a:p>
            <a:pPr marL="12700" algn="just">
              <a:lnSpc>
                <a:spcPct val="100000"/>
              </a:lnSpc>
              <a:spcBef>
                <a:spcPts val="25"/>
              </a:spcBef>
            </a:pPr>
            <a:r>
              <a:rPr sz="900" dirty="0" smtClean="0"/>
              <a:t>Association of Iroquois and Allied Indians • Grand Council Treaty #3 • Independent First Nations • Nishnawbe Aski Nation • </a:t>
            </a:r>
            <a:r>
              <a:rPr lang="en-US" sz="900" dirty="0" smtClean="0"/>
              <a:t>Anishinabek Nation</a:t>
            </a:r>
            <a:r>
              <a:rPr lang="en-CA" sz="900" dirty="0" smtClean="0"/>
              <a:t> •  Independent and Non-Affiliated First Nations</a:t>
            </a:r>
            <a:endParaRPr sz="900" dirty="0"/>
          </a:p>
        </p:txBody>
      </p:sp>
      <p:pic>
        <p:nvPicPr>
          <p:cNvPr id="9" name="Picture 2" descr="\\COO\FILES\USERS\Genna.Benson\Desktop\How to Comms\Logos\COO_logo_main.png"/>
          <p:cNvPicPr>
            <a:picLocks noChangeAspect="1" noChangeArrowheads="1"/>
          </p:cNvPicPr>
          <p:nvPr/>
        </p:nvPicPr>
        <p:blipFill>
          <a:blip r:embed="rId3" cstate="print"/>
          <a:srcRect/>
          <a:stretch>
            <a:fillRect/>
          </a:stretch>
        </p:blipFill>
        <p:spPr bwMode="auto">
          <a:xfrm>
            <a:off x="11369675" y="381000"/>
            <a:ext cx="1238250" cy="990600"/>
          </a:xfrm>
          <a:prstGeom prst="rect">
            <a:avLst/>
          </a:prstGeom>
          <a:noFill/>
        </p:spPr>
      </p:pic>
      <p:sp>
        <p:nvSpPr>
          <p:cNvPr id="2" name="Rectangle 1"/>
          <p:cNvSpPr/>
          <p:nvPr/>
        </p:nvSpPr>
        <p:spPr>
          <a:xfrm>
            <a:off x="6383617" y="4692134"/>
            <a:ext cx="237566" cy="369332"/>
          </a:xfrm>
          <a:prstGeom prst="rect">
            <a:avLst/>
          </a:prstGeom>
        </p:spPr>
        <p:txBody>
          <a:bodyPr wrap="none">
            <a:spAutoFit/>
          </a:bodyPr>
          <a:lstStyle/>
          <a:p>
            <a:r>
              <a:rPr lang="en-US" dirty="0"/>
              <a:t> </a:t>
            </a:r>
          </a:p>
        </p:txBody>
      </p:sp>
      <p:sp>
        <p:nvSpPr>
          <p:cNvPr id="3" name="Rectangle 2"/>
          <p:cNvSpPr/>
          <p:nvPr/>
        </p:nvSpPr>
        <p:spPr>
          <a:xfrm>
            <a:off x="6383617" y="4692134"/>
            <a:ext cx="237566" cy="369332"/>
          </a:xfrm>
          <a:prstGeom prst="rect">
            <a:avLst/>
          </a:prstGeom>
        </p:spPr>
        <p:txBody>
          <a:bodyPr wrap="none">
            <a:spAutoFit/>
          </a:bodyPr>
          <a:lstStyle/>
          <a:p>
            <a:r>
              <a:rPr lang="en-US" dirty="0"/>
              <a:t> </a:t>
            </a:r>
          </a:p>
        </p:txBody>
      </p:sp>
      <p:sp>
        <p:nvSpPr>
          <p:cNvPr id="5" name="Rectangle 4"/>
          <p:cNvSpPr/>
          <p:nvPr/>
        </p:nvSpPr>
        <p:spPr>
          <a:xfrm>
            <a:off x="6383617" y="4692134"/>
            <a:ext cx="237566" cy="369332"/>
          </a:xfrm>
          <a:prstGeom prst="rect">
            <a:avLst/>
          </a:prstGeom>
        </p:spPr>
        <p:txBody>
          <a:bodyPr wrap="none">
            <a:spAutoFit/>
          </a:bodyPr>
          <a:lstStyle/>
          <a:p>
            <a:r>
              <a:rPr lang="en-US" dirty="0"/>
              <a:t> </a:t>
            </a:r>
          </a:p>
        </p:txBody>
      </p:sp>
      <p:sp>
        <p:nvSpPr>
          <p:cNvPr id="6" name="Rectangle 5"/>
          <p:cNvSpPr/>
          <p:nvPr/>
        </p:nvSpPr>
        <p:spPr>
          <a:xfrm>
            <a:off x="2006600" y="4692134"/>
            <a:ext cx="4614583" cy="369332"/>
          </a:xfrm>
          <a:prstGeom prst="rect">
            <a:avLst/>
          </a:prstGeom>
        </p:spPr>
        <p:txBody>
          <a:bodyPr wrap="square">
            <a:spAutoFit/>
          </a:bodyPr>
          <a:lstStyle/>
          <a:p>
            <a:r>
              <a:rPr lang="en-US" dirty="0"/>
              <a:t> </a:t>
            </a:r>
          </a:p>
        </p:txBody>
      </p:sp>
      <p:sp>
        <p:nvSpPr>
          <p:cNvPr id="13" name="TextBox 12"/>
          <p:cNvSpPr txBox="1"/>
          <p:nvPr/>
        </p:nvSpPr>
        <p:spPr>
          <a:xfrm>
            <a:off x="511175" y="714987"/>
            <a:ext cx="10858500" cy="707886"/>
          </a:xfrm>
          <a:prstGeom prst="rect">
            <a:avLst/>
          </a:prstGeom>
          <a:noFill/>
        </p:spPr>
        <p:txBody>
          <a:bodyPr wrap="square" rtlCol="0">
            <a:spAutoFit/>
          </a:bodyPr>
          <a:lstStyle/>
          <a:p>
            <a:r>
              <a:rPr lang="en-US" sz="4000" b="1" spc="190" dirty="0" smtClean="0">
                <a:solidFill>
                  <a:srgbClr val="C10C05"/>
                </a:solidFill>
                <a:latin typeface="Georgia" pitchFamily="18" charset="0"/>
                <a:cs typeface="Arial" pitchFamily="34" charset="0"/>
              </a:rPr>
              <a:t>Economic Growth &amp; Prosperity Table</a:t>
            </a:r>
            <a:endParaRPr lang="en-US" sz="4000" b="1" spc="190" dirty="0">
              <a:solidFill>
                <a:srgbClr val="C10C05"/>
              </a:solidFill>
              <a:latin typeface="Georgia" pitchFamily="18" charset="0"/>
              <a:cs typeface="Arial" pitchFamily="34" charset="0"/>
            </a:endParaRPr>
          </a:p>
        </p:txBody>
      </p:sp>
      <p:sp>
        <p:nvSpPr>
          <p:cNvPr id="7" name="Text Placeholder 6"/>
          <p:cNvSpPr>
            <a:spLocks noGrp="1"/>
          </p:cNvSpPr>
          <p:nvPr>
            <p:ph type="body" idx="1"/>
          </p:nvPr>
        </p:nvSpPr>
        <p:spPr>
          <a:xfrm>
            <a:off x="658063" y="1817207"/>
            <a:ext cx="11506200" cy="7263527"/>
          </a:xfrm>
        </p:spPr>
        <p:txBody>
          <a:bodyPr/>
          <a:lstStyle/>
          <a:p>
            <a:pPr marL="285750" indent="-285750">
              <a:buFont typeface="Arial" panose="020B0604020202020204" pitchFamily="34" charset="0"/>
              <a:buChar char="•"/>
            </a:pPr>
            <a:endParaRPr lang="en-US" sz="2000" dirty="0">
              <a:latin typeface="Palatino Linotype" panose="02040502050505030304" pitchFamily="18" charset="0"/>
            </a:endParaRPr>
          </a:p>
          <a:p>
            <a:pPr marL="285750" indent="-285750">
              <a:buFont typeface="Arial" panose="020B0604020202020204" pitchFamily="34" charset="0"/>
              <a:buChar char="•"/>
            </a:pPr>
            <a:r>
              <a:rPr lang="en-US" sz="3200" b="1" dirty="0">
                <a:latin typeface="Palatino Linotype" panose="02040502050505030304" pitchFamily="18" charset="0"/>
              </a:rPr>
              <a:t>The Proposal: </a:t>
            </a:r>
            <a:r>
              <a:rPr lang="en-US" sz="3200" dirty="0">
                <a:latin typeface="Palatino Linotype" panose="02040502050505030304" pitchFamily="18" charset="0"/>
              </a:rPr>
              <a:t>In pursuit of fulfilling its duties the table submitted a budget proposal to the Government of Ontario that outlined initiatives to create lasting prosperity for First Nations communities in the province, the initiatives included the crucial area of Supply Chain and Procurement. (Jan 2022</a:t>
            </a:r>
            <a:r>
              <a:rPr lang="en-US" sz="3200" dirty="0" smtClean="0">
                <a:latin typeface="Palatino Linotype" panose="02040502050505030304" pitchFamily="18" charset="0"/>
              </a:rPr>
              <a:t>)</a:t>
            </a:r>
          </a:p>
          <a:p>
            <a:pPr marL="285750" indent="-285750">
              <a:buFont typeface="Arial" panose="020B0604020202020204" pitchFamily="34" charset="0"/>
              <a:buChar char="•"/>
            </a:pPr>
            <a:endParaRPr lang="en-US" sz="3200" b="1" dirty="0">
              <a:latin typeface="Palatino Linotype" panose="02040502050505030304" pitchFamily="18" charset="0"/>
            </a:endParaRPr>
          </a:p>
          <a:p>
            <a:pPr marL="285750" indent="-285750">
              <a:buFont typeface="Arial" panose="020B0604020202020204" pitchFamily="34" charset="0"/>
              <a:buChar char="•"/>
            </a:pPr>
            <a:r>
              <a:rPr lang="en-US" sz="3200" b="1" dirty="0">
                <a:latin typeface="Palatino Linotype" panose="02040502050505030304" pitchFamily="18" charset="0"/>
              </a:rPr>
              <a:t>Funding and Launch: </a:t>
            </a:r>
            <a:r>
              <a:rPr lang="en-US" sz="3200" dirty="0">
                <a:latin typeface="Palatino Linotype" panose="02040502050505030304" pitchFamily="18" charset="0"/>
              </a:rPr>
              <a:t>The Proposal was successful and led to announcement of $25 million in Indigenous Economic Development funding in October 2022 by Indigenous Affairs Ontario Minister Greg </a:t>
            </a:r>
            <a:r>
              <a:rPr lang="en-US" sz="3200" dirty="0" err="1">
                <a:latin typeface="Palatino Linotype" panose="02040502050505030304" pitchFamily="18" charset="0"/>
              </a:rPr>
              <a:t>Rickford</a:t>
            </a:r>
            <a:r>
              <a:rPr lang="en-US" sz="3200" dirty="0">
                <a:latin typeface="Palatino Linotype" panose="02040502050505030304" pitchFamily="18" charset="0"/>
              </a:rPr>
              <a:t>; with $800,000 Secured specifically to map and inventory First Nations businesses across </a:t>
            </a:r>
            <a:r>
              <a:rPr lang="en-US" sz="3200" dirty="0" smtClean="0">
                <a:latin typeface="Palatino Linotype" panose="02040502050505030304" pitchFamily="18" charset="0"/>
              </a:rPr>
              <a:t>Ontario as a Cornerstone to First Nations </a:t>
            </a:r>
            <a:r>
              <a:rPr lang="en-US" sz="3200" b="1" i="1" dirty="0" smtClean="0">
                <a:latin typeface="Palatino Linotype" panose="02040502050505030304" pitchFamily="18" charset="0"/>
              </a:rPr>
              <a:t>Supply Chain</a:t>
            </a:r>
            <a:r>
              <a:rPr lang="en-US" sz="3200" b="1" dirty="0" smtClean="0">
                <a:latin typeface="Palatino Linotype" panose="02040502050505030304" pitchFamily="18" charset="0"/>
              </a:rPr>
              <a:t> &amp; </a:t>
            </a:r>
            <a:r>
              <a:rPr lang="en-US" sz="3200" b="1" i="1" dirty="0" smtClean="0">
                <a:latin typeface="Palatino Linotype" panose="02040502050505030304" pitchFamily="18" charset="0"/>
              </a:rPr>
              <a:t>Procurement</a:t>
            </a:r>
            <a:r>
              <a:rPr lang="en-US" sz="3200" b="1" dirty="0" smtClean="0">
                <a:latin typeface="Palatino Linotype" panose="02040502050505030304" pitchFamily="18" charset="0"/>
              </a:rPr>
              <a:t> </a:t>
            </a:r>
            <a:r>
              <a:rPr lang="en-US" sz="3200" dirty="0" smtClean="0">
                <a:latin typeface="Palatino Linotype" panose="02040502050505030304" pitchFamily="18" charset="0"/>
              </a:rPr>
              <a:t>Enhancement </a:t>
            </a:r>
            <a:endParaRPr lang="en-US" sz="3200" dirty="0">
              <a:latin typeface="Palatino Linotype" panose="02040502050505030304" pitchFamily="18" charset="0"/>
            </a:endParaRPr>
          </a:p>
          <a:p>
            <a:pPr marL="285750" indent="-285750">
              <a:buFont typeface="Arial" panose="020B0604020202020204" pitchFamily="34" charset="0"/>
              <a:buChar char="•"/>
            </a:pPr>
            <a:endParaRPr lang="en-US" dirty="0" smtClean="0">
              <a:latin typeface="Palatino Linotype" panose="02040502050505030304" pitchFamily="18" charset="0"/>
            </a:endParaRPr>
          </a:p>
          <a:p>
            <a:endParaRPr lang="en-US" dirty="0">
              <a:latin typeface="Palatino Linotype" panose="02040502050505030304" pitchFamily="18" charset="0"/>
            </a:endParaRPr>
          </a:p>
        </p:txBody>
      </p:sp>
      <p:sp>
        <p:nvSpPr>
          <p:cNvPr id="8" name="Title 7"/>
          <p:cNvSpPr>
            <a:spLocks noGrp="1"/>
          </p:cNvSpPr>
          <p:nvPr>
            <p:ph type="title"/>
          </p:nvPr>
        </p:nvSpPr>
        <p:spPr>
          <a:xfrm>
            <a:off x="630517" y="1426025"/>
            <a:ext cx="11506200" cy="738664"/>
          </a:xfrm>
        </p:spPr>
        <p:txBody>
          <a:bodyPr/>
          <a:lstStyle/>
          <a:p>
            <a:r>
              <a:rPr lang="en-US" dirty="0"/>
              <a:t>A</a:t>
            </a:r>
            <a:r>
              <a:rPr lang="en-US" dirty="0" smtClean="0">
                <a:latin typeface="Palatino Linotype" panose="02040502050505030304" pitchFamily="18" charset="0"/>
              </a:rPr>
              <a:t> </a:t>
            </a:r>
            <a:r>
              <a:rPr lang="en-US" dirty="0">
                <a:latin typeface="Palatino Linotype" panose="02040502050505030304" pitchFamily="18" charset="0"/>
              </a:rPr>
              <a:t>Cornerstone to First Nations Supply Chain and Procurement Enhancement </a:t>
            </a:r>
            <a:br>
              <a:rPr lang="en-US" dirty="0">
                <a:latin typeface="Palatino Linotype" panose="02040502050505030304" pitchFamily="18" charset="0"/>
              </a:rPr>
            </a:br>
            <a:endParaRPr lang="en-US" dirty="0"/>
          </a:p>
        </p:txBody>
      </p:sp>
    </p:spTree>
    <p:extLst>
      <p:ext uri="{BB962C8B-B14F-4D97-AF65-F5344CB8AC3E}">
        <p14:creationId xmlns:p14="http://schemas.microsoft.com/office/powerpoint/2010/main" val="1502573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8783" y="0"/>
            <a:ext cx="13004800" cy="8458200"/>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bject 4"/>
          <p:cNvSpPr txBox="1">
            <a:spLocks noGrp="1"/>
          </p:cNvSpPr>
          <p:nvPr>
            <p:ph type="ftr" sz="quarter" idx="5"/>
          </p:nvPr>
        </p:nvSpPr>
        <p:spPr>
          <a:prstGeom prst="rect">
            <a:avLst/>
          </a:prstGeom>
        </p:spPr>
        <p:txBody>
          <a:bodyPr vert="horz" wrap="square" lIns="0" tIns="3175" rIns="0" bIns="0" rtlCol="0">
            <a:spAutoFit/>
          </a:bodyPr>
          <a:lstStyle/>
          <a:p>
            <a:pPr marL="12700" algn="just">
              <a:lnSpc>
                <a:spcPct val="100000"/>
              </a:lnSpc>
              <a:spcBef>
                <a:spcPts val="25"/>
              </a:spcBef>
            </a:pPr>
            <a:r>
              <a:rPr sz="900" dirty="0" smtClean="0"/>
              <a:t>Association of Iroquois and Allied Indians • Grand Council Treaty #3 • Independent First Nations • Nishnawbe Aski Nation • </a:t>
            </a:r>
            <a:r>
              <a:rPr lang="en-US" sz="900" dirty="0" smtClean="0"/>
              <a:t>Anishinabek Nation</a:t>
            </a:r>
            <a:r>
              <a:rPr lang="en-CA" sz="900" dirty="0" smtClean="0"/>
              <a:t> •  Independent and Non-Affiliated First Nations</a:t>
            </a:r>
            <a:endParaRPr sz="900" dirty="0"/>
          </a:p>
        </p:txBody>
      </p:sp>
      <p:pic>
        <p:nvPicPr>
          <p:cNvPr id="9" name="Picture 2" descr="\\COO\FILES\USERS\Genna.Benson\Desktop\How to Comms\Logos\COO_logo_main.png"/>
          <p:cNvPicPr>
            <a:picLocks noChangeAspect="1" noChangeArrowheads="1"/>
          </p:cNvPicPr>
          <p:nvPr/>
        </p:nvPicPr>
        <p:blipFill>
          <a:blip r:embed="rId3" cstate="print"/>
          <a:srcRect/>
          <a:stretch>
            <a:fillRect/>
          </a:stretch>
        </p:blipFill>
        <p:spPr bwMode="auto">
          <a:xfrm>
            <a:off x="11369675" y="381000"/>
            <a:ext cx="1238250" cy="990600"/>
          </a:xfrm>
          <a:prstGeom prst="rect">
            <a:avLst/>
          </a:prstGeom>
          <a:noFill/>
        </p:spPr>
      </p:pic>
      <p:sp>
        <p:nvSpPr>
          <p:cNvPr id="2" name="Rectangle 1"/>
          <p:cNvSpPr/>
          <p:nvPr/>
        </p:nvSpPr>
        <p:spPr>
          <a:xfrm>
            <a:off x="6383617" y="4692134"/>
            <a:ext cx="237566" cy="369332"/>
          </a:xfrm>
          <a:prstGeom prst="rect">
            <a:avLst/>
          </a:prstGeom>
        </p:spPr>
        <p:txBody>
          <a:bodyPr wrap="none">
            <a:spAutoFit/>
          </a:bodyPr>
          <a:lstStyle/>
          <a:p>
            <a:r>
              <a:rPr lang="en-US" dirty="0"/>
              <a:t> </a:t>
            </a:r>
          </a:p>
        </p:txBody>
      </p:sp>
      <p:sp>
        <p:nvSpPr>
          <p:cNvPr id="3" name="Rectangle 2"/>
          <p:cNvSpPr/>
          <p:nvPr/>
        </p:nvSpPr>
        <p:spPr>
          <a:xfrm>
            <a:off x="6383617" y="4692134"/>
            <a:ext cx="237566" cy="369332"/>
          </a:xfrm>
          <a:prstGeom prst="rect">
            <a:avLst/>
          </a:prstGeom>
        </p:spPr>
        <p:txBody>
          <a:bodyPr wrap="none">
            <a:spAutoFit/>
          </a:bodyPr>
          <a:lstStyle/>
          <a:p>
            <a:r>
              <a:rPr lang="en-US" dirty="0"/>
              <a:t> </a:t>
            </a:r>
          </a:p>
        </p:txBody>
      </p:sp>
      <p:sp>
        <p:nvSpPr>
          <p:cNvPr id="5" name="Rectangle 4"/>
          <p:cNvSpPr/>
          <p:nvPr/>
        </p:nvSpPr>
        <p:spPr>
          <a:xfrm>
            <a:off x="6383617" y="4692134"/>
            <a:ext cx="237566" cy="369332"/>
          </a:xfrm>
          <a:prstGeom prst="rect">
            <a:avLst/>
          </a:prstGeom>
        </p:spPr>
        <p:txBody>
          <a:bodyPr wrap="none">
            <a:spAutoFit/>
          </a:bodyPr>
          <a:lstStyle/>
          <a:p>
            <a:r>
              <a:rPr lang="en-US" dirty="0"/>
              <a:t> </a:t>
            </a:r>
          </a:p>
        </p:txBody>
      </p:sp>
      <p:sp>
        <p:nvSpPr>
          <p:cNvPr id="6" name="Rectangle 5"/>
          <p:cNvSpPr/>
          <p:nvPr/>
        </p:nvSpPr>
        <p:spPr>
          <a:xfrm>
            <a:off x="2006600" y="4692134"/>
            <a:ext cx="4614583" cy="369332"/>
          </a:xfrm>
          <a:prstGeom prst="rect">
            <a:avLst/>
          </a:prstGeom>
        </p:spPr>
        <p:txBody>
          <a:bodyPr wrap="square">
            <a:spAutoFit/>
          </a:bodyPr>
          <a:lstStyle/>
          <a:p>
            <a:r>
              <a:rPr lang="en-US" dirty="0"/>
              <a:t> </a:t>
            </a:r>
          </a:p>
        </p:txBody>
      </p:sp>
      <p:sp>
        <p:nvSpPr>
          <p:cNvPr id="13" name="TextBox 12"/>
          <p:cNvSpPr txBox="1"/>
          <p:nvPr/>
        </p:nvSpPr>
        <p:spPr>
          <a:xfrm>
            <a:off x="511175" y="714987"/>
            <a:ext cx="10858500" cy="707886"/>
          </a:xfrm>
          <a:prstGeom prst="rect">
            <a:avLst/>
          </a:prstGeom>
          <a:noFill/>
        </p:spPr>
        <p:txBody>
          <a:bodyPr wrap="square" rtlCol="0">
            <a:spAutoFit/>
          </a:bodyPr>
          <a:lstStyle/>
          <a:p>
            <a:r>
              <a:rPr lang="en-US" sz="4000" b="1" spc="190" dirty="0" smtClean="0">
                <a:solidFill>
                  <a:srgbClr val="C10C05"/>
                </a:solidFill>
                <a:latin typeface="Georgia" pitchFamily="18" charset="0"/>
                <a:cs typeface="Arial" pitchFamily="34" charset="0"/>
              </a:rPr>
              <a:t>Project</a:t>
            </a:r>
            <a:endParaRPr lang="en-US" sz="4000" b="1" spc="190" dirty="0">
              <a:solidFill>
                <a:srgbClr val="C10C05"/>
              </a:solidFill>
              <a:latin typeface="Georgia" pitchFamily="18" charset="0"/>
              <a:cs typeface="Arial" pitchFamily="34" charset="0"/>
            </a:endParaRPr>
          </a:p>
        </p:txBody>
      </p:sp>
      <p:sp>
        <p:nvSpPr>
          <p:cNvPr id="7" name="Text Placeholder 6"/>
          <p:cNvSpPr>
            <a:spLocks noGrp="1"/>
          </p:cNvSpPr>
          <p:nvPr>
            <p:ph type="body" idx="1"/>
          </p:nvPr>
        </p:nvSpPr>
        <p:spPr>
          <a:xfrm>
            <a:off x="511175" y="2020090"/>
            <a:ext cx="11506200" cy="8248412"/>
          </a:xfrm>
        </p:spPr>
        <p:txBody>
          <a:bodyPr/>
          <a:lstStyle/>
          <a:p>
            <a:pPr marL="285750" indent="-285750">
              <a:buFont typeface="Arial" panose="020B0604020202020204" pitchFamily="34" charset="0"/>
              <a:buChar char="•"/>
            </a:pPr>
            <a:r>
              <a:rPr lang="en-US" sz="3200" b="1" dirty="0" smtClean="0">
                <a:latin typeface="Palatino Linotype" panose="02040502050505030304" pitchFamily="18" charset="0"/>
              </a:rPr>
              <a:t>IFSD: </a:t>
            </a:r>
            <a:r>
              <a:rPr lang="en-US" sz="3200" dirty="0">
                <a:latin typeface="Palatino Linotype" panose="02040502050505030304" pitchFamily="18" charset="0"/>
              </a:rPr>
              <a:t>The Institute of Fiscal Studies and Democracy (IFSD) a Canadian think-tank was awarded the contract given their expertise , experience in working with First Nations and similar project – Aug </a:t>
            </a:r>
            <a:r>
              <a:rPr lang="en-US" sz="3200" dirty="0" smtClean="0">
                <a:latin typeface="Palatino Linotype" panose="02040502050505030304" pitchFamily="18" charset="0"/>
              </a:rPr>
              <a:t>2023</a:t>
            </a:r>
          </a:p>
          <a:p>
            <a:endParaRPr lang="en-US" sz="3200" dirty="0" smtClean="0">
              <a:latin typeface="Palatino Linotype" panose="02040502050505030304" pitchFamily="18" charset="0"/>
            </a:endParaRPr>
          </a:p>
          <a:p>
            <a:pPr marL="285750" indent="-285750">
              <a:buFont typeface="Arial" panose="020B0604020202020204" pitchFamily="34" charset="0"/>
              <a:buChar char="•"/>
            </a:pPr>
            <a:r>
              <a:rPr lang="en-US" sz="3200" u="sng" dirty="0" smtClean="0">
                <a:latin typeface="Palatino Linotype" panose="02040502050505030304" pitchFamily="18" charset="0"/>
              </a:rPr>
              <a:t>IFSD </a:t>
            </a:r>
            <a:r>
              <a:rPr lang="en-US" sz="3200" u="sng" dirty="0">
                <a:latin typeface="Palatino Linotype" panose="02040502050505030304" pitchFamily="18" charset="0"/>
              </a:rPr>
              <a:t>Experts</a:t>
            </a:r>
          </a:p>
          <a:p>
            <a:pPr marL="742950" lvl="1" indent="-285750">
              <a:buFont typeface="Arial" panose="020B0604020202020204" pitchFamily="34" charset="0"/>
              <a:buChar char="•"/>
            </a:pPr>
            <a:r>
              <a:rPr lang="en-US" sz="3200" dirty="0">
                <a:latin typeface="Palatino Linotype" panose="02040502050505030304" pitchFamily="18" charset="0"/>
              </a:rPr>
              <a:t>a </a:t>
            </a:r>
            <a:r>
              <a:rPr lang="en-US" sz="3200" dirty="0" smtClean="0">
                <a:latin typeface="Palatino Linotype" panose="02040502050505030304" pitchFamily="18" charset="0"/>
              </a:rPr>
              <a:t>track record </a:t>
            </a:r>
            <a:r>
              <a:rPr lang="en-US" sz="3200" dirty="0">
                <a:latin typeface="Palatino Linotype" panose="02040502050505030304" pitchFamily="18" charset="0"/>
              </a:rPr>
              <a:t>of excellence in public finance, economic analysis, public policy </a:t>
            </a:r>
            <a:r>
              <a:rPr lang="en-US" sz="3200" dirty="0" smtClean="0">
                <a:latin typeface="Palatino Linotype" panose="02040502050505030304" pitchFamily="18" charset="0"/>
              </a:rPr>
              <a:t>problem-solving </a:t>
            </a:r>
            <a:endParaRPr lang="en-US" sz="3200" dirty="0">
              <a:latin typeface="Palatino Linotype" panose="02040502050505030304" pitchFamily="18" charset="0"/>
            </a:endParaRPr>
          </a:p>
          <a:p>
            <a:pPr marL="742950" lvl="1" indent="-285750">
              <a:buFont typeface="Arial" panose="020B0604020202020204" pitchFamily="34" charset="0"/>
              <a:buChar char="•"/>
            </a:pPr>
            <a:r>
              <a:rPr lang="en-US" sz="3200" dirty="0">
                <a:latin typeface="Palatino Linotype" panose="02040502050505030304" pitchFamily="18" charset="0"/>
              </a:rPr>
              <a:t>Advanced graduate degrees in economics, political science, finance, or some combination thereof. </a:t>
            </a:r>
          </a:p>
          <a:p>
            <a:pPr marL="742950" lvl="1" indent="-285750">
              <a:buFont typeface="Arial" panose="020B0604020202020204" pitchFamily="34" charset="0"/>
              <a:buChar char="•"/>
            </a:pPr>
            <a:r>
              <a:rPr lang="en-US" sz="3200" dirty="0">
                <a:latin typeface="Palatino Linotype" panose="02040502050505030304" pitchFamily="18" charset="0"/>
              </a:rPr>
              <a:t>In compliance with OCAP® Principles, it has built trusted and collaborative relationships in past projects</a:t>
            </a:r>
          </a:p>
          <a:p>
            <a:pPr marL="742950" lvl="1" indent="-285750">
              <a:buFont typeface="Arial" panose="020B0604020202020204" pitchFamily="34" charset="0"/>
              <a:buChar char="•"/>
            </a:pPr>
            <a:r>
              <a:rPr lang="en-US" sz="3200" dirty="0">
                <a:latin typeface="Palatino Linotype" panose="02040502050505030304" pitchFamily="18" charset="0"/>
              </a:rPr>
              <a:t>Trained in the revised OCAP ® Principles course</a:t>
            </a: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endParaRPr lang="en-US" sz="2000" b="1" dirty="0" smtClean="0">
              <a:latin typeface="Palatino Linotype" panose="02040502050505030304" pitchFamily="18" charset="0"/>
            </a:endParaRPr>
          </a:p>
          <a:p>
            <a:pPr marL="1200150" lvl="5" indent="-285750">
              <a:buFont typeface="Arial" panose="020B0604020202020204" pitchFamily="34" charset="0"/>
              <a:buChar char="•"/>
            </a:pPr>
            <a:endParaRPr lang="en-US" sz="2000" dirty="0">
              <a:solidFill>
                <a:schemeClr val="tx1"/>
              </a:solidFill>
              <a:latin typeface="Palatino Linotype" panose="02040502050505030304" pitchFamily="18" charset="0"/>
            </a:endParaRPr>
          </a:p>
          <a:p>
            <a:pPr marL="285750" indent="-285750">
              <a:buFont typeface="Arial" panose="020B0604020202020204" pitchFamily="34" charset="0"/>
              <a:buChar char="•"/>
            </a:pPr>
            <a:endParaRPr lang="en-US" sz="2000" dirty="0">
              <a:latin typeface="Palatino Linotype" panose="02040502050505030304" pitchFamily="18" charset="0"/>
            </a:endParaRPr>
          </a:p>
          <a:p>
            <a:pPr marL="285750" indent="-285750">
              <a:buFont typeface="Arial" panose="020B0604020202020204" pitchFamily="34" charset="0"/>
              <a:buChar char="•"/>
            </a:pPr>
            <a:endParaRPr lang="en-US" dirty="0" smtClean="0">
              <a:latin typeface="Palatino Linotype" panose="02040502050505030304" pitchFamily="18" charset="0"/>
            </a:endParaRPr>
          </a:p>
          <a:p>
            <a:endParaRPr lang="en-US" dirty="0">
              <a:latin typeface="Palatino Linotype" panose="02040502050505030304" pitchFamily="18" charset="0"/>
            </a:endParaRPr>
          </a:p>
        </p:txBody>
      </p:sp>
      <p:sp>
        <p:nvSpPr>
          <p:cNvPr id="8" name="Title 7"/>
          <p:cNvSpPr>
            <a:spLocks noGrp="1"/>
          </p:cNvSpPr>
          <p:nvPr>
            <p:ph type="title"/>
          </p:nvPr>
        </p:nvSpPr>
        <p:spPr>
          <a:xfrm>
            <a:off x="630517" y="1426025"/>
            <a:ext cx="11506200" cy="369332"/>
          </a:xfrm>
        </p:spPr>
        <p:txBody>
          <a:bodyPr/>
          <a:lstStyle/>
          <a:p>
            <a:r>
              <a:rPr lang="en-US" dirty="0" smtClean="0"/>
              <a:t>Introducing IFSD</a:t>
            </a:r>
            <a:endParaRPr lang="en-US" dirty="0"/>
          </a:p>
        </p:txBody>
      </p:sp>
      <p:sp>
        <p:nvSpPr>
          <p:cNvPr id="12" name="Text Placeholder 2"/>
          <p:cNvSpPr txBox="1">
            <a:spLocks/>
          </p:cNvSpPr>
          <p:nvPr/>
        </p:nvSpPr>
        <p:spPr>
          <a:xfrm>
            <a:off x="1715669" y="4219441"/>
            <a:ext cx="8788400" cy="27699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p>
        </p:txBody>
      </p:sp>
    </p:spTree>
    <p:extLst>
      <p:ext uri="{BB962C8B-B14F-4D97-AF65-F5344CB8AC3E}">
        <p14:creationId xmlns:p14="http://schemas.microsoft.com/office/powerpoint/2010/main" val="1449863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3972" y="3438377"/>
            <a:ext cx="9497140" cy="1352646"/>
          </a:xfrm>
        </p:spPr>
        <p:txBody>
          <a:bodyPr/>
          <a:lstStyle/>
          <a:p>
            <a:r>
              <a:rPr lang="en-CA" dirty="0">
                <a:latin typeface="Helvetica" pitchFamily="2" charset="0"/>
              </a:rPr>
              <a:t/>
            </a:r>
            <a:br>
              <a:rPr lang="en-CA" dirty="0">
                <a:latin typeface="Helvetica" pitchFamily="2" charset="0"/>
              </a:rPr>
            </a:br>
            <a:r>
              <a:rPr lang="en-CA" dirty="0">
                <a:latin typeface="Helvetica" pitchFamily="2" charset="0"/>
              </a:rPr>
              <a:t>Supply Chain Mapping and Procurement for First Nations Businesses in Ontario</a:t>
            </a:r>
          </a:p>
        </p:txBody>
      </p:sp>
      <p:sp>
        <p:nvSpPr>
          <p:cNvPr id="3" name="Subtitle 2"/>
          <p:cNvSpPr>
            <a:spLocks noGrp="1"/>
          </p:cNvSpPr>
          <p:nvPr>
            <p:ph type="subTitle" idx="1"/>
          </p:nvPr>
        </p:nvSpPr>
        <p:spPr>
          <a:xfrm>
            <a:off x="2853971" y="4791023"/>
            <a:ext cx="9497140" cy="782173"/>
          </a:xfrm>
        </p:spPr>
        <p:txBody>
          <a:bodyPr>
            <a:normAutofit/>
          </a:bodyPr>
          <a:lstStyle/>
          <a:p>
            <a:r>
              <a:rPr lang="en-US" dirty="0">
                <a:latin typeface="Helvetica" pitchFamily="2" charset="0"/>
              </a:rPr>
              <a:t>In Collaboration with Chiefs of Ontario</a:t>
            </a:r>
          </a:p>
        </p:txBody>
      </p:sp>
      <p:sp>
        <p:nvSpPr>
          <p:cNvPr id="5" name="Title 1">
            <a:extLst>
              <a:ext uri="{FF2B5EF4-FFF2-40B4-BE49-F238E27FC236}">
                <a16:creationId xmlns:a16="http://schemas.microsoft.com/office/drawing/2014/main" id="{127C0801-059D-4B44-B698-6A196182E874}"/>
              </a:ext>
            </a:extLst>
          </p:cNvPr>
          <p:cNvSpPr txBox="1">
            <a:spLocks/>
          </p:cNvSpPr>
          <p:nvPr/>
        </p:nvSpPr>
        <p:spPr>
          <a:xfrm>
            <a:off x="2801976" y="5066178"/>
            <a:ext cx="9497140" cy="1352646"/>
          </a:xfrm>
          <a:prstGeom prst="rect">
            <a:avLst/>
          </a:prstGeom>
        </p:spPr>
        <p:txBody>
          <a:bodyPr vert="horz" lIns="0" tIns="48768" rIns="0" bIns="48768" rtlCol="0" anchor="b">
            <a:noAutofit/>
          </a:bodyPr>
          <a:lstStyle>
            <a:lvl1pPr algn="l" defTabSz="457200" rtl="0" eaLnBrk="1" latinLnBrk="0" hangingPunct="1">
              <a:spcBef>
                <a:spcPct val="0"/>
              </a:spcBef>
              <a:buNone/>
              <a:defRPr sz="2400" b="1" kern="1200">
                <a:solidFill>
                  <a:srgbClr val="002855"/>
                </a:solidFill>
                <a:latin typeface="Helvetica"/>
                <a:ea typeface="+mj-ea"/>
                <a:cs typeface="Helvetica"/>
              </a:defRPr>
            </a:lvl1pPr>
          </a:lstStyle>
          <a:p>
            <a:pPr defTabSz="975390">
              <a:lnSpc>
                <a:spcPct val="90000"/>
              </a:lnSpc>
              <a:defRPr/>
            </a:pPr>
            <a:endParaRPr lang="en-CA" sz="1707">
              <a:latin typeface="Helvetica" pitchFamily="2" charset="0"/>
            </a:endParaRPr>
          </a:p>
        </p:txBody>
      </p:sp>
      <p:sp>
        <p:nvSpPr>
          <p:cNvPr id="7" name="TextBox 6">
            <a:extLst>
              <a:ext uri="{FF2B5EF4-FFF2-40B4-BE49-F238E27FC236}">
                <a16:creationId xmlns:a16="http://schemas.microsoft.com/office/drawing/2014/main" id="{DDBDC7E8-CF70-E260-9BD9-2370B4DD0675}"/>
              </a:ext>
            </a:extLst>
          </p:cNvPr>
          <p:cNvSpPr txBox="1"/>
          <p:nvPr/>
        </p:nvSpPr>
        <p:spPr>
          <a:xfrm>
            <a:off x="1248936" y="7701776"/>
            <a:ext cx="1393330" cy="322076"/>
          </a:xfrm>
          <a:prstGeom prst="rect">
            <a:avLst/>
          </a:prstGeom>
          <a:noFill/>
        </p:spPr>
        <p:txBody>
          <a:bodyPr wrap="none" rtlCol="0">
            <a:spAutoFit/>
          </a:bodyPr>
          <a:lstStyle/>
          <a:p>
            <a:pPr defTabSz="487695"/>
            <a:r>
              <a:rPr lang="en-US" sz="1493" b="1" dirty="0">
                <a:solidFill>
                  <a:srgbClr val="002855"/>
                </a:solidFill>
                <a:latin typeface="Helvetica" pitchFamily="2" charset="0"/>
              </a:rPr>
              <a:t>October 2023</a:t>
            </a:r>
          </a:p>
        </p:txBody>
      </p:sp>
    </p:spTree>
    <p:extLst>
      <p:ext uri="{BB962C8B-B14F-4D97-AF65-F5344CB8AC3E}">
        <p14:creationId xmlns:p14="http://schemas.microsoft.com/office/powerpoint/2010/main" val="248594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5030-A4C3-824F-4C7B-3A30BC192981}"/>
              </a:ext>
            </a:extLst>
          </p:cNvPr>
          <p:cNvSpPr>
            <a:spLocks noGrp="1"/>
          </p:cNvSpPr>
          <p:nvPr>
            <p:ph type="title"/>
          </p:nvPr>
        </p:nvSpPr>
        <p:spPr/>
        <p:txBody>
          <a:bodyPr/>
          <a:lstStyle/>
          <a:p>
            <a:r>
              <a:rPr lang="en-US" dirty="0"/>
              <a:t>Opportunity</a:t>
            </a:r>
          </a:p>
        </p:txBody>
      </p:sp>
      <p:sp>
        <p:nvSpPr>
          <p:cNvPr id="3" name="Content Placeholder 2">
            <a:extLst>
              <a:ext uri="{FF2B5EF4-FFF2-40B4-BE49-F238E27FC236}">
                <a16:creationId xmlns:a16="http://schemas.microsoft.com/office/drawing/2014/main" id="{FAAC6082-32C0-44AE-B1FA-67F317B5DC27}"/>
              </a:ext>
            </a:extLst>
          </p:cNvPr>
          <p:cNvSpPr>
            <a:spLocks noGrp="1"/>
          </p:cNvSpPr>
          <p:nvPr>
            <p:ph idx="1"/>
          </p:nvPr>
        </p:nvSpPr>
        <p:spPr/>
        <p:txBody>
          <a:bodyPr/>
          <a:lstStyle/>
          <a:p>
            <a:r>
              <a:rPr lang="en-US" sz="2560" dirty="0"/>
              <a:t>New Indigenous business and federal procurement mandate</a:t>
            </a:r>
          </a:p>
          <a:p>
            <a:pPr lvl="1"/>
            <a:r>
              <a:rPr lang="en-US" dirty="0"/>
              <a:t>5% minimum federal Indigenous procurement target</a:t>
            </a:r>
          </a:p>
          <a:p>
            <a:pPr marL="487695" lvl="1" indent="0">
              <a:buNone/>
            </a:pPr>
            <a:endParaRPr lang="en-US" dirty="0"/>
          </a:p>
          <a:p>
            <a:pPr marL="487695" lvl="1" indent="0">
              <a:buNone/>
            </a:pPr>
            <a:endParaRPr lang="en-US" dirty="0"/>
          </a:p>
          <a:p>
            <a:r>
              <a:rPr lang="en-US" sz="2560" dirty="0"/>
              <a:t>Current policy for Ontario to support Indigenous procurement</a:t>
            </a:r>
          </a:p>
          <a:p>
            <a:pPr lvl="1"/>
            <a:r>
              <a:rPr lang="en-US" dirty="0"/>
              <a:t>Aboriginal Procurement Program encourages ministries to purchase from Indigenous-owned businesses</a:t>
            </a:r>
          </a:p>
          <a:p>
            <a:pPr marL="487695" lvl="1" indent="0">
              <a:buNone/>
            </a:pPr>
            <a:endParaRPr lang="en-US" dirty="0"/>
          </a:p>
          <a:p>
            <a:pPr marL="487695" lvl="1" indent="0">
              <a:buNone/>
            </a:pPr>
            <a:endParaRPr lang="en-US" dirty="0"/>
          </a:p>
          <a:p>
            <a:r>
              <a:rPr lang="en-US" sz="2560" dirty="0"/>
              <a:t>Opportunities to strengthen economic linkages among Ontario FNs</a:t>
            </a:r>
          </a:p>
          <a:p>
            <a:pPr lvl="1"/>
            <a:r>
              <a:rPr lang="en-US" dirty="0"/>
              <a:t>Portal provides another touchpoint with public and private sectors</a:t>
            </a:r>
          </a:p>
          <a:p>
            <a:endParaRPr lang="en-US" dirty="0"/>
          </a:p>
        </p:txBody>
      </p:sp>
    </p:spTree>
    <p:extLst>
      <p:ext uri="{BB962C8B-B14F-4D97-AF65-F5344CB8AC3E}">
        <p14:creationId xmlns:p14="http://schemas.microsoft.com/office/powerpoint/2010/main" val="320572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7839-8BA3-17BE-3B24-8D45B386BEBF}"/>
              </a:ext>
            </a:extLst>
          </p:cNvPr>
          <p:cNvSpPr>
            <a:spLocks noGrp="1"/>
          </p:cNvSpPr>
          <p:nvPr>
            <p:ph type="title"/>
          </p:nvPr>
        </p:nvSpPr>
        <p:spPr/>
        <p:txBody>
          <a:bodyPr/>
          <a:lstStyle/>
          <a:p>
            <a:r>
              <a:rPr lang="en-US" dirty="0"/>
              <a:t>Project Overview – Mandate and Approach</a:t>
            </a:r>
          </a:p>
        </p:txBody>
      </p:sp>
      <p:sp>
        <p:nvSpPr>
          <p:cNvPr id="3" name="Content Placeholder 2">
            <a:extLst>
              <a:ext uri="{FF2B5EF4-FFF2-40B4-BE49-F238E27FC236}">
                <a16:creationId xmlns:a16="http://schemas.microsoft.com/office/drawing/2014/main" id="{7DF48D80-AEB6-12CF-D720-F9D1AC9C600D}"/>
              </a:ext>
            </a:extLst>
          </p:cNvPr>
          <p:cNvSpPr>
            <a:spLocks noGrp="1"/>
          </p:cNvSpPr>
          <p:nvPr>
            <p:ph idx="1"/>
          </p:nvPr>
        </p:nvSpPr>
        <p:spPr/>
        <p:txBody>
          <a:bodyPr/>
          <a:lstStyle/>
          <a:p>
            <a:r>
              <a:rPr lang="en-US" sz="2560" dirty="0">
                <a:solidFill>
                  <a:schemeClr val="tx1">
                    <a:lumMod val="65000"/>
                    <a:lumOff val="35000"/>
                  </a:schemeClr>
                </a:solidFill>
              </a:rPr>
              <a:t>Project focused on supply chain mapping and procurement</a:t>
            </a:r>
          </a:p>
          <a:p>
            <a:pPr lvl="1"/>
            <a:r>
              <a:rPr lang="en-US" dirty="0">
                <a:solidFill>
                  <a:schemeClr val="tx1">
                    <a:lumMod val="65000"/>
                    <a:lumOff val="35000"/>
                  </a:schemeClr>
                </a:solidFill>
              </a:rPr>
              <a:t>IFSD’s role is to </a:t>
            </a:r>
            <a:r>
              <a:rPr lang="en-US" i="1" dirty="0">
                <a:solidFill>
                  <a:schemeClr val="tx1">
                    <a:lumMod val="65000"/>
                    <a:lumOff val="35000"/>
                  </a:schemeClr>
                </a:solidFill>
              </a:rPr>
              <a:t>support</a:t>
            </a:r>
            <a:r>
              <a:rPr lang="en-US" dirty="0">
                <a:solidFill>
                  <a:schemeClr val="tx1">
                    <a:lumMod val="65000"/>
                    <a:lumOff val="35000"/>
                  </a:schemeClr>
                </a:solidFill>
              </a:rPr>
              <a:t> the COO by providing:</a:t>
            </a:r>
          </a:p>
          <a:p>
            <a:pPr lvl="2"/>
            <a:r>
              <a:rPr lang="en-US" dirty="0">
                <a:solidFill>
                  <a:schemeClr val="tx1">
                    <a:lumMod val="65000"/>
                    <a:lumOff val="35000"/>
                  </a:schemeClr>
                </a:solidFill>
              </a:rPr>
              <a:t>Technical expertise </a:t>
            </a:r>
          </a:p>
          <a:p>
            <a:pPr lvl="2"/>
            <a:r>
              <a:rPr lang="en-US" dirty="0">
                <a:solidFill>
                  <a:schemeClr val="tx1">
                    <a:lumMod val="65000"/>
                    <a:lumOff val="35000"/>
                  </a:schemeClr>
                </a:solidFill>
              </a:rPr>
              <a:t>Conducting research </a:t>
            </a:r>
          </a:p>
          <a:p>
            <a:pPr lvl="2"/>
            <a:r>
              <a:rPr lang="en-US" dirty="0">
                <a:solidFill>
                  <a:schemeClr val="tx1">
                    <a:lumMod val="65000"/>
                    <a:lumOff val="35000"/>
                  </a:schemeClr>
                </a:solidFill>
              </a:rPr>
              <a:t>Facilitating engagement</a:t>
            </a:r>
          </a:p>
          <a:p>
            <a:endParaRPr lang="en-US" dirty="0">
              <a:solidFill>
                <a:schemeClr val="tx1">
                  <a:lumMod val="65000"/>
                  <a:lumOff val="35000"/>
                </a:schemeClr>
              </a:solidFill>
            </a:endParaRPr>
          </a:p>
          <a:p>
            <a:r>
              <a:rPr lang="en-US" sz="2560" dirty="0">
                <a:solidFill>
                  <a:schemeClr val="tx1">
                    <a:lumMod val="65000"/>
                    <a:lumOff val="35000"/>
                  </a:schemeClr>
                </a:solidFill>
              </a:rPr>
              <a:t>IFSD’s approach comprises three parts</a:t>
            </a:r>
          </a:p>
          <a:p>
            <a:pPr lvl="1"/>
            <a:r>
              <a:rPr lang="en-US" dirty="0">
                <a:solidFill>
                  <a:schemeClr val="tx1">
                    <a:lumMod val="65000"/>
                    <a:lumOff val="35000"/>
                  </a:schemeClr>
                </a:solidFill>
              </a:rPr>
              <a:t>Schema definition</a:t>
            </a:r>
          </a:p>
          <a:p>
            <a:pPr lvl="1"/>
            <a:r>
              <a:rPr lang="en-US" dirty="0">
                <a:solidFill>
                  <a:schemeClr val="tx1">
                    <a:lumMod val="65000"/>
                    <a:lumOff val="35000"/>
                  </a:schemeClr>
                </a:solidFill>
              </a:rPr>
              <a:t>Data collection support </a:t>
            </a:r>
          </a:p>
          <a:p>
            <a:pPr lvl="1"/>
            <a:r>
              <a:rPr lang="en-US" dirty="0">
                <a:solidFill>
                  <a:schemeClr val="tx1">
                    <a:lumMod val="65000"/>
                    <a:lumOff val="35000"/>
                  </a:schemeClr>
                </a:solidFill>
              </a:rPr>
              <a:t>Portal development</a:t>
            </a:r>
          </a:p>
          <a:p>
            <a:pPr lvl="1"/>
            <a:endParaRPr lang="en-US" dirty="0">
              <a:solidFill>
                <a:schemeClr val="tx1">
                  <a:lumMod val="65000"/>
                  <a:lumOff val="35000"/>
                </a:schemeClr>
              </a:solidFill>
            </a:endParaRPr>
          </a:p>
          <a:p>
            <a:r>
              <a:rPr lang="en-US" sz="2560" dirty="0">
                <a:solidFill>
                  <a:schemeClr val="tx1">
                    <a:lumMod val="65000"/>
                    <a:lumOff val="35000"/>
                  </a:schemeClr>
                </a:solidFill>
              </a:rPr>
              <a:t>Project timelines</a:t>
            </a:r>
          </a:p>
          <a:p>
            <a:pPr lvl="1"/>
            <a:r>
              <a:rPr lang="en-US" dirty="0">
                <a:solidFill>
                  <a:schemeClr val="tx1">
                    <a:lumMod val="65000"/>
                    <a:lumOff val="35000"/>
                  </a:schemeClr>
                </a:solidFill>
              </a:rPr>
              <a:t>August 2023 to September 2024</a:t>
            </a:r>
          </a:p>
          <a:p>
            <a:endParaRPr lang="en-US" dirty="0"/>
          </a:p>
          <a:p>
            <a:endParaRPr lang="en-US" dirty="0"/>
          </a:p>
          <a:p>
            <a:endParaRPr lang="en-US" dirty="0"/>
          </a:p>
        </p:txBody>
      </p:sp>
    </p:spTree>
    <p:extLst>
      <p:ext uri="{BB962C8B-B14F-4D97-AF65-F5344CB8AC3E}">
        <p14:creationId xmlns:p14="http://schemas.microsoft.com/office/powerpoint/2010/main" val="18661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B8FB-FA05-9A21-1C49-75AED03019F5}"/>
              </a:ext>
            </a:extLst>
          </p:cNvPr>
          <p:cNvSpPr>
            <a:spLocks noGrp="1"/>
          </p:cNvSpPr>
          <p:nvPr>
            <p:ph type="title"/>
          </p:nvPr>
        </p:nvSpPr>
        <p:spPr/>
        <p:txBody>
          <a:bodyPr/>
          <a:lstStyle/>
          <a:p>
            <a:r>
              <a:rPr lang="en-US" dirty="0"/>
              <a:t>Project Overview – The Art of the Possible</a:t>
            </a:r>
          </a:p>
        </p:txBody>
      </p:sp>
      <p:sp>
        <p:nvSpPr>
          <p:cNvPr id="3" name="Content Placeholder 2">
            <a:extLst>
              <a:ext uri="{FF2B5EF4-FFF2-40B4-BE49-F238E27FC236}">
                <a16:creationId xmlns:a16="http://schemas.microsoft.com/office/drawing/2014/main" id="{1C4005D6-43AA-D22C-C671-D16AAB444438}"/>
              </a:ext>
            </a:extLst>
          </p:cNvPr>
          <p:cNvSpPr>
            <a:spLocks noGrp="1"/>
          </p:cNvSpPr>
          <p:nvPr>
            <p:ph idx="1"/>
          </p:nvPr>
        </p:nvSpPr>
        <p:spPr>
          <a:xfrm>
            <a:off x="719285" y="3026262"/>
            <a:ext cx="3560287" cy="4612167"/>
          </a:xfrm>
        </p:spPr>
        <p:txBody>
          <a:bodyPr/>
          <a:lstStyle/>
          <a:p>
            <a:r>
              <a:rPr lang="en-US" dirty="0">
                <a:hlinkClick r:id="rId2"/>
              </a:rPr>
              <a:t>Demonstration Portal</a:t>
            </a:r>
            <a:endParaRPr lang="en-US" dirty="0"/>
          </a:p>
          <a:p>
            <a:pPr marL="0" indent="0">
              <a:buNone/>
            </a:pPr>
            <a:endParaRPr lang="en-US" dirty="0"/>
          </a:p>
          <a:p>
            <a:r>
              <a:rPr lang="en-US" dirty="0"/>
              <a:t>Possibility of targeting specific industries, regions, or business types</a:t>
            </a:r>
          </a:p>
          <a:p>
            <a:endParaRPr lang="en-US" dirty="0"/>
          </a:p>
          <a:p>
            <a:r>
              <a:rPr lang="en-US" dirty="0"/>
              <a:t>Designed to facilitate business opportunities for First Nations in Ontario</a:t>
            </a:r>
          </a:p>
          <a:p>
            <a:endParaRPr lang="en-US" dirty="0"/>
          </a:p>
        </p:txBody>
      </p:sp>
      <p:pic>
        <p:nvPicPr>
          <p:cNvPr id="4" name="Picture 3">
            <a:extLst>
              <a:ext uri="{FF2B5EF4-FFF2-40B4-BE49-F238E27FC236}">
                <a16:creationId xmlns:a16="http://schemas.microsoft.com/office/drawing/2014/main" id="{E14FB500-E883-606B-AE28-9AC257F54E49}"/>
              </a:ext>
            </a:extLst>
          </p:cNvPr>
          <p:cNvPicPr>
            <a:picLocks noChangeAspect="1"/>
          </p:cNvPicPr>
          <p:nvPr/>
        </p:nvPicPr>
        <p:blipFill>
          <a:blip r:embed="rId3"/>
          <a:stretch>
            <a:fillRect/>
          </a:stretch>
        </p:blipFill>
        <p:spPr>
          <a:xfrm>
            <a:off x="4279571" y="3026261"/>
            <a:ext cx="8290560" cy="4690464"/>
          </a:xfrm>
          <a:prstGeom prst="rect">
            <a:avLst/>
          </a:prstGeom>
        </p:spPr>
      </p:pic>
    </p:spTree>
    <p:extLst>
      <p:ext uri="{BB962C8B-B14F-4D97-AF65-F5344CB8AC3E}">
        <p14:creationId xmlns:p14="http://schemas.microsoft.com/office/powerpoint/2010/main" val="67888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84D4BAC-31FB-FC7F-853E-3D4910C65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488" y="1669436"/>
            <a:ext cx="9056603" cy="58833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CE21C6-A506-01CC-9404-E0AB167E24EA}"/>
              </a:ext>
            </a:extLst>
          </p:cNvPr>
          <p:cNvSpPr txBox="1"/>
          <p:nvPr/>
        </p:nvSpPr>
        <p:spPr>
          <a:xfrm>
            <a:off x="456987" y="2283229"/>
            <a:ext cx="1324501" cy="387798"/>
          </a:xfrm>
          <a:prstGeom prst="rect">
            <a:avLst/>
          </a:prstGeom>
          <a:solidFill>
            <a:schemeClr val="bg1"/>
          </a:solidFill>
        </p:spPr>
        <p:txBody>
          <a:bodyPr wrap="square" rtlCol="0">
            <a:spAutoFit/>
          </a:bodyPr>
          <a:lstStyle/>
          <a:p>
            <a:pPr defTabSz="487695"/>
            <a:endParaRPr lang="en-US" sz="1920" dirty="0">
              <a:solidFill>
                <a:prstClr val="black"/>
              </a:solidFill>
              <a:latin typeface="Calibri"/>
            </a:endParaRPr>
          </a:p>
        </p:txBody>
      </p:sp>
    </p:spTree>
    <p:extLst>
      <p:ext uri="{BB962C8B-B14F-4D97-AF65-F5344CB8AC3E}">
        <p14:creationId xmlns:p14="http://schemas.microsoft.com/office/powerpoint/2010/main" val="3587475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FSD">
      <a:dk1>
        <a:sysClr val="windowText" lastClr="000000"/>
      </a:dk1>
      <a:lt1>
        <a:sysClr val="window" lastClr="FFFFFF"/>
      </a:lt1>
      <a:dk2>
        <a:srgbClr val="0F2C52"/>
      </a:dk2>
      <a:lt2>
        <a:srgbClr val="EEECE1"/>
      </a:lt2>
      <a:accent1>
        <a:srgbClr val="0F2C52"/>
      </a:accent1>
      <a:accent2>
        <a:srgbClr val="B39242"/>
      </a:accent2>
      <a:accent3>
        <a:srgbClr val="337E48"/>
      </a:accent3>
      <a:accent4>
        <a:srgbClr val="AA1F1F"/>
      </a:accent4>
      <a:accent5>
        <a:srgbClr val="4478BD"/>
      </a:accent5>
      <a:accent6>
        <a:srgbClr val="9CA51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4906</TotalTime>
  <Words>1087</Words>
  <Application>Microsoft Office PowerPoint</Application>
  <PresentationFormat>Custom</PresentationFormat>
  <Paragraphs>135</Paragraphs>
  <Slides>10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Georgia</vt:lpstr>
      <vt:lpstr>Helvetica</vt:lpstr>
      <vt:lpstr>Helvetica Light</vt:lpstr>
      <vt:lpstr>Palatino Linotype</vt:lpstr>
      <vt:lpstr>Wingdings</vt:lpstr>
      <vt:lpstr>Office Theme</vt:lpstr>
      <vt:lpstr>1_Office Theme</vt:lpstr>
      <vt:lpstr>Chiefs of Ontario</vt:lpstr>
      <vt:lpstr>Project Birth</vt:lpstr>
      <vt:lpstr>A Cornerstone to First Nations Supply Chain and Procurement Enhancement  </vt:lpstr>
      <vt:lpstr>Introducing IFSD</vt:lpstr>
      <vt:lpstr> Supply Chain Mapping and Procurement for First Nations Businesses in Ontario</vt:lpstr>
      <vt:lpstr>Opportunity</vt:lpstr>
      <vt:lpstr>Project Overview – Mandate and Approach</vt:lpstr>
      <vt:lpstr>Project Overview – The Art of the Possible</vt:lpstr>
      <vt:lpstr>PowerPoint Presentation</vt:lpstr>
      <vt:lpstr>How You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Genna Benson</dc:creator>
  <cp:lastModifiedBy>Sam Abtahi</cp:lastModifiedBy>
  <cp:revision>63</cp:revision>
  <dcterms:created xsi:type="dcterms:W3CDTF">2019-05-16T17:25:21Z</dcterms:created>
  <dcterms:modified xsi:type="dcterms:W3CDTF">2023-10-26T16:21:47Z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2018-02-12T00:00:00Z</vt:filetime>
  </property>
  <property fmtid="{D5CDD505-2E9C-101B-9397-08002B2CF9AE}" pid="3" name="Creator">
    <vt:lpwstr>Adobe InDesign CC 13.0 (Macintosh)</vt:lpwstr>
  </property>
  <property fmtid="{D5CDD505-2E9C-101B-9397-08002B2CF9AE}" pid="4" name="LastSaved">
    <vt:filetime>2019-05-16T00:00:00Z</vt:filetime>
  </property>
</Properties>
</file>