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72" r:id="rId8"/>
    <p:sldId id="261" r:id="rId9"/>
    <p:sldId id="275" r:id="rId10"/>
    <p:sldId id="279" r:id="rId11"/>
    <p:sldId id="269" r:id="rId12"/>
    <p:sldId id="273" r:id="rId13"/>
    <p:sldId id="276" r:id="rId14"/>
  </p:sldIdLst>
  <p:sldSz cx="13004800" cy="9753600"/>
  <p:notesSz cx="130048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72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0D8E2-CED3-41C9-943B-36E69590878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8EE1A-B363-417F-8F19-D6A0A67D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5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8EE1A-B363-417F-8F19-D6A0A67D63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0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8EE1A-B363-417F-8F19-D6A0A67D63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8EE1A-B363-417F-8F19-D6A0A67D63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6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8EE1A-B363-417F-8F19-D6A0A67D63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AB24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AB24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8470900"/>
          </a:xfrm>
          <a:custGeom>
            <a:avLst/>
            <a:gdLst/>
            <a:ahLst/>
            <a:cxnLst/>
            <a:rect l="l" t="t" r="r" b="b"/>
            <a:pathLst>
              <a:path w="13004800" h="8470900">
                <a:moveTo>
                  <a:pt x="13004292" y="0"/>
                </a:moveTo>
                <a:lnTo>
                  <a:pt x="0" y="0"/>
                </a:lnTo>
                <a:lnTo>
                  <a:pt x="0" y="8470392"/>
                </a:lnTo>
                <a:lnTo>
                  <a:pt x="13004292" y="8470392"/>
                </a:lnTo>
                <a:lnTo>
                  <a:pt x="13004292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406883" cy="974292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8470391"/>
            <a:ext cx="13004800" cy="1283335"/>
          </a:xfrm>
          <a:custGeom>
            <a:avLst/>
            <a:gdLst/>
            <a:ahLst/>
            <a:cxnLst/>
            <a:rect l="l" t="t" r="r" b="b"/>
            <a:pathLst>
              <a:path w="13004800" h="1283334">
                <a:moveTo>
                  <a:pt x="13004292" y="0"/>
                </a:moveTo>
                <a:lnTo>
                  <a:pt x="0" y="0"/>
                </a:lnTo>
                <a:lnTo>
                  <a:pt x="0" y="1283208"/>
                </a:lnTo>
                <a:lnTo>
                  <a:pt x="13004292" y="1283208"/>
                </a:lnTo>
                <a:lnTo>
                  <a:pt x="13004292" y="0"/>
                </a:lnTo>
                <a:close/>
              </a:path>
            </a:pathLst>
          </a:custGeom>
          <a:solidFill>
            <a:srgbClr val="AB2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07" y="8773668"/>
            <a:ext cx="879348" cy="71323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23419" y="8904731"/>
            <a:ext cx="168655" cy="2650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960352" y="9049511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348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946635" y="9034271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50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946635" y="8938259"/>
            <a:ext cx="28575" cy="81280"/>
          </a:xfrm>
          <a:custGeom>
            <a:avLst/>
            <a:gdLst/>
            <a:ahLst/>
            <a:cxnLst/>
            <a:rect l="l" t="t" r="r" b="b"/>
            <a:pathLst>
              <a:path w="28575" h="81279">
                <a:moveTo>
                  <a:pt x="28453" y="0"/>
                </a:moveTo>
                <a:lnTo>
                  <a:pt x="0" y="0"/>
                </a:lnTo>
                <a:lnTo>
                  <a:pt x="0" y="80773"/>
                </a:lnTo>
                <a:lnTo>
                  <a:pt x="28453" y="80773"/>
                </a:lnTo>
                <a:lnTo>
                  <a:pt x="28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740895" y="8923019"/>
            <a:ext cx="348615" cy="228600"/>
          </a:xfrm>
          <a:custGeom>
            <a:avLst/>
            <a:gdLst/>
            <a:ahLst/>
            <a:cxnLst/>
            <a:rect l="l" t="t" r="r" b="b"/>
            <a:pathLst>
              <a:path w="348615" h="228600">
                <a:moveTo>
                  <a:pt x="205739" y="0"/>
                </a:moveTo>
                <a:lnTo>
                  <a:pt x="348614" y="0"/>
                </a:lnTo>
              </a:path>
              <a:path w="348615" h="228600">
                <a:moveTo>
                  <a:pt x="0" y="228599"/>
                </a:moveTo>
                <a:lnTo>
                  <a:pt x="156718" y="228599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754611" y="904798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91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740895" y="9032747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525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40895" y="8938259"/>
            <a:ext cx="27305" cy="79375"/>
          </a:xfrm>
          <a:custGeom>
            <a:avLst/>
            <a:gdLst/>
            <a:ahLst/>
            <a:cxnLst/>
            <a:rect l="l" t="t" r="r" b="b"/>
            <a:pathLst>
              <a:path w="27304" h="79375">
                <a:moveTo>
                  <a:pt x="26955" y="0"/>
                </a:moveTo>
                <a:lnTo>
                  <a:pt x="0" y="0"/>
                </a:lnTo>
                <a:lnTo>
                  <a:pt x="0" y="79248"/>
                </a:lnTo>
                <a:lnTo>
                  <a:pt x="26955" y="79248"/>
                </a:lnTo>
                <a:lnTo>
                  <a:pt x="26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1740895" y="892301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59183" y="9221723"/>
            <a:ext cx="222503" cy="15087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01500" y="9221723"/>
            <a:ext cx="109727" cy="15087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37135" y="9220200"/>
            <a:ext cx="163066" cy="155447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1198352" y="8904731"/>
            <a:ext cx="161290" cy="265430"/>
          </a:xfrm>
          <a:custGeom>
            <a:avLst/>
            <a:gdLst/>
            <a:ahLst/>
            <a:cxnLst/>
            <a:rect l="l" t="t" r="r" b="b"/>
            <a:pathLst>
              <a:path w="161290" h="265429">
                <a:moveTo>
                  <a:pt x="99441" y="0"/>
                </a:moveTo>
                <a:lnTo>
                  <a:pt x="60451" y="8267"/>
                </a:lnTo>
                <a:lnTo>
                  <a:pt x="28575" y="33147"/>
                </a:lnTo>
                <a:lnTo>
                  <a:pt x="7239" y="74282"/>
                </a:lnTo>
                <a:lnTo>
                  <a:pt x="0" y="131013"/>
                </a:lnTo>
                <a:lnTo>
                  <a:pt x="762" y="151676"/>
                </a:lnTo>
                <a:lnTo>
                  <a:pt x="12953" y="205054"/>
                </a:lnTo>
                <a:lnTo>
                  <a:pt x="37083" y="242468"/>
                </a:lnTo>
                <a:lnTo>
                  <a:pt x="82676" y="264033"/>
                </a:lnTo>
                <a:lnTo>
                  <a:pt x="96900" y="265087"/>
                </a:lnTo>
                <a:lnTo>
                  <a:pt x="112775" y="263652"/>
                </a:lnTo>
                <a:lnTo>
                  <a:pt x="127634" y="259689"/>
                </a:lnTo>
                <a:lnTo>
                  <a:pt x="141097" y="253149"/>
                </a:lnTo>
                <a:lnTo>
                  <a:pt x="153543" y="243979"/>
                </a:lnTo>
                <a:lnTo>
                  <a:pt x="160400" y="236093"/>
                </a:lnTo>
                <a:lnTo>
                  <a:pt x="96393" y="236093"/>
                </a:lnTo>
                <a:lnTo>
                  <a:pt x="81788" y="234429"/>
                </a:lnTo>
                <a:lnTo>
                  <a:pt x="46990" y="209638"/>
                </a:lnTo>
                <a:lnTo>
                  <a:pt x="29845" y="155219"/>
                </a:lnTo>
                <a:lnTo>
                  <a:pt x="28701" y="130505"/>
                </a:lnTo>
                <a:lnTo>
                  <a:pt x="29337" y="113715"/>
                </a:lnTo>
                <a:lnTo>
                  <a:pt x="37846" y="72771"/>
                </a:lnTo>
                <a:lnTo>
                  <a:pt x="62229" y="39674"/>
                </a:lnTo>
                <a:lnTo>
                  <a:pt x="99187" y="28740"/>
                </a:lnTo>
                <a:lnTo>
                  <a:pt x="161290" y="28740"/>
                </a:lnTo>
                <a:lnTo>
                  <a:pt x="151765" y="18821"/>
                </a:lnTo>
                <a:lnTo>
                  <a:pt x="140334" y="10617"/>
                </a:lnTo>
                <a:lnTo>
                  <a:pt x="127762" y="4737"/>
                </a:lnTo>
                <a:lnTo>
                  <a:pt x="114173" y="1181"/>
                </a:lnTo>
                <a:lnTo>
                  <a:pt x="99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94744" y="9075445"/>
            <a:ext cx="89407" cy="6537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1297539" y="8933471"/>
            <a:ext cx="83185" cy="53340"/>
          </a:xfrm>
          <a:custGeom>
            <a:avLst/>
            <a:gdLst/>
            <a:ahLst/>
            <a:cxnLst/>
            <a:rect l="l" t="t" r="r" b="b"/>
            <a:pathLst>
              <a:path w="83184" h="53340">
                <a:moveTo>
                  <a:pt x="62102" y="0"/>
                </a:moveTo>
                <a:lnTo>
                  <a:pt x="0" y="0"/>
                </a:lnTo>
                <a:lnTo>
                  <a:pt x="19050" y="3340"/>
                </a:lnTo>
                <a:lnTo>
                  <a:pt x="34670" y="13334"/>
                </a:lnTo>
                <a:lnTo>
                  <a:pt x="46862" y="29959"/>
                </a:lnTo>
                <a:lnTo>
                  <a:pt x="55625" y="53174"/>
                </a:lnTo>
                <a:lnTo>
                  <a:pt x="83057" y="45542"/>
                </a:lnTo>
                <a:lnTo>
                  <a:pt x="77850" y="28219"/>
                </a:lnTo>
                <a:lnTo>
                  <a:pt x="71119" y="13233"/>
                </a:lnTo>
                <a:lnTo>
                  <a:pt x="62610" y="533"/>
                </a:lnTo>
                <a:lnTo>
                  <a:pt x="62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86159" y="9220200"/>
            <a:ext cx="117346" cy="15544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32464" y="9221723"/>
            <a:ext cx="82294" cy="150876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1442192" y="8909304"/>
            <a:ext cx="226060" cy="256540"/>
          </a:xfrm>
          <a:custGeom>
            <a:avLst/>
            <a:gdLst/>
            <a:ahLst/>
            <a:cxnLst/>
            <a:rect l="l" t="t" r="r" b="b"/>
            <a:pathLst>
              <a:path w="226059" h="256540">
                <a:moveTo>
                  <a:pt x="225551" y="0"/>
                </a:moveTo>
                <a:lnTo>
                  <a:pt x="225551" y="255905"/>
                </a:lnTo>
              </a:path>
              <a:path w="226059" h="256540">
                <a:moveTo>
                  <a:pt x="0" y="135636"/>
                </a:moveTo>
                <a:lnTo>
                  <a:pt x="0" y="256032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1428476" y="9029700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3956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1442192" y="8909304"/>
            <a:ext cx="137160" cy="256540"/>
          </a:xfrm>
          <a:custGeom>
            <a:avLst/>
            <a:gdLst/>
            <a:ahLst/>
            <a:cxnLst/>
            <a:rect l="l" t="t" r="r" b="b"/>
            <a:pathLst>
              <a:path w="137159" h="256540">
                <a:moveTo>
                  <a:pt x="0" y="0"/>
                </a:moveTo>
                <a:lnTo>
                  <a:pt x="0" y="105156"/>
                </a:lnTo>
              </a:path>
              <a:path w="137159" h="256540">
                <a:moveTo>
                  <a:pt x="137159" y="135636"/>
                </a:moveTo>
                <a:lnTo>
                  <a:pt x="137159" y="256006"/>
                </a:lnTo>
              </a:path>
              <a:path w="137159" h="256540">
                <a:moveTo>
                  <a:pt x="137159" y="0"/>
                </a:moveTo>
                <a:lnTo>
                  <a:pt x="137159" y="10480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492483" y="9220200"/>
            <a:ext cx="117348" cy="155447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637264" y="9221723"/>
            <a:ext cx="97534" cy="150876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0" y="21335"/>
            <a:ext cx="13004800" cy="8521065"/>
          </a:xfrm>
          <a:custGeom>
            <a:avLst/>
            <a:gdLst/>
            <a:ahLst/>
            <a:cxnLst/>
            <a:rect l="l" t="t" r="r" b="b"/>
            <a:pathLst>
              <a:path w="13004800" h="8521065">
                <a:moveTo>
                  <a:pt x="13004292" y="0"/>
                </a:moveTo>
                <a:lnTo>
                  <a:pt x="0" y="0"/>
                </a:lnTo>
                <a:lnTo>
                  <a:pt x="0" y="8520684"/>
                </a:lnTo>
                <a:lnTo>
                  <a:pt x="13004292" y="8520684"/>
                </a:lnTo>
                <a:lnTo>
                  <a:pt x="13004292" y="0"/>
                </a:lnTo>
                <a:close/>
              </a:path>
            </a:pathLst>
          </a:custGeom>
          <a:solidFill>
            <a:srgbClr val="FFFFFF">
              <a:alpha val="8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AB24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AB24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8470900"/>
          </a:xfrm>
          <a:custGeom>
            <a:avLst/>
            <a:gdLst/>
            <a:ahLst/>
            <a:cxnLst/>
            <a:rect l="l" t="t" r="r" b="b"/>
            <a:pathLst>
              <a:path w="13004800" h="8470900">
                <a:moveTo>
                  <a:pt x="13004292" y="0"/>
                </a:moveTo>
                <a:lnTo>
                  <a:pt x="0" y="0"/>
                </a:lnTo>
                <a:lnTo>
                  <a:pt x="0" y="8470392"/>
                </a:lnTo>
                <a:lnTo>
                  <a:pt x="13004292" y="8470392"/>
                </a:lnTo>
                <a:lnTo>
                  <a:pt x="13004292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406883" cy="974292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8470391"/>
            <a:ext cx="13004800" cy="1283335"/>
          </a:xfrm>
          <a:custGeom>
            <a:avLst/>
            <a:gdLst/>
            <a:ahLst/>
            <a:cxnLst/>
            <a:rect l="l" t="t" r="r" b="b"/>
            <a:pathLst>
              <a:path w="13004800" h="1283334">
                <a:moveTo>
                  <a:pt x="13004292" y="0"/>
                </a:moveTo>
                <a:lnTo>
                  <a:pt x="0" y="0"/>
                </a:lnTo>
                <a:lnTo>
                  <a:pt x="0" y="1283208"/>
                </a:lnTo>
                <a:lnTo>
                  <a:pt x="13004292" y="1283208"/>
                </a:lnTo>
                <a:lnTo>
                  <a:pt x="13004292" y="0"/>
                </a:lnTo>
                <a:close/>
              </a:path>
            </a:pathLst>
          </a:custGeom>
          <a:solidFill>
            <a:srgbClr val="AB2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60507" y="8773668"/>
            <a:ext cx="879348" cy="71323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23419" y="8904731"/>
            <a:ext cx="168655" cy="2650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960352" y="9049511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348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946635" y="9034271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50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946635" y="8938259"/>
            <a:ext cx="28575" cy="81280"/>
          </a:xfrm>
          <a:custGeom>
            <a:avLst/>
            <a:gdLst/>
            <a:ahLst/>
            <a:cxnLst/>
            <a:rect l="l" t="t" r="r" b="b"/>
            <a:pathLst>
              <a:path w="28575" h="81279">
                <a:moveTo>
                  <a:pt x="28453" y="0"/>
                </a:moveTo>
                <a:lnTo>
                  <a:pt x="0" y="0"/>
                </a:lnTo>
                <a:lnTo>
                  <a:pt x="0" y="80773"/>
                </a:lnTo>
                <a:lnTo>
                  <a:pt x="28453" y="80773"/>
                </a:lnTo>
                <a:lnTo>
                  <a:pt x="28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740895" y="8923019"/>
            <a:ext cx="348615" cy="228600"/>
          </a:xfrm>
          <a:custGeom>
            <a:avLst/>
            <a:gdLst/>
            <a:ahLst/>
            <a:cxnLst/>
            <a:rect l="l" t="t" r="r" b="b"/>
            <a:pathLst>
              <a:path w="348615" h="228600">
                <a:moveTo>
                  <a:pt x="205739" y="0"/>
                </a:moveTo>
                <a:lnTo>
                  <a:pt x="348614" y="0"/>
                </a:lnTo>
              </a:path>
              <a:path w="348615" h="228600">
                <a:moveTo>
                  <a:pt x="0" y="228599"/>
                </a:moveTo>
                <a:lnTo>
                  <a:pt x="156718" y="228599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754611" y="904798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91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740895" y="9032747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525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40895" y="8938259"/>
            <a:ext cx="27305" cy="79375"/>
          </a:xfrm>
          <a:custGeom>
            <a:avLst/>
            <a:gdLst/>
            <a:ahLst/>
            <a:cxnLst/>
            <a:rect l="l" t="t" r="r" b="b"/>
            <a:pathLst>
              <a:path w="27304" h="79375">
                <a:moveTo>
                  <a:pt x="26955" y="0"/>
                </a:moveTo>
                <a:lnTo>
                  <a:pt x="0" y="0"/>
                </a:lnTo>
                <a:lnTo>
                  <a:pt x="0" y="79248"/>
                </a:lnTo>
                <a:lnTo>
                  <a:pt x="26955" y="79248"/>
                </a:lnTo>
                <a:lnTo>
                  <a:pt x="26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1740895" y="892301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759183" y="9221723"/>
            <a:ext cx="222503" cy="15087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01500" y="9221723"/>
            <a:ext cx="109727" cy="15087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137135" y="9220200"/>
            <a:ext cx="163066" cy="155447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1198352" y="8904731"/>
            <a:ext cx="161290" cy="265430"/>
          </a:xfrm>
          <a:custGeom>
            <a:avLst/>
            <a:gdLst/>
            <a:ahLst/>
            <a:cxnLst/>
            <a:rect l="l" t="t" r="r" b="b"/>
            <a:pathLst>
              <a:path w="161290" h="265429">
                <a:moveTo>
                  <a:pt x="99441" y="0"/>
                </a:moveTo>
                <a:lnTo>
                  <a:pt x="60451" y="8267"/>
                </a:lnTo>
                <a:lnTo>
                  <a:pt x="28575" y="33147"/>
                </a:lnTo>
                <a:lnTo>
                  <a:pt x="7239" y="74282"/>
                </a:lnTo>
                <a:lnTo>
                  <a:pt x="0" y="131013"/>
                </a:lnTo>
                <a:lnTo>
                  <a:pt x="762" y="151676"/>
                </a:lnTo>
                <a:lnTo>
                  <a:pt x="12953" y="205054"/>
                </a:lnTo>
                <a:lnTo>
                  <a:pt x="37083" y="242468"/>
                </a:lnTo>
                <a:lnTo>
                  <a:pt x="82676" y="264033"/>
                </a:lnTo>
                <a:lnTo>
                  <a:pt x="96900" y="265087"/>
                </a:lnTo>
                <a:lnTo>
                  <a:pt x="112775" y="263652"/>
                </a:lnTo>
                <a:lnTo>
                  <a:pt x="127634" y="259689"/>
                </a:lnTo>
                <a:lnTo>
                  <a:pt x="141097" y="253149"/>
                </a:lnTo>
                <a:lnTo>
                  <a:pt x="153543" y="243979"/>
                </a:lnTo>
                <a:lnTo>
                  <a:pt x="160400" y="236093"/>
                </a:lnTo>
                <a:lnTo>
                  <a:pt x="96393" y="236093"/>
                </a:lnTo>
                <a:lnTo>
                  <a:pt x="81788" y="234429"/>
                </a:lnTo>
                <a:lnTo>
                  <a:pt x="46990" y="209638"/>
                </a:lnTo>
                <a:lnTo>
                  <a:pt x="29845" y="155219"/>
                </a:lnTo>
                <a:lnTo>
                  <a:pt x="28701" y="130505"/>
                </a:lnTo>
                <a:lnTo>
                  <a:pt x="29337" y="113715"/>
                </a:lnTo>
                <a:lnTo>
                  <a:pt x="37846" y="72771"/>
                </a:lnTo>
                <a:lnTo>
                  <a:pt x="62229" y="39674"/>
                </a:lnTo>
                <a:lnTo>
                  <a:pt x="99187" y="28740"/>
                </a:lnTo>
                <a:lnTo>
                  <a:pt x="161290" y="28740"/>
                </a:lnTo>
                <a:lnTo>
                  <a:pt x="151765" y="18821"/>
                </a:lnTo>
                <a:lnTo>
                  <a:pt x="140334" y="10617"/>
                </a:lnTo>
                <a:lnTo>
                  <a:pt x="127762" y="4737"/>
                </a:lnTo>
                <a:lnTo>
                  <a:pt x="114173" y="1181"/>
                </a:lnTo>
                <a:lnTo>
                  <a:pt x="99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94744" y="9075445"/>
            <a:ext cx="89407" cy="6537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1297539" y="8933471"/>
            <a:ext cx="83185" cy="53340"/>
          </a:xfrm>
          <a:custGeom>
            <a:avLst/>
            <a:gdLst/>
            <a:ahLst/>
            <a:cxnLst/>
            <a:rect l="l" t="t" r="r" b="b"/>
            <a:pathLst>
              <a:path w="83184" h="53340">
                <a:moveTo>
                  <a:pt x="62102" y="0"/>
                </a:moveTo>
                <a:lnTo>
                  <a:pt x="0" y="0"/>
                </a:lnTo>
                <a:lnTo>
                  <a:pt x="19050" y="3340"/>
                </a:lnTo>
                <a:lnTo>
                  <a:pt x="34670" y="13334"/>
                </a:lnTo>
                <a:lnTo>
                  <a:pt x="46862" y="29959"/>
                </a:lnTo>
                <a:lnTo>
                  <a:pt x="55625" y="53174"/>
                </a:lnTo>
                <a:lnTo>
                  <a:pt x="83057" y="45542"/>
                </a:lnTo>
                <a:lnTo>
                  <a:pt x="77850" y="28219"/>
                </a:lnTo>
                <a:lnTo>
                  <a:pt x="71119" y="13233"/>
                </a:lnTo>
                <a:lnTo>
                  <a:pt x="62610" y="533"/>
                </a:lnTo>
                <a:lnTo>
                  <a:pt x="62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86159" y="9220200"/>
            <a:ext cx="117346" cy="15544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32464" y="9221723"/>
            <a:ext cx="82294" cy="150876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1442192" y="8909304"/>
            <a:ext cx="226060" cy="256540"/>
          </a:xfrm>
          <a:custGeom>
            <a:avLst/>
            <a:gdLst/>
            <a:ahLst/>
            <a:cxnLst/>
            <a:rect l="l" t="t" r="r" b="b"/>
            <a:pathLst>
              <a:path w="226059" h="256540">
                <a:moveTo>
                  <a:pt x="225551" y="0"/>
                </a:moveTo>
                <a:lnTo>
                  <a:pt x="225551" y="255905"/>
                </a:lnTo>
              </a:path>
              <a:path w="226059" h="256540">
                <a:moveTo>
                  <a:pt x="0" y="135636"/>
                </a:moveTo>
                <a:lnTo>
                  <a:pt x="0" y="256032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1428476" y="9029700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3956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1442192" y="8909304"/>
            <a:ext cx="137160" cy="256540"/>
          </a:xfrm>
          <a:custGeom>
            <a:avLst/>
            <a:gdLst/>
            <a:ahLst/>
            <a:cxnLst/>
            <a:rect l="l" t="t" r="r" b="b"/>
            <a:pathLst>
              <a:path w="137159" h="256540">
                <a:moveTo>
                  <a:pt x="0" y="0"/>
                </a:moveTo>
                <a:lnTo>
                  <a:pt x="0" y="105156"/>
                </a:lnTo>
              </a:path>
              <a:path w="137159" h="256540">
                <a:moveTo>
                  <a:pt x="137159" y="135636"/>
                </a:moveTo>
                <a:lnTo>
                  <a:pt x="137159" y="256006"/>
                </a:lnTo>
              </a:path>
              <a:path w="137159" h="256540">
                <a:moveTo>
                  <a:pt x="137159" y="0"/>
                </a:moveTo>
                <a:lnTo>
                  <a:pt x="137159" y="10480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492483" y="9220200"/>
            <a:ext cx="117348" cy="155447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637264" y="9221723"/>
            <a:ext cx="97534" cy="1508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49376"/>
            <a:ext cx="10026903" cy="1057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AB24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7343" y="3070351"/>
            <a:ext cx="8195309" cy="3928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3390" y="8991251"/>
            <a:ext cx="961961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Roseanne.Sutherland@coo.or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oseanne.Sutherland@coo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hyperlink" Target="mailto:Courtney.Cada@coo.org" TargetMode="External"/><Relationship Id="rId4" Type="http://schemas.openxmlformats.org/officeDocument/2006/relationships/hyperlink" Target="mailto:Cindy.Owl@coo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0" cy="8470900"/>
            </a:xfrm>
            <a:custGeom>
              <a:avLst/>
              <a:gdLst/>
              <a:ahLst/>
              <a:cxnLst/>
              <a:rect l="l" t="t" r="r" b="b"/>
              <a:pathLst>
                <a:path h="8470900">
                  <a:moveTo>
                    <a:pt x="0" y="8470392"/>
                  </a:moveTo>
                  <a:lnTo>
                    <a:pt x="0" y="0"/>
                  </a:lnTo>
                  <a:lnTo>
                    <a:pt x="0" y="8470392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406883" cy="97429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534400"/>
              <a:ext cx="13004800" cy="1219200"/>
            </a:xfrm>
            <a:custGeom>
              <a:avLst/>
              <a:gdLst/>
              <a:ahLst/>
              <a:cxnLst/>
              <a:rect l="l" t="t" r="r" b="b"/>
              <a:pathLst>
                <a:path w="13004800" h="1219200">
                  <a:moveTo>
                    <a:pt x="0" y="1219199"/>
                  </a:moveTo>
                  <a:lnTo>
                    <a:pt x="13004292" y="1219199"/>
                  </a:lnTo>
                  <a:lnTo>
                    <a:pt x="13004292" y="0"/>
                  </a:lnTo>
                  <a:lnTo>
                    <a:pt x="0" y="0"/>
                  </a:lnTo>
                  <a:lnTo>
                    <a:pt x="0" y="1219199"/>
                  </a:lnTo>
                  <a:close/>
                </a:path>
              </a:pathLst>
            </a:custGeom>
            <a:solidFill>
              <a:srgbClr val="AB2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0507" y="8773668"/>
              <a:ext cx="879348" cy="7132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23419" y="8904731"/>
              <a:ext cx="168655" cy="2650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60352" y="9049511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7348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46635" y="9034271"/>
              <a:ext cx="127635" cy="0"/>
            </a:xfrm>
            <a:custGeom>
              <a:avLst/>
              <a:gdLst/>
              <a:ahLst/>
              <a:cxnLst/>
              <a:rect l="l" t="t" r="r" b="b"/>
              <a:pathLst>
                <a:path w="127634">
                  <a:moveTo>
                    <a:pt x="0" y="0"/>
                  </a:moveTo>
                  <a:lnTo>
                    <a:pt x="127508" y="0"/>
                  </a:lnTo>
                </a:path>
              </a:pathLst>
            </a:custGeom>
            <a:ln w="30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46635" y="8938259"/>
              <a:ext cx="28575" cy="81280"/>
            </a:xfrm>
            <a:custGeom>
              <a:avLst/>
              <a:gdLst/>
              <a:ahLst/>
              <a:cxnLst/>
              <a:rect l="l" t="t" r="r" b="b"/>
              <a:pathLst>
                <a:path w="28575" h="81279">
                  <a:moveTo>
                    <a:pt x="28453" y="0"/>
                  </a:moveTo>
                  <a:lnTo>
                    <a:pt x="0" y="0"/>
                  </a:lnTo>
                  <a:lnTo>
                    <a:pt x="0" y="80773"/>
                  </a:lnTo>
                  <a:lnTo>
                    <a:pt x="28453" y="80773"/>
                  </a:lnTo>
                  <a:lnTo>
                    <a:pt x="28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40895" y="8923019"/>
              <a:ext cx="348615" cy="228600"/>
            </a:xfrm>
            <a:custGeom>
              <a:avLst/>
              <a:gdLst/>
              <a:ahLst/>
              <a:cxnLst/>
              <a:rect l="l" t="t" r="r" b="b"/>
              <a:pathLst>
                <a:path w="348615" h="228600">
                  <a:moveTo>
                    <a:pt x="205739" y="0"/>
                  </a:moveTo>
                  <a:lnTo>
                    <a:pt x="348614" y="0"/>
                  </a:lnTo>
                </a:path>
                <a:path w="348615" h="228600">
                  <a:moveTo>
                    <a:pt x="0" y="228599"/>
                  </a:moveTo>
                  <a:lnTo>
                    <a:pt x="156718" y="228599"/>
                  </a:lnTo>
                </a:path>
              </a:pathLst>
            </a:custGeom>
            <a:ln w="30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54611" y="9047988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391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740895" y="9032747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0" y="0"/>
                  </a:moveTo>
                  <a:lnTo>
                    <a:pt x="144525" y="0"/>
                  </a:lnTo>
                </a:path>
              </a:pathLst>
            </a:custGeom>
            <a:ln w="30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40895" y="8938259"/>
              <a:ext cx="27305" cy="79375"/>
            </a:xfrm>
            <a:custGeom>
              <a:avLst/>
              <a:gdLst/>
              <a:ahLst/>
              <a:cxnLst/>
              <a:rect l="l" t="t" r="r" b="b"/>
              <a:pathLst>
                <a:path w="27304" h="79375">
                  <a:moveTo>
                    <a:pt x="269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6955" y="79248"/>
                  </a:lnTo>
                  <a:lnTo>
                    <a:pt x="26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740895" y="8923019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0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9183" y="9221723"/>
              <a:ext cx="222503" cy="1508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01500" y="9221723"/>
              <a:ext cx="109727" cy="1508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37135" y="9220200"/>
              <a:ext cx="163066" cy="1554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198352" y="8904731"/>
              <a:ext cx="161290" cy="265430"/>
            </a:xfrm>
            <a:custGeom>
              <a:avLst/>
              <a:gdLst/>
              <a:ahLst/>
              <a:cxnLst/>
              <a:rect l="l" t="t" r="r" b="b"/>
              <a:pathLst>
                <a:path w="161290" h="265429">
                  <a:moveTo>
                    <a:pt x="99441" y="0"/>
                  </a:moveTo>
                  <a:lnTo>
                    <a:pt x="60451" y="8267"/>
                  </a:lnTo>
                  <a:lnTo>
                    <a:pt x="28575" y="33147"/>
                  </a:lnTo>
                  <a:lnTo>
                    <a:pt x="7239" y="74282"/>
                  </a:lnTo>
                  <a:lnTo>
                    <a:pt x="0" y="131013"/>
                  </a:lnTo>
                  <a:lnTo>
                    <a:pt x="762" y="151676"/>
                  </a:lnTo>
                  <a:lnTo>
                    <a:pt x="12953" y="205054"/>
                  </a:lnTo>
                  <a:lnTo>
                    <a:pt x="37083" y="242468"/>
                  </a:lnTo>
                  <a:lnTo>
                    <a:pt x="82676" y="264033"/>
                  </a:lnTo>
                  <a:lnTo>
                    <a:pt x="96900" y="265087"/>
                  </a:lnTo>
                  <a:lnTo>
                    <a:pt x="112775" y="263652"/>
                  </a:lnTo>
                  <a:lnTo>
                    <a:pt x="127634" y="259689"/>
                  </a:lnTo>
                  <a:lnTo>
                    <a:pt x="141097" y="253149"/>
                  </a:lnTo>
                  <a:lnTo>
                    <a:pt x="153543" y="243979"/>
                  </a:lnTo>
                  <a:lnTo>
                    <a:pt x="160400" y="236093"/>
                  </a:lnTo>
                  <a:lnTo>
                    <a:pt x="96393" y="236093"/>
                  </a:lnTo>
                  <a:lnTo>
                    <a:pt x="81788" y="234429"/>
                  </a:lnTo>
                  <a:lnTo>
                    <a:pt x="46990" y="209638"/>
                  </a:lnTo>
                  <a:lnTo>
                    <a:pt x="29845" y="155219"/>
                  </a:lnTo>
                  <a:lnTo>
                    <a:pt x="28701" y="130505"/>
                  </a:lnTo>
                  <a:lnTo>
                    <a:pt x="29337" y="113715"/>
                  </a:lnTo>
                  <a:lnTo>
                    <a:pt x="37846" y="72771"/>
                  </a:lnTo>
                  <a:lnTo>
                    <a:pt x="62229" y="39674"/>
                  </a:lnTo>
                  <a:lnTo>
                    <a:pt x="99187" y="28740"/>
                  </a:lnTo>
                  <a:lnTo>
                    <a:pt x="161290" y="28740"/>
                  </a:lnTo>
                  <a:lnTo>
                    <a:pt x="151765" y="18821"/>
                  </a:lnTo>
                  <a:lnTo>
                    <a:pt x="140334" y="10617"/>
                  </a:lnTo>
                  <a:lnTo>
                    <a:pt x="127762" y="4737"/>
                  </a:lnTo>
                  <a:lnTo>
                    <a:pt x="114173" y="1181"/>
                  </a:lnTo>
                  <a:lnTo>
                    <a:pt x="99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94744" y="9075445"/>
              <a:ext cx="89407" cy="653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297539" y="8933471"/>
              <a:ext cx="83185" cy="53340"/>
            </a:xfrm>
            <a:custGeom>
              <a:avLst/>
              <a:gdLst/>
              <a:ahLst/>
              <a:cxnLst/>
              <a:rect l="l" t="t" r="r" b="b"/>
              <a:pathLst>
                <a:path w="83184" h="53340">
                  <a:moveTo>
                    <a:pt x="62102" y="0"/>
                  </a:moveTo>
                  <a:lnTo>
                    <a:pt x="0" y="0"/>
                  </a:lnTo>
                  <a:lnTo>
                    <a:pt x="19050" y="3340"/>
                  </a:lnTo>
                  <a:lnTo>
                    <a:pt x="34670" y="13334"/>
                  </a:lnTo>
                  <a:lnTo>
                    <a:pt x="46862" y="29959"/>
                  </a:lnTo>
                  <a:lnTo>
                    <a:pt x="55625" y="53174"/>
                  </a:lnTo>
                  <a:lnTo>
                    <a:pt x="83057" y="45542"/>
                  </a:lnTo>
                  <a:lnTo>
                    <a:pt x="77850" y="28219"/>
                  </a:lnTo>
                  <a:lnTo>
                    <a:pt x="71119" y="13233"/>
                  </a:lnTo>
                  <a:lnTo>
                    <a:pt x="62610" y="533"/>
                  </a:lnTo>
                  <a:lnTo>
                    <a:pt x="621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86159" y="9220200"/>
              <a:ext cx="117346" cy="1554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32464" y="9221723"/>
              <a:ext cx="82294" cy="15087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442192" y="8909304"/>
              <a:ext cx="226060" cy="256540"/>
            </a:xfrm>
            <a:custGeom>
              <a:avLst/>
              <a:gdLst/>
              <a:ahLst/>
              <a:cxnLst/>
              <a:rect l="l" t="t" r="r" b="b"/>
              <a:pathLst>
                <a:path w="226059" h="256540">
                  <a:moveTo>
                    <a:pt x="225551" y="0"/>
                  </a:moveTo>
                  <a:lnTo>
                    <a:pt x="225551" y="255905"/>
                  </a:lnTo>
                </a:path>
                <a:path w="226059" h="256540">
                  <a:moveTo>
                    <a:pt x="0" y="135636"/>
                  </a:moveTo>
                  <a:lnTo>
                    <a:pt x="0" y="256032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28476" y="9029700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5">
                  <a:moveTo>
                    <a:pt x="0" y="0"/>
                  </a:moveTo>
                  <a:lnTo>
                    <a:pt x="163956" y="0"/>
                  </a:lnTo>
                </a:path>
              </a:pathLst>
            </a:custGeom>
            <a:ln w="30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42192" y="8909304"/>
              <a:ext cx="137160" cy="256540"/>
            </a:xfrm>
            <a:custGeom>
              <a:avLst/>
              <a:gdLst/>
              <a:ahLst/>
              <a:cxnLst/>
              <a:rect l="l" t="t" r="r" b="b"/>
              <a:pathLst>
                <a:path w="137159" h="256540">
                  <a:moveTo>
                    <a:pt x="0" y="0"/>
                  </a:moveTo>
                  <a:lnTo>
                    <a:pt x="0" y="105156"/>
                  </a:lnTo>
                </a:path>
                <a:path w="137159" h="256540">
                  <a:moveTo>
                    <a:pt x="137159" y="135636"/>
                  </a:moveTo>
                  <a:lnTo>
                    <a:pt x="137159" y="256006"/>
                  </a:lnTo>
                </a:path>
                <a:path w="137159" h="256540">
                  <a:moveTo>
                    <a:pt x="137159" y="0"/>
                  </a:moveTo>
                  <a:lnTo>
                    <a:pt x="137159" y="104800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92483" y="9220200"/>
              <a:ext cx="117348" cy="15544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37264" y="9221723"/>
              <a:ext cx="97534" cy="15087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53390" y="9045956"/>
            <a:ext cx="9619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Association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Iroquois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Allied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Indians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Grand Council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Treaty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#3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Nations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Nishnawbe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Aski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Nation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Anishinabek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Nation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9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Non-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Nations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13716"/>
            <a:ext cx="13004800" cy="8521065"/>
          </a:xfrm>
          <a:custGeom>
            <a:avLst/>
            <a:gdLst/>
            <a:ahLst/>
            <a:cxnLst/>
            <a:rect l="l" t="t" r="r" b="b"/>
            <a:pathLst>
              <a:path w="13004800" h="8521065">
                <a:moveTo>
                  <a:pt x="13004292" y="0"/>
                </a:moveTo>
                <a:lnTo>
                  <a:pt x="0" y="0"/>
                </a:lnTo>
                <a:lnTo>
                  <a:pt x="0" y="8520684"/>
                </a:lnTo>
                <a:lnTo>
                  <a:pt x="13004292" y="8520684"/>
                </a:lnTo>
                <a:lnTo>
                  <a:pt x="13004292" y="0"/>
                </a:lnTo>
                <a:close/>
              </a:path>
            </a:pathLst>
          </a:custGeom>
          <a:solidFill>
            <a:srgbClr val="FFFFFF">
              <a:alpha val="8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147368" y="2879597"/>
            <a:ext cx="541337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800" spc="70" dirty="0">
                <a:solidFill>
                  <a:srgbClr val="990000"/>
                </a:solidFill>
              </a:rPr>
              <a:t>POWERING UP Data &amp; Research </a:t>
            </a:r>
            <a:br>
              <a:rPr lang="en-US" sz="4800" spc="70">
                <a:solidFill>
                  <a:srgbClr val="990000"/>
                </a:solidFill>
              </a:rPr>
            </a:br>
            <a:endParaRPr sz="4800" dirty="0">
              <a:solidFill>
                <a:srgbClr val="990000"/>
              </a:solidFill>
            </a:endParaRPr>
          </a:p>
          <a:p>
            <a:pPr marL="9525" algn="ctr">
              <a:lnSpc>
                <a:spcPct val="100000"/>
              </a:lnSpc>
            </a:pPr>
            <a:r>
              <a:rPr sz="4800" spc="70" dirty="0">
                <a:solidFill>
                  <a:srgbClr val="990000"/>
                </a:solidFill>
              </a:rPr>
              <a:t>RHS</a:t>
            </a:r>
            <a:r>
              <a:rPr sz="4800" spc="180" dirty="0">
                <a:solidFill>
                  <a:srgbClr val="990000"/>
                </a:solidFill>
              </a:rPr>
              <a:t> </a:t>
            </a:r>
            <a:r>
              <a:rPr sz="4800" spc="15" dirty="0">
                <a:solidFill>
                  <a:srgbClr val="990000"/>
                </a:solidFill>
              </a:rPr>
              <a:t>IV</a:t>
            </a:r>
            <a:endParaRPr sz="4800" dirty="0">
              <a:solidFill>
                <a:srgbClr val="990000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7503" y="6044946"/>
            <a:ext cx="5385435" cy="219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083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Presented</a:t>
            </a:r>
            <a:r>
              <a:rPr sz="2800" spc="3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by:</a:t>
            </a:r>
            <a:endParaRPr sz="2800">
              <a:latin typeface="Arial"/>
              <a:cs typeface="Arial"/>
            </a:endParaRPr>
          </a:p>
          <a:p>
            <a:pPr marL="157289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R.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Sutherland</a:t>
            </a:r>
            <a:endParaRPr sz="2800">
              <a:latin typeface="Arial"/>
              <a:cs typeface="Arial"/>
            </a:endParaRPr>
          </a:p>
          <a:p>
            <a:pPr marL="12065" marR="5080" algn="ctr">
              <a:lnSpc>
                <a:spcPct val="101400"/>
              </a:lnSpc>
              <a:spcBef>
                <a:spcPts val="60"/>
              </a:spcBef>
              <a:tabLst>
                <a:tab pos="2362200" algn="l"/>
              </a:tabLst>
            </a:pPr>
            <a:r>
              <a:rPr sz="2800" dirty="0">
                <a:latin typeface="Arial"/>
                <a:cs typeface="Arial"/>
              </a:rPr>
              <a:t>Senior</a:t>
            </a:r>
            <a:r>
              <a:rPr sz="2800" spc="2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Lead,</a:t>
            </a:r>
            <a:r>
              <a:rPr sz="2800" spc="2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Research</a:t>
            </a:r>
            <a:r>
              <a:rPr sz="2800" spc="2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229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Data </a:t>
            </a:r>
            <a:r>
              <a:rPr sz="2800" spc="-10" dirty="0">
                <a:latin typeface="Arial"/>
                <a:cs typeface="Arial"/>
              </a:rPr>
              <a:t>Management</a:t>
            </a:r>
            <a:r>
              <a:rPr sz="2800" dirty="0">
                <a:latin typeface="Arial"/>
                <a:cs typeface="Arial"/>
              </a:rPr>
              <a:t>	416-986-</a:t>
            </a:r>
            <a:r>
              <a:rPr sz="2800" spc="-20" dirty="0">
                <a:latin typeface="Arial"/>
                <a:cs typeface="Arial"/>
              </a:rPr>
              <a:t>9856 </a:t>
            </a:r>
            <a:r>
              <a:rPr sz="2800" spc="-10" dirty="0">
                <a:latin typeface="Arial"/>
                <a:cs typeface="Arial"/>
                <a:hlinkClick r:id="rId13"/>
              </a:rPr>
              <a:t>Roseanne.Sutherland@coo.org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002780" y="0"/>
            <a:ext cx="6002020" cy="8395970"/>
            <a:chOff x="7002780" y="0"/>
            <a:chExt cx="6002020" cy="8395970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64908" y="0"/>
              <a:ext cx="5739384" cy="25984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2780" y="2598420"/>
              <a:ext cx="5782056" cy="57972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49376"/>
            <a:ext cx="10026903" cy="677108"/>
          </a:xfrm>
        </p:spPr>
        <p:txBody>
          <a:bodyPr/>
          <a:lstStyle/>
          <a:p>
            <a:pPr algn="ctr"/>
            <a:r>
              <a:rPr lang="en-US" spc="300" dirty="0"/>
              <a:t>4. 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1306905"/>
            <a:ext cx="11849099" cy="9848850"/>
          </a:xfrm>
        </p:spPr>
        <p:txBody>
          <a:bodyPr/>
          <a:lstStyle/>
          <a:p>
            <a:r>
              <a:rPr lang="en-US" dirty="0"/>
              <a:t>In 2016, COO organized a Lessons Learned meeting with some Field workers who told us about their experiences and challenges with survey work. Some of the suggestions were: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 recruitment strategies i.e. Put rate of pay per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Communications: plain language materials for training, COO website use, maintain current community lists,  &amp; toolkits sent early 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Better participation incentives and promotional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Risk management: COVID protocols, safe spaces, use of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Turnover of survey staff means retraining has to occur—perhaps even exit interviews. Consider hiring already trained surveyors from past survey iterations. Have community leads participate in training.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4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bject 4"/>
          <p:cNvSpPr txBox="1"/>
          <p:nvPr/>
        </p:nvSpPr>
        <p:spPr>
          <a:xfrm>
            <a:off x="711200" y="1600200"/>
            <a:ext cx="10899226" cy="61189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34925" indent="-457200">
              <a:lnSpc>
                <a:spcPct val="100000"/>
              </a:lnSpc>
              <a:spcBef>
                <a:spcPts val="95"/>
              </a:spcBef>
              <a:buClr>
                <a:srgbClr val="990000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There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categories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males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females: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0-</a:t>
            </a:r>
            <a:r>
              <a:rPr sz="2400" spc="-25" dirty="0">
                <a:latin typeface="Arial"/>
                <a:cs typeface="Arial"/>
              </a:rPr>
              <a:t>11,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12-</a:t>
            </a:r>
            <a:r>
              <a:rPr sz="2400" dirty="0">
                <a:latin typeface="Arial"/>
                <a:cs typeface="Arial"/>
              </a:rPr>
              <a:t>17,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18-</a:t>
            </a:r>
            <a:r>
              <a:rPr sz="2400" dirty="0">
                <a:latin typeface="Arial"/>
                <a:cs typeface="Arial"/>
              </a:rPr>
              <a:t>64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65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members</a:t>
            </a:r>
            <a:endParaRPr lang="en-US" sz="2400" spc="-10" dirty="0">
              <a:latin typeface="Arial"/>
              <a:cs typeface="Arial"/>
            </a:endParaRPr>
          </a:p>
          <a:p>
            <a:pPr marL="12065" marR="34925">
              <a:lnSpc>
                <a:spcPct val="100000"/>
              </a:lnSpc>
              <a:spcBef>
                <a:spcPts val="95"/>
              </a:spcBef>
              <a:buClr>
                <a:srgbClr val="990000"/>
              </a:buClr>
              <a:tabLst>
                <a:tab pos="469265" algn="l"/>
              </a:tabLst>
            </a:pPr>
            <a:endParaRPr sz="10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lr>
                <a:srgbClr val="990000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Band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membership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clerk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also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involved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sampling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frame</a:t>
            </a:r>
            <a:r>
              <a:rPr lang="en-US" sz="2400" spc="-10" dirty="0">
                <a:latin typeface="Arial"/>
                <a:cs typeface="Arial"/>
              </a:rPr>
              <a:t> with support from COO </a:t>
            </a:r>
            <a:endParaRPr sz="10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Champion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needed</a:t>
            </a:r>
            <a:r>
              <a:rPr lang="en-US" sz="2400" dirty="0">
                <a:latin typeface="Arial"/>
                <a:cs typeface="Arial"/>
              </a:rPr>
              <a:t>-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as decided by a First Nation, then they are trained as well. </a:t>
            </a:r>
            <a:endParaRPr lang="en-US" sz="2400" spc="-2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990000"/>
              </a:buClr>
              <a:tabLst>
                <a:tab pos="469265" algn="l"/>
              </a:tabLst>
            </a:pPr>
            <a:endParaRPr sz="1000" dirty="0">
              <a:latin typeface="Arial"/>
              <a:cs typeface="Arial"/>
            </a:endParaRPr>
          </a:p>
          <a:p>
            <a:pPr marL="469265" marR="29209" indent="-457200">
              <a:lnSpc>
                <a:spcPct val="10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Knowledge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Gatherer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Training</a:t>
            </a:r>
            <a:r>
              <a:rPr lang="en-US" sz="2400" dirty="0">
                <a:latin typeface="Arial"/>
                <a:cs typeface="Arial"/>
              </a:rPr>
              <a:t> occurs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lang="en-US" sz="2400" spc="-75" dirty="0">
                <a:latin typeface="Arial"/>
                <a:cs typeface="Arial"/>
              </a:rPr>
              <a:t>plus remuneration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completed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survey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(can </a:t>
            </a:r>
            <a:r>
              <a:rPr sz="2400" dirty="0">
                <a:latin typeface="Arial"/>
                <a:cs typeface="Arial"/>
              </a:rPr>
              <a:t>provide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template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job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posting)</a:t>
            </a:r>
            <a:endParaRPr lang="en-US" sz="2400" spc="-10" dirty="0">
              <a:latin typeface="Arial"/>
              <a:cs typeface="Arial"/>
            </a:endParaRPr>
          </a:p>
          <a:p>
            <a:pPr marL="12065" marR="29209">
              <a:lnSpc>
                <a:spcPct val="100000"/>
              </a:lnSpc>
              <a:buClr>
                <a:srgbClr val="990000"/>
              </a:buClr>
              <a:tabLst>
                <a:tab pos="469265" algn="l"/>
              </a:tabLst>
            </a:pPr>
            <a:endParaRPr lang="en-US" sz="1000" spc="-10" dirty="0"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buClr>
                <a:srgbClr val="990000"/>
              </a:buClr>
              <a:tabLst>
                <a:tab pos="469265" algn="l"/>
              </a:tabLst>
            </a:pPr>
            <a:endParaRPr sz="10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lr>
                <a:srgbClr val="990000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Participants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$50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gift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electronically</a:t>
            </a:r>
            <a:endParaRPr lang="en-US" sz="24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990000"/>
              </a:buClr>
              <a:tabLst>
                <a:tab pos="469265" algn="l"/>
              </a:tabLst>
            </a:pPr>
            <a:endParaRPr sz="10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All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mailed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cost</a:t>
            </a:r>
            <a:endParaRPr lang="en-US" sz="2400" spc="-2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990000"/>
              </a:buClr>
              <a:tabLst>
                <a:tab pos="469265" algn="l"/>
              </a:tabLst>
            </a:pPr>
            <a:endParaRPr sz="10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Online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link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tablet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uploaded</a:t>
            </a:r>
            <a:r>
              <a:rPr lang="en-US" sz="2400" spc="-10" dirty="0">
                <a:latin typeface="Arial"/>
                <a:cs typeface="Arial"/>
              </a:rPr>
              <a:t> to FNIGC </a:t>
            </a:r>
          </a:p>
          <a:p>
            <a:pPr marL="12700">
              <a:lnSpc>
                <a:spcPct val="100000"/>
              </a:lnSpc>
              <a:buClr>
                <a:srgbClr val="990000"/>
              </a:buClr>
              <a:tabLst>
                <a:tab pos="469265" algn="l"/>
              </a:tabLst>
            </a:pPr>
            <a:r>
              <a:rPr lang="en-US" sz="2400" spc="-10" dirty="0">
                <a:latin typeface="Arial"/>
                <a:cs typeface="Arial"/>
              </a:rPr>
              <a:t>Servers</a:t>
            </a:r>
          </a:p>
          <a:p>
            <a:pPr marL="12700">
              <a:lnSpc>
                <a:spcPct val="100000"/>
              </a:lnSpc>
              <a:buClr>
                <a:srgbClr val="990000"/>
              </a:buClr>
              <a:tabLst>
                <a:tab pos="469265" algn="l"/>
              </a:tabLst>
            </a:pPr>
            <a:endParaRPr lang="en-US" sz="24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990000"/>
              </a:buClr>
              <a:tabLst>
                <a:tab pos="469265" algn="l"/>
              </a:tabLst>
            </a:pPr>
            <a:r>
              <a:rPr lang="en-US" sz="2400" spc="-10" dirty="0">
                <a:latin typeface="Arial"/>
                <a:cs typeface="Arial"/>
              </a:rPr>
              <a:t>All 47 selected communities have been contacted. 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 rotWithShape="1">
          <a:blip r:embed="rId3" cstate="print"/>
          <a:srcRect r="4462"/>
          <a:stretch/>
        </p:blipFill>
        <p:spPr>
          <a:xfrm>
            <a:off x="8788400" y="5001089"/>
            <a:ext cx="4114800" cy="3138508"/>
          </a:xfrm>
          <a:prstGeom prst="rect">
            <a:avLst/>
          </a:prstGeom>
          <a:ln>
            <a:solidFill>
              <a:srgbClr val="990000"/>
            </a:solidFill>
          </a:ln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428336" y="507663"/>
            <a:ext cx="12560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AB241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spc="160" dirty="0">
                <a:solidFill>
                  <a:srgbClr val="990000"/>
                </a:solidFill>
              </a:rPr>
              <a:t>5. Details</a:t>
            </a:r>
          </a:p>
        </p:txBody>
      </p:sp>
    </p:spTree>
    <p:extLst>
      <p:ext uri="{BB962C8B-B14F-4D97-AF65-F5344CB8AC3E}">
        <p14:creationId xmlns:p14="http://schemas.microsoft.com/office/powerpoint/2010/main" val="73879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39801" y="2373793"/>
            <a:ext cx="9906000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3550" algn="l"/>
              </a:tabLst>
            </a:pPr>
            <a:r>
              <a:rPr dirty="0"/>
              <a:t>Complete</a:t>
            </a:r>
            <a:r>
              <a:rPr spc="-70" dirty="0"/>
              <a:t> </a:t>
            </a:r>
            <a:r>
              <a:rPr dirty="0"/>
              <a:t>Band</a:t>
            </a:r>
            <a:r>
              <a:rPr spc="-40" dirty="0"/>
              <a:t> </a:t>
            </a:r>
            <a:r>
              <a:rPr dirty="0"/>
              <a:t>Council</a:t>
            </a:r>
            <a:r>
              <a:rPr spc="-40" dirty="0"/>
              <a:t> </a:t>
            </a:r>
            <a:r>
              <a:rPr spc="-10" dirty="0"/>
              <a:t>Resolution</a:t>
            </a:r>
          </a:p>
          <a:p>
            <a:pPr marL="463550" indent="-450850">
              <a:spcBef>
                <a:spcPts val="5"/>
              </a:spcBef>
              <a:buFontTx/>
              <a:buAutoNum type="arabicPeriod"/>
              <a:tabLst>
                <a:tab pos="463550" algn="l"/>
              </a:tabLst>
            </a:pPr>
            <a:r>
              <a:rPr lang="en-US" dirty="0"/>
              <a:t>Letter</a:t>
            </a:r>
            <a:r>
              <a:rPr lang="en-US" spc="-45" dirty="0"/>
              <a:t> </a:t>
            </a:r>
            <a:r>
              <a:rPr lang="en-US" dirty="0"/>
              <a:t>of</a:t>
            </a:r>
            <a:r>
              <a:rPr lang="en-US" spc="-210" dirty="0"/>
              <a:t> </a:t>
            </a:r>
            <a:r>
              <a:rPr lang="en-US" spc="-10" dirty="0"/>
              <a:t>Agreement (LOA) reviewed &amp; signed </a:t>
            </a:r>
          </a:p>
          <a:p>
            <a:pPr marL="463550" indent="-4508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3550" algn="l"/>
              </a:tabLst>
            </a:pPr>
            <a:r>
              <a:rPr dirty="0"/>
              <a:t>Discuss</a:t>
            </a:r>
            <a:r>
              <a:rPr spc="-65" dirty="0"/>
              <a:t> </a:t>
            </a:r>
            <a:r>
              <a:rPr lang="en-US" spc="-65" dirty="0"/>
              <a:t>the LOA i.e. </a:t>
            </a:r>
            <a:r>
              <a:rPr dirty="0"/>
              <a:t>ways</a:t>
            </a:r>
            <a:r>
              <a:rPr spc="-3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pay</a:t>
            </a:r>
            <a:r>
              <a:rPr spc="-15" dirty="0"/>
              <a:t> </a:t>
            </a:r>
            <a:r>
              <a:rPr dirty="0"/>
              <a:t>Knowledge</a:t>
            </a:r>
            <a:r>
              <a:rPr spc="-25" dirty="0"/>
              <a:t> </a:t>
            </a:r>
            <a:r>
              <a:rPr spc="-10" dirty="0"/>
              <a:t>Gatherers</a:t>
            </a:r>
          </a:p>
          <a:p>
            <a:pPr marL="463550" indent="-450850">
              <a:lnSpc>
                <a:spcPct val="100000"/>
              </a:lnSpc>
              <a:buAutoNum type="arabicPeriod"/>
              <a:tabLst>
                <a:tab pos="463550" algn="l"/>
              </a:tabLst>
            </a:pPr>
            <a:r>
              <a:rPr dirty="0"/>
              <a:t>Identify</a:t>
            </a:r>
            <a:r>
              <a:rPr spc="-75" dirty="0"/>
              <a:t> </a:t>
            </a:r>
            <a:r>
              <a:rPr dirty="0"/>
              <a:t>Community</a:t>
            </a:r>
            <a:r>
              <a:rPr spc="-65" dirty="0"/>
              <a:t> </a:t>
            </a:r>
            <a:r>
              <a:rPr spc="-10" dirty="0"/>
              <a:t>Champion</a:t>
            </a:r>
          </a:p>
          <a:p>
            <a:pPr marL="464184" indent="-451484">
              <a:lnSpc>
                <a:spcPct val="100000"/>
              </a:lnSpc>
              <a:buAutoNum type="arabicPeriod"/>
              <a:tabLst>
                <a:tab pos="464184" algn="l"/>
              </a:tabLst>
            </a:pPr>
            <a:r>
              <a:rPr dirty="0"/>
              <a:t>Hire</a:t>
            </a:r>
            <a:r>
              <a:rPr spc="-45" dirty="0"/>
              <a:t> </a:t>
            </a:r>
            <a:r>
              <a:rPr dirty="0"/>
              <a:t>Knowledge</a:t>
            </a:r>
            <a:r>
              <a:rPr spc="-15" dirty="0"/>
              <a:t> </a:t>
            </a:r>
            <a:r>
              <a:rPr spc="-10" dirty="0"/>
              <a:t>Gatherers-community</a:t>
            </a:r>
          </a:p>
          <a:p>
            <a:pPr marL="455930" indent="-443230">
              <a:lnSpc>
                <a:spcPct val="100000"/>
              </a:lnSpc>
              <a:buAutoNum type="arabicPeriod"/>
              <a:tabLst>
                <a:tab pos="455930" algn="l"/>
              </a:tabLst>
            </a:pPr>
            <a:r>
              <a:rPr dirty="0"/>
              <a:t>Train</a:t>
            </a:r>
            <a:r>
              <a:rPr spc="-105" dirty="0"/>
              <a:t> </a:t>
            </a:r>
            <a:r>
              <a:rPr dirty="0"/>
              <a:t>Knowledge</a:t>
            </a:r>
            <a:r>
              <a:rPr spc="-80" dirty="0"/>
              <a:t> </a:t>
            </a:r>
            <a:r>
              <a:rPr spc="-10" dirty="0"/>
              <a:t>Gatherers-</a:t>
            </a:r>
            <a:r>
              <a:rPr spc="-25" dirty="0"/>
              <a:t>COO</a:t>
            </a:r>
            <a:endParaRPr lang="en-US" spc="-25" dirty="0"/>
          </a:p>
          <a:p>
            <a:pPr marL="455930" indent="-443230">
              <a:lnSpc>
                <a:spcPct val="100000"/>
              </a:lnSpc>
              <a:buAutoNum type="arabicPeriod"/>
              <a:tabLst>
                <a:tab pos="455930" algn="l"/>
              </a:tabLst>
            </a:pPr>
            <a:r>
              <a:rPr lang="en-US" spc="-25" dirty="0"/>
              <a:t>Review ways to do sampling</a:t>
            </a:r>
            <a:endParaRPr spc="-25" dirty="0"/>
          </a:p>
          <a:p>
            <a:pPr marL="463550" indent="-450850">
              <a:lnSpc>
                <a:spcPct val="100000"/>
              </a:lnSpc>
              <a:buAutoNum type="arabicPeriod"/>
              <a:tabLst>
                <a:tab pos="463550" algn="l"/>
              </a:tabLst>
            </a:pPr>
            <a:r>
              <a:rPr dirty="0"/>
              <a:t>Collect</a:t>
            </a:r>
            <a:r>
              <a:rPr spc="-40" dirty="0"/>
              <a:t> </a:t>
            </a:r>
            <a:r>
              <a:rPr dirty="0"/>
              <a:t>surveys</a:t>
            </a:r>
            <a:r>
              <a:rPr spc="-45" dirty="0"/>
              <a:t> </a:t>
            </a:r>
            <a:r>
              <a:rPr lang="en-US" dirty="0"/>
              <a:t>&amp; upload to</a:t>
            </a:r>
            <a:r>
              <a:rPr spc="-25" dirty="0"/>
              <a:t> </a:t>
            </a:r>
            <a:r>
              <a:rPr spc="-10" dirty="0"/>
              <a:t>FNIGC</a:t>
            </a:r>
          </a:p>
          <a:p>
            <a:pPr marL="464184" indent="-4514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4184" algn="l"/>
              </a:tabLst>
            </a:pPr>
            <a:r>
              <a:rPr dirty="0"/>
              <a:t>Report</a:t>
            </a:r>
            <a:r>
              <a:rPr spc="-45" dirty="0"/>
              <a:t> </a:t>
            </a:r>
            <a:r>
              <a:rPr dirty="0"/>
              <a:t>-</a:t>
            </a:r>
            <a:r>
              <a:rPr spc="-25" dirty="0"/>
              <a:t>COO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444500" y="1089254"/>
            <a:ext cx="12560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AB241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spc="160" dirty="0">
                <a:solidFill>
                  <a:srgbClr val="990000"/>
                </a:solidFill>
              </a:rPr>
              <a:t>RHS process in community</a:t>
            </a:r>
          </a:p>
        </p:txBody>
      </p:sp>
    </p:spTree>
    <p:extLst>
      <p:ext uri="{BB962C8B-B14F-4D97-AF65-F5344CB8AC3E}">
        <p14:creationId xmlns:p14="http://schemas.microsoft.com/office/powerpoint/2010/main" val="380963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98231"/>
              </p:ext>
            </p:extLst>
          </p:nvPr>
        </p:nvGraphicFramePr>
        <p:xfrm>
          <a:off x="1473200" y="5029200"/>
          <a:ext cx="10629900" cy="27175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99436132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207465639"/>
                    </a:ext>
                  </a:extLst>
                </a:gridCol>
              </a:tblGrid>
              <a:tr h="711348">
                <a:tc>
                  <a:txBody>
                    <a:bodyPr/>
                    <a:lstStyle/>
                    <a:p>
                      <a:pPr marL="1130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Roseanne Sutherland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30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Lead, Research and Data Management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303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Cell:</a:t>
                      </a:r>
                      <a:r>
                        <a:rPr lang="en-CA" sz="1800" spc="2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(416) 986 9856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30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Email:</a:t>
                      </a:r>
                      <a:r>
                        <a:rPr lang="en-CA" sz="1800" spc="2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8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Roseanne.Sutherland@coo.org</a:t>
                      </a: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378149"/>
                  </a:ext>
                </a:extLst>
              </a:tr>
              <a:tr h="826152">
                <a:tc>
                  <a:txBody>
                    <a:bodyPr/>
                    <a:lstStyle/>
                    <a:p>
                      <a:pPr marL="1130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Cindy</a:t>
                      </a:r>
                      <a:r>
                        <a:rPr lang="en-CA" sz="18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30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Surveys Lead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303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30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Cell:</a:t>
                      </a:r>
                      <a:r>
                        <a:rPr lang="en-CA" sz="1800" spc="2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(416)</a:t>
                      </a:r>
                      <a:r>
                        <a:rPr lang="en-CA" sz="18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  <a:r>
                        <a:rPr lang="en-CA" sz="18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30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Email:</a:t>
                      </a:r>
                      <a:r>
                        <a:rPr lang="en-CA" sz="1800" spc="2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8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Cindy.Owl@coo.org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896030"/>
                  </a:ext>
                </a:extLst>
              </a:tr>
              <a:tr h="824699">
                <a:tc>
                  <a:txBody>
                    <a:bodyPr/>
                    <a:lstStyle/>
                    <a:p>
                      <a:pPr marL="113030" marR="0">
                        <a:lnSpc>
                          <a:spcPct val="115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Courtney Cada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30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RHS Coordinator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303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Cell:</a:t>
                      </a:r>
                      <a:r>
                        <a:rPr lang="en-CA" sz="1800" spc="2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8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(416) 254 0709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30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Email: </a:t>
                      </a:r>
                      <a:r>
                        <a:rPr lang="en-CA" sz="18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Courtney.Cada@coo.org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75722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73200" y="3087469"/>
            <a:ext cx="1099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Chiefs of Ontario Contact Information: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8547" y="3733800"/>
            <a:ext cx="8529053" cy="3048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CA" altLang="en-US" sz="36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Research and Data Management Sector / RHS Team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"/>
          <a:stretch/>
        </p:blipFill>
        <p:spPr bwMode="auto">
          <a:xfrm>
            <a:off x="406400" y="146158"/>
            <a:ext cx="3429000" cy="260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8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bject 3"/>
          <p:cNvSpPr txBox="1"/>
          <p:nvPr/>
        </p:nvSpPr>
        <p:spPr>
          <a:xfrm>
            <a:off x="711201" y="1935205"/>
            <a:ext cx="7330826" cy="5689378"/>
          </a:xfrm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527050" indent="-514350">
              <a:lnSpc>
                <a:spcPct val="150000"/>
              </a:lnSpc>
              <a:spcBef>
                <a:spcPts val="2505"/>
              </a:spcBef>
              <a:buAutoNum type="arabicPeriod"/>
              <a:tabLst>
                <a:tab pos="527050" algn="l"/>
              </a:tabLst>
            </a:pP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FNIGC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indent="-514350">
              <a:lnSpc>
                <a:spcPct val="150000"/>
              </a:lnSpc>
              <a:spcBef>
                <a:spcPts val="2400"/>
              </a:spcBef>
              <a:buAutoNum type="arabicPeriod"/>
              <a:tabLst>
                <a:tab pos="527050" algn="l"/>
              </a:tabLst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  <a:r>
              <a:rPr sz="36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indent="-514350">
              <a:lnSpc>
                <a:spcPct val="150000"/>
              </a:lnSpc>
              <a:spcBef>
                <a:spcPts val="2505"/>
              </a:spcBef>
              <a:buAutoNum type="arabicPeriod"/>
              <a:tabLst>
                <a:tab pos="527050" algn="l"/>
              </a:tabLst>
            </a:pPr>
            <a:r>
              <a:rPr lang="en-US" sz="3600" spc="-10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RHS</a:t>
            </a:r>
            <a:r>
              <a:rPr lang="en-US" sz="3600" spc="-1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700">
              <a:spcBef>
                <a:spcPts val="600"/>
              </a:spcBef>
              <a:tabLst>
                <a:tab pos="527050" algn="l"/>
              </a:tabLst>
            </a:pPr>
            <a:r>
              <a:rPr lang="en-US" sz="3600" spc="-10" dirty="0">
                <a:latin typeface="Arial" panose="020B0604020202020204" pitchFamily="34" charset="0"/>
                <a:cs typeface="Arial" panose="020B0604020202020204" pitchFamily="34" charset="0"/>
              </a:rPr>
              <a:t>4. Lessons Learned</a:t>
            </a:r>
          </a:p>
          <a:p>
            <a:pPr marL="12700">
              <a:spcBef>
                <a:spcPts val="600"/>
              </a:spcBef>
              <a:tabLst>
                <a:tab pos="52705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600"/>
              </a:spcBef>
              <a:tabLst>
                <a:tab pos="527050" algn="l"/>
              </a:tabLst>
            </a:pPr>
            <a:r>
              <a:rPr lang="en-US" sz="3600" spc="-10" dirty="0">
                <a:latin typeface="Arial" panose="020B0604020202020204" pitchFamily="34" charset="0"/>
                <a:cs typeface="Arial" panose="020B0604020202020204" pitchFamily="34" charset="0"/>
              </a:rPr>
              <a:t>5. Details &amp; Process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Community</a:t>
            </a:r>
          </a:p>
          <a:p>
            <a:pPr marL="12700" lvl="1">
              <a:spcBef>
                <a:spcPts val="600"/>
              </a:spcBef>
              <a:tabLst>
                <a:tab pos="5270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3200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249376"/>
            <a:ext cx="12356978" cy="919534"/>
          </a:xfrm>
          <a:prstGeom prst="rect">
            <a:avLst/>
          </a:prstGeom>
        </p:spPr>
        <p:txBody>
          <a:bodyPr vert="horz" wrap="square" lIns="0" tIns="179121" rIns="0" bIns="0" rtlCol="0">
            <a:spAutoFit/>
          </a:bodyPr>
          <a:lstStyle/>
          <a:p>
            <a:pPr marL="2103120" algn="l">
              <a:lnSpc>
                <a:spcPct val="100000"/>
              </a:lnSpc>
              <a:spcBef>
                <a:spcPts val="100"/>
              </a:spcBef>
            </a:pPr>
            <a:r>
              <a:rPr sz="4800" spc="160" dirty="0">
                <a:solidFill>
                  <a:srgbClr val="990000"/>
                </a:solidFill>
              </a:rPr>
              <a:t>Summary</a:t>
            </a:r>
            <a:r>
              <a:rPr sz="4800" spc="365" dirty="0">
                <a:solidFill>
                  <a:srgbClr val="990000"/>
                </a:solidFill>
              </a:rPr>
              <a:t> </a:t>
            </a:r>
            <a:r>
              <a:rPr sz="4800" spc="90" dirty="0">
                <a:solidFill>
                  <a:srgbClr val="990000"/>
                </a:solidFill>
              </a:rPr>
              <a:t>of</a:t>
            </a:r>
            <a:r>
              <a:rPr sz="4800" spc="390" dirty="0">
                <a:solidFill>
                  <a:srgbClr val="990000"/>
                </a:solidFill>
              </a:rPr>
              <a:t> </a:t>
            </a:r>
            <a:r>
              <a:rPr sz="4800" spc="160" dirty="0">
                <a:solidFill>
                  <a:srgbClr val="990000"/>
                </a:solidFill>
              </a:rPr>
              <a:t>Presentation</a:t>
            </a:r>
            <a:endParaRPr sz="4800" dirty="0">
              <a:solidFill>
                <a:srgbClr val="99000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2026" y="1572096"/>
            <a:ext cx="4759452" cy="67086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49376"/>
            <a:ext cx="125603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44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sz="4800" spc="160" dirty="0">
                <a:solidFill>
                  <a:srgbClr val="990000"/>
                </a:solidFill>
              </a:rPr>
              <a:t>First Nation Information Governance Centre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2090087"/>
            <a:ext cx="11768773" cy="2974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indent="-456565">
              <a:lnSpc>
                <a:spcPct val="100000"/>
              </a:lnSpc>
              <a:spcBef>
                <a:spcPts val="100"/>
              </a:spcBef>
              <a:buClr>
                <a:srgbClr val="C0504D"/>
              </a:buClr>
              <a:buChar char="•"/>
              <a:tabLst>
                <a:tab pos="481965" algn="l"/>
              </a:tabLst>
            </a:pPr>
            <a:r>
              <a:rPr sz="2400" dirty="0">
                <a:latin typeface="Arial"/>
                <a:cs typeface="Arial"/>
              </a:rPr>
              <a:t>FNIGC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a </a:t>
            </a:r>
            <a:r>
              <a:rPr sz="2400" spc="-10" dirty="0">
                <a:latin typeface="Arial"/>
                <a:cs typeface="Arial"/>
              </a:rPr>
              <a:t>non-</a:t>
            </a:r>
            <a:r>
              <a:rPr sz="2400" dirty="0">
                <a:latin typeface="Arial"/>
                <a:cs typeface="Arial"/>
              </a:rPr>
              <a:t>profit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organization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0504D"/>
              </a:buClr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0504D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482600" marR="17780" indent="-457834">
              <a:lnSpc>
                <a:spcPct val="100800"/>
              </a:lnSpc>
              <a:buClr>
                <a:srgbClr val="C0504D"/>
              </a:buClr>
              <a:buFont typeface="Arial"/>
              <a:buChar char="•"/>
              <a:tabLst>
                <a:tab pos="482600" algn="l"/>
              </a:tabLst>
            </a:pPr>
            <a:r>
              <a:rPr sz="2400" b="1" dirty="0">
                <a:latin typeface="Arial"/>
                <a:cs typeface="Arial"/>
              </a:rPr>
              <a:t>Received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national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political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mandate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from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Assembly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First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Nations </a:t>
            </a:r>
            <a:r>
              <a:rPr sz="2400" b="1" dirty="0">
                <a:latin typeface="Arial"/>
                <a:cs typeface="Arial"/>
              </a:rPr>
              <a:t>(AFN)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Chiefs</a:t>
            </a:r>
            <a:r>
              <a:rPr sz="2400" b="1" dirty="0">
                <a:latin typeface="MS PGothic"/>
                <a:cs typeface="MS PGothic"/>
              </a:rPr>
              <a:t>’</a:t>
            </a:r>
            <a:r>
              <a:rPr sz="2400" b="1" spc="-85" dirty="0">
                <a:latin typeface="MS PGothic"/>
                <a:cs typeface="MS PGothic"/>
              </a:rPr>
              <a:t> </a:t>
            </a:r>
            <a:r>
              <a:rPr sz="2400" b="1" dirty="0">
                <a:latin typeface="Arial"/>
                <a:cs typeface="Arial"/>
              </a:rPr>
              <a:t>Committee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Health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(CCOH)to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implement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RHS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0504D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482600" marR="923925" indent="-457834">
              <a:lnSpc>
                <a:spcPct val="100000"/>
              </a:lnSpc>
              <a:buClr>
                <a:srgbClr val="C0504D"/>
              </a:buClr>
              <a:buChar char="•"/>
              <a:tabLst>
                <a:tab pos="482600" algn="l"/>
              </a:tabLst>
            </a:pPr>
            <a:r>
              <a:rPr sz="2400" dirty="0">
                <a:latin typeface="Arial"/>
                <a:cs typeface="Arial"/>
              </a:rPr>
              <a:t>Provides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capacity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building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while respecting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First </a:t>
            </a:r>
            <a:r>
              <a:rPr sz="2400" dirty="0">
                <a:latin typeface="Arial"/>
                <a:cs typeface="Arial"/>
              </a:rPr>
              <a:t>Nations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Principles 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OCAP</a:t>
            </a:r>
            <a:endParaRPr sz="2400" baseline="30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pic>
        <p:nvPicPr>
          <p:cNvPr id="7" name="Picture 6" descr="Logo FNIGC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453" y1="64634" x2="19453" y2="64634"/>
                        <a14:foregroundMark x1="24012" y1="65854" x2="24012" y2="65854"/>
                        <a14:foregroundMark x1="28267" y1="67073" x2="28267" y2="67073"/>
                        <a14:foregroundMark x1="31307" y1="66463" x2="31307" y2="66463"/>
                        <a14:foregroundMark x1="20061" y1="75610" x2="20061" y2="75610"/>
                        <a14:foregroundMark x1="22188" y1="63415" x2="19757" y2="64634"/>
                        <a14:foregroundMark x1="22188" y1="63415" x2="22188" y2="63415"/>
                        <a14:foregroundMark x1="37994" y1="63415" x2="37994" y2="63415"/>
                        <a14:foregroundMark x1="37994" y1="63415" x2="34347" y2="64634"/>
                        <a14:foregroundMark x1="38298" y1="72561" x2="35562" y2="75000"/>
                        <a14:foregroundMark x1="38298" y1="69512" x2="38298" y2="69512"/>
                        <a14:foregroundMark x1="44377" y1="64024" x2="44377" y2="64024"/>
                        <a14:foregroundMark x1="44377" y1="76220" x2="44377" y2="76220"/>
                        <a14:foregroundMark x1="49240" y1="68902" x2="81155" y2="63415"/>
                        <a14:foregroundMark x1="81155" y1="76220" x2="18541" y2="76220"/>
                        <a14:foregroundMark x1="99088" y1="96341" x2="912" y2="96341"/>
                        <a14:foregroundMark x1="98176" y1="92683" x2="80851" y2="62195"/>
                        <a14:foregroundMark x1="304" y1="94512" x2="19149" y2="63415"/>
                        <a14:foregroundMark x1="80243" y1="64024" x2="19149" y2="62195"/>
                        <a14:foregroundMark x1="81155" y1="64024" x2="71429" y2="41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0" y="7239000"/>
            <a:ext cx="2178782" cy="108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bject 4"/>
          <p:cNvSpPr txBox="1"/>
          <p:nvPr/>
        </p:nvSpPr>
        <p:spPr>
          <a:xfrm>
            <a:off x="458398" y="2929995"/>
            <a:ext cx="12245717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COO</a:t>
            </a:r>
            <a:r>
              <a:rPr sz="2400" spc="5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5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political</a:t>
            </a:r>
            <a:r>
              <a:rPr sz="2400" spc="6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forum</a:t>
            </a:r>
            <a:r>
              <a:rPr sz="2400" spc="5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6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secretariat</a:t>
            </a:r>
            <a:r>
              <a:rPr sz="2400" spc="5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collective</a:t>
            </a:r>
            <a:r>
              <a:rPr sz="2400" spc="55" dirty="0">
                <a:latin typeface="Arial"/>
                <a:cs typeface="Arial"/>
              </a:rPr>
              <a:t>  </a:t>
            </a:r>
            <a:r>
              <a:rPr sz="2400" spc="-10" dirty="0">
                <a:latin typeface="Arial"/>
                <a:cs typeface="Arial"/>
              </a:rPr>
              <a:t>decision-</a:t>
            </a:r>
            <a:r>
              <a:rPr sz="2400" dirty="0">
                <a:latin typeface="Arial"/>
                <a:cs typeface="Arial"/>
              </a:rPr>
              <a:t>making,</a:t>
            </a:r>
            <a:r>
              <a:rPr sz="2400" spc="5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action,</a:t>
            </a:r>
            <a:r>
              <a:rPr sz="2400" spc="60" dirty="0">
                <a:latin typeface="Arial"/>
                <a:cs typeface="Arial"/>
              </a:rPr>
              <a:t> 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advocacy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2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133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</a:t>
            </a:r>
            <a:r>
              <a:rPr sz="2400" spc="2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Nations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communities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located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Ontario.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http://www.chiefs-</a:t>
            </a:r>
            <a:r>
              <a:rPr sz="2400" spc="-25" dirty="0">
                <a:latin typeface="Arial"/>
                <a:cs typeface="Arial"/>
              </a:rPr>
              <a:t>of- </a:t>
            </a:r>
            <a:r>
              <a:rPr sz="2400" spc="-10" dirty="0">
                <a:latin typeface="Arial"/>
                <a:cs typeface="Arial"/>
              </a:rPr>
              <a:t>ontario.org/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469265" marR="554990" indent="-4572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469265" algn="l"/>
              </a:tabLst>
            </a:pPr>
            <a:r>
              <a:rPr sz="2400" b="1" spc="-10" dirty="0">
                <a:latin typeface="Arial"/>
                <a:cs typeface="Arial"/>
              </a:rPr>
              <a:t>All-</a:t>
            </a:r>
            <a:r>
              <a:rPr sz="2400" b="1" dirty="0">
                <a:latin typeface="Arial"/>
                <a:cs typeface="Arial"/>
              </a:rPr>
              <a:t>Ontario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Chiefs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Resolution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14/10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passed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June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2014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mandating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Chiefs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Ontario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(COO)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keepers 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RHS data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Ontario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Region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504D"/>
              </a:buClr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265" marR="245745" indent="-457200">
              <a:lnSpc>
                <a:spcPct val="100000"/>
              </a:lnSpc>
              <a:buClr>
                <a:srgbClr val="C0504D"/>
              </a:buClr>
              <a:buChar char="•"/>
              <a:tabLst>
                <a:tab pos="469265" algn="l"/>
                <a:tab pos="7291070" algn="l"/>
              </a:tabLst>
            </a:pPr>
            <a:r>
              <a:rPr sz="2400" dirty="0">
                <a:latin typeface="Arial"/>
                <a:cs typeface="Arial"/>
              </a:rPr>
              <a:t>Works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participating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Nation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communities</a:t>
            </a:r>
            <a:r>
              <a:rPr sz="2400" dirty="0">
                <a:latin typeface="Arial"/>
                <a:cs typeface="Arial"/>
              </a:rPr>
              <a:t>	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Ontario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implement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survey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collect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data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504D"/>
              </a:buClr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C0504D"/>
              </a:buClr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Provides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linkage between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FNIGC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participating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Nation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communities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0504D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C0504D"/>
              </a:buClr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Prepares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final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report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(e.g.,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People</a:t>
            </a:r>
            <a:r>
              <a:rPr sz="2500" i="1" dirty="0">
                <a:latin typeface="MS PGothic"/>
                <a:cs typeface="MS PGothic"/>
              </a:rPr>
              <a:t>’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Report)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444500" y="1089254"/>
            <a:ext cx="12560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AB241F"/>
                </a:solidFill>
                <a:latin typeface="Arial"/>
                <a:ea typeface="+mj-ea"/>
                <a:cs typeface="Arial"/>
              </a:defRPr>
            </a:lvl1pPr>
          </a:lstStyle>
          <a:p>
            <a:pPr marL="927100" indent="-914400">
              <a:spcBef>
                <a:spcPts val="100"/>
              </a:spcBef>
              <a:buFont typeface="+mj-lt"/>
              <a:buAutoNum type="arabicPeriod" startAt="2"/>
            </a:pPr>
            <a:r>
              <a:rPr lang="en-US" sz="4800" spc="160" dirty="0">
                <a:solidFill>
                  <a:srgbClr val="990000"/>
                </a:solidFill>
              </a:rPr>
              <a:t>Chiefs of Ontario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"/>
          <a:stretch/>
        </p:blipFill>
        <p:spPr bwMode="auto">
          <a:xfrm>
            <a:off x="9980863" y="576544"/>
            <a:ext cx="2673997" cy="20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39" l="672" r="98487">
                        <a14:foregroundMark x1="19160" y1="46154" x2="67563" y2="32913"/>
                        <a14:foregroundMark x1="21345" y1="58638" x2="74286" y2="49811"/>
                        <a14:foregroundMark x1="91092" y1="91173" x2="91092" y2="91173"/>
                        <a14:backgroundMark x1="38151" y1="2396" x2="38151" y2="2396"/>
                        <a14:backgroundMark x1="36639" y1="6810" x2="37815" y2="9710"/>
                        <a14:backgroundMark x1="42017" y1="4540" x2="42017" y2="8575"/>
                        <a14:backgroundMark x1="50084" y1="9206" x2="50084" y2="9206"/>
                        <a14:backgroundMark x1="54454" y1="2522" x2="55294" y2="10467"/>
                        <a14:backgroundMark x1="59832" y1="10593" x2="59832" y2="10593"/>
                        <a14:backgroundMark x1="30252" y1="757" x2="69076" y2="126"/>
                        <a14:backgroundMark x1="70924" y1="26482" x2="68235" y2="757"/>
                        <a14:backgroundMark x1="69244" y1="28625" x2="30252" y2="30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88784">
            <a:off x="2457692" y="4058290"/>
            <a:ext cx="3057011" cy="4058961"/>
          </a:xfrm>
          <a:prstGeom prst="rect">
            <a:avLst/>
          </a:prstGeom>
        </p:spPr>
      </p:pic>
      <p:pic>
        <p:nvPicPr>
          <p:cNvPr id="13" name="Picture 12" descr="COVER.jpg"/>
          <p:cNvPicPr>
            <a:picLocks noChangeAspect="1"/>
          </p:cNvPicPr>
          <p:nvPr/>
        </p:nvPicPr>
        <p:blipFill>
          <a:blip r:embed="rId4" cstate="print"/>
          <a:srcRect l="6863" t="6667" r="1111" b="4444"/>
          <a:stretch>
            <a:fillRect/>
          </a:stretch>
        </p:blipFill>
        <p:spPr>
          <a:xfrm rot="21429840">
            <a:off x="4784995" y="3499218"/>
            <a:ext cx="2934172" cy="38704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5605">
            <a:off x="7539718" y="3733608"/>
            <a:ext cx="3008655" cy="4186402"/>
          </a:xfrm>
          <a:prstGeom prst="rect">
            <a:avLst/>
          </a:prstGeom>
        </p:spPr>
      </p:pic>
      <p:pic>
        <p:nvPicPr>
          <p:cNvPr id="15" name="Picture 14" descr="http://tesisaramayorossi.googlecode.com/svn/trunk/Teoria/recuroso%20presentacion/Question-mark3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6" b="96283" l="6625" r="97723">
                        <a14:foregroundMark x1="67702" y1="35130" x2="67702" y2="35130"/>
                        <a14:foregroundMark x1="70600" y1="34015" x2="70600" y2="34015"/>
                        <a14:foregroundMark x1="67702" y1="33457" x2="67702" y2="33457"/>
                        <a14:foregroundMark x1="29814" y1="68216" x2="34990" y2="80112"/>
                        <a14:foregroundMark x1="64803" y1="34944" x2="55694" y2="85688"/>
                        <a14:foregroundMark x1="62112" y1="55204" x2="79296" y2="92379"/>
                        <a14:backgroundMark x1="25052" y1="89591" x2="25052" y2="89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09"/>
          <a:stretch/>
        </p:blipFill>
        <p:spPr bwMode="auto">
          <a:xfrm>
            <a:off x="2158999" y="2248286"/>
            <a:ext cx="2111491" cy="247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444500" y="1089254"/>
            <a:ext cx="12560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AB241F"/>
                </a:solidFill>
                <a:latin typeface="Arial"/>
                <a:ea typeface="+mj-ea"/>
                <a:cs typeface="Arial"/>
              </a:defRPr>
            </a:lvl1pPr>
          </a:lstStyle>
          <a:p>
            <a:pPr marL="927100" indent="-914400">
              <a:spcBef>
                <a:spcPts val="100"/>
              </a:spcBef>
              <a:buFont typeface="+mj-lt"/>
              <a:buAutoNum type="arabicPeriod" startAt="3"/>
            </a:pPr>
            <a:r>
              <a:rPr lang="en-US" sz="4800" spc="160" dirty="0">
                <a:solidFill>
                  <a:srgbClr val="990000"/>
                </a:solidFill>
              </a:rPr>
              <a:t>What is the RHS?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903" y="-1027"/>
            <a:ext cx="10026903" cy="992503"/>
          </a:xfrm>
          <a:prstGeom prst="rect">
            <a:avLst/>
          </a:prstGeom>
        </p:spPr>
        <p:txBody>
          <a:bodyPr vert="horz" wrap="square" lIns="0" tIns="434264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solidFill>
                  <a:srgbClr val="990000"/>
                </a:solidFill>
              </a:rPr>
              <a:t>Regional Health Survey (RHS)</a:t>
            </a:r>
            <a:endParaRPr sz="3600" dirty="0">
              <a:solidFill>
                <a:srgbClr val="99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903" y="1524000"/>
            <a:ext cx="7124497" cy="40902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990000"/>
              </a:buClr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First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Nations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Regional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Health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(RHS)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survey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was </a:t>
            </a:r>
            <a:r>
              <a:rPr sz="2200" dirty="0">
                <a:latin typeface="Arial"/>
                <a:cs typeface="Arial"/>
              </a:rPr>
              <a:t>conducted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national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level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FNIGC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(10) </a:t>
            </a:r>
            <a:r>
              <a:rPr sz="2200" dirty="0">
                <a:latin typeface="Arial"/>
                <a:cs typeface="Arial"/>
              </a:rPr>
              <a:t>provinces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territories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participating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survey.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Chiefs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of </a:t>
            </a:r>
            <a:r>
              <a:rPr sz="2200" dirty="0">
                <a:latin typeface="Arial"/>
                <a:cs typeface="Arial"/>
              </a:rPr>
              <a:t>Ontario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been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involved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onset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pilot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RHS </a:t>
            </a:r>
            <a:r>
              <a:rPr sz="2200" dirty="0">
                <a:latin typeface="Arial"/>
                <a:cs typeface="Arial"/>
              </a:rPr>
              <a:t>survey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since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1997.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Since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pilot,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surveys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have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been </a:t>
            </a:r>
            <a:r>
              <a:rPr sz="2200" dirty="0">
                <a:latin typeface="Arial"/>
                <a:cs typeface="Arial"/>
              </a:rPr>
              <a:t>conducted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2002/03,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RHS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II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2008/10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Phase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III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 </a:t>
            </a:r>
            <a:r>
              <a:rPr sz="2200" spc="-10" dirty="0">
                <a:latin typeface="Arial"/>
                <a:cs typeface="Arial"/>
              </a:rPr>
              <a:t>2015/17.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  <a:p>
            <a:pPr marL="355600" marR="245745" indent="-342900">
              <a:lnSpc>
                <a:spcPct val="10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Overseen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lang="en-US" sz="2200" spc="-60" dirty="0">
                <a:latin typeface="Arial"/>
                <a:cs typeface="Arial"/>
              </a:rPr>
              <a:t>by </a:t>
            </a:r>
            <a:r>
              <a:rPr sz="2200" dirty="0">
                <a:latin typeface="Arial"/>
                <a:cs typeface="Arial"/>
              </a:rPr>
              <a:t>FNIGC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collaboration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regional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partners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such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as </a:t>
            </a:r>
            <a:r>
              <a:rPr sz="2200" dirty="0">
                <a:latin typeface="Arial"/>
                <a:cs typeface="Arial"/>
              </a:rPr>
              <a:t>Chiefs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Ontario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which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makes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only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First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Nations </a:t>
            </a:r>
            <a:r>
              <a:rPr sz="2200" dirty="0">
                <a:latin typeface="Arial"/>
                <a:cs typeface="Arial"/>
              </a:rPr>
              <a:t>governed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national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health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survey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Canada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805" y="6454604"/>
            <a:ext cx="6870497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990000"/>
              </a:buClr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Collects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high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quality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data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health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well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being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on- </a:t>
            </a:r>
            <a:r>
              <a:rPr sz="2200" dirty="0">
                <a:latin typeface="Arial"/>
                <a:cs typeface="Arial"/>
              </a:rPr>
              <a:t>reserve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northern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First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Nations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2344" r="10673" b="7812"/>
          <a:stretch/>
        </p:blipFill>
        <p:spPr>
          <a:xfrm>
            <a:off x="7687562" y="249376"/>
            <a:ext cx="5139438" cy="82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4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863" y="731139"/>
            <a:ext cx="11772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chemeClr val="accent2"/>
              </a:buClr>
              <a:defRPr/>
            </a:pPr>
            <a:r>
              <a:rPr lang="en-CA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RHS data collection tools consist of the Adult survey, the Youth survey,  and the Child survey. Below are the topics covered for each set of survey instruments: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35000" y="2590800"/>
            <a:ext cx="2209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rgbClr val="A3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 Survey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rgbClr val="A3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 Areas (0-11 years)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rgbClr val="A32F2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97825"/>
              </p:ext>
            </p:extLst>
          </p:nvPr>
        </p:nvGraphicFramePr>
        <p:xfrm>
          <a:off x="787400" y="3124207"/>
          <a:ext cx="2438400" cy="5212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053277988"/>
                    </a:ext>
                  </a:extLst>
                </a:gridCol>
              </a:tblGrid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Demographics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057641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Health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3890655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Jordan’s Principle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3846112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Breastfeeding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912653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Activity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8912874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4076475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Childcare Arrangements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6059512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Composition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6471819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Conditions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565652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and Nutrition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6642461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066277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127797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0358452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 and Culture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0353681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Access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7207765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Health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2313798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Security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5012971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Wellness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8360587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pPr marL="171450" marR="2540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799847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555421"/>
              </p:ext>
            </p:extLst>
          </p:nvPr>
        </p:nvGraphicFramePr>
        <p:xfrm>
          <a:off x="2997200" y="3153139"/>
          <a:ext cx="3606764" cy="5212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606764">
                  <a:extLst>
                    <a:ext uri="{9D8B030D-6E8A-4147-A177-3AD203B41FA5}">
                      <a16:colId xmlns:a16="http://schemas.microsoft.com/office/drawing/2014/main" val="1010078098"/>
                    </a:ext>
                  </a:extLst>
                </a:gridCol>
              </a:tblGrid>
              <a:tr h="175181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Demographics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03130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General Health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8016479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Oral Health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4334197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 Activity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1343686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Cannabis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915671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Community Wellness and Traditional Culture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5256105"/>
                  </a:ext>
                </a:extLst>
              </a:tr>
              <a:tr h="213502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6720326"/>
                  </a:ext>
                </a:extLst>
              </a:tr>
              <a:tr h="213502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Household Composition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9396378"/>
                  </a:ext>
                </a:extLst>
              </a:tr>
              <a:tr h="213502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Mental Health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3355470"/>
                  </a:ext>
                </a:extLst>
              </a:tr>
              <a:tr h="171836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Smoking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9648975"/>
                  </a:ext>
                </a:extLst>
              </a:tr>
              <a:tr h="171836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Sexual Health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0489348"/>
                  </a:ext>
                </a:extLst>
              </a:tr>
              <a:tr h="171836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COVID-19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5721240"/>
                  </a:ext>
                </a:extLst>
              </a:tr>
              <a:tr h="171836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Residential and Indian Day Schools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036559"/>
                  </a:ext>
                </a:extLst>
              </a:tr>
              <a:tr h="171836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Language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2364163"/>
                  </a:ext>
                </a:extLst>
              </a:tr>
              <a:tr h="171836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Healthcare Access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1575469"/>
                  </a:ext>
                </a:extLst>
              </a:tr>
              <a:tr h="171836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Food Security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06555"/>
                  </a:ext>
                </a:extLst>
              </a:tr>
              <a:tr h="171836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Alcohol and Substance Use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6781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Personal Wellness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7034501"/>
                  </a:ext>
                </a:extLst>
              </a:tr>
              <a:tr h="45860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Injury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5348934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997200" y="2611776"/>
            <a:ext cx="2209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rgbClr val="A3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Youth Survey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rgbClr val="A3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 Areas (12-17 years)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rgbClr val="A32F2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3548"/>
              </p:ext>
            </p:extLst>
          </p:nvPr>
        </p:nvGraphicFramePr>
        <p:xfrm>
          <a:off x="6934237" y="3124200"/>
          <a:ext cx="2311363" cy="4663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311363">
                  <a:extLst>
                    <a:ext uri="{9D8B030D-6E8A-4147-A177-3AD203B41FA5}">
                      <a16:colId xmlns:a16="http://schemas.microsoft.com/office/drawing/2014/main" val="1408998057"/>
                    </a:ext>
                  </a:extLst>
                </a:gridCol>
              </a:tblGrid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Demographics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9802711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Language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5791398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Mental Health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1854554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Disability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2008203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Oral Health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7683626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 Activity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0732338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Cannabis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0868037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Personal Wellness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1799148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Injury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898270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Employment and Income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5614596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Household Composition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9101547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General Health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5989214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Disability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4542677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Healthcare Access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2322855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Food and Nutrition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9180048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Smoking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8959291"/>
                  </a:ext>
                </a:extLst>
              </a:tr>
              <a:tr h="191675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Sexual Health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4463187"/>
                  </a:ext>
                </a:extLst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781837" y="2611775"/>
            <a:ext cx="3073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rgbClr val="A3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 Survey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rgbClr val="A3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 Areas (18+ years)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rgbClr val="A32F2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13784"/>
              </p:ext>
            </p:extLst>
          </p:nvPr>
        </p:nvGraphicFramePr>
        <p:xfrm>
          <a:off x="9093200" y="3153139"/>
          <a:ext cx="3403563" cy="329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403563">
                  <a:extLst>
                    <a:ext uri="{9D8B030D-6E8A-4147-A177-3AD203B41FA5}">
                      <a16:colId xmlns:a16="http://schemas.microsoft.com/office/drawing/2014/main" val="1408998057"/>
                    </a:ext>
                  </a:extLst>
                </a:gridCol>
              </a:tblGrid>
              <a:tr h="235762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Community Wellness and Traditional Culture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9802711"/>
                  </a:ext>
                </a:extLst>
              </a:tr>
              <a:tr h="231179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5791398"/>
                  </a:ext>
                </a:extLst>
              </a:tr>
              <a:tr h="231179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Mobility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1854554"/>
                  </a:ext>
                </a:extLst>
              </a:tr>
              <a:tr h="231179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Housing – Living Arrangements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2008203"/>
                  </a:ext>
                </a:extLst>
              </a:tr>
              <a:tr h="231179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 Conditions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7683626"/>
                  </a:ext>
                </a:extLst>
              </a:tr>
              <a:tr h="231179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Home Healthcare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0732338"/>
                  </a:ext>
                </a:extLst>
              </a:tr>
              <a:tr h="231179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Preventative Healthcare Access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0868037"/>
                  </a:ext>
                </a:extLst>
              </a:tr>
              <a:tr h="231179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Food Security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1799148"/>
                  </a:ext>
                </a:extLst>
              </a:tr>
              <a:tr h="231179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Alcohol and Substance Use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898270"/>
                  </a:ext>
                </a:extLst>
              </a:tr>
              <a:tr h="231179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Gambling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5614596"/>
                  </a:ext>
                </a:extLst>
              </a:tr>
              <a:tr h="231179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COVID-19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9101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254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Residential and Indian Day Schools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5989214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844800" y="2766298"/>
            <a:ext cx="0" cy="5691902"/>
          </a:xfrm>
          <a:prstGeom prst="line">
            <a:avLst/>
          </a:prstGeom>
          <a:ln>
            <a:solidFill>
              <a:srgbClr val="A32F2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54800" y="2766298"/>
            <a:ext cx="0" cy="5691902"/>
          </a:xfrm>
          <a:prstGeom prst="line">
            <a:avLst/>
          </a:prstGeom>
          <a:ln>
            <a:solidFill>
              <a:srgbClr val="A32F2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1700" y="304800"/>
            <a:ext cx="11201400" cy="178510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RHS Data</a:t>
            </a:r>
          </a:p>
          <a:p>
            <a:pPr algn="ctr">
              <a:buFont typeface="Arial" charset="0"/>
              <a:buNone/>
              <a:defRPr/>
            </a:pPr>
            <a:r>
              <a:rPr lang="en-US" sz="3600" b="1" kern="0" dirty="0">
                <a:solidFill>
                  <a:srgbClr val="99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 powerful tool in the mission to improve First Nation health and wellbeing</a:t>
            </a:r>
            <a:endParaRPr lang="en-CA" sz="3600" b="1" kern="0" dirty="0">
              <a:solidFill>
                <a:srgbClr val="99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491" y="2779678"/>
            <a:ext cx="1226820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RHS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influenced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Nation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initiatives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following</a:t>
            </a:r>
            <a:r>
              <a:rPr sz="2400" spc="-10" dirty="0">
                <a:latin typeface="Arial"/>
                <a:cs typeface="Arial"/>
              </a:rPr>
              <a:t> areas: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Arial"/>
              <a:cs typeface="Arial"/>
            </a:endParaRPr>
          </a:p>
          <a:p>
            <a:pPr marL="718185" indent="-342900">
              <a:lnSpc>
                <a:spcPct val="100000"/>
              </a:lnSpc>
              <a:spcBef>
                <a:spcPts val="5"/>
              </a:spcBef>
              <a:buClr>
                <a:srgbClr val="C0504D"/>
              </a:buClr>
              <a:buFont typeface="Wingdings"/>
              <a:buChar char=""/>
              <a:tabLst>
                <a:tab pos="718185" algn="l"/>
              </a:tabLst>
            </a:pPr>
            <a:r>
              <a:rPr sz="2400" dirty="0">
                <a:latin typeface="Arial"/>
                <a:cs typeface="Arial"/>
              </a:rPr>
              <a:t>Aboriginal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start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Program</a:t>
            </a:r>
            <a:endParaRPr sz="2400" dirty="0">
              <a:latin typeface="Arial"/>
              <a:cs typeface="Arial"/>
            </a:endParaRPr>
          </a:p>
          <a:p>
            <a:pPr marL="718185" indent="-342900">
              <a:lnSpc>
                <a:spcPct val="100000"/>
              </a:lnSpc>
              <a:buClr>
                <a:srgbClr val="C0504D"/>
              </a:buClr>
              <a:buFont typeface="Wingdings"/>
              <a:buChar char=""/>
              <a:tabLst>
                <a:tab pos="718185" algn="l"/>
              </a:tabLst>
            </a:pPr>
            <a:r>
              <a:rPr sz="2400" dirty="0">
                <a:latin typeface="Arial"/>
                <a:cs typeface="Arial"/>
              </a:rPr>
              <a:t>Children’s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Oral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Initiative</a:t>
            </a:r>
            <a:endParaRPr sz="2400" dirty="0">
              <a:latin typeface="Arial"/>
              <a:cs typeface="Arial"/>
            </a:endParaRPr>
          </a:p>
          <a:p>
            <a:pPr marL="718185" indent="-342900">
              <a:lnSpc>
                <a:spcPct val="100000"/>
              </a:lnSpc>
              <a:buClr>
                <a:srgbClr val="C0504D"/>
              </a:buClr>
              <a:buFont typeface="Wingdings"/>
              <a:buChar char=""/>
              <a:tabLst>
                <a:tab pos="718185" algn="l"/>
              </a:tabLst>
            </a:pPr>
            <a:r>
              <a:rPr sz="2400" dirty="0">
                <a:latin typeface="Arial"/>
                <a:cs typeface="Arial"/>
              </a:rPr>
              <a:t>Communicable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Disease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Control</a:t>
            </a:r>
            <a:endParaRPr sz="2400" dirty="0">
              <a:latin typeface="Arial"/>
              <a:cs typeface="Arial"/>
            </a:endParaRPr>
          </a:p>
          <a:p>
            <a:pPr marL="718185" indent="-342900">
              <a:lnSpc>
                <a:spcPct val="100000"/>
              </a:lnSpc>
              <a:buClr>
                <a:srgbClr val="C0504D"/>
              </a:buClr>
              <a:buFont typeface="Wingdings"/>
              <a:buChar char=""/>
              <a:tabLst>
                <a:tab pos="718185" algn="l"/>
              </a:tabLst>
            </a:pPr>
            <a:r>
              <a:rPr sz="2400" dirty="0">
                <a:latin typeface="Arial"/>
                <a:cs typeface="Arial"/>
              </a:rPr>
              <a:t>Food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Security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Nutrition</a:t>
            </a:r>
            <a:endParaRPr sz="2400" dirty="0">
              <a:latin typeface="Arial"/>
              <a:cs typeface="Arial"/>
            </a:endParaRPr>
          </a:p>
          <a:p>
            <a:pPr marL="718185" indent="-342900">
              <a:lnSpc>
                <a:spcPct val="100000"/>
              </a:lnSpc>
              <a:buClr>
                <a:srgbClr val="C0504D"/>
              </a:buClr>
              <a:buFont typeface="Wingdings"/>
              <a:buChar char=""/>
              <a:tabLst>
                <a:tab pos="718185" algn="l"/>
              </a:tabLst>
            </a:pPr>
            <a:r>
              <a:rPr sz="2400" dirty="0">
                <a:latin typeface="Arial"/>
                <a:cs typeface="Arial"/>
              </a:rPr>
              <a:t>Healthy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Living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Child</a:t>
            </a:r>
            <a:r>
              <a:rPr sz="2400" spc="-10" dirty="0">
                <a:latin typeface="Arial"/>
                <a:cs typeface="Arial"/>
              </a:rPr>
              <a:t> Development</a:t>
            </a:r>
            <a:endParaRPr sz="2400" dirty="0">
              <a:latin typeface="Arial"/>
              <a:cs typeface="Arial"/>
            </a:endParaRPr>
          </a:p>
          <a:p>
            <a:pPr marL="718185" indent="-342900">
              <a:lnSpc>
                <a:spcPct val="100000"/>
              </a:lnSpc>
              <a:buClr>
                <a:srgbClr val="C0504D"/>
              </a:buClr>
              <a:buFont typeface="Wingdings"/>
              <a:buChar char=""/>
              <a:tabLst>
                <a:tab pos="718185" algn="l"/>
              </a:tabLst>
            </a:pPr>
            <a:r>
              <a:rPr sz="2400" dirty="0">
                <a:latin typeface="Arial"/>
                <a:cs typeface="Arial"/>
              </a:rPr>
              <a:t>Mental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Addictions</a:t>
            </a:r>
            <a:endParaRPr sz="2400" dirty="0">
              <a:latin typeface="Arial"/>
              <a:cs typeface="Arial"/>
            </a:endParaRPr>
          </a:p>
          <a:p>
            <a:pPr marL="718185" indent="-342900">
              <a:lnSpc>
                <a:spcPct val="100000"/>
              </a:lnSpc>
              <a:buClr>
                <a:srgbClr val="C0504D"/>
              </a:buClr>
              <a:buFont typeface="Wingdings"/>
              <a:buChar char=""/>
              <a:tabLst>
                <a:tab pos="718185" algn="l"/>
              </a:tabLst>
            </a:pPr>
            <a:r>
              <a:rPr sz="2400" dirty="0">
                <a:latin typeface="Arial"/>
                <a:cs typeface="Arial"/>
              </a:rPr>
              <a:t>Public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Canada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Nations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Policing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Program</a:t>
            </a:r>
            <a:endParaRPr sz="2400" dirty="0">
              <a:latin typeface="Arial"/>
              <a:cs typeface="Arial"/>
            </a:endParaRPr>
          </a:p>
          <a:p>
            <a:pPr marL="718185" indent="-342900">
              <a:lnSpc>
                <a:spcPct val="100000"/>
              </a:lnSpc>
              <a:buClr>
                <a:srgbClr val="C0504D"/>
              </a:buClr>
              <a:buFont typeface="Wingdings"/>
              <a:buChar char=""/>
              <a:tabLst>
                <a:tab pos="718185" algn="l"/>
              </a:tabLst>
            </a:pPr>
            <a:r>
              <a:rPr sz="2400" dirty="0">
                <a:latin typeface="Arial"/>
                <a:cs typeface="Arial"/>
              </a:rPr>
              <a:t>Canada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Mortgage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Housing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Corporation</a:t>
            </a:r>
            <a:endParaRPr sz="2400" dirty="0">
              <a:latin typeface="Arial"/>
              <a:cs typeface="Arial"/>
            </a:endParaRPr>
          </a:p>
          <a:p>
            <a:pPr marL="718185" indent="-342900">
              <a:lnSpc>
                <a:spcPct val="100000"/>
              </a:lnSpc>
              <a:buClr>
                <a:srgbClr val="C0504D"/>
              </a:buClr>
              <a:buFont typeface="Wingdings"/>
              <a:buChar char=""/>
              <a:tabLst>
                <a:tab pos="718185" algn="l"/>
              </a:tabLst>
            </a:pPr>
            <a:r>
              <a:rPr sz="2400" dirty="0">
                <a:latin typeface="Arial"/>
                <a:cs typeface="Arial"/>
              </a:rPr>
              <a:t>Canadian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Research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RHS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been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vital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funding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dozens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initiatives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Nations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communities,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elder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vaccine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programs,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housing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oral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initiatives.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9150" y="266440"/>
            <a:ext cx="11201400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RHS Data</a:t>
            </a:r>
          </a:p>
          <a:p>
            <a:pPr algn="ctr">
              <a:buFont typeface="Arial" charset="0"/>
              <a:buNone/>
              <a:defRPr/>
            </a:pPr>
            <a:r>
              <a:rPr lang="en-US" sz="2400" b="1" kern="0" dirty="0">
                <a:solidFill>
                  <a:srgbClr val="99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 powerful tool in the mission to improve First Nation health and wellbeing</a:t>
            </a:r>
            <a:endParaRPr lang="en-CA" sz="2400" b="1" kern="0" dirty="0">
              <a:solidFill>
                <a:srgbClr val="99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Association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Iroquois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Allied</a:t>
            </a:r>
            <a:r>
              <a:rPr spc="-20" dirty="0"/>
              <a:t> </a:t>
            </a:r>
            <a:r>
              <a:rPr dirty="0"/>
              <a:t>Indians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5" dirty="0"/>
              <a:t> </a:t>
            </a:r>
            <a:r>
              <a:rPr dirty="0"/>
              <a:t>Grand Council</a:t>
            </a:r>
            <a:r>
              <a:rPr spc="-35" dirty="0"/>
              <a:t> </a:t>
            </a:r>
            <a:r>
              <a:rPr dirty="0"/>
              <a:t>Treaty</a:t>
            </a:r>
            <a:r>
              <a:rPr spc="10" dirty="0"/>
              <a:t> </a:t>
            </a:r>
            <a:r>
              <a:rPr dirty="0"/>
              <a:t>#3</a:t>
            </a:r>
            <a:r>
              <a:rPr spc="-1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dirty="0"/>
              <a:t>Independent</a:t>
            </a:r>
            <a:r>
              <a:rPr spc="-4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Nishnawbe</a:t>
            </a:r>
            <a:r>
              <a:rPr spc="-15" dirty="0"/>
              <a:t> </a:t>
            </a:r>
            <a:r>
              <a:rPr dirty="0"/>
              <a:t>Aski</a:t>
            </a:r>
            <a:r>
              <a:rPr spc="-1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-10" dirty="0"/>
              <a:t> </a:t>
            </a:r>
            <a:r>
              <a:rPr dirty="0"/>
              <a:t>Anishinabek</a:t>
            </a:r>
            <a:r>
              <a:rPr spc="-30" dirty="0"/>
              <a:t> </a:t>
            </a:r>
            <a:r>
              <a:rPr dirty="0"/>
              <a:t>Nation</a:t>
            </a:r>
            <a:r>
              <a:rPr spc="-20" dirty="0"/>
              <a:t> </a:t>
            </a:r>
            <a:r>
              <a:rPr dirty="0"/>
              <a:t>•</a:t>
            </a:r>
            <a:r>
              <a:rPr spc="245" dirty="0"/>
              <a:t> </a:t>
            </a:r>
            <a:r>
              <a:rPr dirty="0"/>
              <a:t>Independent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Non-</a:t>
            </a:r>
            <a:r>
              <a:rPr dirty="0"/>
              <a:t>Affiliated</a:t>
            </a:r>
            <a:r>
              <a:rPr spc="-35" dirty="0"/>
              <a:t> </a:t>
            </a:r>
            <a:r>
              <a:rPr dirty="0"/>
              <a:t>First</a:t>
            </a:r>
            <a:r>
              <a:rPr spc="-10" dirty="0"/>
              <a:t> Nations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6813" y="3886200"/>
            <a:ext cx="126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RHS 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9325" y="3886200"/>
            <a:ext cx="137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RHS 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0766" y="3886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RHS III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1244600" y="4619558"/>
            <a:ext cx="1371600" cy="1371600"/>
          </a:xfrm>
          <a:prstGeom prst="flowChartConnector">
            <a:avLst/>
          </a:prstGeom>
          <a:solidFill>
            <a:srgbClr val="A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63223" y="4970503"/>
            <a:ext cx="110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19%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2997200" y="4575492"/>
            <a:ext cx="1554480" cy="1554480"/>
          </a:xfrm>
          <a:prstGeom prst="flowChartConnector">
            <a:avLst/>
          </a:prstGeom>
          <a:solidFill>
            <a:srgbClr val="A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66320" y="4965367"/>
            <a:ext cx="103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22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4" name="Curved Right Arrow 13"/>
          <p:cNvSpPr/>
          <p:nvPr/>
        </p:nvSpPr>
        <p:spPr>
          <a:xfrm rot="18206837">
            <a:off x="6304986" y="5173832"/>
            <a:ext cx="1342024" cy="2747594"/>
          </a:xfrm>
          <a:prstGeom prst="curvedRightArrow">
            <a:avLst>
              <a:gd name="adj1" fmla="val 23189"/>
              <a:gd name="adj2" fmla="val 63248"/>
              <a:gd name="adj3" fmla="val 24718"/>
            </a:avLst>
          </a:prstGeom>
          <a:solidFill>
            <a:srgbClr val="A32F2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923642" y="4572000"/>
            <a:ext cx="1645920" cy="1645920"/>
          </a:xfrm>
          <a:prstGeom prst="flowChartConnector">
            <a:avLst/>
          </a:prstGeom>
          <a:solidFill>
            <a:srgbClr val="A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6699" y="5063916"/>
            <a:ext cx="120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23</a:t>
            </a:r>
            <a:r>
              <a:rPr lang="en-US" sz="28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8178800" y="3765104"/>
            <a:ext cx="3971750" cy="3931096"/>
          </a:xfrm>
          <a:prstGeom prst="flowChartConnector">
            <a:avLst/>
          </a:prstGeom>
          <a:solidFill>
            <a:srgbClr val="A2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35486" y="4314036"/>
            <a:ext cx="3094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highest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rate of diabetes are found in those 60 years and older.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47112" y="5958519"/>
            <a:ext cx="1839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45%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923" y1="32184" x2="21923" y2="32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432664" y="5638800"/>
            <a:ext cx="3586627" cy="3000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54562" y="2848456"/>
            <a:ext cx="11429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lvl="1">
              <a:spcBef>
                <a:spcPct val="0"/>
              </a:spcBef>
              <a:buClr>
                <a:schemeClr val="accent2"/>
              </a:buClr>
              <a:buSzPct val="80000"/>
            </a:pPr>
            <a:r>
              <a:rPr lang="en-CA" altLang="en-US" sz="3200" b="1" kern="0" dirty="0">
                <a:solidFill>
                  <a:srgbClr val="A32F2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 Ontario, did you know that there is a steady increase in diabetes rates among First Nations adults?</a:t>
            </a:r>
            <a:endParaRPr lang="en-US" sz="3200" b="1" kern="0" dirty="0">
              <a:solidFill>
                <a:srgbClr val="A32F2F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6840" y="1922996"/>
            <a:ext cx="1195112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Community Snapshot</a:t>
            </a:r>
            <a:endParaRPr lang="en-CA" sz="4000" b="1" kern="0" dirty="0">
              <a:solidFill>
                <a:srgbClr val="A32F2F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3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1401</Words>
  <Application>Microsoft Office PowerPoint</Application>
  <PresentationFormat>Custom</PresentationFormat>
  <Paragraphs>209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Calibri</vt:lpstr>
      <vt:lpstr>Symbol</vt:lpstr>
      <vt:lpstr>Wingdings</vt:lpstr>
      <vt:lpstr>Office Theme</vt:lpstr>
      <vt:lpstr>POWERING UP Data &amp; Research   RHS IV</vt:lpstr>
      <vt:lpstr>Summary of Presentation</vt:lpstr>
      <vt:lpstr>First Nation Information Governance Centre</vt:lpstr>
      <vt:lpstr>PowerPoint Presentation</vt:lpstr>
      <vt:lpstr>PowerPoint Presentation</vt:lpstr>
      <vt:lpstr>Regional Health Survey (RHS)</vt:lpstr>
      <vt:lpstr>PowerPoint Presentation</vt:lpstr>
      <vt:lpstr>PowerPoint Presentation</vt:lpstr>
      <vt:lpstr>PowerPoint Presentation</vt:lpstr>
      <vt:lpstr>4. Lessons Learned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elit.</dc:title>
  <dc:creator>Genna Benson</dc:creator>
  <cp:lastModifiedBy>Tuesday Johnson-MacDonald</cp:lastModifiedBy>
  <cp:revision>35</cp:revision>
  <dcterms:created xsi:type="dcterms:W3CDTF">2023-09-11T21:55:30Z</dcterms:created>
  <dcterms:modified xsi:type="dcterms:W3CDTF">2023-10-24T13:34:17Z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2023-09-11T00:00:00Z</vt:filetime>
  </property>
  <property fmtid="{D5CDD505-2E9C-101B-9397-08002B2CF9AE}" pid="5" name="Producer">
    <vt:lpwstr>Microsoft® PowerPoint® 2016</vt:lpwstr>
  </property>
</Properties>
</file>