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60" r:id="rId6"/>
  </p:sldMasterIdLst>
  <p:notesMasterIdLst>
    <p:notesMasterId r:id="rId24"/>
  </p:notesMasterIdLst>
  <p:sldIdLst>
    <p:sldId id="272" r:id="rId7"/>
    <p:sldId id="264" r:id="rId8"/>
    <p:sldId id="258" r:id="rId9"/>
    <p:sldId id="340" r:id="rId10"/>
    <p:sldId id="288" r:id="rId11"/>
    <p:sldId id="292" r:id="rId12"/>
    <p:sldId id="291" r:id="rId13"/>
    <p:sldId id="280" r:id="rId14"/>
    <p:sldId id="281" r:id="rId15"/>
    <p:sldId id="294" r:id="rId16"/>
    <p:sldId id="275" r:id="rId17"/>
    <p:sldId id="293" r:id="rId18"/>
    <p:sldId id="279" r:id="rId19"/>
    <p:sldId id="342" r:id="rId20"/>
    <p:sldId id="282" r:id="rId21"/>
    <p:sldId id="58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021"/>
    <a:srgbClr val="FBFBFB"/>
    <a:srgbClr val="FBC907"/>
    <a:srgbClr val="FAFAFA"/>
    <a:srgbClr val="FCFCFC"/>
    <a:srgbClr val="FDFDFD"/>
    <a:srgbClr val="96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29EA8-4FD2-461E-94AD-99A2E048404A}" v="22" dt="2023-10-20T21:12:04.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8" autoAdjust="0"/>
    <p:restoredTop sz="69749"/>
  </p:normalViewPr>
  <p:slideViewPr>
    <p:cSldViewPr snapToGrid="0">
      <p:cViewPr varScale="1">
        <p:scale>
          <a:sx n="84" d="100"/>
          <a:sy n="84"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DECC6-DC3E-4D48-BAB3-2D7B3EFCD58C}" type="datetimeFigureOut">
              <a:rPr lang="en-CA" smtClean="0"/>
              <a:t>2023-10-24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7C8B7-2495-4882-AFB4-A3D9C1170B4C}" type="slidenum">
              <a:rPr lang="en-CA" smtClean="0"/>
              <a:t>‹#›</a:t>
            </a:fld>
            <a:endParaRPr lang="en-CA"/>
          </a:p>
        </p:txBody>
      </p:sp>
    </p:spTree>
    <p:extLst>
      <p:ext uri="{BB962C8B-B14F-4D97-AF65-F5344CB8AC3E}">
        <p14:creationId xmlns:p14="http://schemas.microsoft.com/office/powerpoint/2010/main" val="10780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fnigc.ca/wp-content/uploads/2020/09/fnigc_power_of_data_series_kahnawake_web_en_0.pdf" TargetMode="External"/><Relationship Id="rId3" Type="http://schemas.openxmlformats.org/officeDocument/2006/relationships/hyperlink" Target="https://www.sac-isc.gc.ca/eng/1569960595332/1569960634063" TargetMode="External"/><Relationship Id="rId7" Type="http://schemas.openxmlformats.org/officeDocument/2006/relationships/hyperlink" Target="https://www.sac-isc.gc.ca/eng/1576089685593/1576089741803"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fnhssm.com/copy-10-of-new-page" TargetMode="External"/><Relationship Id="rId5" Type="http://schemas.openxmlformats.org/officeDocument/2006/relationships/hyperlink" Target="https://www.fnha.ca/what-we-do/maternal-child-and-family-health/childrens-oral-health-initiative" TargetMode="External"/><Relationship Id="rId10" Type="http://schemas.openxmlformats.org/officeDocument/2006/relationships/hyperlink" Target="https://fnigc.ca/online-library/?wpv-publication-topic=power-of-data" TargetMode="External"/><Relationship Id="rId4" Type="http://schemas.openxmlformats.org/officeDocument/2006/relationships/hyperlink" Target="https://www.sac-isc.gc.ca/eng/1572379399301/1572379483050" TargetMode="External"/><Relationship Id="rId9" Type="http://schemas.openxmlformats.org/officeDocument/2006/relationships/hyperlink" Target="https://fnigc.ca/wp-content/uploads/2020/09/7d3eb3bc7dd1e40d00b1c3fd5eb66d16_fnigc_pod_series-bigstone_final_screen_v2_0.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RHS was the first and only National Health survey under complete First Nations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RHS produces culturally-relevant, health information</a:t>
            </a:r>
            <a:r>
              <a:rPr lang="en-US" sz="1200" b="0" i="0" u="none" strike="noStrike" kern="1200" baseline="0" dirty="0">
                <a:solidFill>
                  <a:schemeClr val="tx1"/>
                </a:solidFill>
                <a:latin typeface="+mn-lt"/>
                <a:ea typeface="+mn-ea"/>
                <a:cs typeface="+mn-cs"/>
              </a:rPr>
              <a:t> </a:t>
            </a:r>
            <a:r>
              <a:rPr lang="en-US" dirty="0"/>
              <a:t>that First Nations </a:t>
            </a:r>
            <a:r>
              <a:rPr lang="en-CA" dirty="0"/>
              <a:t>can use to help create change in their communities, influence</a:t>
            </a:r>
            <a:r>
              <a:rPr lang="en-CA" sz="1200" kern="1200" dirty="0">
                <a:solidFill>
                  <a:schemeClr val="tx1"/>
                </a:solidFill>
                <a:effectLst/>
                <a:latin typeface="+mn-lt"/>
                <a:ea typeface="+mn-ea"/>
                <a:cs typeface="+mn-cs"/>
              </a:rPr>
              <a:t> decision-making, and set </a:t>
            </a:r>
            <a:r>
              <a:rPr lang="en-CA" dirty="0"/>
              <a:t>policies</a:t>
            </a:r>
            <a:r>
              <a:rPr lang="en-CA" sz="1200" kern="1200" dirty="0">
                <a:solidFill>
                  <a:schemeClr val="tx1"/>
                </a:solidFill>
                <a:effectLst/>
                <a:latin typeface="+mn-lt"/>
                <a:ea typeface="+mn-ea"/>
                <a:cs typeface="+mn-cs"/>
              </a:rPr>
              <a:t> and programs</a:t>
            </a:r>
            <a:r>
              <a:rPr lang="en-US" dirty="0"/>
              <a:t> to</a:t>
            </a:r>
            <a:r>
              <a:rPr lang="en-US" sz="1200" b="0" i="0" u="none" strike="noStrike" kern="1200" baseline="0" dirty="0">
                <a:solidFill>
                  <a:schemeClr val="tx1"/>
                </a:solidFill>
                <a:latin typeface="+mn-lt"/>
                <a:ea typeface="+mn-ea"/>
                <a:cs typeface="+mn-cs"/>
              </a:rPr>
              <a:t> </a:t>
            </a:r>
            <a:r>
              <a:rPr lang="en-US" dirty="0"/>
              <a:t>improve health outcomes</a:t>
            </a:r>
            <a:endParaRPr lang="en-US" b="0" i="0" dirty="0">
              <a:solidFill>
                <a:srgbClr val="000000"/>
              </a:solidFill>
              <a:effectLst/>
              <a:latin typeface="Roboto" panose="02000000000000000000" pitchFamily="2" charset="0"/>
            </a:endParaRPr>
          </a:p>
          <a:p>
            <a:pPr defTabSz="931774">
              <a:defRPr/>
            </a:pPr>
            <a:endParaRPr lang="en-CA" dirty="0"/>
          </a:p>
          <a:p>
            <a:pPr defTabSz="931774">
              <a:defRPr/>
            </a:pPr>
            <a:r>
              <a:rPr lang="en-CA" dirty="0"/>
              <a:t>Our surveys are rooted in principles of self-determination, nationhood, self-governance and nation re-building</a:t>
            </a:r>
          </a:p>
          <a:p>
            <a:pPr defTabSz="931774">
              <a:defRPr/>
            </a:pPr>
            <a:r>
              <a:rPr lang="en-CA" dirty="0"/>
              <a:t>Our process is based on the values of trust and respect for First Nations peoples, communities and nations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F37C8B7-2495-4882-AFB4-A3D9C1170B4C}" type="slidenum">
              <a:rPr lang="en-CA" smtClean="0"/>
              <a:t>1</a:t>
            </a:fld>
            <a:endParaRPr lang="en-CA"/>
          </a:p>
        </p:txBody>
      </p:sp>
    </p:spTree>
    <p:extLst>
      <p:ext uri="{BB962C8B-B14F-4D97-AF65-F5344CB8AC3E}">
        <p14:creationId xmlns:p14="http://schemas.microsoft.com/office/powerpoint/2010/main" val="128102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CA" dirty="0"/>
              <a:t>Our surveys go through an ethics review committee: assemble ad hoc committee – First Nations experts, researchers in the area/topic of interest – some regions and communities have their own ethics processes as well – respect regional and community processes in place</a:t>
            </a:r>
          </a:p>
          <a:p>
            <a:pPr defTabSz="966529">
              <a:defRPr/>
            </a:pPr>
            <a:endParaRPr lang="en-CA" dirty="0"/>
          </a:p>
          <a:p>
            <a:pPr defTabSz="966529">
              <a:defRPr/>
            </a:pPr>
            <a:r>
              <a:rPr lang="en-CA" b="1" dirty="0"/>
              <a:t>Community consent </a:t>
            </a:r>
            <a:r>
              <a:rPr lang="en-CA" dirty="0"/>
              <a:t>– Chief and Council are engaged and must consent to survey being conducted in the community prior to any individuals being approached (also takes time)</a:t>
            </a:r>
          </a:p>
          <a:p>
            <a:pPr defTabSz="966529">
              <a:defRPr/>
            </a:pPr>
            <a:r>
              <a:rPr lang="en-CA" dirty="0"/>
              <a:t>-community is involved in decision making around the administration of the survey itself (hiring data collectors, decide how survey is rolled out, etc.) – the </a:t>
            </a:r>
            <a:r>
              <a:rPr lang="en-CA" b="1" dirty="0"/>
              <a:t>C</a:t>
            </a:r>
            <a:r>
              <a:rPr lang="en-CA" dirty="0"/>
              <a:t> in OCAP</a:t>
            </a:r>
          </a:p>
          <a:p>
            <a:pPr defTabSz="966529">
              <a:defRPr/>
            </a:pPr>
            <a:endParaRPr lang="en-CA" dirty="0"/>
          </a:p>
          <a:p>
            <a:pPr defTabSz="966529">
              <a:defRPr/>
            </a:pPr>
            <a:r>
              <a:rPr lang="en-CA" dirty="0"/>
              <a:t>Individual consent – free, prior and informed consent. Ensure participants understand what they are participating in and what the results will be used for and where data will be held</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10</a:t>
            </a:fld>
            <a:endParaRPr lang="en-CA"/>
          </a:p>
        </p:txBody>
      </p:sp>
    </p:spTree>
    <p:extLst>
      <p:ext uri="{BB962C8B-B14F-4D97-AF65-F5344CB8AC3E}">
        <p14:creationId xmlns:p14="http://schemas.microsoft.com/office/powerpoint/2010/main" val="313137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terms of where data is stored: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5 regions have their own servers – survey data downloaded directly to their servers. The remaining 5 regions sync data to FNIGC servers who hold data in trust until collection is complete then transfer complete regional datasets back to these regions</a:t>
            </a:r>
          </a:p>
          <a:p>
            <a:endParaRPr lang="en-US" dirty="0"/>
          </a:p>
          <a:p>
            <a:r>
              <a:rPr lang="en-US" dirty="0"/>
              <a:t>No community to date has held their own data</a:t>
            </a:r>
          </a:p>
        </p:txBody>
      </p:sp>
      <p:sp>
        <p:nvSpPr>
          <p:cNvPr id="4" name="Slide Number Placeholder 3"/>
          <p:cNvSpPr>
            <a:spLocks noGrp="1"/>
          </p:cNvSpPr>
          <p:nvPr>
            <p:ph type="sldNum" sz="quarter" idx="10"/>
          </p:nvPr>
        </p:nvSpPr>
        <p:spPr/>
        <p:txBody>
          <a:bodyPr/>
          <a:lstStyle/>
          <a:p>
            <a:fld id="{9F37C8B7-2495-4882-AFB4-A3D9C1170B4C}" type="slidenum">
              <a:rPr lang="en-CA" smtClean="0"/>
              <a:t>11</a:t>
            </a:fld>
            <a:endParaRPr lang="en-CA"/>
          </a:p>
        </p:txBody>
      </p:sp>
    </p:spTree>
    <p:extLst>
      <p:ext uri="{BB962C8B-B14F-4D97-AF65-F5344CB8AC3E}">
        <p14:creationId xmlns:p14="http://schemas.microsoft.com/office/powerpoint/2010/main" val="22010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-own processes for decision making on how and whether data is released</a:t>
            </a:r>
          </a:p>
          <a:p>
            <a:r>
              <a:rPr lang="en-CA" dirty="0"/>
              <a:t>-acknowledges that the FN community has ownership and control of their data and process by which the data is collected and shared</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12</a:t>
            </a:fld>
            <a:endParaRPr lang="en-CA"/>
          </a:p>
        </p:txBody>
      </p:sp>
    </p:spTree>
    <p:extLst>
      <p:ext uri="{BB962C8B-B14F-4D97-AF65-F5344CB8AC3E}">
        <p14:creationId xmlns:p14="http://schemas.microsoft.com/office/powerpoint/2010/main" val="31673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Cross-sectional – allows for seeing changes over time in certain indicators</a:t>
            </a:r>
          </a:p>
        </p:txBody>
      </p:sp>
      <p:sp>
        <p:nvSpPr>
          <p:cNvPr id="4" name="Slide Number Placeholder 3"/>
          <p:cNvSpPr>
            <a:spLocks noGrp="1"/>
          </p:cNvSpPr>
          <p:nvPr>
            <p:ph type="sldNum" sz="quarter" idx="10"/>
          </p:nvPr>
        </p:nvSpPr>
        <p:spPr/>
        <p:txBody>
          <a:bodyPr/>
          <a:lstStyle/>
          <a:p>
            <a:fld id="{9F37C8B7-2495-4882-AFB4-A3D9C1170B4C}" type="slidenum">
              <a:rPr lang="en-CA" smtClean="0"/>
              <a:t>13</a:t>
            </a:fld>
            <a:endParaRPr lang="en-CA"/>
          </a:p>
        </p:txBody>
      </p:sp>
    </p:spTree>
    <p:extLst>
      <p:ext uri="{BB962C8B-B14F-4D97-AF65-F5344CB8AC3E}">
        <p14:creationId xmlns:p14="http://schemas.microsoft.com/office/powerpoint/2010/main" val="71767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 panose="02000000000000000000" pitchFamily="2" charset="0"/>
              </a:rPr>
              <a:t>the information we have collected from our surveys and research has informed key community health programs, such as the </a:t>
            </a:r>
            <a:r>
              <a:rPr lang="en-US" b="0" i="0" u="sng" dirty="0">
                <a:solidFill>
                  <a:srgbClr val="0D6E6F"/>
                </a:solidFill>
                <a:effectLst/>
                <a:latin typeface="Roboto" panose="02000000000000000000" pitchFamily="2" charset="0"/>
                <a:hlinkClick r:id="rId3"/>
              </a:rPr>
              <a:t>Aboriginal Diabetes Initiative</a:t>
            </a:r>
            <a:r>
              <a:rPr lang="en-US" b="0" i="0" dirty="0">
                <a:solidFill>
                  <a:srgbClr val="000000"/>
                </a:solidFill>
                <a:effectLst/>
                <a:latin typeface="Roboto" panose="02000000000000000000" pitchFamily="2" charset="0"/>
              </a:rPr>
              <a:t>, the </a:t>
            </a:r>
            <a:r>
              <a:rPr lang="en-US" b="0" i="0" u="sng" dirty="0">
                <a:solidFill>
                  <a:srgbClr val="0D6E6F"/>
                </a:solidFill>
                <a:effectLst/>
                <a:latin typeface="Roboto" panose="02000000000000000000" pitchFamily="2" charset="0"/>
                <a:hlinkClick r:id="rId4"/>
              </a:rPr>
              <a:t>Aboriginal Head Start Program on Reserve</a:t>
            </a:r>
            <a:r>
              <a:rPr lang="en-US" b="0" i="0" dirty="0">
                <a:solidFill>
                  <a:srgbClr val="000000"/>
                </a:solidFill>
                <a:effectLst/>
                <a:latin typeface="Roboto" panose="02000000000000000000" pitchFamily="2" charset="0"/>
              </a:rPr>
              <a:t>, the </a:t>
            </a:r>
            <a:r>
              <a:rPr lang="en-US" b="0" i="0" u="sng" dirty="0">
                <a:solidFill>
                  <a:srgbClr val="0D6E6F"/>
                </a:solidFill>
                <a:effectLst/>
                <a:latin typeface="Roboto" panose="02000000000000000000" pitchFamily="2" charset="0"/>
                <a:hlinkClick r:id="rId5"/>
              </a:rPr>
              <a:t>Children’s Oral Health Initiative</a:t>
            </a:r>
            <a:r>
              <a:rPr lang="en-US" b="0" i="0" dirty="0">
                <a:solidFill>
                  <a:srgbClr val="000000"/>
                </a:solidFill>
                <a:effectLst/>
                <a:latin typeface="Roboto" panose="02000000000000000000" pitchFamily="2" charset="0"/>
              </a:rPr>
              <a:t>, the </a:t>
            </a:r>
            <a:r>
              <a:rPr lang="en-US" b="0" i="0" u="sng" dirty="0">
                <a:solidFill>
                  <a:srgbClr val="0D6E6F"/>
                </a:solidFill>
                <a:effectLst/>
                <a:latin typeface="Roboto" panose="02000000000000000000" pitchFamily="2" charset="0"/>
                <a:hlinkClick r:id="rId6"/>
              </a:rPr>
              <a:t>Maternal Child Health Program</a:t>
            </a:r>
            <a:r>
              <a:rPr lang="en-US" b="0" i="0" dirty="0">
                <a:solidFill>
                  <a:srgbClr val="000000"/>
                </a:solidFill>
                <a:effectLst/>
                <a:latin typeface="Roboto" panose="02000000000000000000" pitchFamily="2" charset="0"/>
              </a:rPr>
              <a:t>, and the</a:t>
            </a:r>
            <a:r>
              <a:rPr lang="en-US" b="0" i="0" u="sng" dirty="0">
                <a:solidFill>
                  <a:srgbClr val="0D6E6F"/>
                </a:solidFill>
                <a:effectLst/>
                <a:latin typeface="Roboto" panose="02000000000000000000" pitchFamily="2" charset="0"/>
                <a:hlinkClick r:id="rId7"/>
              </a:rPr>
              <a:t> National Aboriginal Youth Suicide Prevention program</a:t>
            </a:r>
            <a:r>
              <a:rPr lang="en-US" b="0" i="0" dirty="0">
                <a:solidFill>
                  <a:srgbClr val="000000"/>
                </a:solidFill>
                <a:effectLst/>
                <a:latin typeface="Roboto" panose="02000000000000000000" pitchFamily="2" charset="0"/>
              </a:rPr>
              <a:t>.</a:t>
            </a:r>
          </a:p>
          <a:p>
            <a:pPr algn="l"/>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Meanwhile, at a community level, the </a:t>
            </a:r>
            <a:r>
              <a:rPr lang="en-US" b="0" i="0" u="sng" dirty="0">
                <a:solidFill>
                  <a:srgbClr val="0D6E6F"/>
                </a:solidFill>
                <a:effectLst/>
                <a:latin typeface="Roboto" panose="02000000000000000000" pitchFamily="2" charset="0"/>
                <a:hlinkClick r:id="rId8"/>
              </a:rPr>
              <a:t>Mohawk Nation of Kahnawake</a:t>
            </a:r>
            <a:r>
              <a:rPr lang="en-US" b="0" i="0" dirty="0">
                <a:solidFill>
                  <a:srgbClr val="000000"/>
                </a:solidFill>
                <a:effectLst/>
                <a:latin typeface="Roboto" panose="02000000000000000000" pitchFamily="2" charset="0"/>
              </a:rPr>
              <a:t> has used RHS data to inform their health and social services planning, while </a:t>
            </a:r>
            <a:r>
              <a:rPr lang="en-US" b="0" i="0" u="sng" dirty="0">
                <a:solidFill>
                  <a:srgbClr val="0D6E6F"/>
                </a:solidFill>
                <a:effectLst/>
                <a:latin typeface="Roboto" panose="02000000000000000000" pitchFamily="2" charset="0"/>
                <a:hlinkClick r:id="rId9"/>
              </a:rPr>
              <a:t>Bigstone Cree Nation</a:t>
            </a:r>
            <a:r>
              <a:rPr lang="en-US" b="0" i="0" dirty="0">
                <a:solidFill>
                  <a:srgbClr val="000000"/>
                </a:solidFill>
                <a:effectLst/>
                <a:latin typeface="Roboto" panose="02000000000000000000" pitchFamily="2" charset="0"/>
              </a:rPr>
              <a:t> has used it to support their 10-year Comprehensive Health Plan, report cards to Health Canada, and the Community Based Reporting Template (CBRT).</a:t>
            </a:r>
          </a:p>
          <a:p>
            <a:pPr algn="l"/>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In addition, data from FNIGC’s surveys have influenced policy areas such as food security and nutrition, healthy living, healthy child development, communicable disease control, youth smoking, and mental health and addictions. Check out FNIGC’s </a:t>
            </a:r>
            <a:r>
              <a:rPr lang="en-US" b="0" i="0" u="sng" dirty="0">
                <a:solidFill>
                  <a:srgbClr val="0D6E6F"/>
                </a:solidFill>
                <a:effectLst/>
                <a:latin typeface="Roboto" panose="02000000000000000000" pitchFamily="2" charset="0"/>
                <a:hlinkClick r:id="rId10"/>
              </a:rPr>
              <a:t>Power of Data</a:t>
            </a:r>
            <a:r>
              <a:rPr lang="en-US" b="0" i="0" dirty="0">
                <a:solidFill>
                  <a:srgbClr val="000000"/>
                </a:solidFill>
                <a:effectLst/>
                <a:latin typeface="Roboto" panose="02000000000000000000" pitchFamily="2" charset="0"/>
              </a:rPr>
              <a:t> story collection to learn more about the real-world benefits that RHS data has had in First Nations communities over the past two decades.</a:t>
            </a:r>
          </a:p>
          <a:p>
            <a:endParaRPr lang="en-US" dirty="0"/>
          </a:p>
          <a:p>
            <a:r>
              <a:rPr lang="en-US" dirty="0"/>
              <a:t>RHS3 – first time we reported trends on measures that were consistent across first 3 phases – able to see changes across time on certain health indicators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Health conditions -  significantly fewer youth and children have one or more reported health conditions compared to RHS phase 2</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Among FN youth the proportion of daily smokers was 10.4% (95% CI [9.1, 11.8]) and the proportion of occasional smokers was 6.8% (95% CI [5.9, 7.9]). This is a significant decrease from the RHS 2008/10 where 20.4% (95% CI [18.6, 22.3]) of First Nations youth were daily smokers and 12.8% (95% CI [11.4, 14.3]) were occasional smokers. </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the proportion of youth abstaining from any sort of alcohol consumption was 75.3% (95% CI [73.2, 77.3. This is significantly higher than that reported in the RHS 2008/10 where three-fifths (61.0%, 95% CI [58.6, 63.4]) of First Nations youth were abstinent from any consumption of alcohol in the 12 months prior to the survey. </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RHS 2015/16 results indicated 62.5% of mothers (95% CI [59.9, 65.0]) reported never smoking during pregnancy versus 53.1% (95% CI [50.7, 55.5]) in the RHS 2008/10. </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A quarter of mothers (26.8%, 95% CI [24.6, 29.1]) reported smoking throughout the full-term in the RHS 2015/16 compared to 32.7% (95% CI [30.5, 34.9]) of mothers in the RHS 2008/10.</a:t>
            </a:r>
            <a:endParaRPr lang="en-CA" sz="1800" dirty="0">
              <a:effectLst/>
              <a:latin typeface="Calibri" panose="020F0502020204030204" pitchFamily="34" charset="0"/>
              <a:ea typeface="Calibri" panose="020F0502020204030204" pitchFamily="34" charset="0"/>
            </a:endParaRPr>
          </a:p>
          <a:p>
            <a:pPr marL="457200"/>
            <a:r>
              <a:rPr lang="en-CA"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Compared to RHS Phase 2 (22.5%), a First Nations adults had higher levels of education al attainment  - a significantly higher proportion reported post-secondary or graduate level attainment in the RHS Phase 3 (45.6%)</a:t>
            </a:r>
            <a:endParaRPr lang="en-CA"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7C8B7-2495-4882-AFB4-A3D9C1170B4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87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different ways to access data held by the FNIGC. </a:t>
            </a:r>
            <a:endParaRPr lang="en-US" dirty="0"/>
          </a:p>
          <a:p>
            <a:endParaRPr lang="en-US" dirty="0"/>
          </a:p>
          <a:p>
            <a:r>
              <a:rPr lang="en-US" dirty="0"/>
              <a:t>1) FNIGC Knowledge Lodge- provides free access to FNIGC’s published data in the form of charts, tables and graphs that can be exported for use in presentations, reports and academic papers.</a:t>
            </a:r>
          </a:p>
          <a:p>
            <a:endParaRPr lang="en-CA" dirty="0"/>
          </a:p>
          <a:p>
            <a:r>
              <a:rPr lang="en-CA" dirty="0"/>
              <a:t>2) Published reports – RHS 1997, Phase 1 (technical and Peoples report), 2, 3 (2 volumes), REEES</a:t>
            </a:r>
          </a:p>
          <a:p>
            <a:endParaRPr lang="en-CA" dirty="0"/>
          </a:p>
          <a:p>
            <a:r>
              <a:rPr lang="en-CA" dirty="0"/>
              <a:t>1) FNDC – application and review process to ensure benefit to First Nations and not do any harm – internal review committee (legal, FN, research perspective) -  suggest changes: e.g., consider context, try to mitigate harms, consider FN priorities (back and forth process)</a:t>
            </a:r>
          </a:p>
          <a:p>
            <a:endParaRPr lang="en-CA" dirty="0"/>
          </a:p>
          <a:p>
            <a:r>
              <a:rPr lang="en-CA" dirty="0"/>
              <a:t>2) Special Purpose Custom Tables: </a:t>
            </a:r>
            <a:endParaRPr lang="en-US" dirty="0"/>
          </a:p>
          <a:p>
            <a:r>
              <a:rPr lang="en-CA" dirty="0"/>
              <a:t>Special Purpose Custom Tables: are provided for special projects. They are accessed by submitting a request that details exactly why the tables in question are required, who will use them and for what purposes. Special tabulations, in their raw, unpublished form, cannot be shared with anyone apart from those individuals granted access to them by way of the Special Purpose Custom Tables Contract. The Special Purpose Custom Tables Contract permits the client to include limited extracts of tables in publications to support analyses. The FNIGC obviously cannot prevent other parties from using these extracts.</a:t>
            </a:r>
            <a:endParaRPr lang="en-US" dirty="0"/>
          </a:p>
          <a:p>
            <a:r>
              <a:rPr lang="en-CA" dirty="0"/>
              <a:t> </a:t>
            </a:r>
            <a:endParaRPr lang="en-US" dirty="0"/>
          </a:p>
          <a:p>
            <a:r>
              <a:rPr lang="en-CA" dirty="0"/>
              <a:t> 3) General Purpose Custom Tables:</a:t>
            </a:r>
            <a:endParaRPr lang="en-US" dirty="0"/>
          </a:p>
          <a:p>
            <a:r>
              <a:rPr lang="en-CA" dirty="0"/>
              <a:t>General Purpose Custom Tables may look identical to Special Purpose Custom Tables. They differ in terms of a) how they can be used; b) with whom they can be shared in their raw, unpublished form and c) their cost. General Purpose Custom Tables are not attached to any specific research can be used to support the activities and programs of the organization. Once delivered, Contract holders may redistribute within the organization in accordance with the rules set out in their contract. Because of the broad range of uses these tabulations can be put to use and the fact that they can be distributed in the organization, General Purpose Custom Tables are more expensive than Special Purpose Custom Tables. </a:t>
            </a:r>
            <a:endParaRPr lang="en-US" dirty="0"/>
          </a:p>
          <a:p>
            <a:endParaRPr lang="en-US" dirty="0"/>
          </a:p>
          <a:p>
            <a:r>
              <a:rPr lang="en-CA" dirty="0"/>
              <a:t>4) On-site data centre</a:t>
            </a:r>
            <a:endParaRPr lang="en-US" dirty="0"/>
          </a:p>
          <a:p>
            <a:r>
              <a:rPr lang="en-CA" dirty="0"/>
              <a:t>This level of service offers clients access to de-identified, record-level data for purposes of statistical modeling. This type of data access is permitted only for research questions that cannot be sufficiently addressed via the two service levels listed above. Clients who are approved for this level of data access must conduct their work in person at the FNDC which is located at FNIGC’s office in downtown Ottawa, Ontario.  </a:t>
            </a:r>
            <a:endParaRPr lang="en-US" dirty="0"/>
          </a:p>
          <a:p>
            <a:r>
              <a:rPr lang="en-CA" dirty="0"/>
              <a:t>A data access contract must be signed prior to entering the FNDC for any on-site research. Clients can only access the variables and the subset of data required for their analyses, as specified in the signed contract. </a:t>
            </a:r>
            <a:endParaRPr lang="en-US" dirty="0"/>
          </a:p>
          <a:p>
            <a:r>
              <a:rPr lang="en-CA" dirty="0"/>
              <a:t> </a:t>
            </a:r>
            <a:endParaRPr lang="en-US" dirty="0"/>
          </a:p>
          <a:p>
            <a:r>
              <a:rPr lang="en-CA" dirty="0"/>
              <a:t>5) FNIGC Collaborative Research Services</a:t>
            </a:r>
            <a:endParaRPr lang="en-US" dirty="0"/>
          </a:p>
          <a:p>
            <a:r>
              <a:rPr lang="en-CA" dirty="0"/>
              <a:t>Clients interested in collaborating with FNIGC on a particular project or paper can do so by using FNDC’s Collaborative Research Services. FNIGC has a skilled research team available to support projects of mutual interest. </a:t>
            </a:r>
            <a:endParaRPr lang="en-US" dirty="0"/>
          </a:p>
          <a:p>
            <a:r>
              <a:rPr lang="en-US" dirty="0"/>
              <a:t>A</a:t>
            </a:r>
            <a:r>
              <a:rPr lang="en-US" baseline="0" dirty="0"/>
              <a:t> project may either be FNIGC-initiated or researcher-initiated.</a:t>
            </a:r>
          </a:p>
          <a:p>
            <a:r>
              <a:rPr lang="en-CA" i="1" dirty="0"/>
              <a:t>FNIGC Initiated Collaboration</a:t>
            </a:r>
            <a:endParaRPr lang="en-US" i="1" dirty="0"/>
          </a:p>
          <a:p>
            <a:r>
              <a:rPr lang="en-CA" dirty="0"/>
              <a:t>Where FNIGC commissions the expertise of a researcher to produce a research publication, FNIGC will always retain </a:t>
            </a:r>
            <a:r>
              <a:rPr lang="en-CA" b="1" i="1" dirty="0"/>
              <a:t>first listing</a:t>
            </a:r>
            <a:r>
              <a:rPr lang="en-CA" dirty="0"/>
              <a:t> in the order of authorship. These publications are under the ownership of FNIGC. </a:t>
            </a:r>
            <a:endParaRPr lang="en-US" dirty="0"/>
          </a:p>
          <a:p>
            <a:r>
              <a:rPr lang="en-CA" i="1" dirty="0"/>
              <a:t>Researcher Initiated Collaboration</a:t>
            </a:r>
            <a:endParaRPr lang="en-US" i="1" dirty="0"/>
          </a:p>
          <a:p>
            <a:r>
              <a:rPr lang="en-CA" dirty="0"/>
              <a:t>Where a researcher requests FNIGC collaboration on a manuscript for publication, FNIGC’s listing in the order of authorship will be determined in accordance with FNIGC’s contribution to the manuscript. These publications will be considered to have co-authorship. </a:t>
            </a:r>
          </a:p>
          <a:p>
            <a:endParaRPr lang="en-CA" dirty="0"/>
          </a:p>
          <a:p>
            <a:r>
              <a:rPr lang="en-CA" dirty="0"/>
              <a:t>Data interpreted form a First Nations lens (through FN writers/researchers or review committees) – appropriately contextualized (lived reality) – avoid misconstruing results (stereotyping)  - health disparities exist, but have to be taken into their colonial context (e.g., residential schools)</a:t>
            </a:r>
            <a:endParaRPr lang="en-US" dirty="0"/>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15</a:t>
            </a:fld>
            <a:endParaRPr lang="en-CA"/>
          </a:p>
        </p:txBody>
      </p:sp>
    </p:spTree>
    <p:extLst>
      <p:ext uri="{BB962C8B-B14F-4D97-AF65-F5344CB8AC3E}">
        <p14:creationId xmlns:p14="http://schemas.microsoft.com/office/powerpoint/2010/main" val="131702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We also conduct other research that aligns with First Nations priorities that have come out of the survey work.  For example:</a:t>
            </a:r>
            <a:endParaRPr lang="en-US" dirty="0">
              <a:cs typeface="Calibri"/>
            </a:endParaRPr>
          </a:p>
          <a:p>
            <a:pPr algn="just"/>
            <a:endParaRPr lang="en-US" dirty="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lang="en-US" dirty="0"/>
              <a:t>First Nations perspectives of poverty and how it should be measured </a:t>
            </a: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lang="en-US" dirty="0"/>
              <a:t>Strength-based approaches to Indigenous Research and Well-Being Indicators</a:t>
            </a:r>
            <a:endParaRPr lang="en-US" dirty="0">
              <a:latin typeface="Segoe UI" panose="020B0502040204020203" pitchFamily="34" charset="0"/>
              <a:cs typeface="Segoe UI"/>
            </a:endParaRPr>
          </a:p>
          <a:p>
            <a:pPr marL="285750" indent="-285750" algn="just">
              <a:buFont typeface="Arial"/>
              <a:buChar char="•"/>
            </a:pPr>
            <a:r>
              <a:rPr lang="en-US" dirty="0"/>
              <a:t>Cannabis and mental health</a:t>
            </a:r>
            <a:endParaRPr lang="en-US" sz="1200" dirty="0">
              <a:effectLst/>
              <a:latin typeface="Segoe UI" panose="020B0502040204020203" pitchFamily="34" charset="0"/>
              <a:cs typeface="Segoe UI"/>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lang="en-US" dirty="0"/>
              <a:t>A Strengths-Based Profile of Aging</a:t>
            </a:r>
            <a:endParaRPr lang="en-US" dirty="0">
              <a:latin typeface="Segoe UI" panose="020B0502040204020203" pitchFamily="34" charset="0"/>
              <a:cs typeface="Segoe UI"/>
            </a:endParaRPr>
          </a:p>
          <a:p>
            <a:pPr marL="285750" indent="-285750" algn="just">
              <a:buFont typeface="Arial"/>
              <a:buChar char="•"/>
            </a:pPr>
            <a:r>
              <a:rPr lang="en-US" dirty="0">
                <a:latin typeface="Calibri"/>
                <a:cs typeface="Calibri"/>
              </a:rPr>
              <a:t>Scoping Review of First Nations health and wellbeing indicators</a:t>
            </a:r>
          </a:p>
          <a:p>
            <a:pPr marL="285750" indent="-285750" algn="just">
              <a:buFont typeface="Arial"/>
              <a:buChar char="•"/>
            </a:pPr>
            <a:endParaRPr lang="en-US" dirty="0"/>
          </a:p>
          <a:p>
            <a:pPr algn="just"/>
            <a:r>
              <a:rPr lang="en-US" dirty="0"/>
              <a:t>FNIGC also conducts research to advance data sovereignty and information governance,  </a:t>
            </a:r>
          </a:p>
          <a:p>
            <a:pPr marL="171450" indent="-171450" algn="just">
              <a:buFont typeface="Arial" panose="020B0604020202020204" pitchFamily="34" charset="0"/>
              <a:buChar char="•"/>
            </a:pPr>
            <a:r>
              <a:rPr lang="en-US" dirty="0"/>
              <a:t>Exploring policies/legislation/processes and existing barriers to asserting data sovereignty. </a:t>
            </a:r>
          </a:p>
          <a:p>
            <a:pPr marL="171450" indent="-171450" algn="just">
              <a:buFont typeface="Arial" panose="020B0604020202020204" pitchFamily="34" charset="0"/>
              <a:buChar char="•"/>
            </a:pPr>
            <a:r>
              <a:rPr lang="en-US" dirty="0"/>
              <a:t>Examining ways to respect data sovereignty in areas such as legislation, intellectual property, data linkage, open data/big data, research data management, as well as biobanking and genomic research.</a:t>
            </a:r>
            <a:endParaRPr lang="en-US" dirty="0">
              <a:cs typeface="Calibri"/>
            </a:endParaRPr>
          </a:p>
          <a:p>
            <a:pPr algn="just"/>
            <a:endParaRPr lang="en-US" dirty="0">
              <a:cs typeface="Calibri"/>
            </a:endParaRPr>
          </a:p>
          <a:p>
            <a:pPr algn="just"/>
            <a:r>
              <a:rPr lang="en-US" dirty="0"/>
              <a:t>Another key part to the work we do at FNIGC is </a:t>
            </a:r>
            <a:r>
              <a:rPr lang="en-US" b="0" dirty="0"/>
              <a:t>knowledge translation which also includes the First Nations Data Centre </a:t>
            </a:r>
            <a:r>
              <a:rPr lang="en-US" dirty="0"/>
              <a:t>where we provide oversight for those wishing to access unpublished national data.</a:t>
            </a:r>
            <a:endParaRPr lang="en-US" dirty="0">
              <a:cs typeface="Calibri"/>
            </a:endParaRPr>
          </a:p>
          <a:p>
            <a:pPr algn="just"/>
            <a:endParaRPr lang="en-US" dirty="0"/>
          </a:p>
          <a:p>
            <a:pPr algn="just"/>
            <a:r>
              <a:rPr lang="en-US" dirty="0"/>
              <a:t>We lead education and training initiatives on First Nations data sovereignty, First Nations principles of OCAP and information governance.  </a:t>
            </a:r>
            <a:endParaRPr lang="en-US" dirty="0">
              <a:cs typeface="Calibri"/>
            </a:endParaRPr>
          </a:p>
          <a:p>
            <a:pPr algn="just"/>
            <a:endParaRPr lang="en-US" dirty="0"/>
          </a:p>
          <a:p>
            <a:pPr algn="just"/>
            <a:r>
              <a:rPr lang="en-US" dirty="0"/>
              <a:t>And finally, the First Nations Data Governance Strategy that you will be hearing a lot about from my colleague Erin Corston </a:t>
            </a:r>
            <a:endParaRPr lang="en-US" dirty="0">
              <a:cs typeface="Calibri"/>
            </a:endParaRPr>
          </a:p>
          <a:p>
            <a:pPr>
              <a:buFont typeface="+mj-lt"/>
            </a:pPr>
            <a:endParaRPr lang="en-CA" dirty="0">
              <a:cs typeface="Calibri" panose="020F0502020204030204"/>
            </a:endParaRPr>
          </a:p>
          <a:p>
            <a:pPr>
              <a:buFont typeface="+mj-lt"/>
            </a:pPr>
            <a:endParaRPr lang="en-US" sz="2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kern="1200" dirty="0">
              <a:solidFill>
                <a:schemeClr val="tx1"/>
              </a:solidFill>
              <a:effectLst/>
              <a:latin typeface="+mn-lt"/>
              <a:cs typeface="Calibri" panose="020F0502020204030204"/>
            </a:endParaRPr>
          </a:p>
        </p:txBody>
      </p:sp>
      <p:sp>
        <p:nvSpPr>
          <p:cNvPr id="4" name="Slide Number Placeholder 3"/>
          <p:cNvSpPr>
            <a:spLocks noGrp="1"/>
          </p:cNvSpPr>
          <p:nvPr>
            <p:ph type="sldNum" sz="quarter" idx="5"/>
          </p:nvPr>
        </p:nvSpPr>
        <p:spPr/>
        <p:txBody>
          <a:bodyPr/>
          <a:lstStyle/>
          <a:p>
            <a:fld id="{9F37C8B7-2495-4882-AFB4-A3D9C1170B4C}" type="slidenum">
              <a:rPr lang="en-CA" smtClean="0"/>
              <a:t>16</a:t>
            </a:fld>
            <a:endParaRPr lang="en-CA"/>
          </a:p>
        </p:txBody>
      </p:sp>
    </p:spTree>
    <p:extLst>
      <p:ext uri="{BB962C8B-B14F-4D97-AF65-F5344CB8AC3E}">
        <p14:creationId xmlns:p14="http://schemas.microsoft.com/office/powerpoint/2010/main" val="90509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76F06669-DC84-4A18-9BB6-2769C9296BB7}" type="slidenum">
              <a:rPr lang="en-CA" smtClean="0"/>
              <a:t>17</a:t>
            </a:fld>
            <a:endParaRPr lang="en-CA"/>
          </a:p>
        </p:txBody>
      </p:sp>
    </p:spTree>
    <p:extLst>
      <p:ext uri="{BB962C8B-B14F-4D97-AF65-F5344CB8AC3E}">
        <p14:creationId xmlns:p14="http://schemas.microsoft.com/office/powerpoint/2010/main" val="118760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Incorporated in 2010 following the receipt of its mandate from the Assembly of First Nations, Special Chiefs in Assembly (#48 – 2009)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Mandated to support information management, research and training needs of First Nations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Measure improvements to First Nations health and well-being through the RHS and other specialized surveys (FNREEES, FNLED, RSS)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We report to the Assembly of First Nations (AFN) on an annual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Also FNIGC in other mandates from the AFN – Survey mandates as well as organization mandates, mandates specific to OCAP and RIGCs (future)</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2</a:t>
            </a:fld>
            <a:endParaRPr lang="en-CA"/>
          </a:p>
        </p:txBody>
      </p:sp>
    </p:spTree>
    <p:extLst>
      <p:ext uri="{BB962C8B-B14F-4D97-AF65-F5344CB8AC3E}">
        <p14:creationId xmlns:p14="http://schemas.microsoft.com/office/powerpoint/2010/main" val="121976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Governed by a Board of Directors from 10 regions across Canada representing 10 provinces and 2 territories – one board seat for AFN (non voting)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-FNIGC is designed as a network of regionally controlled centres supporting research, and data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-we are the “hub” that supports (to the degree necessary) the regional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-the work FNIGC does would not be possible without our regional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NS – UNSM represents NS, PEI, and NF (for now…..NB may take on PEI later) and now maybe LB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MB – established by the Assembly of Manitoba Chiefs (AMC) </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3</a:t>
            </a:fld>
            <a:endParaRPr lang="en-CA"/>
          </a:p>
        </p:txBody>
      </p:sp>
    </p:spTree>
    <p:extLst>
      <p:ext uri="{BB962C8B-B14F-4D97-AF65-F5344CB8AC3E}">
        <p14:creationId xmlns:p14="http://schemas.microsoft.com/office/powerpoint/2010/main" val="160138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61988"/>
            <a:ext cx="4418013" cy="2484437"/>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way First Nations data is managed by governments and institutions is very colonial:</a:t>
            </a:r>
          </a:p>
          <a:p>
            <a:pPr marL="171450" indent="-171450">
              <a:buFont typeface="Arial" panose="020B0604020202020204" pitchFamily="34" charset="0"/>
              <a:buChar char="•"/>
            </a:pPr>
            <a:r>
              <a:rPr lang="en-US" sz="1200" dirty="0"/>
              <a:t>Sharing of First Nations data without the consent or knowledge of the community;</a:t>
            </a:r>
          </a:p>
          <a:p>
            <a:pPr marL="171450" indent="-171450">
              <a:buFont typeface="Arial" panose="020B0604020202020204" pitchFamily="34" charset="0"/>
              <a:buChar char="•"/>
            </a:pPr>
            <a:r>
              <a:rPr lang="en-US" sz="1200" dirty="0"/>
              <a:t>Commercialization of First Nations data;</a:t>
            </a:r>
          </a:p>
          <a:p>
            <a:pPr marL="171450" indent="-171450">
              <a:buFont typeface="Arial" panose="020B0604020202020204" pitchFamily="34" charset="0"/>
              <a:buChar char="•"/>
            </a:pPr>
            <a:r>
              <a:rPr lang="en-US" sz="1200" dirty="0"/>
              <a:t>Over-collection of data from First Nations; and</a:t>
            </a:r>
          </a:p>
          <a:p>
            <a:pPr marL="171450" indent="-171450">
              <a:buFont typeface="Arial" panose="020B0604020202020204" pitchFamily="34" charset="0"/>
              <a:buChar char="•"/>
            </a:pPr>
            <a:r>
              <a:rPr lang="en-US" sz="1200" dirty="0"/>
              <a:t>Data collected without the intent or capacity to improve the well-being of First Nations.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a:solidFill>
                  <a:schemeClr val="tx1"/>
                </a:solidFill>
                <a:effectLst/>
                <a:latin typeface="+mn-lt"/>
                <a:ea typeface="+mn-ea"/>
                <a:cs typeface="+mn-cs"/>
              </a:rPr>
              <a:t>The Regional health survey was a response to the legacy of unethical research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pPr>
            <a:r>
              <a:rPr lang="en-US" sz="1200" dirty="0"/>
              <a:t>-community/participant hesitation to participate in our surveys</a:t>
            </a:r>
            <a:endParaRPr lang="en-CA" sz="1200" dirty="0"/>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C8729-C564-4EEF-915A-0800618D605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93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OCAP principles were created because data gathering prior to the RHS had frequently been imposed by outside authorities and did not benefit First Nations– in turn, met with resistance </a:t>
            </a:r>
          </a:p>
          <a:p>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 First Nations principles of OCAP</a:t>
            </a:r>
            <a:r>
              <a:rPr lang="en-US" b="0" i="0" baseline="3000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establish how First Nations’ data and information will be collected, protected, used, or shared. OCAP</a:t>
            </a:r>
            <a:r>
              <a:rPr lang="en-US" b="0" i="0" baseline="3000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asserts that First Nations alone have control over data collection processes in their communities.</a:t>
            </a:r>
            <a:endParaRPr lang="en-US" dirty="0"/>
          </a:p>
          <a:p>
            <a:r>
              <a:rPr lang="en-US" b="0" i="0" dirty="0">
                <a:solidFill>
                  <a:srgbClr val="000000"/>
                </a:solidFill>
                <a:effectLst/>
                <a:latin typeface="Roboto" panose="02000000000000000000" pitchFamily="2" charset="0"/>
              </a:rPr>
              <a:t>Standing for ownership, control, access and possession, OCAP</a:t>
            </a:r>
            <a:r>
              <a:rPr lang="en-US" b="0" i="0" baseline="3000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is a tool to support strong information governance on the path to First Nations data sovereignty. Given the diversity within and across Nations, the principles will be expressed and asserted in line with a Nation’s respective world view, traditional knowledge, and protocols.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FNIGC Objective: promote and advance the First Nations Principles</a:t>
            </a:r>
            <a:r>
              <a:rPr lang="en-US" baseline="0" dirty="0"/>
              <a:t> of OCAP; </a:t>
            </a:r>
            <a:r>
              <a:rPr lang="en-CA" sz="1200" dirty="0"/>
              <a:t>RHS was the first national survey implemented explicitly in keeping with the First Nations principles of OCAP</a:t>
            </a:r>
            <a:r>
              <a:rPr lang="en-CA" sz="1200" baseline="30000" dirty="0"/>
              <a:t>®</a:t>
            </a:r>
            <a:r>
              <a:rPr lang="en-CA" sz="1200" dirty="0"/>
              <a:t> </a:t>
            </a:r>
            <a:endParaRPr lang="en-US" dirty="0"/>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5</a:t>
            </a:fld>
            <a:endParaRPr lang="en-CA"/>
          </a:p>
        </p:txBody>
      </p:sp>
    </p:spTree>
    <p:extLst>
      <p:ext uri="{BB962C8B-B14F-4D97-AF65-F5344CB8AC3E}">
        <p14:creationId xmlns:p14="http://schemas.microsoft.com/office/powerpoint/2010/main" val="24227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In 1994, there were three major national longitudinal surveys were launched by the federal government that specifically excluded First Nations living on reserve and in northern First Nations communities (National Population Health Survey (NPHS), National Longitudinal Survey of Children and Youth (NLSCY), Survey of Labour and Income Dynamics (SLID))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As a result, in 1996, the Assembly of First Nations Chiefs Committee on Health mandated that a First Nations health survey be implemented every four years across Canada. A National Steering Committee was formed to oversee this work. In </a:t>
            </a:r>
            <a:r>
              <a:rPr lang="en-CA" baseline="0" dirty="0"/>
              <a:t>July 1996, a National Coordinator, Gail Mc Donald, was hired under contract, through the Chiefs of Ontario Office,  to  coordinate  and  support  the  work  of  the  National  Steering  Committee (1996-2000) in meeting its objectives</a:t>
            </a:r>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first RHS took place in 1997 and involved First Nations and Inuit from across Canada. The survey was implemented to address First Nations and Inuit health and well-being while acknowledging the need for First Nations and Inuit to control their own health information…this is when OCA…</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Inuit pulled out of RHS after pilot (now have their own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Initially after pilot survey data was collected, the RHS did not have a home – StatCan and RHS reps negotiated a possible merging of the APS and RHS, but </a:t>
            </a:r>
            <a:r>
              <a:rPr lang="en-US" dirty="0" err="1"/>
              <a:t>StatCan’s</a:t>
            </a:r>
            <a:r>
              <a:rPr lang="en-US" dirty="0"/>
              <a:t> requirement that data be collected and rolled-up under their authority was in conflict with FN principles to protect aggregate (community-level) info which would be accessible via ATIP requests (no MOU could assure otherwise) – RHS decided to “go it alone” and “OCA” obtained its “P” (U of MB compiled dataset – housed at COO for a bit), then AFN in 1999, then in 2002 was transferred to </a:t>
            </a:r>
            <a:r>
              <a:rPr lang="en-US" baseline="0" dirty="0"/>
              <a:t>NAHO (National Aboriginal Health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-concept of information governance grew out of RHS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RHS has had a few oversight committees over the years:</a:t>
            </a:r>
          </a:p>
          <a:p>
            <a:r>
              <a:rPr lang="en-US" dirty="0"/>
              <a:t>1996-2000: National Steering Committee</a:t>
            </a:r>
          </a:p>
          <a:p>
            <a:r>
              <a:rPr lang="en-US" dirty="0"/>
              <a:t>2000: First Nations Information Governance Committee – endorsed by the AFN Chiefs Committee on Health</a:t>
            </a:r>
          </a:p>
          <a:p>
            <a:r>
              <a:rPr lang="en-US" dirty="0"/>
              <a:t>2010: FNICG was incorporated and a Board of Directors was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oversight was always based on regional representation - </a:t>
            </a:r>
            <a:r>
              <a:rPr lang="en-CA" sz="1200" kern="1200" dirty="0">
                <a:solidFill>
                  <a:schemeClr val="tx1"/>
                </a:solidFill>
                <a:effectLst/>
                <a:latin typeface="+mn-lt"/>
                <a:ea typeface="+mn-ea"/>
                <a:cs typeface="+mn-cs"/>
              </a:rPr>
              <a:t>It was called the “Regional” Health Survey for a reason – it is based on the collective regional processes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Extra……</a:t>
            </a:r>
          </a:p>
          <a:p>
            <a:r>
              <a:rPr lang="en-US" dirty="0"/>
              <a:t>2006 – Harvard Independent review of RHS released</a:t>
            </a:r>
          </a:p>
          <a:p>
            <a:r>
              <a:rPr lang="en-US" b="1" dirty="0">
                <a:highlight>
                  <a:srgbClr val="FFFF00"/>
                </a:highlight>
              </a:rPr>
              <a:t>2011 – AFN mandate to address data gap on childhood development, education (for all ages) and employment</a:t>
            </a:r>
          </a:p>
          <a:p>
            <a:endParaRPr lang="en-US" dirty="0"/>
          </a:p>
          <a:p>
            <a:r>
              <a:rPr lang="en-US" dirty="0"/>
              <a:t>2012 – Johns Hopkins independent review and OCAP Trademarked </a:t>
            </a:r>
          </a:p>
          <a:p>
            <a:r>
              <a:rPr lang="en-US" dirty="0"/>
              <a:t>2015 – launched first Fundamentals of OCAP course</a:t>
            </a:r>
          </a:p>
        </p:txBody>
      </p:sp>
      <p:sp>
        <p:nvSpPr>
          <p:cNvPr id="4" name="Slide Number Placeholder 3"/>
          <p:cNvSpPr>
            <a:spLocks noGrp="1"/>
          </p:cNvSpPr>
          <p:nvPr>
            <p:ph type="sldNum" sz="quarter" idx="10"/>
          </p:nvPr>
        </p:nvSpPr>
        <p:spPr/>
        <p:txBody>
          <a:bodyPr/>
          <a:lstStyle/>
          <a:p>
            <a:fld id="{9F37C8B7-2495-4882-AFB4-A3D9C1170B4C}" type="slidenum">
              <a:rPr lang="en-CA" smtClean="0"/>
              <a:t>6</a:t>
            </a:fld>
            <a:endParaRPr lang="en-CA"/>
          </a:p>
        </p:txBody>
      </p:sp>
    </p:spTree>
    <p:extLst>
      <p:ext uri="{BB962C8B-B14F-4D97-AF65-F5344CB8AC3E}">
        <p14:creationId xmlns:p14="http://schemas.microsoft.com/office/powerpoint/2010/main" val="34324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National level datasets held by FNIGC – representative of First Nations population living on reserve and in northern First Nations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RHS and Surveys on Social Determinants of Health (SIPS) – family of surveys – cycle of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Phase 1 &amp; 2 intended to be longitudinal, but was not feasible – cross-sectional approach to collection undertaken </a:t>
            </a:r>
          </a:p>
          <a:p>
            <a:endParaRPr lang="en-US" dirty="0"/>
          </a:p>
          <a:p>
            <a:r>
              <a:rPr lang="en-US" dirty="0"/>
              <a:t>RHS4 data – results available in 2025</a:t>
            </a:r>
          </a:p>
        </p:txBody>
      </p:sp>
      <p:sp>
        <p:nvSpPr>
          <p:cNvPr id="4" name="Slide Number Placeholder 3"/>
          <p:cNvSpPr>
            <a:spLocks noGrp="1"/>
          </p:cNvSpPr>
          <p:nvPr>
            <p:ph type="sldNum" sz="quarter" idx="10"/>
          </p:nvPr>
        </p:nvSpPr>
        <p:spPr/>
        <p:txBody>
          <a:bodyPr/>
          <a:lstStyle/>
          <a:p>
            <a:fld id="{9F37C8B7-2495-4882-AFB4-A3D9C1170B4C}" type="slidenum">
              <a:rPr lang="en-CA" smtClean="0"/>
              <a:t>7</a:t>
            </a:fld>
            <a:endParaRPr lang="en-CA"/>
          </a:p>
        </p:txBody>
      </p:sp>
    </p:spTree>
    <p:extLst>
      <p:ext uri="{BB962C8B-B14F-4D97-AF65-F5344CB8AC3E}">
        <p14:creationId xmlns:p14="http://schemas.microsoft.com/office/powerpoint/2010/main" val="13377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Data also representative at regional level</a:t>
            </a:r>
          </a:p>
          <a:p>
            <a:endParaRPr lang="en-CA" dirty="0"/>
          </a:p>
          <a:p>
            <a:r>
              <a:rPr lang="en-CA" dirty="0"/>
              <a:t>Phase 1 – longitudinal sampling design – proved difficult to continue – attrition with a smaller population (FN on reserve)</a:t>
            </a:r>
          </a:p>
          <a:p>
            <a:r>
              <a:rPr lang="en-CA" dirty="0"/>
              <a:t>Phase 2 – changed to cross sectional sampling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Stratified random sampling: </a:t>
            </a:r>
            <a:r>
              <a:rPr lang="en-CA" sz="2800" dirty="0"/>
              <a:t>National representation of:</a:t>
            </a:r>
            <a:r>
              <a:rPr lang="en-CA" sz="1000" dirty="0"/>
              <a:t> </a:t>
            </a:r>
            <a:r>
              <a:rPr lang="en-CA" sz="2800" dirty="0"/>
              <a:t>First Nations individuals living on-reserve and in northern First Nations communities</a:t>
            </a:r>
            <a:r>
              <a:rPr lang="en-US" sz="1000" dirty="0"/>
              <a:t>; </a:t>
            </a:r>
            <a:r>
              <a:rPr lang="en-US" sz="2800" dirty="0"/>
              <a:t>Stratified by region, sub-region, community size </a:t>
            </a:r>
            <a:r>
              <a:rPr lang="en-US" sz="1200" dirty="0"/>
              <a:t>(with randomized replacement)</a:t>
            </a:r>
            <a:endParaRPr lang="en-CA" dirty="0"/>
          </a:p>
          <a:p>
            <a:r>
              <a:rPr lang="en-CA" dirty="0"/>
              <a:t>To select individuals within communities - use locally</a:t>
            </a:r>
            <a:r>
              <a:rPr lang="en-CA" baseline="0" dirty="0"/>
              <a:t> updated community membership lists used as frame in communities – random selection with 8 age/sex group quotas </a:t>
            </a:r>
            <a:r>
              <a:rPr lang="en-US" sz="800" dirty="0"/>
              <a:t>(</a:t>
            </a:r>
            <a:r>
              <a:rPr lang="en-CA" sz="1200" dirty="0"/>
              <a:t>equal # of males and females) </a:t>
            </a:r>
          </a:p>
          <a:p>
            <a:r>
              <a:rPr lang="en-CA" sz="1200" dirty="0"/>
              <a:t>0-11; 12-17; 18-54; 55+</a:t>
            </a:r>
          </a:p>
          <a:p>
            <a:endParaRPr lang="en-CA" baseline="0" dirty="0"/>
          </a:p>
          <a:p>
            <a:r>
              <a:rPr lang="en-CA" sz="1200" dirty="0"/>
              <a:t>The FNLED survey is a continuation of the REEES with a focus on employment (part of SIPS)</a:t>
            </a:r>
          </a:p>
          <a:p>
            <a:r>
              <a:rPr lang="en-CA" sz="1200" dirty="0"/>
              <a:t>The FNLED will also have some data comparability with other national surveys,</a:t>
            </a:r>
            <a:r>
              <a:rPr lang="en-CA" sz="1200" baseline="0" dirty="0"/>
              <a:t> particularly </a:t>
            </a:r>
            <a:r>
              <a:rPr lang="en-CA" sz="1200" dirty="0"/>
              <a:t>the Indigenous Peoples Survey (formerly Aboriginal Peoples Survey)</a:t>
            </a:r>
          </a:p>
          <a:p>
            <a:r>
              <a:rPr lang="en-CA" sz="1200" baseline="0" dirty="0"/>
              <a:t>The data was intended to be nationally representative of</a:t>
            </a:r>
            <a:r>
              <a:rPr lang="en-CA" sz="1200" dirty="0"/>
              <a:t> First Nations individuals living on-reserve and in northern First Nations communities</a:t>
            </a:r>
          </a:p>
          <a:p>
            <a:endParaRPr lang="en-CA" sz="1200" dirty="0"/>
          </a:p>
          <a:p>
            <a:r>
              <a:rPr lang="en-CA" sz="1200" dirty="0"/>
              <a:t>Adult survey with some youth (age 15-17) - Target age groups: 15-17; 18-24; 25-54; 55-64</a:t>
            </a:r>
          </a:p>
          <a:p>
            <a:r>
              <a:rPr lang="en-CA" sz="1800" dirty="0">
                <a:effectLst/>
                <a:latin typeface="Calibri" panose="020F0502020204030204" pitchFamily="34" charset="0"/>
                <a:ea typeface="Calibri" panose="020F0502020204030204" pitchFamily="34" charset="0"/>
              </a:rPr>
              <a:t>a nationally representative dataset was not viable </a:t>
            </a:r>
            <a:r>
              <a:rPr lang="en-CA" sz="1200" dirty="0">
                <a:effectLst/>
                <a:latin typeface="Calibri" panose="020F0502020204030204" pitchFamily="34" charset="0"/>
                <a:ea typeface="Calibri" panose="020F0502020204030204" pitchFamily="34" charset="0"/>
              </a:rPr>
              <a:t>due to Covid-19 pandemic occurring mid-way through data collection</a:t>
            </a: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Only five regions collected enough data to produce results (Nova Scotia, Quebec, Ontario, Yukon, and Northwest Territories) – produced aggregate report (no National level data available)</a:t>
            </a:r>
            <a:endParaRPr lang="en-CA" dirty="0"/>
          </a:p>
          <a:p>
            <a:endParaRPr lang="en-CA" baseline="0" dirty="0"/>
          </a:p>
          <a:p>
            <a:r>
              <a:rPr lang="en-CA" baseline="0" dirty="0"/>
              <a:t>Using social science methodology to collect Indigenous information – using the governments tools to be able to communicate FN needs with government </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8</a:t>
            </a:fld>
            <a:endParaRPr lang="en-CA"/>
          </a:p>
        </p:txBody>
      </p:sp>
    </p:spTree>
    <p:extLst>
      <p:ext uri="{BB962C8B-B14F-4D97-AF65-F5344CB8AC3E}">
        <p14:creationId xmlns:p14="http://schemas.microsoft.com/office/powerpoint/2010/main" val="34644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Work with regions ensures our research processes and methodologies incorporate FNs perspectives of well-being and involve First Nations in the all aspects of the process.</a:t>
            </a:r>
          </a:p>
          <a:p>
            <a:endParaRPr lang="en-CA" dirty="0"/>
          </a:p>
          <a:p>
            <a:r>
              <a:rPr lang="en-CA" dirty="0"/>
              <a:t>Cultural framework was developed for the RHS in2005 – helps to guide content, themes and questions as well as interpretation of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Collaborative survey development process </a:t>
            </a:r>
            <a:r>
              <a:rPr lang="en-CA" dirty="0"/>
              <a:t>with regional partners – who in turn engage with communities (by First Nations for 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Ensures that questions and priorities are relevant to First Nations (ground-up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FN Control of all parts of process – from questionnaire development to interpretation of results and contextualization of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-challenge with competing regional priorities and only so many questions that can be asked in one survey (regional components)</a:t>
            </a:r>
          </a:p>
          <a:p>
            <a:r>
              <a:rPr lang="en-CA" dirty="0"/>
              <a:t>Lessons Learned – get feedback from the field back up to FNIGC to communicate community needs/priorities/challenges to refine methods</a:t>
            </a:r>
          </a:p>
          <a:p>
            <a:endParaRPr lang="en-US" dirty="0"/>
          </a:p>
        </p:txBody>
      </p:sp>
      <p:sp>
        <p:nvSpPr>
          <p:cNvPr id="4" name="Slide Number Placeholder 3"/>
          <p:cNvSpPr>
            <a:spLocks noGrp="1"/>
          </p:cNvSpPr>
          <p:nvPr>
            <p:ph type="sldNum" sz="quarter" idx="10"/>
          </p:nvPr>
        </p:nvSpPr>
        <p:spPr/>
        <p:txBody>
          <a:bodyPr/>
          <a:lstStyle/>
          <a:p>
            <a:fld id="{9F37C8B7-2495-4882-AFB4-A3D9C1170B4C}" type="slidenum">
              <a:rPr lang="en-CA" smtClean="0"/>
              <a:t>9</a:t>
            </a:fld>
            <a:endParaRPr lang="en-CA"/>
          </a:p>
        </p:txBody>
      </p:sp>
    </p:spTree>
    <p:extLst>
      <p:ext uri="{BB962C8B-B14F-4D97-AF65-F5344CB8AC3E}">
        <p14:creationId xmlns:p14="http://schemas.microsoft.com/office/powerpoint/2010/main" val="214560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D6AA-1250-4CBD-BD48-66B2266C9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5DFD003-53A9-486A-AAF5-E74E0ACA5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19C60DE-90C6-4E80-8591-0913DDB812E8}"/>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863FA4E1-3A69-47A3-AEFE-4A9977246D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9D8D08-E4BD-431C-BBB1-EFF35BC3BBF2}"/>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37923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3B86-EA28-46FB-8F97-12F9B09F293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79AC3A-2923-457E-8D58-F34AE4CB4F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0822D2-1032-4E36-BE85-44CB95744C12}"/>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44AF6AC6-3405-4265-BD3D-BF52C566D7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1F0FFA-A55B-4E08-B7E2-94C782D7462C}"/>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30514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E710A-DAF8-47E2-89C4-06FF5D611D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DBEE1F-760D-4303-8CD1-5B35863593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9FB57E-BE54-4BF8-91D6-D1637B891792}"/>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EF978977-0BF3-4ED5-8760-6FC4D019C5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AB1A8C-4CBC-4868-9E8F-9734EA9B3845}"/>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264028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4F77-D3A5-41EE-81EA-A3A350569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3659041-83F5-4D1D-AF05-221D20F26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8E10000-E2CB-43CE-B935-0718A78CCDDE}"/>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FAC76C16-EC91-4469-8233-B1BB9B561C0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09B1BA-F06D-493D-810D-C4AF9916C584}"/>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103378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CC4D-AD8E-4874-8C19-68FC025A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6DEB4E-DC17-4086-8122-81ED1C36BB3E}"/>
              </a:ext>
            </a:extLst>
          </p:cNvPr>
          <p:cNvSpPr>
            <a:spLocks noGrp="1"/>
          </p:cNvSpPr>
          <p:nvPr>
            <p:ph idx="1"/>
          </p:nvPr>
        </p:nvSpPr>
        <p:spPr/>
        <p:txBody>
          <a:bodyPr/>
          <a:lstStyle>
            <a:lvl1pPr>
              <a:buClr>
                <a:srgbClr val="640000"/>
              </a:buClr>
              <a:defRPr/>
            </a:lvl1pPr>
            <a:lvl2pPr>
              <a:buClr>
                <a:srgbClr val="640000"/>
              </a:buClr>
              <a:defRPr/>
            </a:lvl2pPr>
            <a:lvl3pPr>
              <a:buClr>
                <a:srgbClr val="640000"/>
              </a:buClr>
              <a:defRPr/>
            </a:lvl3pPr>
            <a:lvl4pPr>
              <a:buClr>
                <a:srgbClr val="640000"/>
              </a:buClr>
              <a:defRPr/>
            </a:lvl4pPr>
            <a:lvl5pPr>
              <a:buClr>
                <a:srgbClr val="64000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352D2F46-0F4C-49F6-8DC3-ECE35E298218}"/>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C98C3195-7C4B-48CE-A12F-E7A1C847D0A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0069599-3A6A-4CD4-8C08-7388A40C1937}"/>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164554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0F99-7722-48AB-B460-95F39308F3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0D4F44-FA50-4D8C-B1B7-51122C4C7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FABD32-E1B8-4358-9425-F0F5BAE827A8}"/>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72EB2B17-F2DE-430A-B712-E45AEABD9E5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60F97D2-98D7-4594-84BF-EFA6C5B86D7F}"/>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312967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7CC7-9876-4FE4-9FF8-7E9A90E2731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A40B23-9080-46FF-BDB3-A27AD8E035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2158DC7-C046-4377-AEF9-2A9B6ACAFB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36D6073-4C9E-4DAD-975E-5DFCE591AFD2}"/>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6" name="Footer Placeholder 5">
            <a:extLst>
              <a:ext uri="{FF2B5EF4-FFF2-40B4-BE49-F238E27FC236}">
                <a16:creationId xmlns:a16="http://schemas.microsoft.com/office/drawing/2014/main" id="{2484CEB0-E9AF-4629-A643-935DF004BDF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A2B1E8D-BBD8-4777-9339-7EBCC7284B11}"/>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339757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2A04-20CB-4304-9874-1667AF6A9A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D67C29-56D4-4EE2-9EFB-CC697052A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E85654-0783-46A4-B58A-B672C3233A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1DFDAA3-4E66-407C-B1BE-7BD00AFE9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55ECCE-CC29-442A-864F-62AE24FB74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B57256-A713-4072-A930-A7D7ADC7800F}"/>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8" name="Footer Placeholder 7">
            <a:extLst>
              <a:ext uri="{FF2B5EF4-FFF2-40B4-BE49-F238E27FC236}">
                <a16:creationId xmlns:a16="http://schemas.microsoft.com/office/drawing/2014/main" id="{C92BEE14-ADC5-4C77-ACB3-5E8F21AC6522}"/>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D93F2F9B-8154-4CBE-A600-8CFF7E687548}"/>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17418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72C-1841-46F3-82EE-359403C163B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DA2AEDC-B9DF-4AB1-B26D-1BEEC6039117}"/>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4" name="Footer Placeholder 3">
            <a:extLst>
              <a:ext uri="{FF2B5EF4-FFF2-40B4-BE49-F238E27FC236}">
                <a16:creationId xmlns:a16="http://schemas.microsoft.com/office/drawing/2014/main" id="{34D4B592-C2C0-4DE0-A071-67D9AB3EA9A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0596A4B-9138-4FE8-B40A-97AE32F6BB13}"/>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2188652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723A4-3381-4D9D-9657-57A16D20E78A}"/>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3" name="Footer Placeholder 2">
            <a:extLst>
              <a:ext uri="{FF2B5EF4-FFF2-40B4-BE49-F238E27FC236}">
                <a16:creationId xmlns:a16="http://schemas.microsoft.com/office/drawing/2014/main" id="{97EC67F9-D2FD-4A0D-9FD0-8438F40DD1D7}"/>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9B2A76B-FC5A-4CA0-9996-DB4FCFA69189}"/>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2343394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D5F1-E633-42FF-A010-99CCDD0CE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3EAA60-0A3B-4E52-B10C-65E628483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5FE7CA9-9331-4EEB-8D85-76618B8F3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AFEC9F-09B6-438C-A192-1A8D3CD6C3E5}"/>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6" name="Footer Placeholder 5">
            <a:extLst>
              <a:ext uri="{FF2B5EF4-FFF2-40B4-BE49-F238E27FC236}">
                <a16:creationId xmlns:a16="http://schemas.microsoft.com/office/drawing/2014/main" id="{DA0629FB-E037-4BCC-959C-1BE1E98CF04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1F5EF09-98F7-41C0-999F-F8D6194B257A}"/>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408741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FE4C-5D48-4E3A-9D58-20F7035489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22E894B-D56A-4722-AEDD-E65281C0B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14833A-0B47-422B-8AF7-59E5DE4A373A}"/>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02269103-D6BC-4D20-8FB5-9E1A4A7275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3C48D5-8FB7-4982-ADAF-D1521D8D9138}"/>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429329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CAAB-6CC9-4CE2-AA0A-2DE5F3635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CFE25B-AAB9-499C-9F0A-2ED28C2D7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5D31C120-C683-4B3B-ADE4-6C07BD334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5C956A-5D47-4E19-9EED-0EEA30CEE532}"/>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6" name="Footer Placeholder 5">
            <a:extLst>
              <a:ext uri="{FF2B5EF4-FFF2-40B4-BE49-F238E27FC236}">
                <a16:creationId xmlns:a16="http://schemas.microsoft.com/office/drawing/2014/main" id="{5BBF6E1B-EDA4-4214-AB2B-7D80FFBFB4B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8752FB6-F279-427F-9366-B84A11FA7C0E}"/>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95494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3237-56DF-4165-A203-AB864021672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A8FF97-B663-4919-9884-4F4BE9B8D4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92601F-77FD-4510-9D38-962D10CBC892}"/>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002809D9-B04F-4538-8FC4-F5657892BA9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D0327A6-39A9-4438-BE2C-F350D5C6EB6C}"/>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4201473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6C3B5-8CD6-40E8-ABD1-FAE72B2597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50A982-97B7-4882-9957-E817D6428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BB48DE-9C4E-4EF5-AE8D-DEE9133A8D18}"/>
              </a:ext>
            </a:extLst>
          </p:cNvPr>
          <p:cNvSpPr>
            <a:spLocks noGrp="1"/>
          </p:cNvSpPr>
          <p:nvPr>
            <p:ph type="dt" sz="half" idx="10"/>
          </p:nvPr>
        </p:nvSpPr>
        <p:spPr/>
        <p:txBody>
          <a:body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535F5CA1-F8D9-469F-889F-393F4A54E4A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C467F3E-96E4-460A-91F7-BBE453BDDCF7}"/>
              </a:ext>
            </a:extLst>
          </p:cNvPr>
          <p:cNvSpPr>
            <a:spLocks noGrp="1"/>
          </p:cNvSpPr>
          <p:nvPr>
            <p:ph type="sldNum" sz="quarter" idx="12"/>
          </p:nvPr>
        </p:nvSpPr>
        <p:spPr/>
        <p:txBody>
          <a:bodyPr/>
          <a:lstStyle/>
          <a:p>
            <a:fld id="{615BFC50-B1A3-40E8-9A37-C2829BED0EB7}" type="slidenum">
              <a:rPr lang="en-CA" smtClean="0"/>
              <a:t>‹#›</a:t>
            </a:fld>
            <a:endParaRPr lang="en-CA" dirty="0"/>
          </a:p>
        </p:txBody>
      </p:sp>
    </p:spTree>
    <p:extLst>
      <p:ext uri="{BB962C8B-B14F-4D97-AF65-F5344CB8AC3E}">
        <p14:creationId xmlns:p14="http://schemas.microsoft.com/office/powerpoint/2010/main" val="84220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8595-8EFB-472B-B66E-F0A7CBB2C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867EC65-80E7-4993-A783-20BD36150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21CA32-9BBA-4073-A824-C9C0AA74E32D}"/>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5583EABE-2D65-4FA4-9C2A-D845759D90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0358C5-0C0A-44A2-B61B-ED8FBEF86925}"/>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258669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6B25-ACCA-4119-8664-E364751CCD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658A42-6E14-4F67-9749-DDBB6F43E2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26FE130-70A3-478F-B642-721D4A0569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06976FB-5C52-4944-BFD5-85EA23E1C127}"/>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6" name="Footer Placeholder 5">
            <a:extLst>
              <a:ext uri="{FF2B5EF4-FFF2-40B4-BE49-F238E27FC236}">
                <a16:creationId xmlns:a16="http://schemas.microsoft.com/office/drawing/2014/main" id="{53C35771-E126-4EC5-89E2-07F8A8BFB4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8BF203-D6B1-4EE6-BA4E-9E3D8B14545E}"/>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179074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AE97-B289-4C91-B858-C13E757EB4D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14D2BD3-7088-48A4-9DF2-DA27C7D47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B5638D-7FCA-4B67-95BC-04591C2636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1BBB6C4-6806-41AF-AA26-A1C5846B1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876E62-C534-4D92-B159-FA2C38EB66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7648B9B-5FB6-41B5-8EE6-5956A0A48D1A}"/>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8" name="Footer Placeholder 7">
            <a:extLst>
              <a:ext uri="{FF2B5EF4-FFF2-40B4-BE49-F238E27FC236}">
                <a16:creationId xmlns:a16="http://schemas.microsoft.com/office/drawing/2014/main" id="{139DE558-78BD-4E62-B3FD-14C03BC6004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74C8D88-EB48-453C-97E9-EE0D5B6DC31F}"/>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138393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1EB0-139B-42B7-8574-A3CD3D16004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C57AFC8-B949-46B2-82D5-D607EF8BF35C}"/>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4" name="Footer Placeholder 3">
            <a:extLst>
              <a:ext uri="{FF2B5EF4-FFF2-40B4-BE49-F238E27FC236}">
                <a16:creationId xmlns:a16="http://schemas.microsoft.com/office/drawing/2014/main" id="{1D6B9F6F-1DD1-4723-8F16-86A58B8443E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4D1EB27-24D1-44CB-86F4-4E65E744681A}"/>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180107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FC16E-603D-4658-ADC6-030A0A0ADE9E}"/>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3" name="Footer Placeholder 2">
            <a:extLst>
              <a:ext uri="{FF2B5EF4-FFF2-40B4-BE49-F238E27FC236}">
                <a16:creationId xmlns:a16="http://schemas.microsoft.com/office/drawing/2014/main" id="{F82CD076-28A8-4D8F-A3AA-76D4CD6D6F4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2FB5176-E5A3-4B7D-9EDA-179B4214AA9B}"/>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107828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6226-A496-4304-A05C-85F967909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45B210C-0CF4-4FFA-9382-2A40B41BA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6623CB8-5D8B-43FE-B1C3-2467FD091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8D277-9E4A-40FD-B142-5F52176A585F}"/>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6" name="Footer Placeholder 5">
            <a:extLst>
              <a:ext uri="{FF2B5EF4-FFF2-40B4-BE49-F238E27FC236}">
                <a16:creationId xmlns:a16="http://schemas.microsoft.com/office/drawing/2014/main" id="{F6E61B7E-7E61-4B29-942F-5E69FF6C33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9387BF-C490-4039-A157-BAB63C58F068}"/>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17199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B66D-8AED-4992-BB54-CEF174523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9AE8DB-C9E0-439E-9F81-A1EEE2AF4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763BBE28-5525-4A77-9450-2B174B2CF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90E2A-294C-4F5A-B11F-B5C3D16653E9}"/>
              </a:ext>
            </a:extLst>
          </p:cNvPr>
          <p:cNvSpPr>
            <a:spLocks noGrp="1"/>
          </p:cNvSpPr>
          <p:nvPr>
            <p:ph type="dt" sz="half" idx="10"/>
          </p:nvPr>
        </p:nvSpPr>
        <p:spPr/>
        <p:txBody>
          <a:bodyPr/>
          <a:lstStyle/>
          <a:p>
            <a:fld id="{DECC0F13-EBB1-43F7-9C6E-EF7D83A9F9E4}" type="datetimeFigureOut">
              <a:rPr lang="en-CA" smtClean="0"/>
              <a:t>2023-10-24</a:t>
            </a:fld>
            <a:endParaRPr lang="en-CA"/>
          </a:p>
        </p:txBody>
      </p:sp>
      <p:sp>
        <p:nvSpPr>
          <p:cNvPr id="6" name="Footer Placeholder 5">
            <a:extLst>
              <a:ext uri="{FF2B5EF4-FFF2-40B4-BE49-F238E27FC236}">
                <a16:creationId xmlns:a16="http://schemas.microsoft.com/office/drawing/2014/main" id="{24D37334-7FE7-49C2-85A5-BB25E60B7A2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D0EE18-6C76-4A56-9DAD-784FBAACBB5A}"/>
              </a:ext>
            </a:extLst>
          </p:cNvPr>
          <p:cNvSpPr>
            <a:spLocks noGrp="1"/>
          </p:cNvSpPr>
          <p:nvPr>
            <p:ph type="sldNum" sz="quarter" idx="12"/>
          </p:nvPr>
        </p:nvSpPr>
        <p:spPr/>
        <p:txBody>
          <a:bodyPr/>
          <a:lstStyle/>
          <a:p>
            <a:fld id="{4F8E6EDF-861F-4D32-9BBB-BA9F2EB93566}" type="slidenum">
              <a:rPr lang="en-CA" smtClean="0"/>
              <a:t>‹#›</a:t>
            </a:fld>
            <a:endParaRPr lang="en-CA"/>
          </a:p>
        </p:txBody>
      </p:sp>
    </p:spTree>
    <p:extLst>
      <p:ext uri="{BB962C8B-B14F-4D97-AF65-F5344CB8AC3E}">
        <p14:creationId xmlns:p14="http://schemas.microsoft.com/office/powerpoint/2010/main" val="22191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21FFA-D34B-4BF2-A2D7-07A4062B7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9DE4F9-7AF2-4447-B7EC-676E94F2F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107E27-9D46-41E7-8B91-40AD976B8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C0F13-EBB1-43F7-9C6E-EF7D83A9F9E4}" type="datetimeFigureOut">
              <a:rPr lang="en-CA" smtClean="0"/>
              <a:t>2023-10-24</a:t>
            </a:fld>
            <a:endParaRPr lang="en-CA"/>
          </a:p>
        </p:txBody>
      </p:sp>
      <p:sp>
        <p:nvSpPr>
          <p:cNvPr id="5" name="Footer Placeholder 4">
            <a:extLst>
              <a:ext uri="{FF2B5EF4-FFF2-40B4-BE49-F238E27FC236}">
                <a16:creationId xmlns:a16="http://schemas.microsoft.com/office/drawing/2014/main" id="{FFF1CDD7-AFF3-4EA1-BB2A-71B9E3D2C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D383F55-7525-481A-A8A4-FC1719CA9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E6EDF-861F-4D32-9BBB-BA9F2EB93566}" type="slidenum">
              <a:rPr lang="en-CA" smtClean="0"/>
              <a:t>‹#›</a:t>
            </a:fld>
            <a:endParaRPr lang="en-CA"/>
          </a:p>
        </p:txBody>
      </p:sp>
    </p:spTree>
    <p:extLst>
      <p:ext uri="{BB962C8B-B14F-4D97-AF65-F5344CB8AC3E}">
        <p14:creationId xmlns:p14="http://schemas.microsoft.com/office/powerpoint/2010/main" val="373906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785DEF37-494E-4F7D-B59B-A0864E52AD2B}"/>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rot="16200000">
            <a:off x="6894668" y="1560669"/>
            <a:ext cx="6858001" cy="3736663"/>
          </a:xfrm>
          <a:prstGeom prst="rect">
            <a:avLst/>
          </a:prstGeom>
        </p:spPr>
      </p:pic>
      <p:sp>
        <p:nvSpPr>
          <p:cNvPr id="2" name="Title Placeholder 1">
            <a:extLst>
              <a:ext uri="{FF2B5EF4-FFF2-40B4-BE49-F238E27FC236}">
                <a16:creationId xmlns:a16="http://schemas.microsoft.com/office/drawing/2014/main" id="{BF92B17F-FF11-463E-BAEE-58ED36B82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966A2717-97AE-4EA2-9E00-71856F80B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71E8313-628A-486A-92AD-15EA6C6FD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24193-D894-4971-BC3C-FC327C2CEBA6}" type="datetimeFigureOut">
              <a:rPr lang="en-CA" smtClean="0"/>
              <a:t>2023-10-24</a:t>
            </a:fld>
            <a:endParaRPr lang="en-CA" dirty="0"/>
          </a:p>
        </p:txBody>
      </p:sp>
      <p:sp>
        <p:nvSpPr>
          <p:cNvPr id="5" name="Footer Placeholder 4">
            <a:extLst>
              <a:ext uri="{FF2B5EF4-FFF2-40B4-BE49-F238E27FC236}">
                <a16:creationId xmlns:a16="http://schemas.microsoft.com/office/drawing/2014/main" id="{D576DDED-8DEB-4CC6-814F-0CBCD0A9E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15241CC8-021A-4FC9-8E37-82930AABA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FC50-B1A3-40E8-9A37-C2829BED0EB7}" type="slidenum">
              <a:rPr lang="en-CA" smtClean="0"/>
              <a:t>‹#›</a:t>
            </a:fld>
            <a:endParaRPr lang="en-CA" dirty="0"/>
          </a:p>
        </p:txBody>
      </p:sp>
    </p:spTree>
    <p:extLst>
      <p:ext uri="{BB962C8B-B14F-4D97-AF65-F5344CB8AC3E}">
        <p14:creationId xmlns:p14="http://schemas.microsoft.com/office/powerpoint/2010/main" val="363509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a:solidFill>
            <a:srgbClr val="64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4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4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4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data.fnigc.ca/fndc" TargetMode="External"/><Relationship Id="rId4" Type="http://schemas.openxmlformats.org/officeDocument/2006/relationships/hyperlink" Target="http://www.fnigc.c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hyperlink" Target="http://www.fnigc.ca/"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mailto:mthuku@fnigc.ca" TargetMode="External"/><Relationship Id="rId5" Type="http://schemas.openxmlformats.org/officeDocument/2006/relationships/hyperlink" Target="mailto:kwood@fnigc.ca" TargetMode="External"/><Relationship Id="rId4" Type="http://schemas.openxmlformats.org/officeDocument/2006/relationships/hyperlink" Target="mailto:kmarcoux@fnig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8B36F-EB28-43DD-A5C7-5FC2DA3F29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240380" cy="6858000"/>
          </a:xfrm>
          <a:prstGeom prst="rect">
            <a:avLst/>
          </a:prstGeom>
        </p:spPr>
      </p:pic>
      <p:pic>
        <p:nvPicPr>
          <p:cNvPr id="5" name="Picture 4">
            <a:extLst>
              <a:ext uri="{FF2B5EF4-FFF2-40B4-BE49-F238E27FC236}">
                <a16:creationId xmlns:a16="http://schemas.microsoft.com/office/drawing/2014/main" id="{E3349DE3-CAD1-4B8D-BD83-D336F1810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808" y="799592"/>
            <a:ext cx="3830483" cy="2342826"/>
          </a:xfrm>
          <a:prstGeom prst="rect">
            <a:avLst/>
          </a:prstGeom>
        </p:spPr>
      </p:pic>
      <p:sp>
        <p:nvSpPr>
          <p:cNvPr id="6" name="Subtitle 2">
            <a:extLst>
              <a:ext uri="{FF2B5EF4-FFF2-40B4-BE49-F238E27FC236}">
                <a16:creationId xmlns:a16="http://schemas.microsoft.com/office/drawing/2014/main" id="{6425A7C3-8D57-43C0-A06C-9DB4D3023779}"/>
              </a:ext>
            </a:extLst>
          </p:cNvPr>
          <p:cNvSpPr txBox="1">
            <a:spLocks/>
          </p:cNvSpPr>
          <p:nvPr/>
        </p:nvSpPr>
        <p:spPr>
          <a:xfrm>
            <a:off x="6788148" y="4998660"/>
            <a:ext cx="5003800" cy="164580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i="1" dirty="0">
                <a:latin typeface="Arial" panose="020B0604020202020204" pitchFamily="34" charset="0"/>
                <a:cs typeface="Arial" panose="020B0604020202020204" pitchFamily="34" charset="0"/>
              </a:rPr>
              <a:t>Presented by the First Nations Information Governance Centre </a:t>
            </a:r>
          </a:p>
          <a:p>
            <a:pPr marL="0" indent="0" algn="ctr">
              <a:lnSpc>
                <a:spcPct val="120000"/>
              </a:lnSpc>
              <a:spcBef>
                <a:spcPts val="0"/>
              </a:spcBef>
              <a:buNone/>
            </a:pPr>
            <a:endParaRPr lang="en-US" sz="1600" i="1"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1600" i="1" dirty="0">
                <a:latin typeface="Arial" panose="020B0604020202020204" pitchFamily="34" charset="0"/>
                <a:cs typeface="Arial" panose="020B0604020202020204" pitchFamily="34" charset="0"/>
              </a:rPr>
              <a:t>October 24</a:t>
            </a:r>
            <a:r>
              <a:rPr lang="en-US" sz="1600" i="1" baseline="30000" dirty="0">
                <a:latin typeface="Arial" panose="020B0604020202020204" pitchFamily="34" charset="0"/>
                <a:cs typeface="Arial" panose="020B0604020202020204" pitchFamily="34" charset="0"/>
              </a:rPr>
              <a:t>th</a:t>
            </a:r>
            <a:r>
              <a:rPr lang="en-US" sz="1600" i="1" dirty="0">
                <a:latin typeface="Arial" panose="020B0604020202020204" pitchFamily="34" charset="0"/>
                <a:cs typeface="Arial" panose="020B0604020202020204" pitchFamily="34" charset="0"/>
              </a:rPr>
              <a:t>, 2023</a:t>
            </a:r>
          </a:p>
        </p:txBody>
      </p:sp>
      <p:sp>
        <p:nvSpPr>
          <p:cNvPr id="2" name="TextBox 1">
            <a:extLst>
              <a:ext uri="{FF2B5EF4-FFF2-40B4-BE49-F238E27FC236}">
                <a16:creationId xmlns:a16="http://schemas.microsoft.com/office/drawing/2014/main" id="{4586CAA6-1398-46FF-865B-9CD7A8D72D97}"/>
              </a:ext>
            </a:extLst>
          </p:cNvPr>
          <p:cNvSpPr txBox="1"/>
          <p:nvPr/>
        </p:nvSpPr>
        <p:spPr>
          <a:xfrm>
            <a:off x="6353516" y="3839706"/>
            <a:ext cx="5873063" cy="461665"/>
          </a:xfrm>
          <a:prstGeom prst="rect">
            <a:avLst/>
          </a:prstGeom>
          <a:noFill/>
        </p:spPr>
        <p:txBody>
          <a:bodyPr wrap="square" rtlCol="0">
            <a:spAutoFit/>
          </a:bodyPr>
          <a:lstStyle/>
          <a:p>
            <a:pPr algn="ctr"/>
            <a:r>
              <a:rPr lang="en-US" sz="3600" b="1" baseline="30000" dirty="0">
                <a:solidFill>
                  <a:srgbClr val="962021"/>
                </a:solidFill>
                <a:latin typeface="Arial" panose="020B0604020202020204" pitchFamily="34" charset="0"/>
                <a:cs typeface="Arial" panose="020B0604020202020204" pitchFamily="34" charset="0"/>
              </a:rPr>
              <a:t>The Regional Health Survey</a:t>
            </a:r>
            <a:endParaRPr lang="en-CA" sz="3600" baseline="30000" dirty="0"/>
          </a:p>
        </p:txBody>
      </p:sp>
    </p:spTree>
    <p:extLst>
      <p:ext uri="{BB962C8B-B14F-4D97-AF65-F5344CB8AC3E}">
        <p14:creationId xmlns:p14="http://schemas.microsoft.com/office/powerpoint/2010/main" val="360083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Our Process</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74870"/>
            <a:ext cx="10731500" cy="3700593"/>
          </a:xfrm>
        </p:spPr>
        <p:txBody>
          <a:bodyPr vert="horz" lIns="91440" tIns="45720" rIns="91440" bIns="45720" rtlCol="0" anchor="t">
            <a:normAutofit lnSpcReduction="10000"/>
          </a:bodyPr>
          <a:lstStyle/>
          <a:p>
            <a:pPr marL="228600" marR="0" lvl="1" fontAlgn="auto">
              <a:lnSpc>
                <a:spcPct val="100000"/>
              </a:lnSpc>
              <a:spcBef>
                <a:spcPts val="1000"/>
              </a:spcBef>
              <a:spcAft>
                <a:spcPts val="500"/>
              </a:spcAft>
              <a:buClr>
                <a:srgbClr val="962021"/>
              </a:buClr>
              <a:buSzTx/>
              <a:buFont typeface="Wingdings" charset="2"/>
              <a:buChar char="§"/>
              <a:tabLst/>
              <a:defRPr/>
            </a:pPr>
            <a:r>
              <a:rPr lang="en-CA" sz="2800" dirty="0">
                <a:latin typeface="Arial" charset="0"/>
                <a:cs typeface="Arial" charset="0"/>
              </a:rPr>
              <a:t>Ethics Review Committee</a:t>
            </a:r>
          </a:p>
          <a:p>
            <a:pPr marL="685800" lvl="3">
              <a:lnSpc>
                <a:spcPct val="100000"/>
              </a:lnSpc>
              <a:spcBef>
                <a:spcPts val="1000"/>
              </a:spcBef>
              <a:spcAft>
                <a:spcPts val="500"/>
              </a:spcAft>
              <a:buClr>
                <a:srgbClr val="962021"/>
              </a:buClr>
              <a:buFont typeface="Wingdings" charset="2"/>
              <a:buChar char="§"/>
              <a:defRPr/>
            </a:pPr>
            <a:r>
              <a:rPr lang="en-CA" sz="2600" dirty="0">
                <a:latin typeface="Arial" charset="0"/>
                <a:cs typeface="Arial" charset="0"/>
              </a:rPr>
              <a:t>Reviews questionnaires, consent process, training materials</a:t>
            </a:r>
          </a:p>
          <a:p>
            <a:pPr marL="228600" marR="0" lvl="1" fontAlgn="auto">
              <a:lnSpc>
                <a:spcPct val="100000"/>
              </a:lnSpc>
              <a:spcBef>
                <a:spcPts val="1000"/>
              </a:spcBef>
              <a:spcAft>
                <a:spcPts val="500"/>
              </a:spcAft>
              <a:buClr>
                <a:srgbClr val="962021"/>
              </a:buClr>
              <a:buSzTx/>
              <a:buFont typeface="Wingdings" charset="2"/>
              <a:buChar char="§"/>
              <a:tabLst/>
              <a:defRPr/>
            </a:pPr>
            <a:r>
              <a:rPr lang="en-CA" sz="2800" dirty="0">
                <a:latin typeface="Arial" charset="0"/>
                <a:cs typeface="Arial" charset="0"/>
              </a:rPr>
              <a:t>Community Consent</a:t>
            </a:r>
          </a:p>
          <a:p>
            <a:pPr marL="685800" lvl="3">
              <a:lnSpc>
                <a:spcPct val="100000"/>
              </a:lnSpc>
              <a:spcBef>
                <a:spcPts val="1000"/>
              </a:spcBef>
              <a:spcAft>
                <a:spcPts val="500"/>
              </a:spcAft>
              <a:buClr>
                <a:srgbClr val="962021"/>
              </a:buClr>
              <a:buFont typeface="Wingdings" charset="2"/>
              <a:buChar char="§"/>
              <a:defRPr/>
            </a:pPr>
            <a:r>
              <a:rPr lang="en-CA" sz="2600" dirty="0">
                <a:latin typeface="Arial" charset="0"/>
                <a:cs typeface="Arial" charset="0"/>
              </a:rPr>
              <a:t>Band Council Resolution, community consent form/agreement</a:t>
            </a:r>
          </a:p>
          <a:p>
            <a:pPr marL="228600" marR="0" lvl="1" fontAlgn="auto">
              <a:lnSpc>
                <a:spcPct val="100000"/>
              </a:lnSpc>
              <a:spcBef>
                <a:spcPts val="1000"/>
              </a:spcBef>
              <a:spcAft>
                <a:spcPts val="500"/>
              </a:spcAft>
              <a:buClr>
                <a:srgbClr val="962021"/>
              </a:buClr>
              <a:buSzTx/>
              <a:buFont typeface="Wingdings" charset="2"/>
              <a:buChar char="§"/>
              <a:tabLst/>
              <a:defRPr/>
            </a:pPr>
            <a:r>
              <a:rPr lang="en-CA" sz="2800" dirty="0">
                <a:latin typeface="Arial" charset="0"/>
                <a:cs typeface="Arial" charset="0"/>
              </a:rPr>
              <a:t>Individual Consent</a:t>
            </a:r>
          </a:p>
          <a:p>
            <a:pPr marL="685800" lvl="3">
              <a:lnSpc>
                <a:spcPct val="100000"/>
              </a:lnSpc>
              <a:spcBef>
                <a:spcPts val="1000"/>
              </a:spcBef>
              <a:spcAft>
                <a:spcPts val="500"/>
              </a:spcAft>
              <a:buClr>
                <a:srgbClr val="962021"/>
              </a:buClr>
              <a:buFont typeface="Wingdings" charset="2"/>
              <a:buChar char="§"/>
              <a:defRPr/>
            </a:pPr>
            <a:r>
              <a:rPr lang="en-CA" sz="2600" dirty="0">
                <a:latin typeface="Arial" charset="0"/>
                <a:cs typeface="Arial" charset="0"/>
              </a:rPr>
              <a:t>Consent form and information (e.g., brochures) for individual participants</a:t>
            </a:r>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33218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a:extLst>
              <a:ext uri="{FF2B5EF4-FFF2-40B4-BE49-F238E27FC236}">
                <a16:creationId xmlns:a16="http://schemas.microsoft.com/office/drawing/2014/main" id="{7E65CC65-C65E-4870-9BF7-1463F0E56F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1560672" y="1560670"/>
            <a:ext cx="6858001" cy="3736663"/>
          </a:xfrm>
          <a:prstGeom prst="rect">
            <a:avLst/>
          </a:prstGeom>
        </p:spPr>
      </p:pic>
      <p:sp>
        <p:nvSpPr>
          <p:cNvPr id="13" name="TextBox 12">
            <a:extLst>
              <a:ext uri="{FF2B5EF4-FFF2-40B4-BE49-F238E27FC236}">
                <a16:creationId xmlns:a16="http://schemas.microsoft.com/office/drawing/2014/main" id="{BBE5B8F9-5182-4B89-9422-FE95A1676531}"/>
              </a:ext>
            </a:extLst>
          </p:cNvPr>
          <p:cNvSpPr txBox="1"/>
          <p:nvPr/>
        </p:nvSpPr>
        <p:spPr>
          <a:xfrm>
            <a:off x="1868328" y="1550232"/>
            <a:ext cx="9325935" cy="4555093"/>
          </a:xfrm>
          <a:prstGeom prst="rect">
            <a:avLst/>
          </a:prstGeom>
          <a:noFill/>
        </p:spPr>
        <p:txBody>
          <a:bodyPr wrap="square" rtlCol="0">
            <a:spAutoFit/>
          </a:bodyPr>
          <a:lstStyle/>
          <a:p>
            <a:pPr marL="457200" lvl="0" indent="-457200">
              <a:spcBef>
                <a:spcPts val="600"/>
              </a:spcBef>
              <a:spcAft>
                <a:spcPts val="600"/>
              </a:spcAft>
              <a:buClr>
                <a:srgbClr val="962021"/>
              </a:buClr>
              <a:buFont typeface="Wingdings" panose="05000000000000000000" pitchFamily="2" charset="2"/>
              <a:buChar char="§"/>
            </a:pPr>
            <a:r>
              <a:rPr lang="en-US" sz="2800" dirty="0">
                <a:effectLst/>
                <a:latin typeface="Arial" charset="0"/>
                <a:ea typeface="Arial" charset="0"/>
                <a:cs typeface="Arial" charset="0"/>
              </a:rPr>
              <a:t>FNIGC coordinates survey activities at the national level</a:t>
            </a:r>
          </a:p>
          <a:p>
            <a:pPr marL="914400" lvl="1" indent="-457200">
              <a:spcBef>
                <a:spcPts val="600"/>
              </a:spcBef>
              <a:spcAft>
                <a:spcPts val="600"/>
              </a:spcAft>
              <a:buClr>
                <a:srgbClr val="962021"/>
              </a:buClr>
              <a:buFont typeface="Wingdings" panose="05000000000000000000" pitchFamily="2" charset="2"/>
              <a:buChar char="§"/>
            </a:pPr>
            <a:r>
              <a:rPr lang="en-US" sz="2400" dirty="0">
                <a:effectLst/>
                <a:latin typeface="Arial" charset="0"/>
                <a:ea typeface="Arial" charset="0"/>
                <a:cs typeface="Arial" charset="0"/>
              </a:rPr>
              <a:t>Serve as data stewards for national level data</a:t>
            </a:r>
          </a:p>
          <a:p>
            <a:pPr marL="457200" lvl="0" indent="-457200">
              <a:spcBef>
                <a:spcPts val="600"/>
              </a:spcBef>
              <a:spcAft>
                <a:spcPts val="600"/>
              </a:spcAft>
              <a:buClr>
                <a:srgbClr val="962021"/>
              </a:buClr>
              <a:buFont typeface="Wingdings" panose="05000000000000000000" pitchFamily="2" charset="2"/>
              <a:buChar char="§"/>
            </a:pPr>
            <a:r>
              <a:rPr lang="en-US" sz="2800" dirty="0">
                <a:effectLst/>
                <a:latin typeface="Arial" charset="0"/>
                <a:ea typeface="Arial" charset="0"/>
                <a:cs typeface="Arial" charset="0"/>
              </a:rPr>
              <a:t>10 Regional Partners coordinate survey activities at the regional level</a:t>
            </a:r>
          </a:p>
          <a:p>
            <a:pPr marL="914400" lvl="1" indent="-457200">
              <a:spcBef>
                <a:spcPts val="600"/>
              </a:spcBef>
              <a:spcAft>
                <a:spcPts val="600"/>
              </a:spcAft>
              <a:buClr>
                <a:srgbClr val="962021"/>
              </a:buClr>
              <a:buFont typeface="Wingdings" panose="05000000000000000000" pitchFamily="2" charset="2"/>
              <a:buChar char="§"/>
            </a:pPr>
            <a:r>
              <a:rPr lang="en-US" sz="2400" dirty="0">
                <a:effectLst/>
                <a:latin typeface="Arial" charset="0"/>
                <a:ea typeface="Arial" charset="0"/>
                <a:cs typeface="Arial" charset="0"/>
              </a:rPr>
              <a:t>Serve as data stewards for regional level data</a:t>
            </a:r>
            <a:endParaRPr lang="en-US" sz="2400" dirty="0">
              <a:latin typeface="Arial" charset="0"/>
              <a:ea typeface="Arial" charset="0"/>
              <a:cs typeface="Arial" charset="0"/>
            </a:endParaRPr>
          </a:p>
          <a:p>
            <a:pPr marL="457200" lvl="0" indent="-457200">
              <a:spcBef>
                <a:spcPts val="600"/>
              </a:spcBef>
              <a:spcAft>
                <a:spcPts val="600"/>
              </a:spcAft>
              <a:buClr>
                <a:srgbClr val="962021"/>
              </a:buClr>
              <a:buFont typeface="Wingdings" panose="05000000000000000000" pitchFamily="2" charset="2"/>
              <a:buChar char="§"/>
            </a:pPr>
            <a:r>
              <a:rPr lang="en-US" sz="2800" dirty="0">
                <a:effectLst/>
                <a:latin typeface="Arial" charset="0"/>
                <a:ea typeface="Arial" charset="0"/>
                <a:cs typeface="Arial" charset="0"/>
              </a:rPr>
              <a:t>First Nations communities have ownership and control over their data</a:t>
            </a:r>
          </a:p>
          <a:p>
            <a:pPr marL="914400" lvl="1" indent="-457200">
              <a:spcBef>
                <a:spcPts val="600"/>
              </a:spcBef>
              <a:spcAft>
                <a:spcPts val="600"/>
              </a:spcAft>
              <a:buClr>
                <a:srgbClr val="962021"/>
              </a:buClr>
              <a:buFont typeface="Wingdings" panose="05000000000000000000" pitchFamily="2" charset="2"/>
              <a:buChar char="§"/>
            </a:pPr>
            <a:r>
              <a:rPr lang="en-US" sz="2400" dirty="0">
                <a:effectLst/>
                <a:latin typeface="Arial" charset="0"/>
                <a:ea typeface="Arial" charset="0"/>
                <a:cs typeface="Arial" charset="0"/>
              </a:rPr>
              <a:t>Data may be held in trust on their behalf</a:t>
            </a:r>
          </a:p>
        </p:txBody>
      </p:sp>
      <p:sp>
        <p:nvSpPr>
          <p:cNvPr id="5" name="Rectangle 4"/>
          <p:cNvSpPr/>
          <p:nvPr/>
        </p:nvSpPr>
        <p:spPr>
          <a:xfrm>
            <a:off x="2201047" y="539036"/>
            <a:ext cx="8928847" cy="646331"/>
          </a:xfrm>
          <a:prstGeom prst="rect">
            <a:avLst/>
          </a:prstGeom>
        </p:spPr>
        <p:txBody>
          <a:bodyPr wrap="square">
            <a:spAutoFit/>
          </a:bodyPr>
          <a:lstStyle/>
          <a:p>
            <a:r>
              <a:rPr lang="en-US" sz="3600" b="1" dirty="0">
                <a:solidFill>
                  <a:srgbClr val="962021"/>
                </a:solidFill>
                <a:latin typeface="Arial" panose="020B0604020202020204" pitchFamily="34" charset="0"/>
                <a:cs typeface="Arial" panose="020B0604020202020204" pitchFamily="34" charset="0"/>
              </a:rPr>
              <a:t>Data Stewardship</a:t>
            </a:r>
            <a:endParaRPr lang="en-US" sz="3600" dirty="0"/>
          </a:p>
        </p:txBody>
      </p:sp>
      <p:pic>
        <p:nvPicPr>
          <p:cNvPr id="15" name="Picture 14">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732294" y="5806062"/>
            <a:ext cx="1426588" cy="1012024"/>
          </a:xfrm>
          <a:prstGeom prst="rect">
            <a:avLst/>
          </a:prstGeom>
        </p:spPr>
      </p:pic>
    </p:spTree>
    <p:extLst>
      <p:ext uri="{BB962C8B-B14F-4D97-AF65-F5344CB8AC3E}">
        <p14:creationId xmlns:p14="http://schemas.microsoft.com/office/powerpoint/2010/main" val="79473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Data Sharing</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74870"/>
            <a:ext cx="10731500" cy="3700593"/>
          </a:xfrm>
        </p:spPr>
        <p:txBody>
          <a:bodyPr vert="horz" lIns="91440" tIns="45720" rIns="91440" bIns="45720" rtlCol="0" anchor="t">
            <a:normAutofit fontScale="92500"/>
          </a:bodyPr>
          <a:lstStyle/>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OCAP</a:t>
            </a:r>
            <a:r>
              <a:rPr lang="en-US" dirty="0">
                <a:latin typeface="Arial" charset="0"/>
                <a:ea typeface="Arial" charset="0"/>
                <a:cs typeface="Arial" charset="0"/>
              </a:rPr>
              <a:t>® </a:t>
            </a:r>
            <a:r>
              <a:rPr lang="en-CA" dirty="0">
                <a:latin typeface="Arial"/>
                <a:cs typeface="Arial"/>
              </a:rPr>
              <a:t>principles require that any research activity that takes place in a community must have explicit consent of the First Nation’s Chief and Council</a:t>
            </a:r>
          </a:p>
          <a:p>
            <a:pPr marL="914400" lvl="1"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including how and if the data is shared</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Community-level data will not be released without consent of the community</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Regional-level data will not be released without consent of the region</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Communities and regions have their own processes</a:t>
            </a:r>
          </a:p>
          <a:p>
            <a:pPr marL="457200" indent="-457200">
              <a:buClr>
                <a:srgbClr val="962021"/>
              </a:buClr>
              <a:buFont typeface="+mj-lt"/>
              <a:buAutoNum type="arabicPeriod"/>
            </a:pPr>
            <a:endParaRPr lang="en-CA" sz="2400" dirty="0"/>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315333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Our Data</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74870"/>
            <a:ext cx="10731500" cy="3700593"/>
          </a:xfrm>
        </p:spPr>
        <p:txBody>
          <a:bodyPr vert="horz" lIns="91440" tIns="45720" rIns="91440" bIns="45720" rtlCol="0" anchor="t">
            <a:normAutofit/>
          </a:bodyPr>
          <a:lstStyle/>
          <a:p>
            <a:pPr marL="457200" marR="0" lvl="0" indent="-457200" fontAlgn="auto">
              <a:spcAft>
                <a:spcPts val="600"/>
              </a:spcAft>
              <a:buClr>
                <a:srgbClr val="962021"/>
              </a:buClr>
              <a:buSzTx/>
              <a:buFont typeface="Wingdings" panose="020B0604020202020204" pitchFamily="34" charset="0"/>
              <a:buChar char="§"/>
              <a:tabLst/>
              <a:defRPr/>
            </a:pPr>
            <a:r>
              <a:rPr lang="en-CA" sz="2400" dirty="0">
                <a:latin typeface="Arial"/>
                <a:cs typeface="Arial"/>
              </a:rPr>
              <a:t>Offer scientifically and culturally validated information on health and well-being</a:t>
            </a:r>
          </a:p>
          <a:p>
            <a:pPr marL="457200" marR="0" lvl="0" indent="-457200" fontAlgn="auto">
              <a:spcAft>
                <a:spcPts val="600"/>
              </a:spcAft>
              <a:buClr>
                <a:srgbClr val="962021"/>
              </a:buClr>
              <a:buSzTx/>
              <a:buFont typeface="Wingdings" panose="020B0604020202020204" pitchFamily="34" charset="0"/>
              <a:buChar char="§"/>
              <a:tabLst/>
              <a:defRPr/>
            </a:pPr>
            <a:r>
              <a:rPr lang="en-US" sz="2400" dirty="0">
                <a:latin typeface="Arial"/>
                <a:cs typeface="Arial"/>
              </a:rPr>
              <a:t>Address First Nations priorities within a cultural and holistic framework</a:t>
            </a:r>
            <a:endParaRPr lang="en-CA" sz="2400" dirty="0">
              <a:latin typeface="Arial"/>
              <a:cs typeface="Arial"/>
            </a:endParaRPr>
          </a:p>
          <a:p>
            <a:pPr marL="457200" marR="0" lvl="0" indent="-457200" fontAlgn="auto">
              <a:spcAft>
                <a:spcPts val="600"/>
              </a:spcAft>
              <a:buClr>
                <a:srgbClr val="962021"/>
              </a:buClr>
              <a:buSzTx/>
              <a:buFont typeface="Wingdings" panose="020B0604020202020204" pitchFamily="34" charset="0"/>
              <a:buChar char="§"/>
              <a:tabLst/>
              <a:defRPr/>
            </a:pPr>
            <a:r>
              <a:rPr lang="en-CA" sz="2400" dirty="0">
                <a:latin typeface="Arial"/>
                <a:cs typeface="Arial"/>
              </a:rPr>
              <a:t>Enhance First Nations capacity and control over research and data</a:t>
            </a:r>
          </a:p>
          <a:p>
            <a:pPr marL="457200" marR="0" lvl="0" indent="-457200" fontAlgn="auto">
              <a:spcAft>
                <a:spcPts val="600"/>
              </a:spcAft>
              <a:buClr>
                <a:srgbClr val="962021"/>
              </a:buClr>
              <a:buSzTx/>
              <a:buFont typeface="Wingdings" panose="020B0604020202020204" pitchFamily="34" charset="0"/>
              <a:buChar char="§"/>
              <a:tabLst/>
              <a:defRPr/>
            </a:pPr>
            <a:r>
              <a:rPr lang="en-CA" sz="2400" dirty="0">
                <a:latin typeface="Arial"/>
                <a:cs typeface="Arial"/>
              </a:rPr>
              <a:t>Provide First Nations with key information for planning, policy and advocacy at community, regional and national levels</a:t>
            </a:r>
          </a:p>
          <a:p>
            <a:pPr marL="457200" marR="0" lvl="0" indent="-457200" fontAlgn="auto">
              <a:spcAft>
                <a:spcPts val="600"/>
              </a:spcAft>
              <a:buClr>
                <a:srgbClr val="962021"/>
              </a:buClr>
              <a:buSzTx/>
              <a:buFont typeface="Wingdings" panose="020B0604020202020204" pitchFamily="34" charset="0"/>
              <a:buChar char="§"/>
              <a:tabLst/>
              <a:defRPr/>
            </a:pPr>
            <a:r>
              <a:rPr lang="en-CA" sz="2400" dirty="0">
                <a:latin typeface="Arial"/>
                <a:cs typeface="Arial"/>
              </a:rPr>
              <a:t>Assist First Nations in assessing progress in health, well-being and the social determinants of health </a:t>
            </a:r>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67359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Our Data Success Stories</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74870"/>
            <a:ext cx="10731500" cy="3700593"/>
          </a:xfrm>
        </p:spPr>
        <p:txBody>
          <a:bodyPr vert="horz" lIns="91440" tIns="45720" rIns="91440" bIns="45720" rtlCol="0" anchor="t">
            <a:normAutofit fontScale="25000" lnSpcReduction="20000"/>
          </a:bodyPr>
          <a:lstStyle/>
          <a:p>
            <a:pPr marR="0" lvl="0" indent="-457200" fontAlgn="auto">
              <a:lnSpc>
                <a:spcPct val="120000"/>
              </a:lnSpc>
              <a:spcBef>
                <a:spcPts val="600"/>
              </a:spcBef>
              <a:spcAft>
                <a:spcPts val="600"/>
              </a:spcAft>
              <a:buClr>
                <a:srgbClr val="962021"/>
              </a:buClr>
              <a:buSzTx/>
              <a:buFont typeface="Wingdings" panose="05000000000000000000" pitchFamily="2" charset="2"/>
              <a:buChar char="§"/>
              <a:tabLst/>
              <a:defRPr/>
            </a:pPr>
            <a:r>
              <a:rPr lang="en-CA" sz="9600" dirty="0">
                <a:latin typeface="Arial" charset="0"/>
                <a:cs typeface="Arial" charset="0"/>
              </a:rPr>
              <a:t>Informed key community health programs</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Aboriginal Diabetes Initiative</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Aboriginal Head Start Program On Reserve</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Children’s Oral Health Initiative</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Maternal Child Health Program</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National Aboriginal Youth Suicide Prevention Program</a:t>
            </a:r>
          </a:p>
          <a:p>
            <a:pPr marR="0" lvl="0" indent="-457200" fontAlgn="auto">
              <a:lnSpc>
                <a:spcPct val="120000"/>
              </a:lnSpc>
              <a:spcBef>
                <a:spcPts val="600"/>
              </a:spcBef>
              <a:spcAft>
                <a:spcPts val="600"/>
              </a:spcAft>
              <a:buClr>
                <a:srgbClr val="962021"/>
              </a:buClr>
              <a:buSzTx/>
              <a:buFont typeface="Wingdings" panose="05000000000000000000" pitchFamily="2" charset="2"/>
              <a:buChar char="§"/>
              <a:tabLst/>
              <a:defRPr/>
            </a:pPr>
            <a:r>
              <a:rPr lang="en-CA" sz="9600" dirty="0">
                <a:latin typeface="Arial" charset="0"/>
                <a:cs typeface="Arial" charset="0"/>
              </a:rPr>
              <a:t>Community level</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Mohawk Nation of Kahnawake</a:t>
            </a:r>
          </a:p>
          <a:p>
            <a:pPr lvl="1" indent="-457200">
              <a:lnSpc>
                <a:spcPct val="120000"/>
              </a:lnSpc>
              <a:spcBef>
                <a:spcPts val="600"/>
              </a:spcBef>
              <a:spcAft>
                <a:spcPts val="600"/>
              </a:spcAft>
              <a:buClr>
                <a:srgbClr val="962021"/>
              </a:buClr>
              <a:buFont typeface="Wingdings" panose="05000000000000000000" pitchFamily="2" charset="2"/>
              <a:buChar char="§"/>
              <a:defRPr/>
            </a:pPr>
            <a:r>
              <a:rPr lang="en-CA" sz="8800" dirty="0">
                <a:latin typeface="Arial" charset="0"/>
                <a:cs typeface="Arial" charset="0"/>
              </a:rPr>
              <a:t>Bigstone Cree Nation</a:t>
            </a:r>
          </a:p>
          <a:p>
            <a:pPr marL="914400" lvl="1" indent="-457200">
              <a:spcAft>
                <a:spcPts val="600"/>
              </a:spcAft>
              <a:buClr>
                <a:srgbClr val="962021"/>
              </a:buClr>
              <a:buFont typeface="Wingdings" panose="020B0604020202020204" pitchFamily="34" charset="0"/>
              <a:buChar char="§"/>
              <a:defRPr/>
            </a:pPr>
            <a:endParaRPr lang="en-CA" sz="2000" dirty="0">
              <a:latin typeface="Arial"/>
              <a:cs typeface="Arial"/>
            </a:endParaRPr>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402531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Data Requests: National Level</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74870"/>
            <a:ext cx="10731500" cy="3700593"/>
          </a:xfrm>
        </p:spPr>
        <p:txBody>
          <a:bodyPr vert="horz" lIns="91440" tIns="45720" rIns="91440" bIns="45720" rtlCol="0" anchor="t">
            <a:normAutofit fontScale="92500" lnSpcReduction="10000"/>
          </a:bodyPr>
          <a:lstStyle/>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Published reports, fact sheets, Power of Data Stories (</a:t>
            </a:r>
            <a:r>
              <a:rPr lang="en-CA" dirty="0">
                <a:latin typeface="Arial"/>
                <a:cs typeface="Arial"/>
                <a:hlinkClick r:id="rId4">
                  <a:extLst>
                    <a:ext uri="{A12FA001-AC4F-418D-AE19-62706E023703}">
                      <ahyp:hlinkClr xmlns:ahyp="http://schemas.microsoft.com/office/drawing/2018/hyperlinkcolor" val="tx"/>
                    </a:ext>
                  </a:extLst>
                </a:hlinkClick>
              </a:rPr>
              <a:t>www.fnigc.ca</a:t>
            </a:r>
            <a:r>
              <a:rPr lang="en-CA" dirty="0">
                <a:latin typeface="Arial"/>
                <a:cs typeface="Arial"/>
              </a:rPr>
              <a:t>)</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FNIGC Knowledge Lodge (www.fnigc.ca/first-nations-data-centre/data-online)</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On-line data request tool (</a:t>
            </a:r>
            <a:r>
              <a:rPr lang="en-CA" dirty="0">
                <a:latin typeface="Arial"/>
                <a:cs typeface="Arial"/>
                <a:hlinkClick r:id="rId5">
                  <a:extLst>
                    <a:ext uri="{A12FA001-AC4F-418D-AE19-62706E023703}">
                      <ahyp:hlinkClr xmlns:ahyp="http://schemas.microsoft.com/office/drawing/2018/hyperlinkcolor" val="tx"/>
                    </a:ext>
                  </a:extLst>
                </a:hlinkClick>
              </a:rPr>
              <a:t>http://data.fnigc.ca/fndc</a:t>
            </a:r>
            <a:r>
              <a:rPr lang="en-CA" dirty="0">
                <a:latin typeface="Arial"/>
                <a:cs typeface="Arial"/>
              </a:rPr>
              <a:t>)</a:t>
            </a:r>
          </a:p>
          <a:p>
            <a:pPr marL="914400" lvl="1" indent="-457200">
              <a:spcBef>
                <a:spcPts val="600"/>
              </a:spcBef>
              <a:spcAft>
                <a:spcPts val="600"/>
              </a:spcAft>
              <a:buClr>
                <a:srgbClr val="962021"/>
              </a:buClr>
              <a:buFont typeface="Wingdings" panose="020B0604020202020204" pitchFamily="34" charset="0"/>
              <a:buChar char="§"/>
              <a:defRPr/>
            </a:pPr>
            <a:r>
              <a:rPr lang="en-CA" sz="2600" dirty="0">
                <a:latin typeface="Arial"/>
                <a:cs typeface="Arial"/>
              </a:rPr>
              <a:t>Special Purpose Custom Tabulations</a:t>
            </a:r>
          </a:p>
          <a:p>
            <a:pPr marL="914400" lvl="1" indent="-457200">
              <a:spcBef>
                <a:spcPts val="600"/>
              </a:spcBef>
              <a:spcAft>
                <a:spcPts val="600"/>
              </a:spcAft>
              <a:buClr>
                <a:srgbClr val="962021"/>
              </a:buClr>
              <a:buFont typeface="Wingdings" panose="020B0604020202020204" pitchFamily="34" charset="0"/>
              <a:buChar char="§"/>
              <a:defRPr/>
            </a:pPr>
            <a:r>
              <a:rPr lang="en-CA" sz="2600" dirty="0">
                <a:latin typeface="Arial"/>
                <a:cs typeface="Arial"/>
              </a:rPr>
              <a:t>General Purpose Custom Tabulations</a:t>
            </a:r>
          </a:p>
          <a:p>
            <a:pPr marL="914400" lvl="1" indent="-457200">
              <a:spcBef>
                <a:spcPts val="600"/>
              </a:spcBef>
              <a:spcAft>
                <a:spcPts val="600"/>
              </a:spcAft>
              <a:buClr>
                <a:srgbClr val="962021"/>
              </a:buClr>
              <a:buFont typeface="Wingdings" panose="020B0604020202020204" pitchFamily="34" charset="0"/>
              <a:buChar char="§"/>
              <a:defRPr/>
            </a:pPr>
            <a:r>
              <a:rPr lang="en-CA" sz="2600" dirty="0">
                <a:latin typeface="Arial"/>
                <a:cs typeface="Arial"/>
              </a:rPr>
              <a:t>On-site Data Centre (on-hold due to COVID-19)</a:t>
            </a:r>
          </a:p>
          <a:p>
            <a:pPr marL="457200" indent="-457200">
              <a:spcBef>
                <a:spcPts val="600"/>
              </a:spcBef>
              <a:spcAft>
                <a:spcPts val="600"/>
              </a:spcAft>
              <a:buClr>
                <a:srgbClr val="962021"/>
              </a:buClr>
              <a:buFont typeface="Wingdings" panose="020B0604020202020204" pitchFamily="34" charset="0"/>
              <a:buChar char="§"/>
              <a:defRPr/>
            </a:pPr>
            <a:r>
              <a:rPr lang="en-CA" dirty="0">
                <a:latin typeface="Arial"/>
                <a:cs typeface="Arial"/>
              </a:rPr>
              <a:t>Collaborative Research Services</a:t>
            </a:r>
          </a:p>
          <a:p>
            <a:pPr marL="457200" indent="-457200">
              <a:buClr>
                <a:srgbClr val="962021"/>
              </a:buClr>
              <a:buFont typeface="+mj-lt"/>
              <a:buAutoNum type="arabicPeriod"/>
            </a:pPr>
            <a:endParaRPr lang="en-CA" sz="2400" dirty="0"/>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6"/>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9681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D083-405D-8199-6C89-F1122F551EAD}"/>
              </a:ext>
            </a:extLst>
          </p:cNvPr>
          <p:cNvSpPr>
            <a:spLocks noGrp="1"/>
          </p:cNvSpPr>
          <p:nvPr>
            <p:ph sz="half" idx="1"/>
          </p:nvPr>
        </p:nvSpPr>
        <p:spPr>
          <a:xfrm>
            <a:off x="633074" y="1353657"/>
            <a:ext cx="3570124" cy="4973816"/>
          </a:xfrm>
        </p:spPr>
        <p:txBody>
          <a:bodyPr vert="horz" lIns="91440" tIns="45720" rIns="91440" bIns="45720" rtlCol="0" anchor="t">
            <a:normAutofit fontScale="92500" lnSpcReduction="10000"/>
          </a:bodyPr>
          <a:lstStyle/>
          <a:p>
            <a:pPr marL="0" indent="0">
              <a:lnSpc>
                <a:spcPct val="100000"/>
              </a:lnSpc>
              <a:spcBef>
                <a:spcPts val="0"/>
              </a:spcBef>
              <a:spcAft>
                <a:spcPts val="1200"/>
              </a:spcAft>
              <a:buNone/>
            </a:pPr>
            <a:r>
              <a:rPr lang="en-US" b="1" dirty="0">
                <a:solidFill>
                  <a:srgbClr val="962021"/>
                </a:solidFill>
                <a:latin typeface="Arial"/>
                <a:cs typeface="Arial"/>
              </a:rPr>
              <a:t>Surveys</a:t>
            </a:r>
            <a:endParaRPr lang="en-US" sz="2400" b="1" i="0" u="none" strike="noStrike" dirty="0">
              <a:solidFill>
                <a:srgbClr val="962021"/>
              </a:solidFill>
              <a:effectLst/>
              <a:latin typeface="Arial"/>
              <a:cs typeface="Arial"/>
            </a:endParaRPr>
          </a:p>
          <a:p>
            <a:pPr marL="457200" indent="-457200">
              <a:lnSpc>
                <a:spcPct val="100000"/>
              </a:lnSpc>
              <a:spcBef>
                <a:spcPts val="600"/>
              </a:spcBef>
              <a:spcAft>
                <a:spcPts val="600"/>
              </a:spcAft>
              <a:buClr>
                <a:srgbClr val="962021"/>
              </a:buClr>
              <a:buFont typeface="Wingdings" panose="020B0604020202020204" pitchFamily="34" charset="0"/>
              <a:buChar char="§"/>
            </a:pPr>
            <a:r>
              <a:rPr lang="en-CA" sz="2300" dirty="0">
                <a:latin typeface="Arial"/>
                <a:cs typeface="Arial"/>
              </a:rPr>
              <a:t>Regional Health Survey (RHS)</a:t>
            </a:r>
          </a:p>
          <a:p>
            <a:pPr marL="457200" indent="-457200">
              <a:lnSpc>
                <a:spcPct val="100000"/>
              </a:lnSpc>
              <a:spcBef>
                <a:spcPts val="600"/>
              </a:spcBef>
              <a:spcAft>
                <a:spcPts val="600"/>
              </a:spcAft>
              <a:buClr>
                <a:srgbClr val="962021"/>
              </a:buClr>
              <a:buFont typeface="Wingdings" panose="020B0604020202020204" pitchFamily="34" charset="0"/>
              <a:buChar char="§"/>
            </a:pPr>
            <a:r>
              <a:rPr lang="en-US" sz="2300" dirty="0">
                <a:latin typeface="Arial"/>
                <a:cs typeface="Arial"/>
              </a:rPr>
              <a:t>Regional Early</a:t>
            </a:r>
            <a:r>
              <a:rPr lang="en-CA" sz="2300" dirty="0">
                <a:latin typeface="Arial"/>
                <a:cs typeface="Arial"/>
              </a:rPr>
              <a:t> Childhood, Education &amp; Employment Survey (REEES)</a:t>
            </a:r>
          </a:p>
          <a:p>
            <a:pPr marL="457200" indent="-457200">
              <a:lnSpc>
                <a:spcPct val="100000"/>
              </a:lnSpc>
              <a:spcBef>
                <a:spcPts val="600"/>
              </a:spcBef>
              <a:spcAft>
                <a:spcPts val="600"/>
              </a:spcAft>
              <a:buClr>
                <a:srgbClr val="962021"/>
              </a:buClr>
              <a:buFont typeface="Wingdings" panose="020B0604020202020204" pitchFamily="34" charset="0"/>
              <a:buChar char="§"/>
            </a:pPr>
            <a:r>
              <a:rPr lang="en-CA" sz="2300" dirty="0">
                <a:latin typeface="Arial"/>
                <a:cs typeface="Arial"/>
              </a:rPr>
              <a:t>FN Labour &amp; Employment Development Survey (FNLED)</a:t>
            </a:r>
          </a:p>
          <a:p>
            <a:pPr marL="457200" indent="-457200">
              <a:lnSpc>
                <a:spcPct val="100000"/>
              </a:lnSpc>
              <a:spcBef>
                <a:spcPts val="600"/>
              </a:spcBef>
              <a:spcAft>
                <a:spcPts val="600"/>
              </a:spcAft>
              <a:buClr>
                <a:srgbClr val="962021"/>
              </a:buClr>
              <a:buFont typeface="Wingdings" panose="020B0604020202020204" pitchFamily="34" charset="0"/>
              <a:buChar char="§"/>
            </a:pPr>
            <a:r>
              <a:rPr lang="en-CA" sz="2300" dirty="0">
                <a:latin typeface="Arial"/>
                <a:cs typeface="Arial"/>
              </a:rPr>
              <a:t>Regional Social Survey (RSS)</a:t>
            </a:r>
          </a:p>
        </p:txBody>
      </p:sp>
      <p:sp>
        <p:nvSpPr>
          <p:cNvPr id="3" name="Content Placeholder 2">
            <a:extLst>
              <a:ext uri="{FF2B5EF4-FFF2-40B4-BE49-F238E27FC236}">
                <a16:creationId xmlns:a16="http://schemas.microsoft.com/office/drawing/2014/main" id="{C628051C-3AE3-4EE1-C3A6-1D725CF7F611}"/>
              </a:ext>
            </a:extLst>
          </p:cNvPr>
          <p:cNvSpPr>
            <a:spLocks noGrp="1"/>
          </p:cNvSpPr>
          <p:nvPr>
            <p:ph sz="half" idx="2"/>
          </p:nvPr>
        </p:nvSpPr>
        <p:spPr>
          <a:xfrm>
            <a:off x="4442729" y="1353657"/>
            <a:ext cx="3570124" cy="4973817"/>
          </a:xfrm>
        </p:spPr>
        <p:txBody>
          <a:bodyPr>
            <a:normAutofit fontScale="92500" lnSpcReduction="10000"/>
          </a:bodyPr>
          <a:lstStyle/>
          <a:p>
            <a:pPr marL="0" indent="0">
              <a:lnSpc>
                <a:spcPct val="110000"/>
              </a:lnSpc>
              <a:spcBef>
                <a:spcPts val="0"/>
              </a:spcBef>
              <a:spcAft>
                <a:spcPts val="1200"/>
              </a:spcAft>
              <a:buNone/>
            </a:pPr>
            <a:r>
              <a:rPr lang="en-US" b="1" dirty="0">
                <a:solidFill>
                  <a:srgbClr val="962021"/>
                </a:solidFill>
                <a:latin typeface="Arial" charset="0"/>
                <a:ea typeface="Arial" charset="0"/>
                <a:cs typeface="Arial" charset="0"/>
              </a:rPr>
              <a:t>Research</a:t>
            </a:r>
          </a:p>
          <a:p>
            <a:pPr marL="457200" indent="-457200">
              <a:lnSpc>
                <a:spcPct val="100000"/>
              </a:lnSpc>
              <a:spcBef>
                <a:spcPts val="600"/>
              </a:spcBef>
              <a:spcAft>
                <a:spcPts val="600"/>
              </a:spcAft>
              <a:buClr>
                <a:srgbClr val="962021"/>
              </a:buClr>
              <a:buFont typeface="Wingdings" panose="020B0604020202020204" pitchFamily="34" charset="0"/>
              <a:buChar char="§"/>
            </a:pPr>
            <a:r>
              <a:rPr lang="en-US" sz="2400" dirty="0">
                <a:latin typeface="Arial"/>
                <a:cs typeface="Arial"/>
              </a:rPr>
              <a:t>Research that aligns with FNIGC strategic direction, established principles and priorities </a:t>
            </a:r>
          </a:p>
          <a:p>
            <a:pPr marL="457200" indent="-457200">
              <a:lnSpc>
                <a:spcPct val="100000"/>
              </a:lnSpc>
              <a:spcBef>
                <a:spcPts val="600"/>
              </a:spcBef>
              <a:spcAft>
                <a:spcPts val="600"/>
              </a:spcAft>
              <a:buClr>
                <a:srgbClr val="962021"/>
              </a:buClr>
              <a:buFont typeface="Wingdings" panose="020B0604020202020204" pitchFamily="34" charset="0"/>
              <a:buChar char="§"/>
            </a:pPr>
            <a:r>
              <a:rPr lang="en-US" sz="2400" dirty="0">
                <a:latin typeface="Arial"/>
                <a:cs typeface="Arial"/>
              </a:rPr>
              <a:t>Research on data sovereignty and information governance</a:t>
            </a:r>
          </a:p>
          <a:p>
            <a:pPr marL="457200" indent="-457200">
              <a:lnSpc>
                <a:spcPct val="100000"/>
              </a:lnSpc>
              <a:spcBef>
                <a:spcPts val="600"/>
              </a:spcBef>
              <a:spcAft>
                <a:spcPts val="600"/>
              </a:spcAft>
              <a:buClr>
                <a:srgbClr val="962021"/>
              </a:buClr>
              <a:buFont typeface="Wingdings" panose="020B0604020202020204" pitchFamily="34" charset="0"/>
              <a:buChar char="§"/>
            </a:pPr>
            <a:r>
              <a:rPr lang="en-US" sz="2400" dirty="0">
                <a:latin typeface="Arial"/>
                <a:cs typeface="Arial"/>
              </a:rPr>
              <a:t>First Nations Data Centre</a:t>
            </a:r>
          </a:p>
          <a:p>
            <a:pPr>
              <a:lnSpc>
                <a:spcPct val="110000"/>
              </a:lnSpc>
              <a:spcBef>
                <a:spcPts val="0"/>
              </a:spcBef>
              <a:spcAft>
                <a:spcPts val="1200"/>
              </a:spcAft>
            </a:pPr>
            <a:endParaRPr lang="en-CA" sz="3200" dirty="0"/>
          </a:p>
        </p:txBody>
      </p:sp>
      <p:sp>
        <p:nvSpPr>
          <p:cNvPr id="4" name="Title 3">
            <a:extLst>
              <a:ext uri="{FF2B5EF4-FFF2-40B4-BE49-F238E27FC236}">
                <a16:creationId xmlns:a16="http://schemas.microsoft.com/office/drawing/2014/main" id="{0BEA6810-1E19-CD13-6D06-8271EB2544D5}"/>
              </a:ext>
            </a:extLst>
          </p:cNvPr>
          <p:cNvSpPr>
            <a:spLocks noGrp="1"/>
          </p:cNvSpPr>
          <p:nvPr>
            <p:ph type="title"/>
          </p:nvPr>
        </p:nvSpPr>
        <p:spPr/>
        <p:txBody>
          <a:bodyPr>
            <a:normAutofit/>
          </a:bodyPr>
          <a:lstStyle/>
          <a:p>
            <a:r>
              <a:rPr lang="en-CA" sz="3600" b="1" dirty="0">
                <a:solidFill>
                  <a:srgbClr val="962021"/>
                </a:solidFill>
                <a:latin typeface="Arial" panose="020B0604020202020204" pitchFamily="34" charset="0"/>
                <a:cs typeface="Arial" panose="020B0604020202020204" pitchFamily="34" charset="0"/>
              </a:rPr>
              <a:t>Our Work / Activities</a:t>
            </a:r>
          </a:p>
        </p:txBody>
      </p:sp>
      <p:cxnSp>
        <p:nvCxnSpPr>
          <p:cNvPr id="5" name="Straight Connector 4">
            <a:extLst>
              <a:ext uri="{FF2B5EF4-FFF2-40B4-BE49-F238E27FC236}">
                <a16:creationId xmlns:a16="http://schemas.microsoft.com/office/drawing/2014/main" id="{CB7C789B-6E3B-C6B2-2276-0DB0B50CEF15}"/>
              </a:ext>
            </a:extLst>
          </p:cNvPr>
          <p:cNvCxnSpPr>
            <a:cxnSpLocks/>
          </p:cNvCxnSpPr>
          <p:nvPr/>
        </p:nvCxnSpPr>
        <p:spPr>
          <a:xfrm>
            <a:off x="4314357" y="1454975"/>
            <a:ext cx="0" cy="4346290"/>
          </a:xfrm>
          <a:prstGeom prst="line">
            <a:avLst/>
          </a:prstGeom>
          <a:ln w="38100">
            <a:solidFill>
              <a:srgbClr val="962021"/>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EB61C4C4-571B-0021-C13B-0D84C10B6CB6}"/>
              </a:ext>
            </a:extLst>
          </p:cNvPr>
          <p:cNvCxnSpPr>
            <a:cxnSpLocks/>
          </p:cNvCxnSpPr>
          <p:nvPr/>
        </p:nvCxnSpPr>
        <p:spPr>
          <a:xfrm>
            <a:off x="8253519" y="1454975"/>
            <a:ext cx="0" cy="4346290"/>
          </a:xfrm>
          <a:prstGeom prst="line">
            <a:avLst/>
          </a:prstGeom>
          <a:ln w="38100">
            <a:solidFill>
              <a:srgbClr val="962021"/>
            </a:solidFill>
          </a:ln>
        </p:spPr>
        <p:style>
          <a:lnRef idx="1">
            <a:schemeClr val="accent6"/>
          </a:lnRef>
          <a:fillRef idx="0">
            <a:schemeClr val="accent6"/>
          </a:fillRef>
          <a:effectRef idx="0">
            <a:schemeClr val="accent6"/>
          </a:effectRef>
          <a:fontRef idx="minor">
            <a:schemeClr val="tx1"/>
          </a:fontRef>
        </p:style>
      </p:cxnSp>
      <p:sp>
        <p:nvSpPr>
          <p:cNvPr id="7" name="Content Placeholder 2">
            <a:extLst>
              <a:ext uri="{FF2B5EF4-FFF2-40B4-BE49-F238E27FC236}">
                <a16:creationId xmlns:a16="http://schemas.microsoft.com/office/drawing/2014/main" id="{9B82F482-3EA2-A47B-7C8F-B187F388467B}"/>
              </a:ext>
            </a:extLst>
          </p:cNvPr>
          <p:cNvSpPr txBox="1">
            <a:spLocks/>
          </p:cNvSpPr>
          <p:nvPr/>
        </p:nvSpPr>
        <p:spPr>
          <a:xfrm>
            <a:off x="8494186" y="1353657"/>
            <a:ext cx="3533681" cy="4973816"/>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rgbClr val="962021"/>
                </a:solidFill>
                <a:latin typeface="Arial"/>
                <a:ea typeface="Arial" charset="0"/>
                <a:cs typeface="Arial"/>
              </a:rPr>
              <a:t>Education &amp; Training</a:t>
            </a:r>
          </a:p>
          <a:p>
            <a:pPr marL="457200" indent="-457200">
              <a:lnSpc>
                <a:spcPct val="120000"/>
              </a:lnSpc>
              <a:spcBef>
                <a:spcPts val="0"/>
              </a:spcBef>
              <a:buClr>
                <a:srgbClr val="962021"/>
              </a:buClr>
              <a:buFont typeface="Wingdings" panose="020B0604020202020204" pitchFamily="34" charset="0"/>
              <a:buChar char="§"/>
            </a:pPr>
            <a:r>
              <a:rPr lang="en-US" sz="2600" dirty="0">
                <a:latin typeface="Arial"/>
                <a:cs typeface="Arial"/>
              </a:rPr>
              <a:t>First Nations Data Sovereignty</a:t>
            </a:r>
          </a:p>
          <a:p>
            <a:pPr marL="457200" indent="-457200">
              <a:lnSpc>
                <a:spcPct val="120000"/>
              </a:lnSpc>
              <a:spcBef>
                <a:spcPts val="0"/>
              </a:spcBef>
              <a:buClr>
                <a:srgbClr val="962021"/>
              </a:buClr>
              <a:buFont typeface="Wingdings" panose="020B0604020202020204" pitchFamily="34" charset="0"/>
              <a:buChar char="§"/>
            </a:pPr>
            <a:r>
              <a:rPr lang="en-US" sz="2600" dirty="0">
                <a:latin typeface="Arial"/>
                <a:cs typeface="Arial"/>
              </a:rPr>
              <a:t>Information Governance &amp; Management</a:t>
            </a:r>
          </a:p>
          <a:p>
            <a:pPr marL="457200" indent="-457200">
              <a:lnSpc>
                <a:spcPct val="120000"/>
              </a:lnSpc>
              <a:spcBef>
                <a:spcPts val="0"/>
              </a:spcBef>
              <a:buClr>
                <a:srgbClr val="962021"/>
              </a:buClr>
              <a:buFont typeface="Wingdings" panose="020B0604020202020204" pitchFamily="34" charset="0"/>
              <a:buChar char="§"/>
            </a:pPr>
            <a:r>
              <a:rPr lang="en-US" sz="2600" dirty="0">
                <a:latin typeface="Arial"/>
                <a:cs typeface="Arial"/>
              </a:rPr>
              <a:t>OCAP® </a:t>
            </a:r>
            <a:r>
              <a:rPr lang="en-US" sz="3500" dirty="0">
                <a:latin typeface="Arial"/>
                <a:cs typeface="Arial"/>
              </a:rPr>
              <a:t> </a:t>
            </a:r>
          </a:p>
          <a:p>
            <a:pPr marL="0" indent="0">
              <a:lnSpc>
                <a:spcPct val="120000"/>
              </a:lnSpc>
              <a:spcBef>
                <a:spcPts val="0"/>
              </a:spcBef>
              <a:buClr>
                <a:srgbClr val="962021"/>
              </a:buClr>
              <a:buNone/>
            </a:pPr>
            <a:endParaRPr lang="en-US" sz="3500" dirty="0">
              <a:latin typeface="Arial"/>
              <a:cs typeface="Arial"/>
            </a:endParaRPr>
          </a:p>
          <a:p>
            <a:pPr marL="0" indent="0">
              <a:lnSpc>
                <a:spcPct val="100000"/>
              </a:lnSpc>
              <a:spcBef>
                <a:spcPts val="0"/>
              </a:spcBef>
              <a:spcAft>
                <a:spcPts val="1200"/>
              </a:spcAft>
              <a:buNone/>
            </a:pPr>
            <a:r>
              <a:rPr lang="en-US" sz="3800" b="1" dirty="0">
                <a:solidFill>
                  <a:srgbClr val="962021"/>
                </a:solidFill>
                <a:latin typeface="Arial"/>
                <a:ea typeface="Arial" charset="0"/>
                <a:cs typeface="Arial"/>
              </a:rPr>
              <a:t>First Nations Data Governance Strategy </a:t>
            </a:r>
          </a:p>
          <a:p>
            <a:pPr marL="457200" indent="-457200">
              <a:lnSpc>
                <a:spcPct val="110000"/>
              </a:lnSpc>
              <a:spcBef>
                <a:spcPts val="600"/>
              </a:spcBef>
              <a:spcAft>
                <a:spcPts val="600"/>
              </a:spcAft>
              <a:buClr>
                <a:srgbClr val="962021"/>
              </a:buClr>
              <a:buFont typeface="Wingdings" panose="020B0604020202020204" pitchFamily="34" charset="0"/>
              <a:buChar char="§"/>
            </a:pPr>
            <a:r>
              <a:rPr lang="en-CA" sz="2900" dirty="0">
                <a:latin typeface="Arial"/>
                <a:cs typeface="Arial"/>
              </a:rPr>
              <a:t>Establishing a network of fully functional, non-political (expert-driven) Regional Information Governance Centres (RIGCs) </a:t>
            </a:r>
          </a:p>
          <a:p>
            <a:pPr marL="457200" indent="-457200">
              <a:lnSpc>
                <a:spcPct val="110000"/>
              </a:lnSpc>
              <a:spcBef>
                <a:spcPts val="600"/>
              </a:spcBef>
              <a:spcAft>
                <a:spcPts val="600"/>
              </a:spcAft>
              <a:buClr>
                <a:srgbClr val="962021"/>
              </a:buClr>
              <a:buFont typeface="Wingdings" panose="020B0604020202020204" pitchFamily="34" charset="0"/>
              <a:buChar char="§"/>
            </a:pPr>
            <a:r>
              <a:rPr lang="en-US" sz="2900" dirty="0">
                <a:latin typeface="Arial"/>
                <a:cs typeface="Arial"/>
              </a:rPr>
              <a:t>Phase 1: 22/23 to 2024/25</a:t>
            </a:r>
          </a:p>
        </p:txBody>
      </p:sp>
    </p:spTree>
    <p:extLst>
      <p:ext uri="{BB962C8B-B14F-4D97-AF65-F5344CB8AC3E}">
        <p14:creationId xmlns:p14="http://schemas.microsoft.com/office/powerpoint/2010/main" val="34508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1">
            <a:extLst>
              <a:ext uri="{FF2B5EF4-FFF2-40B4-BE49-F238E27FC236}">
                <a16:creationId xmlns:a16="http://schemas.microsoft.com/office/drawing/2014/main" id="{0EACF129-E630-49EB-BD66-38244A4402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971499"/>
            <a:ext cx="12192001" cy="2886502"/>
          </a:xfrm>
          <a:prstGeom prst="rect">
            <a:avLst/>
          </a:prstGeom>
        </p:spPr>
      </p:pic>
      <p:sp>
        <p:nvSpPr>
          <p:cNvPr id="5" name="Title 4">
            <a:extLst>
              <a:ext uri="{FF2B5EF4-FFF2-40B4-BE49-F238E27FC236}">
                <a16:creationId xmlns:a16="http://schemas.microsoft.com/office/drawing/2014/main" id="{10EA2D3F-B92E-4FF7-BCF1-EA76C6CECB12}"/>
              </a:ext>
            </a:extLst>
          </p:cNvPr>
          <p:cNvSpPr>
            <a:spLocks noGrp="1"/>
          </p:cNvSpPr>
          <p:nvPr>
            <p:ph type="title"/>
          </p:nvPr>
        </p:nvSpPr>
        <p:spPr/>
        <p:txBody>
          <a:bodyPr/>
          <a:lstStyle/>
          <a:p>
            <a:r>
              <a:rPr lang="en-US" b="1" dirty="0">
                <a:solidFill>
                  <a:srgbClr val="962021"/>
                </a:solidFill>
                <a:latin typeface="Arial" panose="020B0604020202020204" pitchFamily="34" charset="0"/>
                <a:cs typeface="Arial" panose="020B0604020202020204" pitchFamily="34" charset="0"/>
              </a:rPr>
              <a:t>Thank you </a:t>
            </a:r>
            <a:br>
              <a:rPr lang="en-US" b="1" dirty="0">
                <a:solidFill>
                  <a:srgbClr val="962021"/>
                </a:solidFill>
                <a:latin typeface="Arial" panose="020B0604020202020204" pitchFamily="34" charset="0"/>
                <a:cs typeface="Arial" panose="020B0604020202020204" pitchFamily="34" charset="0"/>
              </a:rPr>
            </a:br>
            <a:endParaRPr lang="en-CA" dirty="0"/>
          </a:p>
        </p:txBody>
      </p:sp>
      <p:sp>
        <p:nvSpPr>
          <p:cNvPr id="7" name="Text Placeholder 6">
            <a:extLst>
              <a:ext uri="{FF2B5EF4-FFF2-40B4-BE49-F238E27FC236}">
                <a16:creationId xmlns:a16="http://schemas.microsoft.com/office/drawing/2014/main" id="{7754B45D-449A-4FB9-9CEA-9D2FFD4F875C}"/>
              </a:ext>
            </a:extLst>
          </p:cNvPr>
          <p:cNvSpPr>
            <a:spLocks noGrp="1"/>
          </p:cNvSpPr>
          <p:nvPr>
            <p:ph type="body" sz="half" idx="2"/>
          </p:nvPr>
        </p:nvSpPr>
        <p:spPr>
          <a:xfrm>
            <a:off x="3134435" y="1099666"/>
            <a:ext cx="5923128" cy="4502948"/>
          </a:xfrm>
        </p:spPr>
        <p:txBody>
          <a:bodyPr>
            <a:noAutofit/>
          </a:bodyPr>
          <a:lstStyle/>
          <a:p>
            <a:pPr algn="ctr">
              <a:spcBef>
                <a:spcPts val="0"/>
              </a:spcBef>
              <a:defRPr/>
            </a:pPr>
            <a:endParaRPr lang="en-US" sz="2000" dirty="0">
              <a:ea typeface="Tahoma" pitchFamily="34" charset="0"/>
              <a:cs typeface="Tahoma" pitchFamily="34" charset="0"/>
            </a:endParaRPr>
          </a:p>
          <a:p>
            <a:pPr algn="ctr">
              <a:spcBef>
                <a:spcPts val="0"/>
              </a:spcBef>
              <a:defRPr/>
            </a:pPr>
            <a:endParaRPr lang="en-US" sz="2000" dirty="0">
              <a:latin typeface="Arial" panose="020B0604020202020204" pitchFamily="34" charset="0"/>
              <a:ea typeface="Tahoma" pitchFamily="34" charset="0"/>
              <a:cs typeface="Arial" panose="020B0604020202020204" pitchFamily="34" charset="0"/>
            </a:endParaRPr>
          </a:p>
          <a:p>
            <a:pPr algn="ctr">
              <a:spcBef>
                <a:spcPts val="0"/>
              </a:spcBef>
              <a:defRPr/>
            </a:pPr>
            <a:r>
              <a:rPr lang="en-US" sz="2000" dirty="0">
                <a:latin typeface="Arial" panose="020B0604020202020204" pitchFamily="34" charset="0"/>
                <a:ea typeface="Tahoma" pitchFamily="34" charset="0"/>
                <a:cs typeface="Arial" panose="020B0604020202020204" pitchFamily="34" charset="0"/>
              </a:rPr>
              <a:t>Kyla Marcoux, Senior Strategic Advisor</a:t>
            </a:r>
          </a:p>
          <a:p>
            <a:pPr lvl="0" algn="ctr">
              <a:spcBef>
                <a:spcPts val="0"/>
              </a:spcBef>
              <a:defRPr/>
            </a:pPr>
            <a:r>
              <a:rPr lang="en-US" sz="2000" dirty="0" err="1">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kmarcoux</a:t>
            </a:r>
            <a:r>
              <a:rPr lang="pl-PL" sz="20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@fnigc.ca</a:t>
            </a:r>
            <a:endParaRPr lang="en-US" sz="2000" dirty="0">
              <a:latin typeface="Arial" panose="020B0604020202020204" pitchFamily="34" charset="0"/>
              <a:ea typeface="Tahoma" pitchFamily="34" charset="0"/>
              <a:cs typeface="Arial" panose="020B0604020202020204" pitchFamily="34" charset="0"/>
            </a:endParaRPr>
          </a:p>
          <a:p>
            <a:pPr algn="ctr">
              <a:spcBef>
                <a:spcPts val="0"/>
              </a:spcBef>
              <a:defRPr/>
            </a:pPr>
            <a:endParaRPr lang="en-US" sz="2000" dirty="0">
              <a:latin typeface="Arial" panose="020B0604020202020204" pitchFamily="34" charset="0"/>
              <a:ea typeface="Tahoma" pitchFamily="34" charset="0"/>
              <a:cs typeface="Arial" panose="020B0604020202020204" pitchFamily="34" charset="0"/>
            </a:endParaRPr>
          </a:p>
          <a:p>
            <a:pPr algn="ctr">
              <a:spcBef>
                <a:spcPts val="0"/>
              </a:spcBef>
              <a:defRPr/>
            </a:pPr>
            <a:r>
              <a:rPr lang="en-US" sz="2000" dirty="0">
                <a:latin typeface="Arial" panose="020B0604020202020204" pitchFamily="34" charset="0"/>
                <a:ea typeface="Tahoma" pitchFamily="34" charset="0"/>
                <a:cs typeface="Arial" panose="020B0604020202020204" pitchFamily="34" charset="0"/>
              </a:rPr>
              <a:t>Katie Wood, Senior Manager, Survey Initiatives</a:t>
            </a:r>
          </a:p>
          <a:p>
            <a:pPr lvl="0" algn="ctr">
              <a:spcBef>
                <a:spcPts val="0"/>
              </a:spcBef>
              <a:defRPr/>
            </a:pPr>
            <a:r>
              <a:rPr lang="en-US" sz="2000"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kwood@fnigc.ca</a:t>
            </a:r>
            <a:r>
              <a:rPr lang="en-US" sz="2000" dirty="0">
                <a:solidFill>
                  <a:schemeClr val="accent1"/>
                </a:solidFill>
                <a:latin typeface="Arial" panose="020B0604020202020204" pitchFamily="34" charset="0"/>
                <a:cs typeface="Arial" panose="020B0604020202020204" pitchFamily="34" charset="0"/>
              </a:rPr>
              <a:t> </a:t>
            </a:r>
          </a:p>
          <a:p>
            <a:pPr lvl="0" algn="ctr">
              <a:spcBef>
                <a:spcPts val="0"/>
              </a:spcBef>
              <a:defRPr/>
            </a:pPr>
            <a:endParaRPr lang="en-US" sz="2000" dirty="0">
              <a:solidFill>
                <a:schemeClr val="accent1"/>
              </a:solidFill>
              <a:latin typeface="Arial" panose="020B0604020202020204" pitchFamily="34" charset="0"/>
              <a:cs typeface="Arial" panose="020B0604020202020204" pitchFamily="34" charset="0"/>
            </a:endParaRPr>
          </a:p>
          <a:p>
            <a:pPr lvl="0" algn="ctr">
              <a:spcBef>
                <a:spcPts val="0"/>
              </a:spcBef>
              <a:defRPr/>
            </a:pPr>
            <a:r>
              <a:rPr lang="en-US" sz="2000" dirty="0">
                <a:latin typeface="Arial" panose="020B0604020202020204" pitchFamily="34" charset="0"/>
                <a:ea typeface="Tahoma" pitchFamily="34" charset="0"/>
                <a:cs typeface="Arial" panose="020B0604020202020204" pitchFamily="34" charset="0"/>
              </a:rPr>
              <a:t>Micere Thuku, Acting Survey Manager</a:t>
            </a:r>
          </a:p>
          <a:p>
            <a:pPr lvl="0" algn="ctr">
              <a:spcBef>
                <a:spcPts val="0"/>
              </a:spcBef>
              <a:defRPr/>
            </a:pPr>
            <a:r>
              <a:rPr lang="en-US" sz="2000" dirty="0">
                <a:latin typeface="Arial" panose="020B0604020202020204" pitchFamily="34" charset="0"/>
                <a:cs typeface="Arial" panose="020B0604020202020204" pitchFamily="34" charset="0"/>
                <a:hlinkClick r:id="rId6"/>
              </a:rPr>
              <a:t>mthuku@fnigc.ca</a:t>
            </a:r>
            <a:endParaRPr lang="en-US" sz="2000" dirty="0">
              <a:latin typeface="Arial" panose="020B0604020202020204" pitchFamily="34" charset="0"/>
              <a:cs typeface="Arial" panose="020B0604020202020204" pitchFamily="34" charset="0"/>
            </a:endParaRPr>
          </a:p>
          <a:p>
            <a:pPr lvl="0" algn="ctr">
              <a:spcBef>
                <a:spcPts val="0"/>
              </a:spcBef>
              <a:defRPr/>
            </a:pPr>
            <a:endParaRPr lang="en-US" sz="2000" dirty="0">
              <a:latin typeface="Arial" panose="020B0604020202020204" pitchFamily="34" charset="0"/>
              <a:cs typeface="Arial" panose="020B0604020202020204" pitchFamily="34" charset="0"/>
            </a:endParaRPr>
          </a:p>
          <a:p>
            <a:pPr lvl="0" algn="ctr">
              <a:spcBef>
                <a:spcPts val="0"/>
              </a:spcBef>
              <a:defRPr/>
            </a:pPr>
            <a:r>
              <a:rPr lang="en-US" sz="2000" dirty="0">
                <a:latin typeface="Arial" panose="020B0604020202020204" pitchFamily="34" charset="0"/>
                <a:cs typeface="Arial" panose="020B0604020202020204" pitchFamily="34" charset="0"/>
              </a:rPr>
              <a:t>Tel: 613-733-1916</a:t>
            </a:r>
          </a:p>
          <a:p>
            <a:pPr lvl="0" algn="ctr">
              <a:spcBef>
                <a:spcPts val="0"/>
              </a:spcBef>
              <a:defRPr/>
            </a:pPr>
            <a:r>
              <a:rPr lang="en-US" sz="2000" dirty="0">
                <a:latin typeface="Arial" panose="020B0604020202020204" pitchFamily="34" charset="0"/>
                <a:cs typeface="Arial" panose="020B0604020202020204" pitchFamily="34" charset="0"/>
              </a:rPr>
              <a:t>Toll-free: 866-997-6248</a:t>
            </a:r>
          </a:p>
          <a:p>
            <a:pPr lvl="0" algn="ctr">
              <a:spcBef>
                <a:spcPts val="0"/>
              </a:spcBef>
              <a:defRPr/>
            </a:pPr>
            <a:r>
              <a:rPr lang="en-US" sz="2000" dirty="0">
                <a:latin typeface="Arial" panose="020B0604020202020204" pitchFamily="34" charset="0"/>
                <a:cs typeface="Arial" panose="020B0604020202020204" pitchFamily="34" charset="0"/>
                <a:hlinkClick r:id="rId7"/>
              </a:rPr>
              <a:t>www.fnigc.ca</a:t>
            </a:r>
            <a:r>
              <a:rPr lang="en-US" sz="2000" dirty="0">
                <a:latin typeface="Arial" panose="020B0604020202020204" pitchFamily="34" charset="0"/>
                <a:cs typeface="Arial" panose="020B0604020202020204" pitchFamily="34" charset="0"/>
              </a:rPr>
              <a:t> </a:t>
            </a:r>
            <a:endParaRPr lang="en-US" sz="3200" u="sng"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F4E72A9-E28F-47B0-B262-654E3CE61875}"/>
              </a:ext>
            </a:extLst>
          </p:cNvPr>
          <p:cNvPicPr>
            <a:picLocks noChangeAspect="1"/>
          </p:cNvPicPr>
          <p:nvPr/>
        </p:nvPicPr>
        <p:blipFill>
          <a:blip r:embed="rId8"/>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207894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479A2A-8B77-4E79-BDA6-9FB71EAECA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2927839"/>
            <a:ext cx="5442820" cy="3930161"/>
          </a:xfrm>
          <a:prstGeom prst="rect">
            <a:avLst/>
          </a:prstGeom>
        </p:spPr>
      </p:pic>
      <p:sp>
        <p:nvSpPr>
          <p:cNvPr id="4" name="Title 3">
            <a:extLst>
              <a:ext uri="{FF2B5EF4-FFF2-40B4-BE49-F238E27FC236}">
                <a16:creationId xmlns:a16="http://schemas.microsoft.com/office/drawing/2014/main" id="{23407AE2-FCB9-4736-814A-7A74A2E24FAF}"/>
              </a:ext>
            </a:extLst>
          </p:cNvPr>
          <p:cNvSpPr>
            <a:spLocks noGrp="1"/>
          </p:cNvSpPr>
          <p:nvPr>
            <p:ph type="title"/>
          </p:nvPr>
        </p:nvSpPr>
        <p:spPr>
          <a:xfrm>
            <a:off x="1655929" y="219267"/>
            <a:ext cx="8439150" cy="1335337"/>
          </a:xfrm>
        </p:spPr>
        <p:txBody>
          <a:bodyPr>
            <a:normAutofit/>
          </a:bodyPr>
          <a:lstStyle/>
          <a:p>
            <a:pPr algn="ctr"/>
            <a:r>
              <a:rPr lang="en-US" sz="3600" b="1" dirty="0">
                <a:solidFill>
                  <a:srgbClr val="962021"/>
                </a:solidFill>
                <a:latin typeface="Arial" panose="020B0604020202020204" pitchFamily="34" charset="0"/>
                <a:cs typeface="Arial" panose="020B0604020202020204" pitchFamily="34" charset="0"/>
              </a:rPr>
              <a:t>About FNIGC </a:t>
            </a:r>
            <a:endParaRPr lang="en-CA" sz="3600" b="1" dirty="0">
              <a:solidFill>
                <a:srgbClr val="96202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9176349-CC36-4E01-B87B-08065E152E2E}"/>
              </a:ext>
            </a:extLst>
          </p:cNvPr>
          <p:cNvCxnSpPr>
            <a:cxnSpLocks/>
          </p:cNvCxnSpPr>
          <p:nvPr/>
        </p:nvCxnSpPr>
        <p:spPr>
          <a:xfrm>
            <a:off x="5875504" y="2194559"/>
            <a:ext cx="0" cy="3768496"/>
          </a:xfrm>
          <a:prstGeom prst="line">
            <a:avLst/>
          </a:prstGeom>
          <a:ln w="19050">
            <a:solidFill>
              <a:schemeClr val="accent4">
                <a:lumMod val="75000"/>
              </a:schemeClr>
            </a:solidFill>
          </a:ln>
        </p:spPr>
        <p:style>
          <a:lnRef idx="1">
            <a:schemeClr val="accent6"/>
          </a:lnRef>
          <a:fillRef idx="0">
            <a:schemeClr val="accent6"/>
          </a:fillRef>
          <a:effectRef idx="0">
            <a:schemeClr val="accent6"/>
          </a:effectRef>
          <a:fontRef idx="minor">
            <a:schemeClr val="tx1"/>
          </a:fontRef>
        </p:style>
      </p:cxnSp>
      <p:sp>
        <p:nvSpPr>
          <p:cNvPr id="8" name="Text Placeholder 4">
            <a:extLst>
              <a:ext uri="{FF2B5EF4-FFF2-40B4-BE49-F238E27FC236}">
                <a16:creationId xmlns:a16="http://schemas.microsoft.com/office/drawing/2014/main" id="{F2D611E6-E58A-4F39-B01F-DC804A819C48}"/>
              </a:ext>
            </a:extLst>
          </p:cNvPr>
          <p:cNvSpPr>
            <a:spLocks noGrp="1"/>
          </p:cNvSpPr>
          <p:nvPr>
            <p:ph type="body" idx="1"/>
          </p:nvPr>
        </p:nvSpPr>
        <p:spPr>
          <a:xfrm>
            <a:off x="717717" y="2194559"/>
            <a:ext cx="5157787" cy="823912"/>
          </a:xfrm>
        </p:spPr>
        <p:txBody>
          <a:bodyPr>
            <a:normAutofit/>
          </a:bodyPr>
          <a:lstStyle/>
          <a:p>
            <a:r>
              <a:rPr lang="en-US" sz="2200" b="1" dirty="0">
                <a:solidFill>
                  <a:srgbClr val="962021"/>
                </a:solidFill>
                <a:latin typeface="Arial" charset="0"/>
                <a:ea typeface="Arial" charset="0"/>
                <a:cs typeface="Arial" charset="0"/>
              </a:rPr>
              <a:t>Vision</a:t>
            </a:r>
            <a:r>
              <a:rPr lang="en-US" sz="2200" b="1" dirty="0">
                <a:latin typeface="Arial" charset="0"/>
                <a:ea typeface="Arial" charset="0"/>
                <a:cs typeface="Arial" charset="0"/>
              </a:rPr>
              <a:t>	</a:t>
            </a:r>
            <a:endParaRPr lang="en-CA" sz="2200" b="1" dirty="0">
              <a:latin typeface="Arial" charset="0"/>
              <a:ea typeface="Arial" charset="0"/>
              <a:cs typeface="Arial" charset="0"/>
            </a:endParaRPr>
          </a:p>
        </p:txBody>
      </p:sp>
      <p:sp>
        <p:nvSpPr>
          <p:cNvPr id="10" name="Text Placeholder 6">
            <a:extLst>
              <a:ext uri="{FF2B5EF4-FFF2-40B4-BE49-F238E27FC236}">
                <a16:creationId xmlns:a16="http://schemas.microsoft.com/office/drawing/2014/main" id="{1FE0D596-D5E0-4C24-9C01-E27128875574}"/>
              </a:ext>
            </a:extLst>
          </p:cNvPr>
          <p:cNvSpPr txBox="1">
            <a:spLocks/>
          </p:cNvSpPr>
          <p:nvPr/>
        </p:nvSpPr>
        <p:spPr>
          <a:xfrm>
            <a:off x="6172200" y="2194559"/>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962021"/>
                </a:solidFill>
                <a:latin typeface="Arial" charset="0"/>
                <a:ea typeface="Arial" charset="0"/>
                <a:cs typeface="Arial" charset="0"/>
              </a:rPr>
              <a:t>Mission</a:t>
            </a:r>
            <a:endParaRPr lang="en-CA" sz="2200" b="1" dirty="0">
              <a:solidFill>
                <a:srgbClr val="962021"/>
              </a:solidFill>
              <a:latin typeface="Arial" charset="0"/>
              <a:ea typeface="Arial" charset="0"/>
              <a:cs typeface="Arial" charset="0"/>
            </a:endParaRPr>
          </a:p>
        </p:txBody>
      </p:sp>
      <p:sp>
        <p:nvSpPr>
          <p:cNvPr id="11" name="Content Placeholder 2">
            <a:extLst>
              <a:ext uri="{FF2B5EF4-FFF2-40B4-BE49-F238E27FC236}">
                <a16:creationId xmlns:a16="http://schemas.microsoft.com/office/drawing/2014/main" id="{23CB3B30-5534-4582-8954-56AF45808287}"/>
              </a:ext>
            </a:extLst>
          </p:cNvPr>
          <p:cNvSpPr txBox="1">
            <a:spLocks/>
          </p:cNvSpPr>
          <p:nvPr/>
        </p:nvSpPr>
        <p:spPr>
          <a:xfrm>
            <a:off x="800101" y="2649228"/>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charset="0"/>
                <a:ea typeface="Arial" charset="0"/>
                <a:cs typeface="Arial" charset="0"/>
              </a:rPr>
              <a:t>The FNIGC envisions that every First Nation will achieve data sovereignty in alignment with its distinct worldview.</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dirty="0"/>
          </a:p>
          <a:p>
            <a:pPr marL="0" indent="0">
              <a:buFont typeface="Arial" panose="020B0604020202020204" pitchFamily="34" charset="0"/>
              <a:buNone/>
            </a:pPr>
            <a:endParaRPr lang="en-CA" dirty="0"/>
          </a:p>
        </p:txBody>
      </p:sp>
      <p:sp>
        <p:nvSpPr>
          <p:cNvPr id="12" name="Content Placeholder 3">
            <a:extLst>
              <a:ext uri="{FF2B5EF4-FFF2-40B4-BE49-F238E27FC236}">
                <a16:creationId xmlns:a16="http://schemas.microsoft.com/office/drawing/2014/main" id="{BEB4A076-22B2-4419-84BA-4165F0BD9213}"/>
              </a:ext>
            </a:extLst>
          </p:cNvPr>
          <p:cNvSpPr txBox="1">
            <a:spLocks/>
          </p:cNvSpPr>
          <p:nvPr/>
        </p:nvSpPr>
        <p:spPr>
          <a:xfrm>
            <a:off x="6172200" y="2588912"/>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charset="0"/>
                <a:ea typeface="Arial" charset="0"/>
                <a:cs typeface="Arial" charset="0"/>
              </a:rPr>
              <a:t>With First Nations, we assert data sovereignty and support the development of information governance and management at the community level through regional and national partnerships. We adhere to free, prior and informed consent, respect nation-to-nation relationships, and recognize the distinct customs of nations.</a:t>
            </a:r>
            <a:endParaRPr lang="en-CA" sz="2400" dirty="0">
              <a:latin typeface="Arial" charset="0"/>
              <a:ea typeface="Arial" charset="0"/>
              <a:cs typeface="Arial" charset="0"/>
            </a:endParaRPr>
          </a:p>
          <a:p>
            <a:endParaRPr lang="en-CA" dirty="0"/>
          </a:p>
        </p:txBody>
      </p:sp>
      <p:pic>
        <p:nvPicPr>
          <p:cNvPr id="15" name="Picture 14">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732294" y="5806062"/>
            <a:ext cx="1426588" cy="1012024"/>
          </a:xfrm>
          <a:prstGeom prst="rect">
            <a:avLst/>
          </a:prstGeom>
        </p:spPr>
      </p:pic>
    </p:spTree>
    <p:extLst>
      <p:ext uri="{BB962C8B-B14F-4D97-AF65-F5344CB8AC3E}">
        <p14:creationId xmlns:p14="http://schemas.microsoft.com/office/powerpoint/2010/main" val="53077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FNIGC Regional Partners</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09356"/>
            <a:ext cx="10731500" cy="5208375"/>
          </a:xfrm>
        </p:spPr>
        <p:txBody>
          <a:bodyPr>
            <a:noAutofit/>
          </a:bodyPr>
          <a:lstStyle/>
          <a:p>
            <a:pPr marL="457200" indent="-457200">
              <a:buClr>
                <a:srgbClr val="962021"/>
              </a:buClr>
              <a:buFont typeface="Wingdings" panose="020B0604020202020204" pitchFamily="34" charset="0"/>
              <a:buChar char="§"/>
            </a:pPr>
            <a:r>
              <a:rPr lang="en-CA" sz="2400" dirty="0">
                <a:latin typeface="Arial"/>
                <a:cs typeface="Arial"/>
              </a:rPr>
              <a:t>Union of Nova Scotia Mi’kmaq (NS, PEI &amp; NF)</a:t>
            </a:r>
          </a:p>
          <a:p>
            <a:pPr marL="457200" indent="-457200">
              <a:buClr>
                <a:srgbClr val="962021"/>
              </a:buClr>
              <a:buFont typeface="Wingdings" panose="020B0604020202020204" pitchFamily="34" charset="0"/>
              <a:buChar char="§"/>
            </a:pPr>
            <a:r>
              <a:rPr lang="en-CA" sz="2400" dirty="0">
                <a:latin typeface="Arial"/>
                <a:cs typeface="Arial"/>
              </a:rPr>
              <a:t>First Nations Education Initiative (NB)</a:t>
            </a:r>
          </a:p>
          <a:p>
            <a:pPr marL="457200" indent="-457200">
              <a:buClr>
                <a:srgbClr val="962021"/>
              </a:buClr>
              <a:buFont typeface="Wingdings" panose="020B0604020202020204" pitchFamily="34" charset="0"/>
              <a:buChar char="§"/>
            </a:pPr>
            <a:r>
              <a:rPr lang="en-CA" sz="2400" dirty="0">
                <a:latin typeface="Arial"/>
                <a:cs typeface="Arial"/>
              </a:rPr>
              <a:t>First Nations of Quebec and Labrador Health and Social Services Commission (QC)</a:t>
            </a:r>
          </a:p>
          <a:p>
            <a:pPr marL="457200" indent="-457200">
              <a:buClr>
                <a:srgbClr val="962021"/>
              </a:buClr>
              <a:buFont typeface="Wingdings" panose="020B0604020202020204" pitchFamily="34" charset="0"/>
              <a:buChar char="§"/>
            </a:pPr>
            <a:r>
              <a:rPr lang="en-CA" sz="2400" dirty="0">
                <a:latin typeface="Arial"/>
                <a:cs typeface="Arial"/>
              </a:rPr>
              <a:t>The Chiefs of Ontario (ON)</a:t>
            </a:r>
          </a:p>
          <a:p>
            <a:pPr marL="457200" indent="-457200">
              <a:buClr>
                <a:srgbClr val="962021"/>
              </a:buClr>
              <a:buFont typeface="Wingdings" panose="020B0604020202020204" pitchFamily="34" charset="0"/>
              <a:buChar char="§"/>
            </a:pPr>
            <a:r>
              <a:rPr lang="en-CA" sz="2400" dirty="0">
                <a:latin typeface="Arial"/>
                <a:cs typeface="Arial"/>
              </a:rPr>
              <a:t>The First Nations Health and Social Secretariat (MB)</a:t>
            </a:r>
          </a:p>
          <a:p>
            <a:pPr marL="457200" indent="-457200">
              <a:buClr>
                <a:srgbClr val="962021"/>
              </a:buClr>
              <a:buFont typeface="Wingdings" panose="020B0604020202020204" pitchFamily="34" charset="0"/>
              <a:buChar char="§"/>
            </a:pPr>
            <a:r>
              <a:rPr lang="en-CA" sz="2400" dirty="0">
                <a:latin typeface="Arial"/>
                <a:cs typeface="Arial"/>
              </a:rPr>
              <a:t>The Federation of Sovereign Indigenous Nations (SK)</a:t>
            </a:r>
          </a:p>
          <a:p>
            <a:pPr marL="457200" indent="-457200">
              <a:buClr>
                <a:srgbClr val="962021"/>
              </a:buClr>
              <a:buFont typeface="Wingdings" panose="020B0604020202020204" pitchFamily="34" charset="0"/>
              <a:buChar char="§"/>
            </a:pPr>
            <a:r>
              <a:rPr lang="en-CA" sz="2400" dirty="0">
                <a:latin typeface="Arial"/>
                <a:cs typeface="Arial"/>
              </a:rPr>
              <a:t>The Alberta First Nations Information Governance Centre (AB)</a:t>
            </a:r>
          </a:p>
          <a:p>
            <a:pPr marL="457200" indent="-457200">
              <a:buClr>
                <a:srgbClr val="962021"/>
              </a:buClr>
              <a:buFont typeface="Wingdings" panose="020B0604020202020204" pitchFamily="34" charset="0"/>
              <a:buChar char="§"/>
            </a:pPr>
            <a:r>
              <a:rPr lang="en-CA" sz="2400" dirty="0">
                <a:latin typeface="Arial"/>
                <a:cs typeface="Arial"/>
              </a:rPr>
              <a:t>The First Nations Health Authority (BC) </a:t>
            </a:r>
          </a:p>
          <a:p>
            <a:pPr marL="457200" indent="-457200">
              <a:buClr>
                <a:srgbClr val="962021"/>
              </a:buClr>
              <a:buFont typeface="Wingdings" panose="020B0604020202020204" pitchFamily="34" charset="0"/>
              <a:buChar char="§"/>
            </a:pPr>
            <a:r>
              <a:rPr lang="en-CA" sz="2400" dirty="0">
                <a:latin typeface="Arial"/>
                <a:cs typeface="Arial"/>
              </a:rPr>
              <a:t>The Dene Nation (NWT)</a:t>
            </a:r>
          </a:p>
          <a:p>
            <a:pPr marL="457200" indent="-457200">
              <a:buClr>
                <a:srgbClr val="962021"/>
              </a:buClr>
              <a:buFont typeface="Wingdings" panose="020B0604020202020204" pitchFamily="34" charset="0"/>
              <a:buChar char="§"/>
            </a:pPr>
            <a:r>
              <a:rPr lang="en-CA" sz="2400" dirty="0">
                <a:latin typeface="Arial"/>
                <a:cs typeface="Arial"/>
              </a:rPr>
              <a:t>The Council of Yukon First Nations (YK)</a:t>
            </a:r>
          </a:p>
          <a:p>
            <a:pPr marL="0" indent="0">
              <a:lnSpc>
                <a:spcPct val="110000"/>
              </a:lnSpc>
              <a:spcBef>
                <a:spcPts val="0"/>
              </a:spcBef>
              <a:spcAft>
                <a:spcPts val="1200"/>
              </a:spcAft>
              <a:buNone/>
            </a:pPr>
            <a:endParaRPr lang="en-US" sz="2200" b="1" dirty="0">
              <a:solidFill>
                <a:srgbClr val="962021"/>
              </a:solidFill>
              <a:latin typeface="Arial" charset="0"/>
              <a:ea typeface="Arial" charset="0"/>
              <a:cs typeface="Arial" charset="0"/>
            </a:endParaRPr>
          </a:p>
        </p:txBody>
      </p:sp>
      <p:sp>
        <p:nvSpPr>
          <p:cNvPr id="8" name="TextBox 7">
            <a:extLst>
              <a:ext uri="{FF2B5EF4-FFF2-40B4-BE49-F238E27FC236}">
                <a16:creationId xmlns:a16="http://schemas.microsoft.com/office/drawing/2014/main" id="{665165C9-5D51-4E9C-B8D6-7B967D623E2D}"/>
              </a:ext>
            </a:extLst>
          </p:cNvPr>
          <p:cNvSpPr txBox="1"/>
          <p:nvPr/>
        </p:nvSpPr>
        <p:spPr>
          <a:xfrm>
            <a:off x="11569700" y="6248400"/>
            <a:ext cx="457200" cy="369332"/>
          </a:xfrm>
          <a:prstGeom prst="rect">
            <a:avLst/>
          </a:prstGeom>
          <a:noFill/>
        </p:spPr>
        <p:txBody>
          <a:bodyPr wrap="square" rtlCol="0">
            <a:spAutoFit/>
          </a:bodyPr>
          <a:lstStyle/>
          <a:p>
            <a:pPr algn="r"/>
            <a:r>
              <a:rPr lang="en-US" dirty="0">
                <a:solidFill>
                  <a:schemeClr val="bg1"/>
                </a:solidFill>
              </a:rPr>
              <a:t>2</a:t>
            </a:r>
            <a:endParaRPr lang="en-CA" dirty="0">
              <a:solidFill>
                <a:schemeClr val="bg1"/>
              </a:solidFill>
            </a:endParaRPr>
          </a:p>
        </p:txBody>
      </p:sp>
      <p:pic>
        <p:nvPicPr>
          <p:cNvPr id="7" name="Picture 6">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352262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2736" y="365125"/>
            <a:ext cx="9472863" cy="1325563"/>
          </a:xfrm>
        </p:spPr>
        <p:txBody>
          <a:bodyPr>
            <a:normAutofit/>
          </a:bodyPr>
          <a:lstStyle/>
          <a:p>
            <a:pPr algn="l"/>
            <a:r>
              <a:rPr lang="en-CA" sz="3600" dirty="0">
                <a:solidFill>
                  <a:srgbClr val="962021"/>
                </a:solidFill>
                <a:latin typeface="Arial" panose="020B0604020202020204" pitchFamily="34" charset="0"/>
                <a:cs typeface="Arial" panose="020B0604020202020204" pitchFamily="34" charset="0"/>
              </a:rPr>
              <a:t>Legacy of Unethical Research</a:t>
            </a:r>
          </a:p>
        </p:txBody>
      </p:sp>
      <p:sp>
        <p:nvSpPr>
          <p:cNvPr id="3" name="Content Placeholder 2"/>
          <p:cNvSpPr>
            <a:spLocks noGrp="1"/>
          </p:cNvSpPr>
          <p:nvPr>
            <p:ph idx="4294967295"/>
          </p:nvPr>
        </p:nvSpPr>
        <p:spPr>
          <a:xfrm>
            <a:off x="1042737" y="1578393"/>
            <a:ext cx="9617075" cy="4435475"/>
          </a:xfrm>
        </p:spPr>
        <p:txBody>
          <a:bodyPr>
            <a:normAutofit/>
          </a:bodyPr>
          <a:lstStyle/>
          <a:p>
            <a:pPr marL="457200" indent="-457200">
              <a:lnSpc>
                <a:spcPct val="100000"/>
              </a:lnSpc>
              <a:spcAft>
                <a:spcPts val="1800"/>
              </a:spcAft>
              <a:buClr>
                <a:srgbClr val="962021"/>
              </a:buClr>
              <a:buFont typeface="Wingdings" panose="020B0604020202020204" pitchFamily="34" charset="0"/>
              <a:buChar char="§"/>
            </a:pPr>
            <a:r>
              <a:rPr lang="en-CA" sz="2400" dirty="0">
                <a:latin typeface="Arial"/>
                <a:cs typeface="Arial"/>
              </a:rPr>
              <a:t>Long history of First Nations peoples and communities being subjects of research.</a:t>
            </a:r>
          </a:p>
          <a:p>
            <a:pPr marL="457200" indent="-457200">
              <a:lnSpc>
                <a:spcPct val="100000"/>
              </a:lnSpc>
              <a:spcAft>
                <a:spcPts val="1800"/>
              </a:spcAft>
              <a:buClr>
                <a:srgbClr val="962021"/>
              </a:buClr>
              <a:buFont typeface="Wingdings" panose="020B0604020202020204" pitchFamily="34" charset="0"/>
              <a:buChar char="§"/>
            </a:pPr>
            <a:r>
              <a:rPr lang="en-CA" sz="2400" dirty="0">
                <a:latin typeface="Arial"/>
                <a:cs typeface="Arial"/>
              </a:rPr>
              <a:t>Much of the research literature has been written from a colonial perspective resulting in a limited representation, and often with stereotypical and damaging depictions of First Nations peoples.</a:t>
            </a:r>
          </a:p>
          <a:p>
            <a:pPr marL="457200" indent="-457200">
              <a:lnSpc>
                <a:spcPct val="100000"/>
              </a:lnSpc>
              <a:spcAft>
                <a:spcPts val="1800"/>
              </a:spcAft>
              <a:buClr>
                <a:srgbClr val="962021"/>
              </a:buClr>
              <a:buFont typeface="Wingdings" panose="020B0604020202020204" pitchFamily="34" charset="0"/>
              <a:buChar char="§"/>
            </a:pPr>
            <a:r>
              <a:rPr lang="en-CA" sz="2400" dirty="0">
                <a:latin typeface="Arial"/>
                <a:cs typeface="Arial"/>
              </a:rPr>
              <a:t>The legacy of unethical research practices experienced by First Nations communities had led to mistrust in research and information-sharing with non-First Nations researchers, institutions, and governments.</a:t>
            </a:r>
          </a:p>
        </p:txBody>
      </p:sp>
    </p:spTree>
    <p:extLst>
      <p:ext uri="{BB962C8B-B14F-4D97-AF65-F5344CB8AC3E}">
        <p14:creationId xmlns:p14="http://schemas.microsoft.com/office/powerpoint/2010/main" val="191261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First Nations Principles of OCAP®</a:t>
            </a:r>
            <a:endParaRPr lang="en-CA" sz="3600" b="1" dirty="0">
              <a:solidFill>
                <a:srgbClr val="96202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838200" y="1409356"/>
            <a:ext cx="10731500" cy="3700593"/>
          </a:xfrm>
        </p:spPr>
        <p:txBody>
          <a:bodyPr vert="horz" lIns="91440" tIns="45720" rIns="91440" bIns="45720" rtlCol="0" anchor="t">
            <a:noAutofit/>
          </a:bodyPr>
          <a:lstStyle/>
          <a:p>
            <a:pPr marL="0" lvl="0" indent="0">
              <a:lnSpc>
                <a:spcPct val="100000"/>
              </a:lnSpc>
              <a:spcBef>
                <a:spcPts val="0"/>
              </a:spcBef>
              <a:spcAft>
                <a:spcPts val="1200"/>
              </a:spcAft>
              <a:buClr>
                <a:srgbClr val="962021"/>
              </a:buClr>
              <a:buNone/>
              <a:defRPr/>
            </a:pPr>
            <a:r>
              <a:rPr lang="en-US" sz="2400" b="1" dirty="0">
                <a:solidFill>
                  <a:srgbClr val="962021"/>
                </a:solidFill>
                <a:latin typeface="Arial" charset="0"/>
                <a:ea typeface="Arial" charset="0"/>
                <a:cs typeface="Arial" charset="0"/>
              </a:rPr>
              <a:t>Ownership: </a:t>
            </a:r>
            <a:r>
              <a:rPr lang="en-US" sz="2400" dirty="0">
                <a:latin typeface="Arial" charset="0"/>
                <a:ea typeface="Arial" charset="0"/>
                <a:cs typeface="Arial" charset="0"/>
              </a:rPr>
              <a:t>relationship of First Nations to their cultural knowledge, data, and information. A community or group owns information collectively in the same way that an individual owns their personal information</a:t>
            </a:r>
          </a:p>
          <a:p>
            <a:pPr marL="0" lvl="0" indent="0">
              <a:lnSpc>
                <a:spcPct val="100000"/>
              </a:lnSpc>
              <a:spcBef>
                <a:spcPts val="0"/>
              </a:spcBef>
              <a:spcAft>
                <a:spcPts val="1200"/>
              </a:spcAft>
              <a:buClr>
                <a:srgbClr val="962021"/>
              </a:buClr>
              <a:buNone/>
              <a:defRPr/>
            </a:pPr>
            <a:r>
              <a:rPr lang="en-US" sz="2400" b="1" dirty="0">
                <a:solidFill>
                  <a:srgbClr val="962021"/>
                </a:solidFill>
                <a:latin typeface="Arial" charset="0"/>
                <a:ea typeface="Arial" charset="0"/>
                <a:cs typeface="Arial" charset="0"/>
              </a:rPr>
              <a:t>Control: </a:t>
            </a:r>
            <a:r>
              <a:rPr lang="en-US" sz="2400" dirty="0">
                <a:latin typeface="Arial" charset="0"/>
                <a:ea typeface="Arial" charset="0"/>
                <a:cs typeface="Arial" charset="0"/>
              </a:rPr>
              <a:t>can include all stages of a particular research project-from start to finish (resources and review processes, the planning process, management of the information, etc.)</a:t>
            </a:r>
          </a:p>
          <a:p>
            <a:pPr marL="0" indent="0">
              <a:lnSpc>
                <a:spcPct val="100000"/>
              </a:lnSpc>
              <a:spcBef>
                <a:spcPts val="0"/>
              </a:spcBef>
              <a:spcAft>
                <a:spcPts val="1200"/>
              </a:spcAft>
              <a:buClr>
                <a:srgbClr val="962021"/>
              </a:buClr>
              <a:buNone/>
              <a:defRPr/>
            </a:pPr>
            <a:r>
              <a:rPr lang="en-US" sz="2400" b="1" dirty="0">
                <a:solidFill>
                  <a:srgbClr val="962021"/>
                </a:solidFill>
                <a:latin typeface="Arial"/>
                <a:ea typeface="Arial" charset="0"/>
                <a:cs typeface="Arial"/>
              </a:rPr>
              <a:t>Access: </a:t>
            </a:r>
            <a:r>
              <a:rPr lang="en-US" sz="2400" dirty="0">
                <a:latin typeface="Arial"/>
                <a:ea typeface="Arial" charset="0"/>
                <a:cs typeface="Arial"/>
              </a:rPr>
              <a:t>must have access to information and data about themselves and their communities regardless of where it is held - refers to the right to manage and make decisions regarding access to their collective information</a:t>
            </a:r>
            <a:endParaRPr lang="en-US" sz="2400" dirty="0">
              <a:latin typeface="Arial" charset="0"/>
              <a:ea typeface="Arial" charset="0"/>
              <a:cs typeface="Arial" charset="0"/>
            </a:endParaRPr>
          </a:p>
          <a:p>
            <a:pPr marL="0" lvl="0" indent="0">
              <a:lnSpc>
                <a:spcPct val="100000"/>
              </a:lnSpc>
              <a:spcBef>
                <a:spcPts val="0"/>
              </a:spcBef>
              <a:spcAft>
                <a:spcPts val="1200"/>
              </a:spcAft>
              <a:buClr>
                <a:srgbClr val="962021"/>
              </a:buClr>
              <a:buNone/>
              <a:defRPr/>
            </a:pPr>
            <a:r>
              <a:rPr lang="en-US" sz="2400" b="1" dirty="0">
                <a:solidFill>
                  <a:srgbClr val="962021"/>
                </a:solidFill>
                <a:latin typeface="Arial" charset="0"/>
                <a:ea typeface="Arial" charset="0"/>
                <a:cs typeface="Arial" charset="0"/>
              </a:rPr>
              <a:t>Possession: </a:t>
            </a:r>
            <a:r>
              <a:rPr lang="en-US" sz="2400" dirty="0">
                <a:latin typeface="Arial" charset="0"/>
                <a:ea typeface="Arial" charset="0"/>
                <a:cs typeface="Arial" charset="0"/>
              </a:rPr>
              <a:t>Refers to the physical control of data and is the mechanism by which ownership can be asserted and protected.</a:t>
            </a:r>
            <a:endParaRPr lang="en-US" sz="2400" b="1" dirty="0">
              <a:latin typeface="Arial" charset="0"/>
              <a:ea typeface="Arial" charset="0"/>
              <a:cs typeface="Arial" charset="0"/>
            </a:endParaRPr>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spTree>
    <p:extLst>
      <p:ext uri="{BB962C8B-B14F-4D97-AF65-F5344CB8AC3E}">
        <p14:creationId xmlns:p14="http://schemas.microsoft.com/office/powerpoint/2010/main" val="15053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id="{FD996C21-63B2-45C5-B5A4-47746DF097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3971499"/>
            <a:ext cx="12192001" cy="2886502"/>
          </a:xfrm>
          <a:prstGeom prst="rect">
            <a:avLst/>
          </a:prstGeom>
        </p:spPr>
      </p:pic>
      <p:sp>
        <p:nvSpPr>
          <p:cNvPr id="2" name="Title 1">
            <a:extLst>
              <a:ext uri="{FF2B5EF4-FFF2-40B4-BE49-F238E27FC236}">
                <a16:creationId xmlns:a16="http://schemas.microsoft.com/office/drawing/2014/main" id="{035DD288-9614-48CF-B827-5F0487E6A49C}"/>
              </a:ext>
            </a:extLst>
          </p:cNvPr>
          <p:cNvSpPr>
            <a:spLocks noGrp="1"/>
          </p:cNvSpPr>
          <p:nvPr>
            <p:ph type="title"/>
          </p:nvPr>
        </p:nvSpPr>
        <p:spPr>
          <a:xfrm>
            <a:off x="838200" y="149307"/>
            <a:ext cx="10515600" cy="1325563"/>
          </a:xfrm>
        </p:spPr>
        <p:txBody>
          <a:bodyPr>
            <a:normAutofit/>
          </a:bodyPr>
          <a:lstStyle/>
          <a:p>
            <a:r>
              <a:rPr lang="en-US" sz="3600" b="1" dirty="0">
                <a:solidFill>
                  <a:srgbClr val="962021"/>
                </a:solidFill>
                <a:latin typeface="Arial" panose="020B0604020202020204" pitchFamily="34" charset="0"/>
                <a:cs typeface="Arial" panose="020B0604020202020204" pitchFamily="34" charset="0"/>
              </a:rPr>
              <a:t>Our History</a:t>
            </a:r>
            <a:endParaRPr lang="en-CA" sz="3600" b="1" dirty="0">
              <a:solidFill>
                <a:srgbClr val="96202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593385" y="107743"/>
            <a:ext cx="1426588" cy="1012024"/>
          </a:xfrm>
          <a:prstGeom prst="rect">
            <a:avLst/>
          </a:prstGeom>
        </p:spPr>
      </p:pic>
      <p:cxnSp>
        <p:nvCxnSpPr>
          <p:cNvPr id="4" name="Straight Connector 3">
            <a:extLst>
              <a:ext uri="{FF2B5EF4-FFF2-40B4-BE49-F238E27FC236}">
                <a16:creationId xmlns:a16="http://schemas.microsoft.com/office/drawing/2014/main" id="{DD807F2B-4B15-79BC-5A86-66D269468059}"/>
              </a:ext>
            </a:extLst>
          </p:cNvPr>
          <p:cNvCxnSpPr>
            <a:cxnSpLocks/>
          </p:cNvCxnSpPr>
          <p:nvPr/>
        </p:nvCxnSpPr>
        <p:spPr>
          <a:xfrm>
            <a:off x="6374674" y="1082983"/>
            <a:ext cx="0" cy="3768496"/>
          </a:xfrm>
          <a:prstGeom prst="line">
            <a:avLst/>
          </a:prstGeom>
          <a:ln w="19050">
            <a:solidFill>
              <a:schemeClr val="accent4">
                <a:lumMod val="75000"/>
              </a:schemeClr>
            </a:solidFill>
          </a:ln>
        </p:spPr>
        <p:style>
          <a:lnRef idx="1">
            <a:schemeClr val="accent6"/>
          </a:lnRef>
          <a:fillRef idx="0">
            <a:schemeClr val="accent6"/>
          </a:fillRef>
          <a:effectRef idx="0">
            <a:schemeClr val="accent6"/>
          </a:effectRef>
          <a:fontRef idx="minor">
            <a:schemeClr val="tx1"/>
          </a:fontRef>
        </p:style>
      </p:cxnSp>
      <p:sp>
        <p:nvSpPr>
          <p:cNvPr id="5" name="Content Placeholder 2">
            <a:extLst>
              <a:ext uri="{FF2B5EF4-FFF2-40B4-BE49-F238E27FC236}">
                <a16:creationId xmlns:a16="http://schemas.microsoft.com/office/drawing/2014/main" id="{A5C18737-8688-9E5B-E8B0-34F5A5907DEA}"/>
              </a:ext>
            </a:extLst>
          </p:cNvPr>
          <p:cNvSpPr txBox="1">
            <a:spLocks/>
          </p:cNvSpPr>
          <p:nvPr/>
        </p:nvSpPr>
        <p:spPr>
          <a:xfrm>
            <a:off x="768927" y="1320800"/>
            <a:ext cx="5523879" cy="385466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962021"/>
              </a:buClr>
              <a:buFont typeface="Wingdings" panose="020B0604020202020204" pitchFamily="34" charset="0"/>
              <a:buChar char="§"/>
            </a:pPr>
            <a:r>
              <a:rPr lang="en-US" sz="2400" dirty="0">
                <a:latin typeface="Arial"/>
                <a:ea typeface="Arial" charset="0"/>
                <a:cs typeface="Arial"/>
              </a:rPr>
              <a:t>1994 – 3 national longitudinal surveys excluded First Nations on reserve</a:t>
            </a:r>
          </a:p>
          <a:p>
            <a:pPr marL="457200" indent="-457200">
              <a:buClr>
                <a:srgbClr val="962021"/>
              </a:buClr>
              <a:buFont typeface="Wingdings" panose="020B0604020202020204" pitchFamily="34" charset="0"/>
              <a:buChar char="§"/>
            </a:pPr>
            <a:r>
              <a:rPr lang="en-US" sz="2400" dirty="0">
                <a:latin typeface="Arial"/>
                <a:ea typeface="Arial" charset="0"/>
                <a:cs typeface="Arial"/>
              </a:rPr>
              <a:t>1996 – AFN Chiefs Committee on Health mandated that a First Nations health survey be implemented every 4 years across Canada</a:t>
            </a:r>
          </a:p>
          <a:p>
            <a:pPr marL="457200" indent="-457200">
              <a:buClr>
                <a:srgbClr val="962021"/>
              </a:buClr>
              <a:buFont typeface="Wingdings" panose="020B0604020202020204" pitchFamily="34" charset="0"/>
              <a:buChar char="§"/>
            </a:pPr>
            <a:r>
              <a:rPr lang="en-US" sz="2400" dirty="0">
                <a:latin typeface="Arial"/>
                <a:ea typeface="Arial" charset="0"/>
                <a:cs typeface="Arial"/>
              </a:rPr>
              <a:t>1997 – RHS pilot; code of research ethics adopted</a:t>
            </a:r>
          </a:p>
          <a:p>
            <a:pPr>
              <a:buClr>
                <a:srgbClr val="962021"/>
              </a:buClr>
            </a:pPr>
            <a:endParaRPr lang="en-CA" sz="2400" dirty="0"/>
          </a:p>
        </p:txBody>
      </p:sp>
      <p:sp>
        <p:nvSpPr>
          <p:cNvPr id="7" name="Content Placeholder 2">
            <a:extLst>
              <a:ext uri="{FF2B5EF4-FFF2-40B4-BE49-F238E27FC236}">
                <a16:creationId xmlns:a16="http://schemas.microsoft.com/office/drawing/2014/main" id="{015BA3A7-1210-8690-AE25-C83BD3E95418}"/>
              </a:ext>
            </a:extLst>
          </p:cNvPr>
          <p:cNvSpPr txBox="1">
            <a:spLocks/>
          </p:cNvSpPr>
          <p:nvPr/>
        </p:nvSpPr>
        <p:spPr>
          <a:xfrm>
            <a:off x="6622408" y="794201"/>
            <a:ext cx="5536474" cy="4742999"/>
          </a:xfrm>
          <a:prstGeom prst="rect">
            <a:avLst/>
          </a:prstGeom>
        </p:spPr>
        <p:txBody>
          <a:bodyPr lIns="91440" tIns="45720" rIns="91440" bIns="45720" anchor="t">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62021"/>
              </a:buClr>
              <a:buNone/>
            </a:pPr>
            <a:endParaRPr lang="en-CA" sz="2400" b="1" dirty="0">
              <a:latin typeface="Arial"/>
              <a:ea typeface="Arial" charset="0"/>
              <a:cs typeface="Arial"/>
            </a:endParaRPr>
          </a:p>
          <a:p>
            <a:pPr>
              <a:buClr>
                <a:srgbClr val="962021"/>
              </a:buClr>
              <a:buFont typeface="Wingdings" charset="2"/>
              <a:buChar char="§"/>
            </a:pPr>
            <a:endParaRPr lang="en-US" sz="2400" dirty="0">
              <a:latin typeface="Arial" charset="0"/>
              <a:ea typeface="Arial" charset="0"/>
              <a:cs typeface="Arial" charset="0"/>
            </a:endParaRPr>
          </a:p>
          <a:p>
            <a:pPr>
              <a:buClr>
                <a:srgbClr val="962021"/>
              </a:buClr>
              <a:buFont typeface="Wingdings" charset="2"/>
              <a:buChar char="§"/>
            </a:pPr>
            <a:r>
              <a:rPr lang="en-US" sz="7400" dirty="0">
                <a:latin typeface="Arial" charset="0"/>
                <a:ea typeface="Arial" charset="0"/>
                <a:cs typeface="Arial" charset="0"/>
              </a:rPr>
              <a:t>1998 – “OCA” principles were articulated</a:t>
            </a:r>
          </a:p>
          <a:p>
            <a:pPr>
              <a:buClr>
                <a:srgbClr val="962021"/>
              </a:buClr>
              <a:buFont typeface="Wingdings" charset="2"/>
              <a:buChar char="§"/>
            </a:pPr>
            <a:r>
              <a:rPr lang="en-US" sz="7400" dirty="0">
                <a:latin typeface="Arial" charset="0"/>
                <a:ea typeface="Arial" charset="0"/>
                <a:cs typeface="Arial" charset="0"/>
              </a:rPr>
              <a:t>2000 – OCA gets its “P”</a:t>
            </a:r>
          </a:p>
          <a:p>
            <a:pPr>
              <a:buClr>
                <a:srgbClr val="962021"/>
              </a:buClr>
              <a:buFont typeface="Wingdings" charset="2"/>
              <a:buChar char="§"/>
            </a:pPr>
            <a:r>
              <a:rPr lang="en-US" sz="7400" dirty="0">
                <a:latin typeface="Arial" charset="0"/>
                <a:ea typeface="Arial" charset="0"/>
                <a:cs typeface="Arial" charset="0"/>
              </a:rPr>
              <a:t>2002 – Transferred to First Nations Centre (NAHO)</a:t>
            </a:r>
          </a:p>
          <a:p>
            <a:pPr>
              <a:buClr>
                <a:srgbClr val="962021"/>
              </a:buClr>
              <a:buFont typeface="Wingdings" charset="2"/>
              <a:buChar char="§"/>
            </a:pPr>
            <a:r>
              <a:rPr lang="en-US" sz="7400" dirty="0">
                <a:latin typeface="Arial" charset="0"/>
                <a:ea typeface="Arial" charset="0"/>
                <a:cs typeface="Arial" charset="0"/>
              </a:rPr>
              <a:t>2002/03 – RHS Phase 1 </a:t>
            </a:r>
          </a:p>
          <a:p>
            <a:pPr>
              <a:buClr>
                <a:srgbClr val="962021"/>
              </a:buClr>
              <a:buFont typeface="Wingdings" charset="2"/>
              <a:buChar char="§"/>
            </a:pPr>
            <a:r>
              <a:rPr lang="en-US" sz="7400" dirty="0">
                <a:latin typeface="Arial" charset="0"/>
                <a:ea typeface="Arial" charset="0"/>
                <a:cs typeface="Arial" charset="0"/>
              </a:rPr>
              <a:t>2006 – RHS Transferred to AFN</a:t>
            </a:r>
          </a:p>
          <a:p>
            <a:pPr>
              <a:buClr>
                <a:srgbClr val="962021"/>
              </a:buClr>
              <a:buFont typeface="Wingdings" charset="2"/>
              <a:buChar char="§"/>
            </a:pPr>
            <a:r>
              <a:rPr lang="en-US" sz="7400" dirty="0">
                <a:latin typeface="Arial" charset="0"/>
                <a:ea typeface="Arial" charset="0"/>
                <a:cs typeface="Arial" charset="0"/>
              </a:rPr>
              <a:t>2008/10 – RHS Phase 2</a:t>
            </a:r>
          </a:p>
          <a:p>
            <a:pPr>
              <a:buClr>
                <a:srgbClr val="962021"/>
              </a:buClr>
              <a:buFont typeface="Wingdings" charset="2"/>
              <a:buChar char="§"/>
            </a:pPr>
            <a:r>
              <a:rPr lang="en-US" sz="7400" dirty="0">
                <a:latin typeface="Arial" charset="0"/>
                <a:ea typeface="Arial" charset="0"/>
                <a:cs typeface="Arial" charset="0"/>
              </a:rPr>
              <a:t>2010 – FNIGC incorporated – permanent home of RHS</a:t>
            </a:r>
          </a:p>
        </p:txBody>
      </p:sp>
    </p:spTree>
    <p:extLst>
      <p:ext uri="{BB962C8B-B14F-4D97-AF65-F5344CB8AC3E}">
        <p14:creationId xmlns:p14="http://schemas.microsoft.com/office/powerpoint/2010/main" val="175722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197" y="271150"/>
            <a:ext cx="8928847" cy="646331"/>
          </a:xfrm>
          <a:prstGeom prst="rect">
            <a:avLst/>
          </a:prstGeom>
        </p:spPr>
        <p:txBody>
          <a:bodyPr wrap="square">
            <a:spAutoFit/>
          </a:bodyPr>
          <a:lstStyle/>
          <a:p>
            <a:r>
              <a:rPr lang="en-US" sz="3600" b="1" dirty="0">
                <a:solidFill>
                  <a:srgbClr val="962021"/>
                </a:solidFill>
                <a:latin typeface="Arial" panose="020B0604020202020204" pitchFamily="34" charset="0"/>
                <a:cs typeface="Arial" panose="020B0604020202020204" pitchFamily="34" charset="0"/>
              </a:rPr>
              <a:t>Our Surveys</a:t>
            </a:r>
            <a:endParaRPr lang="en-US" sz="3600" dirty="0"/>
          </a:p>
        </p:txBody>
      </p:sp>
      <p:sp>
        <p:nvSpPr>
          <p:cNvPr id="5" name="Content Placeholder 2">
            <a:extLst>
              <a:ext uri="{FF2B5EF4-FFF2-40B4-BE49-F238E27FC236}">
                <a16:creationId xmlns:a16="http://schemas.microsoft.com/office/drawing/2014/main" id="{849041F7-F323-4FF4-873F-A8C5BC1201C4}"/>
              </a:ext>
            </a:extLst>
          </p:cNvPr>
          <p:cNvSpPr txBox="1">
            <a:spLocks/>
          </p:cNvSpPr>
          <p:nvPr/>
        </p:nvSpPr>
        <p:spPr>
          <a:xfrm>
            <a:off x="680197" y="1320800"/>
            <a:ext cx="11105403" cy="5010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62021"/>
              </a:buClr>
            </a:pPr>
            <a:endParaRPr lang="en-US" sz="2400" dirty="0">
              <a:latin typeface="Arial" charset="0"/>
              <a:ea typeface="Arial" charset="0"/>
              <a:cs typeface="Arial" charset="0"/>
            </a:endParaRPr>
          </a:p>
          <a:p>
            <a:pPr>
              <a:spcBef>
                <a:spcPts val="0"/>
              </a:spcBef>
              <a:spcAft>
                <a:spcPts val="1200"/>
              </a:spcAft>
            </a:pPr>
            <a:endParaRPr lang="en-US" sz="2200" dirty="0">
              <a:latin typeface="Arial" charset="0"/>
              <a:ea typeface="Arial" charset="0"/>
              <a:cs typeface="Arial" charset="0"/>
            </a:endParaRPr>
          </a:p>
        </p:txBody>
      </p:sp>
      <p:cxnSp>
        <p:nvCxnSpPr>
          <p:cNvPr id="8" name="Straight Connector 7">
            <a:extLst>
              <a:ext uri="{FF2B5EF4-FFF2-40B4-BE49-F238E27FC236}">
                <a16:creationId xmlns:a16="http://schemas.microsoft.com/office/drawing/2014/main" id="{89176349-CC36-4E01-B87B-08065E152E2E}"/>
              </a:ext>
            </a:extLst>
          </p:cNvPr>
          <p:cNvCxnSpPr>
            <a:cxnSpLocks/>
          </p:cNvCxnSpPr>
          <p:nvPr/>
        </p:nvCxnSpPr>
        <p:spPr>
          <a:xfrm>
            <a:off x="6374674" y="1082983"/>
            <a:ext cx="0" cy="3768496"/>
          </a:xfrm>
          <a:prstGeom prst="line">
            <a:avLst/>
          </a:prstGeom>
          <a:ln w="19050">
            <a:solidFill>
              <a:schemeClr val="accent4">
                <a:lumMod val="75000"/>
              </a:schemeClr>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FF4E72A9-E28F-47B0-B262-654E3CE61875}"/>
              </a:ext>
            </a:extLst>
          </p:cNvPr>
          <p:cNvPicPr>
            <a:picLocks noChangeAspect="1"/>
          </p:cNvPicPr>
          <p:nvPr/>
        </p:nvPicPr>
        <p:blipFill>
          <a:blip r:embed="rId3"/>
          <a:stretch>
            <a:fillRect/>
          </a:stretch>
        </p:blipFill>
        <p:spPr>
          <a:xfrm>
            <a:off x="10732294" y="5806062"/>
            <a:ext cx="1426588" cy="1012024"/>
          </a:xfrm>
          <a:prstGeom prst="rect">
            <a:avLst/>
          </a:prstGeom>
        </p:spPr>
      </p:pic>
      <p:sp>
        <p:nvSpPr>
          <p:cNvPr id="12" name="Text Placeholder 4">
            <a:extLst>
              <a:ext uri="{FF2B5EF4-FFF2-40B4-BE49-F238E27FC236}">
                <a16:creationId xmlns:a16="http://schemas.microsoft.com/office/drawing/2014/main" id="{51FF86E8-9C17-47B1-B1A0-061E34EDD43D}"/>
              </a:ext>
            </a:extLst>
          </p:cNvPr>
          <p:cNvSpPr txBox="1">
            <a:spLocks/>
          </p:cNvSpPr>
          <p:nvPr/>
        </p:nvSpPr>
        <p:spPr>
          <a:xfrm>
            <a:off x="680197" y="1155298"/>
            <a:ext cx="5157787" cy="82391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b="1" dirty="0">
              <a:solidFill>
                <a:srgbClr val="962021"/>
              </a:solidFill>
              <a:latin typeface="Arial"/>
              <a:cs typeface="Arial"/>
            </a:endParaRPr>
          </a:p>
        </p:txBody>
      </p:sp>
      <p:sp>
        <p:nvSpPr>
          <p:cNvPr id="17" name="Text Placeholder 4">
            <a:extLst>
              <a:ext uri="{FF2B5EF4-FFF2-40B4-BE49-F238E27FC236}">
                <a16:creationId xmlns:a16="http://schemas.microsoft.com/office/drawing/2014/main" id="{99843503-911A-40D2-8743-23113ACA24DC}"/>
              </a:ext>
            </a:extLst>
          </p:cNvPr>
          <p:cNvSpPr txBox="1">
            <a:spLocks/>
          </p:cNvSpPr>
          <p:nvPr/>
        </p:nvSpPr>
        <p:spPr>
          <a:xfrm>
            <a:off x="6708910" y="1186505"/>
            <a:ext cx="5157787" cy="82391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b="1" dirty="0">
              <a:solidFill>
                <a:srgbClr val="962021"/>
              </a:solidFill>
              <a:latin typeface="Arial"/>
              <a:cs typeface="Arial"/>
            </a:endParaRPr>
          </a:p>
          <a:p>
            <a:pPr marL="0" indent="0">
              <a:buNone/>
            </a:pPr>
            <a:endParaRPr lang="en-CA" dirty="0">
              <a:solidFill>
                <a:srgbClr val="962021"/>
              </a:solidFill>
              <a:cs typeface="Arial"/>
            </a:endParaRPr>
          </a:p>
        </p:txBody>
      </p:sp>
      <p:sp>
        <p:nvSpPr>
          <p:cNvPr id="10" name="Content Placeholder 2">
            <a:extLst>
              <a:ext uri="{FF2B5EF4-FFF2-40B4-BE49-F238E27FC236}">
                <a16:creationId xmlns:a16="http://schemas.microsoft.com/office/drawing/2014/main" id="{59F5D5C5-C054-CD00-8A44-F2C975B595A5}"/>
              </a:ext>
            </a:extLst>
          </p:cNvPr>
          <p:cNvSpPr txBox="1">
            <a:spLocks/>
          </p:cNvSpPr>
          <p:nvPr/>
        </p:nvSpPr>
        <p:spPr>
          <a:xfrm>
            <a:off x="6622408" y="794201"/>
            <a:ext cx="5536474" cy="474299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62021"/>
              </a:buClr>
              <a:buNone/>
            </a:pPr>
            <a:endParaRPr lang="en-US" sz="2400" dirty="0">
              <a:latin typeface="Arial" charset="0"/>
              <a:ea typeface="Arial" charset="0"/>
              <a:cs typeface="Arial" charset="0"/>
            </a:endParaRPr>
          </a:p>
          <a:p>
            <a:pPr marL="0" indent="0">
              <a:buClr>
                <a:srgbClr val="962021"/>
              </a:buClr>
              <a:buNone/>
            </a:pPr>
            <a:r>
              <a:rPr lang="en-US" sz="2600" b="1" dirty="0">
                <a:solidFill>
                  <a:srgbClr val="962021"/>
                </a:solidFill>
                <a:latin typeface="Arial"/>
                <a:cs typeface="Arial"/>
              </a:rPr>
              <a:t>Socioeconomic Surveys</a:t>
            </a:r>
          </a:p>
          <a:p>
            <a:pPr>
              <a:buClr>
                <a:srgbClr val="962021"/>
              </a:buClr>
              <a:buFont typeface="Wingdings" charset="2"/>
              <a:buChar char="§"/>
            </a:pPr>
            <a:r>
              <a:rPr lang="en-US" sz="2400" dirty="0">
                <a:latin typeface="Arial" charset="0"/>
                <a:ea typeface="Arial" charset="0"/>
                <a:cs typeface="Arial" charset="0"/>
              </a:rPr>
              <a:t>Regional Early Childhood, Education and Employment Survey (REEES) (2013/2015)</a:t>
            </a:r>
          </a:p>
          <a:p>
            <a:pPr>
              <a:buClr>
                <a:srgbClr val="962021"/>
              </a:buClr>
              <a:buFont typeface="Wingdings" charset="2"/>
              <a:buChar char="§"/>
            </a:pPr>
            <a:r>
              <a:rPr lang="en-US" sz="2400" dirty="0">
                <a:latin typeface="Arial" charset="0"/>
                <a:ea typeface="Arial" charset="0"/>
                <a:cs typeface="Arial" charset="0"/>
              </a:rPr>
              <a:t>First Nations </a:t>
            </a:r>
            <a:r>
              <a:rPr lang="en-US" sz="2400" dirty="0" err="1">
                <a:latin typeface="Arial" charset="0"/>
                <a:ea typeface="Arial" charset="0"/>
                <a:cs typeface="Arial" charset="0"/>
              </a:rPr>
              <a:t>Labour</a:t>
            </a:r>
            <a:r>
              <a:rPr lang="en-US" sz="2400" dirty="0">
                <a:latin typeface="Arial" charset="0"/>
                <a:ea typeface="Arial" charset="0"/>
                <a:cs typeface="Arial" charset="0"/>
              </a:rPr>
              <a:t> and Employment Development Survey (FNLED) (2019/2020)*</a:t>
            </a:r>
          </a:p>
          <a:p>
            <a:pPr>
              <a:buClr>
                <a:srgbClr val="962021"/>
              </a:buClr>
              <a:buFont typeface="Wingdings" charset="2"/>
              <a:buChar char="§"/>
            </a:pPr>
            <a:r>
              <a:rPr lang="en-US" sz="2400" dirty="0">
                <a:latin typeface="Arial" charset="0"/>
                <a:ea typeface="Arial" charset="0"/>
                <a:cs typeface="Arial" charset="0"/>
              </a:rPr>
              <a:t>Regional Social Survey on Children and Families – in content development phase</a:t>
            </a:r>
          </a:p>
          <a:p>
            <a:pPr>
              <a:buClr>
                <a:srgbClr val="962021"/>
              </a:buClr>
              <a:buFont typeface="Wingdings" charset="2"/>
              <a:buChar char="§"/>
            </a:pPr>
            <a:endParaRPr lang="en-US" sz="2400" dirty="0">
              <a:latin typeface="Arial" charset="0"/>
              <a:ea typeface="Arial" charset="0"/>
              <a:cs typeface="Arial" charset="0"/>
            </a:endParaRPr>
          </a:p>
          <a:p>
            <a:pPr marL="0" indent="0">
              <a:buClr>
                <a:srgbClr val="962021"/>
              </a:buClr>
              <a:buNone/>
            </a:pPr>
            <a:endParaRPr lang="en-US" sz="2600" dirty="0">
              <a:latin typeface="Arial" charset="0"/>
              <a:ea typeface="Arial" charset="0"/>
              <a:cs typeface="Arial" charset="0"/>
            </a:endParaRPr>
          </a:p>
        </p:txBody>
      </p:sp>
      <p:sp>
        <p:nvSpPr>
          <p:cNvPr id="14" name="TextBox 13">
            <a:extLst>
              <a:ext uri="{FF2B5EF4-FFF2-40B4-BE49-F238E27FC236}">
                <a16:creationId xmlns:a16="http://schemas.microsoft.com/office/drawing/2014/main" id="{086F14B6-1DF0-609E-C5FF-5E1CB266CCCB}"/>
              </a:ext>
            </a:extLst>
          </p:cNvPr>
          <p:cNvSpPr txBox="1"/>
          <p:nvPr/>
        </p:nvSpPr>
        <p:spPr>
          <a:xfrm>
            <a:off x="6708909" y="5175463"/>
            <a:ext cx="5531071"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 nationally representative dataset was not viable due to Covid-19 pandemic occurring mid-way through data collection</a:t>
            </a:r>
          </a:p>
        </p:txBody>
      </p:sp>
      <p:pic>
        <p:nvPicPr>
          <p:cNvPr id="15" name="Picture 14">
            <a:extLst>
              <a:ext uri="{FF2B5EF4-FFF2-40B4-BE49-F238E27FC236}">
                <a16:creationId xmlns:a16="http://schemas.microsoft.com/office/drawing/2014/main" id="{7A0223CA-3A3C-C5D8-D131-2E84581255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2927839"/>
            <a:ext cx="5442820" cy="3930161"/>
          </a:xfrm>
          <a:prstGeom prst="rect">
            <a:avLst/>
          </a:prstGeom>
        </p:spPr>
      </p:pic>
      <p:sp>
        <p:nvSpPr>
          <p:cNvPr id="16" name="Content Placeholder 2">
            <a:extLst>
              <a:ext uri="{FF2B5EF4-FFF2-40B4-BE49-F238E27FC236}">
                <a16:creationId xmlns:a16="http://schemas.microsoft.com/office/drawing/2014/main" id="{E87C5CC6-8F5C-BCEB-D411-CA19F5A2C835}"/>
              </a:ext>
            </a:extLst>
          </p:cNvPr>
          <p:cNvSpPr txBox="1">
            <a:spLocks/>
          </p:cNvSpPr>
          <p:nvPr/>
        </p:nvSpPr>
        <p:spPr>
          <a:xfrm>
            <a:off x="768927" y="1320800"/>
            <a:ext cx="5772383" cy="385466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62021"/>
              </a:buClr>
              <a:buNone/>
            </a:pPr>
            <a:r>
              <a:rPr lang="en-US" sz="2600" b="1" dirty="0">
                <a:solidFill>
                  <a:srgbClr val="962021"/>
                </a:solidFill>
                <a:latin typeface="Arial"/>
                <a:cs typeface="Arial"/>
              </a:rPr>
              <a:t>Regional Health Survey</a:t>
            </a:r>
          </a:p>
          <a:p>
            <a:pPr marL="457200" indent="-457200">
              <a:buClr>
                <a:srgbClr val="962021"/>
              </a:buClr>
              <a:buFont typeface="Wingdings" panose="020B0604020202020204" pitchFamily="34" charset="0"/>
              <a:buChar char="§"/>
            </a:pPr>
            <a:r>
              <a:rPr lang="en-US" sz="2400" dirty="0">
                <a:latin typeface="Arial"/>
                <a:ea typeface="Arial" charset="0"/>
                <a:cs typeface="Arial"/>
              </a:rPr>
              <a:t>RHS 1997 (Pilot)*</a:t>
            </a:r>
          </a:p>
          <a:p>
            <a:pPr marL="457200" indent="-457200">
              <a:buClr>
                <a:srgbClr val="962021"/>
              </a:buClr>
              <a:buFont typeface="Wingdings" panose="020B0604020202020204" pitchFamily="34" charset="0"/>
              <a:buChar char="§"/>
            </a:pPr>
            <a:r>
              <a:rPr lang="en-US" sz="2400" dirty="0">
                <a:latin typeface="Arial"/>
                <a:ea typeface="Arial" charset="0"/>
                <a:cs typeface="Arial"/>
              </a:rPr>
              <a:t>RHS Phase 1 (2002/2003) </a:t>
            </a:r>
          </a:p>
          <a:p>
            <a:pPr marL="457200" indent="-457200">
              <a:buClr>
                <a:srgbClr val="962021"/>
              </a:buClr>
              <a:buFont typeface="Wingdings" panose="020B0604020202020204" pitchFamily="34" charset="0"/>
              <a:buChar char="§"/>
            </a:pPr>
            <a:r>
              <a:rPr lang="en-US" sz="2400" dirty="0">
                <a:latin typeface="Arial"/>
                <a:ea typeface="Arial" charset="0"/>
                <a:cs typeface="Arial"/>
              </a:rPr>
              <a:t>RHS Phase 2 (2008/2010)</a:t>
            </a:r>
          </a:p>
          <a:p>
            <a:pPr marL="457200" indent="-457200">
              <a:buClr>
                <a:srgbClr val="962021"/>
              </a:buClr>
              <a:buFont typeface="Wingdings" panose="020B0604020202020204" pitchFamily="34" charset="0"/>
              <a:buChar char="§"/>
            </a:pPr>
            <a:r>
              <a:rPr lang="en-US" sz="2400" dirty="0">
                <a:latin typeface="Arial"/>
                <a:ea typeface="Arial" charset="0"/>
                <a:cs typeface="Arial"/>
              </a:rPr>
              <a:t>RHS Phase 3 (2015/2016)</a:t>
            </a:r>
          </a:p>
          <a:p>
            <a:pPr marL="457200" indent="-457200">
              <a:buClr>
                <a:srgbClr val="962021"/>
              </a:buClr>
              <a:buFont typeface="Wingdings" panose="020B0604020202020204" pitchFamily="34" charset="0"/>
              <a:buChar char="§"/>
            </a:pPr>
            <a:r>
              <a:rPr lang="en-US" sz="2400" dirty="0">
                <a:latin typeface="Arial"/>
                <a:ea typeface="Arial" charset="0"/>
                <a:cs typeface="Arial"/>
              </a:rPr>
              <a:t>RHS Phase 4 – Data collection happening now!</a:t>
            </a:r>
          </a:p>
          <a:p>
            <a:pPr>
              <a:buClr>
                <a:srgbClr val="962021"/>
              </a:buClr>
            </a:pPr>
            <a:endParaRPr lang="en-CA" sz="2400" dirty="0"/>
          </a:p>
        </p:txBody>
      </p:sp>
    </p:spTree>
    <p:extLst>
      <p:ext uri="{BB962C8B-B14F-4D97-AF65-F5344CB8AC3E}">
        <p14:creationId xmlns:p14="http://schemas.microsoft.com/office/powerpoint/2010/main" val="58522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a:extLst>
              <a:ext uri="{FF2B5EF4-FFF2-40B4-BE49-F238E27FC236}">
                <a16:creationId xmlns:a16="http://schemas.microsoft.com/office/drawing/2014/main" id="{7E65CC65-C65E-4870-9BF7-1463F0E56F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1560672" y="1560670"/>
            <a:ext cx="6858001" cy="3736663"/>
          </a:xfrm>
          <a:prstGeom prst="rect">
            <a:avLst/>
          </a:prstGeom>
        </p:spPr>
      </p:pic>
      <p:sp>
        <p:nvSpPr>
          <p:cNvPr id="13" name="TextBox 12">
            <a:extLst>
              <a:ext uri="{FF2B5EF4-FFF2-40B4-BE49-F238E27FC236}">
                <a16:creationId xmlns:a16="http://schemas.microsoft.com/office/drawing/2014/main" id="{BBE5B8F9-5182-4B89-9422-FE95A1676531}"/>
              </a:ext>
            </a:extLst>
          </p:cNvPr>
          <p:cNvSpPr txBox="1"/>
          <p:nvPr/>
        </p:nvSpPr>
        <p:spPr>
          <a:xfrm>
            <a:off x="1813792" y="1437987"/>
            <a:ext cx="10378208" cy="5122428"/>
          </a:xfrm>
          <a:prstGeom prst="rect">
            <a:avLst/>
          </a:prstGeom>
          <a:noFill/>
        </p:spPr>
        <p:txBody>
          <a:bodyPr wrap="square" rtlCol="0">
            <a:spAutoFit/>
          </a:bodyPr>
          <a:lstStyle/>
          <a:p>
            <a:pPr>
              <a:lnSpc>
                <a:spcPct val="90000"/>
              </a:lnSpc>
              <a:spcBef>
                <a:spcPts val="1000"/>
              </a:spcBef>
              <a:buClr>
                <a:srgbClr val="962021"/>
              </a:buClr>
            </a:pPr>
            <a:r>
              <a:rPr lang="en-US" sz="2600" b="1" dirty="0">
                <a:solidFill>
                  <a:srgbClr val="962021"/>
                </a:solidFill>
                <a:latin typeface="Arial"/>
                <a:cs typeface="Arial"/>
              </a:rPr>
              <a:t>RHS and REEES</a:t>
            </a:r>
          </a:p>
          <a:p>
            <a:pPr marL="457200" indent="-457200">
              <a:buClr>
                <a:srgbClr val="962021"/>
              </a:buClr>
              <a:buFont typeface="Wingdings" charset="2"/>
              <a:buChar char="§"/>
            </a:pPr>
            <a:r>
              <a:rPr lang="en-US" sz="2400" dirty="0">
                <a:latin typeface="Arial" charset="0"/>
                <a:ea typeface="Arial" charset="0"/>
                <a:cs typeface="Arial" charset="0"/>
              </a:rPr>
              <a:t>Three questionnaires: Child (0-11), Youth (12-17), Adult (18+) </a:t>
            </a:r>
          </a:p>
          <a:p>
            <a:pPr marL="457200" indent="-457200">
              <a:buClr>
                <a:srgbClr val="962021"/>
              </a:buClr>
              <a:buFont typeface="Wingdings" charset="2"/>
              <a:buChar char="§"/>
            </a:pPr>
            <a:r>
              <a:rPr lang="en-US" sz="2400" dirty="0">
                <a:latin typeface="Arial" charset="0"/>
                <a:ea typeface="Arial" charset="0"/>
                <a:cs typeface="Arial" charset="0"/>
              </a:rPr>
              <a:t>Nationally representative of First Nations individuals living on-reserve and in northern First Nations communities.</a:t>
            </a:r>
          </a:p>
          <a:p>
            <a:pPr marL="457200" indent="-457200">
              <a:buClr>
                <a:srgbClr val="962021"/>
              </a:buClr>
              <a:buFont typeface="Wingdings" charset="2"/>
              <a:buChar char="§"/>
            </a:pPr>
            <a:r>
              <a:rPr lang="en-US" sz="2400" dirty="0">
                <a:latin typeface="Arial" charset="0"/>
                <a:ea typeface="Arial" charset="0"/>
                <a:cs typeface="Arial" charset="0"/>
              </a:rPr>
              <a:t>Sample target: ~30,000 individuals across ~250 First Nations communities</a:t>
            </a:r>
          </a:p>
          <a:p>
            <a:pPr>
              <a:lnSpc>
                <a:spcPct val="90000"/>
              </a:lnSpc>
              <a:spcBef>
                <a:spcPts val="1000"/>
              </a:spcBef>
              <a:buClr>
                <a:srgbClr val="962021"/>
              </a:buClr>
            </a:pPr>
            <a:r>
              <a:rPr lang="en-US" sz="2600" b="1" dirty="0">
                <a:solidFill>
                  <a:srgbClr val="962021"/>
                </a:solidFill>
                <a:latin typeface="Arial"/>
                <a:cs typeface="Arial"/>
              </a:rPr>
              <a:t>FNLED</a:t>
            </a:r>
          </a:p>
          <a:p>
            <a:pPr marL="342900" indent="-342900">
              <a:buClr>
                <a:srgbClr val="962021"/>
              </a:buClr>
              <a:buFont typeface="Wingdings" panose="05000000000000000000" pitchFamily="2" charset="2"/>
              <a:buChar char="§"/>
            </a:pPr>
            <a:r>
              <a:rPr lang="en-US" sz="2400" dirty="0">
                <a:latin typeface="Arial" charset="0"/>
                <a:ea typeface="Arial" charset="0"/>
                <a:cs typeface="Arial" charset="0"/>
              </a:rPr>
              <a:t>One questionnaire: Youth (15-17), Adult (18-64)</a:t>
            </a:r>
          </a:p>
          <a:p>
            <a:pPr marL="342900" indent="-342900">
              <a:buClr>
                <a:srgbClr val="962021"/>
              </a:buClr>
              <a:buFont typeface="Wingdings" panose="05000000000000000000" pitchFamily="2" charset="2"/>
              <a:buChar char="§"/>
            </a:pPr>
            <a:r>
              <a:rPr lang="en-US" sz="2400" dirty="0">
                <a:latin typeface="Arial" charset="0"/>
                <a:ea typeface="Arial" charset="0"/>
                <a:cs typeface="Arial" charset="0"/>
              </a:rPr>
              <a:t>Nationally representative dataset was not viable due to Covid-19 pandemic occurring mid-way through data collection</a:t>
            </a:r>
          </a:p>
          <a:p>
            <a:pPr>
              <a:lnSpc>
                <a:spcPct val="90000"/>
              </a:lnSpc>
              <a:spcBef>
                <a:spcPts val="1000"/>
              </a:spcBef>
              <a:buClr>
                <a:srgbClr val="962021"/>
              </a:buClr>
            </a:pPr>
            <a:r>
              <a:rPr lang="en-US" sz="2600" b="1" dirty="0">
                <a:solidFill>
                  <a:srgbClr val="962021"/>
                </a:solidFill>
                <a:latin typeface="Arial"/>
                <a:cs typeface="Arial"/>
              </a:rPr>
              <a:t>RSS</a:t>
            </a:r>
          </a:p>
          <a:p>
            <a:pPr marL="342900" indent="-342900">
              <a:buClr>
                <a:srgbClr val="962021"/>
              </a:buClr>
              <a:buFont typeface="Wingdings" panose="05000000000000000000" pitchFamily="2" charset="2"/>
              <a:buChar char="§"/>
            </a:pPr>
            <a:r>
              <a:rPr lang="en-US" sz="2400" dirty="0">
                <a:latin typeface="Arial" charset="0"/>
                <a:ea typeface="Arial" charset="0"/>
                <a:cs typeface="Arial" charset="0"/>
              </a:rPr>
              <a:t>One questionnaire: Child (0-14) </a:t>
            </a:r>
          </a:p>
          <a:p>
            <a:pPr marL="457200" indent="-457200">
              <a:buClr>
                <a:srgbClr val="962021"/>
              </a:buClr>
              <a:buFont typeface="Wingdings" charset="2"/>
              <a:buChar char="§"/>
            </a:pPr>
            <a:endParaRPr lang="en-US" sz="2400" dirty="0">
              <a:latin typeface="Arial" charset="0"/>
              <a:ea typeface="Arial" charset="0"/>
              <a:cs typeface="Arial" charset="0"/>
            </a:endParaRPr>
          </a:p>
        </p:txBody>
      </p:sp>
      <p:sp>
        <p:nvSpPr>
          <p:cNvPr id="5" name="Rectangle 4"/>
          <p:cNvSpPr/>
          <p:nvPr/>
        </p:nvSpPr>
        <p:spPr>
          <a:xfrm>
            <a:off x="1153112" y="395828"/>
            <a:ext cx="8928847" cy="646331"/>
          </a:xfrm>
          <a:prstGeom prst="rect">
            <a:avLst/>
          </a:prstGeom>
        </p:spPr>
        <p:txBody>
          <a:bodyPr wrap="square">
            <a:spAutoFit/>
          </a:bodyPr>
          <a:lstStyle/>
          <a:p>
            <a:r>
              <a:rPr lang="en-US" sz="3600" b="1" dirty="0">
                <a:solidFill>
                  <a:srgbClr val="962021"/>
                </a:solidFill>
                <a:latin typeface="Arial" panose="020B0604020202020204" pitchFamily="34" charset="0"/>
                <a:cs typeface="Arial" panose="020B0604020202020204" pitchFamily="34" charset="0"/>
              </a:rPr>
              <a:t>Our Methodology</a:t>
            </a:r>
            <a:endParaRPr lang="en-US" sz="3600" dirty="0"/>
          </a:p>
        </p:txBody>
      </p:sp>
      <p:pic>
        <p:nvPicPr>
          <p:cNvPr id="7" name="Picture 6">
            <a:extLst>
              <a:ext uri="{FF2B5EF4-FFF2-40B4-BE49-F238E27FC236}">
                <a16:creationId xmlns:a16="http://schemas.microsoft.com/office/drawing/2014/main" id="{FF4E72A9-E28F-47B0-B262-654E3CE61875}"/>
              </a:ext>
            </a:extLst>
          </p:cNvPr>
          <p:cNvPicPr>
            <a:picLocks noChangeAspect="1"/>
          </p:cNvPicPr>
          <p:nvPr/>
        </p:nvPicPr>
        <p:blipFill>
          <a:blip r:embed="rId4"/>
          <a:stretch>
            <a:fillRect/>
          </a:stretch>
        </p:blipFill>
        <p:spPr>
          <a:xfrm>
            <a:off x="10732294" y="5806062"/>
            <a:ext cx="1426588" cy="1012024"/>
          </a:xfrm>
          <a:prstGeom prst="rect">
            <a:avLst/>
          </a:prstGeom>
        </p:spPr>
      </p:pic>
    </p:spTree>
    <p:extLst>
      <p:ext uri="{BB962C8B-B14F-4D97-AF65-F5344CB8AC3E}">
        <p14:creationId xmlns:p14="http://schemas.microsoft.com/office/powerpoint/2010/main" val="161476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120" y="409685"/>
            <a:ext cx="8928847" cy="646331"/>
          </a:xfrm>
          <a:prstGeom prst="rect">
            <a:avLst/>
          </a:prstGeom>
        </p:spPr>
        <p:txBody>
          <a:bodyPr wrap="square">
            <a:spAutoFit/>
          </a:bodyPr>
          <a:lstStyle/>
          <a:p>
            <a:r>
              <a:rPr lang="en-US" sz="3600" b="1" dirty="0">
                <a:solidFill>
                  <a:srgbClr val="962021"/>
                </a:solidFill>
                <a:latin typeface="Arial" panose="020B0604020202020204" pitchFamily="34" charset="0"/>
                <a:cs typeface="Arial" panose="020B0604020202020204" pitchFamily="34" charset="0"/>
              </a:rPr>
              <a:t>Our Process </a:t>
            </a:r>
            <a:endParaRPr lang="en-US" sz="3600" dirty="0"/>
          </a:p>
        </p:txBody>
      </p:sp>
      <p:sp>
        <p:nvSpPr>
          <p:cNvPr id="5" name="Content Placeholder 2">
            <a:extLst>
              <a:ext uri="{FF2B5EF4-FFF2-40B4-BE49-F238E27FC236}">
                <a16:creationId xmlns:a16="http://schemas.microsoft.com/office/drawing/2014/main" id="{849041F7-F323-4FF4-873F-A8C5BC1201C4}"/>
              </a:ext>
            </a:extLst>
          </p:cNvPr>
          <p:cNvSpPr txBox="1">
            <a:spLocks/>
          </p:cNvSpPr>
          <p:nvPr/>
        </p:nvSpPr>
        <p:spPr>
          <a:xfrm>
            <a:off x="680197" y="1320800"/>
            <a:ext cx="11105403" cy="5010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62021"/>
              </a:buClr>
              <a:buFont typeface="Wingdings" charset="2"/>
              <a:buChar char="§"/>
            </a:pPr>
            <a:r>
              <a:rPr lang="en-US" dirty="0">
                <a:latin typeface="Arial" charset="0"/>
                <a:ea typeface="Arial" charset="0"/>
                <a:cs typeface="Arial" charset="0"/>
              </a:rPr>
              <a:t>Implement Surveys in keeping with the First Nations principles of OCAP®</a:t>
            </a:r>
          </a:p>
          <a:p>
            <a:pPr>
              <a:buClr>
                <a:srgbClr val="962021"/>
              </a:buClr>
              <a:buFont typeface="Wingdings" charset="2"/>
              <a:buChar char="§"/>
            </a:pPr>
            <a:r>
              <a:rPr lang="en-US" dirty="0">
                <a:latin typeface="Arial" charset="0"/>
                <a:ea typeface="Arial" charset="0"/>
                <a:cs typeface="Arial" charset="0"/>
              </a:rPr>
              <a:t>Work with 10 regional partners to coordinate survey activities within their regions</a:t>
            </a:r>
          </a:p>
          <a:p>
            <a:pPr>
              <a:buClr>
                <a:srgbClr val="962021"/>
              </a:buClr>
              <a:buFont typeface="Wingdings" charset="2"/>
              <a:buChar char="§"/>
            </a:pPr>
            <a:r>
              <a:rPr lang="en-US" dirty="0">
                <a:latin typeface="Arial" charset="0"/>
                <a:ea typeface="Arial" charset="0"/>
                <a:cs typeface="Arial" charset="0"/>
              </a:rPr>
              <a:t>Guided by the RHS Cultural Framework</a:t>
            </a:r>
          </a:p>
          <a:p>
            <a:pPr>
              <a:buClr>
                <a:srgbClr val="962021"/>
              </a:buClr>
              <a:buFont typeface="Wingdings" charset="2"/>
              <a:buChar char="§"/>
            </a:pPr>
            <a:r>
              <a:rPr lang="en-US" dirty="0">
                <a:latin typeface="Arial" charset="0"/>
                <a:ea typeface="Arial" charset="0"/>
                <a:cs typeface="Arial" charset="0"/>
              </a:rPr>
              <a:t>Collaborative process</a:t>
            </a:r>
          </a:p>
          <a:p>
            <a:pPr lvl="1">
              <a:buClr>
                <a:srgbClr val="962021"/>
              </a:buClr>
              <a:buFont typeface="Wingdings" charset="2"/>
              <a:buChar char="§"/>
            </a:pPr>
            <a:r>
              <a:rPr lang="en-US" dirty="0">
                <a:latin typeface="Arial" charset="0"/>
                <a:ea typeface="Arial" charset="0"/>
                <a:cs typeface="Arial" charset="0"/>
              </a:rPr>
              <a:t>Questionnaire development (First Nations led)</a:t>
            </a:r>
          </a:p>
          <a:p>
            <a:pPr lvl="2">
              <a:buClr>
                <a:srgbClr val="962021"/>
              </a:buClr>
              <a:buFont typeface="Wingdings" charset="2"/>
              <a:buChar char="§"/>
            </a:pPr>
            <a:r>
              <a:rPr lang="en-US" dirty="0">
                <a:latin typeface="Arial" charset="0"/>
                <a:ea typeface="Arial" charset="0"/>
                <a:cs typeface="Arial" charset="0"/>
              </a:rPr>
              <a:t>Regional advisory committees – community experts</a:t>
            </a:r>
          </a:p>
          <a:p>
            <a:pPr lvl="1">
              <a:buClr>
                <a:srgbClr val="962021"/>
              </a:buClr>
              <a:buFont typeface="Wingdings" charset="2"/>
              <a:buChar char="§"/>
            </a:pPr>
            <a:r>
              <a:rPr lang="en-US" dirty="0">
                <a:latin typeface="Arial" charset="0"/>
                <a:ea typeface="Arial" charset="0"/>
                <a:cs typeface="Arial" charset="0"/>
              </a:rPr>
              <a:t>Constant communication throughout process</a:t>
            </a:r>
          </a:p>
          <a:p>
            <a:pPr lvl="1">
              <a:buClr>
                <a:srgbClr val="962021"/>
              </a:buClr>
              <a:buFont typeface="Wingdings" charset="2"/>
              <a:buChar char="§"/>
            </a:pPr>
            <a:r>
              <a:rPr lang="en-US" dirty="0">
                <a:latin typeface="Arial" charset="0"/>
                <a:ea typeface="Arial" charset="0"/>
                <a:cs typeface="Arial" charset="0"/>
              </a:rPr>
              <a:t>Lessons Learned</a:t>
            </a:r>
          </a:p>
          <a:p>
            <a:pPr>
              <a:spcBef>
                <a:spcPts val="0"/>
              </a:spcBef>
              <a:spcAft>
                <a:spcPts val="1200"/>
              </a:spcAft>
            </a:pPr>
            <a:endParaRPr lang="en-US" sz="2200" dirty="0">
              <a:latin typeface="Arial" charset="0"/>
              <a:ea typeface="Arial" charset="0"/>
              <a:cs typeface="Arial" charset="0"/>
            </a:endParaRPr>
          </a:p>
        </p:txBody>
      </p:sp>
      <p:pic>
        <p:nvPicPr>
          <p:cNvPr id="7" name="Picture 6">
            <a:extLst>
              <a:ext uri="{FF2B5EF4-FFF2-40B4-BE49-F238E27FC236}">
                <a16:creationId xmlns:a16="http://schemas.microsoft.com/office/drawing/2014/main" id="{FF4E72A9-E28F-47B0-B262-654E3CE61875}"/>
              </a:ext>
            </a:extLst>
          </p:cNvPr>
          <p:cNvPicPr>
            <a:picLocks noChangeAspect="1"/>
          </p:cNvPicPr>
          <p:nvPr/>
        </p:nvPicPr>
        <p:blipFill>
          <a:blip r:embed="rId3"/>
          <a:stretch>
            <a:fillRect/>
          </a:stretch>
        </p:blipFill>
        <p:spPr>
          <a:xfrm>
            <a:off x="10732915" y="43992"/>
            <a:ext cx="1426588" cy="1012024"/>
          </a:xfrm>
          <a:prstGeom prst="rect">
            <a:avLst/>
          </a:prstGeom>
        </p:spPr>
      </p:pic>
      <p:pic>
        <p:nvPicPr>
          <p:cNvPr id="1026" name="Picture 2">
            <a:extLst>
              <a:ext uri="{FF2B5EF4-FFF2-40B4-BE49-F238E27FC236}">
                <a16:creationId xmlns:a16="http://schemas.microsoft.com/office/drawing/2014/main" id="{9686F57B-43BB-8B3A-9600-F29150153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8153" y="3981450"/>
            <a:ext cx="31813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34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V2" id="{E1FE9441-0CA4-4E4D-BF1C-7AAAE87C7E90}" vid="{CF5EFE8E-69A7-4586-A43E-2F697E9D849B}"/>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elationship Management Document" ma:contentTypeID="0x010100ABDDD6E9BDAD05499B67FD0B0FAA0E39001A565B46EBC6B744B14E282487E198A1" ma:contentTypeVersion="23" ma:contentTypeDescription="" ma:contentTypeScope="" ma:versionID="e6fe568aac346308b90e0444cd1cf356">
  <xsd:schema xmlns:xsd="http://www.w3.org/2001/XMLSchema" xmlns:xs="http://www.w3.org/2001/XMLSchema" xmlns:p="http://schemas.microsoft.com/office/2006/metadata/properties" xmlns:ns2="4c66bd7d-c142-4fc9-9426-4e1c153f4b06" xmlns:ns3="4525331d-1613-4373-81af-8d92f58ad167" xmlns:ns4="http://schemas.microsoft.com/sharepoint/v4" targetNamespace="http://schemas.microsoft.com/office/2006/metadata/properties" ma:root="true" ma:fieldsID="b67855e5606273cccfef1e571f8094c3" ns2:_="" ns3:_="" ns4:_="">
    <xsd:import namespace="4c66bd7d-c142-4fc9-9426-4e1c153f4b06"/>
    <xsd:import namespace="4525331d-1613-4373-81af-8d92f58ad167"/>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e9aabb01ff3f478dad3ef822f2031ead" minOccurs="0"/>
                <xsd:element ref="ns2:TaxCatchAll" minOccurs="0"/>
                <xsd:element ref="ns2:TaxCatchAllLabel" minOccurs="0"/>
                <xsd:element ref="ns2:m302c1796b9c408f8c6545830ad7283b" minOccurs="0"/>
                <xsd:element ref="ns2:jd23c1526028444380507d450e78fc3c" minOccurs="0"/>
                <xsd:element ref="ns2:h4d1bd87cd774bc1852fef905aba3a58"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6bd7d-c142-4fc9-9426-4e1c153f4b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9aabb01ff3f478dad3ef822f2031ead" ma:index="11" ma:taxonomy="true" ma:internalName="e9aabb01ff3f478dad3ef822f2031ead" ma:taxonomyFieldName="Document_x0020_Status" ma:displayName="Document Status" ma:default="1;#Draft|e2998671-954a-4e86-b106-a36281c664f9" ma:fieldId="{e9aabb01-ff3f-478d-ad3e-f822f2031ead}" ma:sspId="ba720931-14b1-49c6-a2f3-83972faad54b" ma:termSetId="900c5383-e47b-439d-9cce-9c467347f79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3c3a8daa-ab52-438e-aeb6-6d21950b3230}" ma:internalName="TaxCatchAll" ma:showField="CatchAllData" ma:web="4c66bd7d-c142-4fc9-9426-4e1c153f4b06">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c3a8daa-ab52-438e-aeb6-6d21950b3230}" ma:internalName="TaxCatchAllLabel" ma:readOnly="true" ma:showField="CatchAllDataLabel" ma:web="4c66bd7d-c142-4fc9-9426-4e1c153f4b06">
      <xsd:complexType>
        <xsd:complexContent>
          <xsd:extension base="dms:MultiChoiceLookup">
            <xsd:sequence>
              <xsd:element name="Value" type="dms:Lookup" maxOccurs="unbounded" minOccurs="0" nillable="true"/>
            </xsd:sequence>
          </xsd:extension>
        </xsd:complexContent>
      </xsd:complexType>
    </xsd:element>
    <xsd:element name="m302c1796b9c408f8c6545830ad7283b" ma:index="15" ma:taxonomy="true" ma:internalName="m302c1796b9c408f8c6545830ad7283b" ma:taxonomyFieldName="Document_x0020_Type0" ma:displayName="Document Type" ma:default="" ma:fieldId="{6302c179-6b9c-408f-8c65-45830ad7283b}" ma:sspId="ba720931-14b1-49c6-a2f3-83972faad54b" ma:termSetId="c2c86178-80e5-4540-8c08-b6ae524f84d9" ma:anchorId="00000000-0000-0000-0000-000000000000" ma:open="false" ma:isKeyword="false">
      <xsd:complexType>
        <xsd:sequence>
          <xsd:element ref="pc:Terms" minOccurs="0" maxOccurs="1"/>
        </xsd:sequence>
      </xsd:complexType>
    </xsd:element>
    <xsd:element name="jd23c1526028444380507d450e78fc3c" ma:index="17" ma:taxonomy="true" ma:internalName="jd23c1526028444380507d450e78fc3c" ma:taxonomyFieldName="Information_x0020_Security_x0020_Classification" ma:displayName="Information Security Classification" ma:default="" ma:fieldId="{3d23c152-6028-4443-8050-7d450e78fc3c}" ma:sspId="ba720931-14b1-49c6-a2f3-83972faad54b" ma:termSetId="028562e1-bdc0-445e-83db-76ac4916bc0a" ma:anchorId="00000000-0000-0000-0000-000000000000" ma:open="false" ma:isKeyword="false">
      <xsd:complexType>
        <xsd:sequence>
          <xsd:element ref="pc:Terms" minOccurs="0" maxOccurs="1"/>
        </xsd:sequence>
      </xsd:complexType>
    </xsd:element>
    <xsd:element name="h4d1bd87cd774bc1852fef905aba3a58" ma:index="19" nillable="true" ma:taxonomy="true" ma:internalName="h4d1bd87cd774bc1852fef905aba3a58" ma:taxonomyFieldName="Partner_x0020__x002F__x0020_Organization" ma:displayName="Partner / Organization" ma:default="" ma:fieldId="{14d1bd87-cd77-4bc1-852f-ef905aba3a58}" ma:taxonomyMulti="true" ma:sspId="ba720931-14b1-49c6-a2f3-83972faad54b" ma:termSetId="3b98b620-7baf-4b79-8936-31f0c7405aa1"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5331d-1613-4373-81af-8d92f58ad167"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c66bd7d-c142-4fc9-9426-4e1c153f4b06">FNIGC-785718987-7869</_dlc_DocId>
    <TaxCatchAll xmlns="4c66bd7d-c142-4fc9-9426-4e1c153f4b06">
      <Value>40</Value>
      <Value>10</Value>
      <Value>51</Value>
      <Value>8</Value>
    </TaxCatchAll>
    <_dlc_DocIdUrl xmlns="4c66bd7d-c142-4fc9-9426-4e1c153f4b06">
      <Url>https://fnigc.sharepoint.com/sites/ResearchAndInformation/_layouts/15/DocIdRedir.aspx?ID=FNIGC-785718987-7869</Url>
      <Description>FNIGC-785718987-7869</Description>
    </_dlc_DocIdUrl>
    <e9aabb01ff3f478dad3ef822f2031ead xmlns="4c66bd7d-c142-4fc9-9426-4e1c153f4b06">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ee6c662e-9585-4513-8f92-a59c3a23d217</TermId>
        </TermInfo>
      </Terms>
    </e9aabb01ff3f478dad3ef822f2031ead>
    <h4d1bd87cd774bc1852fef905aba3a58 xmlns="4c66bd7d-c142-4fc9-9426-4e1c153f4b06">
      <Terms xmlns="http://schemas.microsoft.com/office/infopath/2007/PartnerControls">
        <TermInfo xmlns="http://schemas.microsoft.com/office/infopath/2007/PartnerControls">
          <TermName xmlns="http://schemas.microsoft.com/office/infopath/2007/PartnerControls">Mental Health Commission of Canada</TermName>
          <TermId xmlns="http://schemas.microsoft.com/office/infopath/2007/PartnerControls">47ce3b4b-6bcc-4550-8332-316d62e406f0</TermId>
        </TermInfo>
      </Terms>
    </h4d1bd87cd774bc1852fef905aba3a58>
    <jd23c1526028444380507d450e78fc3c xmlns="4c66bd7d-c142-4fc9-9426-4e1c153f4b06">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b683dac4-d862-4c71-a5f2-ac86cfcb419d</TermId>
        </TermInfo>
      </Terms>
    </jd23c1526028444380507d450e78fc3c>
    <m302c1796b9c408f8c6545830ad7283b xmlns="4c66bd7d-c142-4fc9-9426-4e1c153f4b0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5675f5fa-1bdb-4722-b489-2e9f3d741301</TermId>
        </TermInfo>
      </Terms>
    </m302c1796b9c408f8c6545830ad7283b>
    <_dlc_DocIdPersistId xmlns="4c66bd7d-c142-4fc9-9426-4e1c153f4b06">false</_dlc_DocIdPersistId>
    <SharedWithUsers xmlns="4c66bd7d-c142-4fc9-9426-4e1c153f4b06">
      <UserInfo>
        <DisplayName/>
        <AccountId xsi:nil="true"/>
        <AccountType/>
      </UserInfo>
    </SharedWithUsers>
  </documentManagement>
</p:properties>
</file>

<file path=customXml/itemProps1.xml><?xml version="1.0" encoding="utf-8"?>
<ds:datastoreItem xmlns:ds="http://schemas.openxmlformats.org/officeDocument/2006/customXml" ds:itemID="{C17EA141-5E3A-4F80-9792-88A5B5115298}">
  <ds:schemaRefs>
    <ds:schemaRef ds:uri="http://schemas.microsoft.com/sharepoint/v3/contenttype/forms"/>
  </ds:schemaRefs>
</ds:datastoreItem>
</file>

<file path=customXml/itemProps2.xml><?xml version="1.0" encoding="utf-8"?>
<ds:datastoreItem xmlns:ds="http://schemas.openxmlformats.org/officeDocument/2006/customXml" ds:itemID="{A41000DA-B3F4-412D-A17B-5C09697E72C0}">
  <ds:schemaRefs>
    <ds:schemaRef ds:uri="http://schemas.microsoft.com/sharepoint/events"/>
  </ds:schemaRefs>
</ds:datastoreItem>
</file>

<file path=customXml/itemProps3.xml><?xml version="1.0" encoding="utf-8"?>
<ds:datastoreItem xmlns:ds="http://schemas.openxmlformats.org/officeDocument/2006/customXml" ds:itemID="{31BCAB46-05FA-45C0-B6AF-532B35874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66bd7d-c142-4fc9-9426-4e1c153f4b06"/>
    <ds:schemaRef ds:uri="4525331d-1613-4373-81af-8d92f58ad16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32BA8D-EE13-44E7-AE8F-E775003F2945}">
  <ds:schemaRefs>
    <ds:schemaRef ds:uri="http://purl.org/dc/elements/1.1/"/>
    <ds:schemaRef ds:uri="http://schemas.openxmlformats.org/package/2006/metadata/core-properties"/>
    <ds:schemaRef ds:uri="http://schemas.microsoft.com/office/infopath/2007/PartnerControls"/>
    <ds:schemaRef ds:uri="http://purl.org/dc/terms/"/>
    <ds:schemaRef ds:uri="4c66bd7d-c142-4fc9-9426-4e1c153f4b06"/>
    <ds:schemaRef ds:uri="http://schemas.microsoft.com/office/2006/metadata/properties"/>
    <ds:schemaRef ds:uri="http://schemas.microsoft.com/office/2006/documentManagement/types"/>
    <ds:schemaRef ds:uri="http://schemas.microsoft.com/sharepoint/v4"/>
    <ds:schemaRef ds:uri="4525331d-1613-4373-81af-8d92f58ad16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PowerPoint_TEMPLATE_V2</Template>
  <TotalTime>0</TotalTime>
  <Words>4322</Words>
  <Application>Microsoft Office PowerPoint</Application>
  <PresentationFormat>Widescreen</PresentationFormat>
  <Paragraphs>339</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Roboto</vt:lpstr>
      <vt:lpstr>Segoe UI</vt:lpstr>
      <vt:lpstr>Symbol</vt:lpstr>
      <vt:lpstr>Tahoma</vt:lpstr>
      <vt:lpstr>Wingdings</vt:lpstr>
      <vt:lpstr>Office Theme</vt:lpstr>
      <vt:lpstr>3_Custom Design</vt:lpstr>
      <vt:lpstr>PowerPoint Presentation</vt:lpstr>
      <vt:lpstr>About FNIGC </vt:lpstr>
      <vt:lpstr>FNIGC Regional Partners</vt:lpstr>
      <vt:lpstr>Legacy of Unethical Research</vt:lpstr>
      <vt:lpstr>First Nations Principles of OCAP®</vt:lpstr>
      <vt:lpstr>Our History</vt:lpstr>
      <vt:lpstr>PowerPoint Presentation</vt:lpstr>
      <vt:lpstr>PowerPoint Presentation</vt:lpstr>
      <vt:lpstr>PowerPoint Presentation</vt:lpstr>
      <vt:lpstr>Our Process</vt:lpstr>
      <vt:lpstr>PowerPoint Presentation</vt:lpstr>
      <vt:lpstr>Data Sharing</vt:lpstr>
      <vt:lpstr>Our Data</vt:lpstr>
      <vt:lpstr>Our Data Success Stories</vt:lpstr>
      <vt:lpstr>Data Requests: National Level</vt:lpstr>
      <vt:lpstr>Our Work / Activities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2021-10-22T20:35:42Z</dcterms:created>
  <dcterms:modified xsi:type="dcterms:W3CDTF">2023-10-24T12:29:33Z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tion Security Classification">
    <vt:lpwstr>8;#Public|b683dac4-d862-4c71-a5f2-ac86cfcb419d</vt:lpwstr>
  </property>
  <property fmtid="{D5CDD505-2E9C-101B-9397-08002B2CF9AE}" pid="3" name="ContentTypeId">
    <vt:lpwstr>0x010100ABDDD6E9BDAD05499B67FD0B0FAA0E39001A565B46EBC6B744B14E282487E198A1</vt:lpwstr>
  </property>
  <property fmtid="{D5CDD505-2E9C-101B-9397-08002B2CF9AE}" pid="4" name="Partner/Organization">
    <vt:lpwstr/>
  </property>
  <property fmtid="{D5CDD505-2E9C-101B-9397-08002B2CF9AE}" pid="5" name="_dlc_DocIdItemGuid">
    <vt:lpwstr>6cc5ba9a-705c-4443-b4cf-c63094a8c454</vt:lpwstr>
  </property>
  <property fmtid="{D5CDD505-2E9C-101B-9397-08002B2CF9AE}" pid="6" name="Document Status">
    <vt:lpwstr>10;#Final|ee6c662e-9585-4513-8f92-a59c3a23d217</vt:lpwstr>
  </property>
  <property fmtid="{D5CDD505-2E9C-101B-9397-08002B2CF9AE}" pid="7" name="Document Type">
    <vt:lpwstr>37;#Presentation|0a21a134-df7c-4405-89f9-2ce5fda41fbd</vt:lpwstr>
  </property>
  <property fmtid="{D5CDD505-2E9C-101B-9397-08002B2CF9AE}" pid="8" name="xd_ProgID">
    <vt:lpwstr/>
  </property>
  <property fmtid="{D5CDD505-2E9C-101B-9397-08002B2CF9AE}" pid="9" name="Partner / Organization">
    <vt:lpwstr>51;#Mental Health Commission of Canada|47ce3b4b-6bcc-4550-8332-316d62e406f0</vt:lpwstr>
  </property>
  <property fmtid="{D5CDD505-2E9C-101B-9397-08002B2CF9AE}" pid="10" name="ComplianceAssetId">
    <vt:lpwstr/>
  </property>
  <property fmtid="{D5CDD505-2E9C-101B-9397-08002B2CF9AE}" pid="11" name="TemplateUrl">
    <vt:lpwstr/>
  </property>
  <property fmtid="{D5CDD505-2E9C-101B-9397-08002B2CF9AE}" pid="12" name="oda35fe673e145d8a99900c64573b1f7">
    <vt:lpwstr>Protected|e48242ce-bec2-48fb-8d56-845df94e78f1</vt:lpwstr>
  </property>
  <property fmtid="{D5CDD505-2E9C-101B-9397-08002B2CF9AE}" pid="13" name="Document Type0">
    <vt:lpwstr>40;#Presentation|5675f5fa-1bdb-4722-b489-2e9f3d741301</vt:lpwstr>
  </property>
  <property fmtid="{D5CDD505-2E9C-101B-9397-08002B2CF9AE}" pid="14" name="c130214644834d3d92151d4a650f2d7b">
    <vt:lpwstr>Presentation|0a21a134-df7c-4405-89f9-2ce5fda41fbd</vt:lpwstr>
  </property>
  <property fmtid="{D5CDD505-2E9C-101B-9397-08002B2CF9AE}" pid="15" name="_ExtendedDescription">
    <vt:lpwstr/>
  </property>
  <property fmtid="{D5CDD505-2E9C-101B-9397-08002B2CF9AE}" pid="16" name="TriggerFlowInfo">
    <vt:lpwstr/>
  </property>
  <property fmtid="{D5CDD505-2E9C-101B-9397-08002B2CF9AE}" pid="17" name="g98092e6e4fe4b6ab0c1ce66fa7f1867">
    <vt:lpwstr>Draft|e2998671-954a-4e86-b106-a36281c664f9</vt:lpwstr>
  </property>
  <property fmtid="{D5CDD505-2E9C-101B-9397-08002B2CF9AE}" pid="18" name="URL">
    <vt:lpwstr/>
  </property>
  <property fmtid="{D5CDD505-2E9C-101B-9397-08002B2CF9AE}" pid="19" name="xd_Signature">
    <vt:bool>false</vt:bool>
  </property>
</Properties>
</file>