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0" r:id="rId6"/>
    <p:sldId id="264" r:id="rId7"/>
    <p:sldId id="266" r:id="rId8"/>
    <p:sldId id="270" r:id="rId9"/>
    <p:sldId id="261" r:id="rId10"/>
    <p:sldId id="263" r:id="rId11"/>
    <p:sldId id="265" r:id="rId12"/>
    <p:sldId id="271" r:id="rId13"/>
    <p:sldId id="272" r:id="rId14"/>
    <p:sldId id="273" r:id="rId15"/>
    <p:sldId id="268" r:id="rId16"/>
    <p:sldId id="269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C4063-0EEA-43A7-9437-9F81B3212C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3673B5-33D1-467D-829F-D0A46BB0CBF6}">
      <dgm:prSet/>
      <dgm:spPr/>
      <dgm:t>
        <a:bodyPr/>
        <a:lstStyle/>
        <a:p>
          <a:r>
            <a:rPr lang="en-US" b="1" dirty="0"/>
            <a:t>Paved walking path</a:t>
          </a:r>
        </a:p>
      </dgm:t>
    </dgm:pt>
    <dgm:pt modelId="{D61814F0-564D-4640-BE59-516FD535CADF}" type="parTrans" cxnId="{4A3910A3-C26D-4BFA-BDCF-108EA265D4E7}">
      <dgm:prSet/>
      <dgm:spPr/>
      <dgm:t>
        <a:bodyPr/>
        <a:lstStyle/>
        <a:p>
          <a:endParaRPr lang="en-US"/>
        </a:p>
      </dgm:t>
    </dgm:pt>
    <dgm:pt modelId="{BADAAD4C-4443-43C5-A148-0C30C9032127}" type="sibTrans" cxnId="{4A3910A3-C26D-4BFA-BDCF-108EA265D4E7}">
      <dgm:prSet/>
      <dgm:spPr/>
      <dgm:t>
        <a:bodyPr/>
        <a:lstStyle/>
        <a:p>
          <a:endParaRPr lang="en-US"/>
        </a:p>
      </dgm:t>
    </dgm:pt>
    <dgm:pt modelId="{94374896-F779-4501-9B8C-46EF018A6C13}">
      <dgm:prSet/>
      <dgm:spPr/>
      <dgm:t>
        <a:bodyPr/>
        <a:lstStyle/>
        <a:p>
          <a:r>
            <a:rPr lang="en-US" b="1" dirty="0"/>
            <a:t>3200 linear feet</a:t>
          </a:r>
        </a:p>
      </dgm:t>
    </dgm:pt>
    <dgm:pt modelId="{359DE856-9ACC-4CEC-BA5F-3B293D003878}" type="parTrans" cxnId="{FF40AC8C-63B8-4A73-AB07-3E3C5A368EB0}">
      <dgm:prSet/>
      <dgm:spPr/>
      <dgm:t>
        <a:bodyPr/>
        <a:lstStyle/>
        <a:p>
          <a:endParaRPr lang="en-US"/>
        </a:p>
      </dgm:t>
    </dgm:pt>
    <dgm:pt modelId="{E40C22A1-5D87-4557-B68A-8F6413AFFB6F}" type="sibTrans" cxnId="{FF40AC8C-63B8-4A73-AB07-3E3C5A368EB0}">
      <dgm:prSet/>
      <dgm:spPr/>
      <dgm:t>
        <a:bodyPr/>
        <a:lstStyle/>
        <a:p>
          <a:endParaRPr lang="en-US"/>
        </a:p>
      </dgm:t>
    </dgm:pt>
    <dgm:pt modelId="{BD9E3D3D-EC5B-4AD3-8928-64AD0A854F83}">
      <dgm:prSet/>
      <dgm:spPr/>
      <dgm:t>
        <a:bodyPr/>
        <a:lstStyle/>
        <a:p>
          <a:r>
            <a:rPr lang="en-US" b="1" dirty="0"/>
            <a:t>Outdoor stationary workout equipment</a:t>
          </a:r>
        </a:p>
        <a:p>
          <a:r>
            <a:rPr lang="en-US" b="0" i="1" dirty="0"/>
            <a:t>currently under construction</a:t>
          </a:r>
        </a:p>
      </dgm:t>
    </dgm:pt>
    <dgm:pt modelId="{44FA7068-3BD8-4CAE-B540-1DDB529117C2}" type="parTrans" cxnId="{3875BAC4-39B4-48BE-AFB0-88DB1FF6F628}">
      <dgm:prSet/>
      <dgm:spPr/>
      <dgm:t>
        <a:bodyPr/>
        <a:lstStyle/>
        <a:p>
          <a:endParaRPr lang="en-US"/>
        </a:p>
      </dgm:t>
    </dgm:pt>
    <dgm:pt modelId="{E14F8673-0B52-4115-B086-387D0A3A6599}" type="sibTrans" cxnId="{3875BAC4-39B4-48BE-AFB0-88DB1FF6F628}">
      <dgm:prSet/>
      <dgm:spPr/>
      <dgm:t>
        <a:bodyPr/>
        <a:lstStyle/>
        <a:p>
          <a:endParaRPr lang="en-US"/>
        </a:p>
      </dgm:t>
    </dgm:pt>
    <dgm:pt modelId="{CC2D3F45-F4D7-437D-9AB0-A906D1B924C4}">
      <dgm:prSet/>
      <dgm:spPr/>
      <dgm:t>
        <a:bodyPr/>
        <a:lstStyle/>
        <a:p>
          <a:r>
            <a:rPr lang="en-US" b="1" dirty="0"/>
            <a:t>Pull Up Machines</a:t>
          </a:r>
        </a:p>
      </dgm:t>
    </dgm:pt>
    <dgm:pt modelId="{F6845BDE-FFDC-4DBB-BF90-E7243103C6D9}" type="parTrans" cxnId="{103E4D22-B7EC-4ECE-9E6B-3BE19A3DC8EC}">
      <dgm:prSet/>
      <dgm:spPr/>
      <dgm:t>
        <a:bodyPr/>
        <a:lstStyle/>
        <a:p>
          <a:endParaRPr lang="en-US"/>
        </a:p>
      </dgm:t>
    </dgm:pt>
    <dgm:pt modelId="{33ED34F6-EC74-44EF-9DA5-A07C4BA563DA}" type="sibTrans" cxnId="{103E4D22-B7EC-4ECE-9E6B-3BE19A3DC8EC}">
      <dgm:prSet/>
      <dgm:spPr/>
      <dgm:t>
        <a:bodyPr/>
        <a:lstStyle/>
        <a:p>
          <a:endParaRPr lang="en-US"/>
        </a:p>
      </dgm:t>
    </dgm:pt>
    <dgm:pt modelId="{E6BE29FA-E0C8-4BAB-A596-650C2688172B}">
      <dgm:prSet/>
      <dgm:spPr/>
      <dgm:t>
        <a:bodyPr/>
        <a:lstStyle/>
        <a:p>
          <a:r>
            <a:rPr lang="en-US" b="1" dirty="0"/>
            <a:t>Rowing Machines</a:t>
          </a:r>
        </a:p>
      </dgm:t>
    </dgm:pt>
    <dgm:pt modelId="{C8865C64-4C7A-4D70-A494-24AE211A75FC}" type="parTrans" cxnId="{BC0BCC6A-C22B-464B-99FE-3F75B722F8D6}">
      <dgm:prSet/>
      <dgm:spPr/>
      <dgm:t>
        <a:bodyPr/>
        <a:lstStyle/>
        <a:p>
          <a:endParaRPr lang="en-US"/>
        </a:p>
      </dgm:t>
    </dgm:pt>
    <dgm:pt modelId="{CFAC58FC-FD6C-41F9-B4AE-5F6BC7F74AFF}" type="sibTrans" cxnId="{BC0BCC6A-C22B-464B-99FE-3F75B722F8D6}">
      <dgm:prSet/>
      <dgm:spPr/>
      <dgm:t>
        <a:bodyPr/>
        <a:lstStyle/>
        <a:p>
          <a:endParaRPr lang="en-US"/>
        </a:p>
      </dgm:t>
    </dgm:pt>
    <dgm:pt modelId="{81693572-3424-4977-8E0C-7EC55B46BAB5}">
      <dgm:prSet/>
      <dgm:spPr/>
      <dgm:t>
        <a:bodyPr/>
        <a:lstStyle/>
        <a:p>
          <a:r>
            <a:rPr lang="en-US" b="1" dirty="0"/>
            <a:t>Chest Press Machines</a:t>
          </a:r>
        </a:p>
      </dgm:t>
    </dgm:pt>
    <dgm:pt modelId="{58F7E48A-0588-44F5-AB8D-41BC9A3A85E4}" type="parTrans" cxnId="{C0394E2C-BA65-4B5B-B6F7-D360B40BC9E8}">
      <dgm:prSet/>
      <dgm:spPr/>
      <dgm:t>
        <a:bodyPr/>
        <a:lstStyle/>
        <a:p>
          <a:endParaRPr lang="en-US"/>
        </a:p>
      </dgm:t>
    </dgm:pt>
    <dgm:pt modelId="{38B923B3-6FAE-4B97-80BB-4E3C09B716DC}" type="sibTrans" cxnId="{C0394E2C-BA65-4B5B-B6F7-D360B40BC9E8}">
      <dgm:prSet/>
      <dgm:spPr/>
      <dgm:t>
        <a:bodyPr/>
        <a:lstStyle/>
        <a:p>
          <a:endParaRPr lang="en-US"/>
        </a:p>
      </dgm:t>
    </dgm:pt>
    <dgm:pt modelId="{F5D7CCAD-5D41-4956-8F61-5CCA182749FA}" type="pres">
      <dgm:prSet presAssocID="{BD0C4063-0EEA-43A7-9437-9F81B3212C84}" presName="root" presStyleCnt="0">
        <dgm:presLayoutVars>
          <dgm:dir/>
          <dgm:resizeHandles val="exact"/>
        </dgm:presLayoutVars>
      </dgm:prSet>
      <dgm:spPr/>
    </dgm:pt>
    <dgm:pt modelId="{AAA3D32D-1CFF-4CDF-8A8C-D31E20020758}" type="pres">
      <dgm:prSet presAssocID="{163673B5-33D1-467D-829F-D0A46BB0CBF6}" presName="compNode" presStyleCnt="0"/>
      <dgm:spPr/>
    </dgm:pt>
    <dgm:pt modelId="{59938DE5-89A9-4DC9-B787-A03C5DFBC4C9}" type="pres">
      <dgm:prSet presAssocID="{163673B5-33D1-467D-829F-D0A46BB0CBF6}" presName="bgRect" presStyleLbl="bgShp" presStyleIdx="0" presStyleCnt="2"/>
      <dgm:spPr/>
    </dgm:pt>
    <dgm:pt modelId="{861A316C-4C95-4157-ABE0-A4282BAD9F77}" type="pres">
      <dgm:prSet presAssocID="{163673B5-33D1-467D-829F-D0A46BB0CB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DBF052AB-02D9-43AA-9082-C7804A7EF2BF}" type="pres">
      <dgm:prSet presAssocID="{163673B5-33D1-467D-829F-D0A46BB0CBF6}" presName="spaceRect" presStyleCnt="0"/>
      <dgm:spPr/>
    </dgm:pt>
    <dgm:pt modelId="{B3D70082-A9AB-429D-8016-9F87F65E9BEE}" type="pres">
      <dgm:prSet presAssocID="{163673B5-33D1-467D-829F-D0A46BB0CBF6}" presName="parTx" presStyleLbl="revTx" presStyleIdx="0" presStyleCnt="4">
        <dgm:presLayoutVars>
          <dgm:chMax val="0"/>
          <dgm:chPref val="0"/>
        </dgm:presLayoutVars>
      </dgm:prSet>
      <dgm:spPr/>
    </dgm:pt>
    <dgm:pt modelId="{EC1CE165-C1B7-48FA-98EF-B4453DA7B899}" type="pres">
      <dgm:prSet presAssocID="{163673B5-33D1-467D-829F-D0A46BB0CBF6}" presName="desTx" presStyleLbl="revTx" presStyleIdx="1" presStyleCnt="4">
        <dgm:presLayoutVars/>
      </dgm:prSet>
      <dgm:spPr/>
    </dgm:pt>
    <dgm:pt modelId="{30B90F59-DE44-4965-B427-99BB7345EF60}" type="pres">
      <dgm:prSet presAssocID="{BADAAD4C-4443-43C5-A148-0C30C9032127}" presName="sibTrans" presStyleCnt="0"/>
      <dgm:spPr/>
    </dgm:pt>
    <dgm:pt modelId="{8DFD4667-C943-4DD5-98C7-ACCD95F1027A}" type="pres">
      <dgm:prSet presAssocID="{BD9E3D3D-EC5B-4AD3-8928-64AD0A854F83}" presName="compNode" presStyleCnt="0"/>
      <dgm:spPr/>
    </dgm:pt>
    <dgm:pt modelId="{3AF82102-065C-4234-80D9-D9969CA796C0}" type="pres">
      <dgm:prSet presAssocID="{BD9E3D3D-EC5B-4AD3-8928-64AD0A854F83}" presName="bgRect" presStyleLbl="bgShp" presStyleIdx="1" presStyleCnt="2"/>
      <dgm:spPr/>
    </dgm:pt>
    <dgm:pt modelId="{8370BDF1-2F9D-4690-B40E-1406A3EE0CA4}" type="pres">
      <dgm:prSet presAssocID="{BD9E3D3D-EC5B-4AD3-8928-64AD0A854F8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471FFD6B-F7F7-430B-9049-4DE5CCBB0CD1}" type="pres">
      <dgm:prSet presAssocID="{BD9E3D3D-EC5B-4AD3-8928-64AD0A854F83}" presName="spaceRect" presStyleCnt="0"/>
      <dgm:spPr/>
    </dgm:pt>
    <dgm:pt modelId="{CFDB83A1-94CE-433F-972C-93D83207882C}" type="pres">
      <dgm:prSet presAssocID="{BD9E3D3D-EC5B-4AD3-8928-64AD0A854F83}" presName="parTx" presStyleLbl="revTx" presStyleIdx="2" presStyleCnt="4">
        <dgm:presLayoutVars>
          <dgm:chMax val="0"/>
          <dgm:chPref val="0"/>
        </dgm:presLayoutVars>
      </dgm:prSet>
      <dgm:spPr/>
    </dgm:pt>
    <dgm:pt modelId="{DB2DFA9A-00F8-4904-8A26-B9C2DC3280BA}" type="pres">
      <dgm:prSet presAssocID="{BD9E3D3D-EC5B-4AD3-8928-64AD0A854F83}" presName="desTx" presStyleLbl="revTx" presStyleIdx="3" presStyleCnt="4">
        <dgm:presLayoutVars/>
      </dgm:prSet>
      <dgm:spPr/>
    </dgm:pt>
  </dgm:ptLst>
  <dgm:cxnLst>
    <dgm:cxn modelId="{103E4D22-B7EC-4ECE-9E6B-3BE19A3DC8EC}" srcId="{BD9E3D3D-EC5B-4AD3-8928-64AD0A854F83}" destId="{CC2D3F45-F4D7-437D-9AB0-A906D1B924C4}" srcOrd="0" destOrd="0" parTransId="{F6845BDE-FFDC-4DBB-BF90-E7243103C6D9}" sibTransId="{33ED34F6-EC74-44EF-9DA5-A07C4BA563DA}"/>
    <dgm:cxn modelId="{C0394E2C-BA65-4B5B-B6F7-D360B40BC9E8}" srcId="{BD9E3D3D-EC5B-4AD3-8928-64AD0A854F83}" destId="{81693572-3424-4977-8E0C-7EC55B46BAB5}" srcOrd="2" destOrd="0" parTransId="{58F7E48A-0588-44F5-AB8D-41BC9A3A85E4}" sibTransId="{38B923B3-6FAE-4B97-80BB-4E3C09B716DC}"/>
    <dgm:cxn modelId="{75DD3E2D-7DD3-4CE7-80D1-7A00497B178D}" type="presOf" srcId="{CC2D3F45-F4D7-437D-9AB0-A906D1B924C4}" destId="{DB2DFA9A-00F8-4904-8A26-B9C2DC3280BA}" srcOrd="0" destOrd="0" presId="urn:microsoft.com/office/officeart/2018/2/layout/IconVerticalSolidList"/>
    <dgm:cxn modelId="{151DBF2D-43FE-436B-94FB-A885B0AB9706}" type="presOf" srcId="{94374896-F779-4501-9B8C-46EF018A6C13}" destId="{EC1CE165-C1B7-48FA-98EF-B4453DA7B899}" srcOrd="0" destOrd="0" presId="urn:microsoft.com/office/officeart/2018/2/layout/IconVerticalSolidList"/>
    <dgm:cxn modelId="{8AA2E135-0E01-47FA-8065-B659FC9E45DC}" type="presOf" srcId="{163673B5-33D1-467D-829F-D0A46BB0CBF6}" destId="{B3D70082-A9AB-429D-8016-9F87F65E9BEE}" srcOrd="0" destOrd="0" presId="urn:microsoft.com/office/officeart/2018/2/layout/IconVerticalSolidList"/>
    <dgm:cxn modelId="{09058A5E-F181-4DC4-A91E-A081500CAEE7}" type="presOf" srcId="{BD9E3D3D-EC5B-4AD3-8928-64AD0A854F83}" destId="{CFDB83A1-94CE-433F-972C-93D83207882C}" srcOrd="0" destOrd="0" presId="urn:microsoft.com/office/officeart/2018/2/layout/IconVerticalSolidList"/>
    <dgm:cxn modelId="{CC5B5B67-3B03-4E94-9AFE-539918E1A0A9}" type="presOf" srcId="{E6BE29FA-E0C8-4BAB-A596-650C2688172B}" destId="{DB2DFA9A-00F8-4904-8A26-B9C2DC3280BA}" srcOrd="0" destOrd="1" presId="urn:microsoft.com/office/officeart/2018/2/layout/IconVerticalSolidList"/>
    <dgm:cxn modelId="{BC0BCC6A-C22B-464B-99FE-3F75B722F8D6}" srcId="{BD9E3D3D-EC5B-4AD3-8928-64AD0A854F83}" destId="{E6BE29FA-E0C8-4BAB-A596-650C2688172B}" srcOrd="1" destOrd="0" parTransId="{C8865C64-4C7A-4D70-A494-24AE211A75FC}" sibTransId="{CFAC58FC-FD6C-41F9-B4AE-5F6BC7F74AFF}"/>
    <dgm:cxn modelId="{FF40AC8C-63B8-4A73-AB07-3E3C5A368EB0}" srcId="{163673B5-33D1-467D-829F-D0A46BB0CBF6}" destId="{94374896-F779-4501-9B8C-46EF018A6C13}" srcOrd="0" destOrd="0" parTransId="{359DE856-9ACC-4CEC-BA5F-3B293D003878}" sibTransId="{E40C22A1-5D87-4557-B68A-8F6413AFFB6F}"/>
    <dgm:cxn modelId="{4A3910A3-C26D-4BFA-BDCF-108EA265D4E7}" srcId="{BD0C4063-0EEA-43A7-9437-9F81B3212C84}" destId="{163673B5-33D1-467D-829F-D0A46BB0CBF6}" srcOrd="0" destOrd="0" parTransId="{D61814F0-564D-4640-BE59-516FD535CADF}" sibTransId="{BADAAD4C-4443-43C5-A148-0C30C9032127}"/>
    <dgm:cxn modelId="{DC0B25B4-2F1F-4E4B-B713-6A0FE1B5184B}" type="presOf" srcId="{BD0C4063-0EEA-43A7-9437-9F81B3212C84}" destId="{F5D7CCAD-5D41-4956-8F61-5CCA182749FA}" srcOrd="0" destOrd="0" presId="urn:microsoft.com/office/officeart/2018/2/layout/IconVerticalSolidList"/>
    <dgm:cxn modelId="{E588DEB8-1BCD-44AE-83A2-F30A303022FE}" type="presOf" srcId="{81693572-3424-4977-8E0C-7EC55B46BAB5}" destId="{DB2DFA9A-00F8-4904-8A26-B9C2DC3280BA}" srcOrd="0" destOrd="2" presId="urn:microsoft.com/office/officeart/2018/2/layout/IconVerticalSolidList"/>
    <dgm:cxn modelId="{3875BAC4-39B4-48BE-AFB0-88DB1FF6F628}" srcId="{BD0C4063-0EEA-43A7-9437-9F81B3212C84}" destId="{BD9E3D3D-EC5B-4AD3-8928-64AD0A854F83}" srcOrd="1" destOrd="0" parTransId="{44FA7068-3BD8-4CAE-B540-1DDB529117C2}" sibTransId="{E14F8673-0B52-4115-B086-387D0A3A6599}"/>
    <dgm:cxn modelId="{CD721F2C-48B1-4E45-B005-9352EC3A20F6}" type="presParOf" srcId="{F5D7CCAD-5D41-4956-8F61-5CCA182749FA}" destId="{AAA3D32D-1CFF-4CDF-8A8C-D31E20020758}" srcOrd="0" destOrd="0" presId="urn:microsoft.com/office/officeart/2018/2/layout/IconVerticalSolidList"/>
    <dgm:cxn modelId="{940F9C5B-235A-4FA3-B75A-2B98A491C9E4}" type="presParOf" srcId="{AAA3D32D-1CFF-4CDF-8A8C-D31E20020758}" destId="{59938DE5-89A9-4DC9-B787-A03C5DFBC4C9}" srcOrd="0" destOrd="0" presId="urn:microsoft.com/office/officeart/2018/2/layout/IconVerticalSolidList"/>
    <dgm:cxn modelId="{1D5FB60D-1FA9-4203-A391-ED4A843975CD}" type="presParOf" srcId="{AAA3D32D-1CFF-4CDF-8A8C-D31E20020758}" destId="{861A316C-4C95-4157-ABE0-A4282BAD9F77}" srcOrd="1" destOrd="0" presId="urn:microsoft.com/office/officeart/2018/2/layout/IconVerticalSolidList"/>
    <dgm:cxn modelId="{ED1B066E-C506-4CDA-9B2A-0A77721F3EDC}" type="presParOf" srcId="{AAA3D32D-1CFF-4CDF-8A8C-D31E20020758}" destId="{DBF052AB-02D9-43AA-9082-C7804A7EF2BF}" srcOrd="2" destOrd="0" presId="urn:microsoft.com/office/officeart/2018/2/layout/IconVerticalSolidList"/>
    <dgm:cxn modelId="{1E26F85E-C399-4604-B46E-3E0128D61652}" type="presParOf" srcId="{AAA3D32D-1CFF-4CDF-8A8C-D31E20020758}" destId="{B3D70082-A9AB-429D-8016-9F87F65E9BEE}" srcOrd="3" destOrd="0" presId="urn:microsoft.com/office/officeart/2018/2/layout/IconVerticalSolidList"/>
    <dgm:cxn modelId="{D6B5CA50-96DD-47E2-ABEB-F7AAFFB40C0A}" type="presParOf" srcId="{AAA3D32D-1CFF-4CDF-8A8C-D31E20020758}" destId="{EC1CE165-C1B7-48FA-98EF-B4453DA7B899}" srcOrd="4" destOrd="0" presId="urn:microsoft.com/office/officeart/2018/2/layout/IconVerticalSolidList"/>
    <dgm:cxn modelId="{220D2BBE-9ED2-4FB8-AC30-3474C985BE4F}" type="presParOf" srcId="{F5D7CCAD-5D41-4956-8F61-5CCA182749FA}" destId="{30B90F59-DE44-4965-B427-99BB7345EF60}" srcOrd="1" destOrd="0" presId="urn:microsoft.com/office/officeart/2018/2/layout/IconVerticalSolidList"/>
    <dgm:cxn modelId="{ACAC1B5A-64A9-4688-A1B4-56439D7BE541}" type="presParOf" srcId="{F5D7CCAD-5D41-4956-8F61-5CCA182749FA}" destId="{8DFD4667-C943-4DD5-98C7-ACCD95F1027A}" srcOrd="2" destOrd="0" presId="urn:microsoft.com/office/officeart/2018/2/layout/IconVerticalSolidList"/>
    <dgm:cxn modelId="{05F554C3-A343-4D48-BFAA-1D5D58FE1327}" type="presParOf" srcId="{8DFD4667-C943-4DD5-98C7-ACCD95F1027A}" destId="{3AF82102-065C-4234-80D9-D9969CA796C0}" srcOrd="0" destOrd="0" presId="urn:microsoft.com/office/officeart/2018/2/layout/IconVerticalSolidList"/>
    <dgm:cxn modelId="{E31E8A38-F253-49D8-B18A-EDED2F581305}" type="presParOf" srcId="{8DFD4667-C943-4DD5-98C7-ACCD95F1027A}" destId="{8370BDF1-2F9D-4690-B40E-1406A3EE0CA4}" srcOrd="1" destOrd="0" presId="urn:microsoft.com/office/officeart/2018/2/layout/IconVerticalSolidList"/>
    <dgm:cxn modelId="{DBED328D-7092-42E9-A31F-8BE7E876E355}" type="presParOf" srcId="{8DFD4667-C943-4DD5-98C7-ACCD95F1027A}" destId="{471FFD6B-F7F7-430B-9049-4DE5CCBB0CD1}" srcOrd="2" destOrd="0" presId="urn:microsoft.com/office/officeart/2018/2/layout/IconVerticalSolidList"/>
    <dgm:cxn modelId="{EB3FBD57-BB80-49EB-B536-A367AE2CB684}" type="presParOf" srcId="{8DFD4667-C943-4DD5-98C7-ACCD95F1027A}" destId="{CFDB83A1-94CE-433F-972C-93D83207882C}" srcOrd="3" destOrd="0" presId="urn:microsoft.com/office/officeart/2018/2/layout/IconVerticalSolidList"/>
    <dgm:cxn modelId="{2CC709B3-DDE2-423A-9740-81A516371097}" type="presParOf" srcId="{8DFD4667-C943-4DD5-98C7-ACCD95F1027A}" destId="{DB2DFA9A-00F8-4904-8A26-B9C2DC3280B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38DE5-89A9-4DC9-B787-A03C5DFBC4C9}">
      <dsp:nvSpPr>
        <dsp:cNvPr id="0" name=""/>
        <dsp:cNvSpPr/>
      </dsp:nvSpPr>
      <dsp:spPr>
        <a:xfrm>
          <a:off x="0" y="910116"/>
          <a:ext cx="6383102" cy="16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A316C-4C95-4157-ABE0-A4282BAD9F77}">
      <dsp:nvSpPr>
        <dsp:cNvPr id="0" name=""/>
        <dsp:cNvSpPr/>
      </dsp:nvSpPr>
      <dsp:spPr>
        <a:xfrm>
          <a:off x="508264" y="1288164"/>
          <a:ext cx="924118" cy="924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70082-A9AB-429D-8016-9F87F65E9BEE}">
      <dsp:nvSpPr>
        <dsp:cNvPr id="0" name=""/>
        <dsp:cNvSpPr/>
      </dsp:nvSpPr>
      <dsp:spPr>
        <a:xfrm>
          <a:off x="1940648" y="910116"/>
          <a:ext cx="2872395" cy="168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3" tIns="177823" rIns="177823" bIns="177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Paved walking path</a:t>
          </a:r>
        </a:p>
      </dsp:txBody>
      <dsp:txXfrm>
        <a:off x="1940648" y="910116"/>
        <a:ext cx="2872395" cy="1680214"/>
      </dsp:txXfrm>
    </dsp:sp>
    <dsp:sp modelId="{EC1CE165-C1B7-48FA-98EF-B4453DA7B899}">
      <dsp:nvSpPr>
        <dsp:cNvPr id="0" name=""/>
        <dsp:cNvSpPr/>
      </dsp:nvSpPr>
      <dsp:spPr>
        <a:xfrm>
          <a:off x="4813043" y="910116"/>
          <a:ext cx="1570058" cy="168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3" tIns="177823" rIns="177823" bIns="177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3200 linear feet</a:t>
          </a:r>
        </a:p>
      </dsp:txBody>
      <dsp:txXfrm>
        <a:off x="4813043" y="910116"/>
        <a:ext cx="1570058" cy="1680214"/>
      </dsp:txXfrm>
    </dsp:sp>
    <dsp:sp modelId="{3AF82102-065C-4234-80D9-D9969CA796C0}">
      <dsp:nvSpPr>
        <dsp:cNvPr id="0" name=""/>
        <dsp:cNvSpPr/>
      </dsp:nvSpPr>
      <dsp:spPr>
        <a:xfrm>
          <a:off x="0" y="3010384"/>
          <a:ext cx="6383102" cy="16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0BDF1-2F9D-4690-B40E-1406A3EE0CA4}">
      <dsp:nvSpPr>
        <dsp:cNvPr id="0" name=""/>
        <dsp:cNvSpPr/>
      </dsp:nvSpPr>
      <dsp:spPr>
        <a:xfrm>
          <a:off x="508264" y="3388433"/>
          <a:ext cx="924118" cy="9241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B83A1-94CE-433F-972C-93D83207882C}">
      <dsp:nvSpPr>
        <dsp:cNvPr id="0" name=""/>
        <dsp:cNvSpPr/>
      </dsp:nvSpPr>
      <dsp:spPr>
        <a:xfrm>
          <a:off x="1940648" y="3010384"/>
          <a:ext cx="2872395" cy="168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3" tIns="177823" rIns="177823" bIns="177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Outdoor stationary workout equipment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1" kern="1200" dirty="0"/>
            <a:t>currently under construction</a:t>
          </a:r>
        </a:p>
      </dsp:txBody>
      <dsp:txXfrm>
        <a:off x="1940648" y="3010384"/>
        <a:ext cx="2872395" cy="1680214"/>
      </dsp:txXfrm>
    </dsp:sp>
    <dsp:sp modelId="{DB2DFA9A-00F8-4904-8A26-B9C2DC3280BA}">
      <dsp:nvSpPr>
        <dsp:cNvPr id="0" name=""/>
        <dsp:cNvSpPr/>
      </dsp:nvSpPr>
      <dsp:spPr>
        <a:xfrm>
          <a:off x="4813043" y="3010384"/>
          <a:ext cx="1570058" cy="168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3" tIns="177823" rIns="177823" bIns="1778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Pull Up Machines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Rowing Machines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Chest Press Machines</a:t>
          </a:r>
        </a:p>
      </dsp:txBody>
      <dsp:txXfrm>
        <a:off x="4813043" y="3010384"/>
        <a:ext cx="1570058" cy="168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9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4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00E6D-E795-48E1-6BB3-45BE0387A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5035" y="1271219"/>
            <a:ext cx="4349526" cy="2904121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Building Stronger Relationships</a:t>
            </a:r>
            <a:br>
              <a:rPr lang="en-US" sz="4400" dirty="0"/>
            </a:br>
            <a:r>
              <a:rPr lang="en-US" sz="3200" i="1" dirty="0"/>
              <a:t>Social &amp; Economic </a:t>
            </a:r>
            <a:br>
              <a:rPr lang="en-US" sz="3200" i="1" dirty="0"/>
            </a:br>
            <a:r>
              <a:rPr lang="en-US" sz="3200" i="1" dirty="0"/>
              <a:t>Development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72571-FA3F-B670-0A77-4C1E27C97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37" y="5111492"/>
            <a:ext cx="7541864" cy="1285197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Presented by: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Joseph Morin-Lauzon, Director | Troy Thompson, Business Services Officer</a:t>
            </a:r>
          </a:p>
        </p:txBody>
      </p:sp>
      <p:pic>
        <p:nvPicPr>
          <p:cNvPr id="6" name="Picture 5" descr="A bird on a log&#10;&#10;Description automatically generated">
            <a:extLst>
              <a:ext uri="{FF2B5EF4-FFF2-40B4-BE49-F238E27FC236}">
                <a16:creationId xmlns:a16="http://schemas.microsoft.com/office/drawing/2014/main" id="{6955B2BE-E039-ED48-9628-2CC482C2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4" y="1719667"/>
            <a:ext cx="6917251" cy="3181935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DBD57-12EE-8C9F-72C6-60622F045714}"/>
              </a:ext>
            </a:extLst>
          </p:cNvPr>
          <p:cNvSpPr txBox="1"/>
          <p:nvPr/>
        </p:nvSpPr>
        <p:spPr>
          <a:xfrm>
            <a:off x="8035636" y="5273964"/>
            <a:ext cx="375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Chiefs of Ontario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2309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13058-6719-A5C4-B463-236543E3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863993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Skateboard Project 2023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09" y="534571"/>
            <a:ext cx="11418399" cy="393813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2" name="Content Placeholder 51" descr="A group of skateboards with text&#10;&#10;Description automatically generated">
            <a:extLst>
              <a:ext uri="{FF2B5EF4-FFF2-40B4-BE49-F238E27FC236}">
                <a16:creationId xmlns:a16="http://schemas.microsoft.com/office/drawing/2014/main" id="{A2437722-90D3-EA8D-D8D4-18489214E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3" y="693891"/>
            <a:ext cx="10992109" cy="3641874"/>
          </a:xfrm>
        </p:spPr>
      </p:pic>
    </p:spTree>
    <p:extLst>
      <p:ext uri="{BB962C8B-B14F-4D97-AF65-F5344CB8AC3E}">
        <p14:creationId xmlns:p14="http://schemas.microsoft.com/office/powerpoint/2010/main" val="241852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801B3-411A-2B73-CF6D-4807238F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Akwesasne Artists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779833" y="88688"/>
            <a:ext cx="4840375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827396" y="58650"/>
            <a:ext cx="4840376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Picture 6" descr="A person holding a skateboard&#10;&#10;Description automatically generated">
            <a:extLst>
              <a:ext uri="{FF2B5EF4-FFF2-40B4-BE49-F238E27FC236}">
                <a16:creationId xmlns:a16="http://schemas.microsoft.com/office/drawing/2014/main" id="{E368E8D4-9360-1F65-0819-67954A232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91" y="1671926"/>
            <a:ext cx="2668759" cy="3558345"/>
          </a:xfrm>
          <a:prstGeom prst="rect">
            <a:avLst/>
          </a:prstGeom>
        </p:spPr>
      </p:pic>
      <p:pic>
        <p:nvPicPr>
          <p:cNvPr id="5" name="Content Placeholder 4" descr="A person holding a skateboard&#10;&#10;Description automatically generated">
            <a:extLst>
              <a:ext uri="{FF2B5EF4-FFF2-40B4-BE49-F238E27FC236}">
                <a16:creationId xmlns:a16="http://schemas.microsoft.com/office/drawing/2014/main" id="{BA2724E2-46B9-3041-1DAF-7E3830216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80" y="1719378"/>
            <a:ext cx="2597582" cy="3463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936E53-D55E-7D45-DBE4-7103656BA60E}"/>
              </a:ext>
            </a:extLst>
          </p:cNvPr>
          <p:cNvSpPr txBox="1"/>
          <p:nvPr/>
        </p:nvSpPr>
        <p:spPr>
          <a:xfrm>
            <a:off x="5705475" y="5230271"/>
            <a:ext cx="256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Joseph King, Owner of KB Entertainment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921EA-0D0D-7D36-90E3-A979371F2ED4}"/>
              </a:ext>
            </a:extLst>
          </p:cNvPr>
          <p:cNvSpPr txBox="1"/>
          <p:nvPr/>
        </p:nvSpPr>
        <p:spPr>
          <a:xfrm>
            <a:off x="8602680" y="5230271"/>
            <a:ext cx="256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Ian Clute, Owner of Two House Design</a:t>
            </a:r>
          </a:p>
        </p:txBody>
      </p:sp>
    </p:spTree>
    <p:extLst>
      <p:ext uri="{BB962C8B-B14F-4D97-AF65-F5344CB8AC3E}">
        <p14:creationId xmlns:p14="http://schemas.microsoft.com/office/powerpoint/2010/main" val="426292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517A-9ECC-0D9C-1DD4-DFE7BC15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Our Projects are coming to Fruition?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ECFF-8E7E-5C6E-6C04-1A58B58F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Economic Development wrote applications for grants to the Canadian Tire Foundation, received funding from private donors paying for roughly half of the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Department of Community and Social Services provided funding for the other half through FNCFS/Least disruptive measures.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DCSS when writing the application rationalized the expense base on the site being a primary prevention site in the community for activities targeting children and family by all Mohawk Council of Akwesasne Departments which serve children and families.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2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D15E-1422-5216-9FFA-FE2EC5E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Upcoming Capital Projects: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780B-A450-AFEA-8182-37CE3C6A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Expansion of our Arena:</a:t>
            </a:r>
          </a:p>
          <a:p>
            <a:pPr marL="685800" lvl="1" indent="-457200"/>
            <a:r>
              <a:rPr lang="en-CA" dirty="0"/>
              <a:t>Met with ISC: we were told no one has ever done this before! Our response was, “great we will be the first ones!”- This is not a no, this means no one has ever asked!</a:t>
            </a:r>
          </a:p>
          <a:p>
            <a:pPr marL="685800" lvl="1" indent="-457200"/>
            <a:r>
              <a:rPr lang="en-CA" dirty="0"/>
              <a:t>Addition of a second recreation pad, multimedia arts space and a working location for the delivery of services for children and families in the arena. (child and family, Jordans principle, children's mental health, youth hub, </a:t>
            </a:r>
            <a:r>
              <a:rPr lang="en-CA" dirty="0" err="1"/>
              <a:t>etc</a:t>
            </a:r>
            <a:r>
              <a:rPr lang="en-CA" dirty="0"/>
              <a:t>).</a:t>
            </a:r>
          </a:p>
          <a:p>
            <a:pPr marL="685800" lvl="1" indent="-457200"/>
            <a:r>
              <a:rPr lang="en-CA" dirty="0"/>
              <a:t>The plan is to apply for capital grants in other streams and then apply for capital through FNCFS to combine and make this dream a reality!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3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D49E-AD84-1074-3300-3F1828D1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Upcoming Capital Projects Continued: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171A7-2382-60C2-D7B3-87D1A6DA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New Child and Family Services Facility:</a:t>
            </a:r>
          </a:p>
          <a:p>
            <a:pPr marL="685800" lvl="1" indent="-457200"/>
            <a:r>
              <a:rPr lang="en-CA" dirty="0"/>
              <a:t>Will be constructed to be able to house all services for children and families including mental health, income assistance, teen clinic, youth hub, food security, etc.</a:t>
            </a:r>
          </a:p>
          <a:p>
            <a:pPr marL="685800" lvl="1" indent="-457200"/>
            <a:r>
              <a:rPr lang="en-CA" dirty="0"/>
              <a:t>This facility will have office space, community kitchen, space for vendors to set up booths, meeting space, etc.</a:t>
            </a:r>
          </a:p>
          <a:p>
            <a:pPr marL="685800" lvl="1" indent="-457200"/>
            <a:r>
              <a:rPr lang="en-CA" dirty="0"/>
              <a:t>Currently are meeting with ISC about the capital application.</a:t>
            </a:r>
          </a:p>
          <a:p>
            <a:pPr marL="685800" lvl="1" indent="-457200"/>
            <a:r>
              <a:rPr lang="en-CA" dirty="0"/>
              <a:t>Designs are being completed by an architect to begin costing it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7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6139-67B5-BC0F-7402-68F80CAE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collaborative activities/initiatives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46711-F2A6-D235-52F3-34BEDD82B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86F2-F1FF-F25A-BF4B-2D86D738A1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Paintball</a:t>
            </a:r>
          </a:p>
          <a:p>
            <a:r>
              <a:rPr lang="en-US" dirty="0"/>
              <a:t>Laser tag</a:t>
            </a:r>
          </a:p>
          <a:p>
            <a:r>
              <a:rPr lang="en-US" dirty="0"/>
              <a:t>Cornhole Tournaments </a:t>
            </a:r>
          </a:p>
          <a:p>
            <a:r>
              <a:rPr lang="en-US" dirty="0"/>
              <a:t>Various Clubs; skating, walking, etc. </a:t>
            </a:r>
          </a:p>
          <a:p>
            <a:r>
              <a:rPr lang="en-US" dirty="0"/>
              <a:t>Snowshoeing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15CBD-174A-9ECD-0682-3501A6533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Capital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280E2-57F3-6118-5812-216EECD20A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Outdoor concession</a:t>
            </a:r>
          </a:p>
          <a:p>
            <a:r>
              <a:rPr lang="en-US" dirty="0"/>
              <a:t>Changing Stalls</a:t>
            </a:r>
          </a:p>
          <a:p>
            <a:r>
              <a:rPr lang="en-US" dirty="0"/>
              <a:t>Small pavilions for family use/rental </a:t>
            </a:r>
          </a:p>
        </p:txBody>
      </p:sp>
    </p:spTree>
    <p:extLst>
      <p:ext uri="{BB962C8B-B14F-4D97-AF65-F5344CB8AC3E}">
        <p14:creationId xmlns:p14="http://schemas.microsoft.com/office/powerpoint/2010/main" val="84031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CCD8-5DF0-DC6C-F968-90C294C3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advise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45F8-5D16-4BAB-FB90-571D37233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Engage your youth – find out what they want</a:t>
            </a:r>
          </a:p>
          <a:p>
            <a:pPr marL="685800" lvl="1" indent="-457200"/>
            <a:r>
              <a:rPr lang="en-US" dirty="0"/>
              <a:t>Our needs have changed from 2019 to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 social interactions to promote better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Send out letters requesting support from Corporate Canada</a:t>
            </a:r>
          </a:p>
          <a:p>
            <a:pPr marL="685800" lvl="1" indent="-457200"/>
            <a:r>
              <a:rPr lang="en-US" dirty="0"/>
              <a:t>Truth &amp; Reconciliation Calls to Actions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Remove your silo’s – Teamwork is essential in succeeding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Ask for help – We are all here to see our communities thrive and prosper! </a:t>
            </a:r>
          </a:p>
        </p:txBody>
      </p:sp>
    </p:spTree>
    <p:extLst>
      <p:ext uri="{BB962C8B-B14F-4D97-AF65-F5344CB8AC3E}">
        <p14:creationId xmlns:p14="http://schemas.microsoft.com/office/powerpoint/2010/main" val="401706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65EF-9774-2A76-F607-143E1F48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Words of Advice Cont’d: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63AD-AF98-BD8E-0A35-F00C4928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ISC is going to tell you that you project must serve Children and families involved with Child and Family Services 90% of the time. Do not accept this answer! Know the Terms and Conditions of FNCFS, know what your community needs!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Partnership and Collaboration within your organization and communities. You cannot do it alone. You need to let community partners assist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Spend lots of time on your rationale for the funding. Community level prevention is all of your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ED22C-A0D8-DF64-663C-48463BB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015" y="747906"/>
            <a:ext cx="3811205" cy="2058793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Niawen</a:t>
            </a:r>
            <a:r>
              <a:rPr lang="en-US" dirty="0"/>
              <a:t>/Thank you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bird on a log&#10;&#10;Description automatically generated">
            <a:extLst>
              <a:ext uri="{FF2B5EF4-FFF2-40B4-BE49-F238E27FC236}">
                <a16:creationId xmlns:a16="http://schemas.microsoft.com/office/drawing/2014/main" id="{DE0D6E7E-5DE3-D63D-1C24-D53A66D9D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8" y="1884563"/>
            <a:ext cx="6193116" cy="28488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161C-7E03-9925-484F-0BAE2625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00" y="2997200"/>
            <a:ext cx="3768403" cy="321671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Joseph Morin-Lauzon</a:t>
            </a:r>
          </a:p>
          <a:p>
            <a:pPr algn="ctr"/>
            <a:r>
              <a:rPr lang="en-US" dirty="0"/>
              <a:t>Troy Thompson</a:t>
            </a:r>
          </a:p>
        </p:txBody>
      </p:sp>
    </p:spTree>
    <p:extLst>
      <p:ext uri="{BB962C8B-B14F-4D97-AF65-F5344CB8AC3E}">
        <p14:creationId xmlns:p14="http://schemas.microsoft.com/office/powerpoint/2010/main" val="126766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F858-A16B-5083-4CD8-F49E2126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to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CC7D-C8F1-24A3-D51F-7A87E0559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801091"/>
            <a:ext cx="10333074" cy="411592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Negative impacts of Covid-19 due to isolation &amp; lack of social connections, as needed with Indigenous cultures:</a:t>
            </a:r>
          </a:p>
          <a:p>
            <a:pPr marL="685800" lvl="1" indent="-457200"/>
            <a:r>
              <a:rPr lang="en-US" dirty="0"/>
              <a:t>Ceremonies, Celebrations, Gatherings, Grieving; etc.</a:t>
            </a:r>
          </a:p>
          <a:p>
            <a:pPr marL="685800" lvl="1" indent="-457200"/>
            <a:r>
              <a:rPr lang="en-US" dirty="0"/>
              <a:t>First Nation Child and Family Services/Lease disruptive Measures Funding (Primary prevention as the focal point)</a:t>
            </a:r>
          </a:p>
          <a:p>
            <a:pPr marL="685800" lvl="1" indent="-457200"/>
            <a:r>
              <a:rPr lang="en-US" dirty="0"/>
              <a:t>Physical activities declined</a:t>
            </a:r>
          </a:p>
          <a:p>
            <a:pPr marL="685800" lvl="1" indent="-457200"/>
            <a:r>
              <a:rPr lang="en-US" dirty="0"/>
              <a:t>Education was not a priority</a:t>
            </a:r>
          </a:p>
          <a:p>
            <a:pPr marL="685800" lvl="1" indent="-457200"/>
            <a:r>
              <a:rPr lang="en-US" dirty="0"/>
              <a:t>Increase of drug use</a:t>
            </a:r>
          </a:p>
          <a:p>
            <a:pPr marL="685800" lvl="1" indent="-457200"/>
            <a:r>
              <a:rPr lang="en-US" dirty="0"/>
              <a:t>Violence in the home</a:t>
            </a:r>
          </a:p>
          <a:p>
            <a:pPr marL="685800" lvl="1" indent="-457200"/>
            <a:r>
              <a:rPr lang="en-US" dirty="0"/>
              <a:t>Unemployment</a:t>
            </a:r>
          </a:p>
          <a:p>
            <a:pPr marL="685800" lvl="1" indent="-457200"/>
            <a:r>
              <a:rPr lang="en-US" dirty="0"/>
              <a:t>Lack of reporting of child welfare concerns- increased calls around financial, emotional, mental health support</a:t>
            </a:r>
          </a:p>
          <a:p>
            <a:pPr marL="6858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6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ABD4-ED37-0F46-5C82-99A68257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B342-82A5-99E3-5A64-B20F3457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Entrepreneurial support: start-ups, expansions, capacity development, funding assistance</a:t>
            </a:r>
          </a:p>
          <a:p>
            <a:pPr marL="685800" lvl="1" indent="-457200"/>
            <a:r>
              <a:rPr lang="en-US" dirty="0"/>
              <a:t>Akwesasne Comprehensive Community Plan</a:t>
            </a:r>
          </a:p>
          <a:p>
            <a:pPr marL="685800" lvl="1" indent="-457200"/>
            <a:r>
              <a:rPr lang="en-US" dirty="0"/>
              <a:t>Social Partnership: Youth Entrepreneurship 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Compliance: Tobacco and Cannabis licensing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Thompson Island Cultural Camp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A'nowara'ko:wa Arena</a:t>
            </a:r>
          </a:p>
          <a:p>
            <a:pPr marL="685800" lvl="1" indent="-457200"/>
            <a:r>
              <a:rPr lang="en-US" dirty="0"/>
              <a:t>Master Plan</a:t>
            </a:r>
          </a:p>
        </p:txBody>
      </p:sp>
    </p:spTree>
    <p:extLst>
      <p:ext uri="{BB962C8B-B14F-4D97-AF65-F5344CB8AC3E}">
        <p14:creationId xmlns:p14="http://schemas.microsoft.com/office/powerpoint/2010/main" val="326939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uilding next to a river&#10;&#10;Description automatically generated">
            <a:extLst>
              <a:ext uri="{FF2B5EF4-FFF2-40B4-BE49-F238E27FC236}">
                <a16:creationId xmlns:a16="http://schemas.microsoft.com/office/drawing/2014/main" id="{881282D2-81EB-6C03-C992-05BDAE5A2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1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155D881-5851-4819-8BA3-E10CC37A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642" y="540327"/>
            <a:ext cx="6445274" cy="2161309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96563" h="2397161">
                <a:moveTo>
                  <a:pt x="2289456" y="33636"/>
                </a:moveTo>
                <a:cubicBezTo>
                  <a:pt x="3525066" y="26035"/>
                  <a:pt x="4669235" y="-20756"/>
                  <a:pt x="5996285" y="10832"/>
                </a:cubicBezTo>
                <a:cubicBezTo>
                  <a:pt x="6140575" y="10832"/>
                  <a:pt x="6840549" y="22691"/>
                  <a:pt x="7029234" y="442754"/>
                </a:cubicBezTo>
                <a:cubicBezTo>
                  <a:pt x="7106643" y="800771"/>
                  <a:pt x="7155024" y="1100731"/>
                  <a:pt x="6956662" y="1560346"/>
                </a:cubicBezTo>
                <a:cubicBezTo>
                  <a:pt x="6867762" y="1813601"/>
                  <a:pt x="6676275" y="1922470"/>
                  <a:pt x="6145668" y="1939965"/>
                </a:cubicBezTo>
                <a:cubicBezTo>
                  <a:pt x="6051407" y="1948677"/>
                  <a:pt x="5928035" y="1956561"/>
                  <a:pt x="5837370" y="1957597"/>
                </a:cubicBezTo>
                <a:cubicBezTo>
                  <a:pt x="5823965" y="2160224"/>
                  <a:pt x="5819420" y="2264969"/>
                  <a:pt x="5791636" y="2397161"/>
                </a:cubicBezTo>
                <a:cubicBezTo>
                  <a:pt x="5646272" y="2164049"/>
                  <a:pt x="5443294" y="2022185"/>
                  <a:pt x="5303195" y="1944363"/>
                </a:cubicBezTo>
                <a:lnTo>
                  <a:pt x="5039055" y="1931297"/>
                </a:lnTo>
                <a:cubicBezTo>
                  <a:pt x="2712413" y="1959893"/>
                  <a:pt x="2068070" y="1979451"/>
                  <a:pt x="875181" y="1952235"/>
                </a:cubicBezTo>
                <a:cubicBezTo>
                  <a:pt x="600262" y="1952236"/>
                  <a:pt x="280090" y="1704636"/>
                  <a:pt x="149462" y="1487774"/>
                </a:cubicBezTo>
                <a:cubicBezTo>
                  <a:pt x="-518" y="1197491"/>
                  <a:pt x="-34387" y="1124923"/>
                  <a:pt x="33346" y="602411"/>
                </a:cubicBezTo>
                <a:cubicBezTo>
                  <a:pt x="76889" y="298465"/>
                  <a:pt x="531674" y="106425"/>
                  <a:pt x="761024" y="97918"/>
                </a:cubicBezTo>
                <a:cubicBezTo>
                  <a:pt x="1105400" y="76147"/>
                  <a:pt x="1644181" y="52477"/>
                  <a:pt x="2289456" y="33636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68926-6F2E-BB0B-223F-5F1D6636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424" y="714374"/>
            <a:ext cx="6026396" cy="934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A'nowara'ko:wa arena</a:t>
            </a:r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8892" y="509153"/>
            <a:ext cx="6445274" cy="2161309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96563" h="2397161">
                <a:moveTo>
                  <a:pt x="2289456" y="33636"/>
                </a:moveTo>
                <a:cubicBezTo>
                  <a:pt x="3525066" y="26035"/>
                  <a:pt x="4669235" y="-20756"/>
                  <a:pt x="5996285" y="10832"/>
                </a:cubicBezTo>
                <a:cubicBezTo>
                  <a:pt x="6140575" y="10832"/>
                  <a:pt x="6840549" y="22691"/>
                  <a:pt x="7029234" y="442754"/>
                </a:cubicBezTo>
                <a:cubicBezTo>
                  <a:pt x="7106643" y="800771"/>
                  <a:pt x="7155024" y="1100731"/>
                  <a:pt x="6956662" y="1560346"/>
                </a:cubicBezTo>
                <a:cubicBezTo>
                  <a:pt x="6867762" y="1813601"/>
                  <a:pt x="6676275" y="1922470"/>
                  <a:pt x="6145668" y="1939965"/>
                </a:cubicBezTo>
                <a:cubicBezTo>
                  <a:pt x="6051407" y="1948677"/>
                  <a:pt x="5928035" y="1956561"/>
                  <a:pt x="5837370" y="1957597"/>
                </a:cubicBezTo>
                <a:cubicBezTo>
                  <a:pt x="5823965" y="2160224"/>
                  <a:pt x="5819420" y="2264969"/>
                  <a:pt x="5791636" y="2397161"/>
                </a:cubicBezTo>
                <a:cubicBezTo>
                  <a:pt x="5646272" y="2164049"/>
                  <a:pt x="5443294" y="2022185"/>
                  <a:pt x="5303195" y="1944363"/>
                </a:cubicBezTo>
                <a:lnTo>
                  <a:pt x="5039055" y="1931297"/>
                </a:lnTo>
                <a:cubicBezTo>
                  <a:pt x="2712413" y="1959893"/>
                  <a:pt x="2068070" y="1979451"/>
                  <a:pt x="875181" y="1952235"/>
                </a:cubicBezTo>
                <a:cubicBezTo>
                  <a:pt x="600262" y="1952236"/>
                  <a:pt x="280090" y="1704636"/>
                  <a:pt x="149462" y="1487774"/>
                </a:cubicBezTo>
                <a:cubicBezTo>
                  <a:pt x="-518" y="1197491"/>
                  <a:pt x="-34387" y="1124923"/>
                  <a:pt x="33346" y="602411"/>
                </a:cubicBezTo>
                <a:cubicBezTo>
                  <a:pt x="76889" y="298465"/>
                  <a:pt x="531674" y="106425"/>
                  <a:pt x="761024" y="97918"/>
                </a:cubicBezTo>
                <a:cubicBezTo>
                  <a:pt x="1105400" y="76147"/>
                  <a:pt x="1644181" y="52477"/>
                  <a:pt x="2289456" y="3363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3C469-8FE3-FE37-2BB9-6966B4D293C0}"/>
              </a:ext>
            </a:extLst>
          </p:cNvPr>
          <p:cNvSpPr txBox="1"/>
          <p:nvPr/>
        </p:nvSpPr>
        <p:spPr>
          <a:xfrm>
            <a:off x="1525050" y="4599506"/>
            <a:ext cx="33183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Constructed in 1994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Primary usage: Lacrosse &amp; Hockey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18 acres of property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40,000 sq feet indoor facility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3,000 indoor | 11,000 outdoor capacity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4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4912" y="499849"/>
            <a:ext cx="6539715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47037"/>
              <a:gd name="connsiteY0" fmla="*/ 6405352 h 6405386"/>
              <a:gd name="connsiteX1" fmla="*/ 6552830 w 7647037"/>
              <a:gd name="connsiteY1" fmla="*/ 6396252 h 6405386"/>
              <a:gd name="connsiteX2" fmla="*/ 987782 w 7647037"/>
              <a:gd name="connsiteY2" fmla="*/ 6365722 h 6405386"/>
              <a:gd name="connsiteX3" fmla="*/ 0 w 7647037"/>
              <a:gd name="connsiteY3" fmla="*/ 6336938 h 6405386"/>
              <a:gd name="connsiteX4" fmla="*/ 0 w 7647037"/>
              <a:gd name="connsiteY4" fmla="*/ 32372 h 6405386"/>
              <a:gd name="connsiteX5" fmla="*/ 157934 w 7647037"/>
              <a:gd name="connsiteY5" fmla="*/ 32797 h 6405386"/>
              <a:gd name="connsiteX6" fmla="*/ 6431319 w 7647037"/>
              <a:gd name="connsiteY6" fmla="*/ 0 h 6405386"/>
              <a:gd name="connsiteX7" fmla="*/ 7631470 w 7647037"/>
              <a:gd name="connsiteY7" fmla="*/ 30531 h 6405386"/>
              <a:gd name="connsiteX8" fmla="*/ 7560032 w 7647037"/>
              <a:gd name="connsiteY8" fmla="*/ 6274128 h 6405386"/>
              <a:gd name="connsiteX9" fmla="*/ 7394324 w 7647037"/>
              <a:gd name="connsiteY9" fmla="*/ 6402154 h 6405386"/>
              <a:gd name="connsiteX10" fmla="*/ 7142118 w 7647037"/>
              <a:gd name="connsiteY10" fmla="*/ 6405352 h 6405386"/>
              <a:gd name="connsiteX0" fmla="*/ 7142118 w 7647037"/>
              <a:gd name="connsiteY0" fmla="*/ 6405352 h 6405386"/>
              <a:gd name="connsiteX1" fmla="*/ 6552830 w 7647037"/>
              <a:gd name="connsiteY1" fmla="*/ 6396252 h 6405386"/>
              <a:gd name="connsiteX2" fmla="*/ 987782 w 7647037"/>
              <a:gd name="connsiteY2" fmla="*/ 6365722 h 6405386"/>
              <a:gd name="connsiteX3" fmla="*/ 0 w 7647037"/>
              <a:gd name="connsiteY3" fmla="*/ 6336938 h 6405386"/>
              <a:gd name="connsiteX4" fmla="*/ 0 w 7647037"/>
              <a:gd name="connsiteY4" fmla="*/ 32372 h 6405386"/>
              <a:gd name="connsiteX5" fmla="*/ 157934 w 7647037"/>
              <a:gd name="connsiteY5" fmla="*/ 32797 h 6405386"/>
              <a:gd name="connsiteX6" fmla="*/ 6431319 w 7647037"/>
              <a:gd name="connsiteY6" fmla="*/ 0 h 6405386"/>
              <a:gd name="connsiteX7" fmla="*/ 7631470 w 7647037"/>
              <a:gd name="connsiteY7" fmla="*/ 30531 h 6405386"/>
              <a:gd name="connsiteX8" fmla="*/ 7560032 w 7647037"/>
              <a:gd name="connsiteY8" fmla="*/ 6274128 h 6405386"/>
              <a:gd name="connsiteX9" fmla="*/ 7394324 w 7647037"/>
              <a:gd name="connsiteY9" fmla="*/ 6402154 h 6405386"/>
              <a:gd name="connsiteX10" fmla="*/ 7142118 w 7647037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7037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cubicBezTo>
                  <a:pt x="658521" y="6356127"/>
                  <a:pt x="69716" y="6380577"/>
                  <a:pt x="0" y="6336938"/>
                </a:cubicBezTo>
                <a:lnTo>
                  <a:pt x="0" y="32372"/>
                </a:lnTo>
                <a:lnTo>
                  <a:pt x="157934" y="32797"/>
                </a:lnTo>
                <a:lnTo>
                  <a:pt x="6431319" y="0"/>
                </a:lnTo>
                <a:cubicBezTo>
                  <a:pt x="6931382" y="30531"/>
                  <a:pt x="7288570" y="-1"/>
                  <a:pt x="7631470" y="30531"/>
                </a:cubicBezTo>
                <a:cubicBezTo>
                  <a:pt x="7660544" y="269790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214" y="973479"/>
            <a:ext cx="4297875" cy="4118715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7459FE-507B-A7FF-CA2B-109DBAB6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767" y="1580606"/>
            <a:ext cx="3330106" cy="2730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Integrated splash pad &amp; playground</a:t>
            </a:r>
          </a:p>
        </p:txBody>
      </p:sp>
      <p:pic>
        <p:nvPicPr>
          <p:cNvPr id="7" name="Picture 6" descr="A group of children playing at a playground&#10;&#10;Description automatically generated">
            <a:extLst>
              <a:ext uri="{FF2B5EF4-FFF2-40B4-BE49-F238E27FC236}">
                <a16:creationId xmlns:a16="http://schemas.microsoft.com/office/drawing/2014/main" id="{B0368D79-7FC0-C411-E627-26E0ACB9F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5" y="657785"/>
            <a:ext cx="3203656" cy="1999689"/>
          </a:xfrm>
          <a:prstGeom prst="rect">
            <a:avLst/>
          </a:prstGeom>
        </p:spPr>
      </p:pic>
      <p:pic>
        <p:nvPicPr>
          <p:cNvPr id="9" name="Picture 8" descr="A water fountain with people playing in it&#10;&#10;Description automatically generated">
            <a:extLst>
              <a:ext uri="{FF2B5EF4-FFF2-40B4-BE49-F238E27FC236}">
                <a16:creationId xmlns:a16="http://schemas.microsoft.com/office/drawing/2014/main" id="{59A6BEFF-D498-663C-37BB-1B718A9E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2" y="672112"/>
            <a:ext cx="3391689" cy="1904277"/>
          </a:xfrm>
          <a:prstGeom prst="rect">
            <a:avLst/>
          </a:prstGeom>
        </p:spPr>
      </p:pic>
      <p:pic>
        <p:nvPicPr>
          <p:cNvPr id="5" name="Content Placeholder 4" descr="A blueprint of a park&#10;&#10;Description automatically generated">
            <a:extLst>
              <a:ext uri="{FF2B5EF4-FFF2-40B4-BE49-F238E27FC236}">
                <a16:creationId xmlns:a16="http://schemas.microsoft.com/office/drawing/2014/main" id="{E29E747D-B0F5-2FE6-7D58-8FEE84F30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6" y="3013712"/>
            <a:ext cx="6343947" cy="287406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631" y="992776"/>
            <a:ext cx="4297875" cy="4118715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E3EA4-E41B-F1D1-9F40-57154630F4C6}"/>
              </a:ext>
            </a:extLst>
          </p:cNvPr>
          <p:cNvSpPr txBox="1"/>
          <p:nvPr/>
        </p:nvSpPr>
        <p:spPr>
          <a:xfrm>
            <a:off x="7555345" y="5652655"/>
            <a:ext cx="429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Under construction – Completion in March 2024</a:t>
            </a:r>
          </a:p>
        </p:txBody>
      </p:sp>
    </p:spTree>
    <p:extLst>
      <p:ext uri="{BB962C8B-B14F-4D97-AF65-F5344CB8AC3E}">
        <p14:creationId xmlns:p14="http://schemas.microsoft.com/office/powerpoint/2010/main" val="319733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F2CB-DFB1-31B7-F4CD-F1C1D184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Splashpad &amp;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A364-2DB2-14EA-FCCE-E125EBD8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Aging equipment; 20+ years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Reuniting community is our #1 priority:</a:t>
            </a:r>
          </a:p>
          <a:p>
            <a:pPr marL="685800" lvl="1" indent="-457200"/>
            <a:r>
              <a:rPr lang="en-US" dirty="0"/>
              <a:t>Promoting healthy activities</a:t>
            </a:r>
          </a:p>
          <a:p>
            <a:pPr marL="685800" lvl="1" indent="-457200"/>
            <a:r>
              <a:rPr lang="en-US" dirty="0"/>
              <a:t>Promoting family togetherness</a:t>
            </a:r>
          </a:p>
          <a:p>
            <a:pPr marL="685800" lvl="1" indent="-457200"/>
            <a:r>
              <a:rPr lang="en-US" dirty="0"/>
              <a:t>Universally accessible to meet the needs of our community</a:t>
            </a:r>
          </a:p>
          <a:p>
            <a:pPr marL="685800" lvl="1" indent="-457200"/>
            <a:r>
              <a:rPr lang="en-US" dirty="0"/>
              <a:t>Meets the requirements of Prevention Services (mostly Primary) through the Terms and Conditions of First Nation Child and Family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8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BC237-77DF-4DFB-94F7-DB493EDA1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E32E8-F81E-EB05-04BF-02C31C1A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4" y="974869"/>
            <a:ext cx="3790042" cy="49082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Additional Capital improvements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CD71AF-6FED-8D68-00D8-537834520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187981"/>
              </p:ext>
            </p:extLst>
          </p:nvPr>
        </p:nvGraphicFramePr>
        <p:xfrm>
          <a:off x="5185533" y="628642"/>
          <a:ext cx="6383102" cy="560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79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03D8-7A21-1C94-0BD0-BF889102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Nation Child and Family Services Prevention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5698-C2DB-180C-3DD9-75951809E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“</a:t>
            </a:r>
            <a:r>
              <a:rPr lang="en-US" b="0" i="0" dirty="0">
                <a:solidFill>
                  <a:srgbClr val="333333"/>
                </a:solidFill>
                <a:effectLst/>
              </a:rPr>
              <a:t>Prevention services including at the primary, secondary or tertiary levels, are evidence-informed and culturally-appropriate, address identified risk factors, and build protective factors within families and communities. Prevention is a continuum of care that is based on the needs of the child and interventions can be included at all stages of prevention. Stages of prevention are not mutually exclusive”.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Activities could include those that enhance protective factors at a community-level, and help to create the network that supports family retention and healing, cultural engagement, connection, and a sense of belonging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6FB0F23-3B45-4057-92D7-60A17599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E1F3A-69D8-5CD7-0EDB-04EFEF9C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670830"/>
            <a:ext cx="10658121" cy="985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Akwesasne skatepark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9953613-5A5A-4383-B8C2-6A20294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4291217"/>
          </a:xfrm>
          <a:custGeom>
            <a:avLst/>
            <a:gdLst>
              <a:gd name="connsiteX0" fmla="*/ 11939278 w 12192000"/>
              <a:gd name="connsiteY0" fmla="*/ 4505678 h 4505788"/>
              <a:gd name="connsiteX1" fmla="*/ 11424827 w 12192000"/>
              <a:gd name="connsiteY1" fmla="*/ 4495007 h 4505788"/>
              <a:gd name="connsiteX2" fmla="*/ 10611484 w 12192000"/>
              <a:gd name="connsiteY2" fmla="*/ 4501297 h 4505788"/>
              <a:gd name="connsiteX3" fmla="*/ 1537138 w 12192000"/>
              <a:gd name="connsiteY3" fmla="*/ 4479019 h 4505788"/>
              <a:gd name="connsiteX4" fmla="*/ 113174 w 12192000"/>
              <a:gd name="connsiteY4" fmla="*/ 4461702 h 4505788"/>
              <a:gd name="connsiteX5" fmla="*/ 0 w 12192000"/>
              <a:gd name="connsiteY5" fmla="*/ 4459468 h 4505788"/>
              <a:gd name="connsiteX6" fmla="*/ 0 w 12192000"/>
              <a:gd name="connsiteY6" fmla="*/ 0 h 4505788"/>
              <a:gd name="connsiteX7" fmla="*/ 12192000 w 12192000"/>
              <a:gd name="connsiteY7" fmla="*/ 0 h 4505788"/>
              <a:gd name="connsiteX8" fmla="*/ 12192000 w 12192000"/>
              <a:gd name="connsiteY8" fmla="*/ 4499412 h 4505788"/>
              <a:gd name="connsiteX9" fmla="*/ 12183330 w 12192000"/>
              <a:gd name="connsiteY9" fmla="*/ 4500309 h 4505788"/>
              <a:gd name="connsiteX10" fmla="*/ 11983621 w 12192000"/>
              <a:gd name="connsiteY10" fmla="*/ 4505604 h 4505788"/>
              <a:gd name="connsiteX11" fmla="*/ 11939278 w 12192000"/>
              <a:gd name="connsiteY11" fmla="*/ 4505678 h 45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05788">
                <a:moveTo>
                  <a:pt x="11939278" y="4505678"/>
                </a:moveTo>
                <a:cubicBezTo>
                  <a:pt x="11817135" y="4504551"/>
                  <a:pt x="11574433" y="4495156"/>
                  <a:pt x="11424827" y="4495007"/>
                </a:cubicBezTo>
                <a:cubicBezTo>
                  <a:pt x="11139862" y="4494723"/>
                  <a:pt x="10930345" y="4504998"/>
                  <a:pt x="10611484" y="4501297"/>
                </a:cubicBezTo>
                <a:cubicBezTo>
                  <a:pt x="8176893" y="4532664"/>
                  <a:pt x="4168459" y="4370065"/>
                  <a:pt x="1537138" y="4479019"/>
                </a:cubicBezTo>
                <a:cubicBezTo>
                  <a:pt x="755355" y="4495523"/>
                  <a:pt x="519578" y="4472425"/>
                  <a:pt x="113174" y="4461702"/>
                </a:cubicBezTo>
                <a:lnTo>
                  <a:pt x="0" y="4459468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499412"/>
                </a:lnTo>
                <a:lnTo>
                  <a:pt x="12183330" y="4500309"/>
                </a:lnTo>
                <a:cubicBezTo>
                  <a:pt x="12145326" y="4501926"/>
                  <a:pt x="12084089" y="4500034"/>
                  <a:pt x="11983621" y="4505604"/>
                </a:cubicBezTo>
                <a:cubicBezTo>
                  <a:pt x="11971715" y="4505831"/>
                  <a:pt x="11956727" y="4505839"/>
                  <a:pt x="11939278" y="4505678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 descr="A group of people wearing helmets holding skateboards&#10;&#10;Description automatically generated">
            <a:extLst>
              <a:ext uri="{FF2B5EF4-FFF2-40B4-BE49-F238E27FC236}">
                <a16:creationId xmlns:a16="http://schemas.microsoft.com/office/drawing/2014/main" id="{59C9FDBD-834F-46E1-9368-E6BBD27C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9839"/>
          <a:stretch/>
        </p:blipFill>
        <p:spPr>
          <a:xfrm>
            <a:off x="632286" y="830853"/>
            <a:ext cx="2531570" cy="2571689"/>
          </a:xfrm>
          <a:prstGeom prst="rect">
            <a:avLst/>
          </a:prstGeom>
        </p:spPr>
      </p:pic>
      <p:pic>
        <p:nvPicPr>
          <p:cNvPr id="17" name="Content Placeholder 16" descr="A child wearing a helmet and standing on a skateboard&#10;&#10;Description automatically generated">
            <a:extLst>
              <a:ext uri="{FF2B5EF4-FFF2-40B4-BE49-F238E27FC236}">
                <a16:creationId xmlns:a16="http://schemas.microsoft.com/office/drawing/2014/main" id="{B3A87BD1-AAA7-E81F-D155-6B9755136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r="7087"/>
          <a:stretch/>
        </p:blipFill>
        <p:spPr>
          <a:xfrm>
            <a:off x="3405333" y="830852"/>
            <a:ext cx="2531570" cy="2571691"/>
          </a:xfrm>
          <a:prstGeom prst="rect">
            <a:avLst/>
          </a:prstGeom>
        </p:spPr>
      </p:pic>
      <p:pic>
        <p:nvPicPr>
          <p:cNvPr id="19" name="Picture 18" descr="A skate park near a river&#10;&#10;Description automatically generated">
            <a:extLst>
              <a:ext uri="{FF2B5EF4-FFF2-40B4-BE49-F238E27FC236}">
                <a16:creationId xmlns:a16="http://schemas.microsoft.com/office/drawing/2014/main" id="{86388EA8-3940-3833-234D-2964DA36D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 r="17165" b="-3"/>
          <a:stretch/>
        </p:blipFill>
        <p:spPr>
          <a:xfrm>
            <a:off x="6213806" y="830931"/>
            <a:ext cx="2531570" cy="2571708"/>
          </a:xfrm>
          <a:prstGeom prst="rect">
            <a:avLst/>
          </a:prstGeom>
        </p:spPr>
      </p:pic>
      <p:pic>
        <p:nvPicPr>
          <p:cNvPr id="21" name="Picture 20" descr="A skate park with people and a sunset&#10;&#10;Description automatically generated">
            <a:extLst>
              <a:ext uri="{FF2B5EF4-FFF2-40B4-BE49-F238E27FC236}">
                <a16:creationId xmlns:a16="http://schemas.microsoft.com/office/drawing/2014/main" id="{D9BCC302-BFE2-529B-847D-9FCB1B132E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r="17949"/>
          <a:stretch/>
        </p:blipFill>
        <p:spPr>
          <a:xfrm>
            <a:off x="8996187" y="830854"/>
            <a:ext cx="2531570" cy="2571688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DCF91660-6335-CCD9-054E-5EDDA4857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29" y="4669989"/>
            <a:ext cx="1953337" cy="1962116"/>
          </a:xfrm>
          <a:prstGeom prst="rect">
            <a:avLst/>
          </a:prstGeom>
        </p:spPr>
      </p:pic>
      <p:pic>
        <p:nvPicPr>
          <p:cNvPr id="27" name="Picture 26" descr="A red outline of a skateboard&#10;&#10;Description automatically generated">
            <a:extLst>
              <a:ext uri="{FF2B5EF4-FFF2-40B4-BE49-F238E27FC236}">
                <a16:creationId xmlns:a16="http://schemas.microsoft.com/office/drawing/2014/main" id="{EEFB19B4-0911-533B-D663-168FEEA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" y="4274455"/>
            <a:ext cx="2265439" cy="24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8706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910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The Hand</vt:lpstr>
      <vt:lpstr>The Serif Hand</vt:lpstr>
      <vt:lpstr>ChitchatVTI</vt:lpstr>
      <vt:lpstr>Building Stronger Relationships Social &amp; Economic  Development</vt:lpstr>
      <vt:lpstr>Journey to partnership</vt:lpstr>
      <vt:lpstr>Economic development</vt:lpstr>
      <vt:lpstr>A'nowara'ko:wa arena</vt:lpstr>
      <vt:lpstr>Integrated splash pad &amp; playground</vt:lpstr>
      <vt:lpstr>Splashpad &amp; Playground</vt:lpstr>
      <vt:lpstr>Additional Capital improvements</vt:lpstr>
      <vt:lpstr>First Nation Child and Family Services Prevention </vt:lpstr>
      <vt:lpstr>Akwesasne skatepark</vt:lpstr>
      <vt:lpstr>Skateboard Project 2023</vt:lpstr>
      <vt:lpstr>Akwesasne Artists</vt:lpstr>
      <vt:lpstr>How Our Projects are coming to Fruition? </vt:lpstr>
      <vt:lpstr>Upcoming Capital Projects:</vt:lpstr>
      <vt:lpstr>Upcoming Capital Projects Continued:</vt:lpstr>
      <vt:lpstr>2024 collaborative activities/initiatives</vt:lpstr>
      <vt:lpstr>Words of advise </vt:lpstr>
      <vt:lpstr>Words of Advice Cont’d:</vt:lpstr>
      <vt:lpstr>Niawen/Thank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Stronger Relationships Social &amp; Economic Development</dc:title>
  <dc:creator>Kylee Tarbell</dc:creator>
  <cp:lastModifiedBy>Joseph Morin-Lauzon</cp:lastModifiedBy>
  <cp:revision>3</cp:revision>
  <dcterms:created xsi:type="dcterms:W3CDTF">2023-11-03T13:31:22Z</dcterms:created>
  <dcterms:modified xsi:type="dcterms:W3CDTF">2023-11-06T20:01:52Z</dcterms:modified>
</cp:coreProperties>
</file>