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0" r:id="rId2"/>
    <p:sldId id="298" r:id="rId3"/>
    <p:sldId id="311" r:id="rId4"/>
    <p:sldId id="305" r:id="rId5"/>
    <p:sldId id="307" r:id="rId6"/>
    <p:sldId id="315" r:id="rId7"/>
    <p:sldId id="314" r:id="rId8"/>
    <p:sldId id="313" r:id="rId9"/>
    <p:sldId id="306" r:id="rId10"/>
    <p:sldId id="308" r:id="rId11"/>
    <p:sldId id="317" r:id="rId12"/>
    <p:sldId id="309" r:id="rId13"/>
    <p:sldId id="319" r:id="rId14"/>
    <p:sldId id="320" r:id="rId15"/>
    <p:sldId id="321" r:id="rId16"/>
    <p:sldId id="303" r:id="rId17"/>
    <p:sldId id="304" r:id="rId18"/>
    <p:sldId id="316"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guide id="3" pos="3960" userDrawn="1">
          <p15:clr>
            <a:srgbClr val="A4A3A4"/>
          </p15:clr>
        </p15:guide>
        <p15:guide id="4" orient="horz"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na Benson" initials="GB" lastIdx="1" clrIdx="0">
    <p:extLst>
      <p:ext uri="{19B8F6BF-5375-455C-9EA6-DF929625EA0E}">
        <p15:presenceInfo xmlns:p15="http://schemas.microsoft.com/office/powerpoint/2012/main" userId="S-1-5-21-1085031214-776561741-1801674531-4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94660"/>
  </p:normalViewPr>
  <p:slideViewPr>
    <p:cSldViewPr snapToGrid="0" showGuides="1">
      <p:cViewPr varScale="1">
        <p:scale>
          <a:sx n="94" d="100"/>
          <a:sy n="94" d="100"/>
        </p:scale>
        <p:origin x="134" y="86"/>
      </p:cViewPr>
      <p:guideLst>
        <p:guide orient="horz" pos="2160"/>
        <p:guide pos="3792"/>
        <p:guide pos="3960"/>
        <p:guide orient="horz"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DF76E-7F4D-49B8-91B0-73BAF6E8E4E6}" type="datetimeFigureOut">
              <a:rPr lang="en-US" smtClean="0"/>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CF4C7-4B92-4FF0-BC56-0299DE9AE5EE}" type="slidenum">
              <a:rPr lang="en-US" smtClean="0"/>
              <a:t>‹#›</a:t>
            </a:fld>
            <a:endParaRPr lang="en-US"/>
          </a:p>
        </p:txBody>
      </p:sp>
    </p:spTree>
    <p:extLst>
      <p:ext uri="{BB962C8B-B14F-4D97-AF65-F5344CB8AC3E}">
        <p14:creationId xmlns:p14="http://schemas.microsoft.com/office/powerpoint/2010/main" val="788553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Do not alter.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a:t>
            </a:fld>
            <a:endParaRPr lang="en-US"/>
          </a:p>
        </p:txBody>
      </p:sp>
    </p:spTree>
    <p:extLst>
      <p:ext uri="{BB962C8B-B14F-4D97-AF65-F5344CB8AC3E}">
        <p14:creationId xmlns:p14="http://schemas.microsoft.com/office/powerpoint/2010/main" val="15167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11</a:t>
            </a:fld>
            <a:endParaRPr lang="en-US"/>
          </a:p>
        </p:txBody>
      </p:sp>
    </p:spTree>
    <p:extLst>
      <p:ext uri="{BB962C8B-B14F-4D97-AF65-F5344CB8AC3E}">
        <p14:creationId xmlns:p14="http://schemas.microsoft.com/office/powerpoint/2010/main" val="119604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12</a:t>
            </a:fld>
            <a:endParaRPr lang="en-US"/>
          </a:p>
        </p:txBody>
      </p:sp>
    </p:spTree>
    <p:extLst>
      <p:ext uri="{BB962C8B-B14F-4D97-AF65-F5344CB8AC3E}">
        <p14:creationId xmlns:p14="http://schemas.microsoft.com/office/powerpoint/2010/main" val="2512044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13</a:t>
            </a:fld>
            <a:endParaRPr lang="en-US"/>
          </a:p>
        </p:txBody>
      </p:sp>
    </p:spTree>
    <p:extLst>
      <p:ext uri="{BB962C8B-B14F-4D97-AF65-F5344CB8AC3E}">
        <p14:creationId xmlns:p14="http://schemas.microsoft.com/office/powerpoint/2010/main" val="89129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14</a:t>
            </a:fld>
            <a:endParaRPr lang="en-US"/>
          </a:p>
        </p:txBody>
      </p:sp>
    </p:spTree>
    <p:extLst>
      <p:ext uri="{BB962C8B-B14F-4D97-AF65-F5344CB8AC3E}">
        <p14:creationId xmlns:p14="http://schemas.microsoft.com/office/powerpoint/2010/main" val="24120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15</a:t>
            </a:fld>
            <a:endParaRPr lang="en-US"/>
          </a:p>
        </p:txBody>
      </p:sp>
    </p:spTree>
    <p:extLst>
      <p:ext uri="{BB962C8B-B14F-4D97-AF65-F5344CB8AC3E}">
        <p14:creationId xmlns:p14="http://schemas.microsoft.com/office/powerpoint/2010/main" val="1602533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16</a:t>
            </a:fld>
            <a:endParaRPr lang="en-US"/>
          </a:p>
        </p:txBody>
      </p:sp>
    </p:spTree>
    <p:extLst>
      <p:ext uri="{BB962C8B-B14F-4D97-AF65-F5344CB8AC3E}">
        <p14:creationId xmlns:p14="http://schemas.microsoft.com/office/powerpoint/2010/main" val="1198411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Insert</a:t>
            </a:r>
            <a:r>
              <a:rPr lang="en-US" baseline="0" dirty="0" smtClean="0"/>
              <a:t> Sector and Director contact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19</a:t>
            </a:fld>
            <a:endParaRPr lang="en-US"/>
          </a:p>
        </p:txBody>
      </p:sp>
    </p:spTree>
    <p:extLst>
      <p:ext uri="{BB962C8B-B14F-4D97-AF65-F5344CB8AC3E}">
        <p14:creationId xmlns:p14="http://schemas.microsoft.com/office/powerpoint/2010/main" val="15384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a:t>
            </a:fld>
            <a:endParaRPr lang="en-US"/>
          </a:p>
        </p:txBody>
      </p:sp>
    </p:spTree>
    <p:extLst>
      <p:ext uri="{BB962C8B-B14F-4D97-AF65-F5344CB8AC3E}">
        <p14:creationId xmlns:p14="http://schemas.microsoft.com/office/powerpoint/2010/main" val="7321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3</a:t>
            </a:fld>
            <a:endParaRPr lang="en-US"/>
          </a:p>
        </p:txBody>
      </p:sp>
    </p:spTree>
    <p:extLst>
      <p:ext uri="{BB962C8B-B14F-4D97-AF65-F5344CB8AC3E}">
        <p14:creationId xmlns:p14="http://schemas.microsoft.com/office/powerpoint/2010/main" val="364522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4</a:t>
            </a:fld>
            <a:endParaRPr lang="en-US"/>
          </a:p>
        </p:txBody>
      </p:sp>
    </p:spTree>
    <p:extLst>
      <p:ext uri="{BB962C8B-B14F-4D97-AF65-F5344CB8AC3E}">
        <p14:creationId xmlns:p14="http://schemas.microsoft.com/office/powerpoint/2010/main" val="269545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5</a:t>
            </a:fld>
            <a:endParaRPr lang="en-US"/>
          </a:p>
        </p:txBody>
      </p:sp>
    </p:spTree>
    <p:extLst>
      <p:ext uri="{BB962C8B-B14F-4D97-AF65-F5344CB8AC3E}">
        <p14:creationId xmlns:p14="http://schemas.microsoft.com/office/powerpoint/2010/main" val="32432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6</a:t>
            </a:fld>
            <a:endParaRPr lang="en-US"/>
          </a:p>
        </p:txBody>
      </p:sp>
    </p:spTree>
    <p:extLst>
      <p:ext uri="{BB962C8B-B14F-4D97-AF65-F5344CB8AC3E}">
        <p14:creationId xmlns:p14="http://schemas.microsoft.com/office/powerpoint/2010/main" val="396032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add more slides,</a:t>
            </a:r>
            <a:r>
              <a:rPr lang="en-US" baseline="0" dirty="0" smtClean="0"/>
              <a:t> right click on slide,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7</a:t>
            </a:fld>
            <a:endParaRPr lang="en-US"/>
          </a:p>
        </p:txBody>
      </p:sp>
    </p:spTree>
    <p:extLst>
      <p:ext uri="{BB962C8B-B14F-4D97-AF65-F5344CB8AC3E}">
        <p14:creationId xmlns:p14="http://schemas.microsoft.com/office/powerpoint/2010/main" val="3807615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Introductory</a:t>
            </a:r>
            <a:r>
              <a:rPr lang="en-US" baseline="0" dirty="0" smtClean="0"/>
              <a:t> Title. </a:t>
            </a:r>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9</a:t>
            </a:fld>
            <a:endParaRPr lang="en-US"/>
          </a:p>
        </p:txBody>
      </p:sp>
    </p:spTree>
    <p:extLst>
      <p:ext uri="{BB962C8B-B14F-4D97-AF65-F5344CB8AC3E}">
        <p14:creationId xmlns:p14="http://schemas.microsoft.com/office/powerpoint/2010/main" val="222992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 Header. Example: if you are providing an update on a specific file, place file name here. </a:t>
            </a:r>
          </a:p>
          <a:p>
            <a:endParaRPr lang="en-US" dirty="0" smtClean="0"/>
          </a:p>
          <a:p>
            <a:r>
              <a:rPr lang="en-US" dirty="0" smtClean="0"/>
              <a:t>To add more slides,</a:t>
            </a:r>
            <a:r>
              <a:rPr lang="en-US" baseline="0" dirty="0" smtClean="0"/>
              <a:t> right click on slide 2, click ‘Duplicate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10</a:t>
            </a:fld>
            <a:endParaRPr lang="en-US"/>
          </a:p>
        </p:txBody>
      </p:sp>
    </p:spTree>
    <p:extLst>
      <p:ext uri="{BB962C8B-B14F-4D97-AF65-F5344CB8AC3E}">
        <p14:creationId xmlns:p14="http://schemas.microsoft.com/office/powerpoint/2010/main" val="82054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41316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0308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p:nvPr>
        </p:nvSpPr>
        <p:spPr>
          <a:xfrm>
            <a:off x="314325" y="2072280"/>
            <a:ext cx="10907713" cy="3652246"/>
          </a:xfrm>
        </p:spPr>
        <p:txBody>
          <a:bodyPr>
            <a:normAutofit/>
          </a:bodyPr>
          <a:lstStyle>
            <a:lvl1pPr>
              <a:defRPr sz="2000">
                <a:latin typeface="Arial" panose="020B0604020202020204" pitchFamily="34" charset="0"/>
                <a:cs typeface="Arial" panose="020B0604020202020204" pitchFamily="34" charset="0"/>
              </a:defRPr>
            </a:lvl1pPr>
          </a:lstStyle>
          <a:p>
            <a:pPr lvl="0"/>
            <a:endParaRPr lang="en-US" dirty="0"/>
          </a:p>
        </p:txBody>
      </p:sp>
      <p:sp>
        <p:nvSpPr>
          <p:cNvPr id="7" name="Text Placeholder 6"/>
          <p:cNvSpPr>
            <a:spLocks noGrp="1"/>
          </p:cNvSpPr>
          <p:nvPr>
            <p:ph type="body" sz="quarter" idx="11"/>
          </p:nvPr>
        </p:nvSpPr>
        <p:spPr>
          <a:xfrm>
            <a:off x="260350" y="1076814"/>
            <a:ext cx="7926388" cy="773113"/>
          </a:xfrm>
        </p:spPr>
        <p:txBody>
          <a:bodyPr>
            <a:normAutofit/>
          </a:bodyPr>
          <a:lstStyle>
            <a:lvl1pPr marL="0" indent="0">
              <a:buNone/>
              <a:defRPr sz="3600">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169453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03068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958A47-E205-4272-9375-6B0B86A032A6}" type="datetimeFigureOut">
              <a:rPr lang="en-US" smtClean="0"/>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4248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958A47-E205-4272-9375-6B0B86A032A6}"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00558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958A47-E205-4272-9375-6B0B86A032A6}" type="datetimeFigureOut">
              <a:rPr lang="en-US" smtClean="0"/>
              <a:t>5/24/2023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283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958A47-E205-4272-9375-6B0B86A032A6}" type="datetimeFigureOut">
              <a:rPr lang="en-US" smtClean="0"/>
              <a:t>5/24/2023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71732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58A47-E205-4272-9375-6B0B86A032A6}" type="datetimeFigureOut">
              <a:rPr lang="en-US" smtClean="0"/>
              <a:t>5/24/2023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25684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958A47-E205-4272-9375-6B0B86A032A6}" type="datetimeFigureOut">
              <a:rPr lang="en-US" smtClean="0"/>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5495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798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58A47-E205-4272-9375-6B0B86A032A6}" type="datetimeFigureOut">
              <a:rPr lang="en-US" smtClean="0"/>
              <a:t>5/24/2023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6707-D6D6-4A86-801F-B06E8FB63D8F}" type="slidenum">
              <a:rPr lang="en-US" smtClean="0"/>
              <a:t>‹#›</a:t>
            </a:fld>
            <a:endParaRPr lang="en-US"/>
          </a:p>
        </p:txBody>
      </p:sp>
    </p:spTree>
    <p:extLst>
      <p:ext uri="{BB962C8B-B14F-4D97-AF65-F5344CB8AC3E}">
        <p14:creationId xmlns:p14="http://schemas.microsoft.com/office/powerpoint/2010/main" val="408886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3907" y="952109"/>
            <a:ext cx="9101876" cy="1953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Annual Chiefs Assembly</a:t>
            </a:r>
            <a:endParaRPr lang="en-US" b="1" dirty="0">
              <a:solidFill>
                <a:schemeClr val="bg1"/>
              </a:solidFill>
              <a:latin typeface="Arial" panose="020B0604020202020204" pitchFamily="34" charset="0"/>
              <a:cs typeface="Arial" panose="020B0604020202020204" pitchFamily="34" charset="0"/>
            </a:endParaRPr>
          </a:p>
        </p:txBody>
      </p:sp>
      <p:sp>
        <p:nvSpPr>
          <p:cNvPr id="5" name="Subtitle 2"/>
          <p:cNvSpPr txBox="1">
            <a:spLocks/>
          </p:cNvSpPr>
          <p:nvPr/>
        </p:nvSpPr>
        <p:spPr>
          <a:xfrm>
            <a:off x="3727498" y="1018100"/>
            <a:ext cx="6300309" cy="405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dirty="0" smtClean="0">
                <a:solidFill>
                  <a:schemeClr val="bg1"/>
                </a:solidFill>
                <a:latin typeface="Arial" panose="020B0604020202020204" pitchFamily="34" charset="0"/>
                <a:cs typeface="Arial" panose="020B0604020202020204" pitchFamily="34" charset="0"/>
              </a:rPr>
              <a:t>Chiefs of Ontario presents</a:t>
            </a:r>
            <a:endParaRPr lang="en-US" sz="2000" dirty="0" smtClean="0">
              <a:solidFill>
                <a:schemeClr val="bg1"/>
              </a:solidFill>
              <a:latin typeface="Arial" panose="020B0604020202020204" pitchFamily="34" charset="0"/>
              <a:cs typeface="Arial" panose="020B0604020202020204" pitchFamily="34" charset="0"/>
            </a:endParaRPr>
          </a:p>
        </p:txBody>
      </p:sp>
      <p:sp>
        <p:nvSpPr>
          <p:cNvPr id="6" name="Subtitle 2"/>
          <p:cNvSpPr txBox="1">
            <a:spLocks/>
          </p:cNvSpPr>
          <p:nvPr/>
        </p:nvSpPr>
        <p:spPr>
          <a:xfrm>
            <a:off x="2305653" y="3037904"/>
            <a:ext cx="9144000" cy="2242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2400" b="1" dirty="0">
                <a:solidFill>
                  <a:schemeClr val="bg1"/>
                </a:solidFill>
                <a:latin typeface="Arial" panose="020B0604020202020204" pitchFamily="34" charset="0"/>
                <a:cs typeface="Arial" panose="020B0604020202020204" pitchFamily="34" charset="0"/>
              </a:rPr>
              <a:t>Moving Forward: Strengthening </a:t>
            </a:r>
            <a:endParaRPr lang="en-US" sz="2400" b="1" dirty="0" smtClean="0">
              <a:solidFill>
                <a:schemeClr val="bg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b="1" dirty="0" smtClean="0">
                <a:solidFill>
                  <a:schemeClr val="bg1"/>
                </a:solidFill>
                <a:latin typeface="Arial" panose="020B0604020202020204" pitchFamily="34" charset="0"/>
                <a:cs typeface="Arial" panose="020B0604020202020204" pitchFamily="34" charset="0"/>
              </a:rPr>
              <a:t>Relationships </a:t>
            </a:r>
            <a:r>
              <a:rPr lang="en-US" sz="2400" b="1" dirty="0">
                <a:solidFill>
                  <a:schemeClr val="bg1"/>
                </a:solidFill>
                <a:latin typeface="Arial" panose="020B0604020202020204" pitchFamily="34" charset="0"/>
                <a:cs typeface="Arial" panose="020B0604020202020204" pitchFamily="34" charset="0"/>
              </a:rPr>
              <a:t>for Future </a:t>
            </a:r>
            <a:r>
              <a:rPr lang="en-US" sz="2400" b="1" dirty="0" smtClean="0">
                <a:solidFill>
                  <a:schemeClr val="bg1"/>
                </a:solidFill>
                <a:latin typeface="Arial" panose="020B0604020202020204" pitchFamily="34" charset="0"/>
                <a:cs typeface="Arial" panose="020B0604020202020204" pitchFamily="34" charset="0"/>
              </a:rPr>
              <a:t>Generations</a:t>
            </a:r>
            <a:endParaRPr lang="en-US" sz="2000" b="1" i="1" dirty="0">
              <a:solidFill>
                <a:schemeClr val="bg1"/>
              </a:solidFill>
              <a:latin typeface="Arial" panose="020B0604020202020204" pitchFamily="34" charset="0"/>
              <a:cs typeface="Arial" panose="020B0604020202020204" pitchFamily="34" charset="0"/>
            </a:endParaRPr>
          </a:p>
          <a:p>
            <a:pPr marL="0" indent="0" algn="ctr">
              <a:lnSpc>
                <a:spcPct val="150000"/>
              </a:lnSpc>
              <a:spcBef>
                <a:spcPts val="0"/>
              </a:spcBef>
              <a:buNone/>
            </a:pPr>
            <a:r>
              <a:rPr lang="en-US" sz="2400" dirty="0" smtClean="0">
                <a:solidFill>
                  <a:schemeClr val="bg1"/>
                </a:solidFill>
                <a:latin typeface="Arial" panose="020B0604020202020204" pitchFamily="34" charset="0"/>
                <a:cs typeface="Arial" panose="020B0604020202020204" pitchFamily="34" charset="0"/>
              </a:rPr>
              <a:t>June 13-15, 2023</a:t>
            </a:r>
          </a:p>
          <a:p>
            <a:pPr marL="0" indent="0" algn="ctr">
              <a:lnSpc>
                <a:spcPct val="150000"/>
              </a:lnSpc>
              <a:spcBef>
                <a:spcPts val="0"/>
              </a:spcBef>
              <a:buNone/>
            </a:pPr>
            <a:r>
              <a:rPr lang="en-US" sz="1600" dirty="0" smtClean="0">
                <a:solidFill>
                  <a:schemeClr val="bg1"/>
                </a:solidFill>
                <a:latin typeface="Arial" panose="020B0604020202020204" pitchFamily="34" charset="0"/>
                <a:cs typeface="Arial" panose="020B0604020202020204" pitchFamily="34" charset="0"/>
              </a:rPr>
              <a:t>For more information, please visit: www.ChiefsMeeting.com</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39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299167"/>
            <a:ext cx="7926388" cy="773113"/>
          </a:xfrm>
        </p:spPr>
        <p:txBody>
          <a:bodyPr>
            <a:normAutofit fontScale="92500"/>
          </a:bodyPr>
          <a:lstStyle/>
          <a:p>
            <a:r>
              <a:rPr lang="en-US" dirty="0" smtClean="0"/>
              <a:t>Highlights: Women’s Leadership Summit</a:t>
            </a:r>
            <a:endParaRPr lang="en-US" dirty="0"/>
          </a:p>
        </p:txBody>
      </p:sp>
      <p:sp>
        <p:nvSpPr>
          <p:cNvPr id="5" name="Title 3"/>
          <p:cNvSpPr txBox="1">
            <a:spLocks noGrp="1"/>
          </p:cNvSpPr>
          <p:nvPr>
            <p:ph type="body" sz="quarter" idx="10"/>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Highlights and Updates</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60350" y="1567648"/>
            <a:ext cx="11454130" cy="4228850"/>
          </a:xfrm>
          <a:prstGeom prst="rect">
            <a:avLst/>
          </a:prstGeom>
        </p:spPr>
        <p:txBody>
          <a:bodyPr wrap="square">
            <a:spAutoFit/>
          </a:bodyPr>
          <a:lstStyle/>
          <a:p>
            <a:endParaRPr lang="en-US" sz="2000" dirty="0">
              <a:latin typeface="Arial" panose="020B0604020202020204" pitchFamily="34" charset="0"/>
              <a:cs typeface="Arial" panose="020B0604020202020204" pitchFamily="34" charset="0"/>
            </a:endParaRPr>
          </a:p>
          <a:p>
            <a:pPr marL="342900" indent="-342900">
              <a:spcAft>
                <a:spcPts val="8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Further to Resolution </a:t>
            </a:r>
            <a:r>
              <a:rPr lang="en-US" sz="2000" dirty="0" smtClean="0">
                <a:latin typeface="Arial" panose="020B0604020202020204" pitchFamily="34" charset="0"/>
                <a:cs typeface="Arial" panose="020B0604020202020204" pitchFamily="34" charset="0"/>
              </a:rPr>
              <a:t>41/18,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sector </a:t>
            </a:r>
            <a:r>
              <a:rPr lang="en-US" sz="2000" dirty="0" smtClean="0">
                <a:latin typeface="Arial" panose="020B0604020202020204" pitchFamily="34" charset="0"/>
                <a:cs typeface="Arial" panose="020B0604020202020204" pitchFamily="34" charset="0"/>
              </a:rPr>
              <a:t>and the COO Women’s Council conducted </a:t>
            </a:r>
            <a:r>
              <a:rPr lang="en-US" sz="2000" dirty="0">
                <a:latin typeface="Arial" panose="020B0604020202020204" pitchFamily="34" charset="0"/>
                <a:cs typeface="Arial" panose="020B0604020202020204" pitchFamily="34" charset="0"/>
              </a:rPr>
              <a:t>a First Nations Women’s Leadership Summit in March 2023 to provide an opportunity for First Nations women leaders to share their challenges and successes and to network. Over 100 First Nations women </a:t>
            </a:r>
            <a:r>
              <a:rPr lang="en-US" sz="2000" dirty="0" smtClean="0">
                <a:latin typeface="Arial" panose="020B0604020202020204" pitchFamily="34" charset="0"/>
                <a:cs typeface="Arial" panose="020B0604020202020204" pitchFamily="34" charset="0"/>
              </a:rPr>
              <a:t>attended.</a:t>
            </a:r>
          </a:p>
          <a:p>
            <a:pPr>
              <a:lnSpc>
                <a:spcPct val="115000"/>
              </a:lnSpc>
              <a:spcAft>
                <a:spcPts val="800"/>
              </a:spcAft>
            </a:pPr>
            <a:endParaRPr lang="en-US" sz="2000" dirty="0">
              <a:latin typeface="Arial" panose="020B0604020202020204" pitchFamily="34" charset="0"/>
              <a:cs typeface="Arial" panose="020B0604020202020204" pitchFamily="34" charset="0"/>
            </a:endParaRPr>
          </a:p>
          <a:p>
            <a:pPr marL="342900" indent="-342900">
              <a:lnSpc>
                <a:spcPct val="115000"/>
              </a:lnSpc>
              <a:spcAft>
                <a:spcPts val="800"/>
              </a:spcAft>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lnSpc>
                <a:spcPct val="115000"/>
              </a:lnSpc>
              <a:spcAft>
                <a:spcPts val="800"/>
              </a:spcAft>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lnSpc>
                <a:spcPct val="115000"/>
              </a:lnSpc>
              <a:spcAft>
                <a:spcPts val="800"/>
              </a:spcAft>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285750" indent="-285750">
              <a:lnSpc>
                <a:spcPct val="115000"/>
              </a:lnSpc>
              <a:spcAft>
                <a:spcPts val="800"/>
              </a:spcAft>
              <a:buFont typeface="Wingdings" panose="05000000000000000000" pitchFamily="2" charset="2"/>
              <a:buChar char="Ø"/>
            </a:pP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Ø"/>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58499" y="3081543"/>
            <a:ext cx="9509760" cy="2642983"/>
          </a:xfrm>
          <a:prstGeom prst="rect">
            <a:avLst/>
          </a:prstGeom>
        </p:spPr>
      </p:pic>
    </p:spTree>
    <p:extLst>
      <p:ext uri="{BB962C8B-B14F-4D97-AF65-F5344CB8AC3E}">
        <p14:creationId xmlns:p14="http://schemas.microsoft.com/office/powerpoint/2010/main" val="4148855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401010"/>
            <a:ext cx="7926388" cy="773113"/>
          </a:xfrm>
        </p:spPr>
        <p:txBody>
          <a:bodyPr>
            <a:normAutofit fontScale="92500"/>
          </a:bodyPr>
          <a:lstStyle/>
          <a:p>
            <a:r>
              <a:rPr lang="en-US" dirty="0" smtClean="0"/>
              <a:t>Highlights: Women’s Leadership Summit</a:t>
            </a:r>
            <a:endParaRPr lang="en-US" dirty="0"/>
          </a:p>
        </p:txBody>
      </p:sp>
      <p:sp>
        <p:nvSpPr>
          <p:cNvPr id="5" name="Title 3"/>
          <p:cNvSpPr txBox="1">
            <a:spLocks noGrp="1"/>
          </p:cNvSpPr>
          <p:nvPr>
            <p:ph type="body" sz="quarter" idx="10"/>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Highlights and Updates</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58169" y="1897837"/>
            <a:ext cx="5807941" cy="3826689"/>
          </a:xfrm>
          <a:prstGeom prst="rect">
            <a:avLst/>
          </a:prstGeom>
        </p:spPr>
        <p:txBody>
          <a:bodyPr wrap="square">
            <a:spAutoFit/>
          </a:bodyPr>
          <a:lstStyle/>
          <a:p>
            <a:endParaRPr lang="en-US" dirty="0">
              <a:latin typeface="Arial" panose="020B0604020202020204" pitchFamily="34" charset="0"/>
              <a:cs typeface="Arial" panose="020B0604020202020204" pitchFamily="34" charset="0"/>
            </a:endParaRPr>
          </a:p>
          <a:p>
            <a:pPr>
              <a:spcAft>
                <a:spcPts val="800"/>
              </a:spcAft>
            </a:pPr>
            <a:r>
              <a:rPr lang="en-US" b="1" dirty="0" smtClean="0">
                <a:latin typeface="Arial" panose="020B0604020202020204" pitchFamily="34" charset="0"/>
                <a:cs typeface="Arial" panose="020B0604020202020204" pitchFamily="34" charset="0"/>
              </a:rPr>
              <a:t>Outcomes:</a:t>
            </a:r>
            <a:r>
              <a:rPr lang="en-US" dirty="0" smtClean="0">
                <a:latin typeface="Arial" panose="020B0604020202020204" pitchFamily="34" charset="0"/>
                <a:cs typeface="Arial" panose="020B0604020202020204" pitchFamily="34" charset="0"/>
              </a:rPr>
              <a:t> </a:t>
            </a:r>
          </a:p>
          <a:p>
            <a:pPr marL="342900" indent="-342900">
              <a:spcAft>
                <a:spcPts val="8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Feedback on the role of First Nations women leaders, the governing structures they navigate,                                                                         their challenges and needs</a:t>
            </a:r>
          </a:p>
          <a:p>
            <a:pPr marL="342900" indent="-342900">
              <a:spcAft>
                <a:spcPts val="8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Summary report and video of proceedings</a:t>
            </a:r>
          </a:p>
          <a:p>
            <a:pPr marL="342900" indent="-342900">
              <a:spcAft>
                <a:spcPts val="8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Compilation video (2 parts): Roles and                                                                                  Responsibilities, First Nations Women Leaders;                                                                          Challenges and Moving Forward</a:t>
            </a:r>
          </a:p>
          <a:p>
            <a:pPr marL="342900" indent="-342900">
              <a:spcAft>
                <a:spcPts val="8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Priorities: Traditional values; pre-colonial                                                                                       governance; grooming future leaders; support                                                                                        and recognition of women leaders; </a:t>
            </a:r>
            <a:r>
              <a:rPr lang="en-US" dirty="0" smtClean="0">
                <a:latin typeface="Arial" panose="020B0604020202020204" pitchFamily="34" charset="0"/>
                <a:cs typeface="Arial" panose="020B0604020202020204" pitchFamily="34" charset="0"/>
              </a:rPr>
              <a:t>self-care</a:t>
            </a:r>
            <a:endParaRPr lang="en-US" dirty="0" smtClean="0">
              <a:latin typeface="Arial" panose="020B0604020202020204" pitchFamily="34" charset="0"/>
              <a:cs typeface="Arial" panose="020B0604020202020204" pitchFamily="34" charset="0"/>
            </a:endParaRPr>
          </a:p>
        </p:txBody>
      </p:sp>
      <p:pic>
        <p:nvPicPr>
          <p:cNvPr id="8" name="Picture 7" descr="A picture containing diagram&#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6066110" y="2345535"/>
            <a:ext cx="5789095" cy="337899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24553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2189461"/>
            <a:ext cx="10907713" cy="3652246"/>
          </a:xfrm>
        </p:spPr>
        <p:txBody>
          <a:bodyPr>
            <a:normAutofit fontScale="92500"/>
          </a:bodyPr>
          <a:lstStyle/>
          <a:p>
            <a:r>
              <a:rPr lang="en-CA" sz="2200" dirty="0" smtClean="0"/>
              <a:t>The </a:t>
            </a:r>
            <a:r>
              <a:rPr lang="en-CA" sz="2200" dirty="0"/>
              <a:t>intent of </a:t>
            </a:r>
            <a:r>
              <a:rPr lang="en-CA" sz="2200" dirty="0" smtClean="0"/>
              <a:t>the Risk Assessment and Danger Assessment Tools (RADAT) research is </a:t>
            </a:r>
            <a:r>
              <a:rPr lang="en-CA" sz="2200" dirty="0"/>
              <a:t>to:</a:t>
            </a:r>
          </a:p>
          <a:p>
            <a:pPr lvl="1">
              <a:buFont typeface="Courier New" panose="02070309020205020404" pitchFamily="49" charset="0"/>
              <a:buChar char="o"/>
            </a:pPr>
            <a:r>
              <a:rPr lang="en-CA" sz="1900" dirty="0">
                <a:latin typeface="Arial" panose="020B0604020202020204" pitchFamily="34" charset="0"/>
                <a:cs typeface="Arial" panose="020B0604020202020204" pitchFamily="34" charset="0"/>
              </a:rPr>
              <a:t>S</a:t>
            </a:r>
            <a:r>
              <a:rPr lang="en-CA" sz="1900" dirty="0" smtClean="0">
                <a:latin typeface="Arial" panose="020B0604020202020204" pitchFamily="34" charset="0"/>
                <a:cs typeface="Arial" panose="020B0604020202020204" pitchFamily="34" charset="0"/>
              </a:rPr>
              <a:t>upport </a:t>
            </a:r>
            <a:r>
              <a:rPr lang="en-CA" sz="1900" dirty="0">
                <a:latin typeface="Arial" panose="020B0604020202020204" pitchFamily="34" charset="0"/>
                <a:cs typeface="Arial" panose="020B0604020202020204" pitchFamily="34" charset="0"/>
              </a:rPr>
              <a:t>Ontario First Nations victim services through training in current risk and danger assessment tools to inform culturally relevant indicators of risk, and </a:t>
            </a:r>
          </a:p>
          <a:p>
            <a:pPr lvl="1">
              <a:buFont typeface="Courier New" panose="02070309020205020404" pitchFamily="49" charset="0"/>
              <a:buChar char="o"/>
            </a:pPr>
            <a:r>
              <a:rPr lang="en-CA" sz="1900" dirty="0">
                <a:latin typeface="Arial" panose="020B0604020202020204" pitchFamily="34" charset="0"/>
                <a:cs typeface="Arial" panose="020B0604020202020204" pitchFamily="34" charset="0"/>
              </a:rPr>
              <a:t>D</a:t>
            </a:r>
            <a:r>
              <a:rPr lang="en-CA" sz="1900" dirty="0" smtClean="0">
                <a:latin typeface="Arial" panose="020B0604020202020204" pitchFamily="34" charset="0"/>
                <a:cs typeface="Arial" panose="020B0604020202020204" pitchFamily="34" charset="0"/>
              </a:rPr>
              <a:t>evelop </a:t>
            </a:r>
            <a:r>
              <a:rPr lang="en-CA" sz="1900" dirty="0">
                <a:latin typeface="Arial" panose="020B0604020202020204" pitchFamily="34" charset="0"/>
                <a:cs typeface="Arial" panose="020B0604020202020204" pitchFamily="34" charset="0"/>
              </a:rPr>
              <a:t>software templates that can be adapted by First Nations to generate data related to First Nation victim services and enhance data management</a:t>
            </a:r>
          </a:p>
          <a:p>
            <a:r>
              <a:rPr lang="en-CA" sz="2200" dirty="0" smtClean="0"/>
              <a:t>A </a:t>
            </a:r>
            <a:r>
              <a:rPr lang="en-CA" sz="2200" dirty="0"/>
              <a:t>literature review </a:t>
            </a:r>
            <a:r>
              <a:rPr lang="en-CA" sz="2200" dirty="0" smtClean="0"/>
              <a:t>was conducted on First </a:t>
            </a:r>
            <a:r>
              <a:rPr lang="en-CA" sz="2200" dirty="0"/>
              <a:t>Nations intimate partner violence, </a:t>
            </a:r>
            <a:r>
              <a:rPr lang="en-CA" sz="2200" dirty="0" smtClean="0"/>
              <a:t>and data from this review were utilized to produce a fact sheet profiling First Nations gender-based violence </a:t>
            </a:r>
            <a:endParaRPr lang="en-CA" sz="2200" dirty="0"/>
          </a:p>
          <a:p>
            <a:r>
              <a:rPr lang="en-US" sz="2200" dirty="0" smtClean="0"/>
              <a:t>A </a:t>
            </a:r>
            <a:r>
              <a:rPr lang="en-US" sz="2200" dirty="0" smtClean="0"/>
              <a:t>total of almost 300 front line individuals working with First Nations victims of violence participated in online training on tools for assessing risk and danger and safety planning. The project will ultimately create First Nations-specific assessment tools and templates that reflect indicators unique to First Nations communities </a:t>
            </a:r>
            <a:endParaRPr lang="en-US" sz="2200" dirty="0"/>
          </a:p>
          <a:p>
            <a:endParaRPr lang="en-US" dirty="0"/>
          </a:p>
        </p:txBody>
      </p:sp>
      <p:sp>
        <p:nvSpPr>
          <p:cNvPr id="3" name="Text Placeholder 2"/>
          <p:cNvSpPr>
            <a:spLocks noGrp="1"/>
          </p:cNvSpPr>
          <p:nvPr>
            <p:ph type="body" sz="quarter" idx="11"/>
          </p:nvPr>
        </p:nvSpPr>
        <p:spPr>
          <a:xfrm>
            <a:off x="260350" y="1419714"/>
            <a:ext cx="7926388" cy="773113"/>
          </a:xfrm>
        </p:spPr>
        <p:txBody>
          <a:bodyPr>
            <a:normAutofit/>
          </a:bodyPr>
          <a:lstStyle/>
          <a:p>
            <a:r>
              <a:rPr lang="en-US" dirty="0" smtClean="0"/>
              <a:t>Highlights: Victim Services Research</a:t>
            </a:r>
            <a:endParaRPr lang="en-US" dirty="0"/>
          </a:p>
          <a:p>
            <a:endParaRPr lang="en-US" dirty="0"/>
          </a:p>
        </p:txBody>
      </p:sp>
    </p:spTree>
    <p:extLst>
      <p:ext uri="{BB962C8B-B14F-4D97-AF65-F5344CB8AC3E}">
        <p14:creationId xmlns:p14="http://schemas.microsoft.com/office/powerpoint/2010/main" val="4160091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49" y="1269516"/>
            <a:ext cx="11007419" cy="773113"/>
          </a:xfrm>
        </p:spPr>
        <p:txBody>
          <a:bodyPr>
            <a:normAutofit/>
          </a:bodyPr>
          <a:lstStyle/>
          <a:p>
            <a:r>
              <a:rPr lang="en-US" dirty="0" smtClean="0"/>
              <a:t>Highlights: Victim Services Research</a:t>
            </a:r>
            <a:endParaRPr lang="en-US" dirty="0"/>
          </a:p>
        </p:txBody>
      </p:sp>
      <p:pic>
        <p:nvPicPr>
          <p:cNvPr id="4" name="Picture 3" descr="C:\Users\rebekah.ederer\AppData\Local\Microsoft\Windows\INetCache\Content.Word\RADAT Chart.PNG"/>
          <p:cNvPicPr/>
          <p:nvPr/>
        </p:nvPicPr>
        <p:blipFill>
          <a:blip r:embed="rId3">
            <a:extLst>
              <a:ext uri="{28A0092B-C50C-407E-A947-70E740481C1C}">
                <a14:useLocalDpi xmlns:a14="http://schemas.microsoft.com/office/drawing/2010/main" val="0"/>
              </a:ext>
            </a:extLst>
          </a:blip>
          <a:srcRect/>
          <a:stretch>
            <a:fillRect/>
          </a:stretch>
        </p:blipFill>
        <p:spPr bwMode="auto">
          <a:xfrm>
            <a:off x="584502" y="2044432"/>
            <a:ext cx="10683266" cy="3535455"/>
          </a:xfrm>
          <a:prstGeom prst="rect">
            <a:avLst/>
          </a:prstGeom>
          <a:noFill/>
          <a:ln>
            <a:noFill/>
          </a:ln>
        </p:spPr>
      </p:pic>
      <p:sp>
        <p:nvSpPr>
          <p:cNvPr id="6" name="Oval 5"/>
          <p:cNvSpPr/>
          <p:nvPr/>
        </p:nvSpPr>
        <p:spPr>
          <a:xfrm rot="19588178">
            <a:off x="3090280" y="2897837"/>
            <a:ext cx="3064301" cy="182864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0139" y="5218940"/>
            <a:ext cx="2021305" cy="72189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278</a:t>
            </a:r>
            <a:r>
              <a:rPr lang="en-US" dirty="0" smtClean="0"/>
              <a:t> people </a:t>
            </a:r>
          </a:p>
          <a:p>
            <a:pPr algn="ctr"/>
            <a:r>
              <a:rPr lang="en-US" dirty="0" smtClean="0"/>
              <a:t>trained in Phase 1. </a:t>
            </a:r>
            <a:endParaRPr lang="en-US" dirty="0"/>
          </a:p>
        </p:txBody>
      </p:sp>
    </p:spTree>
    <p:extLst>
      <p:ext uri="{BB962C8B-B14F-4D97-AF65-F5344CB8AC3E}">
        <p14:creationId xmlns:p14="http://schemas.microsoft.com/office/powerpoint/2010/main" val="2039456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49" y="1319748"/>
            <a:ext cx="11007419" cy="773113"/>
          </a:xfrm>
        </p:spPr>
        <p:txBody>
          <a:bodyPr>
            <a:normAutofit/>
          </a:bodyPr>
          <a:lstStyle/>
          <a:p>
            <a:r>
              <a:rPr lang="en-US" dirty="0" smtClean="0"/>
              <a:t>Highlights: Victim Services Research</a:t>
            </a:r>
            <a:endParaRPr lang="en-US" dirty="0"/>
          </a:p>
        </p:txBody>
      </p:sp>
      <p:sp>
        <p:nvSpPr>
          <p:cNvPr id="2" name="TextBox 1"/>
          <p:cNvSpPr txBox="1"/>
          <p:nvPr/>
        </p:nvSpPr>
        <p:spPr>
          <a:xfrm>
            <a:off x="260349" y="2092861"/>
            <a:ext cx="11323782" cy="36471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3 out of 5 First </a:t>
            </a:r>
            <a:r>
              <a:rPr lang="en-US" dirty="0">
                <a:latin typeface="Arial" panose="020B0604020202020204" pitchFamily="34" charset="0"/>
                <a:cs typeface="Arial" panose="020B0604020202020204" pitchFamily="34" charset="0"/>
              </a:rPr>
              <a:t>Nations women in Canada (61%) in intimate relationships have experienced intimate partner violence/abuse, compared to less than half (44%) of Canadian women</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285750" indent="-285750" eaLnBrk="0" hangingPunct="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First Nations women are almost twice as likely to experience physical/sexual abuse by an intimate partner as </a:t>
            </a:r>
            <a:r>
              <a:rPr lang="en-US" dirty="0" smtClean="0">
                <a:latin typeface="Arial" panose="020B0604020202020204" pitchFamily="34" charset="0"/>
                <a:cs typeface="Arial" panose="020B0604020202020204" pitchFamily="34" charset="0"/>
              </a:rPr>
              <a:t>non-Indigenous </a:t>
            </a:r>
            <a:r>
              <a:rPr lang="en-US" dirty="0">
                <a:latin typeface="Arial" panose="020B0604020202020204" pitchFamily="34" charset="0"/>
                <a:cs typeface="Arial" panose="020B0604020202020204" pitchFamily="34" charset="0"/>
              </a:rPr>
              <a:t>women – 42% compared to 22% respectively reported physical abuse, and 18% compared to 11% respectively reported sexual abuse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First Nations women and 2SLGBTQQIA+ people are more likely to experience violence when exposed to abuse; physical and emotional neglect; family dysfunction including parental incarceration, intimate partner violence, substance abuse or mental illness in the home; and parental separation.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According to recent </a:t>
            </a:r>
            <a:r>
              <a:rPr lang="en-US" dirty="0" err="1">
                <a:latin typeface="Arial" panose="020B0604020202020204" pitchFamily="34" charset="0"/>
                <a:cs typeface="Arial" panose="020B0604020202020204" pitchFamily="34" charset="0"/>
              </a:rPr>
              <a:t>StatsCan</a:t>
            </a:r>
            <a:r>
              <a:rPr lang="en-US" dirty="0">
                <a:latin typeface="Arial" panose="020B0604020202020204" pitchFamily="34" charset="0"/>
                <a:cs typeface="Arial" panose="020B0604020202020204" pitchFamily="34" charset="0"/>
              </a:rPr>
              <a:t> data, 42% of First Nations women reported being physically or sexually abused by an adult before age 15. Indigenous women who experienced abuse by an adult during childhood are twice as likely to experience violent victimization as Indigenous women who did not experience childhood abuse.</a:t>
            </a:r>
          </a:p>
        </p:txBody>
      </p:sp>
    </p:spTree>
    <p:extLst>
      <p:ext uri="{BB962C8B-B14F-4D97-AF65-F5344CB8AC3E}">
        <p14:creationId xmlns:p14="http://schemas.microsoft.com/office/powerpoint/2010/main" val="3694293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74039" y="1397977"/>
            <a:ext cx="11007419" cy="773113"/>
          </a:xfrm>
        </p:spPr>
        <p:txBody>
          <a:bodyPr>
            <a:normAutofit/>
          </a:bodyPr>
          <a:lstStyle/>
          <a:p>
            <a:r>
              <a:rPr lang="en-US" dirty="0" smtClean="0"/>
              <a:t>Highlights: Victim Services Research</a:t>
            </a:r>
            <a:endParaRPr lang="en-US" dirty="0"/>
          </a:p>
        </p:txBody>
      </p:sp>
      <p:sp>
        <p:nvSpPr>
          <p:cNvPr id="2" name="TextBox 1"/>
          <p:cNvSpPr txBox="1"/>
          <p:nvPr/>
        </p:nvSpPr>
        <p:spPr>
          <a:xfrm>
            <a:off x="274039" y="2170480"/>
            <a:ext cx="8069861" cy="3724096"/>
          </a:xfrm>
          <a:prstGeom prst="rect">
            <a:avLst/>
          </a:prstGeom>
          <a:noFill/>
        </p:spPr>
        <p:txBody>
          <a:bodyPr wrap="square" rtlCol="0">
            <a:spAutoFit/>
          </a:bodyPr>
          <a:lstStyle/>
          <a:p>
            <a:pPr marL="285750" indent="-285750" eaLnBrk="0" hangingPunct="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Canada, between 2014-2019</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nearly </a:t>
            </a:r>
            <a:r>
              <a:rPr lang="en-US" dirty="0">
                <a:latin typeface="Arial" panose="020B0604020202020204" pitchFamily="34" charset="0"/>
                <a:cs typeface="Arial" panose="020B0604020202020204" pitchFamily="34" charset="0"/>
              </a:rPr>
              <a:t>400 women were killed by a current or former intimate </a:t>
            </a:r>
            <a:r>
              <a:rPr lang="en-US" dirty="0" smtClean="0">
                <a:latin typeface="Arial" panose="020B0604020202020204" pitchFamily="34" charset="0"/>
                <a:cs typeface="Arial" panose="020B0604020202020204" pitchFamily="34" charset="0"/>
              </a:rPr>
              <a:t>partner – 8x the </a:t>
            </a:r>
            <a:r>
              <a:rPr lang="en-US" dirty="0" smtClean="0">
                <a:latin typeface="Arial" panose="020B0604020202020204" pitchFamily="34" charset="0"/>
                <a:cs typeface="Arial" panose="020B0604020202020204" pitchFamily="34" charset="0"/>
              </a:rPr>
              <a:t>number of </a:t>
            </a:r>
            <a:r>
              <a:rPr lang="en-US" dirty="0" smtClean="0">
                <a:latin typeface="Arial" panose="020B0604020202020204" pitchFamily="34" charset="0"/>
                <a:cs typeface="Arial" panose="020B0604020202020204" pitchFamily="34" charset="0"/>
              </a:rPr>
              <a:t>male victims. One-</a:t>
            </a:r>
            <a:r>
              <a:rPr lang="en-US" dirty="0" smtClean="0">
                <a:latin typeface="Arial" panose="020B0604020202020204" pitchFamily="34" charset="0"/>
                <a:cs typeface="Arial" panose="020B0604020202020204" pitchFamily="34" charset="0"/>
              </a:rPr>
              <a:t>quarter </a:t>
            </a:r>
            <a:r>
              <a:rPr lang="en-US" dirty="0" smtClean="0">
                <a:latin typeface="Arial" panose="020B0604020202020204" pitchFamily="34" charset="0"/>
                <a:cs typeface="Arial" panose="020B0604020202020204" pitchFamily="34" charset="0"/>
              </a:rPr>
              <a:t>of </a:t>
            </a:r>
            <a:r>
              <a:rPr lang="en-US" dirty="0">
                <a:latin typeface="Arial" panose="020B0604020202020204" pitchFamily="34" charset="0"/>
                <a:cs typeface="Arial" panose="020B0604020202020204" pitchFamily="34" charset="0"/>
              </a:rPr>
              <a:t>these women were Indigenous. </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285750" indent="-285750" eaLnBrk="0" hangingPunct="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Between </a:t>
            </a:r>
            <a:r>
              <a:rPr lang="en-US" dirty="0">
                <a:latin typeface="Arial" panose="020B0604020202020204" pitchFamily="34" charset="0"/>
                <a:cs typeface="Arial" panose="020B0604020202020204" pitchFamily="34" charset="0"/>
              </a:rPr>
              <a:t>2015-2020, 17% of all female homicide victims in Canada were First Nations women</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285750" indent="-285750" eaLnBrk="0" hangingPunct="0">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out of </a:t>
            </a:r>
            <a:r>
              <a:rPr lang="en-US" dirty="0" smtClean="0">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Indigenous women in Ontario (approximately 67%) experience some form of violence. </a:t>
            </a:r>
          </a:p>
          <a:p>
            <a:pPr marL="285750" indent="-285750" eaLnBrk="0" hangingPunct="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Women’s Initiatives </a:t>
            </a:r>
            <a:r>
              <a:rPr lang="en-US" dirty="0" smtClean="0">
                <a:latin typeface="Arial" panose="020B0604020202020204" pitchFamily="34" charset="0"/>
                <a:cs typeface="Arial" panose="020B0604020202020204" pitchFamily="34" charset="0"/>
              </a:rPr>
              <a:t>Sector at </a:t>
            </a:r>
            <a:r>
              <a:rPr lang="en-US" dirty="0">
                <a:latin typeface="Arial" panose="020B0604020202020204" pitchFamily="34" charset="0"/>
                <a:cs typeface="Arial" panose="020B0604020202020204" pitchFamily="34" charset="0"/>
              </a:rPr>
              <a:t>the Chiefs of Ontario supports the work of Ontario First Nations communities in addressing gender-based violence through information-sharing, promoting awareness and conducting research to identify issues and solutions</a:t>
            </a:r>
            <a:r>
              <a:rPr lang="en-US" dirty="0" smtClean="0">
                <a:latin typeface="Arial" panose="020B0604020202020204" pitchFamily="34" charset="0"/>
                <a:cs typeface="Arial" panose="020B0604020202020204" pitchFamily="34" charset="0"/>
              </a:rPr>
              <a:t>.</a:t>
            </a:r>
          </a:p>
          <a:p>
            <a:pPr eaLnBrk="0" hangingPunct="0"/>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6A97722-6B12-BE4F-8B55-23660542B302}"/>
              </a:ext>
            </a:extLst>
          </p:cNvPr>
          <p:cNvPicPr>
            <a:picLocks noChangeAspect="1"/>
          </p:cNvPicPr>
          <p:nvPr/>
        </p:nvPicPr>
        <p:blipFill>
          <a:blip r:embed="rId3"/>
          <a:stretch>
            <a:fillRect/>
          </a:stretch>
        </p:blipFill>
        <p:spPr>
          <a:xfrm>
            <a:off x="8531679" y="2592218"/>
            <a:ext cx="2067219" cy="2155875"/>
          </a:xfrm>
          <a:prstGeom prst="rect">
            <a:avLst/>
          </a:prstGeom>
        </p:spPr>
      </p:pic>
    </p:spTree>
    <p:extLst>
      <p:ext uri="{BB962C8B-B14F-4D97-AF65-F5344CB8AC3E}">
        <p14:creationId xmlns:p14="http://schemas.microsoft.com/office/powerpoint/2010/main" val="158914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150936" y="2286622"/>
            <a:ext cx="9144000" cy="1809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chemeClr val="bg1"/>
                </a:solidFill>
                <a:latin typeface="Arial" panose="020B0604020202020204" pitchFamily="34" charset="0"/>
                <a:cs typeface="Arial" panose="020B0604020202020204" pitchFamily="34" charset="0"/>
              </a:rPr>
              <a:t>In The Year Ahead – </a:t>
            </a:r>
            <a:br>
              <a:rPr lang="en-US" b="1" smtClean="0">
                <a:solidFill>
                  <a:schemeClr val="bg1"/>
                </a:solidFill>
                <a:latin typeface="Arial" panose="020B0604020202020204" pitchFamily="34" charset="0"/>
                <a:cs typeface="Arial" panose="020B0604020202020204" pitchFamily="34" charset="0"/>
              </a:rPr>
            </a:br>
            <a:r>
              <a:rPr lang="en-US" b="1" smtClean="0">
                <a:solidFill>
                  <a:schemeClr val="bg1"/>
                </a:solidFill>
                <a:latin typeface="Arial" panose="020B0604020202020204" pitchFamily="34" charset="0"/>
                <a:cs typeface="Arial" panose="020B0604020202020204" pitchFamily="34" charset="0"/>
              </a:rPr>
              <a:t>Moving Forward</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135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43172" y="1367637"/>
            <a:ext cx="9144000" cy="694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Arial" panose="020B0604020202020204" pitchFamily="34" charset="0"/>
                <a:cs typeface="Arial" panose="020B0604020202020204" pitchFamily="34" charset="0"/>
              </a:rPr>
              <a:t>Moving Forward… </a:t>
            </a:r>
            <a:endParaRPr lang="en-US" sz="3600" dirty="0">
              <a:latin typeface="Arial" panose="020B0604020202020204" pitchFamily="34" charset="0"/>
              <a:cs typeface="Arial" panose="020B0604020202020204" pitchFamily="34" charset="0"/>
            </a:endParaRPr>
          </a:p>
        </p:txBody>
      </p:sp>
      <p:sp>
        <p:nvSpPr>
          <p:cNvPr id="2" name="TextBox 1"/>
          <p:cNvSpPr txBox="1"/>
          <p:nvPr/>
        </p:nvSpPr>
        <p:spPr>
          <a:xfrm>
            <a:off x="343172" y="2062571"/>
            <a:ext cx="11544300" cy="43088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First Nations MMIWG2S: </a:t>
            </a:r>
            <a:r>
              <a:rPr lang="en-US" sz="2000" dirty="0" smtClean="0">
                <a:latin typeface="Arial" panose="020B0604020202020204" pitchFamily="34" charset="0"/>
                <a:cs typeface="Arial" panose="020B0604020202020204" pitchFamily="34" charset="0"/>
              </a:rPr>
              <a:t>In 2023-24,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sector will continue to monitor </a:t>
            </a:r>
            <a:r>
              <a:rPr lang="en-US" sz="2000" dirty="0" smtClean="0">
                <a:latin typeface="Arial" panose="020B0604020202020204" pitchFamily="34" charset="0"/>
                <a:cs typeface="Arial" panose="020B0604020202020204" pitchFamily="34" charset="0"/>
              </a:rPr>
              <a:t>federal and provincial </a:t>
            </a:r>
            <a:r>
              <a:rPr lang="en-US" sz="2000" dirty="0">
                <a:latin typeface="Arial" panose="020B0604020202020204" pitchFamily="34" charset="0"/>
                <a:cs typeface="Arial" panose="020B0604020202020204" pitchFamily="34" charset="0"/>
              </a:rPr>
              <a:t>discussions regarding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MMIWG2S National Action Plan and will advocate for </a:t>
            </a:r>
            <a:r>
              <a:rPr lang="en-US" sz="2000" dirty="0" smtClean="0">
                <a:latin typeface="Arial" panose="020B0604020202020204" pitchFamily="34" charset="0"/>
                <a:cs typeface="Arial" panose="020B0604020202020204" pitchFamily="34" charset="0"/>
              </a:rPr>
              <a:t>First </a:t>
            </a:r>
            <a:r>
              <a:rPr lang="en-US" sz="2000" dirty="0" smtClean="0">
                <a:latin typeface="Arial" panose="020B0604020202020204" pitchFamily="34" charset="0"/>
                <a:cs typeface="Arial" panose="020B0604020202020204" pitchFamily="34" charset="0"/>
              </a:rPr>
              <a:t>Nations-specific and </a:t>
            </a:r>
            <a:r>
              <a:rPr lang="en-US" sz="2000" dirty="0" smtClean="0">
                <a:latin typeface="Arial" panose="020B0604020202020204" pitchFamily="34" charset="0"/>
                <a:cs typeface="Arial" panose="020B0604020202020204" pitchFamily="34" charset="0"/>
              </a:rPr>
              <a:t>sustainable </a:t>
            </a:r>
            <a:r>
              <a:rPr lang="en-US" sz="2000" dirty="0">
                <a:latin typeface="Arial" panose="020B0604020202020204" pitchFamily="34" charset="0"/>
                <a:cs typeface="Arial" panose="020B0604020202020204" pitchFamily="34" charset="0"/>
              </a:rPr>
              <a:t>community funding. A discussion paper will be drafted </a:t>
            </a:r>
            <a:r>
              <a:rPr lang="en-US" sz="2000" dirty="0" smtClean="0">
                <a:latin typeface="Arial" panose="020B0604020202020204" pitchFamily="34" charset="0"/>
                <a:cs typeface="Arial" panose="020B0604020202020204" pitchFamily="34" charset="0"/>
              </a:rPr>
              <a:t>that highlights Ontario First Nations MMIWG2S priorities and </a:t>
            </a:r>
            <a:r>
              <a:rPr lang="en-US" sz="2000" dirty="0">
                <a:latin typeface="Arial" panose="020B0604020202020204" pitchFamily="34" charset="0"/>
                <a:cs typeface="Arial" panose="020B0604020202020204" pitchFamily="34" charset="0"/>
              </a:rPr>
              <a:t>an initial cost estimate for implementing the </a:t>
            </a:r>
            <a:r>
              <a:rPr lang="en-US" sz="2000" dirty="0" smtClean="0">
                <a:latin typeface="Arial" panose="020B0604020202020204" pitchFamily="34" charset="0"/>
                <a:cs typeface="Arial" panose="020B0604020202020204" pitchFamily="34" charset="0"/>
              </a:rPr>
              <a:t>MMIWG2S </a:t>
            </a:r>
            <a:r>
              <a:rPr lang="en-US" sz="2000" dirty="0">
                <a:latin typeface="Arial" panose="020B0604020202020204" pitchFamily="34" charset="0"/>
                <a:cs typeface="Arial" panose="020B0604020202020204" pitchFamily="34" charset="0"/>
              </a:rPr>
              <a:t>National Inquiry Calls for Justice to meet the needs of Ontario First </a:t>
            </a:r>
            <a:r>
              <a:rPr lang="en-US" sz="2000" dirty="0" smtClean="0">
                <a:latin typeface="Arial" panose="020B0604020202020204" pitchFamily="34" charset="0"/>
                <a:cs typeface="Arial" panose="020B0604020202020204" pitchFamily="34" charset="0"/>
              </a:rPr>
              <a:t>Nations </a:t>
            </a:r>
            <a:r>
              <a:rPr lang="en-US" sz="2000" dirty="0">
                <a:latin typeface="Arial" panose="020B0604020202020204" pitchFamily="34" charset="0"/>
                <a:cs typeface="Arial" panose="020B0604020202020204" pitchFamily="34" charset="0"/>
              </a:rPr>
              <a:t>as a starting point for Leadership discussions with Canada and Ontario. The sector will support First Nations families and communities through online information and strategies to support healing.  </a:t>
            </a:r>
          </a:p>
          <a:p>
            <a:pPr marL="285750" indent="-285750">
              <a:spcAft>
                <a:spcPts val="600"/>
              </a:spcAft>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Human Trafficking: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sector will </a:t>
            </a:r>
            <a:r>
              <a:rPr lang="en-US" sz="2000" dirty="0" smtClean="0">
                <a:latin typeface="Arial" panose="020B0604020202020204" pitchFamily="34" charset="0"/>
                <a:cs typeface="Arial" panose="020B0604020202020204" pitchFamily="34" charset="0"/>
              </a:rPr>
              <a:t>work with the </a:t>
            </a:r>
            <a:r>
              <a:rPr lang="en-US" sz="2000" dirty="0">
                <a:latin typeface="Arial" panose="020B0604020202020204" pitchFamily="34" charset="0"/>
                <a:cs typeface="Arial" panose="020B0604020202020204" pitchFamily="34" charset="0"/>
              </a:rPr>
              <a:t>Ontario First Nations Young Peoples Council </a:t>
            </a:r>
            <a:r>
              <a:rPr lang="en-US" sz="2000" dirty="0" smtClean="0">
                <a:latin typeface="Arial" panose="020B0604020202020204" pitchFamily="34" charset="0"/>
                <a:cs typeface="Arial" panose="020B0604020202020204" pitchFamily="34" charset="0"/>
              </a:rPr>
              <a:t>to co-host </a:t>
            </a:r>
            <a:r>
              <a:rPr lang="en-US" sz="2000" dirty="0">
                <a:latin typeface="Arial" panose="020B0604020202020204" pitchFamily="34" charset="0"/>
                <a:cs typeface="Arial" panose="020B0604020202020204" pitchFamily="34" charset="0"/>
              </a:rPr>
              <a:t>a First Nations Gathering on Human Trafficking </a:t>
            </a:r>
            <a:r>
              <a:rPr lang="en-US" sz="2000" dirty="0" smtClean="0">
                <a:latin typeface="Arial" panose="020B0604020202020204" pitchFamily="34" charset="0"/>
                <a:cs typeface="Arial" panose="020B0604020202020204" pitchFamily="34" charset="0"/>
              </a:rPr>
              <a:t>and </a:t>
            </a:r>
            <a:r>
              <a:rPr lang="en-US" sz="2000" dirty="0" smtClean="0">
                <a:latin typeface="Arial" panose="020B0604020202020204" pitchFamily="34" charset="0"/>
                <a:cs typeface="Arial" panose="020B0604020202020204" pitchFamily="34" charset="0"/>
              </a:rPr>
              <a:t>develop </a:t>
            </a:r>
            <a:r>
              <a:rPr lang="en-US" sz="2000" dirty="0" smtClean="0">
                <a:latin typeface="Arial" panose="020B0604020202020204" pitchFamily="34" charset="0"/>
                <a:cs typeface="Arial" panose="020B0604020202020204" pitchFamily="34" charset="0"/>
              </a:rPr>
              <a:t>a toolkit to </a:t>
            </a:r>
            <a:r>
              <a:rPr lang="en-US" sz="2000" dirty="0">
                <a:latin typeface="Arial" panose="020B0604020202020204" pitchFamily="34" charset="0"/>
                <a:cs typeface="Arial" panose="020B0604020202020204" pitchFamily="34" charset="0"/>
              </a:rPr>
              <a:t>promote awareness and prevent human trafficking of First Nations youth</a:t>
            </a:r>
            <a:r>
              <a:rPr lang="en-US" sz="2000" dirty="0" smtClean="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sz="1600" dirty="0"/>
          </a:p>
          <a:p>
            <a:pPr marL="285750" indent="-285750" eaLnBrk="0" hangingPunct="0">
              <a:spcAft>
                <a:spcPts val="600"/>
              </a:spcAft>
              <a:buFont typeface="Wingdings" panose="05000000000000000000" pitchFamily="2" charset="2"/>
              <a:buChar char="Ø"/>
            </a:pPr>
            <a:endParaRPr lang="en-US" dirty="0"/>
          </a:p>
        </p:txBody>
      </p:sp>
    </p:spTree>
    <p:extLst>
      <p:ext uri="{BB962C8B-B14F-4D97-AF65-F5344CB8AC3E}">
        <p14:creationId xmlns:p14="http://schemas.microsoft.com/office/powerpoint/2010/main" val="3486715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26844" y="1432785"/>
            <a:ext cx="9144000" cy="6949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Arial" panose="020B0604020202020204" pitchFamily="34" charset="0"/>
                <a:cs typeface="Arial" panose="020B0604020202020204" pitchFamily="34" charset="0"/>
              </a:rPr>
              <a:t>Moving Forward… </a:t>
            </a:r>
            <a:endParaRPr lang="en-US" sz="3600" dirty="0">
              <a:latin typeface="Arial" panose="020B0604020202020204" pitchFamily="34" charset="0"/>
              <a:cs typeface="Arial" panose="020B0604020202020204" pitchFamily="34" charset="0"/>
            </a:endParaRPr>
          </a:p>
        </p:txBody>
      </p:sp>
      <p:sp>
        <p:nvSpPr>
          <p:cNvPr id="2" name="TextBox 1"/>
          <p:cNvSpPr txBox="1"/>
          <p:nvPr/>
        </p:nvSpPr>
        <p:spPr>
          <a:xfrm>
            <a:off x="326844" y="2127719"/>
            <a:ext cx="11103156" cy="370870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Gender Diversity: </a:t>
            </a:r>
            <a:r>
              <a:rPr lang="en-US" sz="2000" dirty="0" smtClean="0">
                <a:latin typeface="Arial" panose="020B0604020202020204" pitchFamily="34" charset="0"/>
                <a:cs typeface="Arial" panose="020B0604020202020204" pitchFamily="34" charset="0"/>
              </a:rPr>
              <a:t>The sector will provide information and learning sessions to promote </a:t>
            </a:r>
            <a:r>
              <a:rPr lang="en-US" sz="2000" dirty="0" smtClean="0">
                <a:latin typeface="Arial" panose="020B0604020202020204" pitchFamily="34" charset="0"/>
                <a:cs typeface="Arial" panose="020B0604020202020204" pitchFamily="34" charset="0"/>
              </a:rPr>
              <a:t>Two-Spirit and </a:t>
            </a:r>
            <a:r>
              <a:rPr lang="en-US" sz="2000" dirty="0" smtClean="0">
                <a:latin typeface="Arial" panose="020B0604020202020204" pitchFamily="34" charset="0"/>
                <a:cs typeface="Arial" panose="020B0604020202020204" pitchFamily="34" charset="0"/>
              </a:rPr>
              <a:t>gender </a:t>
            </a:r>
            <a:r>
              <a:rPr lang="en-US" sz="2000" dirty="0" smtClean="0">
                <a:latin typeface="Arial" panose="020B0604020202020204" pitchFamily="34" charset="0"/>
                <a:cs typeface="Arial" panose="020B0604020202020204" pitchFamily="34" charset="0"/>
              </a:rPr>
              <a:t>diversity awareness</a:t>
            </a:r>
            <a:r>
              <a:rPr lang="en-US" sz="2000" dirty="0" smtClean="0">
                <a:latin typeface="Arial" panose="020B0604020202020204" pitchFamily="34" charset="0"/>
                <a:cs typeface="Arial" panose="020B0604020202020204" pitchFamily="34" charset="0"/>
              </a:rPr>
              <a:t>.</a:t>
            </a:r>
            <a:endParaRPr lang="en-US" sz="2000" b="1" dirty="0" smtClean="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Victim </a:t>
            </a:r>
            <a:r>
              <a:rPr lang="en-US" sz="2000" b="1" dirty="0">
                <a:latin typeface="Arial" panose="020B0604020202020204" pitchFamily="34" charset="0"/>
                <a:cs typeface="Arial" panose="020B0604020202020204" pitchFamily="34" charset="0"/>
              </a:rPr>
              <a:t>Services Research (RADAT): </a:t>
            </a:r>
            <a:r>
              <a:rPr lang="en-US" sz="2000" dirty="0">
                <a:latin typeface="Arial" panose="020B0604020202020204" pitchFamily="34" charset="0"/>
                <a:cs typeface="Arial" panose="020B0604020202020204" pitchFamily="34" charset="0"/>
              </a:rPr>
              <a:t>The sector will utilize survey analysis from training participants and focus groups to create First Nations-specific templates for assessment of risk and danger in support of First Nations victim services</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285750" indent="-285750" eaLnBrk="0" hangingPunct="0">
              <a:spcAft>
                <a:spcPts val="600"/>
              </a:spcAft>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Women’s </a:t>
            </a:r>
            <a:r>
              <a:rPr lang="en-US" sz="2000" b="1" dirty="0" smtClean="0">
                <a:latin typeface="Arial" panose="020B0604020202020204" pitchFamily="34" charset="0"/>
                <a:cs typeface="Arial" panose="020B0604020202020204" pitchFamily="34" charset="0"/>
              </a:rPr>
              <a:t>Well-Being</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Awareness </a:t>
            </a:r>
            <a:r>
              <a:rPr lang="en-US" sz="2000" dirty="0">
                <a:latin typeface="Arial" panose="020B0604020202020204" pitchFamily="34" charset="0"/>
                <a:cs typeface="Arial" panose="020B0604020202020204" pitchFamily="34" charset="0"/>
              </a:rPr>
              <a:t>sessions will be hosted on empowering First Nations women and decolonizing power </a:t>
            </a:r>
            <a:r>
              <a:rPr lang="en-US" sz="2000" dirty="0" smtClean="0">
                <a:latin typeface="Arial" panose="020B0604020202020204" pitchFamily="34" charset="0"/>
                <a:cs typeface="Arial" panose="020B0604020202020204" pitchFamily="34" charset="0"/>
              </a:rPr>
              <a:t>dynamics. A First Nations women’s financial well-being forum will be organized to support First </a:t>
            </a:r>
            <a:r>
              <a:rPr lang="en-US" sz="2000" dirty="0">
                <a:latin typeface="Arial" panose="020B0604020202020204" pitchFamily="34" charset="0"/>
                <a:cs typeface="Arial" panose="020B0604020202020204" pitchFamily="34" charset="0"/>
              </a:rPr>
              <a:t>Nations women </a:t>
            </a:r>
            <a:r>
              <a:rPr lang="en-US" sz="2000" dirty="0" smtClean="0">
                <a:latin typeface="Arial" panose="020B0604020202020204" pitchFamily="34" charset="0"/>
                <a:cs typeface="Arial" panose="020B0604020202020204" pitchFamily="34" charset="0"/>
              </a:rPr>
              <a:t>interested in starting </a:t>
            </a:r>
            <a:r>
              <a:rPr lang="en-US" sz="2000" dirty="0">
                <a:latin typeface="Arial" panose="020B0604020202020204" pitchFamily="34" charset="0"/>
                <a:cs typeface="Arial" panose="020B0604020202020204" pitchFamily="34" charset="0"/>
              </a:rPr>
              <a:t>their own </a:t>
            </a:r>
            <a:r>
              <a:rPr lang="en-US" sz="2000" dirty="0" smtClean="0">
                <a:latin typeface="Arial" panose="020B0604020202020204" pitchFamily="34" charset="0"/>
                <a:cs typeface="Arial" panose="020B0604020202020204" pitchFamily="34" charset="0"/>
              </a:rPr>
              <a:t>businesses or collective enterprises and exploring career opportunities and innovative approaches to financial well-being.</a:t>
            </a:r>
            <a:endParaRPr lang="en-US" sz="2000" dirty="0">
              <a:latin typeface="Arial" panose="020B0604020202020204" pitchFamily="34" charset="0"/>
              <a:cs typeface="Arial" panose="020B0604020202020204" pitchFamily="34" charset="0"/>
            </a:endParaRPr>
          </a:p>
          <a:p>
            <a:pPr marL="285750" indent="-285750" eaLnBrk="0" hangingPunct="0">
              <a:spcAft>
                <a:spcPts val="600"/>
              </a:spcAft>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644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807091" y="2208481"/>
            <a:ext cx="6889750" cy="3025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u="sng" dirty="0" smtClean="0">
                <a:solidFill>
                  <a:schemeClr val="bg1"/>
                </a:solidFill>
                <a:latin typeface="Arial" panose="020B0604020202020204" pitchFamily="34" charset="0"/>
                <a:cs typeface="Arial" panose="020B0604020202020204" pitchFamily="34" charset="0"/>
              </a:rPr>
              <a:t>For further information, please contact:</a:t>
            </a:r>
          </a:p>
          <a:p>
            <a:pPr algn="ctr"/>
            <a:endParaRPr lang="en-US" b="1" dirty="0" smtClean="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b="1" dirty="0" smtClean="0">
                <a:solidFill>
                  <a:schemeClr val="bg1"/>
                </a:solidFill>
                <a:latin typeface="Arial" panose="020B0604020202020204" pitchFamily="34" charset="0"/>
                <a:cs typeface="Arial" panose="020B0604020202020204" pitchFamily="34" charset="0"/>
              </a:rPr>
              <a:t>Nancy Johnson, </a:t>
            </a:r>
            <a:r>
              <a:rPr lang="en-US" b="1" dirty="0" smtClean="0">
                <a:solidFill>
                  <a:schemeClr val="bg1"/>
                </a:solidFill>
                <a:latin typeface="Arial" panose="020B0604020202020204" pitchFamily="34" charset="0"/>
                <a:cs typeface="Arial" panose="020B0604020202020204" pitchFamily="34" charset="0"/>
              </a:rPr>
              <a:t>Director of Women’s Initiatives</a:t>
            </a:r>
          </a:p>
          <a:p>
            <a:pPr marL="0" indent="0" algn="ctr">
              <a:buFont typeface="Arial" panose="020B0604020202020204" pitchFamily="34" charset="0"/>
              <a:buNone/>
            </a:pPr>
            <a:r>
              <a:rPr lang="en-US" b="1" u="sng" dirty="0" smtClean="0">
                <a:solidFill>
                  <a:schemeClr val="bg1"/>
                </a:solidFill>
                <a:latin typeface="Arial" panose="020B0604020202020204" pitchFamily="34" charset="0"/>
                <a:cs typeface="Arial" panose="020B0604020202020204" pitchFamily="34" charset="0"/>
              </a:rPr>
              <a:t>Nancy.Johnson@coo.org</a:t>
            </a:r>
            <a:endParaRPr lang="en-US" b="1" u="sng" dirty="0" smtClean="0">
              <a:solidFill>
                <a:schemeClr val="bg1"/>
              </a:solidFill>
              <a:latin typeface="Arial" panose="020B0604020202020204" pitchFamily="34" charset="0"/>
              <a:cs typeface="Arial" panose="020B0604020202020204" pitchFamily="34" charset="0"/>
            </a:endParaRPr>
          </a:p>
          <a:p>
            <a:pPr algn="ctr"/>
            <a:endParaRPr lang="en-US"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700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50943" y="2059463"/>
            <a:ext cx="6359943" cy="1446550"/>
          </a:xfrm>
          <a:prstGeom prst="rect">
            <a:avLst/>
          </a:prstGeom>
        </p:spPr>
        <p:txBody>
          <a:bodyPr wrap="square">
            <a:spAutoFit/>
          </a:bodyPr>
          <a:lstStyle/>
          <a:p>
            <a:r>
              <a:rPr lang="en-US" sz="4400" b="1" dirty="0" smtClean="0">
                <a:solidFill>
                  <a:schemeClr val="bg1"/>
                </a:solidFill>
                <a:latin typeface="Arial" panose="020B0604020202020204" pitchFamily="34" charset="0"/>
                <a:cs typeface="Arial" panose="020B0604020202020204" pitchFamily="34" charset="0"/>
              </a:rPr>
              <a:t/>
            </a:r>
            <a:br>
              <a:rPr lang="en-US" sz="4400" b="1" dirty="0" smtClean="0">
                <a:solidFill>
                  <a:schemeClr val="bg1"/>
                </a:solidFill>
                <a:latin typeface="Arial" panose="020B0604020202020204" pitchFamily="34" charset="0"/>
                <a:cs typeface="Arial" panose="020B0604020202020204" pitchFamily="34" charset="0"/>
              </a:rPr>
            </a:br>
            <a:r>
              <a:rPr lang="en-US" sz="4400" b="1" dirty="0" smtClean="0">
                <a:solidFill>
                  <a:schemeClr val="bg1"/>
                </a:solidFill>
                <a:latin typeface="Arial" panose="020B0604020202020204" pitchFamily="34" charset="0"/>
                <a:cs typeface="Arial" panose="020B0604020202020204" pitchFamily="34" charset="0"/>
              </a:rPr>
              <a:t>WOMEN’S INITIATIVES</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703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1849927"/>
            <a:ext cx="10907713" cy="3524956"/>
          </a:xfrm>
        </p:spPr>
        <p:txBody>
          <a:bodyPr>
            <a:noAutofit/>
          </a:bodyPr>
          <a:lstStyle/>
          <a:p>
            <a:pPr>
              <a:lnSpc>
                <a:spcPct val="100000"/>
              </a:lnSpc>
            </a:pPr>
            <a:r>
              <a:rPr lang="en-US" dirty="0" smtClean="0"/>
              <a:t>A dedicated Women’s </a:t>
            </a:r>
            <a:r>
              <a:rPr lang="en-US" dirty="0"/>
              <a:t>Initiatives Sector </a:t>
            </a:r>
            <a:r>
              <a:rPr lang="en-US" dirty="0" smtClean="0"/>
              <a:t>was </a:t>
            </a:r>
            <a:r>
              <a:rPr lang="en-US" dirty="0"/>
              <a:t>established </a:t>
            </a:r>
            <a:r>
              <a:rPr lang="en-US" dirty="0" smtClean="0"/>
              <a:t>within Chiefs of                                                         Ontario (COO) in </a:t>
            </a:r>
            <a:r>
              <a:rPr lang="en-US" dirty="0"/>
              <a:t>2021 to promote the safety, well-being and </a:t>
            </a:r>
            <a:r>
              <a:rPr lang="en-US" dirty="0" smtClean="0"/>
              <a:t>empowerment                                                            of First </a:t>
            </a:r>
            <a:r>
              <a:rPr lang="en-US" dirty="0"/>
              <a:t>Nations women, </a:t>
            </a:r>
            <a:r>
              <a:rPr lang="en-US" dirty="0" smtClean="0"/>
              <a:t>girls, Two-Spirit and gender-diverse </a:t>
            </a:r>
            <a:r>
              <a:rPr lang="en-US" dirty="0" smtClean="0"/>
              <a:t>people and                                           communities and to bring </a:t>
            </a:r>
            <a:r>
              <a:rPr lang="en-US" dirty="0"/>
              <a:t>a gender-based lens to the issues that impact </a:t>
            </a:r>
            <a:r>
              <a:rPr lang="en-US" dirty="0" smtClean="0"/>
              <a:t>                                                      First </a:t>
            </a:r>
            <a:r>
              <a:rPr lang="en-US" dirty="0"/>
              <a:t>Nations communities </a:t>
            </a:r>
            <a:r>
              <a:rPr lang="en-US" dirty="0" smtClean="0"/>
              <a:t>across </a:t>
            </a:r>
            <a:r>
              <a:rPr lang="en-US" dirty="0"/>
              <a:t>Ontario. </a:t>
            </a:r>
            <a:endParaRPr lang="en-US" dirty="0" smtClean="0"/>
          </a:p>
          <a:p>
            <a:pPr>
              <a:lnSpc>
                <a:spcPct val="100000"/>
              </a:lnSpc>
            </a:pPr>
            <a:r>
              <a:rPr lang="en-US" dirty="0" smtClean="0"/>
              <a:t>The sector provides technical support and coordination to the First </a:t>
            </a:r>
            <a:r>
              <a:rPr lang="en-US" dirty="0"/>
              <a:t>Nations Women’s Council, </a:t>
            </a:r>
            <a:r>
              <a:rPr lang="en-US" dirty="0" smtClean="0"/>
              <a:t>a COO Charter Council with representatives from </a:t>
            </a:r>
            <a:r>
              <a:rPr lang="en-US" dirty="0" err="1" smtClean="0"/>
              <a:t>Nishnawbe</a:t>
            </a:r>
            <a:r>
              <a:rPr lang="en-US" dirty="0" smtClean="0"/>
              <a:t> </a:t>
            </a:r>
            <a:r>
              <a:rPr lang="en-US" dirty="0" err="1" smtClean="0"/>
              <a:t>Aski</a:t>
            </a:r>
            <a:r>
              <a:rPr lang="en-US" dirty="0" smtClean="0"/>
              <a:t> Nation, Grand Council Treaty #3, Anishinabek Nation, Association of Iroquois and Allied Indians, </a:t>
            </a:r>
            <a:r>
              <a:rPr lang="en-US" dirty="0"/>
              <a:t>Independent First Nations, Six Nations of the Grand River and Mohawk Council of </a:t>
            </a:r>
            <a:r>
              <a:rPr lang="en-US" dirty="0" err="1" smtClean="0"/>
              <a:t>Akwesasne</a:t>
            </a:r>
            <a:r>
              <a:rPr lang="en-US" dirty="0" smtClean="0"/>
              <a:t>. </a:t>
            </a:r>
            <a:endParaRPr lang="en-US" dirty="0"/>
          </a:p>
        </p:txBody>
      </p:sp>
      <p:sp>
        <p:nvSpPr>
          <p:cNvPr id="3" name="Text Placeholder 2"/>
          <p:cNvSpPr>
            <a:spLocks noGrp="1"/>
          </p:cNvSpPr>
          <p:nvPr>
            <p:ph type="body" sz="quarter" idx="11"/>
          </p:nvPr>
        </p:nvSpPr>
        <p:spPr/>
        <p:txBody>
          <a:bodyPr/>
          <a:lstStyle/>
          <a:p>
            <a:r>
              <a:rPr lang="en-US" b="1" dirty="0" smtClean="0"/>
              <a:t>WOMEN’S INITIATIVES</a:t>
            </a:r>
            <a:endParaRPr lang="en-US" b="1" dirty="0"/>
          </a:p>
        </p:txBody>
      </p:sp>
      <p:sp>
        <p:nvSpPr>
          <p:cNvPr id="4" name="Oval 3"/>
          <p:cNvSpPr/>
          <p:nvPr/>
        </p:nvSpPr>
        <p:spPr>
          <a:xfrm>
            <a:off x="9148619" y="1076814"/>
            <a:ext cx="2468880" cy="2377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Arial" panose="020B0604020202020204" pitchFamily="34" charset="0"/>
                <a:cs typeface="Arial" panose="020B0604020202020204" pitchFamily="34" charset="0"/>
              </a:rPr>
              <a:t>Safety, wellbeing and   empowerment of First Nations women, girls, 2S/gender diverse and communities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9933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566265" y="2907980"/>
            <a:ext cx="5252105" cy="115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Accomplishments</a:t>
            </a:r>
          </a:p>
          <a:p>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359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329907"/>
            <a:ext cx="7926388" cy="773113"/>
          </a:xfrm>
        </p:spPr>
        <p:txBody>
          <a:bodyPr>
            <a:normAutofit fontScale="92500"/>
          </a:bodyPr>
          <a:lstStyle/>
          <a:p>
            <a:r>
              <a:rPr lang="en-US" dirty="0" smtClean="0"/>
              <a:t>Accomplishments: Women’s Leadership</a:t>
            </a:r>
            <a:endParaRPr lang="en-US" dirty="0"/>
          </a:p>
        </p:txBody>
      </p:sp>
      <p:sp>
        <p:nvSpPr>
          <p:cNvPr id="4" name="Text Placeholder 3"/>
          <p:cNvSpPr>
            <a:spLocks noGrp="1"/>
          </p:cNvSpPr>
          <p:nvPr>
            <p:ph type="body" sz="quarter" idx="10"/>
          </p:nvPr>
        </p:nvSpPr>
        <p:spPr>
          <a:xfrm>
            <a:off x="260350" y="2103020"/>
            <a:ext cx="11562715" cy="3739485"/>
          </a:xfrm>
          <a:prstGeom prst="rect">
            <a:avLst/>
          </a:prstGeom>
        </p:spPr>
        <p:txBody>
          <a:bodyPr wrap="square">
            <a:spAutoFit/>
          </a:bodyPr>
          <a:lstStyle/>
          <a:p>
            <a:pPr>
              <a:lnSpc>
                <a:spcPct val="100000"/>
              </a:lnSpc>
            </a:pPr>
            <a:r>
              <a:rPr lang="en-US" dirty="0">
                <a:solidFill>
                  <a:srgbClr val="000000"/>
                </a:solidFill>
                <a:ea typeface="Calibri" panose="020F0502020204030204" pitchFamily="34" charset="0"/>
              </a:rPr>
              <a:t>In </a:t>
            </a:r>
            <a:r>
              <a:rPr lang="en-US" dirty="0" smtClean="0">
                <a:solidFill>
                  <a:srgbClr val="000000"/>
                </a:solidFill>
                <a:ea typeface="Calibri" panose="020F0502020204030204" pitchFamily="34" charset="0"/>
              </a:rPr>
              <a:t>2022-23, </a:t>
            </a:r>
            <a:r>
              <a:rPr lang="en-US" dirty="0">
                <a:solidFill>
                  <a:srgbClr val="000000"/>
                </a:solidFill>
                <a:ea typeface="Calibri" panose="020F0502020204030204" pitchFamily="34" charset="0"/>
              </a:rPr>
              <a:t>the sector coordinated 12 meetings of the </a:t>
            </a:r>
            <a:r>
              <a:rPr lang="en-US" dirty="0" smtClean="0">
                <a:solidFill>
                  <a:srgbClr val="000000"/>
                </a:solidFill>
                <a:ea typeface="Calibri" panose="020F0502020204030204" pitchFamily="34" charset="0"/>
              </a:rPr>
              <a:t>COO First </a:t>
            </a:r>
            <a:r>
              <a:rPr lang="en-US" dirty="0">
                <a:solidFill>
                  <a:srgbClr val="000000"/>
                </a:solidFill>
                <a:ea typeface="Calibri" panose="020F0502020204030204" pitchFamily="34" charset="0"/>
              </a:rPr>
              <a:t>Nations Women’s </a:t>
            </a:r>
            <a:r>
              <a:rPr lang="en-US" dirty="0" smtClean="0">
                <a:solidFill>
                  <a:srgbClr val="000000"/>
                </a:solidFill>
                <a:ea typeface="Calibri" panose="020F0502020204030204" pitchFamily="34" charset="0"/>
              </a:rPr>
              <a:t>Council, including </a:t>
            </a:r>
            <a:r>
              <a:rPr lang="en-US" dirty="0">
                <a:solidFill>
                  <a:srgbClr val="000000"/>
                </a:solidFill>
                <a:ea typeface="Calibri" panose="020F0502020204030204" pitchFamily="34" charset="0"/>
              </a:rPr>
              <a:t>a joint meeting with women Chiefs and Ontario Regional Chief </a:t>
            </a:r>
            <a:r>
              <a:rPr lang="en-US" dirty="0" smtClean="0">
                <a:solidFill>
                  <a:srgbClr val="000000"/>
                </a:solidFill>
                <a:ea typeface="Calibri" panose="020F0502020204030204" pitchFamily="34" charset="0"/>
              </a:rPr>
              <a:t>Hare in </a:t>
            </a:r>
            <a:r>
              <a:rPr lang="en-US" dirty="0">
                <a:solidFill>
                  <a:srgbClr val="000000"/>
                </a:solidFill>
                <a:ea typeface="Calibri" panose="020F0502020204030204" pitchFamily="34" charset="0"/>
              </a:rPr>
              <a:t>November </a:t>
            </a:r>
            <a:r>
              <a:rPr lang="en-US" dirty="0" smtClean="0">
                <a:solidFill>
                  <a:srgbClr val="000000"/>
                </a:solidFill>
                <a:ea typeface="Calibri" panose="020F0502020204030204" pitchFamily="34" charset="0"/>
              </a:rPr>
              <a:t>2022. A First Nations Women’s Leadership Summit was held in March </a:t>
            </a:r>
            <a:r>
              <a:rPr lang="en-US" dirty="0" smtClean="0">
                <a:solidFill>
                  <a:srgbClr val="000000"/>
                </a:solidFill>
                <a:ea typeface="Calibri" panose="020F0502020204030204" pitchFamily="34" charset="0"/>
              </a:rPr>
              <a:t>2023.</a:t>
            </a:r>
            <a:endParaRPr lang="en-US" dirty="0" smtClean="0">
              <a:solidFill>
                <a:srgbClr val="000000"/>
              </a:solidFill>
              <a:ea typeface="Calibri" panose="020F0502020204030204" pitchFamily="34" charset="0"/>
            </a:endParaRPr>
          </a:p>
          <a:p>
            <a:pPr>
              <a:lnSpc>
                <a:spcPct val="100000"/>
              </a:lnSpc>
            </a:pPr>
            <a:r>
              <a:rPr lang="en-US" dirty="0" smtClean="0">
                <a:solidFill>
                  <a:srgbClr val="000000"/>
                </a:solidFill>
                <a:ea typeface="Calibri" panose="020F0502020204030204" pitchFamily="34" charset="0"/>
              </a:rPr>
              <a:t>Terms </a:t>
            </a:r>
            <a:r>
              <a:rPr lang="en-US" dirty="0">
                <a:solidFill>
                  <a:srgbClr val="000000"/>
                </a:solidFill>
                <a:ea typeface="Calibri" panose="020F0502020204030204" pitchFamily="34" charset="0"/>
              </a:rPr>
              <a:t>of Reference for the </a:t>
            </a:r>
            <a:r>
              <a:rPr lang="en-US" dirty="0" smtClean="0">
                <a:solidFill>
                  <a:srgbClr val="000000"/>
                </a:solidFill>
                <a:ea typeface="Calibri" panose="020F0502020204030204" pitchFamily="34" charset="0"/>
              </a:rPr>
              <a:t>COO First Nations Women’s Council were </a:t>
            </a:r>
            <a:r>
              <a:rPr lang="en-US" dirty="0">
                <a:solidFill>
                  <a:srgbClr val="000000"/>
                </a:solidFill>
                <a:ea typeface="Calibri" panose="020F0502020204030204" pitchFamily="34" charset="0"/>
              </a:rPr>
              <a:t>updated to reflect </a:t>
            </a:r>
            <a:r>
              <a:rPr lang="en-US" dirty="0" smtClean="0">
                <a:solidFill>
                  <a:srgbClr val="000000"/>
                </a:solidFill>
                <a:ea typeface="Calibri" panose="020F0502020204030204" pitchFamily="34" charset="0"/>
              </a:rPr>
              <a:t>the broader mandate of not only ending violence against First Nations women and girls but also advancing community </a:t>
            </a:r>
            <a:r>
              <a:rPr lang="en-US" dirty="0">
                <a:solidFill>
                  <a:srgbClr val="000000"/>
                </a:solidFill>
                <a:ea typeface="Calibri" panose="020F0502020204030204" pitchFamily="34" charset="0"/>
              </a:rPr>
              <a:t>safety, well-being and empowerment of First Nations women, </a:t>
            </a:r>
            <a:r>
              <a:rPr lang="en-US" dirty="0" smtClean="0">
                <a:solidFill>
                  <a:srgbClr val="000000"/>
                </a:solidFill>
                <a:ea typeface="Calibri" panose="020F0502020204030204" pitchFamily="34" charset="0"/>
              </a:rPr>
              <a:t>girls, Two-Spirit </a:t>
            </a:r>
            <a:r>
              <a:rPr lang="en-US" dirty="0">
                <a:solidFill>
                  <a:srgbClr val="000000"/>
                </a:solidFill>
                <a:ea typeface="Calibri" panose="020F0502020204030204" pitchFamily="34" charset="0"/>
              </a:rPr>
              <a:t>and gender diverse people (</a:t>
            </a:r>
            <a:r>
              <a:rPr lang="en-US" dirty="0" smtClean="0">
                <a:solidFill>
                  <a:srgbClr val="000000"/>
                </a:solidFill>
                <a:ea typeface="Calibri" panose="020F0502020204030204" pitchFamily="34" charset="0"/>
              </a:rPr>
              <a:t>2SLGBTQQIA+) </a:t>
            </a:r>
            <a:r>
              <a:rPr lang="en-US" dirty="0">
                <a:solidFill>
                  <a:srgbClr val="000000"/>
                </a:solidFill>
                <a:ea typeface="Calibri" panose="020F0502020204030204" pitchFamily="34" charset="0"/>
              </a:rPr>
              <a:t>and gender </a:t>
            </a:r>
            <a:r>
              <a:rPr lang="en-US" dirty="0" smtClean="0">
                <a:solidFill>
                  <a:srgbClr val="000000"/>
                </a:solidFill>
                <a:ea typeface="Calibri" panose="020F0502020204030204" pitchFamily="34" charset="0"/>
              </a:rPr>
              <a:t>diversity in First Nations leadership</a:t>
            </a:r>
            <a:r>
              <a:rPr lang="en-US" dirty="0" smtClean="0">
                <a:solidFill>
                  <a:srgbClr val="000000"/>
                </a:solidFill>
                <a:ea typeface="Calibri" panose="020F0502020204030204" pitchFamily="34" charset="0"/>
              </a:rPr>
              <a:t>.</a:t>
            </a:r>
            <a:endParaRPr lang="en-US" dirty="0">
              <a:ea typeface="Calibri" panose="020F0502020204030204" pitchFamily="34" charset="0"/>
            </a:endParaRPr>
          </a:p>
          <a:p>
            <a:r>
              <a:rPr lang="en-US" dirty="0"/>
              <a:t>The sector </a:t>
            </a:r>
            <a:r>
              <a:rPr lang="en-US" dirty="0" smtClean="0"/>
              <a:t>also provided </a:t>
            </a:r>
            <a:r>
              <a:rPr lang="en-US" dirty="0"/>
              <a:t>technical support to the Ontario First Nations representative on the Assembly of First Nations Women’s Council, Deputy Grand Chief Anna Betty </a:t>
            </a:r>
            <a:r>
              <a:rPr lang="en-US" dirty="0" smtClean="0"/>
              <a:t>Achneepineskum, </a:t>
            </a:r>
            <a:r>
              <a:rPr lang="en-US" dirty="0" smtClean="0"/>
              <a:t>from </a:t>
            </a:r>
            <a:r>
              <a:rPr lang="en-US" dirty="0" smtClean="0"/>
              <a:t>Nishnawbe </a:t>
            </a:r>
            <a:r>
              <a:rPr lang="en-US" dirty="0"/>
              <a:t>Aski Nation. </a:t>
            </a:r>
          </a:p>
          <a:p>
            <a:endParaRPr lang="en-US" dirty="0" smtClean="0">
              <a:latin typeface="+mn-lt"/>
            </a:endParaRPr>
          </a:p>
        </p:txBody>
      </p:sp>
    </p:spTree>
    <p:extLst>
      <p:ext uri="{BB962C8B-B14F-4D97-AF65-F5344CB8AC3E}">
        <p14:creationId xmlns:p14="http://schemas.microsoft.com/office/powerpoint/2010/main" val="742826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251099"/>
            <a:ext cx="11266633" cy="773113"/>
          </a:xfrm>
        </p:spPr>
        <p:txBody>
          <a:bodyPr>
            <a:normAutofit/>
          </a:bodyPr>
          <a:lstStyle/>
          <a:p>
            <a:r>
              <a:rPr lang="en-US" sz="3200" dirty="0" smtClean="0"/>
              <a:t>Accomplishments: Gender Violence Action Plan</a:t>
            </a:r>
            <a:endParaRPr lang="en-US" sz="3200" dirty="0"/>
          </a:p>
        </p:txBody>
      </p:sp>
      <p:sp>
        <p:nvSpPr>
          <p:cNvPr id="4" name="Text Placeholder 3"/>
          <p:cNvSpPr>
            <a:spLocks noGrp="1"/>
          </p:cNvSpPr>
          <p:nvPr>
            <p:ph type="body" sz="quarter" idx="10"/>
          </p:nvPr>
        </p:nvSpPr>
        <p:spPr>
          <a:xfrm>
            <a:off x="260350" y="1886827"/>
            <a:ext cx="11562715" cy="4028795"/>
          </a:xfrm>
          <a:prstGeom prst="rect">
            <a:avLst/>
          </a:prstGeom>
        </p:spPr>
        <p:txBody>
          <a:bodyPr wrap="square">
            <a:spAutoFit/>
          </a:bodyPr>
          <a:lstStyle/>
          <a:p>
            <a:pPr>
              <a:lnSpc>
                <a:spcPct val="100000"/>
              </a:lnSpc>
            </a:pPr>
            <a:r>
              <a:rPr lang="en-US" dirty="0" smtClean="0">
                <a:ea typeface="Calibri" panose="020F0502020204030204" pitchFamily="34" charset="0"/>
              </a:rPr>
              <a:t>An Ontario </a:t>
            </a:r>
            <a:r>
              <a:rPr lang="en-US" dirty="0">
                <a:ea typeface="Calibri" panose="020F0502020204030204" pitchFamily="34" charset="0"/>
              </a:rPr>
              <a:t>First Nations Gender-Based Violence Action Plan </a:t>
            </a:r>
            <a:r>
              <a:rPr lang="en-US" dirty="0" smtClean="0">
                <a:ea typeface="Calibri" panose="020F0502020204030204" pitchFamily="34" charset="0"/>
              </a:rPr>
              <a:t>was developed based                      on the input of Ontario First Nations MMIWG2S families, survivors and front-line                               workers. The action plan was approved by Leadership </a:t>
            </a:r>
            <a:r>
              <a:rPr lang="en-US" dirty="0">
                <a:ea typeface="Calibri" panose="020F0502020204030204" pitchFamily="34" charset="0"/>
              </a:rPr>
              <a:t>Council in April </a:t>
            </a:r>
            <a:r>
              <a:rPr lang="en-US" dirty="0" smtClean="0">
                <a:ea typeface="Calibri" panose="020F0502020204030204" pitchFamily="34" charset="0"/>
              </a:rPr>
              <a:t>2022 and                         initial research was conducted to assist </a:t>
            </a:r>
            <a:r>
              <a:rPr lang="en-US" dirty="0">
                <a:ea typeface="Calibri" panose="020F0502020204030204" pitchFamily="34" charset="0"/>
              </a:rPr>
              <a:t>communities </a:t>
            </a:r>
            <a:r>
              <a:rPr lang="en-US" dirty="0" smtClean="0">
                <a:ea typeface="Calibri" panose="020F0502020204030204" pitchFamily="34" charset="0"/>
              </a:rPr>
              <a:t>in preventing </a:t>
            </a:r>
            <a:r>
              <a:rPr lang="en-US" dirty="0">
                <a:ea typeface="Calibri" panose="020F0502020204030204" pitchFamily="34" charset="0"/>
              </a:rPr>
              <a:t>violence against </a:t>
            </a:r>
            <a:r>
              <a:rPr lang="en-US" dirty="0" smtClean="0">
                <a:ea typeface="Calibri" panose="020F0502020204030204" pitchFamily="34" charset="0"/>
              </a:rPr>
              <a:t>                              First </a:t>
            </a:r>
            <a:r>
              <a:rPr lang="en-US" dirty="0">
                <a:ea typeface="Calibri" panose="020F0502020204030204" pitchFamily="34" charset="0"/>
              </a:rPr>
              <a:t>Nations women, girls, Two Spirit/gender diverse and vulnerable groups. </a:t>
            </a:r>
            <a:endParaRPr lang="en-US" dirty="0" smtClean="0">
              <a:ea typeface="Calibri" panose="020F0502020204030204" pitchFamily="34" charset="0"/>
            </a:endParaRPr>
          </a:p>
          <a:p>
            <a:pPr>
              <a:lnSpc>
                <a:spcPct val="100000"/>
              </a:lnSpc>
            </a:pPr>
            <a:r>
              <a:rPr lang="en-US" dirty="0" smtClean="0">
                <a:solidFill>
                  <a:srgbClr val="000000"/>
                </a:solidFill>
                <a:ea typeface="Calibri" panose="020F0502020204030204" pitchFamily="34" charset="0"/>
              </a:rPr>
              <a:t>A </a:t>
            </a:r>
            <a:r>
              <a:rPr lang="en-US" dirty="0">
                <a:solidFill>
                  <a:srgbClr val="000000"/>
                </a:solidFill>
                <a:ea typeface="Calibri" panose="020F0502020204030204" pitchFamily="34" charset="0"/>
              </a:rPr>
              <a:t>COO Women’s Initiatives webpage was developed to highlight the work of the sector and to share information </a:t>
            </a:r>
            <a:r>
              <a:rPr lang="en-US" dirty="0" smtClean="0">
                <a:solidFill>
                  <a:srgbClr val="000000"/>
                </a:solidFill>
                <a:ea typeface="Calibri" panose="020F0502020204030204" pitchFamily="34" charset="0"/>
              </a:rPr>
              <a:t>related </a:t>
            </a:r>
            <a:r>
              <a:rPr lang="en-US" dirty="0">
                <a:solidFill>
                  <a:srgbClr val="000000"/>
                </a:solidFill>
                <a:ea typeface="Calibri" panose="020F0502020204030204" pitchFamily="34" charset="0"/>
              </a:rPr>
              <a:t>to MMIWG and gender-based violence</a:t>
            </a:r>
            <a:r>
              <a:rPr lang="en-US" dirty="0" smtClean="0">
                <a:solidFill>
                  <a:srgbClr val="000000"/>
                </a:solidFill>
                <a:ea typeface="Calibri" panose="020F0502020204030204" pitchFamily="34" charset="0"/>
              </a:rPr>
              <a:t>. A Safe Space campaign was launched to promote community messaging around ending gender-based violence.</a:t>
            </a:r>
          </a:p>
          <a:p>
            <a:pPr>
              <a:lnSpc>
                <a:spcPct val="100000"/>
              </a:lnSpc>
            </a:pPr>
            <a:r>
              <a:rPr lang="en-US" dirty="0" smtClean="0">
                <a:solidFill>
                  <a:srgbClr val="000000"/>
                </a:solidFill>
                <a:ea typeface="Calibri" panose="020F0502020204030204" pitchFamily="34" charset="0"/>
              </a:rPr>
              <a:t>Human trafficking was identified as an immediate priority during the 2022 MMIWG2S Family Gathering. The sector hosted two Lunch and Learn sessions on human trafficking and developed a first draft of a First Nations human trafficking toolkit.  </a:t>
            </a:r>
            <a:endParaRPr lang="en-US" dirty="0">
              <a:solidFill>
                <a:srgbClr val="000000"/>
              </a:solidFill>
              <a:ea typeface="Calibri" panose="020F0502020204030204" pitchFamily="34" charset="0"/>
            </a:endParaRPr>
          </a:p>
          <a:p>
            <a:pPr marL="0" indent="0">
              <a:buNone/>
            </a:pPr>
            <a:endParaRPr lang="en-US" sz="1200" dirty="0" smtClean="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9792" y="1738357"/>
            <a:ext cx="1675232" cy="1843166"/>
          </a:xfrm>
          <a:prstGeom prst="rect">
            <a:avLst/>
          </a:prstGeom>
        </p:spPr>
      </p:pic>
    </p:spTree>
    <p:extLst>
      <p:ext uri="{BB962C8B-B14F-4D97-AF65-F5344CB8AC3E}">
        <p14:creationId xmlns:p14="http://schemas.microsoft.com/office/powerpoint/2010/main" val="2579255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60350" y="1346236"/>
            <a:ext cx="9853468" cy="773113"/>
          </a:xfrm>
        </p:spPr>
        <p:txBody>
          <a:bodyPr>
            <a:normAutofit/>
          </a:bodyPr>
          <a:lstStyle/>
          <a:p>
            <a:r>
              <a:rPr lang="en-US" sz="3200" dirty="0" smtClean="0"/>
              <a:t>Accomplishments: Victim Services Research</a:t>
            </a:r>
            <a:endParaRPr lang="en-US" sz="3200" dirty="0"/>
          </a:p>
        </p:txBody>
      </p:sp>
      <p:sp>
        <p:nvSpPr>
          <p:cNvPr id="4" name="Text Placeholder 3"/>
          <p:cNvSpPr>
            <a:spLocks noGrp="1"/>
          </p:cNvSpPr>
          <p:nvPr>
            <p:ph type="body" sz="quarter" idx="10"/>
          </p:nvPr>
        </p:nvSpPr>
        <p:spPr>
          <a:xfrm>
            <a:off x="260350" y="1988720"/>
            <a:ext cx="11562715" cy="3247043"/>
          </a:xfrm>
          <a:prstGeom prst="rect">
            <a:avLst/>
          </a:prstGeom>
        </p:spPr>
        <p:txBody>
          <a:bodyPr wrap="square" anchor="t">
            <a:spAutoFit/>
          </a:bodyPr>
          <a:lstStyle/>
          <a:p>
            <a:pPr marL="342900" indent="-342900">
              <a:lnSpc>
                <a:spcPct val="100000"/>
              </a:lnSpc>
              <a:spcAft>
                <a:spcPts val="800"/>
              </a:spcAft>
            </a:pPr>
            <a:r>
              <a:rPr lang="en-US" dirty="0" smtClean="0">
                <a:ea typeface="Calibri" panose="020F0502020204030204" pitchFamily="34" charset="0"/>
              </a:rPr>
              <a:t>A research project on Risk </a:t>
            </a:r>
            <a:r>
              <a:rPr lang="en-US" dirty="0">
                <a:ea typeface="Calibri" panose="020F0502020204030204" pitchFamily="34" charset="0"/>
              </a:rPr>
              <a:t>A</a:t>
            </a:r>
            <a:r>
              <a:rPr lang="en-US" dirty="0" smtClean="0">
                <a:ea typeface="Calibri" panose="020F0502020204030204" pitchFamily="34" charset="0"/>
              </a:rPr>
              <a:t>ssessment and Danger </a:t>
            </a:r>
            <a:r>
              <a:rPr lang="en-US" dirty="0">
                <a:ea typeface="Calibri" panose="020F0502020204030204" pitchFamily="34" charset="0"/>
              </a:rPr>
              <a:t>A</a:t>
            </a:r>
            <a:r>
              <a:rPr lang="en-US" dirty="0" smtClean="0">
                <a:ea typeface="Calibri" panose="020F0502020204030204" pitchFamily="34" charset="0"/>
              </a:rPr>
              <a:t>ssessment </a:t>
            </a:r>
            <a:r>
              <a:rPr lang="en-US" dirty="0">
                <a:ea typeface="Calibri" panose="020F0502020204030204" pitchFamily="34" charset="0"/>
              </a:rPr>
              <a:t>T</a:t>
            </a:r>
            <a:r>
              <a:rPr lang="en-US" dirty="0" smtClean="0">
                <a:ea typeface="Calibri" panose="020F0502020204030204" pitchFamily="34" charset="0"/>
              </a:rPr>
              <a:t>ools (RADAT) was undertaken with the hiring of a </a:t>
            </a:r>
            <a:r>
              <a:rPr lang="en-US" dirty="0">
                <a:ea typeface="Calibri" panose="020F0502020204030204" pitchFamily="34" charset="0"/>
              </a:rPr>
              <a:t>R</a:t>
            </a:r>
            <a:r>
              <a:rPr lang="en-US" dirty="0" smtClean="0">
                <a:ea typeface="Calibri" panose="020F0502020204030204" pitchFamily="34" charset="0"/>
              </a:rPr>
              <a:t>esearch </a:t>
            </a:r>
            <a:r>
              <a:rPr lang="en-US" dirty="0">
                <a:ea typeface="Calibri" panose="020F0502020204030204" pitchFamily="34" charset="0"/>
              </a:rPr>
              <a:t>C</a:t>
            </a:r>
            <a:r>
              <a:rPr lang="en-US" dirty="0" smtClean="0">
                <a:ea typeface="Calibri" panose="020F0502020204030204" pitchFamily="34" charset="0"/>
              </a:rPr>
              <a:t>oordinator and a Communications </a:t>
            </a:r>
            <a:r>
              <a:rPr lang="en-US" dirty="0">
                <a:ea typeface="Calibri" panose="020F0502020204030204" pitchFamily="34" charset="0"/>
              </a:rPr>
              <a:t>C</a:t>
            </a:r>
            <a:r>
              <a:rPr lang="en-US" dirty="0" smtClean="0">
                <a:ea typeface="Calibri" panose="020F0502020204030204" pitchFamily="34" charset="0"/>
              </a:rPr>
              <a:t>oordinator.</a:t>
            </a:r>
          </a:p>
          <a:p>
            <a:pPr marL="342900" indent="-342900">
              <a:lnSpc>
                <a:spcPct val="100000"/>
              </a:lnSpc>
              <a:spcAft>
                <a:spcPts val="800"/>
              </a:spcAft>
            </a:pPr>
            <a:r>
              <a:rPr lang="en-US" dirty="0" smtClean="0">
                <a:ea typeface="Calibri" panose="020F0502020204030204" pitchFamily="34" charset="0"/>
              </a:rPr>
              <a:t>A </a:t>
            </a:r>
            <a:r>
              <a:rPr lang="en-US" dirty="0">
                <a:ea typeface="Calibri" panose="020F0502020204030204" pitchFamily="34" charset="0"/>
              </a:rPr>
              <a:t>literature </a:t>
            </a:r>
            <a:r>
              <a:rPr lang="en-US" dirty="0" smtClean="0">
                <a:ea typeface="Calibri" panose="020F0502020204030204" pitchFamily="34" charset="0"/>
              </a:rPr>
              <a:t>review was completed on First Nations partner violence. Data from the literature review were utilized to create a fact sheet on First Nations gender-based violence.</a:t>
            </a:r>
          </a:p>
          <a:p>
            <a:pPr marL="342900" indent="-342900">
              <a:lnSpc>
                <a:spcPct val="100000"/>
              </a:lnSpc>
              <a:spcAft>
                <a:spcPts val="800"/>
              </a:spcAft>
            </a:pPr>
            <a:r>
              <a:rPr lang="en-US" dirty="0" smtClean="0">
                <a:ea typeface="Calibri" panose="020F0502020204030204" pitchFamily="34" charset="0"/>
              </a:rPr>
              <a:t>Training </a:t>
            </a:r>
            <a:r>
              <a:rPr lang="en-US" dirty="0">
                <a:ea typeface="Calibri" panose="020F0502020204030204" pitchFamily="34" charset="0"/>
              </a:rPr>
              <a:t>was provided to </a:t>
            </a:r>
            <a:r>
              <a:rPr lang="en-US" dirty="0" smtClean="0">
                <a:ea typeface="Calibri" panose="020F0502020204030204" pitchFamily="34" charset="0"/>
              </a:rPr>
              <a:t>almost 300 front-line </a:t>
            </a:r>
            <a:r>
              <a:rPr lang="en-US" dirty="0">
                <a:ea typeface="Calibri" panose="020F0502020204030204" pitchFamily="34" charset="0"/>
              </a:rPr>
              <a:t>victim services </a:t>
            </a:r>
            <a:r>
              <a:rPr lang="en-US" dirty="0" smtClean="0">
                <a:ea typeface="Calibri" panose="020F0502020204030204" pitchFamily="34" charset="0"/>
              </a:rPr>
              <a:t>workers on current tools for assessing risk and danger and safety planning with First Nations victims of violence.</a:t>
            </a:r>
          </a:p>
          <a:p>
            <a:pPr marL="342900" indent="-342900">
              <a:lnSpc>
                <a:spcPct val="100000"/>
              </a:lnSpc>
              <a:spcAft>
                <a:spcPts val="800"/>
              </a:spcAft>
            </a:pPr>
            <a:r>
              <a:rPr lang="en-US" dirty="0" smtClean="0"/>
              <a:t>This multi-phase project will generate tools and information to support First Nations victim services across </a:t>
            </a:r>
            <a:r>
              <a:rPr lang="en-US" dirty="0" smtClean="0"/>
              <a:t>Ontario.</a:t>
            </a:r>
            <a:endParaRPr lang="en-US" dirty="0" smtClean="0"/>
          </a:p>
        </p:txBody>
      </p:sp>
    </p:spTree>
    <p:extLst>
      <p:ext uri="{BB962C8B-B14F-4D97-AF65-F5344CB8AC3E}">
        <p14:creationId xmlns:p14="http://schemas.microsoft.com/office/powerpoint/2010/main" val="4153391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350" y="2066734"/>
            <a:ext cx="8661976" cy="3756546"/>
          </a:xfrm>
        </p:spPr>
        <p:txBody>
          <a:bodyPr>
            <a:normAutofit fontScale="92500" lnSpcReduction="10000"/>
          </a:bodyPr>
          <a:lstStyle/>
          <a:p>
            <a:pPr>
              <a:lnSpc>
                <a:spcPct val="100000"/>
              </a:lnSpc>
            </a:pPr>
            <a:r>
              <a:rPr lang="en-US" dirty="0" smtClean="0"/>
              <a:t>The sector participated </a:t>
            </a:r>
            <a:r>
              <a:rPr lang="en-US" dirty="0"/>
              <a:t>on the Indigenous Women’s Advisory Council </a:t>
            </a:r>
            <a:r>
              <a:rPr lang="en-US" dirty="0" smtClean="0"/>
              <a:t>(</a:t>
            </a:r>
            <a:r>
              <a:rPr lang="en-US" dirty="0" smtClean="0"/>
              <a:t>IWAC), which </a:t>
            </a:r>
            <a:r>
              <a:rPr lang="en-US" dirty="0" smtClean="0"/>
              <a:t>advises the Ontario government on ending </a:t>
            </a:r>
            <a:r>
              <a:rPr lang="en-US" dirty="0"/>
              <a:t>violence against Indigenous women. In </a:t>
            </a:r>
            <a:r>
              <a:rPr lang="en-US" dirty="0" smtClean="0"/>
              <a:t>2022-23, </a:t>
            </a:r>
            <a:r>
              <a:rPr lang="en-US" dirty="0"/>
              <a:t>the </a:t>
            </a:r>
            <a:r>
              <a:rPr lang="en-US" dirty="0" smtClean="0"/>
              <a:t>IWAC focused on implementation </a:t>
            </a:r>
            <a:r>
              <a:rPr lang="en-US" dirty="0"/>
              <a:t>of Pathways to Safety, </a:t>
            </a:r>
            <a:r>
              <a:rPr lang="en-US" dirty="0" smtClean="0"/>
              <a:t>Ontario’s </a:t>
            </a:r>
            <a:r>
              <a:rPr lang="en-US" dirty="0"/>
              <a:t>response to the National Inquiry into Missing and Murdered Indigenous Women and Girls</a:t>
            </a:r>
            <a:r>
              <a:rPr lang="en-US" dirty="0" smtClean="0"/>
              <a:t>.</a:t>
            </a:r>
          </a:p>
          <a:p>
            <a:pPr>
              <a:lnSpc>
                <a:spcPct val="100000"/>
              </a:lnSpc>
            </a:pPr>
            <a:r>
              <a:rPr lang="en-US" dirty="0" smtClean="0"/>
              <a:t>The sector participated in the National Gathering on MMIWG2S hosted by the Assembly of First Nations and met with Ontario First Nations MMIWG2S families to update them on recent work. </a:t>
            </a:r>
          </a:p>
          <a:p>
            <a:pPr>
              <a:lnSpc>
                <a:spcPct val="100000"/>
              </a:lnSpc>
            </a:pPr>
            <a:r>
              <a:rPr lang="en-US" dirty="0"/>
              <a:t>The sector also </a:t>
            </a:r>
            <a:r>
              <a:rPr lang="en-US" dirty="0" smtClean="0"/>
              <a:t>attended a </a:t>
            </a:r>
            <a:r>
              <a:rPr lang="en-US" dirty="0" smtClean="0"/>
              <a:t>Roundtable consisting of federal, provincial and territorial</a:t>
            </a:r>
            <a:r>
              <a:rPr lang="en-US" b="1" dirty="0" smtClean="0"/>
              <a:t> </a:t>
            </a:r>
            <a:r>
              <a:rPr lang="en-US" dirty="0"/>
              <a:t>m</a:t>
            </a:r>
            <a:r>
              <a:rPr lang="en-US" dirty="0" smtClean="0"/>
              <a:t>inisters </a:t>
            </a:r>
            <a:r>
              <a:rPr lang="en-US" dirty="0"/>
              <a:t>and Indigenous representatives on </a:t>
            </a:r>
            <a:r>
              <a:rPr lang="en-US" dirty="0" smtClean="0"/>
              <a:t>MMIWG2S that focused </a:t>
            </a:r>
            <a:r>
              <a:rPr lang="en-US" dirty="0"/>
              <a:t>on urban Indigenous </a:t>
            </a:r>
            <a:r>
              <a:rPr lang="en-US" dirty="0" smtClean="0"/>
              <a:t>issues. </a:t>
            </a:r>
            <a:r>
              <a:rPr lang="en-US" dirty="0" smtClean="0"/>
              <a:t>All levels of g</a:t>
            </a:r>
            <a:r>
              <a:rPr lang="en-US" dirty="0" smtClean="0"/>
              <a:t>overnment </a:t>
            </a:r>
            <a:r>
              <a:rPr lang="en-US" dirty="0" smtClean="0"/>
              <a:t>have begun discussions on funding for implementation of </a:t>
            </a:r>
            <a:r>
              <a:rPr lang="en-US" dirty="0"/>
              <a:t>the MMIWG2S National Action </a:t>
            </a:r>
            <a:r>
              <a:rPr lang="en-US" dirty="0" smtClean="0"/>
              <a:t>Plan</a:t>
            </a:r>
            <a:r>
              <a:rPr lang="en-US" dirty="0"/>
              <a:t>.</a:t>
            </a:r>
            <a:endParaRPr lang="en-US" dirty="0"/>
          </a:p>
          <a:p>
            <a:endParaRPr lang="en-US" dirty="0" smtClean="0"/>
          </a:p>
          <a:p>
            <a:endParaRPr lang="en-US" dirty="0" smtClean="0"/>
          </a:p>
          <a:p>
            <a:endParaRPr lang="en-US" sz="1800" dirty="0">
              <a:latin typeface="+mn-lt"/>
            </a:endParaRPr>
          </a:p>
          <a:p>
            <a:endParaRPr lang="en-US" dirty="0"/>
          </a:p>
        </p:txBody>
      </p:sp>
      <p:sp>
        <p:nvSpPr>
          <p:cNvPr id="4" name="Text Placeholder 2"/>
          <p:cNvSpPr>
            <a:spLocks noGrp="1"/>
          </p:cNvSpPr>
          <p:nvPr>
            <p:ph type="body" sz="quarter" idx="11"/>
          </p:nvPr>
        </p:nvSpPr>
        <p:spPr>
          <a:xfrm>
            <a:off x="260350" y="1293621"/>
            <a:ext cx="7926388" cy="773113"/>
          </a:xfrm>
        </p:spPr>
        <p:txBody>
          <a:bodyPr>
            <a:normAutofit/>
          </a:bodyPr>
          <a:lstStyle/>
          <a:p>
            <a:r>
              <a:rPr lang="en-US" sz="3200" dirty="0" smtClean="0"/>
              <a:t>Accomplishments: MMIWG2S</a:t>
            </a:r>
            <a:endParaRPr lang="en-US" sz="3200" dirty="0"/>
          </a:p>
        </p:txBody>
      </p:sp>
      <p:sp>
        <p:nvSpPr>
          <p:cNvPr id="3" name="AutoShape 2" descr="Ontario's 2021-22 Pathways to Safety Progress Report | ontario.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Ontario's 2021-22 Pathways to Safety Progress Report | ontario.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Ontario's 2021-22 Pathways to Safety Progress Report | ontario.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363" y="2552056"/>
            <a:ext cx="2640641" cy="21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077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952973" y="2494012"/>
            <a:ext cx="9144000" cy="1154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Highlights and Updates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882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7377</TotalTime>
  <Words>1758</Words>
  <Application>Microsoft Office PowerPoint</Application>
  <PresentationFormat>Widescreen</PresentationFormat>
  <Paragraphs>115</Paragraphs>
  <Slides>19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General</dc:creator>
  <cp:lastModifiedBy>Hayley Lucas</cp:lastModifiedBy>
  <cp:revision>147</cp:revision>
  <dcterms:created xsi:type="dcterms:W3CDTF">2021-03-16T19:50:39Z</dcterms:created>
  <dcterms:modified xsi:type="dcterms:W3CDTF">2023-05-24T18:21:58Z</dcterms:modified>
</cp:coreProperties>
</file>