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00" r:id="rId2"/>
    <p:sldId id="298" r:id="rId3"/>
    <p:sldId id="323" r:id="rId4"/>
    <p:sldId id="318" r:id="rId5"/>
    <p:sldId id="314" r:id="rId6"/>
    <p:sldId id="319" r:id="rId7"/>
    <p:sldId id="324" r:id="rId8"/>
    <p:sldId id="325" r:id="rId9"/>
    <p:sldId id="326" r:id="rId10"/>
    <p:sldId id="327" r:id="rId11"/>
    <p:sldId id="31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92" userDrawn="1">
          <p15:clr>
            <a:srgbClr val="A4A3A4"/>
          </p15:clr>
        </p15:guide>
        <p15:guide id="3" pos="3960" userDrawn="1">
          <p15:clr>
            <a:srgbClr val="A4A3A4"/>
          </p15:clr>
        </p15:guide>
        <p15:guide id="4" orient="horz" pos="11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nna Benson" initials="GB" lastIdx="1" clrIdx="0">
    <p:extLst>
      <p:ext uri="{19B8F6BF-5375-455C-9EA6-DF929625EA0E}">
        <p15:presenceInfo xmlns:p15="http://schemas.microsoft.com/office/powerpoint/2012/main" userId="S-1-5-21-1085031214-776561741-1801674531-48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4" autoAdjust="0"/>
    <p:restoredTop sz="94660"/>
  </p:normalViewPr>
  <p:slideViewPr>
    <p:cSldViewPr snapToGrid="0" showGuides="1">
      <p:cViewPr varScale="1">
        <p:scale>
          <a:sx n="78" d="100"/>
          <a:sy n="78" d="100"/>
        </p:scale>
        <p:origin x="43" y="110"/>
      </p:cViewPr>
      <p:guideLst>
        <p:guide orient="horz" pos="2160"/>
        <p:guide pos="3792"/>
        <p:guide pos="3960"/>
        <p:guide orient="horz" pos="11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9DF76E-7F4D-49B8-91B0-73BAF6E8E4E6}" type="datetimeFigureOut">
              <a:rPr lang="en-US" smtClean="0"/>
              <a:t>6/9/2023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ECF4C7-4B92-4FF0-BC56-0299DE9AE5EE}" type="slidenum">
              <a:rPr lang="en-US" smtClean="0"/>
              <a:t>‹#›</a:t>
            </a:fld>
            <a:endParaRPr lang="en-US"/>
          </a:p>
        </p:txBody>
      </p:sp>
    </p:spTree>
    <p:extLst>
      <p:ext uri="{BB962C8B-B14F-4D97-AF65-F5344CB8AC3E}">
        <p14:creationId xmlns:p14="http://schemas.microsoft.com/office/powerpoint/2010/main" val="788553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Do not alter. </a:t>
            </a:r>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1</a:t>
            </a:fld>
            <a:endParaRPr lang="en-US"/>
          </a:p>
        </p:txBody>
      </p:sp>
    </p:spTree>
    <p:extLst>
      <p:ext uri="{BB962C8B-B14F-4D97-AF65-F5344CB8AC3E}">
        <p14:creationId xmlns:p14="http://schemas.microsoft.com/office/powerpoint/2010/main" val="1516755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 add more slides,</a:t>
            </a:r>
            <a:r>
              <a:rPr lang="en-US" baseline="0" dirty="0" smtClean="0"/>
              <a:t> right click on slide, click ‘Duplicate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10</a:t>
            </a:fld>
            <a:endParaRPr lang="en-US"/>
          </a:p>
        </p:txBody>
      </p:sp>
    </p:spTree>
    <p:extLst>
      <p:ext uri="{BB962C8B-B14F-4D97-AF65-F5344CB8AC3E}">
        <p14:creationId xmlns:p14="http://schemas.microsoft.com/office/powerpoint/2010/main" val="3408091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Insert</a:t>
            </a:r>
            <a:r>
              <a:rPr lang="en-US" baseline="0" dirty="0" smtClean="0"/>
              <a:t> Sector and Director contact information.</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11</a:t>
            </a:fld>
            <a:endParaRPr lang="en-US"/>
          </a:p>
        </p:txBody>
      </p:sp>
    </p:spTree>
    <p:extLst>
      <p:ext uri="{BB962C8B-B14F-4D97-AF65-F5344CB8AC3E}">
        <p14:creationId xmlns:p14="http://schemas.microsoft.com/office/powerpoint/2010/main" val="153845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Add Introductory</a:t>
            </a:r>
            <a:r>
              <a:rPr lang="en-US" baseline="0" dirty="0" smtClean="0"/>
              <a:t> Title. </a:t>
            </a:r>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2</a:t>
            </a:fld>
            <a:endParaRPr lang="en-US"/>
          </a:p>
        </p:txBody>
      </p:sp>
    </p:spTree>
    <p:extLst>
      <p:ext uri="{BB962C8B-B14F-4D97-AF65-F5344CB8AC3E}">
        <p14:creationId xmlns:p14="http://schemas.microsoft.com/office/powerpoint/2010/main" val="73213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 add more slides,</a:t>
            </a:r>
            <a:r>
              <a:rPr lang="en-US" baseline="0" dirty="0" smtClean="0"/>
              <a:t> right click on slide, click ‘Duplicate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3</a:t>
            </a:fld>
            <a:endParaRPr lang="en-US"/>
          </a:p>
        </p:txBody>
      </p:sp>
    </p:spTree>
    <p:extLst>
      <p:ext uri="{BB962C8B-B14F-4D97-AF65-F5344CB8AC3E}">
        <p14:creationId xmlns:p14="http://schemas.microsoft.com/office/powerpoint/2010/main" val="381603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 add more slides,</a:t>
            </a:r>
            <a:r>
              <a:rPr lang="en-US" baseline="0" dirty="0" smtClean="0"/>
              <a:t> right click on slide, click ‘Duplicate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4</a:t>
            </a:fld>
            <a:endParaRPr lang="en-US"/>
          </a:p>
        </p:txBody>
      </p:sp>
    </p:spTree>
    <p:extLst>
      <p:ext uri="{BB962C8B-B14F-4D97-AF65-F5344CB8AC3E}">
        <p14:creationId xmlns:p14="http://schemas.microsoft.com/office/powerpoint/2010/main" val="1515582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 add more slides,</a:t>
            </a:r>
            <a:r>
              <a:rPr lang="en-US" baseline="0" dirty="0" smtClean="0"/>
              <a:t> right click on slide, click ‘Duplicate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5</a:t>
            </a:fld>
            <a:endParaRPr lang="en-US"/>
          </a:p>
        </p:txBody>
      </p:sp>
    </p:spTree>
    <p:extLst>
      <p:ext uri="{BB962C8B-B14F-4D97-AF65-F5344CB8AC3E}">
        <p14:creationId xmlns:p14="http://schemas.microsoft.com/office/powerpoint/2010/main" val="2618302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 add more slides,</a:t>
            </a:r>
            <a:r>
              <a:rPr lang="en-US" baseline="0" dirty="0" smtClean="0"/>
              <a:t> right click on slide, click ‘Duplicate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6</a:t>
            </a:fld>
            <a:endParaRPr lang="en-US"/>
          </a:p>
        </p:txBody>
      </p:sp>
    </p:spTree>
    <p:extLst>
      <p:ext uri="{BB962C8B-B14F-4D97-AF65-F5344CB8AC3E}">
        <p14:creationId xmlns:p14="http://schemas.microsoft.com/office/powerpoint/2010/main" val="1112818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 add more slides,</a:t>
            </a:r>
            <a:r>
              <a:rPr lang="en-US" baseline="0" dirty="0" smtClean="0"/>
              <a:t> right click on slide, click ‘Duplicate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7</a:t>
            </a:fld>
            <a:endParaRPr lang="en-US"/>
          </a:p>
        </p:txBody>
      </p:sp>
    </p:spTree>
    <p:extLst>
      <p:ext uri="{BB962C8B-B14F-4D97-AF65-F5344CB8AC3E}">
        <p14:creationId xmlns:p14="http://schemas.microsoft.com/office/powerpoint/2010/main" val="2081450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 add more slides,</a:t>
            </a:r>
            <a:r>
              <a:rPr lang="en-US" baseline="0" dirty="0" smtClean="0"/>
              <a:t> right click on slide, click ‘Duplicate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8</a:t>
            </a:fld>
            <a:endParaRPr lang="en-US"/>
          </a:p>
        </p:txBody>
      </p:sp>
    </p:spTree>
    <p:extLst>
      <p:ext uri="{BB962C8B-B14F-4D97-AF65-F5344CB8AC3E}">
        <p14:creationId xmlns:p14="http://schemas.microsoft.com/office/powerpoint/2010/main" val="3617646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 add more slides,</a:t>
            </a:r>
            <a:r>
              <a:rPr lang="en-US" baseline="0" dirty="0" smtClean="0"/>
              <a:t> right click on slide, click ‘Duplicate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9</a:t>
            </a:fld>
            <a:endParaRPr lang="en-US"/>
          </a:p>
        </p:txBody>
      </p:sp>
    </p:spTree>
    <p:extLst>
      <p:ext uri="{BB962C8B-B14F-4D97-AF65-F5344CB8AC3E}">
        <p14:creationId xmlns:p14="http://schemas.microsoft.com/office/powerpoint/2010/main" val="68285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958A47-E205-4272-9375-6B0B86A032A6}" type="datetimeFigureOut">
              <a:rPr lang="en-US" smtClean="0"/>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1413166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3003084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 Placeholder 4"/>
          <p:cNvSpPr>
            <a:spLocks noGrp="1"/>
          </p:cNvSpPr>
          <p:nvPr>
            <p:ph type="body" sz="quarter" idx="10"/>
          </p:nvPr>
        </p:nvSpPr>
        <p:spPr>
          <a:xfrm>
            <a:off x="314325" y="2072280"/>
            <a:ext cx="10907713" cy="3652246"/>
          </a:xfrm>
        </p:spPr>
        <p:txBody>
          <a:bodyPr>
            <a:normAutofit/>
          </a:bodyPr>
          <a:lstStyle>
            <a:lvl1pPr>
              <a:defRPr sz="2000">
                <a:latin typeface="Arial" panose="020B0604020202020204" pitchFamily="34" charset="0"/>
                <a:cs typeface="Arial" panose="020B0604020202020204" pitchFamily="34" charset="0"/>
              </a:defRPr>
            </a:lvl1pPr>
          </a:lstStyle>
          <a:p>
            <a:pPr lvl="0"/>
            <a:endParaRPr lang="en-US" dirty="0"/>
          </a:p>
        </p:txBody>
      </p:sp>
      <p:sp>
        <p:nvSpPr>
          <p:cNvPr id="7" name="Text Placeholder 6"/>
          <p:cNvSpPr>
            <a:spLocks noGrp="1"/>
          </p:cNvSpPr>
          <p:nvPr>
            <p:ph type="body" sz="quarter" idx="11"/>
          </p:nvPr>
        </p:nvSpPr>
        <p:spPr>
          <a:xfrm>
            <a:off x="260350" y="1076814"/>
            <a:ext cx="7926388" cy="773113"/>
          </a:xfrm>
        </p:spPr>
        <p:txBody>
          <a:bodyPr>
            <a:normAutofit/>
          </a:bodyPr>
          <a:lstStyle>
            <a:lvl1pPr marL="0" indent="0">
              <a:buNone/>
              <a:defRPr sz="3600">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10169453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958A47-E205-4272-9375-6B0B86A032A6}" type="datetimeFigureOut">
              <a:rPr lang="en-US" smtClean="0"/>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41030689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4958A47-E205-4272-9375-6B0B86A032A6}" type="datetimeFigureOut">
              <a:rPr lang="en-US" smtClean="0"/>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414248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958A47-E205-4272-9375-6B0B86A032A6}" type="datetimeFigureOut">
              <a:rPr lang="en-US" smtClean="0"/>
              <a:t>6/9/2023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3005588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958A47-E205-4272-9375-6B0B86A032A6}" type="datetimeFigureOut">
              <a:rPr lang="en-US" smtClean="0"/>
              <a:t>6/9/2023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4128385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958A47-E205-4272-9375-6B0B86A032A6}" type="datetimeFigureOut">
              <a:rPr lang="en-US" smtClean="0"/>
              <a:t>6/9/2023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3717321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958A47-E205-4272-9375-6B0B86A032A6}" type="datetimeFigureOut">
              <a:rPr lang="en-US" smtClean="0"/>
              <a:t>6/9/2023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256840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4958A47-E205-4272-9375-6B0B86A032A6}" type="datetimeFigureOut">
              <a:rPr lang="en-US" smtClean="0"/>
              <a:t>6/9/2023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1549564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0157988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958A47-E205-4272-9375-6B0B86A032A6}" type="datetimeFigureOut">
              <a:rPr lang="en-US" smtClean="0"/>
              <a:t>6/9/2023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06707-D6D6-4A86-801F-B06E8FB63D8F}" type="slidenum">
              <a:rPr lang="en-US" smtClean="0"/>
              <a:t>‹#›</a:t>
            </a:fld>
            <a:endParaRPr lang="en-US"/>
          </a:p>
        </p:txBody>
      </p:sp>
    </p:spTree>
    <p:extLst>
      <p:ext uri="{BB962C8B-B14F-4D97-AF65-F5344CB8AC3E}">
        <p14:creationId xmlns:p14="http://schemas.microsoft.com/office/powerpoint/2010/main" val="4088860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53907" y="952109"/>
            <a:ext cx="9101876" cy="19538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chemeClr val="bg1"/>
                </a:solidFill>
                <a:latin typeface="Arial" panose="020B0604020202020204" pitchFamily="34" charset="0"/>
                <a:cs typeface="Arial" panose="020B0604020202020204" pitchFamily="34" charset="0"/>
              </a:rPr>
              <a:t>Annual Chiefs Assembly</a:t>
            </a:r>
            <a:endParaRPr lang="en-US" b="1" dirty="0">
              <a:solidFill>
                <a:schemeClr val="bg1"/>
              </a:solidFill>
              <a:latin typeface="Arial" panose="020B0604020202020204" pitchFamily="34" charset="0"/>
              <a:cs typeface="Arial" panose="020B0604020202020204" pitchFamily="34" charset="0"/>
            </a:endParaRPr>
          </a:p>
        </p:txBody>
      </p:sp>
      <p:sp>
        <p:nvSpPr>
          <p:cNvPr id="5" name="Subtitle 2"/>
          <p:cNvSpPr txBox="1">
            <a:spLocks/>
          </p:cNvSpPr>
          <p:nvPr/>
        </p:nvSpPr>
        <p:spPr>
          <a:xfrm>
            <a:off x="3727498" y="1018100"/>
            <a:ext cx="6300309" cy="40535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i="1" dirty="0" smtClean="0">
                <a:solidFill>
                  <a:schemeClr val="bg1"/>
                </a:solidFill>
                <a:latin typeface="Arial" panose="020B0604020202020204" pitchFamily="34" charset="0"/>
                <a:cs typeface="Arial" panose="020B0604020202020204" pitchFamily="34" charset="0"/>
              </a:rPr>
              <a:t>Chiefs of Ontario presents</a:t>
            </a:r>
            <a:endParaRPr lang="en-US" sz="2000" dirty="0" smtClean="0">
              <a:solidFill>
                <a:schemeClr val="bg1"/>
              </a:solidFill>
              <a:latin typeface="Arial" panose="020B0604020202020204" pitchFamily="34" charset="0"/>
              <a:cs typeface="Arial" panose="020B0604020202020204" pitchFamily="34" charset="0"/>
            </a:endParaRPr>
          </a:p>
        </p:txBody>
      </p:sp>
      <p:sp>
        <p:nvSpPr>
          <p:cNvPr id="6" name="Subtitle 2"/>
          <p:cNvSpPr txBox="1">
            <a:spLocks/>
          </p:cNvSpPr>
          <p:nvPr/>
        </p:nvSpPr>
        <p:spPr>
          <a:xfrm>
            <a:off x="2305653" y="3037904"/>
            <a:ext cx="9144000" cy="22423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0"/>
              </a:spcBef>
              <a:buNone/>
            </a:pPr>
            <a:r>
              <a:rPr lang="en-US" sz="2400" b="1" dirty="0">
                <a:solidFill>
                  <a:schemeClr val="bg1"/>
                </a:solidFill>
                <a:latin typeface="Arial" panose="020B0604020202020204" pitchFamily="34" charset="0"/>
                <a:cs typeface="Arial" panose="020B0604020202020204" pitchFamily="34" charset="0"/>
              </a:rPr>
              <a:t>Moving Forward: Strengthening </a:t>
            </a:r>
            <a:endParaRPr lang="en-US" sz="2400" b="1" dirty="0" smtClean="0">
              <a:solidFill>
                <a:schemeClr val="bg1"/>
              </a:solidFill>
              <a:latin typeface="Arial" panose="020B0604020202020204" pitchFamily="34" charset="0"/>
              <a:cs typeface="Arial" panose="020B0604020202020204" pitchFamily="34" charset="0"/>
            </a:endParaRPr>
          </a:p>
          <a:p>
            <a:pPr marL="0" indent="0" algn="ctr">
              <a:lnSpc>
                <a:spcPct val="150000"/>
              </a:lnSpc>
              <a:spcBef>
                <a:spcPts val="0"/>
              </a:spcBef>
              <a:buNone/>
            </a:pPr>
            <a:r>
              <a:rPr lang="en-US" sz="2400" b="1" dirty="0" smtClean="0">
                <a:solidFill>
                  <a:schemeClr val="bg1"/>
                </a:solidFill>
                <a:latin typeface="Arial" panose="020B0604020202020204" pitchFamily="34" charset="0"/>
                <a:cs typeface="Arial" panose="020B0604020202020204" pitchFamily="34" charset="0"/>
              </a:rPr>
              <a:t>Relationships </a:t>
            </a:r>
            <a:r>
              <a:rPr lang="en-US" sz="2400" b="1" dirty="0">
                <a:solidFill>
                  <a:schemeClr val="bg1"/>
                </a:solidFill>
                <a:latin typeface="Arial" panose="020B0604020202020204" pitchFamily="34" charset="0"/>
                <a:cs typeface="Arial" panose="020B0604020202020204" pitchFamily="34" charset="0"/>
              </a:rPr>
              <a:t>for Future </a:t>
            </a:r>
            <a:r>
              <a:rPr lang="en-US" sz="2400" b="1" dirty="0" smtClean="0">
                <a:solidFill>
                  <a:schemeClr val="bg1"/>
                </a:solidFill>
                <a:latin typeface="Arial" panose="020B0604020202020204" pitchFamily="34" charset="0"/>
                <a:cs typeface="Arial" panose="020B0604020202020204" pitchFamily="34" charset="0"/>
              </a:rPr>
              <a:t>Generations</a:t>
            </a:r>
            <a:endParaRPr lang="en-US" sz="2000" b="1" i="1" dirty="0">
              <a:solidFill>
                <a:schemeClr val="bg1"/>
              </a:solidFill>
              <a:latin typeface="Arial" panose="020B0604020202020204" pitchFamily="34" charset="0"/>
              <a:cs typeface="Arial" panose="020B0604020202020204" pitchFamily="34" charset="0"/>
            </a:endParaRPr>
          </a:p>
          <a:p>
            <a:pPr marL="0" indent="0" algn="ctr">
              <a:lnSpc>
                <a:spcPct val="150000"/>
              </a:lnSpc>
              <a:spcBef>
                <a:spcPts val="0"/>
              </a:spcBef>
              <a:buNone/>
            </a:pPr>
            <a:r>
              <a:rPr lang="en-US" sz="2400" dirty="0" smtClean="0">
                <a:solidFill>
                  <a:schemeClr val="bg1"/>
                </a:solidFill>
                <a:latin typeface="Arial" panose="020B0604020202020204" pitchFamily="34" charset="0"/>
                <a:cs typeface="Arial" panose="020B0604020202020204" pitchFamily="34" charset="0"/>
              </a:rPr>
              <a:t>June 13-15, 2023</a:t>
            </a:r>
          </a:p>
          <a:p>
            <a:pPr marL="0" indent="0" algn="ctr">
              <a:lnSpc>
                <a:spcPct val="150000"/>
              </a:lnSpc>
              <a:spcBef>
                <a:spcPts val="0"/>
              </a:spcBef>
              <a:buNone/>
            </a:pPr>
            <a:r>
              <a:rPr lang="en-US" sz="1600" dirty="0" smtClean="0">
                <a:solidFill>
                  <a:schemeClr val="bg1"/>
                </a:solidFill>
                <a:latin typeface="Arial" panose="020B0604020202020204" pitchFamily="34" charset="0"/>
                <a:cs typeface="Arial" panose="020B0604020202020204" pitchFamily="34" charset="0"/>
              </a:rPr>
              <a:t>For more information, please visit: www.ChiefsMeeting.com</a:t>
            </a:r>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3390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4325" y="1849927"/>
            <a:ext cx="10907713" cy="3874599"/>
          </a:xfrm>
        </p:spPr>
        <p:txBody>
          <a:bodyPr>
            <a:normAutofit fontScale="25000" lnSpcReduction="20000"/>
          </a:bodyPr>
          <a:lstStyle/>
          <a:p>
            <a:r>
              <a:rPr lang="en-US" sz="7200" dirty="0"/>
              <a:t>Since definitive responses to the </a:t>
            </a:r>
            <a:r>
              <a:rPr lang="en-US" sz="7200" dirty="0" smtClean="0"/>
              <a:t>issues and questions</a:t>
            </a:r>
            <a:r>
              <a:rPr lang="en-US" sz="7200" dirty="0"/>
              <a:t>, as noted </a:t>
            </a:r>
            <a:r>
              <a:rPr lang="en-US" sz="7200" dirty="0" smtClean="0"/>
              <a:t>in the previous slides, </a:t>
            </a:r>
            <a:r>
              <a:rPr lang="en-US" sz="7200" dirty="0"/>
              <a:t>have yet to be received from ISC it emphasizes the need for extended timelines to ensure appropriate First Nation engagement</a:t>
            </a:r>
            <a:r>
              <a:rPr lang="en-US" sz="7200" dirty="0" smtClean="0"/>
              <a:t>.</a:t>
            </a:r>
          </a:p>
          <a:p>
            <a:pPr marL="0" indent="0">
              <a:buNone/>
            </a:pPr>
            <a:r>
              <a:rPr lang="en-US" sz="7200" dirty="0"/>
              <a:t> </a:t>
            </a:r>
          </a:p>
          <a:p>
            <a:r>
              <a:rPr lang="en-US" sz="7200" dirty="0"/>
              <a:t>While ISC is insistent that they have not initiated any writing, they are still proposing to share an initial draft with First Nations, Inuit and Metis in Fall/Winter 2023 and then review and ratification by the federal Department of Justice in Spring 2024.</a:t>
            </a:r>
          </a:p>
          <a:p>
            <a:pPr marL="0" indent="0">
              <a:buNone/>
            </a:pPr>
            <a:endParaRPr lang="en-US" sz="7200" dirty="0"/>
          </a:p>
          <a:p>
            <a:r>
              <a:rPr lang="en-US" sz="7200" dirty="0"/>
              <a:t>It is not clear how a single piece of legislation will meet the health needs of 634 First Nations or whether or not the legislative process is the proper tool to utilize in improving health outcomes for First Nations. </a:t>
            </a:r>
          </a:p>
          <a:p>
            <a:pPr marL="0" indent="0">
              <a:buNone/>
            </a:pPr>
            <a:endParaRPr lang="en-US" sz="7200" dirty="0"/>
          </a:p>
          <a:p>
            <a:r>
              <a:rPr lang="en-US" sz="7200" dirty="0"/>
              <a:t>The term “co-development” holds a different meaning to First Nations than it does to the Federal Government as we have observed how First Nations priorities are consistently left out of final versions of legislation and policy and the fact that Canada is not required to consult with First Nations before a Bill receives Royal Assent. </a:t>
            </a:r>
          </a:p>
          <a:p>
            <a:pPr marL="0" indent="0">
              <a:buNone/>
            </a:pPr>
            <a:r>
              <a:rPr lang="en-US" sz="7200" dirty="0"/>
              <a:t> </a:t>
            </a:r>
          </a:p>
          <a:p>
            <a:pPr marL="0" indent="0">
              <a:buNone/>
            </a:pPr>
            <a:endParaRPr lang="en-US" dirty="0"/>
          </a:p>
        </p:txBody>
      </p:sp>
      <p:sp>
        <p:nvSpPr>
          <p:cNvPr id="3" name="Text Placeholder 2"/>
          <p:cNvSpPr>
            <a:spLocks noGrp="1"/>
          </p:cNvSpPr>
          <p:nvPr>
            <p:ph type="body" sz="quarter" idx="11"/>
          </p:nvPr>
        </p:nvSpPr>
        <p:spPr/>
        <p:txBody>
          <a:bodyPr/>
          <a:lstStyle/>
          <a:p>
            <a:r>
              <a:rPr lang="en-US" dirty="0" smtClean="0"/>
              <a:t>Analysis</a:t>
            </a:r>
            <a:endParaRPr lang="en-US" dirty="0"/>
          </a:p>
        </p:txBody>
      </p:sp>
    </p:spTree>
    <p:extLst>
      <p:ext uri="{BB962C8B-B14F-4D97-AF65-F5344CB8AC3E}">
        <p14:creationId xmlns:p14="http://schemas.microsoft.com/office/powerpoint/2010/main" val="2755683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709120" y="1432874"/>
            <a:ext cx="6889750" cy="39757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smtClean="0">
                <a:solidFill>
                  <a:schemeClr val="bg1"/>
                </a:solidFill>
                <a:latin typeface="Arial" panose="020B0604020202020204" pitchFamily="34" charset="0"/>
                <a:cs typeface="Arial" panose="020B0604020202020204" pitchFamily="34" charset="0"/>
              </a:rPr>
              <a:t>For further information, please contact:</a:t>
            </a:r>
          </a:p>
          <a:p>
            <a:pPr algn="ctr"/>
            <a:endParaRPr lang="en-US" b="1" dirty="0" smtClean="0">
              <a:solidFill>
                <a:schemeClr val="bg1"/>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US" b="1" dirty="0" smtClean="0">
                <a:solidFill>
                  <a:schemeClr val="bg1"/>
                </a:solidFill>
                <a:latin typeface="Arial" panose="020B0604020202020204" pitchFamily="34" charset="0"/>
                <a:cs typeface="Arial" panose="020B0604020202020204" pitchFamily="34" charset="0"/>
              </a:rPr>
              <a:t>Tobi Mitchell, COO Health Director</a:t>
            </a:r>
          </a:p>
          <a:p>
            <a:pPr marL="0" indent="0" algn="ctr">
              <a:buFont typeface="Arial" panose="020B0604020202020204" pitchFamily="34" charset="0"/>
              <a:buNone/>
            </a:pPr>
            <a:r>
              <a:rPr lang="en-US" b="1" u="sng" dirty="0" smtClean="0">
                <a:solidFill>
                  <a:schemeClr val="bg1"/>
                </a:solidFill>
                <a:latin typeface="Arial" panose="020B0604020202020204" pitchFamily="34" charset="0"/>
                <a:cs typeface="Arial" panose="020B0604020202020204" pitchFamily="34" charset="0"/>
              </a:rPr>
              <a:t>Tobi.Mitchell@coo.org</a:t>
            </a:r>
          </a:p>
          <a:p>
            <a:pPr algn="ctr"/>
            <a:endParaRPr lang="en-US" b="1" dirty="0" smtClean="0">
              <a:solidFill>
                <a:schemeClr val="bg1"/>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US" b="1" dirty="0" smtClean="0">
                <a:solidFill>
                  <a:schemeClr val="bg1"/>
                </a:solidFill>
                <a:latin typeface="Arial" panose="020B0604020202020204" pitchFamily="34" charset="0"/>
                <a:cs typeface="Arial" panose="020B0604020202020204" pitchFamily="34" charset="0"/>
              </a:rPr>
              <a:t>Lily Menominee-Batise</a:t>
            </a:r>
          </a:p>
          <a:p>
            <a:pPr marL="0" indent="0" algn="ctr">
              <a:buFont typeface="Arial" panose="020B0604020202020204" pitchFamily="34" charset="0"/>
              <a:buNone/>
            </a:pPr>
            <a:r>
              <a:rPr lang="en-US" b="1" u="sng" dirty="0" smtClean="0">
                <a:solidFill>
                  <a:schemeClr val="bg1"/>
                </a:solidFill>
                <a:latin typeface="Arial" panose="020B0604020202020204" pitchFamily="34" charset="0"/>
                <a:cs typeface="Arial" panose="020B0604020202020204" pitchFamily="34" charset="0"/>
              </a:rPr>
              <a:t>lily@coo.org</a:t>
            </a:r>
            <a:r>
              <a:rPr lang="en-US" b="1" dirty="0" smtClean="0">
                <a:solidFill>
                  <a:schemeClr val="bg1"/>
                </a:solidFill>
                <a:latin typeface="Arial" panose="020B0604020202020204" pitchFamily="34" charset="0"/>
                <a:cs typeface="Arial" panose="020B0604020202020204" pitchFamily="34" charset="0"/>
              </a:rPr>
              <a:t> </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8700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67815" y="1089645"/>
            <a:ext cx="6359943" cy="4585871"/>
          </a:xfrm>
          <a:prstGeom prst="rect">
            <a:avLst/>
          </a:prstGeom>
        </p:spPr>
        <p:txBody>
          <a:bodyPr wrap="square">
            <a:spAutoFit/>
          </a:bodyPr>
          <a:lstStyle/>
          <a:p>
            <a:r>
              <a:rPr lang="en-US" sz="3600" b="1" dirty="0" smtClean="0">
                <a:solidFill>
                  <a:schemeClr val="bg1"/>
                </a:solidFill>
                <a:latin typeface="Arial" panose="020B0604020202020204" pitchFamily="34" charset="0"/>
                <a:cs typeface="Arial" panose="020B0604020202020204" pitchFamily="34" charset="0"/>
              </a:rPr>
              <a:t>DISTINCTIONS-BASED </a:t>
            </a:r>
            <a:r>
              <a:rPr lang="en-US" sz="3600" b="1" dirty="0">
                <a:solidFill>
                  <a:schemeClr val="bg1"/>
                </a:solidFill>
                <a:latin typeface="Arial" panose="020B0604020202020204" pitchFamily="34" charset="0"/>
                <a:cs typeface="Arial" panose="020B0604020202020204" pitchFamily="34" charset="0"/>
              </a:rPr>
              <a:t>INDIGENOUS HEALTH LEGISLATION</a:t>
            </a:r>
            <a:br>
              <a:rPr lang="en-US" sz="3600" b="1" dirty="0">
                <a:solidFill>
                  <a:schemeClr val="bg1"/>
                </a:solidFill>
                <a:latin typeface="Arial" panose="020B0604020202020204" pitchFamily="34" charset="0"/>
                <a:cs typeface="Arial" panose="020B0604020202020204" pitchFamily="34" charset="0"/>
              </a:rPr>
            </a:br>
            <a:endParaRPr lang="en-US" sz="3600" b="1" dirty="0" smtClean="0">
              <a:solidFill>
                <a:schemeClr val="bg1"/>
              </a:solidFill>
              <a:latin typeface="Arial" panose="020B0604020202020204" pitchFamily="34" charset="0"/>
              <a:cs typeface="Arial" panose="020B0604020202020204" pitchFamily="34" charset="0"/>
            </a:endParaRPr>
          </a:p>
          <a:p>
            <a:pPr algn="ctr"/>
            <a:r>
              <a:rPr lang="en-US" sz="3600" b="1" i="1" dirty="0" smtClean="0">
                <a:solidFill>
                  <a:schemeClr val="bg1"/>
                </a:solidFill>
                <a:latin typeface="Arial" panose="020B0604020202020204" pitchFamily="34" charset="0"/>
                <a:cs typeface="Arial" panose="020B0604020202020204" pitchFamily="34" charset="0"/>
              </a:rPr>
              <a:t>- Plenary Session -</a:t>
            </a:r>
          </a:p>
          <a:p>
            <a:endParaRPr lang="en-US" sz="2800" b="1" dirty="0" smtClean="0">
              <a:solidFill>
                <a:schemeClr val="bg1"/>
              </a:solidFill>
              <a:latin typeface="Arial" panose="020B0604020202020204" pitchFamily="34" charset="0"/>
              <a:cs typeface="Arial" panose="020B0604020202020204" pitchFamily="34" charset="0"/>
            </a:endParaRPr>
          </a:p>
          <a:p>
            <a:r>
              <a:rPr lang="en-US" sz="2800" b="1" dirty="0" smtClean="0">
                <a:solidFill>
                  <a:schemeClr val="bg1"/>
                </a:solidFill>
                <a:latin typeface="Arial" panose="020B0604020202020204" pitchFamily="34" charset="0"/>
                <a:cs typeface="Arial" panose="020B0604020202020204" pitchFamily="34" charset="0"/>
              </a:rPr>
              <a:t>National Chiefs Committee on Health and Assembly of First Nations National Forum Update</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7703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pPr marL="0" indent="0">
              <a:buNone/>
            </a:pPr>
            <a:r>
              <a:rPr lang="en-US" sz="3200" i="1" dirty="0" smtClean="0"/>
              <a:t>Despite </a:t>
            </a:r>
            <a:r>
              <a:rPr lang="en-US" sz="3200" i="1" dirty="0"/>
              <a:t>the All Ontario Chiefs Conference (AOCC) Resolution 13/19 rejecting the co-development process, Canada is utilizing this process to “co-develop” a Distinctions-Based Indigenous Health </a:t>
            </a:r>
            <a:r>
              <a:rPr lang="en-US" sz="3200" i="1" dirty="0" smtClean="0"/>
              <a:t>Legislation (DBIHL) </a:t>
            </a:r>
            <a:r>
              <a:rPr lang="en-US" sz="3200" i="1" dirty="0"/>
              <a:t>that they plan to table Winter 2024. </a:t>
            </a:r>
          </a:p>
          <a:p>
            <a:endParaRPr lang="en-US" dirty="0"/>
          </a:p>
        </p:txBody>
      </p:sp>
      <p:sp>
        <p:nvSpPr>
          <p:cNvPr id="3" name="Text Placeholder 2"/>
          <p:cNvSpPr>
            <a:spLocks noGrp="1"/>
          </p:cNvSpPr>
          <p:nvPr>
            <p:ph type="body" sz="quarter" idx="11"/>
          </p:nvPr>
        </p:nvSpPr>
        <p:spPr/>
        <p:txBody>
          <a:bodyPr/>
          <a:lstStyle/>
          <a:p>
            <a:r>
              <a:rPr lang="en-US" dirty="0" smtClean="0"/>
              <a:t>Issue:</a:t>
            </a:r>
            <a:endParaRPr lang="en-US" dirty="0"/>
          </a:p>
        </p:txBody>
      </p:sp>
    </p:spTree>
    <p:extLst>
      <p:ext uri="{BB962C8B-B14F-4D97-AF65-F5344CB8AC3E}">
        <p14:creationId xmlns:p14="http://schemas.microsoft.com/office/powerpoint/2010/main" val="1827524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4325" y="1995055"/>
            <a:ext cx="10907713" cy="3729471"/>
          </a:xfrm>
        </p:spPr>
        <p:txBody>
          <a:bodyPr>
            <a:normAutofit/>
          </a:bodyPr>
          <a:lstStyle/>
          <a:p>
            <a:r>
              <a:rPr lang="en-US" sz="2400" dirty="0"/>
              <a:t>Previously shared, during his 2019 national election campaign and in his 2020 Speech from the Throne, Prime Minister Justin Trudeau announced his intention to "co-develop distinctions-based Indigenous health legislation” with First Nations, Inuit and Métis Nation “partners</a:t>
            </a:r>
            <a:r>
              <a:rPr lang="en-US" sz="2400" dirty="0" smtClean="0"/>
              <a:t>”</a:t>
            </a:r>
          </a:p>
          <a:p>
            <a:pPr marL="0" indent="0">
              <a:buNone/>
            </a:pPr>
            <a:endParaRPr lang="en-US" sz="2400" dirty="0"/>
          </a:p>
          <a:p>
            <a:r>
              <a:rPr lang="en-US" sz="2400" dirty="0" smtClean="0"/>
              <a:t>Ontario </a:t>
            </a:r>
            <a:r>
              <a:rPr lang="en-US" sz="2400" dirty="0"/>
              <a:t>Regional Chief Glen Hare, Ontario First Nation Leadership representatives and First Nation Health Technicians </a:t>
            </a:r>
            <a:r>
              <a:rPr lang="en-US" sz="2400" dirty="0" smtClean="0"/>
              <a:t>attended the </a:t>
            </a:r>
            <a:r>
              <a:rPr lang="en-US" sz="2400" dirty="0"/>
              <a:t>Assembly of First Nations (AFN) Leadership Table and the AFN National Forum regarding the Federally proposed “Distinctions-Based Indigenous Health Legislation” (DBIHL) on May 30 to June 1, 2023.</a:t>
            </a:r>
          </a:p>
          <a:p>
            <a:pPr marL="0" indent="0">
              <a:buNone/>
            </a:pPr>
            <a:endParaRPr lang="en-US" sz="2400" dirty="0"/>
          </a:p>
        </p:txBody>
      </p:sp>
      <p:sp>
        <p:nvSpPr>
          <p:cNvPr id="3" name="Text Placeholder 2"/>
          <p:cNvSpPr>
            <a:spLocks noGrp="1"/>
          </p:cNvSpPr>
          <p:nvPr>
            <p:ph type="body" sz="quarter" idx="11"/>
          </p:nvPr>
        </p:nvSpPr>
        <p:spPr/>
        <p:txBody>
          <a:bodyPr/>
          <a:lstStyle/>
          <a:p>
            <a:r>
              <a:rPr lang="en-US" dirty="0" smtClean="0"/>
              <a:t>Background </a:t>
            </a:r>
            <a:endParaRPr lang="en-US" dirty="0"/>
          </a:p>
        </p:txBody>
      </p:sp>
    </p:spTree>
    <p:extLst>
      <p:ext uri="{BB962C8B-B14F-4D97-AF65-F5344CB8AC3E}">
        <p14:creationId xmlns:p14="http://schemas.microsoft.com/office/powerpoint/2010/main" val="2665449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2800" dirty="0" smtClean="0"/>
              <a:t>There </a:t>
            </a:r>
            <a:r>
              <a:rPr lang="en-US" sz="2800" dirty="0"/>
              <a:t>continues to be significant gaps in information and communications </a:t>
            </a:r>
            <a:r>
              <a:rPr lang="en-US" sz="2800" dirty="0" smtClean="0"/>
              <a:t>from </a:t>
            </a:r>
            <a:r>
              <a:rPr lang="en-US" sz="2800" dirty="0"/>
              <a:t>Indigenous Services Canada, especially as it relates to “co-development” and meaningful </a:t>
            </a:r>
            <a:r>
              <a:rPr lang="en-US" sz="2800" dirty="0" smtClean="0"/>
              <a:t>First Nation participation </a:t>
            </a:r>
            <a:r>
              <a:rPr lang="en-US" sz="2800" dirty="0"/>
              <a:t>and influence on </a:t>
            </a:r>
            <a:r>
              <a:rPr lang="en-US" sz="2800" dirty="0" smtClean="0"/>
              <a:t>their proposed Distinctions-Based Indigenous Health </a:t>
            </a:r>
            <a:r>
              <a:rPr lang="en-US" sz="2800" dirty="0"/>
              <a:t>L</a:t>
            </a:r>
            <a:r>
              <a:rPr lang="en-US" sz="2800" dirty="0" smtClean="0"/>
              <a:t>egislation </a:t>
            </a:r>
            <a:r>
              <a:rPr lang="en-US" sz="2800" dirty="0"/>
              <a:t>construction and </a:t>
            </a:r>
            <a:r>
              <a:rPr lang="en-US" sz="2800" dirty="0" smtClean="0"/>
              <a:t>the final product</a:t>
            </a:r>
          </a:p>
          <a:p>
            <a:pPr marL="0" indent="0">
              <a:buNone/>
            </a:pPr>
            <a:endParaRPr lang="en-US" sz="2800" dirty="0" smtClean="0"/>
          </a:p>
          <a:p>
            <a:r>
              <a:rPr lang="en-US" sz="2800" dirty="0" smtClean="0"/>
              <a:t>This </a:t>
            </a:r>
            <a:r>
              <a:rPr lang="en-US" sz="2800" dirty="0"/>
              <a:t>is </a:t>
            </a:r>
            <a:r>
              <a:rPr lang="en-US" sz="2800" dirty="0" smtClean="0"/>
              <a:t>emphasized by </a:t>
            </a:r>
            <a:r>
              <a:rPr lang="en-US" sz="2800" dirty="0"/>
              <a:t>Resolution 13/19 </a:t>
            </a:r>
            <a:r>
              <a:rPr lang="en-US" sz="2800" dirty="0" smtClean="0"/>
              <a:t>in </a:t>
            </a:r>
            <a:r>
              <a:rPr lang="en-US" sz="2800" dirty="0"/>
              <a:t>which Leadership in Ontario rejected any future “co-development” </a:t>
            </a:r>
            <a:r>
              <a:rPr lang="en-US" sz="2800" dirty="0" smtClean="0"/>
              <a:t>processes</a:t>
            </a:r>
            <a:endParaRPr lang="en-US" sz="2800" dirty="0"/>
          </a:p>
          <a:p>
            <a:pPr marL="0" indent="0">
              <a:buNone/>
            </a:pPr>
            <a:endParaRPr lang="en-US" sz="2800" dirty="0"/>
          </a:p>
        </p:txBody>
      </p:sp>
      <p:sp>
        <p:nvSpPr>
          <p:cNvPr id="3" name="Text Placeholder 2"/>
          <p:cNvSpPr>
            <a:spLocks noGrp="1"/>
          </p:cNvSpPr>
          <p:nvPr>
            <p:ph type="body" sz="quarter" idx="11"/>
          </p:nvPr>
        </p:nvSpPr>
        <p:spPr/>
        <p:txBody>
          <a:bodyPr/>
          <a:lstStyle/>
          <a:p>
            <a:r>
              <a:rPr lang="en-US" dirty="0" smtClean="0"/>
              <a:t>Current Status </a:t>
            </a:r>
            <a:endParaRPr lang="en-US" dirty="0"/>
          </a:p>
        </p:txBody>
      </p:sp>
    </p:spTree>
    <p:extLst>
      <p:ext uri="{BB962C8B-B14F-4D97-AF65-F5344CB8AC3E}">
        <p14:creationId xmlns:p14="http://schemas.microsoft.com/office/powerpoint/2010/main" val="2583337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pPr marL="0" indent="0">
              <a:buNone/>
            </a:pPr>
            <a:endParaRPr lang="en-US" sz="2400" dirty="0" smtClean="0"/>
          </a:p>
          <a:p>
            <a:pPr marL="0" indent="0">
              <a:buNone/>
            </a:pPr>
            <a:r>
              <a:rPr lang="en-US" sz="2400" dirty="0" smtClean="0"/>
              <a:t>Issues of </a:t>
            </a:r>
            <a:r>
              <a:rPr lang="en-US" sz="2400" dirty="0"/>
              <a:t>concern raised </a:t>
            </a:r>
            <a:r>
              <a:rPr lang="en-US" sz="2400" dirty="0" smtClean="0"/>
              <a:t>at both the national Chiefs Committee on Health and the Assembly of First Nations National Forum were </a:t>
            </a:r>
            <a:r>
              <a:rPr lang="en-US" sz="2400" dirty="0"/>
              <a:t>consistent with what COO Health Technicians, our Ontario Chiefs Committee on Health </a:t>
            </a:r>
            <a:r>
              <a:rPr lang="en-US" sz="2400" dirty="0" smtClean="0"/>
              <a:t>(OCCOH) and the Health </a:t>
            </a:r>
            <a:r>
              <a:rPr lang="en-US" sz="2400" dirty="0"/>
              <a:t>Coordination Unit </a:t>
            </a:r>
            <a:r>
              <a:rPr lang="en-US" sz="2400" dirty="0" smtClean="0"/>
              <a:t>(HCU) has </a:t>
            </a:r>
            <a:r>
              <a:rPr lang="en-US" sz="2400" dirty="0"/>
              <a:t>consistently questioned and asserted throughout the entire DBIHL engagement </a:t>
            </a:r>
            <a:r>
              <a:rPr lang="en-US" sz="2400" dirty="0" smtClean="0"/>
              <a:t>process.</a:t>
            </a:r>
            <a:endParaRPr lang="en-US" sz="2400" dirty="0"/>
          </a:p>
          <a:p>
            <a:pPr marL="0" indent="0">
              <a:buNone/>
            </a:pPr>
            <a:endParaRPr lang="en-US" sz="2400" dirty="0"/>
          </a:p>
          <a:p>
            <a:pPr marL="0" indent="0">
              <a:buNone/>
            </a:pPr>
            <a:endParaRPr lang="en-US" dirty="0"/>
          </a:p>
        </p:txBody>
      </p:sp>
      <p:sp>
        <p:nvSpPr>
          <p:cNvPr id="3" name="Text Placeholder 2"/>
          <p:cNvSpPr>
            <a:spLocks noGrp="1"/>
          </p:cNvSpPr>
          <p:nvPr>
            <p:ph type="body" sz="quarter" idx="11"/>
          </p:nvPr>
        </p:nvSpPr>
        <p:spPr/>
        <p:txBody>
          <a:bodyPr/>
          <a:lstStyle/>
          <a:p>
            <a:r>
              <a:rPr lang="en-US" dirty="0" smtClean="0"/>
              <a:t>Key Concerns</a:t>
            </a:r>
            <a:endParaRPr lang="en-US" dirty="0"/>
          </a:p>
        </p:txBody>
      </p:sp>
    </p:spTree>
    <p:extLst>
      <p:ext uri="{BB962C8B-B14F-4D97-AF65-F5344CB8AC3E}">
        <p14:creationId xmlns:p14="http://schemas.microsoft.com/office/powerpoint/2010/main" val="3811420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4325" y="1964987"/>
            <a:ext cx="10907713" cy="3759539"/>
          </a:xfrm>
        </p:spPr>
        <p:txBody>
          <a:bodyPr>
            <a:normAutofit fontScale="92500"/>
          </a:bodyPr>
          <a:lstStyle/>
          <a:p>
            <a:pPr lvl="0"/>
            <a:r>
              <a:rPr lang="en-US" sz="2400" dirty="0"/>
              <a:t>Recognizing First Nation sovereignty, what will happen if there is </a:t>
            </a:r>
            <a:r>
              <a:rPr lang="en-US" sz="2400" b="1" dirty="0"/>
              <a:t>not 100% support</a:t>
            </a:r>
            <a:r>
              <a:rPr lang="en-US" sz="2400" dirty="0"/>
              <a:t> of any resulting Health Legislation drafts?</a:t>
            </a:r>
          </a:p>
          <a:p>
            <a:pPr marL="0" indent="0">
              <a:buNone/>
            </a:pPr>
            <a:endParaRPr lang="en-US" sz="2400" dirty="0"/>
          </a:p>
          <a:p>
            <a:pPr lvl="0"/>
            <a:r>
              <a:rPr lang="en-US" sz="2400" dirty="0"/>
              <a:t>First Nations have </a:t>
            </a:r>
            <a:r>
              <a:rPr lang="en-US" sz="2400" b="1" dirty="0"/>
              <a:t>distinct Treaty rights and entitlements</a:t>
            </a:r>
            <a:r>
              <a:rPr lang="en-US" sz="2400" dirty="0"/>
              <a:t>, therefore, do not agree with an “indigenous” approach to this legislative development and should be separate from the Metis and Inuit</a:t>
            </a:r>
          </a:p>
          <a:p>
            <a:pPr marL="0" indent="0">
              <a:buNone/>
            </a:pPr>
            <a:endParaRPr lang="en-US" sz="2400" dirty="0"/>
          </a:p>
          <a:p>
            <a:pPr lvl="0"/>
            <a:r>
              <a:rPr lang="en-US" sz="2400" dirty="0"/>
              <a:t>Given that, in many jurisdictions, the provincial and territorial governments provide over 70% to First Nation citizens, how are they being engaged? Should First Nation Health Legislation be passed, </a:t>
            </a:r>
            <a:r>
              <a:rPr lang="en-US" sz="2400" b="1" dirty="0"/>
              <a:t>who will ensure P/T abidance and compliance?</a:t>
            </a:r>
            <a:endParaRPr lang="en-US" sz="2400" dirty="0"/>
          </a:p>
          <a:p>
            <a:pPr marL="0" indent="0">
              <a:buNone/>
            </a:pPr>
            <a:endParaRPr lang="en-US" dirty="0"/>
          </a:p>
        </p:txBody>
      </p:sp>
      <p:sp>
        <p:nvSpPr>
          <p:cNvPr id="3" name="Text Placeholder 2"/>
          <p:cNvSpPr>
            <a:spLocks noGrp="1"/>
          </p:cNvSpPr>
          <p:nvPr>
            <p:ph type="body" sz="quarter" idx="11"/>
          </p:nvPr>
        </p:nvSpPr>
        <p:spPr/>
        <p:txBody>
          <a:bodyPr/>
          <a:lstStyle/>
          <a:p>
            <a:r>
              <a:rPr lang="en-US" dirty="0" smtClean="0"/>
              <a:t>Outstanding Issues /Questions</a:t>
            </a:r>
            <a:endParaRPr lang="en-US" dirty="0"/>
          </a:p>
        </p:txBody>
      </p:sp>
    </p:spTree>
    <p:extLst>
      <p:ext uri="{BB962C8B-B14F-4D97-AF65-F5344CB8AC3E}">
        <p14:creationId xmlns:p14="http://schemas.microsoft.com/office/powerpoint/2010/main" val="1155613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pPr lvl="0"/>
            <a:r>
              <a:rPr lang="en-US" sz="2200" b="1" dirty="0"/>
              <a:t>ISC still needs to comprehensively define “co-development” </a:t>
            </a:r>
            <a:r>
              <a:rPr lang="en-US" sz="2200" dirty="0"/>
              <a:t>and the level of First Nation influence and drafting of submissions to the Federal Cabinet. </a:t>
            </a:r>
          </a:p>
          <a:p>
            <a:pPr marL="0" indent="0">
              <a:buNone/>
            </a:pPr>
            <a:endParaRPr lang="en-US" sz="2200" dirty="0"/>
          </a:p>
          <a:p>
            <a:pPr lvl="0"/>
            <a:r>
              <a:rPr lang="en-US" sz="2200" dirty="0"/>
              <a:t>First Nations in Ontario have rejected the co-development process as it stands, because it by-passes the rights holders, </a:t>
            </a:r>
            <a:r>
              <a:rPr lang="en-US" sz="2200" b="1" dirty="0"/>
              <a:t>how does Canada plan to work with the rights holders in Ontario</a:t>
            </a:r>
            <a:r>
              <a:rPr lang="en-US" sz="2200" dirty="0"/>
              <a:t> to ensure that their voices are the ones being heard? </a:t>
            </a:r>
          </a:p>
          <a:p>
            <a:pPr marL="0" indent="0">
              <a:buNone/>
            </a:pPr>
            <a:endParaRPr lang="en-US" sz="2200" dirty="0"/>
          </a:p>
          <a:p>
            <a:pPr lvl="0"/>
            <a:r>
              <a:rPr lang="en-US" sz="2200" dirty="0"/>
              <a:t>Current </a:t>
            </a:r>
            <a:r>
              <a:rPr lang="en-US" sz="2200" b="1" dirty="0"/>
              <a:t>timelines being proposed by ISC are not realistic</a:t>
            </a:r>
            <a:r>
              <a:rPr lang="en-US" sz="2200" dirty="0"/>
              <a:t> for meaningful and substantive input from our First Nation citizens, health providers and Leadership. Many communities are still attempting to recover from the COVID pandemic and the resulting escalation of opioid and toxic substance crises, mental health and wellness traumas, and decreased access to clinical health systems</a:t>
            </a:r>
          </a:p>
          <a:p>
            <a:endParaRPr lang="en-US" sz="2200" dirty="0"/>
          </a:p>
          <a:p>
            <a:pPr marL="0" indent="0">
              <a:buNone/>
            </a:pPr>
            <a:endParaRPr lang="en-US" dirty="0"/>
          </a:p>
        </p:txBody>
      </p:sp>
      <p:sp>
        <p:nvSpPr>
          <p:cNvPr id="3" name="Text Placeholder 2"/>
          <p:cNvSpPr>
            <a:spLocks noGrp="1"/>
          </p:cNvSpPr>
          <p:nvPr>
            <p:ph type="body" sz="quarter" idx="11"/>
          </p:nvPr>
        </p:nvSpPr>
        <p:spPr/>
        <p:txBody>
          <a:bodyPr/>
          <a:lstStyle/>
          <a:p>
            <a:r>
              <a:rPr lang="en-US" dirty="0" smtClean="0"/>
              <a:t>Outstanding Issues /Questions (</a:t>
            </a:r>
            <a:r>
              <a:rPr lang="en-US" dirty="0" err="1" smtClean="0"/>
              <a:t>con’t</a:t>
            </a:r>
            <a:r>
              <a:rPr lang="en-US" dirty="0" smtClean="0"/>
              <a:t>)</a:t>
            </a:r>
            <a:endParaRPr lang="en-US" dirty="0"/>
          </a:p>
        </p:txBody>
      </p:sp>
    </p:spTree>
    <p:extLst>
      <p:ext uri="{BB962C8B-B14F-4D97-AF65-F5344CB8AC3E}">
        <p14:creationId xmlns:p14="http://schemas.microsoft.com/office/powerpoint/2010/main" val="2983669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4325" y="1849927"/>
            <a:ext cx="10907713" cy="3874599"/>
          </a:xfrm>
        </p:spPr>
        <p:txBody>
          <a:bodyPr>
            <a:normAutofit fontScale="92500" lnSpcReduction="10000"/>
          </a:bodyPr>
          <a:lstStyle/>
          <a:p>
            <a:pPr lvl="0"/>
            <a:r>
              <a:rPr lang="en-US" dirty="0"/>
              <a:t>First Nations continue to face </a:t>
            </a:r>
            <a:r>
              <a:rPr lang="en-US" b="1" dirty="0"/>
              <a:t>racism</a:t>
            </a:r>
            <a:r>
              <a:rPr lang="en-US" dirty="0"/>
              <a:t> on a daily basis, not just in the non-First Nation health care system. How will controls to address this be embedded in the proposed First Nation Health Legislation? Should a separate legislation be developed that also addresses discrimination in justice, policing, social, education, etc.?</a:t>
            </a:r>
          </a:p>
          <a:p>
            <a:pPr marL="0" indent="0">
              <a:buNone/>
            </a:pPr>
            <a:endParaRPr lang="en-US" dirty="0"/>
          </a:p>
          <a:p>
            <a:pPr lvl="0"/>
            <a:r>
              <a:rPr lang="en-US" dirty="0"/>
              <a:t>First Nations have always taken a </a:t>
            </a:r>
            <a:r>
              <a:rPr lang="en-US" b="1" dirty="0" err="1"/>
              <a:t>wholistic</a:t>
            </a:r>
            <a:r>
              <a:rPr lang="en-US" b="1" dirty="0"/>
              <a:t> approach to health</a:t>
            </a:r>
            <a:r>
              <a:rPr lang="en-US" dirty="0"/>
              <a:t>. How will other social determinants of health (such as housing, environment, water, for example) be incorporated in the proposed legislation?</a:t>
            </a:r>
          </a:p>
          <a:p>
            <a:pPr marL="0" indent="0">
              <a:buNone/>
            </a:pPr>
            <a:endParaRPr lang="en-US" dirty="0"/>
          </a:p>
          <a:p>
            <a:pPr lvl="0"/>
            <a:r>
              <a:rPr lang="en-US" dirty="0"/>
              <a:t>How will this legislation directly impact the </a:t>
            </a:r>
            <a:r>
              <a:rPr lang="en-US" b="1" dirty="0"/>
              <a:t>health outcomes</a:t>
            </a:r>
            <a:r>
              <a:rPr lang="en-US" dirty="0"/>
              <a:t> of First Nations people in Ontario? </a:t>
            </a:r>
          </a:p>
          <a:p>
            <a:pPr marL="0" indent="0">
              <a:buNone/>
            </a:pPr>
            <a:endParaRPr lang="en-US" dirty="0"/>
          </a:p>
          <a:p>
            <a:pPr lvl="0"/>
            <a:r>
              <a:rPr lang="en-US" dirty="0"/>
              <a:t>Ultimately, First Nations assert </a:t>
            </a:r>
            <a:r>
              <a:rPr lang="en-US" b="1" dirty="0"/>
              <a:t>the right to “equitable health”</a:t>
            </a:r>
            <a:r>
              <a:rPr lang="en-US" dirty="0"/>
              <a:t> and this will require significant funding resources to achieve. How will </a:t>
            </a:r>
            <a:r>
              <a:rPr lang="en-US" dirty="0" smtClean="0"/>
              <a:t>this be </a:t>
            </a:r>
            <a:r>
              <a:rPr lang="en-US" dirty="0"/>
              <a:t>achieved and negotiated?</a:t>
            </a:r>
          </a:p>
          <a:p>
            <a:pPr marL="0" indent="0">
              <a:buNone/>
            </a:pPr>
            <a:endParaRPr lang="en-US" dirty="0"/>
          </a:p>
        </p:txBody>
      </p:sp>
      <p:sp>
        <p:nvSpPr>
          <p:cNvPr id="3" name="Text Placeholder 2"/>
          <p:cNvSpPr>
            <a:spLocks noGrp="1"/>
          </p:cNvSpPr>
          <p:nvPr>
            <p:ph type="body" sz="quarter" idx="11"/>
          </p:nvPr>
        </p:nvSpPr>
        <p:spPr/>
        <p:txBody>
          <a:bodyPr/>
          <a:lstStyle/>
          <a:p>
            <a:r>
              <a:rPr lang="en-US" dirty="0" smtClean="0"/>
              <a:t>Outstanding Issues /Questions (</a:t>
            </a:r>
            <a:r>
              <a:rPr lang="en-US" dirty="0" err="1" smtClean="0"/>
              <a:t>con’t</a:t>
            </a:r>
            <a:r>
              <a:rPr lang="en-US" dirty="0" smtClean="0"/>
              <a:t>)</a:t>
            </a:r>
            <a:endParaRPr lang="en-US" dirty="0"/>
          </a:p>
        </p:txBody>
      </p:sp>
    </p:spTree>
    <p:extLst>
      <p:ext uri="{BB962C8B-B14F-4D97-AF65-F5344CB8AC3E}">
        <p14:creationId xmlns:p14="http://schemas.microsoft.com/office/powerpoint/2010/main" val="22444899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2339</TotalTime>
  <Words>1046</Words>
  <Application>Microsoft Office PowerPoint</Application>
  <PresentationFormat>Widescreen</PresentationFormat>
  <Paragraphs>81</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Genna Benson</dc:creator>
  <cp:lastModifiedBy>Hayley Lucas</cp:lastModifiedBy>
  <cp:revision>73</cp:revision>
  <dcterms:created xsi:type="dcterms:W3CDTF">2021-03-16T19:50:39Z</dcterms:created>
  <dcterms:modified xsi:type="dcterms:W3CDTF">2023-06-10T00:50:45Z</dcterms:modified>
</cp:coreProperties>
</file>