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4"/>
    <p:sldMasterId id="2147483674" r:id="rId5"/>
  </p:sldMasterIdLst>
  <p:notesMasterIdLst>
    <p:notesMasterId r:id="rId22"/>
  </p:notesMasterIdLst>
  <p:handoutMasterIdLst>
    <p:handoutMasterId r:id="rId23"/>
  </p:handoutMasterIdLst>
  <p:sldIdLst>
    <p:sldId id="276" r:id="rId6"/>
    <p:sldId id="350" r:id="rId7"/>
    <p:sldId id="384" r:id="rId8"/>
    <p:sldId id="441" r:id="rId9"/>
    <p:sldId id="257" r:id="rId10"/>
    <p:sldId id="258" r:id="rId11"/>
    <p:sldId id="421" r:id="rId12"/>
    <p:sldId id="414" r:id="rId13"/>
    <p:sldId id="472" r:id="rId14"/>
    <p:sldId id="419" r:id="rId15"/>
    <p:sldId id="475" r:id="rId16"/>
    <p:sldId id="476" r:id="rId17"/>
    <p:sldId id="433" r:id="rId18"/>
    <p:sldId id="359" r:id="rId19"/>
    <p:sldId id="477" r:id="rId20"/>
    <p:sldId id="43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vess, Jenna" initials="NJ" lastIdx="1" clrIdx="0">
    <p:extLst>
      <p:ext uri="{19B8F6BF-5375-455C-9EA6-DF929625EA0E}">
        <p15:presenceInfo xmlns:p15="http://schemas.microsoft.com/office/powerpoint/2012/main" userId="S::jnovess@ices.on.ca::91b15b13-267f-42d1-ac92-b2bd9f5abda3" providerId="AD"/>
      </p:ext>
    </p:extLst>
  </p:cmAuthor>
  <p:cmAuthor id="2" name="Ratnasingham, Sujitha" initials="RS" lastIdx="1" clrIdx="1">
    <p:extLst>
      <p:ext uri="{19B8F6BF-5375-455C-9EA6-DF929625EA0E}">
        <p15:presenceInfo xmlns:p15="http://schemas.microsoft.com/office/powerpoint/2012/main" userId="S::sratnasingham@ices.on.ca::9e946f64-588b-4aa7-b95f-958942d979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72"/>
    <a:srgbClr val="009FDF"/>
    <a:srgbClr val="3FB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0" autoAdjust="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E2CBC-56A1-40BA-AA02-FE323678413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50CDBEE-704F-4BB9-A85D-0D1558AFBA75}">
      <dgm:prSet custT="1"/>
      <dgm:spPr>
        <a:solidFill>
          <a:srgbClr val="001A72">
            <a:alpha val="87059"/>
          </a:srgbClr>
        </a:solidFill>
        <a:ln>
          <a:noFill/>
        </a:ln>
        <a:effectLst>
          <a:outerShdw blurRad="127000" dist="50800" dir="16200000" rotWithShape="0">
            <a:prstClr val="black">
              <a:alpha val="39000"/>
            </a:prstClr>
          </a:outerShdw>
        </a:effectLst>
      </dgm:spPr>
      <dgm:t>
        <a:bodyPr tIns="182880" bIns="182880"/>
        <a:lstStyle/>
        <a:p>
          <a:pPr algn="ctr" rtl="0"/>
          <a:r>
            <a:rPr lang="en-CA" sz="1800" b="1" dirty="0">
              <a:latin typeface="Arial" pitchFamily="34" charset="0"/>
              <a:cs typeface="Arial" pitchFamily="34" charset="0"/>
            </a:rPr>
            <a:t>Self-identifiers</a:t>
          </a:r>
        </a:p>
      </dgm:t>
    </dgm:pt>
    <dgm:pt modelId="{791C817E-A1BD-46F9-9D6C-DFFDCD20927C}" type="parTrans" cxnId="{C47BF3F3-F10F-4A87-B768-E9BF1A8A05B5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289EBE41-4F42-4E80-9F2E-222EC9439F8F}" type="sibTrans" cxnId="{C47BF3F3-F10F-4A87-B768-E9BF1A8A05B5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66444864-D499-454C-898B-3F30E1421A8F}">
      <dgm:prSet custT="1"/>
      <dgm:spPr>
        <a:solidFill>
          <a:srgbClr val="001A72">
            <a:alpha val="87059"/>
          </a:srgbClr>
        </a:solidFill>
        <a:ln>
          <a:noFill/>
        </a:ln>
        <a:effectLst>
          <a:outerShdw blurRad="127000" dist="50800" dir="16200000" rotWithShape="0">
            <a:prstClr val="black">
              <a:alpha val="39000"/>
            </a:prstClr>
          </a:outerShdw>
        </a:effectLst>
      </dgm:spPr>
      <dgm:t>
        <a:bodyPr tIns="182880" bIns="182880"/>
        <a:lstStyle/>
        <a:p>
          <a:pPr algn="ctr" rtl="0"/>
          <a:r>
            <a:rPr lang="en-CA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Geographic identifiers </a:t>
          </a:r>
          <a:endParaRPr lang="en-CA" sz="1800" dirty="0">
            <a:latin typeface="Arial" pitchFamily="34" charset="0"/>
            <a:cs typeface="Arial" pitchFamily="34" charset="0"/>
          </a:endParaRPr>
        </a:p>
      </dgm:t>
    </dgm:pt>
    <dgm:pt modelId="{03B2EA4A-1BF6-4B04-AD9F-DF67A8443697}" type="parTrans" cxnId="{B689CF4F-5E55-475E-A0E9-3D353FBD110C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27328FCD-95E0-467B-91C8-6C183E69BF1B}" type="sibTrans" cxnId="{B689CF4F-5E55-475E-A0E9-3D353FBD110C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CF08C0E8-A721-477A-9305-19FC15B2B085}">
      <dgm:prSet custT="1"/>
      <dgm:spPr>
        <a:ln>
          <a:noFill/>
        </a:ln>
      </dgm:spPr>
      <dgm:t>
        <a:bodyPr tIns="274320" bIns="274320"/>
        <a:lstStyle/>
        <a:p>
          <a:pPr algn="l" rtl="0"/>
          <a:r>
            <a:rPr lang="en-CA" sz="1800" dirty="0">
              <a:latin typeface="Arial" pitchFamily="34" charset="0"/>
              <a:cs typeface="Arial" pitchFamily="34" charset="0"/>
            </a:rPr>
            <a:t>Geographic codes to identify people living in First Nations communities</a:t>
          </a:r>
        </a:p>
      </dgm:t>
    </dgm:pt>
    <dgm:pt modelId="{158E1337-4CFD-4F7D-BC9A-11FEDB6F53DF}" type="parTrans" cxnId="{2C0DCFAD-881F-4604-A655-C8F155D39276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D67DFA75-FAD9-4537-9611-3B5E97C30AFB}" type="sibTrans" cxnId="{2C0DCFAD-881F-4604-A655-C8F155D39276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AFC7EDEE-1FD7-4C57-B6E7-3C76DE4A09CA}">
      <dgm:prSet custT="1"/>
      <dgm:spPr>
        <a:solidFill>
          <a:srgbClr val="001A72">
            <a:alpha val="87059"/>
          </a:srgbClr>
        </a:solidFill>
        <a:ln>
          <a:noFill/>
        </a:ln>
        <a:effectLst>
          <a:outerShdw blurRad="127000" dist="50800" dir="16200000" rotWithShape="0">
            <a:prstClr val="black">
              <a:alpha val="39000"/>
            </a:prstClr>
          </a:outerShdw>
        </a:effectLst>
      </dgm:spPr>
      <dgm:t>
        <a:bodyPr tIns="182880" bIns="182880"/>
        <a:lstStyle/>
        <a:p>
          <a:pPr algn="ctr" rtl="0"/>
          <a:r>
            <a:rPr lang="en-CA" sz="1800" b="1" dirty="0">
              <a:latin typeface="Arial" pitchFamily="34" charset="0"/>
              <a:cs typeface="Arial" pitchFamily="34" charset="0"/>
            </a:rPr>
            <a:t>Registries</a:t>
          </a:r>
        </a:p>
      </dgm:t>
    </dgm:pt>
    <dgm:pt modelId="{BB12CACA-33DB-4EDE-A279-DD87236650E2}" type="parTrans" cxnId="{EB25AC43-C714-4BE3-8EE0-0B415EAE11DD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C74F23F1-A28D-4080-A831-B31A96FB7138}" type="sibTrans" cxnId="{EB25AC43-C714-4BE3-8EE0-0B415EAE11DD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44D32B2A-80B0-4008-9146-7A124732B91F}">
      <dgm:prSet custT="1"/>
      <dgm:spPr>
        <a:ln>
          <a:noFill/>
        </a:ln>
      </dgm:spPr>
      <dgm:t>
        <a:bodyPr tIns="274320" bIns="274320"/>
        <a:lstStyle/>
        <a:p>
          <a:pPr algn="l" rtl="0"/>
          <a:r>
            <a:rPr lang="en-CA" sz="1800" dirty="0">
              <a:latin typeface="Arial"/>
              <a:cs typeface="Arial"/>
            </a:rPr>
            <a:t>First Nations self-identifiers in data holdings at ICES</a:t>
          </a:r>
        </a:p>
      </dgm:t>
    </dgm:pt>
    <dgm:pt modelId="{F78606B8-EAC6-4CEA-AB9E-05952B0DCFA5}" type="parTrans" cxnId="{0EF4B79C-620E-4462-824E-66B20FF21E55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E229A9E8-D848-4F4B-A6F1-1D298E75827C}" type="sibTrans" cxnId="{0EF4B79C-620E-4462-824E-66B20FF21E55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03E3BFDD-C87B-4E3A-ABED-90C9689EF39E}">
      <dgm:prSet custT="1"/>
      <dgm:spPr>
        <a:ln>
          <a:noFill/>
        </a:ln>
      </dgm:spPr>
      <dgm:t>
        <a:bodyPr tIns="274320" bIns="274320"/>
        <a:lstStyle/>
        <a:p>
          <a:pPr algn="l" rtl="0"/>
          <a:r>
            <a:rPr lang="en-CA" sz="1800" dirty="0">
              <a:latin typeface="Arial" pitchFamily="34" charset="0"/>
              <a:cs typeface="Arial" pitchFamily="34" charset="0"/>
            </a:rPr>
            <a:t>Indian Register System (IRS)</a:t>
          </a:r>
        </a:p>
      </dgm:t>
    </dgm:pt>
    <dgm:pt modelId="{9F4F78EF-BC75-420B-8FFD-4597442CB97F}" type="parTrans" cxnId="{3573BBFB-AC2B-4DE9-99D4-BB6DC71B7AC9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57079E4C-E782-48ED-90E9-C1AE53DD3235}" type="sibTrans" cxnId="{3573BBFB-AC2B-4DE9-99D4-BB6DC71B7AC9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34CE86ED-13FB-42EC-8504-A1FFACF31A29}" type="pres">
      <dgm:prSet presAssocID="{7A6E2CBC-56A1-40BA-AA02-FE3236784131}" presName="Name0" presStyleCnt="0">
        <dgm:presLayoutVars>
          <dgm:dir/>
          <dgm:animLvl val="lvl"/>
          <dgm:resizeHandles val="exact"/>
        </dgm:presLayoutVars>
      </dgm:prSet>
      <dgm:spPr/>
    </dgm:pt>
    <dgm:pt modelId="{13638AE2-4DD4-4C15-AFF2-5EAE661BC72C}" type="pres">
      <dgm:prSet presAssocID="{150CDBEE-704F-4BB9-A85D-0D1558AFBA75}" presName="composite" presStyleCnt="0"/>
      <dgm:spPr/>
    </dgm:pt>
    <dgm:pt modelId="{B5B8CF38-A791-46D5-96DF-9486584406EE}" type="pres">
      <dgm:prSet presAssocID="{150CDBEE-704F-4BB9-A85D-0D1558AFBA7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CB5D92-A2FC-40D3-8D16-1D221A0D4C7D}" type="pres">
      <dgm:prSet presAssocID="{150CDBEE-704F-4BB9-A85D-0D1558AFBA75}" presName="desTx" presStyleLbl="alignAccFollowNode1" presStyleIdx="0" presStyleCnt="3" custLinFactNeighborX="-5832" custLinFactNeighborY="32756">
        <dgm:presLayoutVars>
          <dgm:bulletEnabled val="1"/>
        </dgm:presLayoutVars>
      </dgm:prSet>
      <dgm:spPr/>
    </dgm:pt>
    <dgm:pt modelId="{94FEB47A-4564-4BD3-9B4A-D1424A2C1CEF}" type="pres">
      <dgm:prSet presAssocID="{289EBE41-4F42-4E80-9F2E-222EC9439F8F}" presName="space" presStyleCnt="0"/>
      <dgm:spPr/>
    </dgm:pt>
    <dgm:pt modelId="{9E4E46D2-1E07-4AD4-A912-127048388ABD}" type="pres">
      <dgm:prSet presAssocID="{66444864-D499-454C-898B-3F30E1421A8F}" presName="composite" presStyleCnt="0"/>
      <dgm:spPr/>
    </dgm:pt>
    <dgm:pt modelId="{1B7895F1-A4CD-4D0C-913C-F9F0B86818EB}" type="pres">
      <dgm:prSet presAssocID="{66444864-D499-454C-898B-3F30E1421A8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110798D-7F81-475E-BB81-DD4DFF35F101}" type="pres">
      <dgm:prSet presAssocID="{66444864-D499-454C-898B-3F30E1421A8F}" presName="desTx" presStyleLbl="alignAccFollowNode1" presStyleIdx="1" presStyleCnt="3">
        <dgm:presLayoutVars>
          <dgm:bulletEnabled val="1"/>
        </dgm:presLayoutVars>
      </dgm:prSet>
      <dgm:spPr/>
    </dgm:pt>
    <dgm:pt modelId="{9FA33FB4-DC8F-4DB7-B519-1050DE99CB6D}" type="pres">
      <dgm:prSet presAssocID="{27328FCD-95E0-467B-91C8-6C183E69BF1B}" presName="space" presStyleCnt="0"/>
      <dgm:spPr/>
    </dgm:pt>
    <dgm:pt modelId="{9F56E697-97AC-4FA7-9B32-0B48ADBC84FB}" type="pres">
      <dgm:prSet presAssocID="{AFC7EDEE-1FD7-4C57-B6E7-3C76DE4A09CA}" presName="composite" presStyleCnt="0"/>
      <dgm:spPr/>
    </dgm:pt>
    <dgm:pt modelId="{66B02A58-F774-4420-8705-989C3AC01E35}" type="pres">
      <dgm:prSet presAssocID="{AFC7EDEE-1FD7-4C57-B6E7-3C76DE4A09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048DA0C-5FB7-464A-9DEF-D1CA946BF150}" type="pres">
      <dgm:prSet presAssocID="{AFC7EDEE-1FD7-4C57-B6E7-3C76DE4A09C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A035122-F78A-45D3-A9BF-602F11CE57A9}" type="presOf" srcId="{7A6E2CBC-56A1-40BA-AA02-FE3236784131}" destId="{34CE86ED-13FB-42EC-8504-A1FFACF31A29}" srcOrd="0" destOrd="0" presId="urn:microsoft.com/office/officeart/2005/8/layout/hList1"/>
    <dgm:cxn modelId="{94C2C82D-5EE9-4A12-9CE6-183D6E9A9988}" type="presOf" srcId="{66444864-D499-454C-898B-3F30E1421A8F}" destId="{1B7895F1-A4CD-4D0C-913C-F9F0B86818EB}" srcOrd="0" destOrd="0" presId="urn:microsoft.com/office/officeart/2005/8/layout/hList1"/>
    <dgm:cxn modelId="{0683695E-1CC2-49C6-A7F4-8F94AB8A4E2A}" type="presOf" srcId="{CF08C0E8-A721-477A-9305-19FC15B2B085}" destId="{4110798D-7F81-475E-BB81-DD4DFF35F101}" srcOrd="0" destOrd="0" presId="urn:microsoft.com/office/officeart/2005/8/layout/hList1"/>
    <dgm:cxn modelId="{EB25AC43-C714-4BE3-8EE0-0B415EAE11DD}" srcId="{7A6E2CBC-56A1-40BA-AA02-FE3236784131}" destId="{AFC7EDEE-1FD7-4C57-B6E7-3C76DE4A09CA}" srcOrd="2" destOrd="0" parTransId="{BB12CACA-33DB-4EDE-A279-DD87236650E2}" sibTransId="{C74F23F1-A28D-4080-A831-B31A96FB7138}"/>
    <dgm:cxn modelId="{3D4C1E4E-9262-462B-AB10-EC056AFBC66F}" type="presOf" srcId="{44D32B2A-80B0-4008-9146-7A124732B91F}" destId="{15CB5D92-A2FC-40D3-8D16-1D221A0D4C7D}" srcOrd="0" destOrd="0" presId="urn:microsoft.com/office/officeart/2005/8/layout/hList1"/>
    <dgm:cxn modelId="{5FEAE46E-35F4-4395-B37A-5B262A824F3D}" type="presOf" srcId="{150CDBEE-704F-4BB9-A85D-0D1558AFBA75}" destId="{B5B8CF38-A791-46D5-96DF-9486584406EE}" srcOrd="0" destOrd="0" presId="urn:microsoft.com/office/officeart/2005/8/layout/hList1"/>
    <dgm:cxn modelId="{B689CF4F-5E55-475E-A0E9-3D353FBD110C}" srcId="{7A6E2CBC-56A1-40BA-AA02-FE3236784131}" destId="{66444864-D499-454C-898B-3F30E1421A8F}" srcOrd="1" destOrd="0" parTransId="{03B2EA4A-1BF6-4B04-AD9F-DF67A8443697}" sibTransId="{27328FCD-95E0-467B-91C8-6C183E69BF1B}"/>
    <dgm:cxn modelId="{EFE35F8C-DA62-4180-A99A-D6E011F622F4}" type="presOf" srcId="{AFC7EDEE-1FD7-4C57-B6E7-3C76DE4A09CA}" destId="{66B02A58-F774-4420-8705-989C3AC01E35}" srcOrd="0" destOrd="0" presId="urn:microsoft.com/office/officeart/2005/8/layout/hList1"/>
    <dgm:cxn modelId="{0EF4B79C-620E-4462-824E-66B20FF21E55}" srcId="{150CDBEE-704F-4BB9-A85D-0D1558AFBA75}" destId="{44D32B2A-80B0-4008-9146-7A124732B91F}" srcOrd="0" destOrd="0" parTransId="{F78606B8-EAC6-4CEA-AB9E-05952B0DCFA5}" sibTransId="{E229A9E8-D848-4F4B-A6F1-1D298E75827C}"/>
    <dgm:cxn modelId="{2C0DCFAD-881F-4604-A655-C8F155D39276}" srcId="{66444864-D499-454C-898B-3F30E1421A8F}" destId="{CF08C0E8-A721-477A-9305-19FC15B2B085}" srcOrd="0" destOrd="0" parTransId="{158E1337-4CFD-4F7D-BC9A-11FEDB6F53DF}" sibTransId="{D67DFA75-FAD9-4537-9611-3B5E97C30AFB}"/>
    <dgm:cxn modelId="{79B4B0E9-6101-4D35-BFFB-A8D11947EBF9}" type="presOf" srcId="{03E3BFDD-C87B-4E3A-ABED-90C9689EF39E}" destId="{C048DA0C-5FB7-464A-9DEF-D1CA946BF150}" srcOrd="0" destOrd="0" presId="urn:microsoft.com/office/officeart/2005/8/layout/hList1"/>
    <dgm:cxn modelId="{C47BF3F3-F10F-4A87-B768-E9BF1A8A05B5}" srcId="{7A6E2CBC-56A1-40BA-AA02-FE3236784131}" destId="{150CDBEE-704F-4BB9-A85D-0D1558AFBA75}" srcOrd="0" destOrd="0" parTransId="{791C817E-A1BD-46F9-9D6C-DFFDCD20927C}" sibTransId="{289EBE41-4F42-4E80-9F2E-222EC9439F8F}"/>
    <dgm:cxn modelId="{3573BBFB-AC2B-4DE9-99D4-BB6DC71B7AC9}" srcId="{AFC7EDEE-1FD7-4C57-B6E7-3C76DE4A09CA}" destId="{03E3BFDD-C87B-4E3A-ABED-90C9689EF39E}" srcOrd="0" destOrd="0" parTransId="{9F4F78EF-BC75-420B-8FFD-4597442CB97F}" sibTransId="{57079E4C-E782-48ED-90E9-C1AE53DD3235}"/>
    <dgm:cxn modelId="{37A94303-6E25-4FF7-8245-8F232F1AC69D}" type="presParOf" srcId="{34CE86ED-13FB-42EC-8504-A1FFACF31A29}" destId="{13638AE2-4DD4-4C15-AFF2-5EAE661BC72C}" srcOrd="0" destOrd="0" presId="urn:microsoft.com/office/officeart/2005/8/layout/hList1"/>
    <dgm:cxn modelId="{CACB0B25-C883-4948-9FF9-431188BB1E2F}" type="presParOf" srcId="{13638AE2-4DD4-4C15-AFF2-5EAE661BC72C}" destId="{B5B8CF38-A791-46D5-96DF-9486584406EE}" srcOrd="0" destOrd="0" presId="urn:microsoft.com/office/officeart/2005/8/layout/hList1"/>
    <dgm:cxn modelId="{6831DE8A-AEAE-48B4-A9DF-0A39ABFCB877}" type="presParOf" srcId="{13638AE2-4DD4-4C15-AFF2-5EAE661BC72C}" destId="{15CB5D92-A2FC-40D3-8D16-1D221A0D4C7D}" srcOrd="1" destOrd="0" presId="urn:microsoft.com/office/officeart/2005/8/layout/hList1"/>
    <dgm:cxn modelId="{D9C37037-1CE6-4540-BFCA-2AABFF81C82C}" type="presParOf" srcId="{34CE86ED-13FB-42EC-8504-A1FFACF31A29}" destId="{94FEB47A-4564-4BD3-9B4A-D1424A2C1CEF}" srcOrd="1" destOrd="0" presId="urn:microsoft.com/office/officeart/2005/8/layout/hList1"/>
    <dgm:cxn modelId="{65145608-21AA-4F03-8A51-CED2B9F8C93B}" type="presParOf" srcId="{34CE86ED-13FB-42EC-8504-A1FFACF31A29}" destId="{9E4E46D2-1E07-4AD4-A912-127048388ABD}" srcOrd="2" destOrd="0" presId="urn:microsoft.com/office/officeart/2005/8/layout/hList1"/>
    <dgm:cxn modelId="{14CC4E80-D7B5-46A1-8D89-43AA7BAA579B}" type="presParOf" srcId="{9E4E46D2-1E07-4AD4-A912-127048388ABD}" destId="{1B7895F1-A4CD-4D0C-913C-F9F0B86818EB}" srcOrd="0" destOrd="0" presId="urn:microsoft.com/office/officeart/2005/8/layout/hList1"/>
    <dgm:cxn modelId="{4021D3D1-5419-4C42-B0D2-999265775EB5}" type="presParOf" srcId="{9E4E46D2-1E07-4AD4-A912-127048388ABD}" destId="{4110798D-7F81-475E-BB81-DD4DFF35F101}" srcOrd="1" destOrd="0" presId="urn:microsoft.com/office/officeart/2005/8/layout/hList1"/>
    <dgm:cxn modelId="{00F59ECA-EE68-426C-8234-5DD9946790A5}" type="presParOf" srcId="{34CE86ED-13FB-42EC-8504-A1FFACF31A29}" destId="{9FA33FB4-DC8F-4DB7-B519-1050DE99CB6D}" srcOrd="3" destOrd="0" presId="urn:microsoft.com/office/officeart/2005/8/layout/hList1"/>
    <dgm:cxn modelId="{A9540A4B-09BE-45D7-8574-0B922A078002}" type="presParOf" srcId="{34CE86ED-13FB-42EC-8504-A1FFACF31A29}" destId="{9F56E697-97AC-4FA7-9B32-0B48ADBC84FB}" srcOrd="4" destOrd="0" presId="urn:microsoft.com/office/officeart/2005/8/layout/hList1"/>
    <dgm:cxn modelId="{3C84B26B-32AA-43BA-9D5A-85A1CC5A6D4D}" type="presParOf" srcId="{9F56E697-97AC-4FA7-9B32-0B48ADBC84FB}" destId="{66B02A58-F774-4420-8705-989C3AC01E35}" srcOrd="0" destOrd="0" presId="urn:microsoft.com/office/officeart/2005/8/layout/hList1"/>
    <dgm:cxn modelId="{1179094C-C0CC-4EE1-A4E8-236DC385C855}" type="presParOf" srcId="{9F56E697-97AC-4FA7-9B32-0B48ADBC84FB}" destId="{C048DA0C-5FB7-464A-9DEF-D1CA946BF1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418CF-AD07-41A1-8131-0AA035726C0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803FC5-9427-4E6C-974A-2D7AB37AE6F6}">
      <dgm:prSet/>
      <dgm:spPr/>
      <dgm:t>
        <a:bodyPr/>
        <a:lstStyle/>
        <a:p>
          <a:r>
            <a:rPr lang="en-US" dirty="0"/>
            <a:t>AHRQ request form</a:t>
          </a:r>
        </a:p>
      </dgm:t>
    </dgm:pt>
    <dgm:pt modelId="{C223D3CF-2F10-4E3F-99D2-0CED99EF3498}" type="parTrans" cxnId="{F8F42441-9DF2-4399-BFCA-E236C9171B9D}">
      <dgm:prSet/>
      <dgm:spPr/>
      <dgm:t>
        <a:bodyPr/>
        <a:lstStyle/>
        <a:p>
          <a:endParaRPr lang="en-US"/>
        </a:p>
      </dgm:t>
    </dgm:pt>
    <dgm:pt modelId="{3FFC8FC7-3A3F-4AB2-B85E-0165CD4BE303}" type="sibTrans" cxnId="{F8F42441-9DF2-4399-BFCA-E236C9171B9D}">
      <dgm:prSet/>
      <dgm:spPr/>
      <dgm:t>
        <a:bodyPr/>
        <a:lstStyle/>
        <a:p>
          <a:endParaRPr lang="en-US"/>
        </a:p>
      </dgm:t>
    </dgm:pt>
    <dgm:pt modelId="{BF96F462-6ED5-4B39-9686-61CAEE5CA7F2}">
      <dgm:prSet/>
      <dgm:spPr/>
      <dgm:t>
        <a:bodyPr/>
        <a:lstStyle/>
        <a:p>
          <a:r>
            <a:rPr lang="en-US" dirty="0"/>
            <a:t>Community leadership support (e.g., BCR)</a:t>
          </a:r>
        </a:p>
      </dgm:t>
    </dgm:pt>
    <dgm:pt modelId="{E2927359-C624-404B-A497-3DE75F7F36F0}" type="parTrans" cxnId="{F6E9294D-5616-4BD5-B081-3A2D99975577}">
      <dgm:prSet/>
      <dgm:spPr/>
      <dgm:t>
        <a:bodyPr/>
        <a:lstStyle/>
        <a:p>
          <a:endParaRPr lang="en-US"/>
        </a:p>
      </dgm:t>
    </dgm:pt>
    <dgm:pt modelId="{2E4F6CC1-9432-424A-8AEC-1FCB7EC02CE3}" type="sibTrans" cxnId="{F6E9294D-5616-4BD5-B081-3A2D99975577}">
      <dgm:prSet/>
      <dgm:spPr/>
      <dgm:t>
        <a:bodyPr/>
        <a:lstStyle/>
        <a:p>
          <a:endParaRPr lang="en-US"/>
        </a:p>
      </dgm:t>
    </dgm:pt>
    <dgm:pt modelId="{EE36FFAE-364D-41F7-929B-1C5CF62F25DD}">
      <dgm:prSet/>
      <dgm:spPr/>
      <dgm:t>
        <a:bodyPr/>
        <a:lstStyle/>
        <a:p>
          <a:r>
            <a:rPr lang="en-US"/>
            <a:t>Review by COO</a:t>
          </a:r>
        </a:p>
      </dgm:t>
    </dgm:pt>
    <dgm:pt modelId="{03366E13-DEF5-4721-9301-957F6E5AA69F}" type="parTrans" cxnId="{3CA47FA8-37A1-4400-90B6-4ACA8CCA7F3F}">
      <dgm:prSet/>
      <dgm:spPr/>
      <dgm:t>
        <a:bodyPr/>
        <a:lstStyle/>
        <a:p>
          <a:endParaRPr lang="en-US"/>
        </a:p>
      </dgm:t>
    </dgm:pt>
    <dgm:pt modelId="{6FA032AC-284E-4598-90B2-B972EF6541EA}" type="sibTrans" cxnId="{3CA47FA8-37A1-4400-90B6-4ACA8CCA7F3F}">
      <dgm:prSet/>
      <dgm:spPr/>
      <dgm:t>
        <a:bodyPr/>
        <a:lstStyle/>
        <a:p>
          <a:endParaRPr lang="en-US"/>
        </a:p>
      </dgm:t>
    </dgm:pt>
    <dgm:pt modelId="{3E7FD46D-5DD3-4ED7-A6CE-9CF92FA3CD12}">
      <dgm:prSet/>
      <dgm:spPr/>
      <dgm:t>
        <a:bodyPr/>
        <a:lstStyle/>
        <a:p>
          <a:r>
            <a:rPr lang="en-US"/>
            <a:t>Analysis conducted at ICES</a:t>
          </a:r>
        </a:p>
      </dgm:t>
    </dgm:pt>
    <dgm:pt modelId="{AAE9C82C-EF5D-4947-BD95-F9324D6F9946}" type="parTrans" cxnId="{FCEC0A7C-4DB3-45F7-918E-2977E84EB865}">
      <dgm:prSet/>
      <dgm:spPr/>
      <dgm:t>
        <a:bodyPr/>
        <a:lstStyle/>
        <a:p>
          <a:endParaRPr lang="en-US"/>
        </a:p>
      </dgm:t>
    </dgm:pt>
    <dgm:pt modelId="{0E312361-9878-4A5F-B57D-4F502E112639}" type="sibTrans" cxnId="{FCEC0A7C-4DB3-45F7-918E-2977E84EB865}">
      <dgm:prSet/>
      <dgm:spPr/>
      <dgm:t>
        <a:bodyPr/>
        <a:lstStyle/>
        <a:p>
          <a:endParaRPr lang="en-US"/>
        </a:p>
      </dgm:t>
    </dgm:pt>
    <dgm:pt modelId="{A739F648-063A-451B-BA46-54F68B59A9CB}">
      <dgm:prSet/>
      <dgm:spPr/>
      <dgm:t>
        <a:bodyPr/>
        <a:lstStyle/>
        <a:p>
          <a:r>
            <a:rPr lang="en-US"/>
            <a:t>Research results provided back to First Nation(s)</a:t>
          </a:r>
        </a:p>
      </dgm:t>
    </dgm:pt>
    <dgm:pt modelId="{2F383D71-DD83-419C-B1D7-95EA71E07608}" type="parTrans" cxnId="{94DA11FD-BDB3-4433-9BA7-5AA331930A9D}">
      <dgm:prSet/>
      <dgm:spPr/>
      <dgm:t>
        <a:bodyPr/>
        <a:lstStyle/>
        <a:p>
          <a:endParaRPr lang="en-US"/>
        </a:p>
      </dgm:t>
    </dgm:pt>
    <dgm:pt modelId="{8FA7A12C-8BB8-4ED6-BAC5-F8F2347406F5}" type="sibTrans" cxnId="{94DA11FD-BDB3-4433-9BA7-5AA331930A9D}">
      <dgm:prSet/>
      <dgm:spPr/>
      <dgm:t>
        <a:bodyPr/>
        <a:lstStyle/>
        <a:p>
          <a:endParaRPr lang="en-US"/>
        </a:p>
      </dgm:t>
    </dgm:pt>
    <dgm:pt modelId="{7FA5A472-B08D-40E9-8AD2-AAAD2CDF5E94}" type="pres">
      <dgm:prSet presAssocID="{1E6418CF-AD07-41A1-8131-0AA035726C0D}" presName="outerComposite" presStyleCnt="0">
        <dgm:presLayoutVars>
          <dgm:chMax val="5"/>
          <dgm:dir/>
          <dgm:resizeHandles val="exact"/>
        </dgm:presLayoutVars>
      </dgm:prSet>
      <dgm:spPr/>
    </dgm:pt>
    <dgm:pt modelId="{1EC3E4C9-815C-4192-84D5-076673DE9FDE}" type="pres">
      <dgm:prSet presAssocID="{1E6418CF-AD07-41A1-8131-0AA035726C0D}" presName="dummyMaxCanvas" presStyleCnt="0">
        <dgm:presLayoutVars/>
      </dgm:prSet>
      <dgm:spPr/>
    </dgm:pt>
    <dgm:pt modelId="{F00A269D-22B6-4F79-8ED0-B2663D07D7E5}" type="pres">
      <dgm:prSet presAssocID="{1E6418CF-AD07-41A1-8131-0AA035726C0D}" presName="FiveNodes_1" presStyleLbl="node1" presStyleIdx="0" presStyleCnt="5">
        <dgm:presLayoutVars>
          <dgm:bulletEnabled val="1"/>
        </dgm:presLayoutVars>
      </dgm:prSet>
      <dgm:spPr/>
    </dgm:pt>
    <dgm:pt modelId="{95B0C68C-BBF1-482E-9507-764CBAF5DEFD}" type="pres">
      <dgm:prSet presAssocID="{1E6418CF-AD07-41A1-8131-0AA035726C0D}" presName="FiveNodes_2" presStyleLbl="node1" presStyleIdx="1" presStyleCnt="5">
        <dgm:presLayoutVars>
          <dgm:bulletEnabled val="1"/>
        </dgm:presLayoutVars>
      </dgm:prSet>
      <dgm:spPr/>
    </dgm:pt>
    <dgm:pt modelId="{871B3685-51BE-4E59-A729-9B6971761536}" type="pres">
      <dgm:prSet presAssocID="{1E6418CF-AD07-41A1-8131-0AA035726C0D}" presName="FiveNodes_3" presStyleLbl="node1" presStyleIdx="2" presStyleCnt="5">
        <dgm:presLayoutVars>
          <dgm:bulletEnabled val="1"/>
        </dgm:presLayoutVars>
      </dgm:prSet>
      <dgm:spPr/>
    </dgm:pt>
    <dgm:pt modelId="{E973FE36-5F9A-46E4-9A38-34B059BD7EBA}" type="pres">
      <dgm:prSet presAssocID="{1E6418CF-AD07-41A1-8131-0AA035726C0D}" presName="FiveNodes_4" presStyleLbl="node1" presStyleIdx="3" presStyleCnt="5">
        <dgm:presLayoutVars>
          <dgm:bulletEnabled val="1"/>
        </dgm:presLayoutVars>
      </dgm:prSet>
      <dgm:spPr/>
    </dgm:pt>
    <dgm:pt modelId="{D40567B8-36B8-47DA-9B32-2C3C7700C557}" type="pres">
      <dgm:prSet presAssocID="{1E6418CF-AD07-41A1-8131-0AA035726C0D}" presName="FiveNodes_5" presStyleLbl="node1" presStyleIdx="4" presStyleCnt="5">
        <dgm:presLayoutVars>
          <dgm:bulletEnabled val="1"/>
        </dgm:presLayoutVars>
      </dgm:prSet>
      <dgm:spPr/>
    </dgm:pt>
    <dgm:pt modelId="{1C8390EF-91D6-4D6B-9E5F-C05C411CFAB8}" type="pres">
      <dgm:prSet presAssocID="{1E6418CF-AD07-41A1-8131-0AA035726C0D}" presName="FiveConn_1-2" presStyleLbl="fgAccFollowNode1" presStyleIdx="0" presStyleCnt="4">
        <dgm:presLayoutVars>
          <dgm:bulletEnabled val="1"/>
        </dgm:presLayoutVars>
      </dgm:prSet>
      <dgm:spPr/>
    </dgm:pt>
    <dgm:pt modelId="{1254AAD0-0DF6-4339-92EC-54C782976871}" type="pres">
      <dgm:prSet presAssocID="{1E6418CF-AD07-41A1-8131-0AA035726C0D}" presName="FiveConn_2-3" presStyleLbl="fgAccFollowNode1" presStyleIdx="1" presStyleCnt="4">
        <dgm:presLayoutVars>
          <dgm:bulletEnabled val="1"/>
        </dgm:presLayoutVars>
      </dgm:prSet>
      <dgm:spPr/>
    </dgm:pt>
    <dgm:pt modelId="{C2B3626E-89C2-4859-8F0B-E375030DBB66}" type="pres">
      <dgm:prSet presAssocID="{1E6418CF-AD07-41A1-8131-0AA035726C0D}" presName="FiveConn_3-4" presStyleLbl="fgAccFollowNode1" presStyleIdx="2" presStyleCnt="4">
        <dgm:presLayoutVars>
          <dgm:bulletEnabled val="1"/>
        </dgm:presLayoutVars>
      </dgm:prSet>
      <dgm:spPr/>
    </dgm:pt>
    <dgm:pt modelId="{D22019A4-F276-46FE-AF62-680CB8A9C68B}" type="pres">
      <dgm:prSet presAssocID="{1E6418CF-AD07-41A1-8131-0AA035726C0D}" presName="FiveConn_4-5" presStyleLbl="fgAccFollowNode1" presStyleIdx="3" presStyleCnt="4">
        <dgm:presLayoutVars>
          <dgm:bulletEnabled val="1"/>
        </dgm:presLayoutVars>
      </dgm:prSet>
      <dgm:spPr/>
    </dgm:pt>
    <dgm:pt modelId="{08505175-EF0F-4EA2-8F16-65771FEBD139}" type="pres">
      <dgm:prSet presAssocID="{1E6418CF-AD07-41A1-8131-0AA035726C0D}" presName="FiveNodes_1_text" presStyleLbl="node1" presStyleIdx="4" presStyleCnt="5">
        <dgm:presLayoutVars>
          <dgm:bulletEnabled val="1"/>
        </dgm:presLayoutVars>
      </dgm:prSet>
      <dgm:spPr/>
    </dgm:pt>
    <dgm:pt modelId="{BE4B9885-D780-437A-A718-69DAF9BBA94A}" type="pres">
      <dgm:prSet presAssocID="{1E6418CF-AD07-41A1-8131-0AA035726C0D}" presName="FiveNodes_2_text" presStyleLbl="node1" presStyleIdx="4" presStyleCnt="5">
        <dgm:presLayoutVars>
          <dgm:bulletEnabled val="1"/>
        </dgm:presLayoutVars>
      </dgm:prSet>
      <dgm:spPr/>
    </dgm:pt>
    <dgm:pt modelId="{3EFEEB40-CC1E-4DD0-9917-A578785ABDB1}" type="pres">
      <dgm:prSet presAssocID="{1E6418CF-AD07-41A1-8131-0AA035726C0D}" presName="FiveNodes_3_text" presStyleLbl="node1" presStyleIdx="4" presStyleCnt="5">
        <dgm:presLayoutVars>
          <dgm:bulletEnabled val="1"/>
        </dgm:presLayoutVars>
      </dgm:prSet>
      <dgm:spPr/>
    </dgm:pt>
    <dgm:pt modelId="{764FB3D1-EA66-4D2F-AD4D-5C0F9436831A}" type="pres">
      <dgm:prSet presAssocID="{1E6418CF-AD07-41A1-8131-0AA035726C0D}" presName="FiveNodes_4_text" presStyleLbl="node1" presStyleIdx="4" presStyleCnt="5">
        <dgm:presLayoutVars>
          <dgm:bulletEnabled val="1"/>
        </dgm:presLayoutVars>
      </dgm:prSet>
      <dgm:spPr/>
    </dgm:pt>
    <dgm:pt modelId="{F3720965-B395-4402-BB6E-B240CA71C1E7}" type="pres">
      <dgm:prSet presAssocID="{1E6418CF-AD07-41A1-8131-0AA035726C0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3522400-01A8-4C12-B05C-F4EC316B7A0E}" type="presOf" srcId="{A739F648-063A-451B-BA46-54F68B59A9CB}" destId="{F3720965-B395-4402-BB6E-B240CA71C1E7}" srcOrd="1" destOrd="0" presId="urn:microsoft.com/office/officeart/2005/8/layout/vProcess5"/>
    <dgm:cxn modelId="{2AF64F08-83F1-402B-8543-C3C1C7DE06E9}" type="presOf" srcId="{EE36FFAE-364D-41F7-929B-1C5CF62F25DD}" destId="{871B3685-51BE-4E59-A729-9B6971761536}" srcOrd="0" destOrd="0" presId="urn:microsoft.com/office/officeart/2005/8/layout/vProcess5"/>
    <dgm:cxn modelId="{BBB0C931-D95D-4695-85E2-D30AD2544C5B}" type="presOf" srcId="{BF96F462-6ED5-4B39-9686-61CAEE5CA7F2}" destId="{BE4B9885-D780-437A-A718-69DAF9BBA94A}" srcOrd="1" destOrd="0" presId="urn:microsoft.com/office/officeart/2005/8/layout/vProcess5"/>
    <dgm:cxn modelId="{1BE4ED38-F45C-4CCB-95FE-0E5048A3A3E4}" type="presOf" srcId="{EE36FFAE-364D-41F7-929B-1C5CF62F25DD}" destId="{3EFEEB40-CC1E-4DD0-9917-A578785ABDB1}" srcOrd="1" destOrd="0" presId="urn:microsoft.com/office/officeart/2005/8/layout/vProcess5"/>
    <dgm:cxn modelId="{F8F42441-9DF2-4399-BFCA-E236C9171B9D}" srcId="{1E6418CF-AD07-41A1-8131-0AA035726C0D}" destId="{B5803FC5-9427-4E6C-974A-2D7AB37AE6F6}" srcOrd="0" destOrd="0" parTransId="{C223D3CF-2F10-4E3F-99D2-0CED99EF3498}" sibTransId="{3FFC8FC7-3A3F-4AB2-B85E-0165CD4BE303}"/>
    <dgm:cxn modelId="{F6E9294D-5616-4BD5-B081-3A2D99975577}" srcId="{1E6418CF-AD07-41A1-8131-0AA035726C0D}" destId="{BF96F462-6ED5-4B39-9686-61CAEE5CA7F2}" srcOrd="1" destOrd="0" parTransId="{E2927359-C624-404B-A497-3DE75F7F36F0}" sibTransId="{2E4F6CC1-9432-424A-8AEC-1FCB7EC02CE3}"/>
    <dgm:cxn modelId="{DE103B4F-70BA-4EE3-973C-E2FA9DFFE5DA}" type="presOf" srcId="{6FA032AC-284E-4598-90B2-B972EF6541EA}" destId="{C2B3626E-89C2-4859-8F0B-E375030DBB66}" srcOrd="0" destOrd="0" presId="urn:microsoft.com/office/officeart/2005/8/layout/vProcess5"/>
    <dgm:cxn modelId="{677F5853-6E97-40ED-8C52-DD6CEB8EDFA2}" type="presOf" srcId="{B5803FC5-9427-4E6C-974A-2D7AB37AE6F6}" destId="{08505175-EF0F-4EA2-8F16-65771FEBD139}" srcOrd="1" destOrd="0" presId="urn:microsoft.com/office/officeart/2005/8/layout/vProcess5"/>
    <dgm:cxn modelId="{FCEC0A7C-4DB3-45F7-918E-2977E84EB865}" srcId="{1E6418CF-AD07-41A1-8131-0AA035726C0D}" destId="{3E7FD46D-5DD3-4ED7-A6CE-9CF92FA3CD12}" srcOrd="3" destOrd="0" parTransId="{AAE9C82C-EF5D-4947-BD95-F9324D6F9946}" sibTransId="{0E312361-9878-4A5F-B57D-4F502E112639}"/>
    <dgm:cxn modelId="{2AA16F8D-2713-4991-9340-3BBD2976A64E}" type="presOf" srcId="{A739F648-063A-451B-BA46-54F68B59A9CB}" destId="{D40567B8-36B8-47DA-9B32-2C3C7700C557}" srcOrd="0" destOrd="0" presId="urn:microsoft.com/office/officeart/2005/8/layout/vProcess5"/>
    <dgm:cxn modelId="{3DBCFC98-289C-4672-A992-A4E9BBA3C3B7}" type="presOf" srcId="{1E6418CF-AD07-41A1-8131-0AA035726C0D}" destId="{7FA5A472-B08D-40E9-8AD2-AAAD2CDF5E94}" srcOrd="0" destOrd="0" presId="urn:microsoft.com/office/officeart/2005/8/layout/vProcess5"/>
    <dgm:cxn modelId="{3CA47FA8-37A1-4400-90B6-4ACA8CCA7F3F}" srcId="{1E6418CF-AD07-41A1-8131-0AA035726C0D}" destId="{EE36FFAE-364D-41F7-929B-1C5CF62F25DD}" srcOrd="2" destOrd="0" parTransId="{03366E13-DEF5-4721-9301-957F6E5AA69F}" sibTransId="{6FA032AC-284E-4598-90B2-B972EF6541EA}"/>
    <dgm:cxn modelId="{57FC25AD-C4F3-49A7-8986-0EFD8F1D9F02}" type="presOf" srcId="{3E7FD46D-5DD3-4ED7-A6CE-9CF92FA3CD12}" destId="{764FB3D1-EA66-4D2F-AD4D-5C0F9436831A}" srcOrd="1" destOrd="0" presId="urn:microsoft.com/office/officeart/2005/8/layout/vProcess5"/>
    <dgm:cxn modelId="{C67930AF-BF3F-4806-9C6B-2C504A95DCD5}" type="presOf" srcId="{0E312361-9878-4A5F-B57D-4F502E112639}" destId="{D22019A4-F276-46FE-AF62-680CB8A9C68B}" srcOrd="0" destOrd="0" presId="urn:microsoft.com/office/officeart/2005/8/layout/vProcess5"/>
    <dgm:cxn modelId="{745C4DB2-CD9B-45C3-91E9-88C9E701786E}" type="presOf" srcId="{B5803FC5-9427-4E6C-974A-2D7AB37AE6F6}" destId="{F00A269D-22B6-4F79-8ED0-B2663D07D7E5}" srcOrd="0" destOrd="0" presId="urn:microsoft.com/office/officeart/2005/8/layout/vProcess5"/>
    <dgm:cxn modelId="{58F858B5-B52F-452F-8213-5FB61A7D3A3B}" type="presOf" srcId="{3E7FD46D-5DD3-4ED7-A6CE-9CF92FA3CD12}" destId="{E973FE36-5F9A-46E4-9A38-34B059BD7EBA}" srcOrd="0" destOrd="0" presId="urn:microsoft.com/office/officeart/2005/8/layout/vProcess5"/>
    <dgm:cxn modelId="{798FE0D7-3CC4-4A46-B1D3-70F226196C80}" type="presOf" srcId="{2E4F6CC1-9432-424A-8AEC-1FCB7EC02CE3}" destId="{1254AAD0-0DF6-4339-92EC-54C782976871}" srcOrd="0" destOrd="0" presId="urn:microsoft.com/office/officeart/2005/8/layout/vProcess5"/>
    <dgm:cxn modelId="{40430AE1-9C81-4DC0-AC81-94BA98B24B4F}" type="presOf" srcId="{BF96F462-6ED5-4B39-9686-61CAEE5CA7F2}" destId="{95B0C68C-BBF1-482E-9507-764CBAF5DEFD}" srcOrd="0" destOrd="0" presId="urn:microsoft.com/office/officeart/2005/8/layout/vProcess5"/>
    <dgm:cxn modelId="{7EF8A1F2-A392-4BBD-AF53-6BC9B91D3989}" type="presOf" srcId="{3FFC8FC7-3A3F-4AB2-B85E-0165CD4BE303}" destId="{1C8390EF-91D6-4D6B-9E5F-C05C411CFAB8}" srcOrd="0" destOrd="0" presId="urn:microsoft.com/office/officeart/2005/8/layout/vProcess5"/>
    <dgm:cxn modelId="{94DA11FD-BDB3-4433-9BA7-5AA331930A9D}" srcId="{1E6418CF-AD07-41A1-8131-0AA035726C0D}" destId="{A739F648-063A-451B-BA46-54F68B59A9CB}" srcOrd="4" destOrd="0" parTransId="{2F383D71-DD83-419C-B1D7-95EA71E07608}" sibTransId="{8FA7A12C-8BB8-4ED6-BAC5-F8F2347406F5}"/>
    <dgm:cxn modelId="{D30DF288-EA5B-447F-8458-6002529E6DFB}" type="presParOf" srcId="{7FA5A472-B08D-40E9-8AD2-AAAD2CDF5E94}" destId="{1EC3E4C9-815C-4192-84D5-076673DE9FDE}" srcOrd="0" destOrd="0" presId="urn:microsoft.com/office/officeart/2005/8/layout/vProcess5"/>
    <dgm:cxn modelId="{1F7169D4-008C-4482-9641-B5B54E808DC1}" type="presParOf" srcId="{7FA5A472-B08D-40E9-8AD2-AAAD2CDF5E94}" destId="{F00A269D-22B6-4F79-8ED0-B2663D07D7E5}" srcOrd="1" destOrd="0" presId="urn:microsoft.com/office/officeart/2005/8/layout/vProcess5"/>
    <dgm:cxn modelId="{961D79CF-12F4-4D68-A9AB-80D9F7D6A7D7}" type="presParOf" srcId="{7FA5A472-B08D-40E9-8AD2-AAAD2CDF5E94}" destId="{95B0C68C-BBF1-482E-9507-764CBAF5DEFD}" srcOrd="2" destOrd="0" presId="urn:microsoft.com/office/officeart/2005/8/layout/vProcess5"/>
    <dgm:cxn modelId="{E1E6CD96-2F1A-4466-AC7D-1AD7C8B6689A}" type="presParOf" srcId="{7FA5A472-B08D-40E9-8AD2-AAAD2CDF5E94}" destId="{871B3685-51BE-4E59-A729-9B6971761536}" srcOrd="3" destOrd="0" presId="urn:microsoft.com/office/officeart/2005/8/layout/vProcess5"/>
    <dgm:cxn modelId="{2AD3762A-BCD5-4009-AA8D-1EDE091E3F14}" type="presParOf" srcId="{7FA5A472-B08D-40E9-8AD2-AAAD2CDF5E94}" destId="{E973FE36-5F9A-46E4-9A38-34B059BD7EBA}" srcOrd="4" destOrd="0" presId="urn:microsoft.com/office/officeart/2005/8/layout/vProcess5"/>
    <dgm:cxn modelId="{EADAB492-7AC1-4CB7-9458-ADC7C259C855}" type="presParOf" srcId="{7FA5A472-B08D-40E9-8AD2-AAAD2CDF5E94}" destId="{D40567B8-36B8-47DA-9B32-2C3C7700C557}" srcOrd="5" destOrd="0" presId="urn:microsoft.com/office/officeart/2005/8/layout/vProcess5"/>
    <dgm:cxn modelId="{3D876D62-5471-424B-A13C-018960F9EFD9}" type="presParOf" srcId="{7FA5A472-B08D-40E9-8AD2-AAAD2CDF5E94}" destId="{1C8390EF-91D6-4D6B-9E5F-C05C411CFAB8}" srcOrd="6" destOrd="0" presId="urn:microsoft.com/office/officeart/2005/8/layout/vProcess5"/>
    <dgm:cxn modelId="{F8B8A94E-698E-4C16-A609-DC465B3FD584}" type="presParOf" srcId="{7FA5A472-B08D-40E9-8AD2-AAAD2CDF5E94}" destId="{1254AAD0-0DF6-4339-92EC-54C782976871}" srcOrd="7" destOrd="0" presId="urn:microsoft.com/office/officeart/2005/8/layout/vProcess5"/>
    <dgm:cxn modelId="{0013EF57-ED6D-4CD4-B093-3A02A3E2CA55}" type="presParOf" srcId="{7FA5A472-B08D-40E9-8AD2-AAAD2CDF5E94}" destId="{C2B3626E-89C2-4859-8F0B-E375030DBB66}" srcOrd="8" destOrd="0" presId="urn:microsoft.com/office/officeart/2005/8/layout/vProcess5"/>
    <dgm:cxn modelId="{70151FF6-0E92-495D-882E-B79F043C3A82}" type="presParOf" srcId="{7FA5A472-B08D-40E9-8AD2-AAAD2CDF5E94}" destId="{D22019A4-F276-46FE-AF62-680CB8A9C68B}" srcOrd="9" destOrd="0" presId="urn:microsoft.com/office/officeart/2005/8/layout/vProcess5"/>
    <dgm:cxn modelId="{37B069BF-5C9C-4532-B2F3-B4B86B123E3B}" type="presParOf" srcId="{7FA5A472-B08D-40E9-8AD2-AAAD2CDF5E94}" destId="{08505175-EF0F-4EA2-8F16-65771FEBD139}" srcOrd="10" destOrd="0" presId="urn:microsoft.com/office/officeart/2005/8/layout/vProcess5"/>
    <dgm:cxn modelId="{74C8BDC3-94A0-4635-98A4-832C01B4D664}" type="presParOf" srcId="{7FA5A472-B08D-40E9-8AD2-AAAD2CDF5E94}" destId="{BE4B9885-D780-437A-A718-69DAF9BBA94A}" srcOrd="11" destOrd="0" presId="urn:microsoft.com/office/officeart/2005/8/layout/vProcess5"/>
    <dgm:cxn modelId="{6730BA2B-7884-418E-81BA-5299A971E35C}" type="presParOf" srcId="{7FA5A472-B08D-40E9-8AD2-AAAD2CDF5E94}" destId="{3EFEEB40-CC1E-4DD0-9917-A578785ABDB1}" srcOrd="12" destOrd="0" presId="urn:microsoft.com/office/officeart/2005/8/layout/vProcess5"/>
    <dgm:cxn modelId="{AEB31F0B-60BF-4A0B-A7B9-1B4260E2201F}" type="presParOf" srcId="{7FA5A472-B08D-40E9-8AD2-AAAD2CDF5E94}" destId="{764FB3D1-EA66-4D2F-AD4D-5C0F9436831A}" srcOrd="13" destOrd="0" presId="urn:microsoft.com/office/officeart/2005/8/layout/vProcess5"/>
    <dgm:cxn modelId="{E967D84B-EF79-4D1A-9FA8-FDDBAEA3D4C8}" type="presParOf" srcId="{7FA5A472-B08D-40E9-8AD2-AAAD2CDF5E94}" destId="{F3720965-B395-4402-BB6E-B240CA71C1E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8CF38-A791-46D5-96DF-9486584406EE}">
      <dsp:nvSpPr>
        <dsp:cNvPr id="0" name=""/>
        <dsp:cNvSpPr/>
      </dsp:nvSpPr>
      <dsp:spPr>
        <a:xfrm>
          <a:off x="1855" y="17938"/>
          <a:ext cx="1809114" cy="723645"/>
        </a:xfrm>
        <a:prstGeom prst="rect">
          <a:avLst/>
        </a:prstGeom>
        <a:solidFill>
          <a:srgbClr val="001A72">
            <a:alpha val="87059"/>
          </a:srgbClr>
        </a:solidFill>
        <a:ln w="12700" cap="flat" cmpd="sng" algn="ctr">
          <a:noFill/>
          <a:prstDash val="solid"/>
          <a:miter lim="800000"/>
        </a:ln>
        <a:effectLst>
          <a:outerShdw blurRad="127000" dist="50800" dir="16200000" rotWithShape="0">
            <a:prstClr val="black">
              <a:alpha val="39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82880" rIns="128016" bIns="1828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Arial" pitchFamily="34" charset="0"/>
              <a:cs typeface="Arial" pitchFamily="34" charset="0"/>
            </a:rPr>
            <a:t>Self-identifiers</a:t>
          </a:r>
        </a:p>
      </dsp:txBody>
      <dsp:txXfrm>
        <a:off x="1855" y="17938"/>
        <a:ext cx="1809114" cy="723645"/>
      </dsp:txXfrm>
    </dsp:sp>
    <dsp:sp modelId="{15CB5D92-A2FC-40D3-8D16-1D221A0D4C7D}">
      <dsp:nvSpPr>
        <dsp:cNvPr id="0" name=""/>
        <dsp:cNvSpPr/>
      </dsp:nvSpPr>
      <dsp:spPr>
        <a:xfrm>
          <a:off x="0" y="759522"/>
          <a:ext cx="1809114" cy="2547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274320" rIns="128016" bIns="27432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/>
              <a:cs typeface="Arial"/>
            </a:rPr>
            <a:t>First Nations self-identifiers in data holdings at ICES</a:t>
          </a:r>
        </a:p>
      </dsp:txBody>
      <dsp:txXfrm>
        <a:off x="0" y="759522"/>
        <a:ext cx="1809114" cy="2547360"/>
      </dsp:txXfrm>
    </dsp:sp>
    <dsp:sp modelId="{1B7895F1-A4CD-4D0C-913C-F9F0B86818EB}">
      <dsp:nvSpPr>
        <dsp:cNvPr id="0" name=""/>
        <dsp:cNvSpPr/>
      </dsp:nvSpPr>
      <dsp:spPr>
        <a:xfrm>
          <a:off x="2064246" y="17938"/>
          <a:ext cx="1809114" cy="723645"/>
        </a:xfrm>
        <a:prstGeom prst="rect">
          <a:avLst/>
        </a:prstGeom>
        <a:solidFill>
          <a:srgbClr val="001A72">
            <a:alpha val="87059"/>
          </a:srgbClr>
        </a:solidFill>
        <a:ln w="12700" cap="flat" cmpd="sng" algn="ctr">
          <a:noFill/>
          <a:prstDash val="solid"/>
          <a:miter lim="800000"/>
        </a:ln>
        <a:effectLst>
          <a:outerShdw blurRad="127000" dist="50800" dir="16200000" rotWithShape="0">
            <a:prstClr val="black">
              <a:alpha val="39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82880" rIns="128016" bIns="1828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Geographic identifiers </a:t>
          </a:r>
          <a:endParaRPr lang="en-CA" sz="1800" kern="1200" dirty="0">
            <a:latin typeface="Arial" pitchFamily="34" charset="0"/>
            <a:cs typeface="Arial" pitchFamily="34" charset="0"/>
          </a:endParaRPr>
        </a:p>
      </dsp:txBody>
      <dsp:txXfrm>
        <a:off x="2064246" y="17938"/>
        <a:ext cx="1809114" cy="723645"/>
      </dsp:txXfrm>
    </dsp:sp>
    <dsp:sp modelId="{4110798D-7F81-475E-BB81-DD4DFF35F101}">
      <dsp:nvSpPr>
        <dsp:cNvPr id="0" name=""/>
        <dsp:cNvSpPr/>
      </dsp:nvSpPr>
      <dsp:spPr>
        <a:xfrm>
          <a:off x="2064246" y="741584"/>
          <a:ext cx="1809114" cy="2547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274320" rIns="128016" bIns="27432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itchFamily="34" charset="0"/>
              <a:cs typeface="Arial" pitchFamily="34" charset="0"/>
            </a:rPr>
            <a:t>Geographic codes to identify people living in First Nations communities</a:t>
          </a:r>
        </a:p>
      </dsp:txBody>
      <dsp:txXfrm>
        <a:off x="2064246" y="741584"/>
        <a:ext cx="1809114" cy="2547360"/>
      </dsp:txXfrm>
    </dsp:sp>
    <dsp:sp modelId="{66B02A58-F774-4420-8705-989C3AC01E35}">
      <dsp:nvSpPr>
        <dsp:cNvPr id="0" name=""/>
        <dsp:cNvSpPr/>
      </dsp:nvSpPr>
      <dsp:spPr>
        <a:xfrm>
          <a:off x="4126637" y="17938"/>
          <a:ext cx="1809114" cy="723645"/>
        </a:xfrm>
        <a:prstGeom prst="rect">
          <a:avLst/>
        </a:prstGeom>
        <a:solidFill>
          <a:srgbClr val="001A72">
            <a:alpha val="87059"/>
          </a:srgbClr>
        </a:solidFill>
        <a:ln w="12700" cap="flat" cmpd="sng" algn="ctr">
          <a:noFill/>
          <a:prstDash val="solid"/>
          <a:miter lim="800000"/>
        </a:ln>
        <a:effectLst>
          <a:outerShdw blurRad="127000" dist="50800" dir="16200000" rotWithShape="0">
            <a:prstClr val="black">
              <a:alpha val="39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82880" rIns="128016" bIns="1828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Arial" pitchFamily="34" charset="0"/>
              <a:cs typeface="Arial" pitchFamily="34" charset="0"/>
            </a:rPr>
            <a:t>Registries</a:t>
          </a:r>
        </a:p>
      </dsp:txBody>
      <dsp:txXfrm>
        <a:off x="4126637" y="17938"/>
        <a:ext cx="1809114" cy="723645"/>
      </dsp:txXfrm>
    </dsp:sp>
    <dsp:sp modelId="{C048DA0C-5FB7-464A-9DEF-D1CA946BF150}">
      <dsp:nvSpPr>
        <dsp:cNvPr id="0" name=""/>
        <dsp:cNvSpPr/>
      </dsp:nvSpPr>
      <dsp:spPr>
        <a:xfrm>
          <a:off x="4126637" y="741584"/>
          <a:ext cx="1809114" cy="2547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274320" rIns="128016" bIns="27432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itchFamily="34" charset="0"/>
              <a:cs typeface="Arial" pitchFamily="34" charset="0"/>
            </a:rPr>
            <a:t>Indian Register System (IRS)</a:t>
          </a:r>
        </a:p>
      </dsp:txBody>
      <dsp:txXfrm>
        <a:off x="4126637" y="741584"/>
        <a:ext cx="1809114" cy="254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A269D-22B6-4F79-8ED0-B2663D07D7E5}">
      <dsp:nvSpPr>
        <dsp:cNvPr id="0" name=""/>
        <dsp:cNvSpPr/>
      </dsp:nvSpPr>
      <dsp:spPr>
        <a:xfrm>
          <a:off x="0" y="0"/>
          <a:ext cx="6310820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AHRQ request form</a:t>
          </a:r>
        </a:p>
      </dsp:txBody>
      <dsp:txXfrm>
        <a:off x="22105" y="22105"/>
        <a:ext cx="5408133" cy="710494"/>
      </dsp:txXfrm>
    </dsp:sp>
    <dsp:sp modelId="{95B0C68C-BBF1-482E-9507-764CBAF5DEFD}">
      <dsp:nvSpPr>
        <dsp:cNvPr id="0" name=""/>
        <dsp:cNvSpPr/>
      </dsp:nvSpPr>
      <dsp:spPr>
        <a:xfrm>
          <a:off x="471262" y="859525"/>
          <a:ext cx="6310820" cy="754704"/>
        </a:xfrm>
        <a:prstGeom prst="roundRect">
          <a:avLst>
            <a:gd name="adj" fmla="val 10000"/>
          </a:avLst>
        </a:prstGeom>
        <a:solidFill>
          <a:schemeClr val="accent2">
            <a:hueOff val="-2298755"/>
            <a:satOff val="0"/>
            <a:lumOff val="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leadership support (e.g., BCR)</a:t>
          </a:r>
        </a:p>
      </dsp:txBody>
      <dsp:txXfrm>
        <a:off x="493367" y="881630"/>
        <a:ext cx="5304789" cy="710494"/>
      </dsp:txXfrm>
    </dsp:sp>
    <dsp:sp modelId="{871B3685-51BE-4E59-A729-9B6971761536}">
      <dsp:nvSpPr>
        <dsp:cNvPr id="0" name=""/>
        <dsp:cNvSpPr/>
      </dsp:nvSpPr>
      <dsp:spPr>
        <a:xfrm>
          <a:off x="942525" y="1719050"/>
          <a:ext cx="6310820" cy="754704"/>
        </a:xfrm>
        <a:prstGeom prst="roundRect">
          <a:avLst>
            <a:gd name="adj" fmla="val 10000"/>
          </a:avLst>
        </a:prstGeom>
        <a:solidFill>
          <a:schemeClr val="accent2">
            <a:hueOff val="-4597511"/>
            <a:satOff val="0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Review by COO</a:t>
          </a:r>
        </a:p>
      </dsp:txBody>
      <dsp:txXfrm>
        <a:off x="964630" y="1741155"/>
        <a:ext cx="5304789" cy="710494"/>
      </dsp:txXfrm>
    </dsp:sp>
    <dsp:sp modelId="{E973FE36-5F9A-46E4-9A38-34B059BD7EBA}">
      <dsp:nvSpPr>
        <dsp:cNvPr id="0" name=""/>
        <dsp:cNvSpPr/>
      </dsp:nvSpPr>
      <dsp:spPr>
        <a:xfrm>
          <a:off x="1413787" y="2578575"/>
          <a:ext cx="6310820" cy="754704"/>
        </a:xfrm>
        <a:prstGeom prst="roundRect">
          <a:avLst>
            <a:gd name="adj" fmla="val 10000"/>
          </a:avLst>
        </a:prstGeom>
        <a:solidFill>
          <a:schemeClr val="accent2">
            <a:hueOff val="-6896266"/>
            <a:satOff val="0"/>
            <a:lumOff val="1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Analysis conducted at ICES</a:t>
          </a:r>
        </a:p>
      </dsp:txBody>
      <dsp:txXfrm>
        <a:off x="1435892" y="2600680"/>
        <a:ext cx="5304789" cy="710494"/>
      </dsp:txXfrm>
    </dsp:sp>
    <dsp:sp modelId="{D40567B8-36B8-47DA-9B32-2C3C7700C557}">
      <dsp:nvSpPr>
        <dsp:cNvPr id="0" name=""/>
        <dsp:cNvSpPr/>
      </dsp:nvSpPr>
      <dsp:spPr>
        <a:xfrm>
          <a:off x="1885050" y="3438100"/>
          <a:ext cx="6310820" cy="754704"/>
        </a:xfrm>
        <a:prstGeom prst="roundRect">
          <a:avLst>
            <a:gd name="adj" fmla="val 10000"/>
          </a:avLst>
        </a:prstGeom>
        <a:solidFill>
          <a:schemeClr val="accent2">
            <a:hueOff val="-9195022"/>
            <a:satOff val="0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Research results provided back to First Nation(s)</a:t>
          </a:r>
        </a:p>
      </dsp:txBody>
      <dsp:txXfrm>
        <a:off x="1907155" y="3460205"/>
        <a:ext cx="5304789" cy="710494"/>
      </dsp:txXfrm>
    </dsp:sp>
    <dsp:sp modelId="{1C8390EF-91D6-4D6B-9E5F-C05C411CFAB8}">
      <dsp:nvSpPr>
        <dsp:cNvPr id="0" name=""/>
        <dsp:cNvSpPr/>
      </dsp:nvSpPr>
      <dsp:spPr>
        <a:xfrm>
          <a:off x="5820262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930638" y="551353"/>
        <a:ext cx="269806" cy="369145"/>
      </dsp:txXfrm>
    </dsp:sp>
    <dsp:sp modelId="{1254AAD0-0DF6-4339-92EC-54C782976871}">
      <dsp:nvSpPr>
        <dsp:cNvPr id="0" name=""/>
        <dsp:cNvSpPr/>
      </dsp:nvSpPr>
      <dsp:spPr>
        <a:xfrm>
          <a:off x="6291525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566094"/>
            <a:satOff val="3575"/>
            <a:lumOff val="2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66094"/>
              <a:satOff val="3575"/>
              <a:lumOff val="2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401901" y="1410878"/>
        <a:ext cx="269806" cy="369145"/>
      </dsp:txXfrm>
    </dsp:sp>
    <dsp:sp modelId="{C2B3626E-89C2-4859-8F0B-E375030DBB66}">
      <dsp:nvSpPr>
        <dsp:cNvPr id="0" name=""/>
        <dsp:cNvSpPr/>
      </dsp:nvSpPr>
      <dsp:spPr>
        <a:xfrm>
          <a:off x="6762787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132189"/>
            <a:satOff val="7150"/>
            <a:lumOff val="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132189"/>
              <a:satOff val="7150"/>
              <a:lumOff val="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873163" y="2257825"/>
        <a:ext cx="269806" cy="369145"/>
      </dsp:txXfrm>
    </dsp:sp>
    <dsp:sp modelId="{D22019A4-F276-46FE-AF62-680CB8A9C68B}">
      <dsp:nvSpPr>
        <dsp:cNvPr id="0" name=""/>
        <dsp:cNvSpPr/>
      </dsp:nvSpPr>
      <dsp:spPr>
        <a:xfrm>
          <a:off x="723405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698283"/>
            <a:satOff val="10725"/>
            <a:lumOff val="7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698283"/>
              <a:satOff val="10725"/>
              <a:lumOff val="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44426" y="3125736"/>
        <a:ext cx="269806" cy="369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03F4B0-88EB-4445-A7CA-737C48113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84B40-D39C-864A-933D-E60A7897C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4111A-62F1-1B40-B648-48809E7F7D9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965C5-581B-0340-8D18-2684F4C6C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9D085-B198-E541-8B40-CAA4E8E1F6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8E23-3B34-4A43-B3A3-A8416881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6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64A6C-7BFE-D041-94CA-2FB406F2804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18A16-9C2D-2E4C-8D7E-8A75C91B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18A16-9C2D-2E4C-8D7E-8A75C91BA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6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18A16-9C2D-2E4C-8D7E-8A75C91BA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18A16-9C2D-2E4C-8D7E-8A75C91BA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18A16-9C2D-2E4C-8D7E-8A75C91BA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18A16-9C2D-2E4C-8D7E-8A75C91BA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5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EFD6F4-9DA0-1548-A5D3-1370A7B23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44AFF0-C198-0641-B956-DFC9DF5CF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900113"/>
            <a:ext cx="6102350" cy="169361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800"/>
              </a:lnSpc>
              <a:defRPr sz="5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3E0F6DF-CEAD-4A4B-A4B1-5F4E9D418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2823081"/>
            <a:ext cx="5401733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2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8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33B5E-9037-414A-8A86-F525B4DCD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56D9CF-FF9D-5644-8393-2F0142CC5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773302"/>
            <a:ext cx="7886700" cy="116208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800" b="0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05DD506-3173-414D-B5AF-0A47949575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0" y="2098363"/>
            <a:ext cx="7886700" cy="3454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66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49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32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7A62AD-9433-DD4E-BA6C-8A36CEF4A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8900" y="63846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CDDB6BA-E87E-1349-9CC4-4CC3DC49F5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6180E-9515-854E-8F16-133D2406E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65D6AC-C884-654A-A4E5-3994EB95F0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1328400"/>
            <a:ext cx="7322286" cy="136841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800"/>
              </a:lnSpc>
              <a:defRPr sz="4800" b="0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F7965D3-B32A-4B4D-8863-8DFC5CEF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2823081"/>
            <a:ext cx="483427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2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A4EB70-DD23-8C41-8588-EBFF66443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8900" y="63846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CDDB6BA-E87E-1349-9CC4-4CC3DC49F5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3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3E25F-7D20-544E-8100-E7A6ECEF0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D2AA5CAF-9895-5A43-97C1-D771610A3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773302"/>
            <a:ext cx="7683500" cy="116208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800" b="0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81B093-8D34-9447-B5C5-9DED2A21E2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000" y="2098360"/>
            <a:ext cx="7683500" cy="3454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843F50-FE8D-C34A-AF99-365097D98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8900" y="63846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CDDB6BA-E87E-1349-9CC4-4CC3DC49F5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148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957717-DD25-B34D-BFAF-82A45CCF5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5"/>
            <a:ext cx="9143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28E01-F19F-0440-BB7E-2D13B2D5C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7861"/>
            <a:ext cx="7886700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200" b="0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374-0435-4A47-B3B8-9F837525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8361"/>
            <a:ext cx="7886700" cy="3454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22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3E25F-7D20-544E-8100-E7A6ECEF0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D2AA5CAF-9895-5A43-97C1-D771610A3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773302"/>
            <a:ext cx="7683500" cy="116208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800" b="0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81B093-8D34-9447-B5C5-9DED2A21E2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000" y="2098360"/>
            <a:ext cx="7683500" cy="3454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843F50-FE8D-C34A-AF99-365097D98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8900" y="63846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CDDB6BA-E87E-1349-9CC4-4CC3DC49F5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408434"/>
            <a:ext cx="8659368" cy="722376"/>
          </a:xfrm>
        </p:spPr>
        <p:txBody>
          <a:bodyPr/>
          <a:lstStyle>
            <a:lvl1pPr>
              <a:defRPr>
                <a:solidFill>
                  <a:srgbClr val="009F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2"/>
          </p:nvPr>
        </p:nvSpPr>
        <p:spPr>
          <a:xfrm>
            <a:off x="292608" y="1289304"/>
            <a:ext cx="8567928" cy="4910328"/>
          </a:xfrm>
          <a:prstGeom prst="rect">
            <a:avLst/>
          </a:prstGeom>
        </p:spPr>
        <p:txBody>
          <a:bodyPr vert="horz" lIns="0" tIns="0" rIns="0" bIns="0" numCol="1" spcCol="228600"/>
          <a:lstStyle>
            <a:lvl1pPr marL="0" indent="0">
              <a:lnSpc>
                <a:spcPts val="2000"/>
              </a:lnSpc>
              <a:buFontTx/>
              <a:buNone/>
              <a:defRPr sz="1800" b="1" i="0">
                <a:solidFill>
                  <a:srgbClr val="001A72"/>
                </a:solidFill>
              </a:defRPr>
            </a:lvl1pPr>
            <a:lvl2pPr marL="0" indent="0">
              <a:lnSpc>
                <a:spcPts val="2000"/>
              </a:lnSpc>
              <a:buFontTx/>
              <a:buNone/>
              <a:defRPr sz="1800" b="0" i="0">
                <a:solidFill>
                  <a:srgbClr val="001A7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28600" y="2286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56032" y="129844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6122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27,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D Walker,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F7B2-0464-3D47-9991-1583BD68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27,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D Walker,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F7B2-0464-3D47-9991-1583BD68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9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8A83F-DCFB-D84C-9519-E75CF79C5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5"/>
            <a:ext cx="9143998" cy="68579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65D6AC-C884-654A-A4E5-3994EB95F0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328400"/>
            <a:ext cx="5374005" cy="136841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5000"/>
              </a:lnSpc>
              <a:defRPr sz="5200" b="0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F7965D3-B32A-4B4D-8863-8DFC5CEF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823081"/>
            <a:ext cx="40513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5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33B5E-9037-414A-8A86-F525B4DCD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56D9CF-FF9D-5644-8393-2F0142CC5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773302"/>
            <a:ext cx="7886700" cy="116208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800" b="0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05DD506-3173-414D-B5AF-0A47949575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0" y="2098363"/>
            <a:ext cx="7886700" cy="3454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66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49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32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7A62AD-9433-DD4E-BA6C-8A36CEF4A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8900" y="63846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CDDB6BA-E87E-1349-9CC4-4CC3DC49F5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6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957717-DD25-B34D-BFAF-82A45CCF5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5"/>
            <a:ext cx="9143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28E01-F19F-0440-BB7E-2D13B2D5C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7861"/>
            <a:ext cx="7886700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200" b="0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374-0435-4A47-B3B8-9F837525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8361"/>
            <a:ext cx="7886700" cy="3454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8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EFD6F4-9DA0-1548-A5D3-1370A7B23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44AFF0-C198-0641-B956-DFC9DF5CF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900113"/>
            <a:ext cx="6102350" cy="169361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800"/>
              </a:lnSpc>
              <a:defRPr sz="5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3E0F6DF-CEAD-4A4B-A4B1-5F4E9D418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2823081"/>
            <a:ext cx="5401733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200" b="1" i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9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31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7" r:id="rId3"/>
    <p:sldLayoutId id="2147483668" r:id="rId4"/>
    <p:sldLayoutId id="2147483671" r:id="rId5"/>
    <p:sldLayoutId id="2147483672" r:id="rId6"/>
    <p:sldLayoutId id="2147483673" r:id="rId7"/>
    <p:sldLayoutId id="214748368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36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digenous@ices.on.ca" TargetMode="External"/><Relationship Id="rId2" Type="http://schemas.openxmlformats.org/officeDocument/2006/relationships/hyperlink" Target="mailto:ahrq@ices.on.c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hyperlink" Target="http://www.google.com/url?sa=i&amp;rct=j&amp;q=&amp;esrc=s&amp;source=images&amp;cd=&amp;cad=rja&amp;uact=8&amp;ved=0ahUKEwiWhqqAnNvRAhUJ04MKHeaJAWAQjRwIBw&amp;url=http://www.pd4pic.com/black-icon-key-outline-silhouette-car-tool-free.html&amp;bvm=bv.144686652,d.amc&amp;psig=AFQjCNE7LfAQWfCv6V8RdZBWubzxPs--jg&amp;ust=1485362220355660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hyperlink" Target="http://www.google.com/url?sa=i&amp;rct=j&amp;q=&amp;esrc=s&amp;source=images&amp;cd=&amp;cad=rja&amp;uact=8&amp;ved=0ahUKEwiWhqqAnNvRAhUJ04MKHeaJAWAQjRwIBw&amp;url=http://www.pd4pic.com/black-icon-key-outline-silhouette-car-tool-free.html&amp;bvm=bv.144686652,d.amc&amp;psig=AFQjCNE7LfAQWfCv6V8RdZBWubzxPs--jg&amp;ust=148536222035566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24865" y="2734263"/>
            <a:ext cx="6990381" cy="4898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5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dirty="0"/>
              <a:t>First Nations Health Data at ICES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39475" y="4949015"/>
            <a:ext cx="6128657" cy="14971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001A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October 25, 2023</a:t>
            </a:r>
          </a:p>
          <a:p>
            <a:r>
              <a:rPr lang="en-US" sz="1600" dirty="0"/>
              <a:t>COO: Powering Up Data Sovereignty Conference</a:t>
            </a:r>
          </a:p>
          <a:p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Graham Mecredy, </a:t>
            </a:r>
            <a:r>
              <a:rPr lang="en-US" sz="1600" b="0" dirty="0"/>
              <a:t>Staff Scientist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Indigenous Portfolio </a:t>
            </a:r>
          </a:p>
          <a:p>
            <a:endParaRPr lang="en-US" sz="16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43079-4638-FEF7-96E4-6C1EB080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12" y="328345"/>
            <a:ext cx="2693496" cy="28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6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2703440-9A8C-4159-8155-FF088E031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19620"/>
              </p:ext>
            </p:extLst>
          </p:nvPr>
        </p:nvGraphicFramePr>
        <p:xfrm>
          <a:off x="463192" y="1704974"/>
          <a:ext cx="5937608" cy="330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25CBEFDA-A457-4CFA-8002-94854A48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05" y="5005710"/>
            <a:ext cx="1166490" cy="11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D6E88F8-8EC1-4087-A25F-3F5AA1C7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6" y="5011857"/>
            <a:ext cx="1125181" cy="116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798F5D3-4262-4BBB-99E1-F4399E1E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28" y="5005710"/>
            <a:ext cx="1125182" cy="116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708B4D-71A1-4665-9FBB-BB722929426B}"/>
              </a:ext>
            </a:extLst>
          </p:cNvPr>
          <p:cNvGrpSpPr/>
          <p:nvPr/>
        </p:nvGrpSpPr>
        <p:grpSpPr>
          <a:xfrm>
            <a:off x="6573243" y="2436548"/>
            <a:ext cx="1770657" cy="2569161"/>
            <a:chOff x="0" y="896697"/>
            <a:chExt cx="2192085" cy="22838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B277B4-3FD9-4148-88E4-08F694790607}"/>
                </a:ext>
              </a:extLst>
            </p:cNvPr>
            <p:cNvSpPr/>
            <p:nvPr/>
          </p:nvSpPr>
          <p:spPr>
            <a:xfrm>
              <a:off x="0" y="896697"/>
              <a:ext cx="2192085" cy="2283840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9D2E3D-871C-4534-9685-A6EF853A0987}"/>
                </a:ext>
              </a:extLst>
            </p:cNvPr>
            <p:cNvSpPr txBox="1"/>
            <p:nvPr/>
          </p:nvSpPr>
          <p:spPr>
            <a:xfrm>
              <a:off x="0" y="896697"/>
              <a:ext cx="2192085" cy="2283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274320" rIns="128016" bIns="274320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1800" kern="1200" dirty="0">
                  <a:latin typeface="Arial" pitchFamily="34" charset="0"/>
                  <a:cs typeface="Arial" pitchFamily="34" charset="0"/>
                </a:rPr>
                <a:t>Surveys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dirty="0">
                  <a:latin typeface="Arial" pitchFamily="34" charset="0"/>
                  <a:cs typeface="Arial" pitchFamily="34" charset="0"/>
                </a:rPr>
                <a:t>Data from Indigenous healthcare providers</a:t>
              </a:r>
              <a:endParaRPr lang="en-CA" sz="1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18C8F-BADB-4C5C-9B2F-36B922330C1A}"/>
              </a:ext>
            </a:extLst>
          </p:cNvPr>
          <p:cNvGrpSpPr/>
          <p:nvPr/>
        </p:nvGrpSpPr>
        <p:grpSpPr>
          <a:xfrm>
            <a:off x="6573243" y="1704974"/>
            <a:ext cx="1770657" cy="731574"/>
            <a:chOff x="0" y="19863"/>
            <a:chExt cx="2192085" cy="876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D6C6CE-A5D0-44E2-AC09-5E70C3F8A8DE}"/>
                </a:ext>
              </a:extLst>
            </p:cNvPr>
            <p:cNvSpPr/>
            <p:nvPr/>
          </p:nvSpPr>
          <p:spPr>
            <a:xfrm>
              <a:off x="0" y="19863"/>
              <a:ext cx="2192085" cy="876834"/>
            </a:xfrm>
            <a:prstGeom prst="rect">
              <a:avLst/>
            </a:prstGeom>
            <a:solidFill>
              <a:srgbClr val="001A72">
                <a:alpha val="87059"/>
              </a:srgbClr>
            </a:solidFill>
            <a:ln>
              <a:noFill/>
            </a:ln>
            <a:effectLst>
              <a:outerShdw blurRad="127000" dist="50800" dir="16200000" rotWithShape="0">
                <a:prstClr val="black">
                  <a:alpha val="39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77721-BFAA-4F24-A1B9-83A8B8FD856B}"/>
                </a:ext>
              </a:extLst>
            </p:cNvPr>
            <p:cNvSpPr txBox="1"/>
            <p:nvPr/>
          </p:nvSpPr>
          <p:spPr>
            <a:xfrm>
              <a:off x="0" y="19863"/>
              <a:ext cx="2192085" cy="876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82880" rIns="142240" bIns="18288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b="1" kern="1200" dirty="0">
                  <a:latin typeface="Arial" pitchFamily="34" charset="0"/>
                  <a:cs typeface="Arial" pitchFamily="34" charset="0"/>
                </a:rPr>
                <a:t>Indigenous-specific datasets</a:t>
              </a:r>
            </a:p>
          </p:txBody>
        </p:sp>
      </p:grpSp>
      <p:pic>
        <p:nvPicPr>
          <p:cNvPr id="18" name="Picture 2" descr="https://www.ices.on.ca/~/media/Images/Indigenous-Portfolio/dePlume/ICES-Icons_09.ashx?la=en-CA">
            <a:extLst>
              <a:ext uri="{FF2B5EF4-FFF2-40B4-BE49-F238E27FC236}">
                <a16:creationId xmlns:a16="http://schemas.microsoft.com/office/drawing/2014/main" id="{5416D9AD-8A61-4384-B26F-8D59FA3E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74" y="5005710"/>
            <a:ext cx="1125181" cy="11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6BA25599-D7CD-4BB9-B748-055F2985004B}"/>
              </a:ext>
            </a:extLst>
          </p:cNvPr>
          <p:cNvSpPr txBox="1">
            <a:spLocks/>
          </p:cNvSpPr>
          <p:nvPr/>
        </p:nvSpPr>
        <p:spPr>
          <a:xfrm>
            <a:off x="463192" y="585246"/>
            <a:ext cx="7683500" cy="75394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01A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Types of First Nations Data at ICES </a:t>
            </a:r>
          </a:p>
        </p:txBody>
      </p:sp>
    </p:spTree>
    <p:extLst>
      <p:ext uri="{BB962C8B-B14F-4D97-AF65-F5344CB8AC3E}">
        <p14:creationId xmlns:p14="http://schemas.microsoft.com/office/powerpoint/2010/main" val="207439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212"/>
            <a:ext cx="7886700" cy="878869"/>
          </a:xfrm>
        </p:spPr>
        <p:txBody>
          <a:bodyPr/>
          <a:lstStyle/>
          <a:p>
            <a:r>
              <a:rPr lang="en-US" dirty="0"/>
              <a:t>Data limitations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72681758"/>
              </p:ext>
            </p:extLst>
          </p:nvPr>
        </p:nvGraphicFramePr>
        <p:xfrm>
          <a:off x="609600" y="1203129"/>
          <a:ext cx="7886700" cy="451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53318242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37630080"/>
                    </a:ext>
                  </a:extLst>
                </a:gridCol>
              </a:tblGrid>
              <a:tr h="423111">
                <a:tc>
                  <a:txBody>
                    <a:bodyPr/>
                    <a:lstStyle/>
                    <a:p>
                      <a:r>
                        <a:rPr lang="en-US" dirty="0"/>
                        <a:t>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91514"/>
                  </a:ext>
                </a:extLst>
              </a:tr>
              <a:tr h="1375110">
                <a:tc>
                  <a:txBody>
                    <a:bodyPr/>
                    <a:lstStyle/>
                    <a:p>
                      <a:r>
                        <a:rPr lang="en-US" dirty="0"/>
                        <a:t>General administrative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missing Federally funded service data (e.g. NIHB) and nursing stations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differential access to services, cultural barriers, institutional racism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63636"/>
                  </a:ext>
                </a:extLst>
              </a:tr>
              <a:tr h="740444">
                <a:tc>
                  <a:txBody>
                    <a:bodyPr/>
                    <a:lstStyle/>
                    <a:p>
                      <a:r>
                        <a:rPr lang="en-US" dirty="0"/>
                        <a:t>Self-identifiers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accuracy unclear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generic ‘Indigenous’ terminology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57482"/>
                  </a:ext>
                </a:extLst>
              </a:tr>
              <a:tr h="1057777">
                <a:tc>
                  <a:txBody>
                    <a:bodyPr/>
                    <a:lstStyle/>
                    <a:p>
                      <a:r>
                        <a:rPr lang="en-US" dirty="0"/>
                        <a:t>Geographic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addresses may not be updated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shared</a:t>
                      </a:r>
                      <a:r>
                        <a:rPr lang="en-US" baseline="0" dirty="0"/>
                        <a:t> postal codes used to identify communities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45514"/>
                  </a:ext>
                </a:extLst>
              </a:tr>
              <a:tr h="423111">
                <a:tc>
                  <a:txBody>
                    <a:bodyPr/>
                    <a:lstStyle/>
                    <a:p>
                      <a:r>
                        <a:rPr lang="en-US" dirty="0"/>
                        <a:t>Registries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registration not mandatory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part of colonial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cut of IRS only updated to 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0992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B806DF-399F-4B1B-BA8E-374CC2101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8900" y="63846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DDB6BA-E87E-1349-9CC4-4CC3DC49F59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0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FB3F-1C40-50BD-C6B4-2E4FD72C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data at 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27B82-342E-717C-FBE7-705D04A3956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Already working with a researcher?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Already have funding?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Applied Health Research Question (AHRQ)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7B42-4603-06A4-5593-75A9BE5E6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DB6BA-E87E-1349-9CC4-4CC3DC49F5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09600" y="1275401"/>
            <a:ext cx="7886700" cy="644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Ontario Mistry of Health (MOH) </a:t>
            </a:r>
            <a:r>
              <a:rPr lang="en-US" sz="1800" dirty="0"/>
              <a:t>funding program </a:t>
            </a:r>
            <a:r>
              <a:rPr lang="en-US" sz="1800" b="0" dirty="0"/>
              <a:t>to produce research evidence that informs planning, policy and program development that will benefit the Ontario health system</a:t>
            </a:r>
          </a:p>
          <a:p>
            <a:pPr>
              <a:spcBef>
                <a:spcPts val="600"/>
              </a:spcBef>
            </a:pPr>
            <a:endParaRPr lang="en-US" sz="1800" b="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Knowledge users include health system policy makers or providers (e.g. government ministries, hospitals, provincial health associations/agencies)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Dedicated resources for </a:t>
            </a:r>
            <a:r>
              <a:rPr lang="en-US" sz="1800" dirty="0"/>
              <a:t>First Nations stakeholders</a:t>
            </a:r>
            <a:r>
              <a:rPr lang="en-US" sz="1800" b="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Individual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Groups of communities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Leadership organizations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Documents and results for First Nations projects are NOT shared with MOH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No cost </a:t>
            </a:r>
            <a:r>
              <a:rPr lang="en-US" sz="1800" b="0" dirty="0"/>
              <a:t>to First Nations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endParaRPr lang="en-US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85023"/>
            <a:ext cx="7886700" cy="62639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Applied Health Research Question (AHRQ)</a:t>
            </a:r>
          </a:p>
        </p:txBody>
      </p:sp>
    </p:spTree>
    <p:extLst>
      <p:ext uri="{BB962C8B-B14F-4D97-AF65-F5344CB8AC3E}">
        <p14:creationId xmlns:p14="http://schemas.microsoft.com/office/powerpoint/2010/main" val="67189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334897"/>
            <a:ext cx="7886700" cy="11620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0" i="0" kern="1200">
                <a:solidFill>
                  <a:srgbClr val="001A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dirty="0"/>
              <a:t>AHRQ Documentation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60520" y="1567543"/>
            <a:ext cx="4754163" cy="4820558"/>
          </a:xfrm>
          <a:prstGeom prst="rect">
            <a:avLst/>
          </a:prstGeom>
        </p:spPr>
        <p:txBody>
          <a:bodyPr vert="horz" lIns="0" tIns="0" rIns="0" bIns="0" numCol="1" spcCol="22860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9FD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1A72"/>
                </a:solidFill>
              </a:rPr>
              <a:t>Knowledge User AHRQ Request Form</a:t>
            </a:r>
          </a:p>
          <a:p>
            <a:endParaRPr lang="en-US" sz="1100" i="1" dirty="0">
              <a:solidFill>
                <a:srgbClr val="001A72"/>
              </a:solidFill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A72"/>
                </a:solidFill>
              </a:rPr>
              <a:t>ICES will work with you to fill out this form</a:t>
            </a:r>
            <a:endParaRPr lang="en-US" sz="1800" dirty="0">
              <a:solidFill>
                <a:srgbClr val="001A72"/>
              </a:solidFill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A72"/>
                </a:solidFill>
              </a:rPr>
              <a:t>Requires signature from a representative from your community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001A72"/>
                </a:solidFill>
              </a:rPr>
              <a:t>Covers: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dirty="0">
                <a:solidFill>
                  <a:srgbClr val="001A72"/>
                </a:solidFill>
              </a:rPr>
              <a:t>what/why evidence is needed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dirty="0">
                <a:solidFill>
                  <a:srgbClr val="001A72"/>
                </a:solidFill>
              </a:rPr>
              <a:t>how it will be used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1A7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653E7-3D51-4776-9170-8F6726A7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7" y="1347158"/>
            <a:ext cx="3677263" cy="48205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69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46316D-B231-EE09-BDDC-0AC853E13DE2}"/>
              </a:ext>
            </a:extLst>
          </p:cNvPr>
          <p:cNvSpPr txBox="1">
            <a:spLocks/>
          </p:cNvSpPr>
          <p:nvPr/>
        </p:nvSpPr>
        <p:spPr>
          <a:xfrm>
            <a:off x="1028697" y="348865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0" i="0" kern="1200">
                <a:solidFill>
                  <a:srgbClr val="001A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AHRQ Pathway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71DC91F-0B42-147E-BD47-05ED48836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777883"/>
              </p:ext>
            </p:extLst>
          </p:nvPr>
        </p:nvGraphicFramePr>
        <p:xfrm>
          <a:off x="474064" y="1935384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CB1CA1-0A11-0272-C66A-D1A17F9F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AHRQ Pathway</a:t>
            </a:r>
            <a:br>
              <a:rPr lang="en-US" sz="48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4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492898"/>
            <a:ext cx="7513320" cy="2985945"/>
          </a:xfrm>
        </p:spPr>
        <p:txBody>
          <a:bodyPr/>
          <a:lstStyle/>
          <a:p>
            <a:r>
              <a:rPr lang="en-US" sz="4400" dirty="0">
                <a:solidFill>
                  <a:srgbClr val="00218A"/>
                </a:solidFill>
              </a:rPr>
              <a:t>Thank you / </a:t>
            </a:r>
            <a:r>
              <a:rPr lang="en-US" sz="4400" dirty="0" err="1">
                <a:solidFill>
                  <a:srgbClr val="00218A"/>
                </a:solidFill>
              </a:rPr>
              <a:t>Miigwetch</a:t>
            </a:r>
            <a:endParaRPr lang="en-US" sz="4400" dirty="0">
              <a:solidFill>
                <a:srgbClr val="00218A"/>
              </a:solidFill>
            </a:endParaRPr>
          </a:p>
          <a:p>
            <a:endParaRPr lang="en-US" sz="4400" dirty="0">
              <a:solidFill>
                <a:srgbClr val="00218A"/>
              </a:solidFill>
            </a:endParaRPr>
          </a:p>
          <a:p>
            <a:endParaRPr lang="en-US" dirty="0">
              <a:solidFill>
                <a:srgbClr val="00218A"/>
              </a:solidFill>
            </a:endParaRPr>
          </a:p>
          <a:p>
            <a:endParaRPr lang="en-US" dirty="0">
              <a:solidFill>
                <a:srgbClr val="00218A"/>
              </a:solidFill>
            </a:endParaRPr>
          </a:p>
          <a:p>
            <a:endParaRPr lang="en-US" dirty="0">
              <a:solidFill>
                <a:srgbClr val="00218A"/>
              </a:solidFill>
            </a:endParaRPr>
          </a:p>
          <a:p>
            <a:r>
              <a:rPr lang="en-US" dirty="0">
                <a:solidFill>
                  <a:srgbClr val="00218A"/>
                </a:solidFill>
              </a:rPr>
              <a:t>Questions? Contact:</a:t>
            </a:r>
            <a:endParaRPr lang="en-US" dirty="0">
              <a:solidFill>
                <a:srgbClr val="00218A"/>
              </a:solidFill>
              <a:hlinkClick r:id="rId2"/>
            </a:endParaRPr>
          </a:p>
          <a:p>
            <a:r>
              <a:rPr lang="en-US" dirty="0">
                <a:solidFill>
                  <a:srgbClr val="00218A"/>
                </a:solidFill>
                <a:hlinkClick r:id="rId3"/>
              </a:rPr>
              <a:t>indigenous@ices.on.ca</a:t>
            </a:r>
            <a:r>
              <a:rPr lang="en-US" dirty="0">
                <a:solidFill>
                  <a:srgbClr val="00218A"/>
                </a:solidFill>
              </a:rPr>
              <a:t> </a:t>
            </a:r>
          </a:p>
          <a:p>
            <a:endParaRPr lang="en-US" dirty="0">
              <a:solidFill>
                <a:srgbClr val="00218A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6032" y="6534705"/>
            <a:ext cx="8334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b="1" dirty="0">
              <a:solidFill>
                <a:srgbClr val="009FDF"/>
              </a:solidFill>
            </a:endParaRPr>
          </a:p>
          <a:p>
            <a:pPr algn="ctr"/>
            <a:endParaRPr lang="en-US" sz="1100" dirty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37862"/>
            <a:ext cx="7886700" cy="62639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About 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809951"/>
            <a:ext cx="41583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ICES is a not-for-profit research institute made up of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research, data and clinical experts that use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answer important questions.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6886" y="2072499"/>
            <a:ext cx="2275114" cy="4572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800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= people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56320" y="2529699"/>
            <a:ext cx="239486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rot="5400000" flipH="1">
            <a:off x="1632748" y="4158031"/>
            <a:ext cx="359228" cy="20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15884" y="4441167"/>
            <a:ext cx="1654629" cy="4572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800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love data!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8659A-48DE-4288-B029-BA63765F0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08" y="1796250"/>
            <a:ext cx="40481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34" y="213225"/>
            <a:ext cx="7886700" cy="1162083"/>
          </a:xfrm>
        </p:spPr>
        <p:txBody>
          <a:bodyPr anchor="ctr">
            <a:noAutofit/>
          </a:bodyPr>
          <a:lstStyle/>
          <a:p>
            <a:r>
              <a:rPr lang="en-US" sz="3200" dirty="0"/>
              <a:t>ICES Core Data Repository: </a:t>
            </a:r>
            <a:br>
              <a:rPr lang="en-US" sz="3200" dirty="0"/>
            </a:br>
            <a:r>
              <a:rPr lang="en-US" sz="3200" dirty="0"/>
              <a:t>De-sensitized and Linkable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23" y="5787515"/>
            <a:ext cx="178308" cy="17830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834" y="5780857"/>
            <a:ext cx="178955" cy="1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59871" y="5264134"/>
            <a:ext cx="6858000" cy="734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39636" y="1789362"/>
            <a:ext cx="7163600" cy="4087307"/>
            <a:chOff x="275400" y="1199400"/>
            <a:chExt cx="9771672" cy="5440749"/>
          </a:xfrm>
        </p:grpSpPr>
        <p:sp>
          <p:nvSpPr>
            <p:cNvPr id="10" name="Bent Arrow 9"/>
            <p:cNvSpPr/>
            <p:nvPr/>
          </p:nvSpPr>
          <p:spPr>
            <a:xfrm rot="16200000">
              <a:off x="2168287" y="-693481"/>
              <a:ext cx="5440743" cy="9226518"/>
            </a:xfrm>
            <a:prstGeom prst="bentArrow">
              <a:avLst>
                <a:gd name="adj1" fmla="val 20028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009FDF">
                    <a:alpha val="28000"/>
                  </a:srgbClr>
                </a:gs>
                <a:gs pos="0">
                  <a:srgbClr val="009FDF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1">
                <a:solidFill>
                  <a:prstClr val="black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rot="16200000">
              <a:off x="3061360" y="-345567"/>
              <a:ext cx="5440743" cy="8530680"/>
            </a:xfrm>
            <a:prstGeom prst="bentArrow">
              <a:avLst>
                <a:gd name="adj1" fmla="val 20247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00B2A9">
                    <a:alpha val="28000"/>
                  </a:srgbClr>
                </a:gs>
                <a:gs pos="0">
                  <a:srgbClr val="00B2A9">
                    <a:alpha val="87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1">
                <a:solidFill>
                  <a:prstClr val="black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rot="16200000">
              <a:off x="3480038" y="460329"/>
              <a:ext cx="5440743" cy="6918894"/>
            </a:xfrm>
            <a:prstGeom prst="bentArrow">
              <a:avLst>
                <a:gd name="adj1" fmla="val 20246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chemeClr val="accent3">
                    <a:alpha val="28000"/>
                  </a:schemeClr>
                </a:gs>
                <a:gs pos="0">
                  <a:schemeClr val="accent3">
                    <a:alpha val="8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1">
                <a:solidFill>
                  <a:prstClr val="black"/>
                </a:solidFill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16200000">
              <a:off x="4302594" y="895666"/>
              <a:ext cx="5440743" cy="6048211"/>
            </a:xfrm>
            <a:prstGeom prst="bentArrow">
              <a:avLst>
                <a:gd name="adj1" fmla="val 19810"/>
                <a:gd name="adj2" fmla="val 10450"/>
                <a:gd name="adj3" fmla="val 0"/>
                <a:gd name="adj4" fmla="val 23893"/>
              </a:avLst>
            </a:prstGeom>
            <a:gradFill flip="none" rotWithShape="1">
              <a:gsLst>
                <a:gs pos="100000">
                  <a:srgbClr val="FFBC01">
                    <a:alpha val="26000"/>
                  </a:srgbClr>
                </a:gs>
                <a:gs pos="0">
                  <a:srgbClr val="FFBC01">
                    <a:alpha val="57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1">
                <a:solidFill>
                  <a:prstClr val="black"/>
                </a:solidFill>
              </a:endParaRPr>
            </a:p>
          </p:txBody>
        </p:sp>
      </p:grpSp>
      <p:pic>
        <p:nvPicPr>
          <p:cNvPr id="17" name="Picture 2" descr="Image result for key silhouette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  <a14:imgEffect>
                      <a14:brightnessContrast bright="-4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7297">
            <a:off x="3429441" y="3160796"/>
            <a:ext cx="666204" cy="3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600092" y="1762677"/>
            <a:ext cx="972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500" dirty="0">
                <a:latin typeface="Franklin Gothic Medium Cond" pitchFamily="34" charset="0"/>
              </a:rPr>
              <a:t>Health Service </a:t>
            </a:r>
            <a:r>
              <a:rPr lang="en-CA" sz="15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Provider/</a:t>
            </a:r>
          </a:p>
          <a:p>
            <a:pPr algn="ctr"/>
            <a:r>
              <a:rPr lang="en-CA" sz="15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Facilities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4062" y="1739764"/>
            <a:ext cx="9930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500" dirty="0">
                <a:solidFill>
                  <a:prstClr val="black"/>
                </a:solidFill>
                <a:latin typeface="Franklin Gothic Medium Cond" pitchFamily="34" charset="0"/>
              </a:rPr>
              <a:t>Health Service</a:t>
            </a:r>
          </a:p>
          <a:p>
            <a:pPr algn="ctr"/>
            <a:r>
              <a:rPr lang="en-CA" sz="1500" dirty="0">
                <a:solidFill>
                  <a:prstClr val="black"/>
                </a:solidFill>
                <a:latin typeface="Franklin Gothic Medium Cond" pitchFamily="34" charset="0"/>
              </a:rPr>
              <a:t>Visits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9871" y="1800050"/>
            <a:ext cx="96912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25"/>
              </a:lnSpc>
              <a:spcBef>
                <a:spcPct val="25000"/>
              </a:spcBef>
              <a:defRPr/>
            </a:pPr>
            <a:r>
              <a:rPr lang="en-US" alt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  <a:cs typeface="Arial" charset="0"/>
              </a:rPr>
              <a:t>People &amp; Geography</a:t>
            </a:r>
          </a:p>
        </p:txBody>
      </p:sp>
      <p:pic>
        <p:nvPicPr>
          <p:cNvPr id="22" name="Picture 2" descr="Image result for key silhouette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  <a14:imgEffect>
                      <a14:brightnessContrast bright="-4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7297">
            <a:off x="4312190" y="3160795"/>
            <a:ext cx="666204" cy="3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key silhouette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  <a14:imgEffect>
                      <a14:brightnessContrast bright="-4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7297">
            <a:off x="5218385" y="3160796"/>
            <a:ext cx="666204" cy="3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556531" y="1822113"/>
            <a:ext cx="90276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25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Disease  Registries</a:t>
            </a:r>
          </a:p>
        </p:txBody>
      </p:sp>
      <p:pic>
        <p:nvPicPr>
          <p:cNvPr id="31" name="Picture 2" descr="http://www.flaticon.com/png/256/33777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70" y="1338071"/>
            <a:ext cx="549345" cy="54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3883787" y="1312451"/>
            <a:ext cx="553799" cy="466137"/>
            <a:chOff x="2848073" y="590646"/>
            <a:chExt cx="738398" cy="621516"/>
          </a:xfrm>
        </p:grpSpPr>
        <p:pic>
          <p:nvPicPr>
            <p:cNvPr id="32" name="Picture 6" descr="Image result for doctor icon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518" y="590646"/>
              <a:ext cx="600340" cy="600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2848073" y="1212162"/>
              <a:ext cx="738398" cy="0"/>
            </a:xfrm>
            <a:prstGeom prst="line">
              <a:avLst/>
            </a:prstGeom>
            <a:ln w="47625">
              <a:solidFill>
                <a:srgbClr val="34568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928881" y="1332574"/>
            <a:ext cx="618020" cy="456065"/>
            <a:chOff x="1574867" y="617477"/>
            <a:chExt cx="824026" cy="60808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632999" y="1212162"/>
              <a:ext cx="738398" cy="0"/>
            </a:xfrm>
            <a:prstGeom prst="line">
              <a:avLst/>
            </a:prstGeom>
            <a:ln w="47625">
              <a:solidFill>
                <a:srgbClr val="34568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574867" y="617477"/>
              <a:ext cx="824026" cy="608086"/>
              <a:chOff x="631848" y="574274"/>
              <a:chExt cx="824026" cy="608086"/>
            </a:xfrm>
          </p:grpSpPr>
          <p:pic>
            <p:nvPicPr>
              <p:cNvPr id="36" name="Picture 12" descr="Image result for map flag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955" y="674745"/>
                <a:ext cx="475919" cy="475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4" descr="Image result for people ic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848" y="574274"/>
                <a:ext cx="571241" cy="608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6621938" y="1389443"/>
            <a:ext cx="553799" cy="393680"/>
            <a:chOff x="6498939" y="705027"/>
            <a:chExt cx="738398" cy="524906"/>
          </a:xfrm>
        </p:grpSpPr>
        <p:pic>
          <p:nvPicPr>
            <p:cNvPr id="39" name="Picture 16" descr="Image result for star icon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150" y="705027"/>
              <a:ext cx="509975" cy="50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6498939" y="1229933"/>
              <a:ext cx="738398" cy="0"/>
            </a:xfrm>
            <a:prstGeom prst="line">
              <a:avLst/>
            </a:prstGeom>
            <a:ln w="47625">
              <a:solidFill>
                <a:srgbClr val="34568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736976" y="1320182"/>
            <a:ext cx="553799" cy="471945"/>
            <a:chOff x="5318992" y="612677"/>
            <a:chExt cx="738398" cy="629260"/>
          </a:xfrm>
        </p:grpSpPr>
        <p:pic>
          <p:nvPicPr>
            <p:cNvPr id="41" name="Picture 22" descr="Healthcare &amp; Medicine Icons : Vector Art"/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3000" contras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0" t="81977" r="54529"/>
            <a:stretch/>
          </p:blipFill>
          <p:spPr bwMode="auto">
            <a:xfrm>
              <a:off x="5339074" y="612677"/>
              <a:ext cx="698235" cy="608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5318992" y="1241937"/>
              <a:ext cx="738398" cy="0"/>
            </a:xfrm>
            <a:prstGeom prst="line">
              <a:avLst/>
            </a:prstGeom>
            <a:ln w="47625">
              <a:solidFill>
                <a:srgbClr val="34568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4686377" y="2757640"/>
            <a:ext cx="826528" cy="1399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1"/>
              </a:spcAft>
              <a:defRPr/>
            </a:pPr>
            <a:r>
              <a:rPr lang="en-US" sz="975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Physicians</a:t>
            </a:r>
          </a:p>
          <a:p>
            <a:pPr algn="ctr">
              <a:spcAft>
                <a:spcPts val="451"/>
              </a:spcAft>
              <a:defRPr/>
            </a:pPr>
            <a:r>
              <a:rPr lang="en-US" sz="975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Hospitals</a:t>
            </a:r>
          </a:p>
          <a:p>
            <a:pPr algn="ctr">
              <a:spcAft>
                <a:spcPts val="451"/>
              </a:spcAft>
              <a:defRPr/>
            </a:pPr>
            <a:r>
              <a:rPr lang="en-US" sz="975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Home care </a:t>
            </a:r>
          </a:p>
          <a:p>
            <a:pPr algn="ctr">
              <a:spcAft>
                <a:spcPts val="451"/>
              </a:spcAft>
              <a:defRPr/>
            </a:pPr>
            <a:r>
              <a:rPr lang="en-US" sz="975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Complex </a:t>
            </a:r>
            <a:br>
              <a:rPr lang="en-US" sz="975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975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care</a:t>
            </a:r>
          </a:p>
          <a:p>
            <a:pPr algn="ctr">
              <a:spcAft>
                <a:spcPts val="451"/>
              </a:spcAft>
              <a:defRPr/>
            </a:pPr>
            <a:r>
              <a:rPr lang="en-US" sz="975" b="1" dirty="0">
                <a:solidFill>
                  <a:prstClr val="black">
                    <a:lumMod val="95000"/>
                    <a:lumOff val="5000"/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Long-term care homes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746335" y="2487013"/>
            <a:ext cx="8932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1"/>
              </a:spcAft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Physician claims</a:t>
            </a:r>
          </a:p>
          <a:p>
            <a:pPr algn="ctr">
              <a:spcAft>
                <a:spcPts val="451"/>
              </a:spcAft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~In patient hospital discharge abstracts</a:t>
            </a:r>
          </a:p>
          <a:p>
            <a:pPr algn="ctr">
              <a:spcAft>
                <a:spcPts val="451"/>
              </a:spcAft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  ~Emergency &amp;      ambulatory care</a:t>
            </a:r>
          </a:p>
          <a:p>
            <a:pPr algn="ctr">
              <a:spcAft>
                <a:spcPts val="451"/>
              </a:spcAft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Prescription drug claims (≥ age  65) </a:t>
            </a:r>
          </a:p>
          <a:p>
            <a:pPr algn="ctr">
              <a:spcAft>
                <a:spcPts val="451"/>
              </a:spcAft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Home care claims</a:t>
            </a:r>
          </a:p>
          <a:p>
            <a:pPr algn="ctr">
              <a:spcAft>
                <a:spcPts val="451"/>
              </a:spcAft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Rehab Claims</a:t>
            </a:r>
          </a:p>
          <a:p>
            <a:pPr algn="ctr">
              <a:spcAft>
                <a:spcPts val="451"/>
              </a:spcAft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</a:rPr>
              <a:t>Long-term care claims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817523" y="2403637"/>
            <a:ext cx="864077" cy="262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13" b="1" i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People in Ontario eligible for health care since 1985</a:t>
            </a:r>
          </a:p>
          <a:p>
            <a:pPr algn="ctr">
              <a:defRPr/>
            </a:pPr>
            <a:endParaRPr lang="en-US" sz="1013" b="1" i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Demographics</a:t>
            </a:r>
          </a:p>
          <a:p>
            <a:pPr algn="ctr"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Deaths</a:t>
            </a:r>
          </a:p>
          <a:p>
            <a:pPr algn="ctr"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Census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Immigration         &amp; Refugee* 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  First Nation* 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Métis*</a:t>
            </a:r>
          </a:p>
          <a:p>
            <a:pPr algn="ctr">
              <a:spcAft>
                <a:spcPts val="451"/>
              </a:spcAft>
              <a:defRPr/>
            </a:pPr>
            <a:endParaRPr lang="en-US" sz="900" b="1" dirty="0">
              <a:solidFill>
                <a:prstClr val="black">
                  <a:alpha val="87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64182" y="2487017"/>
            <a:ext cx="899387" cy="260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Diabetes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Hypertension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COPD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Asthma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IBD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Cancer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Stroke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Cardiac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POGO 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BORN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900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HIV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110883" y="4840077"/>
            <a:ext cx="506991" cy="115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>
              <a:solidFill>
                <a:prstClr val="white"/>
              </a:solidFill>
            </a:endParaRPr>
          </a:p>
        </p:txBody>
      </p:sp>
      <p:sp>
        <p:nvSpPr>
          <p:cNvPr id="68" name="Bent Arrow 67"/>
          <p:cNvSpPr/>
          <p:nvPr/>
        </p:nvSpPr>
        <p:spPr>
          <a:xfrm rot="16200000">
            <a:off x="6453618" y="1855626"/>
            <a:ext cx="4087303" cy="3965276"/>
          </a:xfrm>
          <a:prstGeom prst="bentArrow">
            <a:avLst>
              <a:gd name="adj1" fmla="val 20900"/>
              <a:gd name="adj2" fmla="val 10450"/>
              <a:gd name="adj3" fmla="val 0"/>
              <a:gd name="adj4" fmla="val 23893"/>
            </a:avLst>
          </a:prstGeom>
          <a:gradFill flip="none" rotWithShape="1">
            <a:gsLst>
              <a:gs pos="100000">
                <a:srgbClr val="E56A54">
                  <a:alpha val="25000"/>
                </a:srgbClr>
              </a:gs>
              <a:gs pos="0">
                <a:srgbClr val="E56A54">
                  <a:alpha val="75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60763" y="3615198"/>
            <a:ext cx="1126391" cy="1148031"/>
            <a:chOff x="8201430" y="3646066"/>
            <a:chExt cx="1501854" cy="1530707"/>
          </a:xfrm>
        </p:grpSpPr>
        <p:sp>
          <p:nvSpPr>
            <p:cNvPr id="57" name="Rounded Rectangle 56"/>
            <p:cNvSpPr/>
            <p:nvPr/>
          </p:nvSpPr>
          <p:spPr>
            <a:xfrm>
              <a:off x="8592982" y="4514850"/>
              <a:ext cx="1110302" cy="6619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25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  <a:cs typeface="Arial" pitchFamily="34" charset="0"/>
                </a:rPr>
                <a:t>Unique algorithm based on Ontario health card number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201430" y="3646066"/>
              <a:ext cx="391552" cy="86878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6423659" y="1790721"/>
            <a:ext cx="1011557" cy="50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351" dirty="0" err="1">
                <a:latin typeface="Franklin Gothic Medium Cond" pitchFamily="34" charset="0"/>
              </a:rPr>
              <a:t>Intersectoral</a:t>
            </a:r>
            <a:r>
              <a:rPr lang="en-CA" sz="1351" dirty="0">
                <a:latin typeface="Franklin Gothic Medium Cond" pitchFamily="34" charset="0"/>
              </a:rPr>
              <a:t> Data*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25581" y="2370854"/>
            <a:ext cx="846009" cy="149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825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Environmental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825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Transportation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825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Social Assistance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825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Education </a:t>
            </a:r>
            <a:br>
              <a:rPr lang="en-US" sz="825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825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(EDI) </a:t>
            </a:r>
          </a:p>
          <a:p>
            <a:pPr algn="ctr">
              <a:spcBef>
                <a:spcPct val="25000"/>
              </a:spcBef>
              <a:spcAft>
                <a:spcPts val="451"/>
              </a:spcAft>
              <a:defRPr/>
            </a:pPr>
            <a:r>
              <a:rPr lang="en-US" sz="825" b="1" dirty="0">
                <a:solidFill>
                  <a:prstClr val="black">
                    <a:alpha val="87000"/>
                  </a:prstClr>
                </a:solidFill>
                <a:latin typeface="Arial Narrow" pitchFamily="34" charset="0"/>
                <a:cs typeface="Times New Roman" pitchFamily="18" charset="0"/>
              </a:rPr>
              <a:t>Disability Support</a:t>
            </a:r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6553938" y="5022689"/>
            <a:ext cx="761635" cy="39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1" hangingPunct="1">
              <a:spcBef>
                <a:spcPct val="0"/>
              </a:spcBef>
            </a:pPr>
            <a:r>
              <a:rPr lang="en-US" altLang="en-US" sz="1051" b="1" dirty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* </a:t>
            </a:r>
            <a:r>
              <a:rPr lang="en-US" altLang="en-US" sz="900" dirty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Special</a:t>
            </a:r>
          </a:p>
          <a:p>
            <a:pPr algn="ctr" defTabSz="685783" eaLnBrk="1" hangingPunct="1">
              <a:spcBef>
                <a:spcPct val="0"/>
              </a:spcBef>
            </a:pPr>
            <a:r>
              <a:rPr lang="en-US" altLang="en-US" sz="900" dirty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   governance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953233" y="4883548"/>
            <a:ext cx="1088067" cy="1071900"/>
            <a:chOff x="7600873" y="5330077"/>
            <a:chExt cx="1450754" cy="1429200"/>
          </a:xfrm>
        </p:grpSpPr>
        <p:sp>
          <p:nvSpPr>
            <p:cNvPr id="54" name="Oval 53"/>
            <p:cNvSpPr/>
            <p:nvPr/>
          </p:nvSpPr>
          <p:spPr>
            <a:xfrm>
              <a:off x="7600873" y="5330077"/>
              <a:ext cx="1450754" cy="14292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glow rad="266700">
                <a:srgbClr val="34568C">
                  <a:alpha val="4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1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99993" y="5690734"/>
              <a:ext cx="12525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500" dirty="0">
                  <a:solidFill>
                    <a:prstClr val="white"/>
                  </a:solidFill>
                  <a:latin typeface="Franklin Gothic Medium Cond" pitchFamily="34" charset="0"/>
                </a:rPr>
                <a:t>Linked</a:t>
              </a:r>
            </a:p>
            <a:p>
              <a:pPr algn="ctr"/>
              <a:r>
                <a:rPr lang="en-CA" sz="1500" dirty="0">
                  <a:solidFill>
                    <a:prstClr val="white"/>
                  </a:solidFill>
                  <a:latin typeface="Franklin Gothic Medium Cond" pitchFamily="34" charset="0"/>
                </a:rPr>
                <a:t>data set</a:t>
              </a:r>
            </a:p>
          </p:txBody>
        </p:sp>
      </p:grpSp>
      <p:pic>
        <p:nvPicPr>
          <p:cNvPr id="28" name="Picture 2" descr="Image result for key silhouette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  <a14:imgEffect>
                      <a14:brightnessContrast bright="-4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7297">
            <a:off x="6162225" y="3160795"/>
            <a:ext cx="666204" cy="3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mage copy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23772" y="1547987"/>
            <a:ext cx="2650586" cy="992050"/>
          </a:xfrm>
          <a:prstGeom prst="rect">
            <a:avLst/>
          </a:prstGeom>
        </p:spPr>
      </p:pic>
      <p:pic>
        <p:nvPicPr>
          <p:cNvPr id="3" name="Icon-7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519006" y="2856664"/>
            <a:ext cx="421722" cy="1054305"/>
          </a:xfrm>
          <a:prstGeom prst="rect">
            <a:avLst/>
          </a:prstGeom>
        </p:spPr>
      </p:pic>
      <p:pic>
        <p:nvPicPr>
          <p:cNvPr id="4" name="inf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24913" y="2847303"/>
            <a:ext cx="502050" cy="1063665"/>
          </a:xfrm>
          <a:prstGeom prst="rect">
            <a:avLst/>
          </a:prstGeom>
        </p:spPr>
      </p:pic>
      <p:pic>
        <p:nvPicPr>
          <p:cNvPr id="5" name="inf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31096" y="2846622"/>
            <a:ext cx="502050" cy="1063665"/>
          </a:xfrm>
          <a:prstGeom prst="rect">
            <a:avLst/>
          </a:prstGeom>
        </p:spPr>
      </p:pic>
      <p:pic>
        <p:nvPicPr>
          <p:cNvPr id="6" name="inf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586698" y="2847303"/>
            <a:ext cx="502050" cy="1063665"/>
          </a:xfrm>
          <a:prstGeom prst="rect">
            <a:avLst/>
          </a:prstGeom>
        </p:spPr>
      </p:pic>
      <p:pic>
        <p:nvPicPr>
          <p:cNvPr id="7" name="Icon-7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180790" y="2856664"/>
            <a:ext cx="421722" cy="1054305"/>
          </a:xfrm>
          <a:prstGeom prst="rect">
            <a:avLst/>
          </a:prstGeom>
        </p:spPr>
      </p:pic>
      <p:sp>
        <p:nvSpPr>
          <p:cNvPr id="8" name="Body text copy"/>
          <p:cNvSpPr/>
          <p:nvPr/>
        </p:nvSpPr>
        <p:spPr>
          <a:xfrm>
            <a:off x="3103437" y="6552075"/>
            <a:ext cx="6424328" cy="227596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633" dirty="0">
                <a:solidFill>
                  <a:srgbClr val="000000"/>
                </a:solidFill>
                <a:latin typeface="Arial"/>
                <a:cs typeface="Arial"/>
              </a:rPr>
              <a:t>* Image Reference: Cancer Care Ontario, Aboriginal Cancer Control Unit: How we measure cancer in First Nations, Inuit and Métis populations, 2017.</a:t>
            </a:r>
          </a:p>
        </p:txBody>
      </p:sp>
      <p:pic>
        <p:nvPicPr>
          <p:cNvPr id="9" name="Icon-7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106837" y="2855982"/>
            <a:ext cx="421722" cy="1057652"/>
          </a:xfrm>
          <a:prstGeom prst="rect">
            <a:avLst/>
          </a:prstGeom>
        </p:spPr>
      </p:pic>
      <p:pic>
        <p:nvPicPr>
          <p:cNvPr id="10" name="inf2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7615497" y="2849289"/>
            <a:ext cx="502050" cy="1064346"/>
          </a:xfrm>
          <a:prstGeom prst="rect">
            <a:avLst/>
          </a:prstGeom>
        </p:spPr>
      </p:pic>
      <p:pic>
        <p:nvPicPr>
          <p:cNvPr id="11" name="inf2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582948" y="2846622"/>
            <a:ext cx="502050" cy="1064346"/>
          </a:xfrm>
          <a:prstGeom prst="rect">
            <a:avLst/>
          </a:prstGeom>
        </p:spPr>
      </p:pic>
      <p:pic>
        <p:nvPicPr>
          <p:cNvPr id="12" name="Icon-7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139387" y="2855982"/>
            <a:ext cx="421722" cy="1057652"/>
          </a:xfrm>
          <a:prstGeom prst="rect">
            <a:avLst/>
          </a:prstGeom>
        </p:spPr>
      </p:pic>
      <p:pic>
        <p:nvPicPr>
          <p:cNvPr id="13" name="Icon-7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590563" y="2855982"/>
            <a:ext cx="421722" cy="1057652"/>
          </a:xfrm>
          <a:prstGeom prst="rect">
            <a:avLst/>
          </a:prstGeom>
        </p:spPr>
      </p:pic>
      <p:pic>
        <p:nvPicPr>
          <p:cNvPr id="14" name="Title copy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5522548" y="1541293"/>
            <a:ext cx="2650586" cy="992050"/>
          </a:xfrm>
          <a:prstGeom prst="rect">
            <a:avLst/>
          </a:prstGeom>
        </p:spPr>
      </p:pic>
      <p:sp>
        <p:nvSpPr>
          <p:cNvPr id="15" name="Body text copy copy 1"/>
          <p:cNvSpPr/>
          <p:nvPr/>
        </p:nvSpPr>
        <p:spPr>
          <a:xfrm>
            <a:off x="85454" y="999079"/>
            <a:ext cx="8973093" cy="374864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1581">
                <a:solidFill>
                  <a:srgbClr val="000000"/>
                </a:solidFill>
                <a:latin typeface="Arial"/>
                <a:cs typeface="Arial"/>
              </a:rPr>
              <a:t>Connecting these databases allows us to learn about the health of registered First Nations people</a:t>
            </a:r>
          </a:p>
        </p:txBody>
      </p:sp>
    </p:spTree>
    <p:extLst>
      <p:ext uri="{BB962C8B-B14F-4D97-AF65-F5344CB8AC3E}">
        <p14:creationId xmlns:p14="http://schemas.microsoft.com/office/powerpoint/2010/main" val="242913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mage copy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23772" y="1547987"/>
            <a:ext cx="2650586" cy="992050"/>
          </a:xfrm>
          <a:prstGeom prst="rect">
            <a:avLst/>
          </a:prstGeom>
        </p:spPr>
      </p:pic>
      <p:pic>
        <p:nvPicPr>
          <p:cNvPr id="3" name="Icon-7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519006" y="2856664"/>
            <a:ext cx="421722" cy="1054305"/>
          </a:xfrm>
          <a:prstGeom prst="rect">
            <a:avLst/>
          </a:prstGeom>
        </p:spPr>
      </p:pic>
      <p:pic>
        <p:nvPicPr>
          <p:cNvPr id="4" name="inf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24913" y="2847303"/>
            <a:ext cx="502050" cy="1063665"/>
          </a:xfrm>
          <a:prstGeom prst="rect">
            <a:avLst/>
          </a:prstGeom>
        </p:spPr>
      </p:pic>
      <p:pic>
        <p:nvPicPr>
          <p:cNvPr id="5" name="inf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31096" y="2846622"/>
            <a:ext cx="502050" cy="1063665"/>
          </a:xfrm>
          <a:prstGeom prst="rect">
            <a:avLst/>
          </a:prstGeom>
        </p:spPr>
      </p:pic>
      <p:pic>
        <p:nvPicPr>
          <p:cNvPr id="6" name="inf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586698" y="2847303"/>
            <a:ext cx="502050" cy="1063665"/>
          </a:xfrm>
          <a:prstGeom prst="rect">
            <a:avLst/>
          </a:prstGeom>
        </p:spPr>
      </p:pic>
      <p:pic>
        <p:nvPicPr>
          <p:cNvPr id="7" name="Icon-7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180790" y="2856664"/>
            <a:ext cx="421722" cy="1054305"/>
          </a:xfrm>
          <a:prstGeom prst="rect">
            <a:avLst/>
          </a:prstGeom>
        </p:spPr>
      </p:pic>
      <p:sp>
        <p:nvSpPr>
          <p:cNvPr id="8" name="Body text copy"/>
          <p:cNvSpPr/>
          <p:nvPr/>
        </p:nvSpPr>
        <p:spPr>
          <a:xfrm>
            <a:off x="3105534" y="6588926"/>
            <a:ext cx="6424328" cy="227596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633" dirty="0">
                <a:solidFill>
                  <a:srgbClr val="000000"/>
                </a:solidFill>
                <a:latin typeface="Arial"/>
                <a:cs typeface="Arial"/>
              </a:rPr>
              <a:t>* Image Reference: Cancer Care Ontario, Aboriginal Cancer Control Unit: How we measure cancer in First Nations, Inuit and Métis populations, 2017.</a:t>
            </a:r>
          </a:p>
        </p:txBody>
      </p:sp>
      <p:pic>
        <p:nvPicPr>
          <p:cNvPr id="9" name="Icon-70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106837" y="2855982"/>
            <a:ext cx="421722" cy="1057652"/>
          </a:xfrm>
          <a:prstGeom prst="rect">
            <a:avLst/>
          </a:prstGeom>
        </p:spPr>
      </p:pic>
      <p:pic>
        <p:nvPicPr>
          <p:cNvPr id="10" name="inf2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7615497" y="2849289"/>
            <a:ext cx="502050" cy="1064346"/>
          </a:xfrm>
          <a:prstGeom prst="rect">
            <a:avLst/>
          </a:prstGeom>
        </p:spPr>
      </p:pic>
      <p:pic>
        <p:nvPicPr>
          <p:cNvPr id="11" name="inf2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6582948" y="2846622"/>
            <a:ext cx="502050" cy="1064346"/>
          </a:xfrm>
          <a:prstGeom prst="rect">
            <a:avLst/>
          </a:prstGeom>
        </p:spPr>
      </p:pic>
      <p:pic>
        <p:nvPicPr>
          <p:cNvPr id="12" name="Icon-70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7139387" y="2855982"/>
            <a:ext cx="421722" cy="1057652"/>
          </a:xfrm>
          <a:prstGeom prst="rect">
            <a:avLst/>
          </a:prstGeom>
        </p:spPr>
      </p:pic>
      <p:pic>
        <p:nvPicPr>
          <p:cNvPr id="13" name="Icon-70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590563" y="2855982"/>
            <a:ext cx="421722" cy="1057652"/>
          </a:xfrm>
          <a:prstGeom prst="rect">
            <a:avLst/>
          </a:prstGeom>
        </p:spPr>
      </p:pic>
      <p:pic>
        <p:nvPicPr>
          <p:cNvPr id="14" name="Title copy copy 1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5522548" y="1541293"/>
            <a:ext cx="2650586" cy="992050"/>
          </a:xfrm>
          <a:prstGeom prst="rect">
            <a:avLst/>
          </a:prstGeom>
        </p:spPr>
      </p:pic>
      <p:sp>
        <p:nvSpPr>
          <p:cNvPr id="15" name="Body text copy copy 1"/>
          <p:cNvSpPr/>
          <p:nvPr/>
        </p:nvSpPr>
        <p:spPr>
          <a:xfrm>
            <a:off x="85454" y="999079"/>
            <a:ext cx="8973093" cy="374864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1581">
                <a:solidFill>
                  <a:srgbClr val="000000"/>
                </a:solidFill>
                <a:latin typeface="Arial"/>
                <a:cs typeface="Arial"/>
              </a:rPr>
              <a:t>Connecting these databases allows us to learn about the health of registered First Nations people</a:t>
            </a:r>
          </a:p>
        </p:txBody>
      </p:sp>
      <p:pic>
        <p:nvPicPr>
          <p:cNvPr id="16" name="Line copy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1606769" y="3656596"/>
            <a:ext cx="4391262" cy="843444"/>
          </a:xfrm>
          <a:prstGeom prst="rect">
            <a:avLst/>
          </a:prstGeom>
        </p:spPr>
      </p:pic>
      <p:pic>
        <p:nvPicPr>
          <p:cNvPr id="17" name="Icon-7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321670" y="4459875"/>
            <a:ext cx="421722" cy="1054305"/>
          </a:xfrm>
          <a:prstGeom prst="rect">
            <a:avLst/>
          </a:prstGeom>
        </p:spPr>
      </p:pic>
      <p:sp>
        <p:nvSpPr>
          <p:cNvPr id="18" name="Body text copy"/>
          <p:cNvSpPr/>
          <p:nvPr/>
        </p:nvSpPr>
        <p:spPr>
          <a:xfrm>
            <a:off x="2636912" y="4694165"/>
            <a:ext cx="690367" cy="508744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1265">
                <a:solidFill>
                  <a:srgbClr val="000000"/>
                </a:solidFill>
                <a:latin typeface="Arial"/>
                <a:cs typeface="Arial"/>
              </a:rPr>
              <a:t>Same person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546C4B-8191-4533-9F9C-D470BAC9CE55}"/>
              </a:ext>
            </a:extLst>
          </p:cNvPr>
          <p:cNvGrpSpPr/>
          <p:nvPr/>
        </p:nvGrpSpPr>
        <p:grpSpPr>
          <a:xfrm>
            <a:off x="4561293" y="4475262"/>
            <a:ext cx="1126391" cy="1148031"/>
            <a:chOff x="8201430" y="3646066"/>
            <a:chExt cx="1501854" cy="1530707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C424B2E7-E98E-4BBA-AFA4-E01C6E344A36}"/>
                </a:ext>
              </a:extLst>
            </p:cNvPr>
            <p:cNvSpPr/>
            <p:nvPr/>
          </p:nvSpPr>
          <p:spPr>
            <a:xfrm>
              <a:off x="8592982" y="4514850"/>
              <a:ext cx="1110302" cy="6619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25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  <a:cs typeface="Arial" pitchFamily="34" charset="0"/>
                </a:rPr>
                <a:t>Unique algorithm based on Ontario health card number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B72EE-18ED-4DE3-826F-FE2FFB166021}"/>
                </a:ext>
              </a:extLst>
            </p:cNvPr>
            <p:cNvCxnSpPr/>
            <p:nvPr/>
          </p:nvCxnSpPr>
          <p:spPr>
            <a:xfrm>
              <a:off x="8201430" y="3646066"/>
              <a:ext cx="391552" cy="86878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Image result for key silhouette png">
            <a:hlinkClick r:id="rId12"/>
            <a:extLst>
              <a:ext uri="{FF2B5EF4-FFF2-40B4-BE49-F238E27FC236}">
                <a16:creationId xmlns:a16="http://schemas.microsoft.com/office/drawing/2014/main" id="{3381866D-2337-471F-9F4A-F69CBDC1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3000"/>
                    </a14:imgEffect>
                    <a14:imgEffect>
                      <a14:brightnessContrast bright="-4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7297">
            <a:off x="4162755" y="4020859"/>
            <a:ext cx="666204" cy="3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mage copy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23772" y="1547987"/>
            <a:ext cx="2650586" cy="992050"/>
          </a:xfrm>
          <a:prstGeom prst="rect">
            <a:avLst/>
          </a:prstGeom>
        </p:spPr>
      </p:pic>
      <p:pic>
        <p:nvPicPr>
          <p:cNvPr id="3" name="Icon-7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519006" y="2856664"/>
            <a:ext cx="421722" cy="1054305"/>
          </a:xfrm>
          <a:prstGeom prst="rect">
            <a:avLst/>
          </a:prstGeom>
        </p:spPr>
      </p:pic>
      <p:pic>
        <p:nvPicPr>
          <p:cNvPr id="4" name="inf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24913" y="2847303"/>
            <a:ext cx="502050" cy="1063665"/>
          </a:xfrm>
          <a:prstGeom prst="rect">
            <a:avLst/>
          </a:prstGeom>
        </p:spPr>
      </p:pic>
      <p:pic>
        <p:nvPicPr>
          <p:cNvPr id="5" name="inf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31096" y="2846622"/>
            <a:ext cx="502050" cy="1063665"/>
          </a:xfrm>
          <a:prstGeom prst="rect">
            <a:avLst/>
          </a:prstGeom>
        </p:spPr>
      </p:pic>
      <p:pic>
        <p:nvPicPr>
          <p:cNvPr id="6" name="inf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586698" y="2847303"/>
            <a:ext cx="502050" cy="1063665"/>
          </a:xfrm>
          <a:prstGeom prst="rect">
            <a:avLst/>
          </a:prstGeom>
        </p:spPr>
      </p:pic>
      <p:pic>
        <p:nvPicPr>
          <p:cNvPr id="7" name="Icon-70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3180790" y="2856664"/>
            <a:ext cx="421722" cy="1054305"/>
          </a:xfrm>
          <a:prstGeom prst="rect">
            <a:avLst/>
          </a:prstGeom>
        </p:spPr>
      </p:pic>
      <p:sp>
        <p:nvSpPr>
          <p:cNvPr id="8" name="Body text copy"/>
          <p:cNvSpPr/>
          <p:nvPr/>
        </p:nvSpPr>
        <p:spPr>
          <a:xfrm>
            <a:off x="3088748" y="6572148"/>
            <a:ext cx="6424328" cy="227596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633" dirty="0">
                <a:solidFill>
                  <a:srgbClr val="000000"/>
                </a:solidFill>
                <a:latin typeface="Arial"/>
                <a:cs typeface="Arial"/>
              </a:rPr>
              <a:t>* Image Reference: Cancer Care Ontario, Aboriginal Cancer Control Unit: How we measure cancer in First Nations, Inuit and Métis populations, 2017.</a:t>
            </a:r>
          </a:p>
        </p:txBody>
      </p:sp>
      <p:pic>
        <p:nvPicPr>
          <p:cNvPr id="9" name="Icon-70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6106837" y="2855982"/>
            <a:ext cx="421722" cy="1057652"/>
          </a:xfrm>
          <a:prstGeom prst="rect">
            <a:avLst/>
          </a:prstGeom>
        </p:spPr>
      </p:pic>
      <p:pic>
        <p:nvPicPr>
          <p:cNvPr id="10" name="inf2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7615497" y="2849289"/>
            <a:ext cx="502050" cy="1064346"/>
          </a:xfrm>
          <a:prstGeom prst="rect">
            <a:avLst/>
          </a:prstGeom>
        </p:spPr>
      </p:pic>
      <p:pic>
        <p:nvPicPr>
          <p:cNvPr id="11" name="inf2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6582948" y="2846622"/>
            <a:ext cx="502050" cy="1064346"/>
          </a:xfrm>
          <a:prstGeom prst="rect">
            <a:avLst/>
          </a:prstGeom>
        </p:spPr>
      </p:pic>
      <p:pic>
        <p:nvPicPr>
          <p:cNvPr id="12" name="Icon-70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7139387" y="2855982"/>
            <a:ext cx="421722" cy="1057652"/>
          </a:xfrm>
          <a:prstGeom prst="rect">
            <a:avLst/>
          </a:prstGeom>
        </p:spPr>
      </p:pic>
      <p:pic>
        <p:nvPicPr>
          <p:cNvPr id="13" name="Icon-70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5590563" y="2855982"/>
            <a:ext cx="421722" cy="1057652"/>
          </a:xfrm>
          <a:prstGeom prst="rect">
            <a:avLst/>
          </a:prstGeom>
        </p:spPr>
      </p:pic>
      <p:pic>
        <p:nvPicPr>
          <p:cNvPr id="14" name="Title copy copy 1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5522548" y="1541293"/>
            <a:ext cx="2650586" cy="992050"/>
          </a:xfrm>
          <a:prstGeom prst="rect">
            <a:avLst/>
          </a:prstGeom>
        </p:spPr>
      </p:pic>
      <p:sp>
        <p:nvSpPr>
          <p:cNvPr id="15" name="Body text copy copy 1"/>
          <p:cNvSpPr/>
          <p:nvPr/>
        </p:nvSpPr>
        <p:spPr>
          <a:xfrm>
            <a:off x="85454" y="999079"/>
            <a:ext cx="8973093" cy="374864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1581">
                <a:solidFill>
                  <a:srgbClr val="000000"/>
                </a:solidFill>
                <a:latin typeface="Arial"/>
                <a:cs typeface="Arial"/>
              </a:rPr>
              <a:t>Connecting these databases allows us to learn about the health of registered First Nations people</a:t>
            </a:r>
          </a:p>
        </p:txBody>
      </p:sp>
      <p:pic>
        <p:nvPicPr>
          <p:cNvPr id="16" name="Line copy"/>
          <p:cNvPicPr/>
          <p:nvPr/>
        </p:nvPicPr>
        <p:blipFill rotWithShape="1">
          <a:blip r:embed="rId13"/>
          <a:stretch>
            <a:fillRect/>
          </a:stretch>
        </p:blipFill>
        <p:spPr>
          <a:xfrm>
            <a:off x="1606769" y="3656596"/>
            <a:ext cx="4391262" cy="843444"/>
          </a:xfrm>
          <a:prstGeom prst="rect">
            <a:avLst/>
          </a:prstGeom>
        </p:spPr>
      </p:pic>
      <p:pic>
        <p:nvPicPr>
          <p:cNvPr id="17" name="Icon-7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321670" y="4459875"/>
            <a:ext cx="421722" cy="1054305"/>
          </a:xfrm>
          <a:prstGeom prst="rect">
            <a:avLst/>
          </a:prstGeom>
        </p:spPr>
      </p:pic>
      <p:sp>
        <p:nvSpPr>
          <p:cNvPr id="18" name="Body text copy"/>
          <p:cNvSpPr/>
          <p:nvPr/>
        </p:nvSpPr>
        <p:spPr>
          <a:xfrm>
            <a:off x="2636912" y="4694165"/>
            <a:ext cx="690367" cy="508744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1265">
                <a:solidFill>
                  <a:srgbClr val="000000"/>
                </a:solidFill>
                <a:latin typeface="Arial"/>
                <a:cs typeface="Arial"/>
              </a:rPr>
              <a:t>Same person</a:t>
            </a:r>
          </a:p>
        </p:txBody>
      </p:sp>
      <p:pic>
        <p:nvPicPr>
          <p:cNvPr id="19" name="Line copy copy 1"/>
          <p:cNvPicPr/>
          <p:nvPr/>
        </p:nvPicPr>
        <p:blipFill rotWithShape="1">
          <a:blip r:embed="rId14"/>
          <a:stretch>
            <a:fillRect/>
          </a:stretch>
        </p:blipFill>
        <p:spPr>
          <a:xfrm>
            <a:off x="2794817" y="3663290"/>
            <a:ext cx="5194542" cy="843444"/>
          </a:xfrm>
          <a:prstGeom prst="rect">
            <a:avLst/>
          </a:prstGeom>
        </p:spPr>
      </p:pic>
      <p:pic>
        <p:nvPicPr>
          <p:cNvPr id="20" name="inf2"/>
          <p:cNvPicPr/>
          <p:nvPr/>
        </p:nvPicPr>
        <p:blipFill rotWithShape="1">
          <a:blip r:embed="rId15"/>
          <a:stretch>
            <a:fillRect/>
          </a:stretch>
        </p:blipFill>
        <p:spPr>
          <a:xfrm>
            <a:off x="5221318" y="4500040"/>
            <a:ext cx="483983" cy="1025388"/>
          </a:xfrm>
          <a:prstGeom prst="rect">
            <a:avLst/>
          </a:prstGeom>
        </p:spPr>
      </p:pic>
      <p:sp>
        <p:nvSpPr>
          <p:cNvPr id="21" name="Body text copy"/>
          <p:cNvSpPr/>
          <p:nvPr/>
        </p:nvSpPr>
        <p:spPr>
          <a:xfrm>
            <a:off x="5708910" y="4694165"/>
            <a:ext cx="663420" cy="508744"/>
          </a:xfrm>
          <a:prstGeom prst="rect">
            <a:avLst/>
          </a:prstGeom>
        </p:spPr>
        <p:txBody>
          <a:bodyPr spcFirstLastPara="0" lIns="66940" tIns="66940" rIns="66940" bIns="0" anchor="t"/>
          <a:lstStyle/>
          <a:p>
            <a:pPr algn="ctr" hangingPunct="0">
              <a:lnSpc>
                <a:spcPct val="100000"/>
              </a:lnSpc>
            </a:pPr>
            <a:r>
              <a:rPr sz="1265">
                <a:solidFill>
                  <a:srgbClr val="000000"/>
                </a:solidFill>
                <a:latin typeface="Arial"/>
                <a:cs typeface="Arial"/>
              </a:rPr>
              <a:t>Same person</a:t>
            </a:r>
          </a:p>
        </p:txBody>
      </p:sp>
    </p:spTree>
    <p:extLst>
      <p:ext uri="{BB962C8B-B14F-4D97-AF65-F5344CB8AC3E}">
        <p14:creationId xmlns:p14="http://schemas.microsoft.com/office/powerpoint/2010/main" val="174649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D6C4-BA9A-4ED4-8ECD-927E274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z="4400" b="1" dirty="0">
                <a:latin typeface="Arial"/>
                <a:cs typeface="Arial"/>
              </a:rPr>
              <a:t>ICES Indigenous Portfolio</a:t>
            </a:r>
            <a:r>
              <a:rPr lang="en-US" b="1" dirty="0">
                <a:latin typeface="Arial"/>
                <a:cs typeface="Arial"/>
              </a:rPr>
              <a:t> 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F017-7839-4D2C-B761-F2B851347D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53155" y="1857177"/>
            <a:ext cx="6278345" cy="4072828"/>
          </a:xfrm>
        </p:spPr>
        <p:txBody>
          <a:bodyPr lIns="0" tIns="0" rIns="0" bIns="0" anchor="t"/>
          <a:lstStyle/>
          <a:p>
            <a:pPr marL="342900" indent="-342900">
              <a:buChar char="•"/>
            </a:pPr>
            <a:r>
              <a:rPr lang="en-US" dirty="0">
                <a:latin typeface="Arial"/>
                <a:cs typeface="Arial"/>
              </a:rPr>
              <a:t>We will support Indigenous-driven use of ICES data.</a:t>
            </a:r>
            <a:endParaRPr lang="en-US" dirty="0"/>
          </a:p>
          <a:p>
            <a:pPr marL="342900" indent="-342900"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latin typeface="Arial"/>
                <a:cs typeface="Arial"/>
              </a:rPr>
              <a:t>We will aim to be a trusted partner for Indigenous organizations, scholars and Communities in their use of data to promote wellbeing, healing and effective policy.</a:t>
            </a:r>
          </a:p>
          <a:p>
            <a:pPr marL="342900" indent="-342900"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latin typeface="Arial"/>
                <a:cs typeface="Arial"/>
              </a:rPr>
              <a:t>We will listen to and learn from Indigenous teachings and principles so that we can strive to apply them to our relationships and collaborative projects.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DAF2-0647-4DB3-9AB2-5134B913B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DB6BA-E87E-1349-9CC4-4CC3DC49F5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AAC5C6-D7F1-4C29-8BA3-1C006E0C6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00" y="1672512"/>
            <a:ext cx="742950" cy="1038225"/>
          </a:xfrm>
          <a:prstGeom prst="rect">
            <a:avLst/>
          </a:prstGeom>
        </p:spPr>
      </p:pic>
      <p:pic>
        <p:nvPicPr>
          <p:cNvPr id="7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AA261CC1-DA43-4862-BA7D-E3EB54117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00" y="3133988"/>
            <a:ext cx="723900" cy="1219200"/>
          </a:xfrm>
          <a:prstGeom prst="rect">
            <a:avLst/>
          </a:prstGeom>
        </p:spPr>
      </p:pic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CAC42E-F538-45EE-A3FB-0D92452FB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34" y="4908870"/>
            <a:ext cx="1095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2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02 at 10.25.27 AM.png">
            <a:extLst>
              <a:ext uri="{FF2B5EF4-FFF2-40B4-BE49-F238E27FC236}">
                <a16:creationId xmlns:a16="http://schemas.microsoft.com/office/drawing/2014/main" id="{34088505-4496-4308-8243-87F896D50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53">
            <a:off x="5259390" y="2184549"/>
            <a:ext cx="2960641" cy="3355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7-10-02 at 10.28.43 AM.png">
            <a:extLst>
              <a:ext uri="{FF2B5EF4-FFF2-40B4-BE49-F238E27FC236}">
                <a16:creationId xmlns:a16="http://schemas.microsoft.com/office/drawing/2014/main" id="{8A1287B8-038D-495D-93E6-AA4A9100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545">
            <a:off x="4997121" y="2661452"/>
            <a:ext cx="3155851" cy="3103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7-10-02 at 10.32.32 AM.png">
            <a:extLst>
              <a:ext uri="{FF2B5EF4-FFF2-40B4-BE49-F238E27FC236}">
                <a16:creationId xmlns:a16="http://schemas.microsoft.com/office/drawing/2014/main" id="{26F6263F-2F66-444B-9D3B-CAFEABC9B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08" y="3166119"/>
            <a:ext cx="2449284" cy="2786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B05C87F-367B-41EA-B856-6A47DF0AB26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6000"/>
          </a:blip>
          <a:srcRect t="5569" b="5569"/>
          <a:stretch>
            <a:fillRect/>
          </a:stretch>
        </p:blipFill>
        <p:spPr>
          <a:xfrm rot="5400000">
            <a:off x="361372" y="2385985"/>
            <a:ext cx="3707361" cy="3285855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EA711A06-FF5C-4037-A20B-5A930232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-44601"/>
            <a:ext cx="8289653" cy="1325563"/>
          </a:xfrm>
        </p:spPr>
        <p:txBody>
          <a:bodyPr/>
          <a:lstStyle/>
          <a:p>
            <a:r>
              <a:rPr lang="en-US" sz="3200" b="1" dirty="0"/>
              <a:t>Relationships built on respect and trust</a:t>
            </a:r>
          </a:p>
        </p:txBody>
      </p:sp>
    </p:spTree>
    <p:extLst>
      <p:ext uri="{BB962C8B-B14F-4D97-AF65-F5344CB8AC3E}">
        <p14:creationId xmlns:p14="http://schemas.microsoft.com/office/powerpoint/2010/main" val="39466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469" y="233941"/>
            <a:ext cx="8650125" cy="1162082"/>
          </a:xfrm>
        </p:spPr>
        <p:txBody>
          <a:bodyPr/>
          <a:lstStyle/>
          <a:p>
            <a:r>
              <a:rPr lang="en-US" sz="4000" b="1" dirty="0"/>
              <a:t>ICES – Chiefs of Ontario (COO) Data Governance Agreement (DGA)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507" y="1813212"/>
            <a:ext cx="8448638" cy="45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ICES and the Chiefs of Ontario (COO) entered into a Data Governance Agreement (DGA) in April, 2012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Font typeface="Arial" charset="0"/>
              <a:buChar char="•"/>
            </a:pPr>
            <a:endParaRPr lang="en-US" sz="2000" dirty="0">
              <a:solidFill>
                <a:srgbClr val="001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DGA facilitates research, while overseeing use of First Nations data at ICES in a manner that protects the interests of First Nations communities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Font typeface="Arial" charset="0"/>
              <a:buChar char="•"/>
            </a:pPr>
            <a:endParaRPr lang="en-US" sz="2000" dirty="0">
              <a:solidFill>
                <a:srgbClr val="001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ICES acts as a </a:t>
            </a:r>
            <a:r>
              <a:rPr lang="en-US" sz="2000" b="1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steward </a:t>
            </a:r>
            <a:r>
              <a:rPr lang="en-US" sz="2000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First Nations data </a:t>
            </a:r>
          </a:p>
          <a:p>
            <a:pPr marL="742950" lvl="1" indent="-285750">
              <a:lnSpc>
                <a:spcPct val="9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approval is required from First Nations peoples or communities (via Chiefs of Ontario and the First Nations Data Governance Agreement)</a:t>
            </a:r>
          </a:p>
          <a:p>
            <a:pPr marL="742950" lvl="1" indent="-285750">
              <a:lnSpc>
                <a:spcPct val="90000"/>
              </a:lnSpc>
              <a:spcAft>
                <a:spcPts val="1000"/>
              </a:spcAft>
              <a:buFont typeface="Arial" charset="0"/>
              <a:buChar char="•"/>
            </a:pPr>
            <a:endParaRPr lang="en-US" sz="2000" dirty="0">
              <a:solidFill>
                <a:srgbClr val="001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DGA is there to protect the data, and minimize potential harm</a:t>
            </a:r>
          </a:p>
        </p:txBody>
      </p:sp>
    </p:spTree>
    <p:extLst>
      <p:ext uri="{BB962C8B-B14F-4D97-AF65-F5344CB8AC3E}">
        <p14:creationId xmlns:p14="http://schemas.microsoft.com/office/powerpoint/2010/main" val="81895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000000"/>
      </a:dk1>
      <a:lt1>
        <a:srgbClr val="FEFFFF"/>
      </a:lt1>
      <a:dk2>
        <a:srgbClr val="FFFFFF"/>
      </a:dk2>
      <a:lt2>
        <a:srgbClr val="FFFFFF"/>
      </a:lt2>
      <a:accent1>
        <a:srgbClr val="001971"/>
      </a:accent1>
      <a:accent2>
        <a:srgbClr val="009FDE"/>
      </a:accent2>
      <a:accent3>
        <a:srgbClr val="E9AA00"/>
      </a:accent3>
      <a:accent4>
        <a:srgbClr val="8D6D96"/>
      </a:accent4>
      <a:accent5>
        <a:srgbClr val="E56953"/>
      </a:accent5>
      <a:accent6>
        <a:srgbClr val="00B2A8"/>
      </a:accent6>
      <a:hlink>
        <a:srgbClr val="009FDE"/>
      </a:hlink>
      <a:folHlink>
        <a:srgbClr val="E9AA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CES PowerPoint Template Standard">
  <a:themeElements>
    <a:clrScheme name="Custom 16">
      <a:dk1>
        <a:srgbClr val="000000"/>
      </a:dk1>
      <a:lt1>
        <a:srgbClr val="FEFFFF"/>
      </a:lt1>
      <a:dk2>
        <a:srgbClr val="FFFFFF"/>
      </a:dk2>
      <a:lt2>
        <a:srgbClr val="FFFFFF"/>
      </a:lt2>
      <a:accent1>
        <a:srgbClr val="001971"/>
      </a:accent1>
      <a:accent2>
        <a:srgbClr val="009FDE"/>
      </a:accent2>
      <a:accent3>
        <a:srgbClr val="E9AA00"/>
      </a:accent3>
      <a:accent4>
        <a:srgbClr val="8D6D96"/>
      </a:accent4>
      <a:accent5>
        <a:srgbClr val="E56953"/>
      </a:accent5>
      <a:accent6>
        <a:srgbClr val="00B2A8"/>
      </a:accent6>
      <a:hlink>
        <a:srgbClr val="009FDE"/>
      </a:hlink>
      <a:folHlink>
        <a:srgbClr val="E9AA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D806F4E227942ADF28260B890BC66" ma:contentTypeVersion="12" ma:contentTypeDescription="Create a new document." ma:contentTypeScope="" ma:versionID="e10b11eaafd1d0e1d93d461a77b72d0e">
  <xsd:schema xmlns:xsd="http://www.w3.org/2001/XMLSchema" xmlns:xs="http://www.w3.org/2001/XMLSchema" xmlns:p="http://schemas.microsoft.com/office/2006/metadata/properties" xmlns:ns2="a86f3bf8-d2dd-42d9-a663-65b3c72ad0f8" xmlns:ns3="ae8cbf4e-2c24-4eab-be3d-966fb367e67b" targetNamespace="http://schemas.microsoft.com/office/2006/metadata/properties" ma:root="true" ma:fieldsID="a94b8616e96a7cd24067b69fd84853c2" ns2:_="" ns3:_="">
    <xsd:import namespace="a86f3bf8-d2dd-42d9-a663-65b3c72ad0f8"/>
    <xsd:import namespace="ae8cbf4e-2c24-4eab-be3d-966fb367e6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f3bf8-d2dd-42d9-a663-65b3c72ad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cbf4e-2c24-4eab-be3d-966fb367e6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F9F44A-31A6-47DE-9229-7BA984A6F7BA}">
  <ds:schemaRefs>
    <ds:schemaRef ds:uri="http://purl.org/dc/elements/1.1/"/>
    <ds:schemaRef ds:uri="http://purl.org/dc/dcmitype/"/>
    <ds:schemaRef ds:uri="http://schemas.microsoft.com/office/2006/metadata/properties"/>
    <ds:schemaRef ds:uri="a86f3bf8-d2dd-42d9-a663-65b3c72ad0f8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e8cbf4e-2c24-4eab-be3d-966fb367e67b"/>
  </ds:schemaRefs>
</ds:datastoreItem>
</file>

<file path=customXml/itemProps2.xml><?xml version="1.0" encoding="utf-8"?>
<ds:datastoreItem xmlns:ds="http://schemas.openxmlformats.org/officeDocument/2006/customXml" ds:itemID="{CC72DEE7-68AD-4C00-920C-5EC7FCFB2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00753-D7BB-4393-B009-8EBE557453AC}">
  <ds:schemaRefs>
    <ds:schemaRef ds:uri="a86f3bf8-d2dd-42d9-a663-65b3c72ad0f8"/>
    <ds:schemaRef ds:uri="ae8cbf4e-2c24-4eab-be3d-966fb367e6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ICES PowerPoint Template Standard</Template>
  <TotalTime>8149</TotalTime>
  <Words>845</Words>
  <Application>Microsoft Office PowerPoint</Application>
  <PresentationFormat>On-screen Show (4:3)</PresentationFormat>
  <Paragraphs>169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Franklin Gothic Medium Cond</vt:lpstr>
      <vt:lpstr>Office Theme</vt:lpstr>
      <vt:lpstr>ICES PowerPoint Template Standard</vt:lpstr>
      <vt:lpstr>PowerPoint Presentation</vt:lpstr>
      <vt:lpstr>About ICES</vt:lpstr>
      <vt:lpstr>ICES Core Data Repository:  De-sensitized and Linkable</vt:lpstr>
      <vt:lpstr>PowerPoint Presentation</vt:lpstr>
      <vt:lpstr>PowerPoint Presentation</vt:lpstr>
      <vt:lpstr>PowerPoint Presentation</vt:lpstr>
      <vt:lpstr>ICES Indigenous Portfolio </vt:lpstr>
      <vt:lpstr>Relationships built on respect and trust</vt:lpstr>
      <vt:lpstr>ICES – Chiefs of Ontario (COO) Data Governance Agreement (DGA)</vt:lpstr>
      <vt:lpstr>PowerPoint Presentation</vt:lpstr>
      <vt:lpstr>Data limitations</vt:lpstr>
      <vt:lpstr>How to access data at ICES</vt:lpstr>
      <vt:lpstr>Applied Health Research Question (AHRQ)</vt:lpstr>
      <vt:lpstr>PowerPoint Presentation</vt:lpstr>
      <vt:lpstr>AHRQ Pathway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Clemente, Sammy</dc:creator>
  <cp:lastModifiedBy>Mecredy, Graham</cp:lastModifiedBy>
  <cp:revision>64</cp:revision>
  <dcterms:created xsi:type="dcterms:W3CDTF">2021-09-15T13:18:20Z</dcterms:created>
  <dcterms:modified xsi:type="dcterms:W3CDTF">2023-10-23T19:28:03Z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0x010100B2CD806F4E227942ADF28260B890BC66</vt:lpwstr>
  </property>
</Properties>
</file>