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5" r:id="rId2"/>
    <p:sldId id="294" r:id="rId3"/>
    <p:sldId id="298" r:id="rId4"/>
    <p:sldId id="290" r:id="rId5"/>
    <p:sldId id="301" r:id="rId6"/>
    <p:sldId id="289" r:id="rId7"/>
    <p:sldId id="286" r:id="rId8"/>
    <p:sldId id="282" r:id="rId9"/>
    <p:sldId id="287" r:id="rId10"/>
    <p:sldId id="291" r:id="rId11"/>
    <p:sldId id="293" r:id="rId12"/>
    <p:sldId id="297" r:id="rId13"/>
    <p:sldId id="296" r:id="rId14"/>
    <p:sldId id="300"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92" userDrawn="1">
          <p15:clr>
            <a:srgbClr val="A4A3A4"/>
          </p15:clr>
        </p15:guide>
        <p15:guide id="3" pos="3960" userDrawn="1">
          <p15:clr>
            <a:srgbClr val="A4A3A4"/>
          </p15:clr>
        </p15:guide>
        <p15:guide id="4" orient="horz" pos="11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nna Benson" initials="GB" lastIdx="1" clrIdx="0">
    <p:extLst>
      <p:ext uri="{19B8F6BF-5375-455C-9EA6-DF929625EA0E}">
        <p15:presenceInfo xmlns:p15="http://schemas.microsoft.com/office/powerpoint/2012/main" userId="S-1-5-21-1085031214-776561741-1801674531-48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4" autoAdjust="0"/>
    <p:restoredTop sz="94660"/>
  </p:normalViewPr>
  <p:slideViewPr>
    <p:cSldViewPr snapToGrid="0" showGuides="1">
      <p:cViewPr varScale="1">
        <p:scale>
          <a:sx n="54" d="100"/>
          <a:sy n="54" d="100"/>
        </p:scale>
        <p:origin x="1032" y="80"/>
      </p:cViewPr>
      <p:guideLst>
        <p:guide orient="horz" pos="2160"/>
        <p:guide pos="3792"/>
        <p:guide pos="3960"/>
        <p:guide orient="horz" pos="115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ADFDB2-8765-4DA5-B413-BBBE3D00D5F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1538DCD5-1BB5-4D33-8D78-11830731CB36}">
      <dgm:prSet phldrT="[Text]"/>
      <dgm:spPr/>
      <dgm:t>
        <a:bodyPr/>
        <a:lstStyle/>
        <a:p>
          <a:pPr>
            <a:buSzPts val="1000"/>
            <a:buFont typeface="+mj-lt"/>
            <a:buAutoNum type="arabicPeriod"/>
          </a:pPr>
          <a:r>
            <a:rPr lang="en-US" dirty="0">
              <a:effectLst/>
              <a:latin typeface="Arial" panose="020B0604020202020204" pitchFamily="34" charset="0"/>
              <a:ea typeface="Calibri" panose="020F0502020204030204" pitchFamily="34" charset="0"/>
              <a:cs typeface="Arial" panose="020B0604020202020204" pitchFamily="34" charset="0"/>
            </a:rPr>
            <a:t>Build a data champion team</a:t>
          </a:r>
          <a:endParaRPr lang="en-CA" dirty="0"/>
        </a:p>
      </dgm:t>
    </dgm:pt>
    <dgm:pt modelId="{04DA65AD-447A-4895-A758-81B1C610D643}" type="parTrans" cxnId="{AC739473-1846-48EE-9C81-8122D91EE3D6}">
      <dgm:prSet/>
      <dgm:spPr/>
      <dgm:t>
        <a:bodyPr/>
        <a:lstStyle/>
        <a:p>
          <a:endParaRPr lang="en-CA"/>
        </a:p>
      </dgm:t>
    </dgm:pt>
    <dgm:pt modelId="{D9371046-A172-4967-AB29-5E9FD3554F09}" type="sibTrans" cxnId="{AC739473-1846-48EE-9C81-8122D91EE3D6}">
      <dgm:prSet/>
      <dgm:spPr/>
      <dgm:t>
        <a:bodyPr/>
        <a:lstStyle/>
        <a:p>
          <a:endParaRPr lang="en-CA"/>
        </a:p>
      </dgm:t>
    </dgm:pt>
    <dgm:pt modelId="{A84C7581-F5D3-48C6-85A0-2CD7714C7709}">
      <dgm:prSet phldrT="[Text]"/>
      <dgm:spPr/>
      <dgm:t>
        <a:bodyPr/>
        <a:lstStyle/>
        <a:p>
          <a:pPr>
            <a:buSzPts val="1000"/>
            <a:buFont typeface="+mj-lt"/>
            <a:buAutoNum type="arabicPeriod"/>
          </a:pPr>
          <a:r>
            <a:rPr lang="en-US" dirty="0">
              <a:effectLst/>
              <a:latin typeface="Arial" panose="020B0604020202020204" pitchFamily="34" charset="0"/>
              <a:ea typeface="Calibri" panose="020F0502020204030204" pitchFamily="34" charset="0"/>
              <a:cs typeface="Arial" panose="020B0604020202020204" pitchFamily="34" charset="0"/>
            </a:rPr>
            <a:t>Define regional priority capacity needs</a:t>
          </a:r>
          <a:endParaRPr lang="en-CA" dirty="0"/>
        </a:p>
      </dgm:t>
    </dgm:pt>
    <dgm:pt modelId="{020D7B6F-F5C0-4757-B58D-48A5D8B486C7}" type="parTrans" cxnId="{81F26118-61EA-4D23-A842-EB029F1A5325}">
      <dgm:prSet/>
      <dgm:spPr/>
      <dgm:t>
        <a:bodyPr/>
        <a:lstStyle/>
        <a:p>
          <a:endParaRPr lang="en-CA"/>
        </a:p>
      </dgm:t>
    </dgm:pt>
    <dgm:pt modelId="{5684B46D-42E3-4FAD-A46D-D8C39C533C5E}" type="sibTrans" cxnId="{81F26118-61EA-4D23-A842-EB029F1A5325}">
      <dgm:prSet/>
      <dgm:spPr/>
      <dgm:t>
        <a:bodyPr/>
        <a:lstStyle/>
        <a:p>
          <a:endParaRPr lang="en-CA"/>
        </a:p>
      </dgm:t>
    </dgm:pt>
    <dgm:pt modelId="{CD5D9B94-E638-4FED-B793-E2C28105F2EB}">
      <dgm:prSet phldrT="[Text]"/>
      <dgm:spPr/>
      <dgm:t>
        <a:bodyPr/>
        <a:lstStyle/>
        <a:p>
          <a:pPr>
            <a:buSzPts val="1000"/>
            <a:buFont typeface="+mj-lt"/>
            <a:buAutoNum type="arabicPeriod"/>
          </a:pPr>
          <a:r>
            <a:rPr lang="en-US" dirty="0">
              <a:effectLst/>
              <a:latin typeface="Arial" panose="020B0604020202020204" pitchFamily="34" charset="0"/>
              <a:ea typeface="Calibri" panose="020F0502020204030204" pitchFamily="34" charset="0"/>
              <a:cs typeface="Arial" panose="020B0604020202020204" pitchFamily="34" charset="0"/>
            </a:rPr>
            <a:t>Define regional data governance model</a:t>
          </a:r>
          <a:endParaRPr lang="en-CA" dirty="0"/>
        </a:p>
      </dgm:t>
    </dgm:pt>
    <dgm:pt modelId="{0808406B-35C6-4F75-9BE1-C023DED4DF96}" type="parTrans" cxnId="{B01238FA-6A4B-4DF8-9436-D4D273308218}">
      <dgm:prSet/>
      <dgm:spPr/>
      <dgm:t>
        <a:bodyPr/>
        <a:lstStyle/>
        <a:p>
          <a:endParaRPr lang="en-CA"/>
        </a:p>
      </dgm:t>
    </dgm:pt>
    <dgm:pt modelId="{426C5A44-D48D-4783-BAA5-D3011F2C8C74}" type="sibTrans" cxnId="{B01238FA-6A4B-4DF8-9436-D4D273308218}">
      <dgm:prSet/>
      <dgm:spPr/>
      <dgm:t>
        <a:bodyPr/>
        <a:lstStyle/>
        <a:p>
          <a:endParaRPr lang="en-CA"/>
        </a:p>
      </dgm:t>
    </dgm:pt>
    <dgm:pt modelId="{7E03735E-C6B7-4085-87A3-564F124FFB59}">
      <dgm:prSet phldrT="[Text]"/>
      <dgm:spPr/>
      <dgm:t>
        <a:bodyPr/>
        <a:lstStyle/>
        <a:p>
          <a:pPr>
            <a:buSzPts val="1000"/>
            <a:buFont typeface="+mj-lt"/>
            <a:buAutoNum type="arabicPeriod"/>
          </a:pPr>
          <a:r>
            <a:rPr lang="en-US" dirty="0">
              <a:effectLst/>
              <a:latin typeface="Arial" panose="020B0604020202020204" pitchFamily="34" charset="0"/>
              <a:ea typeface="Calibri" panose="020F0502020204030204" pitchFamily="34" charset="0"/>
              <a:cs typeface="Arial" panose="020B0604020202020204" pitchFamily="34" charset="0"/>
            </a:rPr>
            <a:t>Secure phase 2 funding</a:t>
          </a:r>
          <a:endParaRPr lang="en-CA" dirty="0"/>
        </a:p>
      </dgm:t>
    </dgm:pt>
    <dgm:pt modelId="{E8D22161-208E-442A-B671-F311E8119B1E}" type="parTrans" cxnId="{0F7E5741-FD06-4C3E-9363-389BDD525B3F}">
      <dgm:prSet/>
      <dgm:spPr/>
      <dgm:t>
        <a:bodyPr/>
        <a:lstStyle/>
        <a:p>
          <a:endParaRPr lang="en-CA"/>
        </a:p>
      </dgm:t>
    </dgm:pt>
    <dgm:pt modelId="{36ECC664-C15F-4470-A779-743DA0E9BA9B}" type="sibTrans" cxnId="{0F7E5741-FD06-4C3E-9363-389BDD525B3F}">
      <dgm:prSet/>
      <dgm:spPr/>
      <dgm:t>
        <a:bodyPr/>
        <a:lstStyle/>
        <a:p>
          <a:endParaRPr lang="en-CA"/>
        </a:p>
      </dgm:t>
    </dgm:pt>
    <dgm:pt modelId="{4EA834E1-9067-4BF2-8FBE-B211E4A55F2B}">
      <dgm:prSet/>
      <dgm:spPr/>
      <dgm:t>
        <a:bodyPr/>
        <a:lstStyle/>
        <a:p>
          <a:r>
            <a:rPr lang="en-US">
              <a:effectLst/>
              <a:latin typeface="Arial" panose="020B0604020202020204" pitchFamily="34" charset="0"/>
              <a:ea typeface="Calibri" panose="020F0502020204030204" pitchFamily="34" charset="0"/>
              <a:cs typeface="Arial" panose="020B0604020202020204" pitchFamily="34" charset="0"/>
            </a:rPr>
            <a:t>Ensure trust and support from leadership</a:t>
          </a:r>
          <a:endParaRPr lang="en-CA" dirty="0">
            <a:effectLst/>
            <a:latin typeface="Arial" panose="020B0604020202020204" pitchFamily="34" charset="0"/>
            <a:ea typeface="Calibri" panose="020F0502020204030204" pitchFamily="34" charset="0"/>
            <a:cs typeface="Arial" panose="020B0604020202020204" pitchFamily="34" charset="0"/>
          </a:endParaRPr>
        </a:p>
      </dgm:t>
    </dgm:pt>
    <dgm:pt modelId="{1EFC70A6-302A-41BF-AE59-E504DF26415A}" type="parTrans" cxnId="{620491F4-491E-40A3-8061-1B4E26D4039F}">
      <dgm:prSet/>
      <dgm:spPr/>
      <dgm:t>
        <a:bodyPr/>
        <a:lstStyle/>
        <a:p>
          <a:endParaRPr lang="en-CA"/>
        </a:p>
      </dgm:t>
    </dgm:pt>
    <dgm:pt modelId="{396B564E-0930-4D6A-8B96-6A30133C9D91}" type="sibTrans" cxnId="{620491F4-491E-40A3-8061-1B4E26D4039F}">
      <dgm:prSet/>
      <dgm:spPr/>
      <dgm:t>
        <a:bodyPr/>
        <a:lstStyle/>
        <a:p>
          <a:endParaRPr lang="en-CA"/>
        </a:p>
      </dgm:t>
    </dgm:pt>
    <dgm:pt modelId="{47908FC2-D29F-435B-BF79-7678E18BB67A}" type="pres">
      <dgm:prSet presAssocID="{7DADFDB2-8765-4DA5-B413-BBBE3D00D5FE}" presName="diagram" presStyleCnt="0">
        <dgm:presLayoutVars>
          <dgm:dir/>
          <dgm:resizeHandles val="exact"/>
        </dgm:presLayoutVars>
      </dgm:prSet>
      <dgm:spPr/>
    </dgm:pt>
    <dgm:pt modelId="{08299508-D712-499E-A2BD-6CF3FA620C47}" type="pres">
      <dgm:prSet presAssocID="{1538DCD5-1BB5-4D33-8D78-11830731CB36}" presName="node" presStyleLbl="node1" presStyleIdx="0" presStyleCnt="5">
        <dgm:presLayoutVars>
          <dgm:bulletEnabled val="1"/>
        </dgm:presLayoutVars>
      </dgm:prSet>
      <dgm:spPr/>
    </dgm:pt>
    <dgm:pt modelId="{1BD53E1F-1241-4DAE-86A5-8A23204D832B}" type="pres">
      <dgm:prSet presAssocID="{D9371046-A172-4967-AB29-5E9FD3554F09}" presName="sibTrans" presStyleCnt="0"/>
      <dgm:spPr/>
    </dgm:pt>
    <dgm:pt modelId="{B071896A-E6B8-436C-925C-86B10DB68FA7}" type="pres">
      <dgm:prSet presAssocID="{A84C7581-F5D3-48C6-85A0-2CD7714C7709}" presName="node" presStyleLbl="node1" presStyleIdx="1" presStyleCnt="5">
        <dgm:presLayoutVars>
          <dgm:bulletEnabled val="1"/>
        </dgm:presLayoutVars>
      </dgm:prSet>
      <dgm:spPr/>
    </dgm:pt>
    <dgm:pt modelId="{CDDACEA4-D520-4006-A3EA-4EA0EB127B22}" type="pres">
      <dgm:prSet presAssocID="{5684B46D-42E3-4FAD-A46D-D8C39C533C5E}" presName="sibTrans" presStyleCnt="0"/>
      <dgm:spPr/>
    </dgm:pt>
    <dgm:pt modelId="{8BA9FEDD-4A28-45D4-BFF9-1BD34E4A182D}" type="pres">
      <dgm:prSet presAssocID="{4EA834E1-9067-4BF2-8FBE-B211E4A55F2B}" presName="node" presStyleLbl="node1" presStyleIdx="2" presStyleCnt="5">
        <dgm:presLayoutVars>
          <dgm:bulletEnabled val="1"/>
        </dgm:presLayoutVars>
      </dgm:prSet>
      <dgm:spPr/>
    </dgm:pt>
    <dgm:pt modelId="{964FFA34-CE4D-41BA-9C22-262697120FBE}" type="pres">
      <dgm:prSet presAssocID="{396B564E-0930-4D6A-8B96-6A30133C9D91}" presName="sibTrans" presStyleCnt="0"/>
      <dgm:spPr/>
    </dgm:pt>
    <dgm:pt modelId="{66A5DAC3-404C-4110-8C32-BB62B6C501CC}" type="pres">
      <dgm:prSet presAssocID="{CD5D9B94-E638-4FED-B793-E2C28105F2EB}" presName="node" presStyleLbl="node1" presStyleIdx="3" presStyleCnt="5">
        <dgm:presLayoutVars>
          <dgm:bulletEnabled val="1"/>
        </dgm:presLayoutVars>
      </dgm:prSet>
      <dgm:spPr/>
    </dgm:pt>
    <dgm:pt modelId="{40853F75-5E6D-49A6-97B4-B1FEF717B683}" type="pres">
      <dgm:prSet presAssocID="{426C5A44-D48D-4783-BAA5-D3011F2C8C74}" presName="sibTrans" presStyleCnt="0"/>
      <dgm:spPr/>
    </dgm:pt>
    <dgm:pt modelId="{4ED29480-8219-443D-8F55-D444BAF3A1B2}" type="pres">
      <dgm:prSet presAssocID="{7E03735E-C6B7-4085-87A3-564F124FFB59}" presName="node" presStyleLbl="node1" presStyleIdx="4" presStyleCnt="5">
        <dgm:presLayoutVars>
          <dgm:bulletEnabled val="1"/>
        </dgm:presLayoutVars>
      </dgm:prSet>
      <dgm:spPr/>
    </dgm:pt>
  </dgm:ptLst>
  <dgm:cxnLst>
    <dgm:cxn modelId="{462ED808-B378-42C6-994B-9DF0D664F4F0}" type="presOf" srcId="{7E03735E-C6B7-4085-87A3-564F124FFB59}" destId="{4ED29480-8219-443D-8F55-D444BAF3A1B2}" srcOrd="0" destOrd="0" presId="urn:microsoft.com/office/officeart/2005/8/layout/default"/>
    <dgm:cxn modelId="{81F26118-61EA-4D23-A842-EB029F1A5325}" srcId="{7DADFDB2-8765-4DA5-B413-BBBE3D00D5FE}" destId="{A84C7581-F5D3-48C6-85A0-2CD7714C7709}" srcOrd="1" destOrd="0" parTransId="{020D7B6F-F5C0-4757-B58D-48A5D8B486C7}" sibTransId="{5684B46D-42E3-4FAD-A46D-D8C39C533C5E}"/>
    <dgm:cxn modelId="{0F7E5741-FD06-4C3E-9363-389BDD525B3F}" srcId="{7DADFDB2-8765-4DA5-B413-BBBE3D00D5FE}" destId="{7E03735E-C6B7-4085-87A3-564F124FFB59}" srcOrd="4" destOrd="0" parTransId="{E8D22161-208E-442A-B671-F311E8119B1E}" sibTransId="{36ECC664-C15F-4470-A779-743DA0E9BA9B}"/>
    <dgm:cxn modelId="{6D038546-F1D0-4C71-ADFA-1F6AE36AD833}" type="presOf" srcId="{4EA834E1-9067-4BF2-8FBE-B211E4A55F2B}" destId="{8BA9FEDD-4A28-45D4-BFF9-1BD34E4A182D}" srcOrd="0" destOrd="0" presId="urn:microsoft.com/office/officeart/2005/8/layout/default"/>
    <dgm:cxn modelId="{0BB42C69-A525-4B8C-A4DE-C74E8A5B10BA}" type="presOf" srcId="{CD5D9B94-E638-4FED-B793-E2C28105F2EB}" destId="{66A5DAC3-404C-4110-8C32-BB62B6C501CC}" srcOrd="0" destOrd="0" presId="urn:microsoft.com/office/officeart/2005/8/layout/default"/>
    <dgm:cxn modelId="{25A1FB51-2415-4AE9-832B-59B0C01B280E}" type="presOf" srcId="{A84C7581-F5D3-48C6-85A0-2CD7714C7709}" destId="{B071896A-E6B8-436C-925C-86B10DB68FA7}" srcOrd="0" destOrd="0" presId="urn:microsoft.com/office/officeart/2005/8/layout/default"/>
    <dgm:cxn modelId="{AC739473-1846-48EE-9C81-8122D91EE3D6}" srcId="{7DADFDB2-8765-4DA5-B413-BBBE3D00D5FE}" destId="{1538DCD5-1BB5-4D33-8D78-11830731CB36}" srcOrd="0" destOrd="0" parTransId="{04DA65AD-447A-4895-A758-81B1C610D643}" sibTransId="{D9371046-A172-4967-AB29-5E9FD3554F09}"/>
    <dgm:cxn modelId="{9DF21B8B-8D46-4A10-BA59-F7CD6C2F7F2A}" type="presOf" srcId="{1538DCD5-1BB5-4D33-8D78-11830731CB36}" destId="{08299508-D712-499E-A2BD-6CF3FA620C47}" srcOrd="0" destOrd="0" presId="urn:microsoft.com/office/officeart/2005/8/layout/default"/>
    <dgm:cxn modelId="{6CF007C4-01BF-48FD-A790-98AD102E67D8}" type="presOf" srcId="{7DADFDB2-8765-4DA5-B413-BBBE3D00D5FE}" destId="{47908FC2-D29F-435B-BF79-7678E18BB67A}" srcOrd="0" destOrd="0" presId="urn:microsoft.com/office/officeart/2005/8/layout/default"/>
    <dgm:cxn modelId="{620491F4-491E-40A3-8061-1B4E26D4039F}" srcId="{7DADFDB2-8765-4DA5-B413-BBBE3D00D5FE}" destId="{4EA834E1-9067-4BF2-8FBE-B211E4A55F2B}" srcOrd="2" destOrd="0" parTransId="{1EFC70A6-302A-41BF-AE59-E504DF26415A}" sibTransId="{396B564E-0930-4D6A-8B96-6A30133C9D91}"/>
    <dgm:cxn modelId="{B01238FA-6A4B-4DF8-9436-D4D273308218}" srcId="{7DADFDB2-8765-4DA5-B413-BBBE3D00D5FE}" destId="{CD5D9B94-E638-4FED-B793-E2C28105F2EB}" srcOrd="3" destOrd="0" parTransId="{0808406B-35C6-4F75-9BE1-C023DED4DF96}" sibTransId="{426C5A44-D48D-4783-BAA5-D3011F2C8C74}"/>
    <dgm:cxn modelId="{B74E29F1-0363-4152-99EF-E2C8CBA9C527}" type="presParOf" srcId="{47908FC2-D29F-435B-BF79-7678E18BB67A}" destId="{08299508-D712-499E-A2BD-6CF3FA620C47}" srcOrd="0" destOrd="0" presId="urn:microsoft.com/office/officeart/2005/8/layout/default"/>
    <dgm:cxn modelId="{373D8B02-A251-4DEE-A9ED-61E118337CB8}" type="presParOf" srcId="{47908FC2-D29F-435B-BF79-7678E18BB67A}" destId="{1BD53E1F-1241-4DAE-86A5-8A23204D832B}" srcOrd="1" destOrd="0" presId="urn:microsoft.com/office/officeart/2005/8/layout/default"/>
    <dgm:cxn modelId="{EDA786CA-A5DF-4A22-80B9-F13B07B9209E}" type="presParOf" srcId="{47908FC2-D29F-435B-BF79-7678E18BB67A}" destId="{B071896A-E6B8-436C-925C-86B10DB68FA7}" srcOrd="2" destOrd="0" presId="urn:microsoft.com/office/officeart/2005/8/layout/default"/>
    <dgm:cxn modelId="{29EAFB90-5E3F-42F3-9C1B-7FF4215A1B9E}" type="presParOf" srcId="{47908FC2-D29F-435B-BF79-7678E18BB67A}" destId="{CDDACEA4-D520-4006-A3EA-4EA0EB127B22}" srcOrd="3" destOrd="0" presId="urn:microsoft.com/office/officeart/2005/8/layout/default"/>
    <dgm:cxn modelId="{CAFD0CAB-D5E2-43D1-BC00-B817F91C0F91}" type="presParOf" srcId="{47908FC2-D29F-435B-BF79-7678E18BB67A}" destId="{8BA9FEDD-4A28-45D4-BFF9-1BD34E4A182D}" srcOrd="4" destOrd="0" presId="urn:microsoft.com/office/officeart/2005/8/layout/default"/>
    <dgm:cxn modelId="{CC5A348F-EEE8-49DA-9E15-8AB3FFFAE852}" type="presParOf" srcId="{47908FC2-D29F-435B-BF79-7678E18BB67A}" destId="{964FFA34-CE4D-41BA-9C22-262697120FBE}" srcOrd="5" destOrd="0" presId="urn:microsoft.com/office/officeart/2005/8/layout/default"/>
    <dgm:cxn modelId="{7C1F8107-FBFF-439B-9041-D05CCA41AB24}" type="presParOf" srcId="{47908FC2-D29F-435B-BF79-7678E18BB67A}" destId="{66A5DAC3-404C-4110-8C32-BB62B6C501CC}" srcOrd="6" destOrd="0" presId="urn:microsoft.com/office/officeart/2005/8/layout/default"/>
    <dgm:cxn modelId="{19318148-DE21-41C7-88EF-1D713F09B22E}" type="presParOf" srcId="{47908FC2-D29F-435B-BF79-7678E18BB67A}" destId="{40853F75-5E6D-49A6-97B4-B1FEF717B683}" srcOrd="7" destOrd="0" presId="urn:microsoft.com/office/officeart/2005/8/layout/default"/>
    <dgm:cxn modelId="{2F81A743-E2CB-43E8-B31F-14CA390395DC}" type="presParOf" srcId="{47908FC2-D29F-435B-BF79-7678E18BB67A}" destId="{4ED29480-8219-443D-8F55-D444BAF3A1B2}"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B78330-440A-4B01-A6C2-2C781F6F1277}" type="doc">
      <dgm:prSet loTypeId="urn:microsoft.com/office/officeart/2011/layout/HexagonRadial" loCatId="cycle" qsTypeId="urn:microsoft.com/office/officeart/2005/8/quickstyle/simple4" qsCatId="simple" csTypeId="urn:microsoft.com/office/officeart/2005/8/colors/colorful1" csCatId="colorful" phldr="1"/>
      <dgm:spPr/>
      <dgm:t>
        <a:bodyPr/>
        <a:lstStyle/>
        <a:p>
          <a:endParaRPr lang="en-CA"/>
        </a:p>
      </dgm:t>
    </dgm:pt>
    <dgm:pt modelId="{783E9AAA-53EE-48A4-9C50-23A86AF55006}">
      <dgm:prSet phldrT="[Text]" custT="1"/>
      <dgm:spPr>
        <a:solidFill>
          <a:schemeClr val="accent3">
            <a:lumMod val="75000"/>
          </a:schemeClr>
        </a:solidFill>
      </dgm:spPr>
      <dgm:t>
        <a:bodyPr/>
        <a:lstStyle/>
        <a:p>
          <a:pPr>
            <a:lnSpc>
              <a:spcPct val="100000"/>
            </a:lnSpc>
            <a:spcAft>
              <a:spcPts val="0"/>
            </a:spcAft>
          </a:pPr>
          <a:r>
            <a:rPr lang="en-US" sz="2000" dirty="0"/>
            <a:t>Chiefs of Ontario</a:t>
          </a:r>
          <a:endParaRPr lang="en-CA" sz="2000" dirty="0"/>
        </a:p>
      </dgm:t>
    </dgm:pt>
    <dgm:pt modelId="{55043973-452B-4667-90D8-70B1A83B0BB1}" type="parTrans" cxnId="{DC6A7F34-9F80-49B9-9E45-A303B696C299}">
      <dgm:prSet/>
      <dgm:spPr/>
      <dgm:t>
        <a:bodyPr/>
        <a:lstStyle/>
        <a:p>
          <a:endParaRPr lang="en-CA"/>
        </a:p>
      </dgm:t>
    </dgm:pt>
    <dgm:pt modelId="{1A66FF3A-F1EE-4F95-B908-30E1DAC1ABCD}" type="sibTrans" cxnId="{DC6A7F34-9F80-49B9-9E45-A303B696C299}">
      <dgm:prSet/>
      <dgm:spPr/>
      <dgm:t>
        <a:bodyPr/>
        <a:lstStyle/>
        <a:p>
          <a:endParaRPr lang="en-CA"/>
        </a:p>
      </dgm:t>
    </dgm:pt>
    <dgm:pt modelId="{45EB094E-7854-46DF-8C80-839E94C9F5F6}">
      <dgm:prSet phldrT="[Text]" custT="1"/>
      <dgm:spPr/>
      <dgm:t>
        <a:bodyPr lIns="0" tIns="0" rIns="0" bIns="0"/>
        <a:lstStyle/>
        <a:p>
          <a:r>
            <a:rPr lang="en-CA" sz="2000" dirty="0"/>
            <a:t>Provincial Territorial Organizations</a:t>
          </a:r>
        </a:p>
        <a:p>
          <a:r>
            <a:rPr lang="en-CA" sz="2000" dirty="0"/>
            <a:t>(5)</a:t>
          </a:r>
        </a:p>
      </dgm:t>
    </dgm:pt>
    <dgm:pt modelId="{DE7E7ADA-4906-4C1C-9AF9-E10337D79BA2}" type="parTrans" cxnId="{D70F55CF-8BAE-4C9F-907B-89F6C28C10D7}">
      <dgm:prSet/>
      <dgm:spPr/>
      <dgm:t>
        <a:bodyPr/>
        <a:lstStyle/>
        <a:p>
          <a:endParaRPr lang="en-CA"/>
        </a:p>
      </dgm:t>
    </dgm:pt>
    <dgm:pt modelId="{7D1250D6-EFC0-4B85-A059-EB25C80145F7}" type="sibTrans" cxnId="{D70F55CF-8BAE-4C9F-907B-89F6C28C10D7}">
      <dgm:prSet/>
      <dgm:spPr/>
      <dgm:t>
        <a:bodyPr/>
        <a:lstStyle/>
        <a:p>
          <a:endParaRPr lang="en-CA"/>
        </a:p>
      </dgm:t>
    </dgm:pt>
    <dgm:pt modelId="{96449E49-88AC-479E-B2A2-E812A181DF0A}">
      <dgm:prSet phldrT="[Text]" custT="1"/>
      <dgm:spPr/>
      <dgm:t>
        <a:bodyPr/>
        <a:lstStyle/>
        <a:p>
          <a:pPr>
            <a:lnSpc>
              <a:spcPct val="100000"/>
            </a:lnSpc>
            <a:spcAft>
              <a:spcPts val="0"/>
            </a:spcAft>
          </a:pPr>
          <a:r>
            <a:rPr lang="en-CA" sz="2000" dirty="0"/>
            <a:t>Tribal Councils (18)</a:t>
          </a:r>
        </a:p>
      </dgm:t>
    </dgm:pt>
    <dgm:pt modelId="{3567D76E-BF25-49EC-9272-C821E0475792}" type="parTrans" cxnId="{AE63949A-3482-4D30-BDFF-614EDD482934}">
      <dgm:prSet/>
      <dgm:spPr/>
      <dgm:t>
        <a:bodyPr/>
        <a:lstStyle/>
        <a:p>
          <a:endParaRPr lang="en-CA"/>
        </a:p>
      </dgm:t>
    </dgm:pt>
    <dgm:pt modelId="{A3F5C9A7-29B6-457E-A392-613F48EC55AC}" type="sibTrans" cxnId="{AE63949A-3482-4D30-BDFF-614EDD482934}">
      <dgm:prSet/>
      <dgm:spPr/>
      <dgm:t>
        <a:bodyPr/>
        <a:lstStyle/>
        <a:p>
          <a:endParaRPr lang="en-CA"/>
        </a:p>
      </dgm:t>
    </dgm:pt>
    <dgm:pt modelId="{00221261-4475-4A0E-B2BD-73EF0175B133}">
      <dgm:prSet phldrT="[Text]" custT="1"/>
      <dgm:spPr/>
      <dgm:t>
        <a:bodyPr/>
        <a:lstStyle/>
        <a:p>
          <a:r>
            <a:rPr lang="en-CA" sz="2000" dirty="0"/>
            <a:t>Other key FN service orgs</a:t>
          </a:r>
        </a:p>
        <a:p>
          <a:r>
            <a:rPr lang="en-CA" sz="2000" dirty="0"/>
            <a:t>(39)</a:t>
          </a:r>
        </a:p>
      </dgm:t>
    </dgm:pt>
    <dgm:pt modelId="{D5B7593D-BB57-4410-8D3B-D9E23CDF7196}" type="parTrans" cxnId="{31E1700F-12D6-4416-92C5-4722312977B4}">
      <dgm:prSet/>
      <dgm:spPr/>
      <dgm:t>
        <a:bodyPr/>
        <a:lstStyle/>
        <a:p>
          <a:endParaRPr lang="en-CA"/>
        </a:p>
      </dgm:t>
    </dgm:pt>
    <dgm:pt modelId="{F24861EE-470E-42DE-AABD-4016B34F1B5A}" type="sibTrans" cxnId="{31E1700F-12D6-4416-92C5-4722312977B4}">
      <dgm:prSet/>
      <dgm:spPr/>
      <dgm:t>
        <a:bodyPr/>
        <a:lstStyle/>
        <a:p>
          <a:endParaRPr lang="en-CA"/>
        </a:p>
      </dgm:t>
    </dgm:pt>
    <dgm:pt modelId="{ECA73488-45C8-479C-8995-7E679EB677D9}">
      <dgm:prSet phldrT="[Text]" custT="1"/>
      <dgm:spPr/>
      <dgm:t>
        <a:bodyPr/>
        <a:lstStyle/>
        <a:p>
          <a:r>
            <a:rPr lang="en-CA" sz="2000" dirty="0">
              <a:solidFill>
                <a:schemeClr val="tx1"/>
              </a:solidFill>
            </a:rPr>
            <a:t>Non FN partners</a:t>
          </a:r>
        </a:p>
      </dgm:t>
    </dgm:pt>
    <dgm:pt modelId="{96A82F63-ABFE-41A8-BA6C-44832C8E0962}" type="parTrans" cxnId="{9680E71F-7AD4-46CE-B436-9A8B663CB7B8}">
      <dgm:prSet/>
      <dgm:spPr/>
      <dgm:t>
        <a:bodyPr/>
        <a:lstStyle/>
        <a:p>
          <a:endParaRPr lang="en-CA"/>
        </a:p>
      </dgm:t>
    </dgm:pt>
    <dgm:pt modelId="{9603F649-B981-4681-A714-0182B44AC087}" type="sibTrans" cxnId="{9680E71F-7AD4-46CE-B436-9A8B663CB7B8}">
      <dgm:prSet/>
      <dgm:spPr/>
      <dgm:t>
        <a:bodyPr/>
        <a:lstStyle/>
        <a:p>
          <a:endParaRPr lang="en-CA"/>
        </a:p>
      </dgm:t>
    </dgm:pt>
    <dgm:pt modelId="{46649A15-86CF-4213-AAB3-79BA66274987}">
      <dgm:prSet phldrT="[Text]" custT="1"/>
      <dgm:spPr/>
      <dgm:t>
        <a:bodyPr/>
        <a:lstStyle/>
        <a:p>
          <a:r>
            <a:rPr lang="en-CA" sz="2000" dirty="0"/>
            <a:t>First Nations (133)</a:t>
          </a:r>
        </a:p>
      </dgm:t>
    </dgm:pt>
    <dgm:pt modelId="{61A35EA6-7F08-4B81-9F5C-25C50FCFA3C8}" type="parTrans" cxnId="{4DA32B1C-65AC-49DC-ABD7-84885F27E31C}">
      <dgm:prSet/>
      <dgm:spPr/>
      <dgm:t>
        <a:bodyPr/>
        <a:lstStyle/>
        <a:p>
          <a:endParaRPr lang="en-CA"/>
        </a:p>
      </dgm:t>
    </dgm:pt>
    <dgm:pt modelId="{1FF58C1C-FF01-4E07-A010-250AB2B345B3}" type="sibTrans" cxnId="{4DA32B1C-65AC-49DC-ABD7-84885F27E31C}">
      <dgm:prSet/>
      <dgm:spPr/>
      <dgm:t>
        <a:bodyPr/>
        <a:lstStyle/>
        <a:p>
          <a:endParaRPr lang="en-CA"/>
        </a:p>
      </dgm:t>
    </dgm:pt>
    <dgm:pt modelId="{20015A69-C03F-42E1-8FAB-337A625DFD72}">
      <dgm:prSet phldrT="[Text]" custT="1"/>
      <dgm:spPr/>
      <dgm:t>
        <a:bodyPr/>
        <a:lstStyle/>
        <a:p>
          <a:r>
            <a:rPr lang="en-US" sz="2000" b="0" u="none" cap="small" baseline="0"/>
            <a:t>Regional Data Champion Team</a:t>
          </a:r>
          <a:endParaRPr lang="en-CA" sz="2000" b="0" u="none" cap="small" baseline="0" dirty="0"/>
        </a:p>
      </dgm:t>
    </dgm:pt>
    <dgm:pt modelId="{573BE9E9-6C78-4AFF-BC7A-47B587FE22FA}" type="sibTrans" cxnId="{61FB9BED-542B-404E-8EB1-661645DF3D4C}">
      <dgm:prSet/>
      <dgm:spPr/>
      <dgm:t>
        <a:bodyPr/>
        <a:lstStyle/>
        <a:p>
          <a:endParaRPr lang="en-CA"/>
        </a:p>
      </dgm:t>
    </dgm:pt>
    <dgm:pt modelId="{61F99B53-96C3-472A-B9CC-AA0F28951093}" type="parTrans" cxnId="{61FB9BED-542B-404E-8EB1-661645DF3D4C}">
      <dgm:prSet/>
      <dgm:spPr/>
      <dgm:t>
        <a:bodyPr/>
        <a:lstStyle/>
        <a:p>
          <a:endParaRPr lang="en-CA"/>
        </a:p>
      </dgm:t>
    </dgm:pt>
    <dgm:pt modelId="{E464913C-C8ED-4CC8-950B-474EAB2110A8}" type="pres">
      <dgm:prSet presAssocID="{F4B78330-440A-4B01-A6C2-2C781F6F1277}" presName="Name0" presStyleCnt="0">
        <dgm:presLayoutVars>
          <dgm:chMax val="1"/>
          <dgm:chPref val="1"/>
          <dgm:dir/>
          <dgm:animOne val="branch"/>
          <dgm:animLvl val="lvl"/>
        </dgm:presLayoutVars>
      </dgm:prSet>
      <dgm:spPr/>
    </dgm:pt>
    <dgm:pt modelId="{A4BA1C07-AFE8-47F7-8F1A-54700FD02D33}" type="pres">
      <dgm:prSet presAssocID="{20015A69-C03F-42E1-8FAB-337A625DFD72}" presName="Parent" presStyleLbl="node0" presStyleIdx="0" presStyleCnt="1">
        <dgm:presLayoutVars>
          <dgm:chMax val="6"/>
          <dgm:chPref val="6"/>
        </dgm:presLayoutVars>
      </dgm:prSet>
      <dgm:spPr/>
    </dgm:pt>
    <dgm:pt modelId="{41509F8B-FC53-4154-9DC9-AE7EB1136B2E}" type="pres">
      <dgm:prSet presAssocID="{783E9AAA-53EE-48A4-9C50-23A86AF55006}" presName="Accent1" presStyleCnt="0"/>
      <dgm:spPr/>
    </dgm:pt>
    <dgm:pt modelId="{A36C37C0-6237-468C-9E20-78FC0CDF8AF4}" type="pres">
      <dgm:prSet presAssocID="{783E9AAA-53EE-48A4-9C50-23A86AF55006}" presName="Accent" presStyleLbl="bgShp" presStyleIdx="0" presStyleCnt="6"/>
      <dgm:spPr/>
    </dgm:pt>
    <dgm:pt modelId="{87A5E61A-9104-4254-AEF7-AC1673ED2773}" type="pres">
      <dgm:prSet presAssocID="{783E9AAA-53EE-48A4-9C50-23A86AF55006}" presName="Child1" presStyleLbl="node1" presStyleIdx="0" presStyleCnt="6" custScaleX="96926">
        <dgm:presLayoutVars>
          <dgm:chMax val="0"/>
          <dgm:chPref val="0"/>
          <dgm:bulletEnabled val="1"/>
        </dgm:presLayoutVars>
      </dgm:prSet>
      <dgm:spPr/>
    </dgm:pt>
    <dgm:pt modelId="{F358E513-B000-410B-A812-4756CD4E4F5B}" type="pres">
      <dgm:prSet presAssocID="{45EB094E-7854-46DF-8C80-839E94C9F5F6}" presName="Accent2" presStyleCnt="0"/>
      <dgm:spPr/>
    </dgm:pt>
    <dgm:pt modelId="{0435C7A1-75DE-43C6-BE8B-38118EEB4E99}" type="pres">
      <dgm:prSet presAssocID="{45EB094E-7854-46DF-8C80-839E94C9F5F6}" presName="Accent" presStyleLbl="bgShp" presStyleIdx="1" presStyleCnt="6"/>
      <dgm:spPr/>
    </dgm:pt>
    <dgm:pt modelId="{6FA09528-0287-4608-81C9-96101E71EF2A}" type="pres">
      <dgm:prSet presAssocID="{45EB094E-7854-46DF-8C80-839E94C9F5F6}" presName="Child2" presStyleLbl="node1" presStyleIdx="1" presStyleCnt="6" custScaleX="118606" custScaleY="140629" custLinFactNeighborX="-3317" custLinFactNeighborY="-771">
        <dgm:presLayoutVars>
          <dgm:chMax val="0"/>
          <dgm:chPref val="0"/>
          <dgm:bulletEnabled val="1"/>
        </dgm:presLayoutVars>
      </dgm:prSet>
      <dgm:spPr/>
    </dgm:pt>
    <dgm:pt modelId="{322640A0-40B8-4D92-B26A-C8E54C008CAE}" type="pres">
      <dgm:prSet presAssocID="{96449E49-88AC-479E-B2A2-E812A181DF0A}" presName="Accent3" presStyleCnt="0"/>
      <dgm:spPr/>
    </dgm:pt>
    <dgm:pt modelId="{D7B9DEF7-5349-499C-AA1E-014632B89890}" type="pres">
      <dgm:prSet presAssocID="{96449E49-88AC-479E-B2A2-E812A181DF0A}" presName="Accent" presStyleLbl="bgShp" presStyleIdx="2" presStyleCnt="6"/>
      <dgm:spPr/>
    </dgm:pt>
    <dgm:pt modelId="{AEE49CD6-A1AE-4DA1-9780-933D751E67C2}" type="pres">
      <dgm:prSet presAssocID="{96449E49-88AC-479E-B2A2-E812A181DF0A}" presName="Child3" presStyleLbl="node1" presStyleIdx="2" presStyleCnt="6">
        <dgm:presLayoutVars>
          <dgm:chMax val="0"/>
          <dgm:chPref val="0"/>
          <dgm:bulletEnabled val="1"/>
        </dgm:presLayoutVars>
      </dgm:prSet>
      <dgm:spPr/>
    </dgm:pt>
    <dgm:pt modelId="{D1916AD2-E325-4F80-83B4-CFC05ECE0FD7}" type="pres">
      <dgm:prSet presAssocID="{00221261-4475-4A0E-B2BD-73EF0175B133}" presName="Accent4" presStyleCnt="0"/>
      <dgm:spPr/>
    </dgm:pt>
    <dgm:pt modelId="{9095B788-36E9-45E2-95CB-23CCA31FB2E9}" type="pres">
      <dgm:prSet presAssocID="{00221261-4475-4A0E-B2BD-73EF0175B133}" presName="Accent" presStyleLbl="bgShp" presStyleIdx="3" presStyleCnt="6"/>
      <dgm:spPr/>
    </dgm:pt>
    <dgm:pt modelId="{9581E861-88CE-4D8E-87C5-7CDAA8C11880}" type="pres">
      <dgm:prSet presAssocID="{00221261-4475-4A0E-B2BD-73EF0175B133}" presName="Child4" presStyleLbl="node1" presStyleIdx="3" presStyleCnt="6" custScaleX="111182" custLinFactNeighborX="3347" custLinFactNeighborY="148">
        <dgm:presLayoutVars>
          <dgm:chMax val="0"/>
          <dgm:chPref val="0"/>
          <dgm:bulletEnabled val="1"/>
        </dgm:presLayoutVars>
      </dgm:prSet>
      <dgm:spPr/>
    </dgm:pt>
    <dgm:pt modelId="{BD2D43CB-BF8E-4862-894C-AD234F183D6E}" type="pres">
      <dgm:prSet presAssocID="{ECA73488-45C8-479C-8995-7E679EB677D9}" presName="Accent5" presStyleCnt="0"/>
      <dgm:spPr/>
    </dgm:pt>
    <dgm:pt modelId="{16ECA5A6-E1A2-40B7-91C8-3EBBC7C75868}" type="pres">
      <dgm:prSet presAssocID="{ECA73488-45C8-479C-8995-7E679EB677D9}" presName="Accent" presStyleLbl="bgShp" presStyleIdx="4" presStyleCnt="6"/>
      <dgm:spPr/>
    </dgm:pt>
    <dgm:pt modelId="{948B3C61-31BA-44F4-B021-2C35E6E2B7B8}" type="pres">
      <dgm:prSet presAssocID="{ECA73488-45C8-479C-8995-7E679EB677D9}" presName="Child5" presStyleLbl="node1" presStyleIdx="4" presStyleCnt="6">
        <dgm:presLayoutVars>
          <dgm:chMax val="0"/>
          <dgm:chPref val="0"/>
          <dgm:bulletEnabled val="1"/>
        </dgm:presLayoutVars>
      </dgm:prSet>
      <dgm:spPr/>
    </dgm:pt>
    <dgm:pt modelId="{6647A60C-9EED-4A06-A462-A39A5393A595}" type="pres">
      <dgm:prSet presAssocID="{46649A15-86CF-4213-AAB3-79BA66274987}" presName="Accent6" presStyleCnt="0"/>
      <dgm:spPr/>
    </dgm:pt>
    <dgm:pt modelId="{6CF7A118-6D61-4527-B75D-75B3CE670C3A}" type="pres">
      <dgm:prSet presAssocID="{46649A15-86CF-4213-AAB3-79BA66274987}" presName="Accent" presStyleLbl="bgShp" presStyleIdx="5" presStyleCnt="6" custLinFactNeighborX="3878"/>
      <dgm:spPr/>
    </dgm:pt>
    <dgm:pt modelId="{5A146C74-B2CB-42BE-8E9F-723BB30D348E}" type="pres">
      <dgm:prSet presAssocID="{46649A15-86CF-4213-AAB3-79BA66274987}" presName="Child6" presStyleLbl="node1" presStyleIdx="5" presStyleCnt="6">
        <dgm:presLayoutVars>
          <dgm:chMax val="0"/>
          <dgm:chPref val="0"/>
          <dgm:bulletEnabled val="1"/>
        </dgm:presLayoutVars>
      </dgm:prSet>
      <dgm:spPr/>
    </dgm:pt>
  </dgm:ptLst>
  <dgm:cxnLst>
    <dgm:cxn modelId="{31E1700F-12D6-4416-92C5-4722312977B4}" srcId="{20015A69-C03F-42E1-8FAB-337A625DFD72}" destId="{00221261-4475-4A0E-B2BD-73EF0175B133}" srcOrd="3" destOrd="0" parTransId="{D5B7593D-BB57-4410-8D3B-D9E23CDF7196}" sibTransId="{F24861EE-470E-42DE-AABD-4016B34F1B5A}"/>
    <dgm:cxn modelId="{970FF00F-88C9-45DA-B245-2FBA8D0E4A9E}" type="presOf" srcId="{20015A69-C03F-42E1-8FAB-337A625DFD72}" destId="{A4BA1C07-AFE8-47F7-8F1A-54700FD02D33}" srcOrd="0" destOrd="0" presId="urn:microsoft.com/office/officeart/2011/layout/HexagonRadial"/>
    <dgm:cxn modelId="{4DA32B1C-65AC-49DC-ABD7-84885F27E31C}" srcId="{20015A69-C03F-42E1-8FAB-337A625DFD72}" destId="{46649A15-86CF-4213-AAB3-79BA66274987}" srcOrd="5" destOrd="0" parTransId="{61A35EA6-7F08-4B81-9F5C-25C50FCFA3C8}" sibTransId="{1FF58C1C-FF01-4E07-A010-250AB2B345B3}"/>
    <dgm:cxn modelId="{9680E71F-7AD4-46CE-B436-9A8B663CB7B8}" srcId="{20015A69-C03F-42E1-8FAB-337A625DFD72}" destId="{ECA73488-45C8-479C-8995-7E679EB677D9}" srcOrd="4" destOrd="0" parTransId="{96A82F63-ABFE-41A8-BA6C-44832C8E0962}" sibTransId="{9603F649-B981-4681-A714-0182B44AC087}"/>
    <dgm:cxn modelId="{09559426-784B-4785-A6F3-E1B9989E22F5}" type="presOf" srcId="{F4B78330-440A-4B01-A6C2-2C781F6F1277}" destId="{E464913C-C8ED-4CC8-950B-474EAB2110A8}" srcOrd="0" destOrd="0" presId="urn:microsoft.com/office/officeart/2011/layout/HexagonRadial"/>
    <dgm:cxn modelId="{DC6A7F34-9F80-49B9-9E45-A303B696C299}" srcId="{20015A69-C03F-42E1-8FAB-337A625DFD72}" destId="{783E9AAA-53EE-48A4-9C50-23A86AF55006}" srcOrd="0" destOrd="0" parTransId="{55043973-452B-4667-90D8-70B1A83B0BB1}" sibTransId="{1A66FF3A-F1EE-4F95-B908-30E1DAC1ABCD}"/>
    <dgm:cxn modelId="{89B2183C-9FF2-4D4D-8A6F-710147906AF8}" type="presOf" srcId="{ECA73488-45C8-479C-8995-7E679EB677D9}" destId="{948B3C61-31BA-44F4-B021-2C35E6E2B7B8}" srcOrd="0" destOrd="0" presId="urn:microsoft.com/office/officeart/2011/layout/HexagonRadial"/>
    <dgm:cxn modelId="{FC7D305D-F951-4B11-875F-BBFDB25F65A3}" type="presOf" srcId="{783E9AAA-53EE-48A4-9C50-23A86AF55006}" destId="{87A5E61A-9104-4254-AEF7-AC1673ED2773}" srcOrd="0" destOrd="0" presId="urn:microsoft.com/office/officeart/2011/layout/HexagonRadial"/>
    <dgm:cxn modelId="{EB65FD5F-C900-4522-AB73-C7725D8F1957}" type="presOf" srcId="{96449E49-88AC-479E-B2A2-E812A181DF0A}" destId="{AEE49CD6-A1AE-4DA1-9780-933D751E67C2}" srcOrd="0" destOrd="0" presId="urn:microsoft.com/office/officeart/2011/layout/HexagonRadial"/>
    <dgm:cxn modelId="{AE63949A-3482-4D30-BDFF-614EDD482934}" srcId="{20015A69-C03F-42E1-8FAB-337A625DFD72}" destId="{96449E49-88AC-479E-B2A2-E812A181DF0A}" srcOrd="2" destOrd="0" parTransId="{3567D76E-BF25-49EC-9272-C821E0475792}" sibTransId="{A3F5C9A7-29B6-457E-A392-613F48EC55AC}"/>
    <dgm:cxn modelId="{A652EAA5-9D93-424C-9B54-662882F31211}" type="presOf" srcId="{46649A15-86CF-4213-AAB3-79BA66274987}" destId="{5A146C74-B2CB-42BE-8E9F-723BB30D348E}" srcOrd="0" destOrd="0" presId="urn:microsoft.com/office/officeart/2011/layout/HexagonRadial"/>
    <dgm:cxn modelId="{8EB119CC-CC83-48B4-A600-DAA00C3231BD}" type="presOf" srcId="{00221261-4475-4A0E-B2BD-73EF0175B133}" destId="{9581E861-88CE-4D8E-87C5-7CDAA8C11880}" srcOrd="0" destOrd="0" presId="urn:microsoft.com/office/officeart/2011/layout/HexagonRadial"/>
    <dgm:cxn modelId="{D70F55CF-8BAE-4C9F-907B-89F6C28C10D7}" srcId="{20015A69-C03F-42E1-8FAB-337A625DFD72}" destId="{45EB094E-7854-46DF-8C80-839E94C9F5F6}" srcOrd="1" destOrd="0" parTransId="{DE7E7ADA-4906-4C1C-9AF9-E10337D79BA2}" sibTransId="{7D1250D6-EFC0-4B85-A059-EB25C80145F7}"/>
    <dgm:cxn modelId="{61FB9BED-542B-404E-8EB1-661645DF3D4C}" srcId="{F4B78330-440A-4B01-A6C2-2C781F6F1277}" destId="{20015A69-C03F-42E1-8FAB-337A625DFD72}" srcOrd="0" destOrd="0" parTransId="{61F99B53-96C3-472A-B9CC-AA0F28951093}" sibTransId="{573BE9E9-6C78-4AFF-BC7A-47B587FE22FA}"/>
    <dgm:cxn modelId="{B98961EF-F1E0-45D4-ACED-4B4B810710B4}" type="presOf" srcId="{45EB094E-7854-46DF-8C80-839E94C9F5F6}" destId="{6FA09528-0287-4608-81C9-96101E71EF2A}" srcOrd="0" destOrd="0" presId="urn:microsoft.com/office/officeart/2011/layout/HexagonRadial"/>
    <dgm:cxn modelId="{96038DEE-A70A-44CB-9C01-38EE433A4D69}" type="presParOf" srcId="{E464913C-C8ED-4CC8-950B-474EAB2110A8}" destId="{A4BA1C07-AFE8-47F7-8F1A-54700FD02D33}" srcOrd="0" destOrd="0" presId="urn:microsoft.com/office/officeart/2011/layout/HexagonRadial"/>
    <dgm:cxn modelId="{6D07A185-81BE-48C8-B4EA-33E14DD9689A}" type="presParOf" srcId="{E464913C-C8ED-4CC8-950B-474EAB2110A8}" destId="{41509F8B-FC53-4154-9DC9-AE7EB1136B2E}" srcOrd="1" destOrd="0" presId="urn:microsoft.com/office/officeart/2011/layout/HexagonRadial"/>
    <dgm:cxn modelId="{A5BC93EE-8C67-4222-9392-5B6176ABAFD1}" type="presParOf" srcId="{41509F8B-FC53-4154-9DC9-AE7EB1136B2E}" destId="{A36C37C0-6237-468C-9E20-78FC0CDF8AF4}" srcOrd="0" destOrd="0" presId="urn:microsoft.com/office/officeart/2011/layout/HexagonRadial"/>
    <dgm:cxn modelId="{7BBBB1DD-656A-4FB0-AC9E-E04EE450AF54}" type="presParOf" srcId="{E464913C-C8ED-4CC8-950B-474EAB2110A8}" destId="{87A5E61A-9104-4254-AEF7-AC1673ED2773}" srcOrd="2" destOrd="0" presId="urn:microsoft.com/office/officeart/2011/layout/HexagonRadial"/>
    <dgm:cxn modelId="{819B2210-195F-4545-AE5A-4AE060A0629C}" type="presParOf" srcId="{E464913C-C8ED-4CC8-950B-474EAB2110A8}" destId="{F358E513-B000-410B-A812-4756CD4E4F5B}" srcOrd="3" destOrd="0" presId="urn:microsoft.com/office/officeart/2011/layout/HexagonRadial"/>
    <dgm:cxn modelId="{22107D67-8016-4D7F-976D-877CC566D237}" type="presParOf" srcId="{F358E513-B000-410B-A812-4756CD4E4F5B}" destId="{0435C7A1-75DE-43C6-BE8B-38118EEB4E99}" srcOrd="0" destOrd="0" presId="urn:microsoft.com/office/officeart/2011/layout/HexagonRadial"/>
    <dgm:cxn modelId="{E8081431-4127-48FB-BD0C-DEA27E4175EA}" type="presParOf" srcId="{E464913C-C8ED-4CC8-950B-474EAB2110A8}" destId="{6FA09528-0287-4608-81C9-96101E71EF2A}" srcOrd="4" destOrd="0" presId="urn:microsoft.com/office/officeart/2011/layout/HexagonRadial"/>
    <dgm:cxn modelId="{3F284062-6A97-4575-8E83-AE9FBD885D66}" type="presParOf" srcId="{E464913C-C8ED-4CC8-950B-474EAB2110A8}" destId="{322640A0-40B8-4D92-B26A-C8E54C008CAE}" srcOrd="5" destOrd="0" presId="urn:microsoft.com/office/officeart/2011/layout/HexagonRadial"/>
    <dgm:cxn modelId="{8B43A3B5-CC8E-4ACC-AA39-86C2D19B5ABA}" type="presParOf" srcId="{322640A0-40B8-4D92-B26A-C8E54C008CAE}" destId="{D7B9DEF7-5349-499C-AA1E-014632B89890}" srcOrd="0" destOrd="0" presId="urn:microsoft.com/office/officeart/2011/layout/HexagonRadial"/>
    <dgm:cxn modelId="{56D7F539-9DDC-4A2B-BD5D-4D2F4FBA688A}" type="presParOf" srcId="{E464913C-C8ED-4CC8-950B-474EAB2110A8}" destId="{AEE49CD6-A1AE-4DA1-9780-933D751E67C2}" srcOrd="6" destOrd="0" presId="urn:microsoft.com/office/officeart/2011/layout/HexagonRadial"/>
    <dgm:cxn modelId="{83FD6EF7-8A29-47F8-9BBC-B13458C54DAB}" type="presParOf" srcId="{E464913C-C8ED-4CC8-950B-474EAB2110A8}" destId="{D1916AD2-E325-4F80-83B4-CFC05ECE0FD7}" srcOrd="7" destOrd="0" presId="urn:microsoft.com/office/officeart/2011/layout/HexagonRadial"/>
    <dgm:cxn modelId="{53961079-EE2E-45CD-ABBE-47EEE11BCBB2}" type="presParOf" srcId="{D1916AD2-E325-4F80-83B4-CFC05ECE0FD7}" destId="{9095B788-36E9-45E2-95CB-23CCA31FB2E9}" srcOrd="0" destOrd="0" presId="urn:microsoft.com/office/officeart/2011/layout/HexagonRadial"/>
    <dgm:cxn modelId="{60D91478-D8F2-468C-BC5C-2F77ADE4D116}" type="presParOf" srcId="{E464913C-C8ED-4CC8-950B-474EAB2110A8}" destId="{9581E861-88CE-4D8E-87C5-7CDAA8C11880}" srcOrd="8" destOrd="0" presId="urn:microsoft.com/office/officeart/2011/layout/HexagonRadial"/>
    <dgm:cxn modelId="{1D3FA49B-49C6-49AE-A5F6-8BD0A5398072}" type="presParOf" srcId="{E464913C-C8ED-4CC8-950B-474EAB2110A8}" destId="{BD2D43CB-BF8E-4862-894C-AD234F183D6E}" srcOrd="9" destOrd="0" presId="urn:microsoft.com/office/officeart/2011/layout/HexagonRadial"/>
    <dgm:cxn modelId="{BE75E459-5274-4D4B-A659-7C0D6F298577}" type="presParOf" srcId="{BD2D43CB-BF8E-4862-894C-AD234F183D6E}" destId="{16ECA5A6-E1A2-40B7-91C8-3EBBC7C75868}" srcOrd="0" destOrd="0" presId="urn:microsoft.com/office/officeart/2011/layout/HexagonRadial"/>
    <dgm:cxn modelId="{2CE713BD-4B78-4589-AC43-042D4DB2D160}" type="presParOf" srcId="{E464913C-C8ED-4CC8-950B-474EAB2110A8}" destId="{948B3C61-31BA-44F4-B021-2C35E6E2B7B8}" srcOrd="10" destOrd="0" presId="urn:microsoft.com/office/officeart/2011/layout/HexagonRadial"/>
    <dgm:cxn modelId="{DFB3FCBA-22FB-4AA3-9C72-8984C9552217}" type="presParOf" srcId="{E464913C-C8ED-4CC8-950B-474EAB2110A8}" destId="{6647A60C-9EED-4A06-A462-A39A5393A595}" srcOrd="11" destOrd="0" presId="urn:microsoft.com/office/officeart/2011/layout/HexagonRadial"/>
    <dgm:cxn modelId="{F7B534E4-E124-4058-94E5-6149430CBF71}" type="presParOf" srcId="{6647A60C-9EED-4A06-A462-A39A5393A595}" destId="{6CF7A118-6D61-4527-B75D-75B3CE670C3A}" srcOrd="0" destOrd="0" presId="urn:microsoft.com/office/officeart/2011/layout/HexagonRadial"/>
    <dgm:cxn modelId="{95EA89DF-96E1-4776-9D32-23A10639AAC3}" type="presParOf" srcId="{E464913C-C8ED-4CC8-950B-474EAB2110A8}" destId="{5A146C74-B2CB-42BE-8E9F-723BB30D348E}" srcOrd="12" destOrd="0" presId="urn:microsoft.com/office/officeart/2011/layout/HexagonRadial"/>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99508-D712-499E-A2BD-6CF3FA620C47}">
      <dsp:nvSpPr>
        <dsp:cNvPr id="0" name=""/>
        <dsp:cNvSpPr/>
      </dsp:nvSpPr>
      <dsp:spPr>
        <a:xfrm>
          <a:off x="0" y="686348"/>
          <a:ext cx="2439458" cy="1463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SzPts val="1000"/>
            <a:buFont typeface="+mj-lt"/>
            <a:buNone/>
          </a:pPr>
          <a:r>
            <a:rPr lang="en-US" sz="2300" kern="1200" dirty="0">
              <a:effectLst/>
              <a:latin typeface="Arial" panose="020B0604020202020204" pitchFamily="34" charset="0"/>
              <a:ea typeface="Calibri" panose="020F0502020204030204" pitchFamily="34" charset="0"/>
              <a:cs typeface="Arial" panose="020B0604020202020204" pitchFamily="34" charset="0"/>
            </a:rPr>
            <a:t>Build a data champion team</a:t>
          </a:r>
          <a:endParaRPr lang="en-CA" sz="2300" kern="1200" dirty="0"/>
        </a:p>
      </dsp:txBody>
      <dsp:txXfrm>
        <a:off x="0" y="686348"/>
        <a:ext cx="2439458" cy="1463675"/>
      </dsp:txXfrm>
    </dsp:sp>
    <dsp:sp modelId="{B071896A-E6B8-436C-925C-86B10DB68FA7}">
      <dsp:nvSpPr>
        <dsp:cNvPr id="0" name=""/>
        <dsp:cNvSpPr/>
      </dsp:nvSpPr>
      <dsp:spPr>
        <a:xfrm>
          <a:off x="2683404" y="686348"/>
          <a:ext cx="2439458" cy="1463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SzPts val="1000"/>
            <a:buFont typeface="+mj-lt"/>
            <a:buNone/>
          </a:pPr>
          <a:r>
            <a:rPr lang="en-US" sz="2300" kern="1200" dirty="0">
              <a:effectLst/>
              <a:latin typeface="Arial" panose="020B0604020202020204" pitchFamily="34" charset="0"/>
              <a:ea typeface="Calibri" panose="020F0502020204030204" pitchFamily="34" charset="0"/>
              <a:cs typeface="Arial" panose="020B0604020202020204" pitchFamily="34" charset="0"/>
            </a:rPr>
            <a:t>Define regional priority capacity needs</a:t>
          </a:r>
          <a:endParaRPr lang="en-CA" sz="2300" kern="1200" dirty="0"/>
        </a:p>
      </dsp:txBody>
      <dsp:txXfrm>
        <a:off x="2683404" y="686348"/>
        <a:ext cx="2439458" cy="1463675"/>
      </dsp:txXfrm>
    </dsp:sp>
    <dsp:sp modelId="{8BA9FEDD-4A28-45D4-BFF9-1BD34E4A182D}">
      <dsp:nvSpPr>
        <dsp:cNvPr id="0" name=""/>
        <dsp:cNvSpPr/>
      </dsp:nvSpPr>
      <dsp:spPr>
        <a:xfrm>
          <a:off x="5366808" y="686348"/>
          <a:ext cx="2439458" cy="1463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effectLst/>
              <a:latin typeface="Arial" panose="020B0604020202020204" pitchFamily="34" charset="0"/>
              <a:ea typeface="Calibri" panose="020F0502020204030204" pitchFamily="34" charset="0"/>
              <a:cs typeface="Arial" panose="020B0604020202020204" pitchFamily="34" charset="0"/>
            </a:rPr>
            <a:t>Ensure trust and support from leadership</a:t>
          </a:r>
          <a:endParaRPr lang="en-CA" sz="2300" kern="1200" dirty="0">
            <a:effectLst/>
            <a:latin typeface="Arial" panose="020B0604020202020204" pitchFamily="34" charset="0"/>
            <a:ea typeface="Calibri" panose="020F0502020204030204" pitchFamily="34" charset="0"/>
            <a:cs typeface="Arial" panose="020B0604020202020204" pitchFamily="34" charset="0"/>
          </a:endParaRPr>
        </a:p>
      </dsp:txBody>
      <dsp:txXfrm>
        <a:off x="5366808" y="686348"/>
        <a:ext cx="2439458" cy="1463675"/>
      </dsp:txXfrm>
    </dsp:sp>
    <dsp:sp modelId="{66A5DAC3-404C-4110-8C32-BB62B6C501CC}">
      <dsp:nvSpPr>
        <dsp:cNvPr id="0" name=""/>
        <dsp:cNvSpPr/>
      </dsp:nvSpPr>
      <dsp:spPr>
        <a:xfrm>
          <a:off x="1341702" y="2393969"/>
          <a:ext cx="2439458" cy="1463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SzPts val="1000"/>
            <a:buFont typeface="+mj-lt"/>
            <a:buNone/>
          </a:pPr>
          <a:r>
            <a:rPr lang="en-US" sz="2300" kern="1200" dirty="0">
              <a:effectLst/>
              <a:latin typeface="Arial" panose="020B0604020202020204" pitchFamily="34" charset="0"/>
              <a:ea typeface="Calibri" panose="020F0502020204030204" pitchFamily="34" charset="0"/>
              <a:cs typeface="Arial" panose="020B0604020202020204" pitchFamily="34" charset="0"/>
            </a:rPr>
            <a:t>Define regional data governance model</a:t>
          </a:r>
          <a:endParaRPr lang="en-CA" sz="2300" kern="1200" dirty="0"/>
        </a:p>
      </dsp:txBody>
      <dsp:txXfrm>
        <a:off x="1341702" y="2393969"/>
        <a:ext cx="2439458" cy="1463675"/>
      </dsp:txXfrm>
    </dsp:sp>
    <dsp:sp modelId="{4ED29480-8219-443D-8F55-D444BAF3A1B2}">
      <dsp:nvSpPr>
        <dsp:cNvPr id="0" name=""/>
        <dsp:cNvSpPr/>
      </dsp:nvSpPr>
      <dsp:spPr>
        <a:xfrm>
          <a:off x="4025106" y="2393969"/>
          <a:ext cx="2439458" cy="1463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SzPts val="1000"/>
            <a:buFont typeface="+mj-lt"/>
            <a:buNone/>
          </a:pPr>
          <a:r>
            <a:rPr lang="en-US" sz="2300" kern="1200" dirty="0">
              <a:effectLst/>
              <a:latin typeface="Arial" panose="020B0604020202020204" pitchFamily="34" charset="0"/>
              <a:ea typeface="Calibri" panose="020F0502020204030204" pitchFamily="34" charset="0"/>
              <a:cs typeface="Arial" panose="020B0604020202020204" pitchFamily="34" charset="0"/>
            </a:rPr>
            <a:t>Secure phase 2 funding</a:t>
          </a:r>
          <a:endParaRPr lang="en-CA" sz="2300" kern="1200" dirty="0"/>
        </a:p>
      </dsp:txBody>
      <dsp:txXfrm>
        <a:off x="4025106" y="2393969"/>
        <a:ext cx="2439458" cy="1463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BA1C07-AFE8-47F7-8F1A-54700FD02D33}">
      <dsp:nvSpPr>
        <dsp:cNvPr id="0" name=""/>
        <dsp:cNvSpPr/>
      </dsp:nvSpPr>
      <dsp:spPr>
        <a:xfrm>
          <a:off x="1738308" y="1465023"/>
          <a:ext cx="1862108" cy="1610799"/>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0" u="none" kern="1200" cap="small" baseline="0"/>
            <a:t>Regional Data Champion Team</a:t>
          </a:r>
          <a:endParaRPr lang="en-CA" sz="2000" b="0" u="none" kern="1200" cap="small" baseline="0" dirty="0"/>
        </a:p>
      </dsp:txBody>
      <dsp:txXfrm>
        <a:off x="2046885" y="1731955"/>
        <a:ext cx="1244954" cy="1076935"/>
      </dsp:txXfrm>
    </dsp:sp>
    <dsp:sp modelId="{0435C7A1-75DE-43C6-BE8B-38118EEB4E99}">
      <dsp:nvSpPr>
        <dsp:cNvPr id="0" name=""/>
        <dsp:cNvSpPr/>
      </dsp:nvSpPr>
      <dsp:spPr>
        <a:xfrm>
          <a:off x="2904346" y="694364"/>
          <a:ext cx="702568" cy="605355"/>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7A5E61A-9104-4254-AEF7-AC1673ED2773}">
      <dsp:nvSpPr>
        <dsp:cNvPr id="0" name=""/>
        <dsp:cNvSpPr/>
      </dsp:nvSpPr>
      <dsp:spPr>
        <a:xfrm>
          <a:off x="1933290" y="0"/>
          <a:ext cx="1479076" cy="1320156"/>
        </a:xfrm>
        <a:prstGeom prst="hexagon">
          <a:avLst>
            <a:gd name="adj" fmla="val 28570"/>
            <a:gd name="vf" fmla="val 115470"/>
          </a:avLst>
        </a:prstGeom>
        <a:solidFill>
          <a:schemeClr val="accent3">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100000"/>
            </a:lnSpc>
            <a:spcBef>
              <a:spcPct val="0"/>
            </a:spcBef>
            <a:spcAft>
              <a:spcPts val="0"/>
            </a:spcAft>
            <a:buNone/>
          </a:pPr>
          <a:r>
            <a:rPr lang="en-US" sz="2000" kern="1200" dirty="0"/>
            <a:t>Chiefs of Ontario</a:t>
          </a:r>
          <a:endParaRPr lang="en-CA" sz="2000" kern="1200" dirty="0"/>
        </a:p>
      </dsp:txBody>
      <dsp:txXfrm>
        <a:off x="2183502" y="223328"/>
        <a:ext cx="978652" cy="873500"/>
      </dsp:txXfrm>
    </dsp:sp>
    <dsp:sp modelId="{D7B9DEF7-5349-499C-AA1E-014632B89890}">
      <dsp:nvSpPr>
        <dsp:cNvPr id="0" name=""/>
        <dsp:cNvSpPr/>
      </dsp:nvSpPr>
      <dsp:spPr>
        <a:xfrm>
          <a:off x="3724298" y="1826057"/>
          <a:ext cx="702568" cy="605355"/>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FA09528-0287-4608-81C9-96101E71EF2A}">
      <dsp:nvSpPr>
        <dsp:cNvPr id="0" name=""/>
        <dsp:cNvSpPr/>
      </dsp:nvSpPr>
      <dsp:spPr>
        <a:xfrm>
          <a:off x="3116762" y="533623"/>
          <a:ext cx="1809909" cy="1856522"/>
        </a:xfrm>
        <a:prstGeom prst="hexagon">
          <a:avLst>
            <a:gd name="adj" fmla="val 2857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CA" sz="2000" kern="1200" dirty="0"/>
            <a:t>Provincial Territorial Organizations</a:t>
          </a:r>
        </a:p>
        <a:p>
          <a:pPr marL="0" lvl="0" indent="0" algn="ctr" defTabSz="889000">
            <a:lnSpc>
              <a:spcPct val="90000"/>
            </a:lnSpc>
            <a:spcBef>
              <a:spcPct val="0"/>
            </a:spcBef>
            <a:spcAft>
              <a:spcPct val="35000"/>
            </a:spcAft>
            <a:buNone/>
          </a:pPr>
          <a:r>
            <a:rPr lang="en-CA" sz="2000" kern="1200" dirty="0"/>
            <a:t>(5)</a:t>
          </a:r>
        </a:p>
      </dsp:txBody>
      <dsp:txXfrm>
        <a:off x="3450720" y="876182"/>
        <a:ext cx="1141993" cy="1171404"/>
      </dsp:txXfrm>
    </dsp:sp>
    <dsp:sp modelId="{9095B788-36E9-45E2-95CB-23CCA31FB2E9}">
      <dsp:nvSpPr>
        <dsp:cNvPr id="0" name=""/>
        <dsp:cNvSpPr/>
      </dsp:nvSpPr>
      <dsp:spPr>
        <a:xfrm>
          <a:off x="3154707" y="3103525"/>
          <a:ext cx="702568" cy="605355"/>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EE49CD6-A1AE-4DA1-9780-933D751E67C2}">
      <dsp:nvSpPr>
        <dsp:cNvPr id="0" name=""/>
        <dsp:cNvSpPr/>
      </dsp:nvSpPr>
      <dsp:spPr>
        <a:xfrm>
          <a:off x="3309341" y="2408251"/>
          <a:ext cx="1525984" cy="1320156"/>
        </a:xfrm>
        <a:prstGeom prst="hexagon">
          <a:avLst>
            <a:gd name="adj" fmla="val 28570"/>
            <a:gd name="vf" fmla="val 1154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100000"/>
            </a:lnSpc>
            <a:spcBef>
              <a:spcPct val="0"/>
            </a:spcBef>
            <a:spcAft>
              <a:spcPts val="0"/>
            </a:spcAft>
            <a:buNone/>
          </a:pPr>
          <a:r>
            <a:rPr lang="en-CA" sz="2000" kern="1200" dirty="0"/>
            <a:t>Tribal Councils (18)</a:t>
          </a:r>
        </a:p>
      </dsp:txBody>
      <dsp:txXfrm>
        <a:off x="3562229" y="2627029"/>
        <a:ext cx="1020208" cy="882600"/>
      </dsp:txXfrm>
    </dsp:sp>
    <dsp:sp modelId="{16ECA5A6-E1A2-40B7-91C8-3EBBC7C75868}">
      <dsp:nvSpPr>
        <dsp:cNvPr id="0" name=""/>
        <dsp:cNvSpPr/>
      </dsp:nvSpPr>
      <dsp:spPr>
        <a:xfrm>
          <a:off x="1741774" y="3236131"/>
          <a:ext cx="702568" cy="605355"/>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581E861-88CE-4D8E-87C5-7CDAA8C11880}">
      <dsp:nvSpPr>
        <dsp:cNvPr id="0" name=""/>
        <dsp:cNvSpPr/>
      </dsp:nvSpPr>
      <dsp:spPr>
        <a:xfrm>
          <a:off x="1875592" y="3221144"/>
          <a:ext cx="1696620" cy="1320156"/>
        </a:xfrm>
        <a:prstGeom prst="hexagon">
          <a:avLst>
            <a:gd name="adj" fmla="val 28570"/>
            <a:gd name="vf" fmla="val 11547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CA" sz="2000" kern="1200" dirty="0"/>
            <a:t>Other key FN service orgs</a:t>
          </a:r>
        </a:p>
        <a:p>
          <a:pPr marL="0" lvl="0" indent="0" algn="ctr" defTabSz="889000">
            <a:lnSpc>
              <a:spcPct val="90000"/>
            </a:lnSpc>
            <a:spcBef>
              <a:spcPct val="0"/>
            </a:spcBef>
            <a:spcAft>
              <a:spcPct val="35000"/>
            </a:spcAft>
            <a:buNone/>
          </a:pPr>
          <a:r>
            <a:rPr lang="en-CA" sz="2000" kern="1200" dirty="0"/>
            <a:t>(39)</a:t>
          </a:r>
        </a:p>
      </dsp:txBody>
      <dsp:txXfrm>
        <a:off x="2142700" y="3428983"/>
        <a:ext cx="1162404" cy="904478"/>
      </dsp:txXfrm>
    </dsp:sp>
    <dsp:sp modelId="{6CF7A118-6D61-4527-B75D-75B3CE670C3A}">
      <dsp:nvSpPr>
        <dsp:cNvPr id="0" name=""/>
        <dsp:cNvSpPr/>
      </dsp:nvSpPr>
      <dsp:spPr>
        <a:xfrm>
          <a:off x="935640" y="2104893"/>
          <a:ext cx="702568" cy="605355"/>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48B3C61-31BA-44F4-B021-2C35E6E2B7B8}">
      <dsp:nvSpPr>
        <dsp:cNvPr id="0" name=""/>
        <dsp:cNvSpPr/>
      </dsp:nvSpPr>
      <dsp:spPr>
        <a:xfrm>
          <a:off x="503833" y="2409160"/>
          <a:ext cx="1525984" cy="1320156"/>
        </a:xfrm>
        <a:prstGeom prst="hexagon">
          <a:avLst>
            <a:gd name="adj" fmla="val 28570"/>
            <a:gd name="vf" fmla="val 11547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CA" sz="2000" kern="1200" dirty="0">
              <a:solidFill>
                <a:schemeClr val="tx1"/>
              </a:solidFill>
            </a:rPr>
            <a:t>Non FN partners</a:t>
          </a:r>
        </a:p>
      </dsp:txBody>
      <dsp:txXfrm>
        <a:off x="756721" y="2627938"/>
        <a:ext cx="1020208" cy="882600"/>
      </dsp:txXfrm>
    </dsp:sp>
    <dsp:sp modelId="{5A146C74-B2CB-42BE-8E9F-723BB30D348E}">
      <dsp:nvSpPr>
        <dsp:cNvPr id="0" name=""/>
        <dsp:cNvSpPr/>
      </dsp:nvSpPr>
      <dsp:spPr>
        <a:xfrm>
          <a:off x="503833" y="810168"/>
          <a:ext cx="1525984" cy="1320156"/>
        </a:xfrm>
        <a:prstGeom prst="hexagon">
          <a:avLst>
            <a:gd name="adj" fmla="val 2857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CA" sz="2000" kern="1200" dirty="0"/>
            <a:t>First Nations (133)</a:t>
          </a:r>
        </a:p>
      </dsp:txBody>
      <dsp:txXfrm>
        <a:off x="756721" y="1028946"/>
        <a:ext cx="1020208" cy="8826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9DF76E-7F4D-49B8-91B0-73BAF6E8E4E6}" type="datetimeFigureOut">
              <a:rPr lang="en-US" smtClean="0"/>
              <a:t>10/20/2023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CF4C7-4B92-4FF0-BC56-0299DE9AE5EE}" type="slidenum">
              <a:rPr lang="en-US" smtClean="0"/>
              <a:t>‹#›</a:t>
            </a:fld>
            <a:endParaRPr lang="en-US"/>
          </a:p>
        </p:txBody>
      </p:sp>
    </p:spTree>
    <p:extLst>
      <p:ext uri="{BB962C8B-B14F-4D97-AF65-F5344CB8AC3E}">
        <p14:creationId xmlns:p14="http://schemas.microsoft.com/office/powerpoint/2010/main" val="78855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Introductory</a:t>
            </a:r>
            <a:r>
              <a:rPr lang="en-US" baseline="0" dirty="0"/>
              <a:t> Title. Example: if you are providing an update on a specific file, place file name here. </a:t>
            </a:r>
          </a:p>
        </p:txBody>
      </p:sp>
      <p:sp>
        <p:nvSpPr>
          <p:cNvPr id="4" name="Slide Number Placeholder 3"/>
          <p:cNvSpPr>
            <a:spLocks noGrp="1"/>
          </p:cNvSpPr>
          <p:nvPr>
            <p:ph type="sldNum" sz="quarter" idx="10"/>
          </p:nvPr>
        </p:nvSpPr>
        <p:spPr/>
        <p:txBody>
          <a:bodyPr/>
          <a:lstStyle/>
          <a:p>
            <a:fld id="{C5ECF4C7-4B92-4FF0-BC56-0299DE9AE5EE}" type="slidenum">
              <a:rPr lang="en-US" smtClean="0"/>
              <a:t>1</a:t>
            </a:fld>
            <a:endParaRPr lang="en-US"/>
          </a:p>
        </p:txBody>
      </p:sp>
    </p:spTree>
    <p:extLst>
      <p:ext uri="{BB962C8B-B14F-4D97-AF65-F5344CB8AC3E}">
        <p14:creationId xmlns:p14="http://schemas.microsoft.com/office/powerpoint/2010/main" val="1629682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10</a:t>
            </a:fld>
            <a:endParaRPr lang="en-US"/>
          </a:p>
        </p:txBody>
      </p:sp>
    </p:spTree>
    <p:extLst>
      <p:ext uri="{BB962C8B-B14F-4D97-AF65-F5344CB8AC3E}">
        <p14:creationId xmlns:p14="http://schemas.microsoft.com/office/powerpoint/2010/main" val="347038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11</a:t>
            </a:fld>
            <a:endParaRPr lang="en-US"/>
          </a:p>
        </p:txBody>
      </p:sp>
    </p:spTree>
    <p:extLst>
      <p:ext uri="{BB962C8B-B14F-4D97-AF65-F5344CB8AC3E}">
        <p14:creationId xmlns:p14="http://schemas.microsoft.com/office/powerpoint/2010/main" val="2419578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12</a:t>
            </a:fld>
            <a:endParaRPr lang="en-US"/>
          </a:p>
        </p:txBody>
      </p:sp>
    </p:spTree>
    <p:extLst>
      <p:ext uri="{BB962C8B-B14F-4D97-AF65-F5344CB8AC3E}">
        <p14:creationId xmlns:p14="http://schemas.microsoft.com/office/powerpoint/2010/main" val="2187588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13</a:t>
            </a:fld>
            <a:endParaRPr lang="en-US"/>
          </a:p>
        </p:txBody>
      </p:sp>
    </p:spTree>
    <p:extLst>
      <p:ext uri="{BB962C8B-B14F-4D97-AF65-F5344CB8AC3E}">
        <p14:creationId xmlns:p14="http://schemas.microsoft.com/office/powerpoint/2010/main" val="489252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14</a:t>
            </a:fld>
            <a:endParaRPr lang="en-US"/>
          </a:p>
        </p:txBody>
      </p:sp>
    </p:spTree>
    <p:extLst>
      <p:ext uri="{BB962C8B-B14F-4D97-AF65-F5344CB8AC3E}">
        <p14:creationId xmlns:p14="http://schemas.microsoft.com/office/powerpoint/2010/main" val="207557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a:t>
            </a:r>
            <a:r>
              <a:rPr lang="en-US" baseline="0" dirty="0"/>
              <a:t> Sector and Director contact information.</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15</a:t>
            </a:fld>
            <a:endParaRPr lang="en-US"/>
          </a:p>
        </p:txBody>
      </p:sp>
    </p:spTree>
    <p:extLst>
      <p:ext uri="{BB962C8B-B14F-4D97-AF65-F5344CB8AC3E}">
        <p14:creationId xmlns:p14="http://schemas.microsoft.com/office/powerpoint/2010/main" val="2885373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2</a:t>
            </a:fld>
            <a:endParaRPr lang="en-US"/>
          </a:p>
        </p:txBody>
      </p:sp>
    </p:spTree>
    <p:extLst>
      <p:ext uri="{BB962C8B-B14F-4D97-AF65-F5344CB8AC3E}">
        <p14:creationId xmlns:p14="http://schemas.microsoft.com/office/powerpoint/2010/main" val="357333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3</a:t>
            </a:fld>
            <a:endParaRPr lang="en-US"/>
          </a:p>
        </p:txBody>
      </p:sp>
    </p:spTree>
    <p:extLst>
      <p:ext uri="{BB962C8B-B14F-4D97-AF65-F5344CB8AC3E}">
        <p14:creationId xmlns:p14="http://schemas.microsoft.com/office/powerpoint/2010/main" val="2380741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4</a:t>
            </a:fld>
            <a:endParaRPr lang="en-US"/>
          </a:p>
        </p:txBody>
      </p:sp>
    </p:spTree>
    <p:extLst>
      <p:ext uri="{BB962C8B-B14F-4D97-AF65-F5344CB8AC3E}">
        <p14:creationId xmlns:p14="http://schemas.microsoft.com/office/powerpoint/2010/main" val="4226986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5</a:t>
            </a:fld>
            <a:endParaRPr lang="en-US"/>
          </a:p>
        </p:txBody>
      </p:sp>
    </p:spTree>
    <p:extLst>
      <p:ext uri="{BB962C8B-B14F-4D97-AF65-F5344CB8AC3E}">
        <p14:creationId xmlns:p14="http://schemas.microsoft.com/office/powerpoint/2010/main" val="356210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6</a:t>
            </a:fld>
            <a:endParaRPr lang="en-US"/>
          </a:p>
        </p:txBody>
      </p:sp>
    </p:spTree>
    <p:extLst>
      <p:ext uri="{BB962C8B-B14F-4D97-AF65-F5344CB8AC3E}">
        <p14:creationId xmlns:p14="http://schemas.microsoft.com/office/powerpoint/2010/main" val="3305819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Introductory</a:t>
            </a:r>
            <a:r>
              <a:rPr lang="en-US" baseline="0" dirty="0"/>
              <a:t> Title. Example: if you are providing an update on a specific file, place file name here. </a:t>
            </a:r>
          </a:p>
        </p:txBody>
      </p:sp>
      <p:sp>
        <p:nvSpPr>
          <p:cNvPr id="4" name="Slide Number Placeholder 3"/>
          <p:cNvSpPr>
            <a:spLocks noGrp="1"/>
          </p:cNvSpPr>
          <p:nvPr>
            <p:ph type="sldNum" sz="quarter" idx="10"/>
          </p:nvPr>
        </p:nvSpPr>
        <p:spPr/>
        <p:txBody>
          <a:bodyPr/>
          <a:lstStyle/>
          <a:p>
            <a:fld id="{C5ECF4C7-4B92-4FF0-BC56-0299DE9AE5EE}" type="slidenum">
              <a:rPr lang="en-US" smtClean="0"/>
              <a:t>7</a:t>
            </a:fld>
            <a:endParaRPr lang="en-US"/>
          </a:p>
        </p:txBody>
      </p:sp>
    </p:spTree>
    <p:extLst>
      <p:ext uri="{BB962C8B-B14F-4D97-AF65-F5344CB8AC3E}">
        <p14:creationId xmlns:p14="http://schemas.microsoft.com/office/powerpoint/2010/main" val="1153515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8</a:t>
            </a:fld>
            <a:endParaRPr lang="en-US"/>
          </a:p>
        </p:txBody>
      </p:sp>
    </p:spTree>
    <p:extLst>
      <p:ext uri="{BB962C8B-B14F-4D97-AF65-F5344CB8AC3E}">
        <p14:creationId xmlns:p14="http://schemas.microsoft.com/office/powerpoint/2010/main" val="1932542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 more slides,</a:t>
            </a:r>
            <a:r>
              <a:rPr lang="en-US" baseline="0" dirty="0"/>
              <a:t> right click on slide 2, click ‘Duplicate Slide’</a:t>
            </a:r>
            <a:endParaRPr lang="en-US" dirty="0"/>
          </a:p>
        </p:txBody>
      </p:sp>
      <p:sp>
        <p:nvSpPr>
          <p:cNvPr id="4" name="Slide Number Placeholder 3"/>
          <p:cNvSpPr>
            <a:spLocks noGrp="1"/>
          </p:cNvSpPr>
          <p:nvPr>
            <p:ph type="sldNum" sz="quarter" idx="10"/>
          </p:nvPr>
        </p:nvSpPr>
        <p:spPr/>
        <p:txBody>
          <a:bodyPr/>
          <a:lstStyle/>
          <a:p>
            <a:fld id="{C5ECF4C7-4B92-4FF0-BC56-0299DE9AE5EE}" type="slidenum">
              <a:rPr lang="en-US" smtClean="0"/>
              <a:t>9</a:t>
            </a:fld>
            <a:endParaRPr lang="en-US"/>
          </a:p>
        </p:txBody>
      </p:sp>
    </p:spTree>
    <p:extLst>
      <p:ext uri="{BB962C8B-B14F-4D97-AF65-F5344CB8AC3E}">
        <p14:creationId xmlns:p14="http://schemas.microsoft.com/office/powerpoint/2010/main" val="303468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4958A47-E205-4272-9375-6B0B86A032A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1413166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958A47-E205-4272-9375-6B0B86A032A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1401579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958A47-E205-4272-9375-6B0B86A032A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373003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958A47-E205-4272-9375-6B0B86A032A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410306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958A47-E205-4272-9375-6B0B86A032A6}"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414248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958A47-E205-4272-9375-6B0B86A032A6}"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300558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958A47-E205-4272-9375-6B0B86A032A6}" type="datetimeFigureOut">
              <a:rPr lang="en-US" smtClean="0"/>
              <a:t>10/20/2023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412838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958A47-E205-4272-9375-6B0B86A032A6}" type="datetimeFigureOut">
              <a:rPr lang="en-US" smtClean="0"/>
              <a:t>10/20/2023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371732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58A47-E205-4272-9375-6B0B86A032A6}" type="datetimeFigureOut">
              <a:rPr lang="en-US" smtClean="0"/>
              <a:t>10/20/2023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25684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958A47-E205-4272-9375-6B0B86A032A6}"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154956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958A47-E205-4272-9375-6B0B86A032A6}"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06707-D6D6-4A86-801F-B06E8FB63D8F}" type="slidenum">
              <a:rPr lang="en-US" smtClean="0"/>
              <a:t>‹#›</a:t>
            </a:fld>
            <a:endParaRPr lang="en-US"/>
          </a:p>
        </p:txBody>
      </p:sp>
    </p:spTree>
    <p:extLst>
      <p:ext uri="{BB962C8B-B14F-4D97-AF65-F5344CB8AC3E}">
        <p14:creationId xmlns:p14="http://schemas.microsoft.com/office/powerpoint/2010/main" val="1016945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58A47-E205-4272-9375-6B0B86A032A6}" type="datetimeFigureOut">
              <a:rPr lang="en-US" smtClean="0"/>
              <a:t>10/20/2023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06707-D6D6-4A86-801F-B06E8FB63D8F}" type="slidenum">
              <a:rPr lang="en-US" smtClean="0"/>
              <a:t>‹#›</a:t>
            </a:fld>
            <a:endParaRPr lang="en-US"/>
          </a:p>
        </p:txBody>
      </p:sp>
    </p:spTree>
    <p:extLst>
      <p:ext uri="{BB962C8B-B14F-4D97-AF65-F5344CB8AC3E}">
        <p14:creationId xmlns:p14="http://schemas.microsoft.com/office/powerpoint/2010/main" val="408886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500744" y="1368515"/>
            <a:ext cx="9144000" cy="2387600"/>
          </a:xfrm>
        </p:spPr>
        <p:txBody>
          <a:bodyPr>
            <a:normAutofit fontScale="90000"/>
          </a:bodyPr>
          <a:lstStyle/>
          <a:p>
            <a:r>
              <a:rPr lang="en-US" dirty="0">
                <a:solidFill>
                  <a:schemeClr val="bg1"/>
                </a:solidFill>
                <a:latin typeface="Arial" panose="020B0604020202020204" pitchFamily="34" charset="0"/>
                <a:cs typeface="Arial" panose="020B0604020202020204" pitchFamily="34" charset="0"/>
              </a:rPr>
              <a:t>First Nations Data Governance Strategy – Implementation in Ontario</a:t>
            </a:r>
            <a:br>
              <a:rPr lang="en-US" dirty="0">
                <a:solidFill>
                  <a:schemeClr val="bg1"/>
                </a:solidFill>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1633730" y="4628515"/>
            <a:ext cx="7752522" cy="1114354"/>
          </a:xfrm>
        </p:spPr>
        <p:txBody>
          <a:bodyPr>
            <a:normAutofit fontScale="92500" lnSpcReduction="20000"/>
          </a:bodyPr>
          <a:lstStyle/>
          <a:p>
            <a:r>
              <a:rPr lang="en-US" dirty="0">
                <a:solidFill>
                  <a:schemeClr val="bg1"/>
                </a:solidFill>
                <a:latin typeface="Arial" panose="020B0604020202020204" pitchFamily="34" charset="0"/>
                <a:cs typeface="Arial" panose="020B0604020202020204" pitchFamily="34" charset="0"/>
              </a:rPr>
              <a:t>October 24, 2023</a:t>
            </a:r>
          </a:p>
          <a:p>
            <a:r>
              <a:rPr lang="en-US" dirty="0">
                <a:solidFill>
                  <a:schemeClr val="bg1"/>
                </a:solidFill>
                <a:latin typeface="Arial" panose="020B0604020202020204" pitchFamily="34" charset="0"/>
                <a:cs typeface="Arial" panose="020B0604020202020204" pitchFamily="34" charset="0"/>
              </a:rPr>
              <a:t>Mariette Sutherland, Executive Project Lead</a:t>
            </a:r>
          </a:p>
          <a:p>
            <a:r>
              <a:rPr lang="en-US" dirty="0">
                <a:solidFill>
                  <a:schemeClr val="bg1"/>
                </a:solidFill>
                <a:latin typeface="Arial" panose="020B0604020202020204" pitchFamily="34" charset="0"/>
                <a:cs typeface="Arial" panose="020B0604020202020204" pitchFamily="34" charset="0"/>
              </a:rPr>
              <a:t>Ontario Data Champion Team</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744" y="5670801"/>
            <a:ext cx="995893" cy="806199"/>
          </a:xfrm>
          <a:prstGeom prst="rect">
            <a:avLst/>
          </a:prstGeom>
        </p:spPr>
      </p:pic>
    </p:spTree>
    <p:extLst>
      <p:ext uri="{BB962C8B-B14F-4D97-AF65-F5344CB8AC3E}">
        <p14:creationId xmlns:p14="http://schemas.microsoft.com/office/powerpoint/2010/main" val="1023540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566366" y="985586"/>
            <a:ext cx="3435142" cy="884172"/>
          </a:xfrm>
        </p:spPr>
        <p:txBody>
          <a:bodyPr>
            <a:normAutofit fontScale="90000"/>
          </a:bodyPr>
          <a:lstStyle/>
          <a:p>
            <a:pPr algn="l"/>
            <a:r>
              <a:rPr lang="en-CA" sz="4000" b="1" u="sng" dirty="0"/>
              <a:t>Challenges</a:t>
            </a:r>
            <a:br>
              <a:rPr lang="en-US" sz="3600" dirty="0"/>
            </a:br>
            <a:endParaRPr lang="en-US" sz="3600" dirty="0">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712519" y="1627931"/>
            <a:ext cx="6816437" cy="4357233"/>
          </a:xfrm>
        </p:spPr>
        <p:txBody>
          <a:bodyPr>
            <a:noAutofit/>
          </a:bodyPr>
          <a:lstStyle/>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Human resources </a:t>
            </a:r>
          </a:p>
          <a:p>
            <a:pPr marL="342900" indent="-342900" algn="l">
              <a:buFont typeface="Arial" panose="020B0604020202020204" pitchFamily="34" charset="0"/>
              <a:buChar char="•"/>
            </a:pPr>
            <a:r>
              <a:rPr lang="en-US" b="0" i="0" dirty="0">
                <a:solidFill>
                  <a:srgbClr val="000000"/>
                </a:solidFill>
                <a:effectLst/>
                <a:latin typeface="Arial" panose="020B0604020202020204" pitchFamily="34" charset="0"/>
                <a:cs typeface="Arial" panose="020B0604020202020204" pitchFamily="34" charset="0"/>
              </a:rPr>
              <a:t>Engaging with133 First Nations and First Nation organizations </a:t>
            </a:r>
          </a:p>
          <a:p>
            <a:pPr marL="342900" indent="-342900" algn="l">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V</a:t>
            </a:r>
            <a:r>
              <a:rPr lang="en-US" b="0" i="0" dirty="0">
                <a:solidFill>
                  <a:srgbClr val="000000"/>
                </a:solidFill>
                <a:effectLst/>
                <a:latin typeface="Arial" panose="020B0604020202020204" pitchFamily="34" charset="0"/>
                <a:cs typeface="Arial" panose="020B0604020202020204" pitchFamily="34" charset="0"/>
              </a:rPr>
              <a:t>arying stages of readiness and capacity in this sphere. </a:t>
            </a:r>
          </a:p>
          <a:p>
            <a:pPr marL="342900" indent="-342900" algn="l">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D</a:t>
            </a:r>
            <a:r>
              <a:rPr lang="en-US" b="0" i="0" dirty="0">
                <a:solidFill>
                  <a:srgbClr val="000000"/>
                </a:solidFill>
                <a:effectLst/>
                <a:latin typeface="Arial" panose="020B0604020202020204" pitchFamily="34" charset="0"/>
                <a:cs typeface="Arial" panose="020B0604020202020204" pitchFamily="34" charset="0"/>
              </a:rPr>
              <a:t>iverse expectations, perspectives and interests.</a:t>
            </a:r>
          </a:p>
          <a:p>
            <a:pPr marL="342900" indent="-342900" algn="l">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A</a:t>
            </a:r>
            <a:r>
              <a:rPr lang="en-US" b="0" i="0" dirty="0">
                <a:solidFill>
                  <a:srgbClr val="000000"/>
                </a:solidFill>
                <a:effectLst/>
                <a:latin typeface="Arial" panose="020B0604020202020204" pitchFamily="34" charset="0"/>
                <a:cs typeface="Arial" panose="020B0604020202020204" pitchFamily="34" charset="0"/>
              </a:rPr>
              <a:t>wareness and understanding of data sovereignty and data literacy </a:t>
            </a:r>
            <a:endParaRPr lang="en-US" dirty="0">
              <a:solidFill>
                <a:srgbClr val="000000"/>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Ensuring </a:t>
            </a:r>
            <a:r>
              <a:rPr lang="en-US" b="0" i="0" dirty="0">
                <a:solidFill>
                  <a:srgbClr val="000000"/>
                </a:solidFill>
                <a:effectLst/>
                <a:latin typeface="Arial" panose="020B0604020202020204" pitchFamily="34" charset="0"/>
                <a:cs typeface="Arial" panose="020B0604020202020204" pitchFamily="34" charset="0"/>
              </a:rPr>
              <a:t>a platform for informed dialogue moving forward</a:t>
            </a:r>
            <a:r>
              <a:rPr lang="en-US" sz="2000" b="0" i="0" dirty="0">
                <a:solidFill>
                  <a:srgbClr val="000000"/>
                </a:solidFill>
                <a:effectLst/>
                <a:latin typeface="Arial" panose="020B0604020202020204" pitchFamily="34" charset="0"/>
                <a:cs typeface="Arial" panose="020B0604020202020204" pitchFamily="34" charset="0"/>
              </a:rPr>
              <a:t>.</a:t>
            </a:r>
          </a:p>
          <a:p>
            <a:pPr algn="l"/>
            <a:endParaRPr lang="en-US" sz="2000" dirty="0">
              <a:cs typeface="Arial" panose="020B0604020202020204" pitchFamily="34" charset="0"/>
            </a:endParaRPr>
          </a:p>
        </p:txBody>
      </p:sp>
      <p:graphicFrame>
        <p:nvGraphicFramePr>
          <p:cNvPr id="20" name="Diagram 19">
            <a:extLst>
              <a:ext uri="{FF2B5EF4-FFF2-40B4-BE49-F238E27FC236}">
                <a16:creationId xmlns:a16="http://schemas.microsoft.com/office/drawing/2014/main" id="{397C3BAD-F38A-8623-25AB-22283F3421C3}"/>
              </a:ext>
            </a:extLst>
          </p:cNvPr>
          <p:cNvGraphicFramePr/>
          <p:nvPr>
            <p:extLst>
              <p:ext uri="{D42A27DB-BD31-4B8C-83A1-F6EECF244321}">
                <p14:modId xmlns:p14="http://schemas.microsoft.com/office/powerpoint/2010/main" val="2005655276"/>
              </p:ext>
            </p:extLst>
          </p:nvPr>
        </p:nvGraphicFramePr>
        <p:xfrm>
          <a:off x="7220198" y="1543792"/>
          <a:ext cx="5481122" cy="45413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5393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62032" y="899286"/>
            <a:ext cx="5440003" cy="604562"/>
          </a:xfrm>
        </p:spPr>
        <p:txBody>
          <a:bodyPr>
            <a:normAutofit/>
          </a:bodyPr>
          <a:lstStyle/>
          <a:p>
            <a:pPr algn="l"/>
            <a:r>
              <a:rPr lang="en-US" sz="3600" b="1" u="sng" dirty="0">
                <a:latin typeface="Arial" panose="020B0604020202020204" pitchFamily="34" charset="0"/>
                <a:cs typeface="Arial" panose="020B0604020202020204" pitchFamily="34" charset="0"/>
              </a:rPr>
              <a:t>Strengths to build on</a:t>
            </a:r>
            <a:endParaRPr lang="en-US" sz="3600" b="1" dirty="0">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617516" y="1769423"/>
            <a:ext cx="10426536" cy="4025735"/>
          </a:xfrm>
        </p:spPr>
        <p:txBody>
          <a:bodyPr>
            <a:noAutofit/>
          </a:bodyPr>
          <a:lstStyle/>
          <a:p>
            <a:pPr marL="342900" lvl="0" indent="-342900" algn="l">
              <a:buFont typeface="Arial" panose="020B0604020202020204" pitchFamily="34" charset="0"/>
              <a:buChar char="•"/>
            </a:pPr>
            <a:r>
              <a:rPr lang="en-US" sz="2800" dirty="0"/>
              <a:t>Growing capacity and interest</a:t>
            </a:r>
          </a:p>
          <a:p>
            <a:pPr marL="342900" lvl="0" indent="-342900" algn="l">
              <a:buFont typeface="Arial" panose="020B0604020202020204" pitchFamily="34" charset="0"/>
              <a:buChar char="•"/>
            </a:pPr>
            <a:r>
              <a:rPr lang="en-US" sz="2800" dirty="0"/>
              <a:t>OCAP</a:t>
            </a:r>
            <a:r>
              <a:rPr lang="en-CA" b="0" i="0" baseline="30000" dirty="0">
                <a:effectLst/>
                <a:latin typeface="Arial" panose="020B0604020202020204" pitchFamily="34" charset="0"/>
                <a:cs typeface="Arial" panose="020B0604020202020204" pitchFamily="34" charset="0"/>
              </a:rPr>
              <a:t>® </a:t>
            </a:r>
            <a:r>
              <a:rPr lang="en-US" sz="2800" dirty="0"/>
              <a:t>celebrates 25 years</a:t>
            </a:r>
          </a:p>
          <a:p>
            <a:pPr marL="342900" lvl="0" indent="-342900" algn="l">
              <a:buFont typeface="Arial" panose="020B0604020202020204" pitchFamily="34" charset="0"/>
              <a:buChar char="•"/>
            </a:pPr>
            <a:r>
              <a:rPr lang="en-US" sz="2800" dirty="0"/>
              <a:t>Many examples of data partnerships and initiatives</a:t>
            </a:r>
          </a:p>
          <a:p>
            <a:pPr marL="342900" lvl="0" indent="-342900" algn="l">
              <a:buFont typeface="Arial" panose="020B0604020202020204" pitchFamily="34" charset="0"/>
              <a:buChar char="•"/>
            </a:pPr>
            <a:r>
              <a:rPr lang="en-US" sz="2800" dirty="0"/>
              <a:t>Regional Health </a:t>
            </a:r>
            <a:r>
              <a:rPr lang="en-US" sz="2800" dirty="0">
                <a:latin typeface="Arial" panose="020B0604020202020204" pitchFamily="34" charset="0"/>
                <a:cs typeface="Arial" panose="020B0604020202020204" pitchFamily="34" charset="0"/>
              </a:rPr>
              <a:t>Survey</a:t>
            </a:r>
            <a:r>
              <a:rPr lang="en-US" sz="2800" dirty="0"/>
              <a:t> has paved a solid path</a:t>
            </a:r>
          </a:p>
          <a:p>
            <a:pPr marL="342900" lvl="0" indent="-342900" algn="l">
              <a:buFont typeface="Arial" panose="020B0604020202020204" pitchFamily="34" charset="0"/>
              <a:buChar char="•"/>
            </a:pPr>
            <a:r>
              <a:rPr lang="en-US" sz="2800" dirty="0"/>
              <a:t>COO Research and Data Management providing guidance through its Strategic Plan </a:t>
            </a:r>
          </a:p>
          <a:p>
            <a:pPr marL="342900" lvl="0" indent="-342900" algn="l">
              <a:buFont typeface="Arial" panose="020B0604020202020204" pitchFamily="34" charset="0"/>
              <a:buChar char="•"/>
            </a:pPr>
            <a:r>
              <a:rPr lang="en-US" sz="2800" dirty="0"/>
              <a:t>Sound First Nations research principles and projects</a:t>
            </a:r>
          </a:p>
          <a:p>
            <a:pPr marL="342900" lvl="0" indent="-342900" algn="l">
              <a:buFont typeface="Arial" panose="020B0604020202020204" pitchFamily="34" charset="0"/>
              <a:buChar char="•"/>
            </a:pPr>
            <a:r>
              <a:rPr lang="en-US" sz="2800" dirty="0"/>
              <a:t>Cultural strengths and sovereignty of our diverse First Nations </a:t>
            </a:r>
          </a:p>
        </p:txBody>
      </p:sp>
    </p:spTree>
    <p:extLst>
      <p:ext uri="{BB962C8B-B14F-4D97-AF65-F5344CB8AC3E}">
        <p14:creationId xmlns:p14="http://schemas.microsoft.com/office/powerpoint/2010/main" val="642761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516468" y="754412"/>
            <a:ext cx="5302932" cy="706414"/>
          </a:xfrm>
        </p:spPr>
        <p:txBody>
          <a:bodyPr>
            <a:normAutofit/>
          </a:bodyPr>
          <a:lstStyle/>
          <a:p>
            <a:pPr algn="l"/>
            <a:r>
              <a:rPr lang="en-US" sz="3600" b="1" u="sng" dirty="0">
                <a:latin typeface="Arial" panose="020B0604020202020204" pitchFamily="34" charset="0"/>
                <a:cs typeface="Arial" panose="020B0604020202020204" pitchFamily="34" charset="0"/>
              </a:rPr>
              <a:t>Plans moving forward</a:t>
            </a:r>
            <a:endParaRPr lang="en-US" sz="3600" dirty="0">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665018" y="1971304"/>
            <a:ext cx="10604665" cy="4043416"/>
          </a:xfrm>
        </p:spPr>
        <p:txBody>
          <a:bodyPr numCol="2">
            <a:noAutofit/>
          </a:bodyPr>
          <a:lstStyle/>
          <a:p>
            <a:pPr marL="342900" indent="-342900" algn="l">
              <a:lnSpc>
                <a:spcPct val="107000"/>
              </a:lnSpc>
              <a:spcAft>
                <a:spcPts val="800"/>
              </a:spcAft>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Building Awareness</a:t>
            </a:r>
          </a:p>
          <a:p>
            <a:pPr marL="342900" indent="-342900" algn="l">
              <a:lnSpc>
                <a:spcPct val="107000"/>
              </a:lnSpc>
              <a:spcAft>
                <a:spcPts val="800"/>
              </a:spcAft>
              <a:buFont typeface="Arial" panose="020B0604020202020204" pitchFamily="34" charset="0"/>
              <a:buChar char="•"/>
            </a:pPr>
            <a:r>
              <a:rPr lang="en-US" sz="2800" dirty="0">
                <a:latin typeface="Arial" panose="020B0604020202020204" pitchFamily="34" charset="0"/>
                <a:ea typeface="Calibri" panose="020F0502020204030204" pitchFamily="34" charset="0"/>
                <a:cs typeface="Arial" panose="020B0604020202020204" pitchFamily="34" charset="0"/>
              </a:rPr>
              <a:t>Ongoing communications</a:t>
            </a:r>
          </a:p>
          <a:p>
            <a:pPr marL="342900" indent="-342900" algn="l">
              <a:lnSpc>
                <a:spcPct val="107000"/>
              </a:lnSpc>
              <a:spcAft>
                <a:spcPts val="800"/>
              </a:spcAft>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Partner engagement</a:t>
            </a:r>
          </a:p>
          <a:p>
            <a:pPr marL="342900" indent="-342900" algn="l">
              <a:lnSpc>
                <a:spcPct val="107000"/>
              </a:lnSpc>
              <a:spcAft>
                <a:spcPts val="800"/>
              </a:spcAft>
              <a:buFont typeface="Arial" panose="020B0604020202020204" pitchFamily="34" charset="0"/>
              <a:buChar char="•"/>
            </a:pPr>
            <a:r>
              <a:rPr lang="en-US" sz="2800" dirty="0">
                <a:latin typeface="Arial" panose="020B0604020202020204" pitchFamily="34" charset="0"/>
                <a:ea typeface="Calibri" panose="020F0502020204030204" pitchFamily="34" charset="0"/>
                <a:cs typeface="Arial" panose="020B0604020202020204" pitchFamily="34" charset="0"/>
              </a:rPr>
              <a:t>Collaborative planning of outreach</a:t>
            </a:r>
            <a:endParaRPr lang="en-CA" sz="2800" dirty="0">
              <a:latin typeface="Arial" panose="020B0604020202020204" pitchFamily="34" charset="0"/>
              <a:ea typeface="Calibri" panose="020F0502020204030204" pitchFamily="34" charset="0"/>
              <a:cs typeface="Arial" panose="020B0604020202020204" pitchFamily="34" charset="0"/>
            </a:endParaRPr>
          </a:p>
          <a:p>
            <a:pPr marL="342900" indent="-342900" algn="l">
              <a:lnSpc>
                <a:spcPct val="107000"/>
              </a:lnSpc>
              <a:spcAft>
                <a:spcPts val="800"/>
              </a:spcAft>
              <a:buFont typeface="Arial" panose="020B0604020202020204" pitchFamily="34" charset="0"/>
              <a:buChar char="•"/>
            </a:pPr>
            <a:endParaRPr lang="en-CA" sz="2800" dirty="0">
              <a:latin typeface="Arial" panose="020B0604020202020204" pitchFamily="34" charset="0"/>
              <a:ea typeface="Calibri" panose="020F0502020204030204" pitchFamily="34" charset="0"/>
              <a:cs typeface="Arial" panose="020B0604020202020204" pitchFamily="34" charset="0"/>
            </a:endParaRPr>
          </a:p>
          <a:p>
            <a:pPr marL="342900" indent="-342900" algn="l">
              <a:lnSpc>
                <a:spcPct val="107000"/>
              </a:lnSpc>
              <a:spcAft>
                <a:spcPts val="800"/>
              </a:spcAft>
              <a:buFont typeface="Arial" panose="020B0604020202020204" pitchFamily="34" charset="0"/>
              <a:buChar char="•"/>
            </a:pPr>
            <a:r>
              <a:rPr lang="en-CA" sz="2800" dirty="0">
                <a:latin typeface="Arial" panose="020B0604020202020204" pitchFamily="34" charset="0"/>
                <a:ea typeface="Calibri" panose="020F0502020204030204" pitchFamily="34" charset="0"/>
                <a:cs typeface="Arial" panose="020B0604020202020204" pitchFamily="34" charset="0"/>
              </a:rPr>
              <a:t>Building data literacy</a:t>
            </a:r>
          </a:p>
          <a:p>
            <a:pPr marL="342900" indent="-342900" algn="l">
              <a:lnSpc>
                <a:spcPct val="107000"/>
              </a:lnSpc>
              <a:spcAft>
                <a:spcPts val="800"/>
              </a:spcAft>
              <a:buFont typeface="Arial" panose="020B0604020202020204" pitchFamily="34" charset="0"/>
              <a:buChar char="•"/>
            </a:pPr>
            <a:r>
              <a:rPr lang="en-CA" sz="2800" dirty="0">
                <a:effectLst/>
                <a:latin typeface="Arial" panose="020B0604020202020204" pitchFamily="34" charset="0"/>
                <a:ea typeface="Calibri" panose="020F0502020204030204" pitchFamily="34" charset="0"/>
                <a:cs typeface="Arial" panose="020B0604020202020204" pitchFamily="34" charset="0"/>
              </a:rPr>
              <a:t>Information gathering</a:t>
            </a:r>
          </a:p>
          <a:p>
            <a:pPr marL="342900" indent="-342900" algn="l">
              <a:lnSpc>
                <a:spcPct val="107000"/>
              </a:lnSpc>
              <a:spcAft>
                <a:spcPts val="800"/>
              </a:spcAft>
              <a:buFont typeface="Arial" panose="020B0604020202020204" pitchFamily="34" charset="0"/>
              <a:buChar char="•"/>
            </a:pPr>
            <a:r>
              <a:rPr lang="en-CA" sz="2800" dirty="0">
                <a:latin typeface="Arial" panose="020B0604020202020204" pitchFamily="34" charset="0"/>
                <a:ea typeface="Calibri" panose="020F0502020204030204" pitchFamily="34" charset="0"/>
                <a:cs typeface="Arial" panose="020B0604020202020204" pitchFamily="34" charset="0"/>
              </a:rPr>
              <a:t>Exploring governance models</a:t>
            </a:r>
            <a:endParaRPr lang="en-CA"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7805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88231" y="770226"/>
            <a:ext cx="10009555" cy="691300"/>
          </a:xfrm>
        </p:spPr>
        <p:txBody>
          <a:bodyPr>
            <a:normAutofit/>
          </a:bodyPr>
          <a:lstStyle/>
          <a:p>
            <a:pPr algn="l"/>
            <a:r>
              <a:rPr lang="en-US" sz="3600" b="1" u="sng" dirty="0">
                <a:latin typeface="Arial" panose="020B0604020202020204" pitchFamily="34" charset="0"/>
                <a:cs typeface="Arial" panose="020B0604020202020204" pitchFamily="34" charset="0"/>
              </a:rPr>
              <a:t>Participation in shaping Ontario’s RIGC </a:t>
            </a:r>
            <a:endParaRPr lang="en-US" sz="3600" dirty="0">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617516" y="1793174"/>
            <a:ext cx="10604665" cy="4161090"/>
          </a:xfrm>
        </p:spPr>
        <p:txBody>
          <a:bodyPr>
            <a:normAutofit lnSpcReduction="10000"/>
          </a:bodyPr>
          <a:lstStyle/>
          <a:p>
            <a:pPr algn="l"/>
            <a:r>
              <a:rPr lang="en-US" sz="3200" dirty="0">
                <a:latin typeface="Arial" panose="020B0604020202020204" pitchFamily="34" charset="0"/>
                <a:cs typeface="Arial" panose="020B0604020202020204" pitchFamily="34" charset="0"/>
              </a:rPr>
              <a:t>- learn more about the Strategy</a:t>
            </a:r>
          </a:p>
          <a:p>
            <a:pPr algn="l"/>
            <a:r>
              <a:rPr lang="en-US" sz="3200" dirty="0">
                <a:latin typeface="Arial" panose="020B0604020202020204" pitchFamily="34" charset="0"/>
                <a:cs typeface="Arial" panose="020B0604020202020204" pitchFamily="34" charset="0"/>
              </a:rPr>
              <a:t>- share with your colleagues</a:t>
            </a:r>
          </a:p>
          <a:p>
            <a:pPr algn="l"/>
            <a:r>
              <a:rPr lang="en-US" sz="3200" dirty="0">
                <a:latin typeface="Arial" panose="020B0604020202020204" pitchFamily="34" charset="0"/>
                <a:cs typeface="Arial" panose="020B0604020202020204" pitchFamily="34" charset="0"/>
              </a:rPr>
              <a:t>- invite our team to present at your meeting</a:t>
            </a:r>
          </a:p>
          <a:p>
            <a:pPr algn="l"/>
            <a:r>
              <a:rPr lang="en-US" sz="3200" dirty="0">
                <a:latin typeface="Arial" panose="020B0604020202020204" pitchFamily="34" charset="0"/>
                <a:cs typeface="Arial" panose="020B0604020202020204" pitchFamily="34" charset="0"/>
              </a:rPr>
              <a:t>- partner with us in community outreach </a:t>
            </a:r>
          </a:p>
          <a:p>
            <a:pPr algn="l"/>
            <a:r>
              <a:rPr lang="en-US" sz="3200" dirty="0">
                <a:latin typeface="Arial" panose="020B0604020202020204" pitchFamily="34" charset="0"/>
                <a:cs typeface="Arial" panose="020B0604020202020204" pitchFamily="34" charset="0"/>
              </a:rPr>
              <a:t>- participate in and help promote webinars &amp; information gathering activities  </a:t>
            </a:r>
          </a:p>
          <a:p>
            <a:pPr algn="l"/>
            <a:r>
              <a:rPr lang="en-US" sz="3200" dirty="0">
                <a:latin typeface="Arial" panose="020B0604020202020204" pitchFamily="34" charset="0"/>
                <a:cs typeface="Arial" panose="020B0604020202020204" pitchFamily="34" charset="0"/>
              </a:rPr>
              <a:t>- give feedback and share insights </a:t>
            </a:r>
          </a:p>
          <a:p>
            <a:pPr algn="l"/>
            <a:r>
              <a:rPr lang="en-US" sz="3200" dirty="0">
                <a:latin typeface="Arial" panose="020B0604020202020204" pitchFamily="34" charset="0"/>
                <a:cs typeface="Arial" panose="020B0604020202020204" pitchFamily="34" charset="0"/>
              </a:rPr>
              <a:t>- join our team! (we’re hiring)</a:t>
            </a:r>
          </a:p>
          <a:p>
            <a:pPr algn="l"/>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4427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63600" y="792480"/>
            <a:ext cx="9144000" cy="1168400"/>
          </a:xfrm>
        </p:spPr>
        <p:txBody>
          <a:bodyPr>
            <a:normAutofit/>
          </a:bodyPr>
          <a:lstStyle/>
          <a:p>
            <a:pPr algn="l"/>
            <a:r>
              <a:rPr lang="en-US" sz="4000" dirty="0">
                <a:latin typeface="Arial" panose="020B0604020202020204" pitchFamily="34" charset="0"/>
                <a:cs typeface="Arial" panose="020B0604020202020204" pitchFamily="34" charset="0"/>
              </a:rPr>
              <a:t>Chiefs of Ontario Secretariat Support:</a:t>
            </a:r>
          </a:p>
        </p:txBody>
      </p:sp>
      <p:sp>
        <p:nvSpPr>
          <p:cNvPr id="5" name="Subtitle 4"/>
          <p:cNvSpPr>
            <a:spLocks noGrp="1"/>
          </p:cNvSpPr>
          <p:nvPr>
            <p:ph type="subTitle" idx="1"/>
          </p:nvPr>
        </p:nvSpPr>
        <p:spPr>
          <a:xfrm>
            <a:off x="525293" y="2076458"/>
            <a:ext cx="11488366" cy="4492738"/>
          </a:xfrm>
        </p:spPr>
        <p:txBody>
          <a:bodyPr>
            <a:normAutofit/>
          </a:bodyPr>
          <a:lstStyle/>
          <a:p>
            <a:pPr algn="l"/>
            <a:endParaRPr lang="en-US"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800" dirty="0">
                <a:latin typeface="Arial" panose="020B0604020202020204" pitchFamily="34" charset="0"/>
                <a:cs typeface="Arial" panose="020B0604020202020204" pitchFamily="34" charset="0"/>
              </a:rPr>
              <a:t>Mariette Sutherland, Executive Project Lead</a:t>
            </a:r>
          </a:p>
          <a:p>
            <a:pPr marL="342900" indent="-342900" algn="l">
              <a:buFont typeface="Arial" panose="020B0604020202020204" pitchFamily="34" charset="0"/>
              <a:buChar char="•"/>
            </a:pPr>
            <a:r>
              <a:rPr lang="en-US" sz="2800" dirty="0">
                <a:latin typeface="Arial" panose="020B0604020202020204" pitchFamily="34" charset="0"/>
                <a:cs typeface="Arial" panose="020B0604020202020204" pitchFamily="34" charset="0"/>
              </a:rPr>
              <a:t>Priscilla </a:t>
            </a:r>
            <a:r>
              <a:rPr lang="en-US" sz="2800" dirty="0" err="1">
                <a:latin typeface="Arial" panose="020B0604020202020204" pitchFamily="34" charset="0"/>
                <a:cs typeface="Arial" panose="020B0604020202020204" pitchFamily="34" charset="0"/>
              </a:rPr>
              <a:t>Nakochee</a:t>
            </a:r>
            <a:r>
              <a:rPr lang="en-US" sz="2800" dirty="0">
                <a:latin typeface="Arial" panose="020B0604020202020204" pitchFamily="34" charset="0"/>
                <a:cs typeface="Arial" panose="020B0604020202020204" pitchFamily="34" charset="0"/>
              </a:rPr>
              <a:t>, Executive Assistant</a:t>
            </a:r>
          </a:p>
          <a:p>
            <a:pPr marL="342900" indent="-342900" algn="l">
              <a:buFont typeface="Arial" panose="020B0604020202020204" pitchFamily="34" charset="0"/>
              <a:buChar char="•"/>
            </a:pPr>
            <a:r>
              <a:rPr lang="en-US" sz="2800" dirty="0">
                <a:latin typeface="Arial" panose="020B0604020202020204" pitchFamily="34" charset="0"/>
                <a:cs typeface="Arial" panose="020B0604020202020204" pitchFamily="34" charset="0"/>
              </a:rPr>
              <a:t>Carmen R. Jones, Director of Research and Data Management </a:t>
            </a:r>
          </a:p>
          <a:p>
            <a:pPr algn="l"/>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7829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96637" y="2016115"/>
            <a:ext cx="7805530" cy="2153855"/>
          </a:xfrm>
        </p:spPr>
        <p:txBody>
          <a:bodyPr>
            <a:normAutofit fontScale="90000"/>
          </a:bodyPr>
          <a:lstStyle/>
          <a:p>
            <a:r>
              <a:rPr lang="en-US" dirty="0">
                <a:solidFill>
                  <a:schemeClr val="bg1"/>
                </a:solidFill>
                <a:latin typeface="Arial" panose="020B0604020202020204" pitchFamily="34" charset="0"/>
                <a:cs typeface="Arial" panose="020B0604020202020204" pitchFamily="34" charset="0"/>
              </a:rPr>
              <a:t>First Nations Data Governance Strategy and Ontario’s Data Champion Team</a:t>
            </a:r>
          </a:p>
        </p:txBody>
      </p:sp>
      <p:sp>
        <p:nvSpPr>
          <p:cNvPr id="3" name="Subtitle 2"/>
          <p:cNvSpPr>
            <a:spLocks noGrp="1"/>
          </p:cNvSpPr>
          <p:nvPr>
            <p:ph type="subTitle" idx="1"/>
          </p:nvPr>
        </p:nvSpPr>
        <p:spPr>
          <a:xfrm>
            <a:off x="2574235" y="4841885"/>
            <a:ext cx="6891130" cy="1010920"/>
          </a:xfrm>
        </p:spPr>
        <p:txBody>
          <a:bodyPr>
            <a:normAutofit fontScale="85000" lnSpcReduction="20000"/>
          </a:bodyPr>
          <a:lstStyle/>
          <a:p>
            <a:r>
              <a:rPr lang="en-US" dirty="0">
                <a:solidFill>
                  <a:schemeClr val="bg1"/>
                </a:solidFill>
                <a:latin typeface="Arial" panose="020B0604020202020204" pitchFamily="34" charset="0"/>
                <a:cs typeface="Arial" panose="020B0604020202020204" pitchFamily="34" charset="0"/>
              </a:rPr>
              <a:t>For enquiries and further information, please contact:</a:t>
            </a:r>
          </a:p>
          <a:p>
            <a:r>
              <a:rPr lang="en-US" dirty="0">
                <a:solidFill>
                  <a:schemeClr val="bg1"/>
                </a:solidFill>
                <a:latin typeface="Arial" panose="020B0604020202020204" pitchFamily="34" charset="0"/>
                <a:cs typeface="Arial" panose="020B0604020202020204" pitchFamily="34" charset="0"/>
              </a:rPr>
              <a:t>Priscilla </a:t>
            </a:r>
            <a:r>
              <a:rPr lang="en-US" dirty="0" err="1">
                <a:solidFill>
                  <a:schemeClr val="bg1"/>
                </a:solidFill>
                <a:latin typeface="Arial" panose="020B0604020202020204" pitchFamily="34" charset="0"/>
                <a:cs typeface="Arial" panose="020B0604020202020204" pitchFamily="34" charset="0"/>
              </a:rPr>
              <a:t>Nakochee</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Priscilla.Nakochee@coo.org</a:t>
            </a:r>
          </a:p>
          <a:p>
            <a:endParaRPr lang="en-US" dirty="0">
              <a:solidFill>
                <a:schemeClr val="bg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744" y="5670801"/>
            <a:ext cx="995893" cy="806199"/>
          </a:xfrm>
          <a:prstGeom prst="rect">
            <a:avLst/>
          </a:prstGeom>
        </p:spPr>
      </p:pic>
    </p:spTree>
    <p:extLst>
      <p:ext uri="{BB962C8B-B14F-4D97-AF65-F5344CB8AC3E}">
        <p14:creationId xmlns:p14="http://schemas.microsoft.com/office/powerpoint/2010/main" val="567379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66934" y="1420983"/>
            <a:ext cx="5125720" cy="691300"/>
          </a:xfrm>
        </p:spPr>
        <p:txBody>
          <a:bodyPr>
            <a:normAutofit/>
          </a:bodyPr>
          <a:lstStyle/>
          <a:p>
            <a:pPr algn="l"/>
            <a:r>
              <a:rPr lang="en-US" sz="3600" dirty="0">
                <a:latin typeface="Arial" panose="020B0604020202020204" pitchFamily="34" charset="0"/>
                <a:cs typeface="Arial" panose="020B0604020202020204" pitchFamily="34" charset="0"/>
              </a:rPr>
              <a:t>Chiefs of Ontario</a:t>
            </a:r>
          </a:p>
        </p:txBody>
      </p:sp>
      <p:sp>
        <p:nvSpPr>
          <p:cNvPr id="5" name="Subtitle 4"/>
          <p:cNvSpPr>
            <a:spLocks noGrp="1"/>
          </p:cNvSpPr>
          <p:nvPr>
            <p:ph type="subTitle" idx="1"/>
          </p:nvPr>
        </p:nvSpPr>
        <p:spPr>
          <a:xfrm>
            <a:off x="223736" y="1521982"/>
            <a:ext cx="11488366" cy="4492738"/>
          </a:xfrm>
        </p:spPr>
        <p:txBody>
          <a:bodyPr>
            <a:normAutofit/>
          </a:bodyPr>
          <a:lstStyle/>
          <a:p>
            <a:pPr algn="l"/>
            <a:endParaRPr lang="en-US" sz="8000" dirty="0">
              <a:latin typeface="Arial" panose="020B0604020202020204" pitchFamily="34" charset="0"/>
              <a:cs typeface="Arial" panose="020B0604020202020204" pitchFamily="34" charset="0"/>
            </a:endParaRPr>
          </a:p>
          <a:p>
            <a:pPr algn="l"/>
            <a:endParaRPr lang="en-US" sz="8000" dirty="0">
              <a:latin typeface="Arial" panose="020B0604020202020204" pitchFamily="34" charset="0"/>
              <a:cs typeface="Arial" panose="020B0604020202020204" pitchFamily="34" charset="0"/>
            </a:endParaRPr>
          </a:p>
        </p:txBody>
      </p:sp>
      <p:sp>
        <p:nvSpPr>
          <p:cNvPr id="3" name="Rectangle 2"/>
          <p:cNvSpPr/>
          <p:nvPr/>
        </p:nvSpPr>
        <p:spPr>
          <a:xfrm>
            <a:off x="571891" y="2744475"/>
            <a:ext cx="6180568" cy="3145541"/>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Chiefs of Ontario supports all First Nations in Ontario as they assert their sovereignty, jurisdiction, and their chosen expression of nationhood.</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Keeping in mind the wisdom of our Elders, and the future for our youth, we continue to create the path forward in building our Nations as strong, healthy Peoples respectful of ourselves, each other, and all of creation.</a:t>
            </a:r>
          </a:p>
          <a:p>
            <a:pPr>
              <a:lnSpc>
                <a:spcPct val="107000"/>
              </a:lnSpc>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CFD26F28-EB52-3AFA-51A9-5831E7D36E4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00613" y="783395"/>
            <a:ext cx="3303530" cy="2645605"/>
          </a:xfrm>
          <a:prstGeom prst="rect">
            <a:avLst/>
          </a:prstGeom>
          <a:noFill/>
        </p:spPr>
      </p:pic>
    </p:spTree>
    <p:extLst>
      <p:ext uri="{BB962C8B-B14F-4D97-AF65-F5344CB8AC3E}">
        <p14:creationId xmlns:p14="http://schemas.microsoft.com/office/powerpoint/2010/main" val="313265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584830" y="769437"/>
            <a:ext cx="4040909" cy="595599"/>
          </a:xfrm>
        </p:spPr>
        <p:txBody>
          <a:bodyPr>
            <a:normAutofit fontScale="90000"/>
          </a:bodyPr>
          <a:lstStyle/>
          <a:p>
            <a:pPr algn="l"/>
            <a:r>
              <a:rPr lang="en-US" sz="3600" dirty="0">
                <a:latin typeface="Arial" panose="020B0604020202020204" pitchFamily="34" charset="0"/>
                <a:cs typeface="Arial" panose="020B0604020202020204" pitchFamily="34" charset="0"/>
              </a:rPr>
              <a:t>Presentation Goals</a:t>
            </a:r>
          </a:p>
        </p:txBody>
      </p:sp>
      <p:sp>
        <p:nvSpPr>
          <p:cNvPr id="5" name="Subtitle 4"/>
          <p:cNvSpPr>
            <a:spLocks noGrp="1"/>
          </p:cNvSpPr>
          <p:nvPr>
            <p:ph type="subTitle" idx="1"/>
          </p:nvPr>
        </p:nvSpPr>
        <p:spPr>
          <a:xfrm>
            <a:off x="253964" y="1721259"/>
            <a:ext cx="9134800" cy="4367303"/>
          </a:xfrm>
        </p:spPr>
        <p:txBody>
          <a:bodyPr>
            <a:noAutofit/>
          </a:bodyPr>
          <a:lstStyle/>
          <a:p>
            <a:pPr marL="342900" lvl="0" indent="-342900" algn="l">
              <a:buFont typeface="Arial" panose="020B0604020202020204" pitchFamily="34" charset="0"/>
              <a:buChar char="-"/>
            </a:pPr>
            <a:r>
              <a:rPr lang="en-US" sz="2800" dirty="0">
                <a:latin typeface="Arial" panose="020B0604020202020204" pitchFamily="34" charset="0"/>
                <a:ea typeface="Times New Roman" panose="02020603050405020304" pitchFamily="18" charset="0"/>
              </a:rPr>
              <a:t>Describe Ontario’s approach to the S</a:t>
            </a:r>
            <a:r>
              <a:rPr lang="en-US" sz="2800" dirty="0">
                <a:effectLst/>
                <a:latin typeface="Arial" panose="020B0604020202020204" pitchFamily="34" charset="0"/>
                <a:ea typeface="Times New Roman" panose="02020603050405020304" pitchFamily="18" charset="0"/>
              </a:rPr>
              <a:t>trategy and process to date</a:t>
            </a:r>
          </a:p>
          <a:p>
            <a:pPr marL="342900" indent="-342900" algn="l">
              <a:buFont typeface="Arial" panose="020B0604020202020204" pitchFamily="34" charset="0"/>
              <a:buChar char="-"/>
            </a:pPr>
            <a:r>
              <a:rPr lang="en-US" sz="2800" dirty="0">
                <a:effectLst/>
                <a:latin typeface="Arial" panose="020B0604020202020204" pitchFamily="34" charset="0"/>
                <a:ea typeface="Times New Roman" panose="02020603050405020304" pitchFamily="18" charset="0"/>
              </a:rPr>
              <a:t>Describe key milestones </a:t>
            </a:r>
          </a:p>
          <a:p>
            <a:pPr marL="342900" indent="-342900" algn="l">
              <a:buFont typeface="Arial" panose="020B0604020202020204" pitchFamily="34" charset="0"/>
              <a:buChar char="-"/>
            </a:pPr>
            <a:r>
              <a:rPr lang="en-US" sz="2800" dirty="0">
                <a:effectLst/>
                <a:latin typeface="Arial" panose="020B0604020202020204" pitchFamily="34" charset="0"/>
                <a:ea typeface="Times New Roman" panose="02020603050405020304" pitchFamily="18" charset="0"/>
              </a:rPr>
              <a:t>Share challenges, key strengths</a:t>
            </a:r>
            <a:endParaRPr lang="en-CA" sz="2800" dirty="0">
              <a:effectLst/>
              <a:latin typeface="Times New Roman" panose="02020603050405020304" pitchFamily="18" charset="0"/>
              <a:ea typeface="Times New Roman" panose="02020603050405020304" pitchFamily="18" charset="0"/>
            </a:endParaRPr>
          </a:p>
          <a:p>
            <a:pPr marL="342900" lvl="0" indent="-342900" algn="l">
              <a:buFont typeface="Arial" panose="020B0604020202020204" pitchFamily="34" charset="0"/>
              <a:buChar char="-"/>
            </a:pPr>
            <a:r>
              <a:rPr lang="en-US" sz="2800" dirty="0">
                <a:effectLst/>
                <a:latin typeface="Arial" panose="020B0604020202020204" pitchFamily="34" charset="0"/>
                <a:ea typeface="Times New Roman" panose="02020603050405020304" pitchFamily="18" charset="0"/>
              </a:rPr>
              <a:t>Describe next steps in key work streams</a:t>
            </a:r>
          </a:p>
          <a:p>
            <a:pPr marL="342900" lvl="0" indent="-342900" algn="l">
              <a:buFont typeface="Arial" panose="020B0604020202020204" pitchFamily="34" charset="0"/>
              <a:buChar char="-"/>
            </a:pPr>
            <a:r>
              <a:rPr lang="en-US" sz="2800" dirty="0">
                <a:latin typeface="Arial" panose="020B0604020202020204" pitchFamily="34" charset="0"/>
                <a:ea typeface="Times New Roman" panose="02020603050405020304" pitchFamily="18" charset="0"/>
              </a:rPr>
              <a:t>Highlight how you can participate</a:t>
            </a:r>
            <a:endParaRPr lang="en-CA" sz="2800" dirty="0">
              <a:effectLst/>
              <a:latin typeface="Times New Roman" panose="02020603050405020304" pitchFamily="18" charset="0"/>
              <a:ea typeface="Times New Roman" panose="02020603050405020304" pitchFamily="18" charset="0"/>
            </a:endParaRPr>
          </a:p>
        </p:txBody>
      </p:sp>
      <p:pic>
        <p:nvPicPr>
          <p:cNvPr id="6" name="Picture 5" descr="A bundle of white sage and a green leaf&#10;&#10;Description automatically generated">
            <a:extLst>
              <a:ext uri="{FF2B5EF4-FFF2-40B4-BE49-F238E27FC236}">
                <a16:creationId xmlns:a16="http://schemas.microsoft.com/office/drawing/2014/main" id="{47D236BA-7745-4FC7-63EB-595CF5B58D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81262" y="1721260"/>
            <a:ext cx="2256774" cy="2772888"/>
          </a:xfrm>
          <a:prstGeom prst="rect">
            <a:avLst/>
          </a:prstGeom>
        </p:spPr>
      </p:pic>
    </p:spTree>
    <p:extLst>
      <p:ext uri="{BB962C8B-B14F-4D97-AF65-F5344CB8AC3E}">
        <p14:creationId xmlns:p14="http://schemas.microsoft.com/office/powerpoint/2010/main" val="272139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69651" y="184826"/>
            <a:ext cx="9637949" cy="1809344"/>
          </a:xfrm>
        </p:spPr>
        <p:txBody>
          <a:bodyPr>
            <a:normAutofit/>
          </a:bodyPr>
          <a:lstStyle/>
          <a:p>
            <a:pPr algn="l"/>
            <a:r>
              <a:rPr lang="en-US" sz="4000" dirty="0">
                <a:latin typeface="Arial" panose="020B0604020202020204" pitchFamily="34" charset="0"/>
                <a:cs typeface="Arial" panose="020B0604020202020204" pitchFamily="34" charset="0"/>
              </a:rPr>
              <a:t>Decades of advocacy leading to….</a:t>
            </a:r>
            <a:br>
              <a:rPr lang="en-US"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369651" y="1605064"/>
            <a:ext cx="11352179" cy="4212076"/>
          </a:xfrm>
        </p:spPr>
        <p:txBody>
          <a:bodyPr>
            <a:normAutofit/>
          </a:bodyPr>
          <a:lstStyle/>
          <a:p>
            <a:pPr marL="285750" indent="-285750" algn="l" fontAlgn="base" hangingPunct="0">
              <a:buFont typeface="Arial" panose="020B0604020202020204" pitchFamily="34" charset="0"/>
              <a:buChar char="•"/>
            </a:pPr>
            <a:r>
              <a:rPr lang="en-US" sz="3200" dirty="0">
                <a:latin typeface="Arial" panose="020B0604020202020204" pitchFamily="34" charset="0"/>
                <a:cs typeface="Arial" panose="020B0604020202020204" pitchFamily="34" charset="0"/>
              </a:rPr>
              <a:t>COO Resolution 06/15 asserting jurisdiction over First Nations data </a:t>
            </a:r>
          </a:p>
          <a:p>
            <a:pPr marL="285750" indent="-285750" algn="l" fontAlgn="base" hangingPunct="0">
              <a:buFont typeface="Arial" panose="020B0604020202020204" pitchFamily="34" charset="0"/>
              <a:buChar char="•"/>
            </a:pPr>
            <a:r>
              <a:rPr lang="en-US" sz="3200" dirty="0">
                <a:latin typeface="Arial" panose="020B0604020202020204" pitchFamily="34" charset="0"/>
                <a:cs typeface="Arial" panose="020B0604020202020204" pitchFamily="34" charset="0"/>
              </a:rPr>
              <a:t>AFN Resolution 57/2016 seeking sustainable investment for regional information governance infrastructure </a:t>
            </a:r>
          </a:p>
          <a:p>
            <a:pPr marL="285750" indent="-285750" algn="l" fontAlgn="base" hangingPunct="0">
              <a:buFont typeface="Arial" panose="020B0604020202020204" pitchFamily="34" charset="0"/>
              <a:buChar char="•"/>
            </a:pPr>
            <a:r>
              <a:rPr lang="en-US" sz="3200" dirty="0">
                <a:latin typeface="Arial" panose="020B0604020202020204" pitchFamily="34" charset="0"/>
                <a:cs typeface="Arial" panose="020B0604020202020204" pitchFamily="34" charset="0"/>
              </a:rPr>
              <a:t>COO Resolution 17/18 </a:t>
            </a:r>
            <a:r>
              <a:rPr lang="en-US" sz="3000" dirty="0">
                <a:latin typeface="Arial" panose="020B0604020202020204" pitchFamily="34" charset="0"/>
                <a:cs typeface="Arial" panose="020B0604020202020204" pitchFamily="34" charset="0"/>
              </a:rPr>
              <a:t>First Nations data for wellness and healing and advocacy for funding </a:t>
            </a:r>
          </a:p>
          <a:p>
            <a:pPr marL="285750" indent="-285750" algn="l" fontAlgn="base" hangingPunct="0">
              <a:buFont typeface="Arial" panose="020B0604020202020204" pitchFamily="34" charset="0"/>
              <a:buChar char="•"/>
            </a:pPr>
            <a:r>
              <a:rPr lang="en-US" sz="3000" dirty="0">
                <a:latin typeface="Arial" panose="020B0604020202020204" pitchFamily="34" charset="0"/>
                <a:cs typeface="Arial" panose="020B0604020202020204" pitchFamily="34" charset="0"/>
              </a:rPr>
              <a:t>COO </a:t>
            </a:r>
            <a:r>
              <a:rPr lang="en-US" sz="3200" dirty="0">
                <a:latin typeface="Arial" panose="020B0604020202020204" pitchFamily="34" charset="0"/>
                <a:cs typeface="Arial" panose="020B0604020202020204" pitchFamily="34" charset="0"/>
              </a:rPr>
              <a:t>Resolution 21/27 the development of an Ontario FNIGC</a:t>
            </a:r>
            <a:endParaRPr lang="en-US" sz="2800" dirty="0">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720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719221" y="831897"/>
            <a:ext cx="5998974" cy="633969"/>
          </a:xfrm>
        </p:spPr>
        <p:txBody>
          <a:bodyPr>
            <a:noAutofit/>
          </a:bodyPr>
          <a:lstStyle/>
          <a:p>
            <a:pPr algn="l"/>
            <a:r>
              <a:rPr lang="en-US" sz="4000" dirty="0">
                <a:latin typeface="Arial" panose="020B0604020202020204" pitchFamily="34" charset="0"/>
                <a:cs typeface="Arial" panose="020B0604020202020204" pitchFamily="34" charset="0"/>
              </a:rPr>
              <a:t>Resolution 21/27 </a:t>
            </a:r>
          </a:p>
        </p:txBody>
      </p:sp>
      <p:sp>
        <p:nvSpPr>
          <p:cNvPr id="5" name="Subtitle 4"/>
          <p:cNvSpPr>
            <a:spLocks noGrp="1"/>
          </p:cNvSpPr>
          <p:nvPr>
            <p:ph type="subTitle" idx="1"/>
          </p:nvPr>
        </p:nvSpPr>
        <p:spPr>
          <a:xfrm>
            <a:off x="902525" y="1521982"/>
            <a:ext cx="9999023" cy="3634841"/>
          </a:xfrm>
          <a:noFill/>
        </p:spPr>
        <p:txBody>
          <a:bodyPr wrap="square">
            <a:spAutoFit/>
          </a:bodyPr>
          <a:lstStyle/>
          <a:p>
            <a:pPr marL="971550" lvl="1" indent="-514350" algn="l">
              <a:buFont typeface="+mj-lt"/>
              <a:buAutoNum type="arabicPeriod"/>
            </a:pPr>
            <a:r>
              <a:rPr lang="en-US" sz="2400" dirty="0">
                <a:latin typeface="Arial" panose="020B0604020202020204" pitchFamily="34" charset="0"/>
                <a:cs typeface="Arial" panose="020B0604020202020204" pitchFamily="34" charset="0"/>
              </a:rPr>
              <a:t>Establish an interim Data Champion Advisory Committee and develop a terms of reference</a:t>
            </a:r>
          </a:p>
          <a:p>
            <a:pPr marL="914400" lvl="1" indent="-457200" algn="l">
              <a:buFont typeface="+mj-lt"/>
              <a:buAutoNum type="arabicPeriod"/>
            </a:pPr>
            <a:r>
              <a:rPr lang="en-US" sz="2400" dirty="0">
                <a:latin typeface="Arial" panose="020B0604020202020204" pitchFamily="34" charset="0"/>
                <a:cs typeface="Arial" panose="020B0604020202020204" pitchFamily="34" charset="0"/>
              </a:rPr>
              <a:t>Endorses the First Nations Data Governance Strategy, as customized to Ontario priorities and needs</a:t>
            </a:r>
          </a:p>
          <a:p>
            <a:pPr marL="914400" lvl="1" indent="-457200" algn="l">
              <a:buFont typeface="+mj-lt"/>
              <a:buAutoNum type="arabicPeriod"/>
            </a:pPr>
            <a:r>
              <a:rPr lang="en-US" sz="2400" dirty="0">
                <a:latin typeface="Arial" panose="020B0604020202020204" pitchFamily="34" charset="0"/>
                <a:cs typeface="Arial" panose="020B0604020202020204" pitchFamily="34" charset="0"/>
              </a:rPr>
              <a:t>Support for existing forms of data governance until community consultations can take place</a:t>
            </a:r>
          </a:p>
          <a:p>
            <a:pPr marL="914400" lvl="1" indent="-457200" algn="l">
              <a:buFont typeface="+mj-lt"/>
              <a:buAutoNum type="arabicPeriod"/>
            </a:pPr>
            <a:r>
              <a:rPr lang="en-US" sz="2400" dirty="0">
                <a:latin typeface="Arial" panose="020B0604020202020204" pitchFamily="34" charset="0"/>
                <a:cs typeface="Arial" panose="020B0604020202020204" pitchFamily="34" charset="0"/>
              </a:rPr>
              <a:t>Report back yearly to the Chiefs in Assembly (done quarterly) </a:t>
            </a:r>
          </a:p>
          <a:p>
            <a:pPr marL="914400" lvl="1" indent="-457200" algn="l">
              <a:buFont typeface="+mj-lt"/>
              <a:buAutoNum type="arabicPeriod"/>
            </a:pPr>
            <a:r>
              <a:rPr lang="en-US" sz="2400" dirty="0">
                <a:latin typeface="Arial" panose="020B0604020202020204" pitchFamily="34" charset="0"/>
                <a:cs typeface="Arial" panose="020B0604020202020204" pitchFamily="34" charset="0"/>
              </a:rPr>
              <a:t>This work would not prejudice or negatively impact any First Nations initiatives in research and data</a:t>
            </a:r>
          </a:p>
          <a:p>
            <a:pPr algn="l"/>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1787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63600" y="792480"/>
            <a:ext cx="10566400" cy="1168400"/>
          </a:xfrm>
        </p:spPr>
        <p:txBody>
          <a:bodyPr>
            <a:normAutofit fontScale="90000"/>
          </a:bodyPr>
          <a:lstStyle/>
          <a:p>
            <a:pPr algn="l"/>
            <a:r>
              <a:rPr lang="en-US" sz="4000" dirty="0">
                <a:latin typeface="Arial" panose="020B0604020202020204" pitchFamily="34" charset="0"/>
                <a:cs typeface="Arial" panose="020B0604020202020204" pitchFamily="34" charset="0"/>
              </a:rPr>
              <a:t>Data Champion Advisory Committee </a:t>
            </a:r>
            <a:br>
              <a:rPr lang="en-US"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1004110" y="1784629"/>
            <a:ext cx="7752522" cy="4492738"/>
          </a:xfrm>
        </p:spPr>
        <p:txBody>
          <a:bodyPr>
            <a:normAutofit lnSpcReduction="10000"/>
          </a:bodyPr>
          <a:lstStyle/>
          <a:p>
            <a:pPr algn="l"/>
            <a:r>
              <a:rPr lang="en-US" dirty="0">
                <a:latin typeface="Arial" panose="020B0604020202020204" pitchFamily="34" charset="0"/>
                <a:cs typeface="Arial" panose="020B0604020202020204" pitchFamily="34" charset="0"/>
              </a:rPr>
              <a:t>Elder Vera </a:t>
            </a:r>
            <a:r>
              <a:rPr lang="en-US" dirty="0" err="1">
                <a:latin typeface="Arial" panose="020B0604020202020204" pitchFamily="34" charset="0"/>
                <a:cs typeface="Arial" panose="020B0604020202020204" pitchFamily="34" charset="0"/>
              </a:rPr>
              <a:t>Pawis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Tabobondung</a:t>
            </a:r>
            <a:r>
              <a:rPr lang="en-US" dirty="0">
                <a:latin typeface="Arial" panose="020B0604020202020204" pitchFamily="34" charset="0"/>
                <a:cs typeface="Arial" panose="020B0604020202020204" pitchFamily="34" charset="0"/>
              </a:rPr>
              <a:t> </a:t>
            </a:r>
          </a:p>
          <a:p>
            <a:pPr algn="l"/>
            <a:r>
              <a:rPr lang="en-US" dirty="0">
                <a:latin typeface="Arial" panose="020B0604020202020204" pitchFamily="34" charset="0"/>
                <a:cs typeface="Arial" panose="020B0604020202020204" pitchFamily="34" charset="0"/>
              </a:rPr>
              <a:t>Grand Chief Abram Benedict – Leadership Council</a:t>
            </a:r>
          </a:p>
          <a:p>
            <a:pPr algn="l"/>
            <a:r>
              <a:rPr lang="en-US" dirty="0">
                <a:latin typeface="Arial" panose="020B0604020202020204" pitchFamily="34" charset="0"/>
                <a:cs typeface="Arial" panose="020B0604020202020204" pitchFamily="34" charset="0"/>
              </a:rPr>
              <a:t>Dr. Jennifer Walker</a:t>
            </a:r>
          </a:p>
          <a:p>
            <a:pPr algn="l"/>
            <a:r>
              <a:rPr lang="en-US" dirty="0">
                <a:latin typeface="Arial" panose="020B0604020202020204" pitchFamily="34" charset="0"/>
                <a:cs typeface="Arial" panose="020B0604020202020204" pitchFamily="34" charset="0"/>
              </a:rPr>
              <a:t>Dr. Darrel Manitowabi</a:t>
            </a:r>
          </a:p>
          <a:p>
            <a:pPr algn="l"/>
            <a:r>
              <a:rPr lang="en-US" dirty="0">
                <a:latin typeface="Arial" panose="020B0604020202020204" pitchFamily="34" charset="0"/>
                <a:cs typeface="Arial" panose="020B0604020202020204" pitchFamily="34" charset="0"/>
              </a:rPr>
              <a:t>Dr. Emily </a:t>
            </a:r>
            <a:r>
              <a:rPr lang="en-US" dirty="0" err="1">
                <a:latin typeface="Arial" panose="020B0604020202020204" pitchFamily="34" charset="0"/>
                <a:cs typeface="Arial" panose="020B0604020202020204" pitchFamily="34" charset="0"/>
              </a:rPr>
              <a:t>Faries</a:t>
            </a:r>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Mr. Larry Sault</a:t>
            </a:r>
          </a:p>
          <a:p>
            <a:pPr algn="l"/>
            <a:r>
              <a:rPr lang="en-US" dirty="0">
                <a:latin typeface="Arial" panose="020B0604020202020204" pitchFamily="34" charset="0"/>
                <a:cs typeface="Arial" panose="020B0604020202020204" pitchFamily="34" charset="0"/>
              </a:rPr>
              <a:t>Chief Shelly Moore-Frappier</a:t>
            </a:r>
          </a:p>
          <a:p>
            <a:pPr algn="l"/>
            <a:r>
              <a:rPr lang="en-US" dirty="0">
                <a:latin typeface="Arial" panose="020B0604020202020204" pitchFamily="34" charset="0"/>
                <a:cs typeface="Arial" panose="020B0604020202020204" pitchFamily="34" charset="0"/>
              </a:rPr>
              <a:t>Dr. Chris Mushquash</a:t>
            </a:r>
          </a:p>
          <a:p>
            <a:pPr algn="l"/>
            <a:r>
              <a:rPr lang="en-US" dirty="0">
                <a:latin typeface="Arial" panose="020B0604020202020204" pitchFamily="34" charset="0"/>
                <a:cs typeface="Arial" panose="020B0604020202020204" pitchFamily="34" charset="0"/>
              </a:rPr>
              <a:t>Mr. Gary Allen</a:t>
            </a:r>
          </a:p>
          <a:p>
            <a:pPr algn="l"/>
            <a:r>
              <a:rPr lang="en-US" dirty="0">
                <a:latin typeface="Arial" panose="020B0604020202020204" pitchFamily="34" charset="0"/>
                <a:cs typeface="Arial" panose="020B0604020202020204" pitchFamily="34" charset="0"/>
              </a:rPr>
              <a:t>Dr. Michael Schull</a:t>
            </a: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25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531591" y="635000"/>
            <a:ext cx="9144000" cy="2387600"/>
          </a:xfrm>
        </p:spPr>
        <p:txBody>
          <a:bodyPr>
            <a:normAutofit/>
          </a:bodyPr>
          <a:lstStyle/>
          <a:p>
            <a:r>
              <a:rPr lang="en-US" dirty="0">
                <a:solidFill>
                  <a:schemeClr val="bg1"/>
                </a:solidFill>
                <a:latin typeface="Arial" panose="020B0604020202020204" pitchFamily="34" charset="0"/>
                <a:cs typeface="Arial" panose="020B0604020202020204" pitchFamily="34" charset="0"/>
              </a:rPr>
              <a:t>Our progress and plans</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744" y="5670801"/>
            <a:ext cx="995893" cy="806199"/>
          </a:xfrm>
          <a:prstGeom prst="rect">
            <a:avLst/>
          </a:prstGeom>
        </p:spPr>
      </p:pic>
    </p:spTree>
    <p:extLst>
      <p:ext uri="{BB962C8B-B14F-4D97-AF65-F5344CB8AC3E}">
        <p14:creationId xmlns:p14="http://schemas.microsoft.com/office/powerpoint/2010/main" val="3318017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74133" y="1001282"/>
            <a:ext cx="7806267" cy="593058"/>
          </a:xfrm>
        </p:spPr>
        <p:txBody>
          <a:bodyPr>
            <a:normAutofit/>
          </a:bodyPr>
          <a:lstStyle/>
          <a:p>
            <a:pPr algn="l"/>
            <a:r>
              <a:rPr lang="en-US" sz="3600" dirty="0">
                <a:latin typeface="Arial" panose="020B0604020202020204" pitchFamily="34" charset="0"/>
                <a:cs typeface="Arial" panose="020B0604020202020204" pitchFamily="34" charset="0"/>
              </a:rPr>
              <a:t>Work to be accomplished 2023-2025</a:t>
            </a:r>
          </a:p>
        </p:txBody>
      </p:sp>
      <p:sp>
        <p:nvSpPr>
          <p:cNvPr id="5" name="Subtitle 4"/>
          <p:cNvSpPr>
            <a:spLocks noGrp="1"/>
          </p:cNvSpPr>
          <p:nvPr>
            <p:ph type="subTitle" idx="1"/>
          </p:nvPr>
        </p:nvSpPr>
        <p:spPr>
          <a:xfrm>
            <a:off x="12111550" y="4476848"/>
            <a:ext cx="4493228" cy="2394039"/>
          </a:xfrm>
        </p:spPr>
        <p:txBody>
          <a:bodyPr>
            <a:normAutofit/>
          </a:bodyPr>
          <a:lstStyle/>
          <a:p>
            <a:pPr algn="l"/>
            <a:endParaRPr lang="en-US" sz="8000" dirty="0">
              <a:latin typeface="Arial" panose="020B0604020202020204" pitchFamily="34" charset="0"/>
              <a:cs typeface="Arial" panose="020B0604020202020204" pitchFamily="34" charset="0"/>
            </a:endParaRPr>
          </a:p>
          <a:p>
            <a:pPr algn="l"/>
            <a:endParaRPr lang="en-US" sz="8000" dirty="0">
              <a:latin typeface="Arial" panose="020B0604020202020204" pitchFamily="34" charset="0"/>
              <a:cs typeface="Arial" panose="020B0604020202020204" pitchFamily="34" charset="0"/>
            </a:endParaRPr>
          </a:p>
        </p:txBody>
      </p:sp>
      <p:graphicFrame>
        <p:nvGraphicFramePr>
          <p:cNvPr id="7" name="Diagram 6">
            <a:extLst>
              <a:ext uri="{FF2B5EF4-FFF2-40B4-BE49-F238E27FC236}">
                <a16:creationId xmlns:a16="http://schemas.microsoft.com/office/drawing/2014/main" id="{01E1C71F-2B34-C292-00B3-121FC5C1F1B9}"/>
              </a:ext>
            </a:extLst>
          </p:cNvPr>
          <p:cNvGraphicFramePr/>
          <p:nvPr>
            <p:extLst>
              <p:ext uri="{D42A27DB-BD31-4B8C-83A1-F6EECF244321}">
                <p14:modId xmlns:p14="http://schemas.microsoft.com/office/powerpoint/2010/main" val="4070916251"/>
              </p:ext>
            </p:extLst>
          </p:nvPr>
        </p:nvGraphicFramePr>
        <p:xfrm>
          <a:off x="2353732" y="1594340"/>
          <a:ext cx="7806267" cy="45439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23013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63600" y="-223996"/>
            <a:ext cx="9144000" cy="2387600"/>
          </a:xfrm>
        </p:spPr>
        <p:txBody>
          <a:bodyPr>
            <a:normAutofit/>
          </a:bodyPr>
          <a:lstStyle/>
          <a:p>
            <a:pPr algn="l"/>
            <a:r>
              <a:rPr lang="en-US" sz="4000" dirty="0">
                <a:latin typeface="Arial" panose="020B0604020202020204" pitchFamily="34" charset="0"/>
                <a:cs typeface="Arial" panose="020B0604020202020204" pitchFamily="34" charset="0"/>
              </a:rPr>
              <a:t>Progress to date:</a:t>
            </a:r>
          </a:p>
        </p:txBody>
      </p:sp>
      <p:sp>
        <p:nvSpPr>
          <p:cNvPr id="5" name="Subtitle 4"/>
          <p:cNvSpPr>
            <a:spLocks noGrp="1"/>
          </p:cNvSpPr>
          <p:nvPr>
            <p:ph type="subTitle" idx="1"/>
          </p:nvPr>
        </p:nvSpPr>
        <p:spPr>
          <a:xfrm>
            <a:off x="863600" y="2334782"/>
            <a:ext cx="10274570" cy="3102980"/>
          </a:xfrm>
        </p:spPr>
        <p:txBody>
          <a:bodyPr>
            <a:normAutofit/>
          </a:bodyPr>
          <a:lstStyle/>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Appointment of the First Nations Data Champion Advisory Committee </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Eight meetings of the Committee since November 2021</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Regular updates to Chiefs in Assembly</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Staffing the Data Champion Team underway</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Data </a:t>
            </a:r>
            <a:r>
              <a:rPr lang="en-US">
                <a:latin typeface="Arial" panose="020B0604020202020204" pitchFamily="34" charset="0"/>
                <a:cs typeface="Arial" panose="020B0604020202020204" pitchFamily="34" charset="0"/>
              </a:rPr>
              <a:t>Landscape Scan</a:t>
            </a:r>
            <a:endParaRPr lang="en-US"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Development of Draft Communications, Outreach and Engagement Workplan </a:t>
            </a:r>
          </a:p>
        </p:txBody>
      </p:sp>
    </p:spTree>
    <p:extLst>
      <p:ext uri="{BB962C8B-B14F-4D97-AF65-F5344CB8AC3E}">
        <p14:creationId xmlns:p14="http://schemas.microsoft.com/office/powerpoint/2010/main" val="1401907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3223</TotalTime>
  <Words>903</Words>
  <Application>Microsoft Office PowerPoint</Application>
  <PresentationFormat>Widescreen</PresentationFormat>
  <Paragraphs>132</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First Nations Data Governance Strategy – Implementation in Ontario </vt:lpstr>
      <vt:lpstr>Chiefs of Ontario</vt:lpstr>
      <vt:lpstr>Presentation Goals</vt:lpstr>
      <vt:lpstr>Decades of advocacy leading to…. </vt:lpstr>
      <vt:lpstr>Resolution 21/27 </vt:lpstr>
      <vt:lpstr>Data Champion Advisory Committee  </vt:lpstr>
      <vt:lpstr>Our progress and plans</vt:lpstr>
      <vt:lpstr>Work to be accomplished 2023-2025</vt:lpstr>
      <vt:lpstr>Progress to date:</vt:lpstr>
      <vt:lpstr>Challenges </vt:lpstr>
      <vt:lpstr>Strengths to build on</vt:lpstr>
      <vt:lpstr>Plans moving forward</vt:lpstr>
      <vt:lpstr>Participation in shaping Ontario’s RIGC </vt:lpstr>
      <vt:lpstr>Chiefs of Ontario Secretariat Support:</vt:lpstr>
      <vt:lpstr>First Nations Data Governance Strategy and Ontario’s Data Champion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Genna Benson</dc:creator>
  <cp:lastModifiedBy>Greg Sutherland</cp:lastModifiedBy>
  <cp:revision>53</cp:revision>
  <dcterms:created xsi:type="dcterms:W3CDTF">2021-03-16T19:50:39Z</dcterms:created>
  <dcterms:modified xsi:type="dcterms:W3CDTF">2023-10-20T12:38:23Z</dcterms:modified>
</cp:coreProperties>
</file>