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0" r:id="rId2"/>
    <p:sldId id="298" r:id="rId3"/>
    <p:sldId id="308" r:id="rId4"/>
    <p:sldId id="314" r:id="rId5"/>
    <p:sldId id="313" r:id="rId6"/>
    <p:sldId id="315" r:id="rId7"/>
    <p:sldId id="311" r:id="rId8"/>
    <p:sldId id="316" r:id="rId9"/>
    <p:sldId id="317" r:id="rId10"/>
    <p:sldId id="319" r:id="rId11"/>
    <p:sldId id="318" r:id="rId12"/>
    <p:sldId id="31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2" userDrawn="1">
          <p15:clr>
            <a:srgbClr val="A4A3A4"/>
          </p15:clr>
        </p15:guide>
        <p15:guide id="3" pos="3960" userDrawn="1">
          <p15:clr>
            <a:srgbClr val="A4A3A4"/>
          </p15:clr>
        </p15:guide>
        <p15:guide id="4" orient="horz" pos="11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nna Benson" initials="GB" lastIdx="1" clrIdx="0">
    <p:extLst>
      <p:ext uri="{19B8F6BF-5375-455C-9EA6-DF929625EA0E}">
        <p15:presenceInfo xmlns:p15="http://schemas.microsoft.com/office/powerpoint/2012/main" userId="S-1-5-21-1085031214-776561741-1801674531-48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8E98"/>
    <a:srgbClr val="DE8E67"/>
    <a:srgbClr val="846721"/>
    <a:srgbClr val="09080B"/>
    <a:srgbClr val="2B393C"/>
    <a:srgbClr val="2B3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4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547" y="67"/>
      </p:cViewPr>
      <p:guideLst>
        <p:guide orient="horz" pos="2160"/>
        <p:guide pos="3792"/>
        <p:guide pos="3960"/>
        <p:guide orient="horz" pos="11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2D799E-F969-4B70-9509-DB7FD6F751B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BD5DD5F-0B52-4663-9CB2-6417050AC928}">
      <dgm:prSet phldrT="[Text]"/>
      <dgm:spPr>
        <a:solidFill>
          <a:srgbClr val="6E8E98"/>
        </a:solidFill>
        <a:ln>
          <a:solidFill>
            <a:srgbClr val="09080B"/>
          </a:solidFill>
        </a:ln>
      </dgm:spPr>
      <dgm:t>
        <a:bodyPr/>
        <a:lstStyle/>
        <a:p>
          <a:r>
            <a:rPr lang="en-US" dirty="0" smtClean="0"/>
            <a:t>Resolution 45/16</a:t>
          </a:r>
          <a:endParaRPr lang="en-US" dirty="0"/>
        </a:p>
      </dgm:t>
    </dgm:pt>
    <dgm:pt modelId="{1EFE9CF2-5D5D-4AE8-BA4D-62F0F2E2344F}" type="parTrans" cxnId="{AF118E7D-24CF-4F7D-A010-FD90BD2CB557}">
      <dgm:prSet/>
      <dgm:spPr/>
      <dgm:t>
        <a:bodyPr/>
        <a:lstStyle/>
        <a:p>
          <a:endParaRPr lang="en-US"/>
        </a:p>
      </dgm:t>
    </dgm:pt>
    <dgm:pt modelId="{04A5C294-0A5B-46B2-80B1-6641594024D6}" type="sibTrans" cxnId="{AF118E7D-24CF-4F7D-A010-FD90BD2CB557}">
      <dgm:prSet/>
      <dgm:spPr/>
      <dgm:t>
        <a:bodyPr/>
        <a:lstStyle/>
        <a:p>
          <a:endParaRPr lang="en-US"/>
        </a:p>
      </dgm:t>
    </dgm:pt>
    <dgm:pt modelId="{A069F574-0F4D-4A25-AD24-F1EFE184308F}">
      <dgm:prSet phldrT="[Text]"/>
      <dgm:spPr>
        <a:solidFill>
          <a:srgbClr val="DE8E67"/>
        </a:solidFill>
        <a:ln>
          <a:solidFill>
            <a:srgbClr val="09080B"/>
          </a:solidFill>
        </a:ln>
      </dgm:spPr>
      <dgm:t>
        <a:bodyPr/>
        <a:lstStyle/>
        <a:p>
          <a:r>
            <a:rPr lang="en-US" dirty="0" smtClean="0"/>
            <a:t>Approve 3-Year Strategic Plan</a:t>
          </a:r>
          <a:endParaRPr lang="en-US" dirty="0"/>
        </a:p>
      </dgm:t>
    </dgm:pt>
    <dgm:pt modelId="{19738D86-7206-4EF0-AAA7-F6C49A7167D0}" type="parTrans" cxnId="{B41B31B2-DDA0-45F7-A9E0-9D80CB92693A}">
      <dgm:prSet/>
      <dgm:spPr/>
      <dgm:t>
        <a:bodyPr/>
        <a:lstStyle/>
        <a:p>
          <a:endParaRPr lang="en-US"/>
        </a:p>
      </dgm:t>
    </dgm:pt>
    <dgm:pt modelId="{6ACA4A83-8EDB-4E04-BC55-8C4B755D0AC1}" type="sibTrans" cxnId="{B41B31B2-DDA0-45F7-A9E0-9D80CB92693A}">
      <dgm:prSet/>
      <dgm:spPr/>
      <dgm:t>
        <a:bodyPr/>
        <a:lstStyle/>
        <a:p>
          <a:endParaRPr lang="en-US"/>
        </a:p>
      </dgm:t>
    </dgm:pt>
    <dgm:pt modelId="{7F513352-4520-4E11-9479-AFE0B98D94A3}">
      <dgm:prSet phldrT="[Text]"/>
      <dgm:spPr>
        <a:solidFill>
          <a:srgbClr val="DE8E67"/>
        </a:solidFill>
        <a:ln>
          <a:solidFill>
            <a:srgbClr val="09080B"/>
          </a:solidFill>
        </a:ln>
      </dgm:spPr>
      <dgm:t>
        <a:bodyPr/>
        <a:lstStyle/>
        <a:p>
          <a:r>
            <a:rPr lang="en-US" dirty="0" smtClean="0"/>
            <a:t>Approve FNLLT Terms of Reference</a:t>
          </a:r>
          <a:endParaRPr lang="en-US" dirty="0"/>
        </a:p>
      </dgm:t>
    </dgm:pt>
    <dgm:pt modelId="{EE152064-09F8-443A-A713-ADDB3DD6224F}" type="parTrans" cxnId="{893EB99B-DC4C-4088-97B8-4FBEDB6E01B4}">
      <dgm:prSet/>
      <dgm:spPr/>
      <dgm:t>
        <a:bodyPr/>
        <a:lstStyle/>
        <a:p>
          <a:endParaRPr lang="en-US"/>
        </a:p>
      </dgm:t>
    </dgm:pt>
    <dgm:pt modelId="{4DBDF8A4-9F3C-453F-A33D-23675E3E4E1B}" type="sibTrans" cxnId="{893EB99B-DC4C-4088-97B8-4FBEDB6E01B4}">
      <dgm:prSet/>
      <dgm:spPr/>
      <dgm:t>
        <a:bodyPr/>
        <a:lstStyle/>
        <a:p>
          <a:endParaRPr lang="en-US"/>
        </a:p>
      </dgm:t>
    </dgm:pt>
    <dgm:pt modelId="{AF79D814-B901-41F4-BD9E-1AFBE7FAAC44}">
      <dgm:prSet phldrT="[Text]"/>
      <dgm:spPr>
        <a:solidFill>
          <a:srgbClr val="DE8E67"/>
        </a:solidFill>
        <a:ln>
          <a:solidFill>
            <a:srgbClr val="09080B"/>
          </a:solidFill>
        </a:ln>
      </dgm:spPr>
      <dgm:t>
        <a:bodyPr/>
        <a:lstStyle/>
        <a:p>
          <a:r>
            <a:rPr lang="en-US" dirty="0" smtClean="0"/>
            <a:t>Require EDU to fund process</a:t>
          </a:r>
          <a:endParaRPr lang="en-US" dirty="0"/>
        </a:p>
      </dgm:t>
    </dgm:pt>
    <dgm:pt modelId="{13B7257B-859E-48BB-A5F0-CDA922136113}" type="parTrans" cxnId="{13B9AE84-6DD3-45D1-8CBC-F51AEF89FF38}">
      <dgm:prSet/>
      <dgm:spPr/>
      <dgm:t>
        <a:bodyPr/>
        <a:lstStyle/>
        <a:p>
          <a:endParaRPr lang="en-US"/>
        </a:p>
      </dgm:t>
    </dgm:pt>
    <dgm:pt modelId="{91C223FA-460B-4A36-BD8B-50E0F99C4A81}" type="sibTrans" cxnId="{13B9AE84-6DD3-45D1-8CBC-F51AEF89FF38}">
      <dgm:prSet/>
      <dgm:spPr/>
      <dgm:t>
        <a:bodyPr/>
        <a:lstStyle/>
        <a:p>
          <a:endParaRPr lang="en-US"/>
        </a:p>
      </dgm:t>
    </dgm:pt>
    <dgm:pt modelId="{8EF3D13E-201C-4310-B4D8-0860F46E168B}">
      <dgm:prSet phldrT="[Text]"/>
      <dgm:spPr>
        <a:solidFill>
          <a:srgbClr val="DE8E67"/>
        </a:solidFill>
        <a:ln>
          <a:solidFill>
            <a:srgbClr val="09080B"/>
          </a:solidFill>
        </a:ln>
      </dgm:spPr>
      <dgm:t>
        <a:bodyPr/>
        <a:lstStyle/>
        <a:p>
          <a:r>
            <a:rPr lang="en-US" dirty="0" smtClean="0"/>
            <a:t>Request expansion - PSE</a:t>
          </a:r>
        </a:p>
      </dgm:t>
    </dgm:pt>
    <dgm:pt modelId="{E49D5A76-D889-4A57-A483-6A8C87E6C5FB}" type="parTrans" cxnId="{26FA595A-7739-473C-9F1E-C63DCF8D6BFB}">
      <dgm:prSet/>
      <dgm:spPr/>
      <dgm:t>
        <a:bodyPr/>
        <a:lstStyle/>
        <a:p>
          <a:endParaRPr lang="en-US"/>
        </a:p>
      </dgm:t>
    </dgm:pt>
    <dgm:pt modelId="{3760218C-9653-4C48-8CA8-B87F4B340CF4}" type="sibTrans" cxnId="{26FA595A-7739-473C-9F1E-C63DCF8D6BFB}">
      <dgm:prSet/>
      <dgm:spPr/>
      <dgm:t>
        <a:bodyPr/>
        <a:lstStyle/>
        <a:p>
          <a:endParaRPr lang="en-US"/>
        </a:p>
      </dgm:t>
    </dgm:pt>
    <dgm:pt modelId="{7422DC9D-812D-48E2-A0BA-DB9C9DC306A6}" type="pres">
      <dgm:prSet presAssocID="{C42D799E-F969-4B70-9509-DB7FD6F751B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5A6648-1B7E-4616-A6F4-22EF198CF087}" type="pres">
      <dgm:prSet presAssocID="{4BD5DD5F-0B52-4663-9CB2-6417050AC928}" presName="root1" presStyleCnt="0"/>
      <dgm:spPr/>
    </dgm:pt>
    <dgm:pt modelId="{699F4840-292C-4FD0-A004-707DC5D4140D}" type="pres">
      <dgm:prSet presAssocID="{4BD5DD5F-0B52-4663-9CB2-6417050AC92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8B0DC8-5870-47D8-907D-754C200D6ACA}" type="pres">
      <dgm:prSet presAssocID="{4BD5DD5F-0B52-4663-9CB2-6417050AC928}" presName="level2hierChild" presStyleCnt="0"/>
      <dgm:spPr/>
    </dgm:pt>
    <dgm:pt modelId="{DDD3F349-51D1-4587-A23C-C42CFF16E196}" type="pres">
      <dgm:prSet presAssocID="{19738D86-7206-4EF0-AAA7-F6C49A7167D0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A0E6858B-90F6-4134-A388-33C00E2AD192}" type="pres">
      <dgm:prSet presAssocID="{19738D86-7206-4EF0-AAA7-F6C49A7167D0}" presName="connTx" presStyleLbl="parChTrans1D2" presStyleIdx="0" presStyleCnt="4"/>
      <dgm:spPr/>
      <dgm:t>
        <a:bodyPr/>
        <a:lstStyle/>
        <a:p>
          <a:endParaRPr lang="en-US"/>
        </a:p>
      </dgm:t>
    </dgm:pt>
    <dgm:pt modelId="{BACF7C4E-7565-4A5A-935F-07AB2C503FE7}" type="pres">
      <dgm:prSet presAssocID="{A069F574-0F4D-4A25-AD24-F1EFE184308F}" presName="root2" presStyleCnt="0"/>
      <dgm:spPr/>
    </dgm:pt>
    <dgm:pt modelId="{DD5CBE1D-4460-4767-B0EA-A2D0F5DB7149}" type="pres">
      <dgm:prSet presAssocID="{A069F574-0F4D-4A25-AD24-F1EFE184308F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CB09DC-E66E-4411-889F-08B7D6B3B1DC}" type="pres">
      <dgm:prSet presAssocID="{A069F574-0F4D-4A25-AD24-F1EFE184308F}" presName="level3hierChild" presStyleCnt="0"/>
      <dgm:spPr/>
    </dgm:pt>
    <dgm:pt modelId="{213AC452-5478-4358-A68E-BD6E0573A0E7}" type="pres">
      <dgm:prSet presAssocID="{EE152064-09F8-443A-A713-ADDB3DD6224F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EC21498B-DF3A-4AB4-BA35-F93A0BD25FE9}" type="pres">
      <dgm:prSet presAssocID="{EE152064-09F8-443A-A713-ADDB3DD6224F}" presName="connTx" presStyleLbl="parChTrans1D2" presStyleIdx="1" presStyleCnt="4"/>
      <dgm:spPr/>
      <dgm:t>
        <a:bodyPr/>
        <a:lstStyle/>
        <a:p>
          <a:endParaRPr lang="en-US"/>
        </a:p>
      </dgm:t>
    </dgm:pt>
    <dgm:pt modelId="{F3338159-996A-4DE9-AFB5-4B50D672C49B}" type="pres">
      <dgm:prSet presAssocID="{7F513352-4520-4E11-9479-AFE0B98D94A3}" presName="root2" presStyleCnt="0"/>
      <dgm:spPr/>
    </dgm:pt>
    <dgm:pt modelId="{139FBB3D-4076-4122-9078-770B9DA68E0F}" type="pres">
      <dgm:prSet presAssocID="{7F513352-4520-4E11-9479-AFE0B98D94A3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30C3B2-3F47-491C-B9FF-1B481B01ECFF}" type="pres">
      <dgm:prSet presAssocID="{7F513352-4520-4E11-9479-AFE0B98D94A3}" presName="level3hierChild" presStyleCnt="0"/>
      <dgm:spPr/>
    </dgm:pt>
    <dgm:pt modelId="{7902253F-E55B-4CD9-BCC9-D1C666A36FBD}" type="pres">
      <dgm:prSet presAssocID="{13B7257B-859E-48BB-A5F0-CDA922136113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3DB46F82-BABF-4E08-8C66-14463A702983}" type="pres">
      <dgm:prSet presAssocID="{13B7257B-859E-48BB-A5F0-CDA922136113}" presName="connTx" presStyleLbl="parChTrans1D2" presStyleIdx="2" presStyleCnt="4"/>
      <dgm:spPr/>
      <dgm:t>
        <a:bodyPr/>
        <a:lstStyle/>
        <a:p>
          <a:endParaRPr lang="en-US"/>
        </a:p>
      </dgm:t>
    </dgm:pt>
    <dgm:pt modelId="{2DF910AA-8771-4C11-A2FB-5BD7726257D6}" type="pres">
      <dgm:prSet presAssocID="{AF79D814-B901-41F4-BD9E-1AFBE7FAAC44}" presName="root2" presStyleCnt="0"/>
      <dgm:spPr/>
    </dgm:pt>
    <dgm:pt modelId="{B7AE487C-80D8-4A82-A7D9-C3AF3833A244}" type="pres">
      <dgm:prSet presAssocID="{AF79D814-B901-41F4-BD9E-1AFBE7FAAC44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A9FDC0-875C-4D25-8568-A841A14B9A68}" type="pres">
      <dgm:prSet presAssocID="{AF79D814-B901-41F4-BD9E-1AFBE7FAAC44}" presName="level3hierChild" presStyleCnt="0"/>
      <dgm:spPr/>
    </dgm:pt>
    <dgm:pt modelId="{C02A42D0-0CA1-4CE5-8930-9AE03F1F4B64}" type="pres">
      <dgm:prSet presAssocID="{E49D5A76-D889-4A57-A483-6A8C87E6C5FB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184CB736-604B-46F3-913F-3EBA82680EB9}" type="pres">
      <dgm:prSet presAssocID="{E49D5A76-D889-4A57-A483-6A8C87E6C5FB}" presName="connTx" presStyleLbl="parChTrans1D2" presStyleIdx="3" presStyleCnt="4"/>
      <dgm:spPr/>
      <dgm:t>
        <a:bodyPr/>
        <a:lstStyle/>
        <a:p>
          <a:endParaRPr lang="en-US"/>
        </a:p>
      </dgm:t>
    </dgm:pt>
    <dgm:pt modelId="{6F09E539-D6F8-44E2-9C4A-98089E03CE86}" type="pres">
      <dgm:prSet presAssocID="{8EF3D13E-201C-4310-B4D8-0860F46E168B}" presName="root2" presStyleCnt="0"/>
      <dgm:spPr/>
    </dgm:pt>
    <dgm:pt modelId="{248B4CE8-D6BC-4B86-A7EB-707066BDAE4D}" type="pres">
      <dgm:prSet presAssocID="{8EF3D13E-201C-4310-B4D8-0860F46E168B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13F7FB-6F54-4324-808E-8085DEBAA0A9}" type="pres">
      <dgm:prSet presAssocID="{8EF3D13E-201C-4310-B4D8-0860F46E168B}" presName="level3hierChild" presStyleCnt="0"/>
      <dgm:spPr/>
    </dgm:pt>
  </dgm:ptLst>
  <dgm:cxnLst>
    <dgm:cxn modelId="{F50366D7-2C21-44EE-9D68-E3EA5FF85084}" type="presOf" srcId="{EE152064-09F8-443A-A713-ADDB3DD6224F}" destId="{EC21498B-DF3A-4AB4-BA35-F93A0BD25FE9}" srcOrd="1" destOrd="0" presId="urn:microsoft.com/office/officeart/2008/layout/HorizontalMultiLevelHierarchy"/>
    <dgm:cxn modelId="{031BBC73-BBF5-45A9-A833-0C9BE64B2D7F}" type="presOf" srcId="{13B7257B-859E-48BB-A5F0-CDA922136113}" destId="{7902253F-E55B-4CD9-BCC9-D1C666A36FBD}" srcOrd="0" destOrd="0" presId="urn:microsoft.com/office/officeart/2008/layout/HorizontalMultiLevelHierarchy"/>
    <dgm:cxn modelId="{6E60288C-01CC-4B55-84BE-6923210E5369}" type="presOf" srcId="{13B7257B-859E-48BB-A5F0-CDA922136113}" destId="{3DB46F82-BABF-4E08-8C66-14463A702983}" srcOrd="1" destOrd="0" presId="urn:microsoft.com/office/officeart/2008/layout/HorizontalMultiLevelHierarchy"/>
    <dgm:cxn modelId="{1B935AAA-60D2-4329-B750-F81FC92D8710}" type="presOf" srcId="{19738D86-7206-4EF0-AAA7-F6C49A7167D0}" destId="{DDD3F349-51D1-4587-A23C-C42CFF16E196}" srcOrd="0" destOrd="0" presId="urn:microsoft.com/office/officeart/2008/layout/HorizontalMultiLevelHierarchy"/>
    <dgm:cxn modelId="{A660E65D-B88E-4467-81E7-24CD644B3EB9}" type="presOf" srcId="{E49D5A76-D889-4A57-A483-6A8C87E6C5FB}" destId="{C02A42D0-0CA1-4CE5-8930-9AE03F1F4B64}" srcOrd="0" destOrd="0" presId="urn:microsoft.com/office/officeart/2008/layout/HorizontalMultiLevelHierarchy"/>
    <dgm:cxn modelId="{44FC4941-6E59-4B6A-A51D-B41B639A5541}" type="presOf" srcId="{C42D799E-F969-4B70-9509-DB7FD6F751B4}" destId="{7422DC9D-812D-48E2-A0BA-DB9C9DC306A6}" srcOrd="0" destOrd="0" presId="urn:microsoft.com/office/officeart/2008/layout/HorizontalMultiLevelHierarchy"/>
    <dgm:cxn modelId="{B41B31B2-DDA0-45F7-A9E0-9D80CB92693A}" srcId="{4BD5DD5F-0B52-4663-9CB2-6417050AC928}" destId="{A069F574-0F4D-4A25-AD24-F1EFE184308F}" srcOrd="0" destOrd="0" parTransId="{19738D86-7206-4EF0-AAA7-F6C49A7167D0}" sibTransId="{6ACA4A83-8EDB-4E04-BC55-8C4B755D0AC1}"/>
    <dgm:cxn modelId="{AF118E7D-24CF-4F7D-A010-FD90BD2CB557}" srcId="{C42D799E-F969-4B70-9509-DB7FD6F751B4}" destId="{4BD5DD5F-0B52-4663-9CB2-6417050AC928}" srcOrd="0" destOrd="0" parTransId="{1EFE9CF2-5D5D-4AE8-BA4D-62F0F2E2344F}" sibTransId="{04A5C294-0A5B-46B2-80B1-6641594024D6}"/>
    <dgm:cxn modelId="{12720F3E-E665-4CA8-BABB-34F8B6D6E2E2}" type="presOf" srcId="{EE152064-09F8-443A-A713-ADDB3DD6224F}" destId="{213AC452-5478-4358-A68E-BD6E0573A0E7}" srcOrd="0" destOrd="0" presId="urn:microsoft.com/office/officeart/2008/layout/HorizontalMultiLevelHierarchy"/>
    <dgm:cxn modelId="{13B9AE84-6DD3-45D1-8CBC-F51AEF89FF38}" srcId="{4BD5DD5F-0B52-4663-9CB2-6417050AC928}" destId="{AF79D814-B901-41F4-BD9E-1AFBE7FAAC44}" srcOrd="2" destOrd="0" parTransId="{13B7257B-859E-48BB-A5F0-CDA922136113}" sibTransId="{91C223FA-460B-4A36-BD8B-50E0F99C4A81}"/>
    <dgm:cxn modelId="{6F1C33CB-7711-4AB8-9B50-1BE533AF9F01}" type="presOf" srcId="{4BD5DD5F-0B52-4663-9CB2-6417050AC928}" destId="{699F4840-292C-4FD0-A004-707DC5D4140D}" srcOrd="0" destOrd="0" presId="urn:microsoft.com/office/officeart/2008/layout/HorizontalMultiLevelHierarchy"/>
    <dgm:cxn modelId="{B8CA4282-EB4A-465B-A704-E3791C3F47D9}" type="presOf" srcId="{AF79D814-B901-41F4-BD9E-1AFBE7FAAC44}" destId="{B7AE487C-80D8-4A82-A7D9-C3AF3833A244}" srcOrd="0" destOrd="0" presId="urn:microsoft.com/office/officeart/2008/layout/HorizontalMultiLevelHierarchy"/>
    <dgm:cxn modelId="{35ED3823-787D-40F0-85CC-9D2F0179BE68}" type="presOf" srcId="{A069F574-0F4D-4A25-AD24-F1EFE184308F}" destId="{DD5CBE1D-4460-4767-B0EA-A2D0F5DB7149}" srcOrd="0" destOrd="0" presId="urn:microsoft.com/office/officeart/2008/layout/HorizontalMultiLevelHierarchy"/>
    <dgm:cxn modelId="{6A86025C-6B3C-475F-AF40-A8EC513B8D32}" type="presOf" srcId="{8EF3D13E-201C-4310-B4D8-0860F46E168B}" destId="{248B4CE8-D6BC-4B86-A7EB-707066BDAE4D}" srcOrd="0" destOrd="0" presId="urn:microsoft.com/office/officeart/2008/layout/HorizontalMultiLevelHierarchy"/>
    <dgm:cxn modelId="{FEBC2C30-420C-460F-A7C7-62E6CD2A4395}" type="presOf" srcId="{19738D86-7206-4EF0-AAA7-F6C49A7167D0}" destId="{A0E6858B-90F6-4134-A388-33C00E2AD192}" srcOrd="1" destOrd="0" presId="urn:microsoft.com/office/officeart/2008/layout/HorizontalMultiLevelHierarchy"/>
    <dgm:cxn modelId="{893EB99B-DC4C-4088-97B8-4FBEDB6E01B4}" srcId="{4BD5DD5F-0B52-4663-9CB2-6417050AC928}" destId="{7F513352-4520-4E11-9479-AFE0B98D94A3}" srcOrd="1" destOrd="0" parTransId="{EE152064-09F8-443A-A713-ADDB3DD6224F}" sibTransId="{4DBDF8A4-9F3C-453F-A33D-23675E3E4E1B}"/>
    <dgm:cxn modelId="{26FA595A-7739-473C-9F1E-C63DCF8D6BFB}" srcId="{4BD5DD5F-0B52-4663-9CB2-6417050AC928}" destId="{8EF3D13E-201C-4310-B4D8-0860F46E168B}" srcOrd="3" destOrd="0" parTransId="{E49D5A76-D889-4A57-A483-6A8C87E6C5FB}" sibTransId="{3760218C-9653-4C48-8CA8-B87F4B340CF4}"/>
    <dgm:cxn modelId="{4E711E9A-D6F3-45BE-A497-56C91FA7325B}" type="presOf" srcId="{E49D5A76-D889-4A57-A483-6A8C87E6C5FB}" destId="{184CB736-604B-46F3-913F-3EBA82680EB9}" srcOrd="1" destOrd="0" presId="urn:microsoft.com/office/officeart/2008/layout/HorizontalMultiLevelHierarchy"/>
    <dgm:cxn modelId="{D22CD3C1-BD2D-4D0A-A2D0-A9E88EF9C800}" type="presOf" srcId="{7F513352-4520-4E11-9479-AFE0B98D94A3}" destId="{139FBB3D-4076-4122-9078-770B9DA68E0F}" srcOrd="0" destOrd="0" presId="urn:microsoft.com/office/officeart/2008/layout/HorizontalMultiLevelHierarchy"/>
    <dgm:cxn modelId="{C0377972-710B-4801-86E0-03624FFB8F77}" type="presParOf" srcId="{7422DC9D-812D-48E2-A0BA-DB9C9DC306A6}" destId="{925A6648-1B7E-4616-A6F4-22EF198CF087}" srcOrd="0" destOrd="0" presId="urn:microsoft.com/office/officeart/2008/layout/HorizontalMultiLevelHierarchy"/>
    <dgm:cxn modelId="{92DF36F9-56D7-4610-AE03-BD98DA495DB3}" type="presParOf" srcId="{925A6648-1B7E-4616-A6F4-22EF198CF087}" destId="{699F4840-292C-4FD0-A004-707DC5D4140D}" srcOrd="0" destOrd="0" presId="urn:microsoft.com/office/officeart/2008/layout/HorizontalMultiLevelHierarchy"/>
    <dgm:cxn modelId="{04457AC8-FDEB-4DB2-91B4-97BC5CB3FB46}" type="presParOf" srcId="{925A6648-1B7E-4616-A6F4-22EF198CF087}" destId="{638B0DC8-5870-47D8-907D-754C200D6ACA}" srcOrd="1" destOrd="0" presId="urn:microsoft.com/office/officeart/2008/layout/HorizontalMultiLevelHierarchy"/>
    <dgm:cxn modelId="{6C3950FF-9EFA-40F9-89AB-7E7D7132CC06}" type="presParOf" srcId="{638B0DC8-5870-47D8-907D-754C200D6ACA}" destId="{DDD3F349-51D1-4587-A23C-C42CFF16E196}" srcOrd="0" destOrd="0" presId="urn:microsoft.com/office/officeart/2008/layout/HorizontalMultiLevelHierarchy"/>
    <dgm:cxn modelId="{41111E28-8E9C-44B4-88D6-FB113CE95F92}" type="presParOf" srcId="{DDD3F349-51D1-4587-A23C-C42CFF16E196}" destId="{A0E6858B-90F6-4134-A388-33C00E2AD192}" srcOrd="0" destOrd="0" presId="urn:microsoft.com/office/officeart/2008/layout/HorizontalMultiLevelHierarchy"/>
    <dgm:cxn modelId="{0A774CE5-C29D-41F6-AFC6-B56A80238D68}" type="presParOf" srcId="{638B0DC8-5870-47D8-907D-754C200D6ACA}" destId="{BACF7C4E-7565-4A5A-935F-07AB2C503FE7}" srcOrd="1" destOrd="0" presId="urn:microsoft.com/office/officeart/2008/layout/HorizontalMultiLevelHierarchy"/>
    <dgm:cxn modelId="{AF23FB11-A5B2-4FAD-B7B5-149A3DE71C7C}" type="presParOf" srcId="{BACF7C4E-7565-4A5A-935F-07AB2C503FE7}" destId="{DD5CBE1D-4460-4767-B0EA-A2D0F5DB7149}" srcOrd="0" destOrd="0" presId="urn:microsoft.com/office/officeart/2008/layout/HorizontalMultiLevelHierarchy"/>
    <dgm:cxn modelId="{9E5B3116-9D93-462A-9D0B-FE5E940153E5}" type="presParOf" srcId="{BACF7C4E-7565-4A5A-935F-07AB2C503FE7}" destId="{B6CB09DC-E66E-4411-889F-08B7D6B3B1DC}" srcOrd="1" destOrd="0" presId="urn:microsoft.com/office/officeart/2008/layout/HorizontalMultiLevelHierarchy"/>
    <dgm:cxn modelId="{E35B8889-4A21-4A27-B571-B46365B11498}" type="presParOf" srcId="{638B0DC8-5870-47D8-907D-754C200D6ACA}" destId="{213AC452-5478-4358-A68E-BD6E0573A0E7}" srcOrd="2" destOrd="0" presId="urn:microsoft.com/office/officeart/2008/layout/HorizontalMultiLevelHierarchy"/>
    <dgm:cxn modelId="{8D43C096-3FBB-4FD7-9AB0-ED314E0F73BA}" type="presParOf" srcId="{213AC452-5478-4358-A68E-BD6E0573A0E7}" destId="{EC21498B-DF3A-4AB4-BA35-F93A0BD25FE9}" srcOrd="0" destOrd="0" presId="urn:microsoft.com/office/officeart/2008/layout/HorizontalMultiLevelHierarchy"/>
    <dgm:cxn modelId="{58957892-6DC1-4987-A9C4-B7D751905F5A}" type="presParOf" srcId="{638B0DC8-5870-47D8-907D-754C200D6ACA}" destId="{F3338159-996A-4DE9-AFB5-4B50D672C49B}" srcOrd="3" destOrd="0" presId="urn:microsoft.com/office/officeart/2008/layout/HorizontalMultiLevelHierarchy"/>
    <dgm:cxn modelId="{9FC443B0-3A06-4929-B194-422A250F1AA5}" type="presParOf" srcId="{F3338159-996A-4DE9-AFB5-4B50D672C49B}" destId="{139FBB3D-4076-4122-9078-770B9DA68E0F}" srcOrd="0" destOrd="0" presId="urn:microsoft.com/office/officeart/2008/layout/HorizontalMultiLevelHierarchy"/>
    <dgm:cxn modelId="{C60F588C-838D-419F-90EF-B1169A80E095}" type="presParOf" srcId="{F3338159-996A-4DE9-AFB5-4B50D672C49B}" destId="{2430C3B2-3F47-491C-B9FF-1B481B01ECFF}" srcOrd="1" destOrd="0" presId="urn:microsoft.com/office/officeart/2008/layout/HorizontalMultiLevelHierarchy"/>
    <dgm:cxn modelId="{B41D8953-5C47-4309-9B57-D15EFC5B8FA5}" type="presParOf" srcId="{638B0DC8-5870-47D8-907D-754C200D6ACA}" destId="{7902253F-E55B-4CD9-BCC9-D1C666A36FBD}" srcOrd="4" destOrd="0" presId="urn:microsoft.com/office/officeart/2008/layout/HorizontalMultiLevelHierarchy"/>
    <dgm:cxn modelId="{1FBF2CE4-AD70-41BF-8B9B-AA5EABA04FC8}" type="presParOf" srcId="{7902253F-E55B-4CD9-BCC9-D1C666A36FBD}" destId="{3DB46F82-BABF-4E08-8C66-14463A702983}" srcOrd="0" destOrd="0" presId="urn:microsoft.com/office/officeart/2008/layout/HorizontalMultiLevelHierarchy"/>
    <dgm:cxn modelId="{16C86C20-1498-4F60-87CF-809E5F25DA16}" type="presParOf" srcId="{638B0DC8-5870-47D8-907D-754C200D6ACA}" destId="{2DF910AA-8771-4C11-A2FB-5BD7726257D6}" srcOrd="5" destOrd="0" presId="urn:microsoft.com/office/officeart/2008/layout/HorizontalMultiLevelHierarchy"/>
    <dgm:cxn modelId="{B9AEFCB8-8938-4C89-8B8F-B73E20B33DA6}" type="presParOf" srcId="{2DF910AA-8771-4C11-A2FB-5BD7726257D6}" destId="{B7AE487C-80D8-4A82-A7D9-C3AF3833A244}" srcOrd="0" destOrd="0" presId="urn:microsoft.com/office/officeart/2008/layout/HorizontalMultiLevelHierarchy"/>
    <dgm:cxn modelId="{4B3DD96A-3EE9-4A9D-9C1A-8296607C0E3D}" type="presParOf" srcId="{2DF910AA-8771-4C11-A2FB-5BD7726257D6}" destId="{FDA9FDC0-875C-4D25-8568-A841A14B9A68}" srcOrd="1" destOrd="0" presId="urn:microsoft.com/office/officeart/2008/layout/HorizontalMultiLevelHierarchy"/>
    <dgm:cxn modelId="{EF1C1165-D395-4C25-B9BD-F1749F38A464}" type="presParOf" srcId="{638B0DC8-5870-47D8-907D-754C200D6ACA}" destId="{C02A42D0-0CA1-4CE5-8930-9AE03F1F4B64}" srcOrd="6" destOrd="0" presId="urn:microsoft.com/office/officeart/2008/layout/HorizontalMultiLevelHierarchy"/>
    <dgm:cxn modelId="{DF99C71D-1175-4D53-BA5C-2DC60E0DB735}" type="presParOf" srcId="{C02A42D0-0CA1-4CE5-8930-9AE03F1F4B64}" destId="{184CB736-604B-46F3-913F-3EBA82680EB9}" srcOrd="0" destOrd="0" presId="urn:microsoft.com/office/officeart/2008/layout/HorizontalMultiLevelHierarchy"/>
    <dgm:cxn modelId="{50AB2C3C-29FE-4DC8-BC94-F6305DD2A6FF}" type="presParOf" srcId="{638B0DC8-5870-47D8-907D-754C200D6ACA}" destId="{6F09E539-D6F8-44E2-9C4A-98089E03CE86}" srcOrd="7" destOrd="0" presId="urn:microsoft.com/office/officeart/2008/layout/HorizontalMultiLevelHierarchy"/>
    <dgm:cxn modelId="{392B74A7-222B-4F0C-83DB-CD024AEC9354}" type="presParOf" srcId="{6F09E539-D6F8-44E2-9C4A-98089E03CE86}" destId="{248B4CE8-D6BC-4B86-A7EB-707066BDAE4D}" srcOrd="0" destOrd="0" presId="urn:microsoft.com/office/officeart/2008/layout/HorizontalMultiLevelHierarchy"/>
    <dgm:cxn modelId="{FF6F1C09-2B98-4BCE-A943-5482C178973E}" type="presParOf" srcId="{6F09E539-D6F8-44E2-9C4A-98089E03CE86}" destId="{C113F7FB-6F54-4324-808E-8085DEBAA0A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4628AB-8D7C-46DD-B368-397F9A3559FE}" type="doc">
      <dgm:prSet loTypeId="urn:microsoft.com/office/officeart/2005/8/layout/radial4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DA2C1EC-12C8-4E96-909C-093CACABCC1A}">
      <dgm:prSet phldrT="[Text]"/>
      <dgm:spPr>
        <a:solidFill>
          <a:srgbClr val="6E8E98"/>
        </a:solidFill>
        <a:ln>
          <a:solidFill>
            <a:srgbClr val="09080B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June 2023 Leadership Advocacy Strategy</a:t>
          </a:r>
          <a:endParaRPr lang="en-US" dirty="0">
            <a:solidFill>
              <a:schemeClr val="tx1"/>
            </a:solidFill>
          </a:endParaRPr>
        </a:p>
      </dgm:t>
    </dgm:pt>
    <dgm:pt modelId="{74CD97F2-EC77-4CD2-8CD4-1419E2891AD6}" type="parTrans" cxnId="{ED5ABAD1-A6E0-4D81-88EB-21186EEB7356}">
      <dgm:prSet/>
      <dgm:spPr/>
      <dgm:t>
        <a:bodyPr/>
        <a:lstStyle/>
        <a:p>
          <a:endParaRPr lang="en-US"/>
        </a:p>
      </dgm:t>
    </dgm:pt>
    <dgm:pt modelId="{49B2D532-DF58-449C-BE53-9337EE3C2F79}" type="sibTrans" cxnId="{ED5ABAD1-A6E0-4D81-88EB-21186EEB7356}">
      <dgm:prSet/>
      <dgm:spPr/>
      <dgm:t>
        <a:bodyPr/>
        <a:lstStyle/>
        <a:p>
          <a:endParaRPr lang="en-US"/>
        </a:p>
      </dgm:t>
    </dgm:pt>
    <dgm:pt modelId="{9D15F11A-B568-4CCF-8056-8872DCF88F38}">
      <dgm:prSet phldrT="[Text]"/>
      <dgm:spPr>
        <a:solidFill>
          <a:srgbClr val="DE8E67"/>
        </a:solidFill>
        <a:ln>
          <a:solidFill>
            <a:srgbClr val="09080B"/>
          </a:solidFill>
        </a:ln>
      </dgm:spPr>
      <dgm:t>
        <a:bodyPr/>
        <a:lstStyle/>
        <a:p>
          <a:r>
            <a:rPr lang="en-US" dirty="0" smtClean="0"/>
            <a:t>Full commitment to establish a table with bi-monthly meetings with ADMs</a:t>
          </a:r>
          <a:endParaRPr lang="en-US" dirty="0"/>
        </a:p>
      </dgm:t>
    </dgm:pt>
    <dgm:pt modelId="{D8D8826C-72AD-4E6F-820D-8E8226E16038}" type="parTrans" cxnId="{59F68D43-D1A1-45E6-8468-147578DA0FB7}">
      <dgm:prSet/>
      <dgm:spPr>
        <a:solidFill>
          <a:srgbClr val="6E8E98"/>
        </a:solidFill>
      </dgm:spPr>
      <dgm:t>
        <a:bodyPr/>
        <a:lstStyle/>
        <a:p>
          <a:endParaRPr lang="en-US"/>
        </a:p>
      </dgm:t>
    </dgm:pt>
    <dgm:pt modelId="{FE0F2806-F3E0-4C81-B882-79B577245D00}" type="sibTrans" cxnId="{59F68D43-D1A1-45E6-8468-147578DA0FB7}">
      <dgm:prSet/>
      <dgm:spPr/>
      <dgm:t>
        <a:bodyPr/>
        <a:lstStyle/>
        <a:p>
          <a:endParaRPr lang="en-US"/>
        </a:p>
      </dgm:t>
    </dgm:pt>
    <dgm:pt modelId="{E4A5F399-C0C1-4A30-9FF9-B32F0C656B9B}">
      <dgm:prSet phldrT="[Text]"/>
      <dgm:spPr>
        <a:solidFill>
          <a:srgbClr val="DE8E67"/>
        </a:solidFill>
        <a:ln>
          <a:solidFill>
            <a:srgbClr val="09080B"/>
          </a:solidFill>
        </a:ln>
      </dgm:spPr>
      <dgm:t>
        <a:bodyPr/>
        <a:lstStyle/>
        <a:p>
          <a:r>
            <a:rPr lang="en-US" dirty="0" smtClean="0"/>
            <a:t>COO / EDU to determine what the First Nations Lifelong Learning Table Planning Circle will look like and how it will work</a:t>
          </a:r>
          <a:endParaRPr lang="en-US" dirty="0"/>
        </a:p>
      </dgm:t>
    </dgm:pt>
    <dgm:pt modelId="{AF9868D6-20C2-4907-B93E-7076C45ECCBB}" type="parTrans" cxnId="{7DF5E9DE-8B98-4BF0-930C-DE90F41CBD3C}">
      <dgm:prSet/>
      <dgm:spPr>
        <a:solidFill>
          <a:srgbClr val="6E8E98"/>
        </a:solidFill>
      </dgm:spPr>
      <dgm:t>
        <a:bodyPr/>
        <a:lstStyle/>
        <a:p>
          <a:endParaRPr lang="en-US"/>
        </a:p>
      </dgm:t>
    </dgm:pt>
    <dgm:pt modelId="{8BC27667-D965-42A6-AA5D-AF826D9368E3}" type="sibTrans" cxnId="{7DF5E9DE-8B98-4BF0-930C-DE90F41CBD3C}">
      <dgm:prSet/>
      <dgm:spPr/>
      <dgm:t>
        <a:bodyPr/>
        <a:lstStyle/>
        <a:p>
          <a:endParaRPr lang="en-US"/>
        </a:p>
      </dgm:t>
    </dgm:pt>
    <dgm:pt modelId="{0B150BDE-C00C-4A70-86B6-FE989C53EBEA}">
      <dgm:prSet phldrT="[Text]"/>
      <dgm:spPr/>
      <dgm:t>
        <a:bodyPr/>
        <a:lstStyle/>
        <a:p>
          <a:endParaRPr lang="en-US" dirty="0"/>
        </a:p>
      </dgm:t>
    </dgm:pt>
    <dgm:pt modelId="{867A6254-106E-4AAC-B35A-57F7D4E78ECB}" type="parTrans" cxnId="{216DFA60-6212-4ECC-A06D-FF1505ED7BE3}">
      <dgm:prSet/>
      <dgm:spPr/>
      <dgm:t>
        <a:bodyPr/>
        <a:lstStyle/>
        <a:p>
          <a:endParaRPr lang="en-US"/>
        </a:p>
      </dgm:t>
    </dgm:pt>
    <dgm:pt modelId="{E70E509C-837C-4856-B644-CAA4CD9D05D1}" type="sibTrans" cxnId="{216DFA60-6212-4ECC-A06D-FF1505ED7BE3}">
      <dgm:prSet/>
      <dgm:spPr/>
      <dgm:t>
        <a:bodyPr/>
        <a:lstStyle/>
        <a:p>
          <a:endParaRPr lang="en-US"/>
        </a:p>
      </dgm:t>
    </dgm:pt>
    <dgm:pt modelId="{2E31D10C-E79E-4BE0-A925-8DECBE2CF9FF}" type="pres">
      <dgm:prSet presAssocID="{D84628AB-8D7C-46DD-B368-397F9A3559F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8F3DEE-E5FF-4E26-A6B0-D67C0CD6E7AD}" type="pres">
      <dgm:prSet presAssocID="{4DA2C1EC-12C8-4E96-909C-093CACABCC1A}" presName="centerShape" presStyleLbl="node0" presStyleIdx="0" presStyleCnt="1"/>
      <dgm:spPr/>
      <dgm:t>
        <a:bodyPr/>
        <a:lstStyle/>
        <a:p>
          <a:endParaRPr lang="en-US"/>
        </a:p>
      </dgm:t>
    </dgm:pt>
    <dgm:pt modelId="{095E1872-854D-4EDC-BCD1-28B053D3E9A7}" type="pres">
      <dgm:prSet presAssocID="{D8D8826C-72AD-4E6F-820D-8E8226E16038}" presName="parTrans" presStyleLbl="bgSibTrans2D1" presStyleIdx="0" presStyleCnt="2"/>
      <dgm:spPr/>
      <dgm:t>
        <a:bodyPr/>
        <a:lstStyle/>
        <a:p>
          <a:endParaRPr lang="en-US"/>
        </a:p>
      </dgm:t>
    </dgm:pt>
    <dgm:pt modelId="{D83BE2A9-AD3B-4F02-A812-D365E78BDEAB}" type="pres">
      <dgm:prSet presAssocID="{9D15F11A-B568-4CCF-8056-8872DCF88F3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A8691A-2009-4B73-BE77-00C84400EDBB}" type="pres">
      <dgm:prSet presAssocID="{AF9868D6-20C2-4907-B93E-7076C45ECCBB}" presName="parTrans" presStyleLbl="bgSibTrans2D1" presStyleIdx="1" presStyleCnt="2"/>
      <dgm:spPr/>
      <dgm:t>
        <a:bodyPr/>
        <a:lstStyle/>
        <a:p>
          <a:endParaRPr lang="en-US"/>
        </a:p>
      </dgm:t>
    </dgm:pt>
    <dgm:pt modelId="{1789472A-03C5-4BDE-A467-98BDF70562F1}" type="pres">
      <dgm:prSet presAssocID="{E4A5F399-C0C1-4A30-9FF9-B32F0C656B9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FB1992-2E72-400C-8F53-B5E3D9E7C263}" type="presOf" srcId="{AF9868D6-20C2-4907-B93E-7076C45ECCBB}" destId="{9FA8691A-2009-4B73-BE77-00C84400EDBB}" srcOrd="0" destOrd="0" presId="urn:microsoft.com/office/officeart/2005/8/layout/radial4"/>
    <dgm:cxn modelId="{ED5ABAD1-A6E0-4D81-88EB-21186EEB7356}" srcId="{D84628AB-8D7C-46DD-B368-397F9A3559FE}" destId="{4DA2C1EC-12C8-4E96-909C-093CACABCC1A}" srcOrd="0" destOrd="0" parTransId="{74CD97F2-EC77-4CD2-8CD4-1419E2891AD6}" sibTransId="{49B2D532-DF58-449C-BE53-9337EE3C2F79}"/>
    <dgm:cxn modelId="{97ED272F-51C2-46F8-AEB4-ECD577A1666B}" type="presOf" srcId="{E4A5F399-C0C1-4A30-9FF9-B32F0C656B9B}" destId="{1789472A-03C5-4BDE-A467-98BDF70562F1}" srcOrd="0" destOrd="0" presId="urn:microsoft.com/office/officeart/2005/8/layout/radial4"/>
    <dgm:cxn modelId="{59F68D43-D1A1-45E6-8468-147578DA0FB7}" srcId="{4DA2C1EC-12C8-4E96-909C-093CACABCC1A}" destId="{9D15F11A-B568-4CCF-8056-8872DCF88F38}" srcOrd="0" destOrd="0" parTransId="{D8D8826C-72AD-4E6F-820D-8E8226E16038}" sibTransId="{FE0F2806-F3E0-4C81-B882-79B577245D00}"/>
    <dgm:cxn modelId="{CFB07DDD-FDC2-4458-A8AF-B1FE6D5E4610}" type="presOf" srcId="{D84628AB-8D7C-46DD-B368-397F9A3559FE}" destId="{2E31D10C-E79E-4BE0-A925-8DECBE2CF9FF}" srcOrd="0" destOrd="0" presId="urn:microsoft.com/office/officeart/2005/8/layout/radial4"/>
    <dgm:cxn modelId="{E05916D0-ABED-40EB-8CD1-FE95AFFC51C4}" type="presOf" srcId="{9D15F11A-B568-4CCF-8056-8872DCF88F38}" destId="{D83BE2A9-AD3B-4F02-A812-D365E78BDEAB}" srcOrd="0" destOrd="0" presId="urn:microsoft.com/office/officeart/2005/8/layout/radial4"/>
    <dgm:cxn modelId="{F368EBCD-C9A6-4B6F-A090-E3CD879C64B8}" type="presOf" srcId="{D8D8826C-72AD-4E6F-820D-8E8226E16038}" destId="{095E1872-854D-4EDC-BCD1-28B053D3E9A7}" srcOrd="0" destOrd="0" presId="urn:microsoft.com/office/officeart/2005/8/layout/radial4"/>
    <dgm:cxn modelId="{45C6FF48-2466-4E07-8AFA-97D8C66275F9}" type="presOf" srcId="{4DA2C1EC-12C8-4E96-909C-093CACABCC1A}" destId="{4C8F3DEE-E5FF-4E26-A6B0-D67C0CD6E7AD}" srcOrd="0" destOrd="0" presId="urn:microsoft.com/office/officeart/2005/8/layout/radial4"/>
    <dgm:cxn modelId="{7DF5E9DE-8B98-4BF0-930C-DE90F41CBD3C}" srcId="{4DA2C1EC-12C8-4E96-909C-093CACABCC1A}" destId="{E4A5F399-C0C1-4A30-9FF9-B32F0C656B9B}" srcOrd="1" destOrd="0" parTransId="{AF9868D6-20C2-4907-B93E-7076C45ECCBB}" sibTransId="{8BC27667-D965-42A6-AA5D-AF826D9368E3}"/>
    <dgm:cxn modelId="{216DFA60-6212-4ECC-A06D-FF1505ED7BE3}" srcId="{D84628AB-8D7C-46DD-B368-397F9A3559FE}" destId="{0B150BDE-C00C-4A70-86B6-FE989C53EBEA}" srcOrd="1" destOrd="0" parTransId="{867A6254-106E-4AAC-B35A-57F7D4E78ECB}" sibTransId="{E70E509C-837C-4856-B644-CAA4CD9D05D1}"/>
    <dgm:cxn modelId="{26BF4781-6F1D-46DA-87E7-464B09C76A12}" type="presParOf" srcId="{2E31D10C-E79E-4BE0-A925-8DECBE2CF9FF}" destId="{4C8F3DEE-E5FF-4E26-A6B0-D67C0CD6E7AD}" srcOrd="0" destOrd="0" presId="urn:microsoft.com/office/officeart/2005/8/layout/radial4"/>
    <dgm:cxn modelId="{3FC3F662-DD59-402C-B556-593470624418}" type="presParOf" srcId="{2E31D10C-E79E-4BE0-A925-8DECBE2CF9FF}" destId="{095E1872-854D-4EDC-BCD1-28B053D3E9A7}" srcOrd="1" destOrd="0" presId="urn:microsoft.com/office/officeart/2005/8/layout/radial4"/>
    <dgm:cxn modelId="{FB9DD374-3E96-498A-94C4-133DC21F88A9}" type="presParOf" srcId="{2E31D10C-E79E-4BE0-A925-8DECBE2CF9FF}" destId="{D83BE2A9-AD3B-4F02-A812-D365E78BDEAB}" srcOrd="2" destOrd="0" presId="urn:microsoft.com/office/officeart/2005/8/layout/radial4"/>
    <dgm:cxn modelId="{07F486CF-6EAA-4056-9D9A-704A11C87115}" type="presParOf" srcId="{2E31D10C-E79E-4BE0-A925-8DECBE2CF9FF}" destId="{9FA8691A-2009-4B73-BE77-00C84400EDBB}" srcOrd="3" destOrd="0" presId="urn:microsoft.com/office/officeart/2005/8/layout/radial4"/>
    <dgm:cxn modelId="{68FEB90C-7160-4E02-BDD5-AFA601B030C0}" type="presParOf" srcId="{2E31D10C-E79E-4BE0-A925-8DECBE2CF9FF}" destId="{1789472A-03C5-4BDE-A467-98BDF70562F1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0FA8AE-6E89-4E4F-8553-34CEB5E26831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60D1DE7E-7EF0-4D5F-A191-D1F579527642}">
      <dgm:prSet phldrT="[Text]"/>
      <dgm:spPr>
        <a:solidFill>
          <a:srgbClr val="DE8E67"/>
        </a:solidFill>
        <a:ln>
          <a:solidFill>
            <a:srgbClr val="09080B"/>
          </a:solidFill>
        </a:ln>
      </dgm:spPr>
      <dgm:t>
        <a:bodyPr/>
        <a:lstStyle/>
        <a:p>
          <a:r>
            <a:rPr lang="en-US" dirty="0" smtClean="0"/>
            <a:t>Revise FNLLT Terms of Reference for approval</a:t>
          </a:r>
          <a:endParaRPr lang="en-US" dirty="0"/>
        </a:p>
      </dgm:t>
    </dgm:pt>
    <dgm:pt modelId="{59CB4EA6-7FEF-4047-A5EF-3ED45691DAF1}" type="parTrans" cxnId="{5FB37C01-675B-42B2-BE77-20545F5B71EA}">
      <dgm:prSet/>
      <dgm:spPr/>
      <dgm:t>
        <a:bodyPr/>
        <a:lstStyle/>
        <a:p>
          <a:endParaRPr lang="en-US"/>
        </a:p>
      </dgm:t>
    </dgm:pt>
    <dgm:pt modelId="{91EEE24C-3F21-43C8-B239-ACC47FFC8EC7}" type="sibTrans" cxnId="{5FB37C01-675B-42B2-BE77-20545F5B71EA}">
      <dgm:prSet/>
      <dgm:spPr/>
      <dgm:t>
        <a:bodyPr/>
        <a:lstStyle/>
        <a:p>
          <a:endParaRPr lang="en-US"/>
        </a:p>
      </dgm:t>
    </dgm:pt>
    <dgm:pt modelId="{64A1CEF3-16EE-49A6-ACDF-C0E355413608}">
      <dgm:prSet phldrT="[Text]"/>
      <dgm:spPr>
        <a:solidFill>
          <a:srgbClr val="DE8E67"/>
        </a:solidFill>
        <a:ln>
          <a:solidFill>
            <a:srgbClr val="09080B"/>
          </a:solidFill>
        </a:ln>
      </dgm:spPr>
      <dgm:t>
        <a:bodyPr/>
        <a:lstStyle/>
        <a:p>
          <a:r>
            <a:rPr lang="en-US" dirty="0" smtClean="0"/>
            <a:t>Utilize recent analyses as priority areas of focus</a:t>
          </a:r>
          <a:endParaRPr lang="en-US" dirty="0"/>
        </a:p>
      </dgm:t>
    </dgm:pt>
    <dgm:pt modelId="{6AEF136E-806B-4E2A-8A6D-4410C54BE10D}" type="parTrans" cxnId="{43357CB9-F4A5-40D6-AA3D-8A93E56D2883}">
      <dgm:prSet/>
      <dgm:spPr/>
      <dgm:t>
        <a:bodyPr/>
        <a:lstStyle/>
        <a:p>
          <a:endParaRPr lang="en-US"/>
        </a:p>
      </dgm:t>
    </dgm:pt>
    <dgm:pt modelId="{1FEBBEC2-62B2-4C53-8F5C-BE56B9F712F5}" type="sibTrans" cxnId="{43357CB9-F4A5-40D6-AA3D-8A93E56D2883}">
      <dgm:prSet/>
      <dgm:spPr/>
      <dgm:t>
        <a:bodyPr/>
        <a:lstStyle/>
        <a:p>
          <a:endParaRPr lang="en-US"/>
        </a:p>
      </dgm:t>
    </dgm:pt>
    <dgm:pt modelId="{5FDCEDB2-8BBD-4C93-804D-A18E117504D8}">
      <dgm:prSet phldrT="[Text]"/>
      <dgm:spPr>
        <a:solidFill>
          <a:srgbClr val="DE8E67"/>
        </a:solidFill>
        <a:ln>
          <a:solidFill>
            <a:srgbClr val="09080B"/>
          </a:solidFill>
        </a:ln>
      </dgm:spPr>
      <dgm:t>
        <a:bodyPr/>
        <a:lstStyle/>
        <a:p>
          <a:r>
            <a:rPr lang="en-US" dirty="0" smtClean="0"/>
            <a:t>Determine EDU support to address First Nation priorities</a:t>
          </a:r>
          <a:endParaRPr lang="en-US" dirty="0"/>
        </a:p>
      </dgm:t>
    </dgm:pt>
    <dgm:pt modelId="{C8C3E074-4D5C-4060-BB86-313993A5FFF7}" type="parTrans" cxnId="{B679B31F-2C85-4033-A308-B434DE670984}">
      <dgm:prSet/>
      <dgm:spPr/>
      <dgm:t>
        <a:bodyPr/>
        <a:lstStyle/>
        <a:p>
          <a:endParaRPr lang="en-US"/>
        </a:p>
      </dgm:t>
    </dgm:pt>
    <dgm:pt modelId="{2852A96C-3366-41BD-98F1-D976D69D6389}" type="sibTrans" cxnId="{B679B31F-2C85-4033-A308-B434DE670984}">
      <dgm:prSet/>
      <dgm:spPr/>
      <dgm:t>
        <a:bodyPr/>
        <a:lstStyle/>
        <a:p>
          <a:endParaRPr lang="en-US"/>
        </a:p>
      </dgm:t>
    </dgm:pt>
    <dgm:pt modelId="{EEE862AB-08B4-49E4-AA19-808B95C8F5DE}" type="pres">
      <dgm:prSet presAssocID="{8F0FA8AE-6E89-4E4F-8553-34CEB5E26831}" presName="CompostProcess" presStyleCnt="0">
        <dgm:presLayoutVars>
          <dgm:dir/>
          <dgm:resizeHandles val="exact"/>
        </dgm:presLayoutVars>
      </dgm:prSet>
      <dgm:spPr/>
    </dgm:pt>
    <dgm:pt modelId="{46E9A1A2-A727-4D8D-8DF2-465C40FDCD0D}" type="pres">
      <dgm:prSet presAssocID="{8F0FA8AE-6E89-4E4F-8553-34CEB5E26831}" presName="arrow" presStyleLbl="bgShp" presStyleIdx="0" presStyleCnt="1"/>
      <dgm:spPr>
        <a:solidFill>
          <a:srgbClr val="6E8E98"/>
        </a:solidFill>
      </dgm:spPr>
    </dgm:pt>
    <dgm:pt modelId="{EE1937AD-711A-4249-9103-86D4CDBD714F}" type="pres">
      <dgm:prSet presAssocID="{8F0FA8AE-6E89-4E4F-8553-34CEB5E26831}" presName="linearProcess" presStyleCnt="0"/>
      <dgm:spPr/>
    </dgm:pt>
    <dgm:pt modelId="{12BD74A5-64AC-43DB-80AB-5690B187E8DE}" type="pres">
      <dgm:prSet presAssocID="{60D1DE7E-7EF0-4D5F-A191-D1F57952764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355ADE-E171-4AE5-9C3A-B3675452A2A0}" type="pres">
      <dgm:prSet presAssocID="{91EEE24C-3F21-43C8-B239-ACC47FFC8EC7}" presName="sibTrans" presStyleCnt="0"/>
      <dgm:spPr/>
    </dgm:pt>
    <dgm:pt modelId="{BB11FF61-EE42-4FB6-BACD-299D279A8145}" type="pres">
      <dgm:prSet presAssocID="{64A1CEF3-16EE-49A6-ACDF-C0E355413608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2DA112-7591-430D-8619-5CC82E05559A}" type="pres">
      <dgm:prSet presAssocID="{1FEBBEC2-62B2-4C53-8F5C-BE56B9F712F5}" presName="sibTrans" presStyleCnt="0"/>
      <dgm:spPr/>
    </dgm:pt>
    <dgm:pt modelId="{7DD3DA55-7FE4-4EE2-B29A-249B1A86B9A1}" type="pres">
      <dgm:prSet presAssocID="{5FDCEDB2-8BBD-4C93-804D-A18E117504D8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79B31F-2C85-4033-A308-B434DE670984}" srcId="{8F0FA8AE-6E89-4E4F-8553-34CEB5E26831}" destId="{5FDCEDB2-8BBD-4C93-804D-A18E117504D8}" srcOrd="2" destOrd="0" parTransId="{C8C3E074-4D5C-4060-BB86-313993A5FFF7}" sibTransId="{2852A96C-3366-41BD-98F1-D976D69D6389}"/>
    <dgm:cxn modelId="{5FB37C01-675B-42B2-BE77-20545F5B71EA}" srcId="{8F0FA8AE-6E89-4E4F-8553-34CEB5E26831}" destId="{60D1DE7E-7EF0-4D5F-A191-D1F579527642}" srcOrd="0" destOrd="0" parTransId="{59CB4EA6-7FEF-4047-A5EF-3ED45691DAF1}" sibTransId="{91EEE24C-3F21-43C8-B239-ACC47FFC8EC7}"/>
    <dgm:cxn modelId="{6514E065-24B0-4F3E-819F-D67E537B89ED}" type="presOf" srcId="{60D1DE7E-7EF0-4D5F-A191-D1F579527642}" destId="{12BD74A5-64AC-43DB-80AB-5690B187E8DE}" srcOrd="0" destOrd="0" presId="urn:microsoft.com/office/officeart/2005/8/layout/hProcess9"/>
    <dgm:cxn modelId="{A9F842E3-AE54-4FD4-8AF4-87F0BE5A1627}" type="presOf" srcId="{64A1CEF3-16EE-49A6-ACDF-C0E355413608}" destId="{BB11FF61-EE42-4FB6-BACD-299D279A8145}" srcOrd="0" destOrd="0" presId="urn:microsoft.com/office/officeart/2005/8/layout/hProcess9"/>
    <dgm:cxn modelId="{0058FAEB-5C8F-4BEE-BD31-8709D9FFBDAF}" type="presOf" srcId="{8F0FA8AE-6E89-4E4F-8553-34CEB5E26831}" destId="{EEE862AB-08B4-49E4-AA19-808B95C8F5DE}" srcOrd="0" destOrd="0" presId="urn:microsoft.com/office/officeart/2005/8/layout/hProcess9"/>
    <dgm:cxn modelId="{43357CB9-F4A5-40D6-AA3D-8A93E56D2883}" srcId="{8F0FA8AE-6E89-4E4F-8553-34CEB5E26831}" destId="{64A1CEF3-16EE-49A6-ACDF-C0E355413608}" srcOrd="1" destOrd="0" parTransId="{6AEF136E-806B-4E2A-8A6D-4410C54BE10D}" sibTransId="{1FEBBEC2-62B2-4C53-8F5C-BE56B9F712F5}"/>
    <dgm:cxn modelId="{5E5CBA36-0931-4B92-A4AE-6877539183E0}" type="presOf" srcId="{5FDCEDB2-8BBD-4C93-804D-A18E117504D8}" destId="{7DD3DA55-7FE4-4EE2-B29A-249B1A86B9A1}" srcOrd="0" destOrd="0" presId="urn:microsoft.com/office/officeart/2005/8/layout/hProcess9"/>
    <dgm:cxn modelId="{BAA6E67D-84EE-45F6-8144-659333D1EE89}" type="presParOf" srcId="{EEE862AB-08B4-49E4-AA19-808B95C8F5DE}" destId="{46E9A1A2-A727-4D8D-8DF2-465C40FDCD0D}" srcOrd="0" destOrd="0" presId="urn:microsoft.com/office/officeart/2005/8/layout/hProcess9"/>
    <dgm:cxn modelId="{9838A60D-A210-48C6-A603-81E3DF6E90A9}" type="presParOf" srcId="{EEE862AB-08B4-49E4-AA19-808B95C8F5DE}" destId="{EE1937AD-711A-4249-9103-86D4CDBD714F}" srcOrd="1" destOrd="0" presId="urn:microsoft.com/office/officeart/2005/8/layout/hProcess9"/>
    <dgm:cxn modelId="{17799F01-516C-43F9-B10E-B59A83036AD7}" type="presParOf" srcId="{EE1937AD-711A-4249-9103-86D4CDBD714F}" destId="{12BD74A5-64AC-43DB-80AB-5690B187E8DE}" srcOrd="0" destOrd="0" presId="urn:microsoft.com/office/officeart/2005/8/layout/hProcess9"/>
    <dgm:cxn modelId="{0719CCF9-9A69-4F6B-9936-BA55DD001209}" type="presParOf" srcId="{EE1937AD-711A-4249-9103-86D4CDBD714F}" destId="{F8355ADE-E171-4AE5-9C3A-B3675452A2A0}" srcOrd="1" destOrd="0" presId="urn:microsoft.com/office/officeart/2005/8/layout/hProcess9"/>
    <dgm:cxn modelId="{08959937-978D-4A69-B662-D3C30C31CAC9}" type="presParOf" srcId="{EE1937AD-711A-4249-9103-86D4CDBD714F}" destId="{BB11FF61-EE42-4FB6-BACD-299D279A8145}" srcOrd="2" destOrd="0" presId="urn:microsoft.com/office/officeart/2005/8/layout/hProcess9"/>
    <dgm:cxn modelId="{6123875C-9133-48A0-AF29-5F98FC8D5B2A}" type="presParOf" srcId="{EE1937AD-711A-4249-9103-86D4CDBD714F}" destId="{762DA112-7591-430D-8619-5CC82E05559A}" srcOrd="3" destOrd="0" presId="urn:microsoft.com/office/officeart/2005/8/layout/hProcess9"/>
    <dgm:cxn modelId="{71B4271B-5504-4442-A70E-088570AF9D6E}" type="presParOf" srcId="{EE1937AD-711A-4249-9103-86D4CDBD714F}" destId="{7DD3DA55-7FE4-4EE2-B29A-249B1A86B9A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83550D-2D71-429E-9E78-E573C164A611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AEBE53-32F2-4F6C-A1E8-3EEF388D1444}">
      <dgm:prSet phldrT="[Text]"/>
      <dgm:spPr>
        <a:solidFill>
          <a:srgbClr val="846721"/>
        </a:solidFill>
      </dgm:spPr>
      <dgm:t>
        <a:bodyPr/>
        <a:lstStyle/>
        <a:p>
          <a:r>
            <a:rPr lang="en-CA" i="1" dirty="0" smtClean="0">
              <a:solidFill>
                <a:schemeClr val="bg1"/>
              </a:solidFill>
            </a:rPr>
            <a:t>Student Outcomes in Provincially Funded Schools</a:t>
          </a:r>
          <a:r>
            <a:rPr lang="en-CA" dirty="0" smtClean="0">
              <a:solidFill>
                <a:schemeClr val="bg1"/>
              </a:solidFill>
            </a:rPr>
            <a:t> </a:t>
          </a:r>
          <a:endParaRPr lang="en-US" dirty="0">
            <a:solidFill>
              <a:schemeClr val="bg1"/>
            </a:solidFill>
          </a:endParaRPr>
        </a:p>
      </dgm:t>
    </dgm:pt>
    <dgm:pt modelId="{5EC012DD-A9EA-4540-9551-E434F6BC9001}" type="parTrans" cxnId="{B6BF9B20-1981-4812-ADAA-8D5E428AC536}">
      <dgm:prSet/>
      <dgm:spPr/>
      <dgm:t>
        <a:bodyPr/>
        <a:lstStyle/>
        <a:p>
          <a:endParaRPr lang="en-US"/>
        </a:p>
      </dgm:t>
    </dgm:pt>
    <dgm:pt modelId="{2565E081-DF79-47EA-AF6A-75D7DDC9BA8D}" type="sibTrans" cxnId="{B6BF9B20-1981-4812-ADAA-8D5E428AC536}">
      <dgm:prSet/>
      <dgm:spPr/>
      <dgm:t>
        <a:bodyPr/>
        <a:lstStyle/>
        <a:p>
          <a:endParaRPr lang="en-US"/>
        </a:p>
      </dgm:t>
    </dgm:pt>
    <dgm:pt modelId="{18BDABBA-A385-4C11-BA64-627F0490B186}">
      <dgm:prSet phldrT="[Text]"/>
      <dgm:spPr>
        <a:solidFill>
          <a:srgbClr val="DE8E67"/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dirty="0" smtClean="0"/>
            <a:t>Attendance at school 90%</a:t>
          </a:r>
        </a:p>
        <a:p>
          <a:pPr algn="l"/>
          <a:r>
            <a:rPr lang="en-US" dirty="0" smtClean="0"/>
            <a:t>- Ontario-wide 67%</a:t>
          </a:r>
        </a:p>
        <a:p>
          <a:pPr algn="l"/>
          <a:r>
            <a:rPr lang="en-US" dirty="0" smtClean="0"/>
            <a:t>- First Nations – 40%	</a:t>
          </a:r>
          <a:endParaRPr lang="en-US" dirty="0"/>
        </a:p>
      </dgm:t>
    </dgm:pt>
    <dgm:pt modelId="{16F23B0A-6205-4BCE-A753-A1895C47949A}" type="parTrans" cxnId="{08DEBB96-BE92-4A6E-B31C-24BA098E0E43}">
      <dgm:prSet/>
      <dgm:spPr/>
      <dgm:t>
        <a:bodyPr/>
        <a:lstStyle/>
        <a:p>
          <a:endParaRPr lang="en-US"/>
        </a:p>
      </dgm:t>
    </dgm:pt>
    <dgm:pt modelId="{9BD22B72-409E-4FF7-B4B0-0B38EAA82605}" type="sibTrans" cxnId="{08DEBB96-BE92-4A6E-B31C-24BA098E0E43}">
      <dgm:prSet/>
      <dgm:spPr/>
      <dgm:t>
        <a:bodyPr/>
        <a:lstStyle/>
        <a:p>
          <a:endParaRPr lang="en-US"/>
        </a:p>
      </dgm:t>
    </dgm:pt>
    <dgm:pt modelId="{A8465986-07A9-4035-A3FA-3760E61B184A}">
      <dgm:prSet phldrT="[Text]"/>
      <dgm:spPr>
        <a:solidFill>
          <a:srgbClr val="DE8E67"/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dirty="0" smtClean="0"/>
            <a:t>Grade 9 credit accumulation</a:t>
          </a:r>
        </a:p>
        <a:p>
          <a:pPr algn="l"/>
          <a:r>
            <a:rPr lang="en-US" dirty="0" smtClean="0"/>
            <a:t>- Ontario-wide 87% on track</a:t>
          </a:r>
        </a:p>
        <a:p>
          <a:pPr algn="l"/>
          <a:r>
            <a:rPr lang="en-US" dirty="0" smtClean="0"/>
            <a:t>- First Nations 40% on track</a:t>
          </a:r>
        </a:p>
      </dgm:t>
    </dgm:pt>
    <dgm:pt modelId="{A061E325-62F6-440C-A381-D80C3BBD1D1D}" type="parTrans" cxnId="{C369D1DE-7182-4A6A-8561-D552FD20B682}">
      <dgm:prSet/>
      <dgm:spPr/>
      <dgm:t>
        <a:bodyPr/>
        <a:lstStyle/>
        <a:p>
          <a:endParaRPr lang="en-US"/>
        </a:p>
      </dgm:t>
    </dgm:pt>
    <dgm:pt modelId="{5D07EE87-12D4-4F2C-8C38-D2231D24A337}" type="sibTrans" cxnId="{C369D1DE-7182-4A6A-8561-D552FD20B682}">
      <dgm:prSet/>
      <dgm:spPr/>
      <dgm:t>
        <a:bodyPr/>
        <a:lstStyle/>
        <a:p>
          <a:endParaRPr lang="en-US"/>
        </a:p>
      </dgm:t>
    </dgm:pt>
    <dgm:pt modelId="{4625B714-B090-4321-9E87-6142F53572D3}">
      <dgm:prSet phldrT="[Text]"/>
      <dgm:spPr>
        <a:solidFill>
          <a:srgbClr val="846721"/>
        </a:solidFill>
      </dgm:spPr>
      <dgm:t>
        <a:bodyPr/>
        <a:lstStyle/>
        <a:p>
          <a:r>
            <a:rPr lang="en-CA" i="1" dirty="0" smtClean="0">
              <a:solidFill>
                <a:schemeClr val="bg1"/>
              </a:solidFill>
            </a:rPr>
            <a:t>Suspensions and Equitable Access to a Positive Disciplinary Climate</a:t>
          </a:r>
          <a:endParaRPr lang="en-US" i="1" dirty="0">
            <a:solidFill>
              <a:schemeClr val="bg1"/>
            </a:solidFill>
          </a:endParaRPr>
        </a:p>
      </dgm:t>
    </dgm:pt>
    <dgm:pt modelId="{C523DA98-48D2-4C21-8B12-B6175CEFF018}" type="parTrans" cxnId="{94154062-6D80-4410-B3EA-4EAF8ED5A5B4}">
      <dgm:prSet/>
      <dgm:spPr/>
      <dgm:t>
        <a:bodyPr/>
        <a:lstStyle/>
        <a:p>
          <a:endParaRPr lang="en-US"/>
        </a:p>
      </dgm:t>
    </dgm:pt>
    <dgm:pt modelId="{8699DCEE-DCD6-4A2E-BAA1-672FADAB281A}" type="sibTrans" cxnId="{94154062-6D80-4410-B3EA-4EAF8ED5A5B4}">
      <dgm:prSet/>
      <dgm:spPr/>
      <dgm:t>
        <a:bodyPr/>
        <a:lstStyle/>
        <a:p>
          <a:endParaRPr lang="en-US"/>
        </a:p>
      </dgm:t>
    </dgm:pt>
    <dgm:pt modelId="{14D3097A-C236-4567-A61B-2C28B8AC4A62}">
      <dgm:prSet phldrT="[Text]"/>
      <dgm:spPr>
        <a:solidFill>
          <a:srgbClr val="DE8E67"/>
        </a:solidFill>
        <a:ln>
          <a:solidFill>
            <a:schemeClr val="tx1"/>
          </a:solidFill>
        </a:ln>
      </dgm:spPr>
      <dgm:t>
        <a:bodyPr anchor="t"/>
        <a:lstStyle/>
        <a:p>
          <a:pPr algn="l"/>
          <a:r>
            <a:rPr lang="en-US" dirty="0" smtClean="0"/>
            <a:t>Suspensions in Elementary Schools</a:t>
          </a:r>
        </a:p>
        <a:p>
          <a:pPr algn="l"/>
          <a:r>
            <a:rPr lang="en-US" dirty="0" smtClean="0"/>
            <a:t>- Ontario-wide 2%</a:t>
          </a:r>
        </a:p>
        <a:p>
          <a:pPr algn="l"/>
          <a:r>
            <a:rPr lang="en-US" dirty="0" smtClean="0"/>
            <a:t>- First Nations 9.4%</a:t>
          </a:r>
          <a:endParaRPr lang="en-US" dirty="0"/>
        </a:p>
      </dgm:t>
    </dgm:pt>
    <dgm:pt modelId="{FF5BC2EF-AC44-444D-BE94-C9F547131B99}" type="parTrans" cxnId="{04E58DCF-116F-4499-BB0B-8781E40A39FD}">
      <dgm:prSet/>
      <dgm:spPr/>
      <dgm:t>
        <a:bodyPr/>
        <a:lstStyle/>
        <a:p>
          <a:endParaRPr lang="en-US"/>
        </a:p>
      </dgm:t>
    </dgm:pt>
    <dgm:pt modelId="{4CB0C6FE-C588-4248-BC8F-F3DDEA77C8F3}" type="sibTrans" cxnId="{04E58DCF-116F-4499-BB0B-8781E40A39FD}">
      <dgm:prSet/>
      <dgm:spPr/>
      <dgm:t>
        <a:bodyPr/>
        <a:lstStyle/>
        <a:p>
          <a:endParaRPr lang="en-US"/>
        </a:p>
      </dgm:t>
    </dgm:pt>
    <dgm:pt modelId="{F529F1C6-8948-4B14-BE60-A0659B41DF59}">
      <dgm:prSet phldrT="[Text]"/>
      <dgm:spPr>
        <a:solidFill>
          <a:srgbClr val="DE8E67"/>
        </a:solidFill>
        <a:ln>
          <a:solidFill>
            <a:schemeClr val="tx1"/>
          </a:solidFill>
        </a:ln>
      </dgm:spPr>
      <dgm:t>
        <a:bodyPr anchor="t"/>
        <a:lstStyle/>
        <a:p>
          <a:pPr algn="l"/>
          <a:r>
            <a:rPr lang="en-US" dirty="0" smtClean="0"/>
            <a:t>Suspensions in Secondary Schools</a:t>
          </a:r>
        </a:p>
        <a:p>
          <a:pPr algn="l"/>
          <a:r>
            <a:rPr lang="en-US" dirty="0" smtClean="0"/>
            <a:t>- Ontario-wide 5.5%</a:t>
          </a:r>
        </a:p>
        <a:p>
          <a:pPr algn="l"/>
          <a:r>
            <a:rPr lang="en-US" dirty="0" smtClean="0"/>
            <a:t>- First Nations 12.3</a:t>
          </a:r>
          <a:r>
            <a:rPr lang="en-US" dirty="0" smtClean="0"/>
            <a:t>%</a:t>
          </a:r>
          <a:endParaRPr lang="en-US" dirty="0"/>
        </a:p>
      </dgm:t>
    </dgm:pt>
    <dgm:pt modelId="{1A930F73-A238-4ADF-8D0B-26BDE94FF7CE}" type="parTrans" cxnId="{4E6E622C-0C7A-4C7E-A942-2FA65DD13920}">
      <dgm:prSet/>
      <dgm:spPr/>
      <dgm:t>
        <a:bodyPr/>
        <a:lstStyle/>
        <a:p>
          <a:endParaRPr lang="en-US"/>
        </a:p>
      </dgm:t>
    </dgm:pt>
    <dgm:pt modelId="{3135F3E5-1D24-4875-B6B2-275B14124A37}" type="sibTrans" cxnId="{4E6E622C-0C7A-4C7E-A942-2FA65DD13920}">
      <dgm:prSet/>
      <dgm:spPr/>
      <dgm:t>
        <a:bodyPr/>
        <a:lstStyle/>
        <a:p>
          <a:endParaRPr lang="en-US"/>
        </a:p>
      </dgm:t>
    </dgm:pt>
    <dgm:pt modelId="{83A8B3E9-89C6-4FA3-A087-DFF07635E6DE}">
      <dgm:prSet phldrT="[Text]"/>
      <dgm:spPr>
        <a:solidFill>
          <a:srgbClr val="DE8E67"/>
        </a:solidFill>
        <a:ln>
          <a:solidFill>
            <a:schemeClr val="tx1"/>
          </a:solidFill>
        </a:ln>
      </dgm:spPr>
      <dgm:t>
        <a:bodyPr anchor="t"/>
        <a:lstStyle/>
        <a:p>
          <a:pPr algn="l"/>
          <a:r>
            <a:rPr lang="en-US" dirty="0" smtClean="0"/>
            <a:t>Graduation</a:t>
          </a:r>
        </a:p>
        <a:p>
          <a:pPr algn="l"/>
          <a:r>
            <a:rPr lang="en-US" dirty="0" smtClean="0"/>
            <a:t>- Ontario-wide 89%</a:t>
          </a:r>
        </a:p>
        <a:p>
          <a:pPr algn="l"/>
          <a:r>
            <a:rPr lang="en-US" dirty="0" smtClean="0"/>
            <a:t>- First Nations 60%</a:t>
          </a:r>
        </a:p>
      </dgm:t>
    </dgm:pt>
    <dgm:pt modelId="{6C1BFDCC-B40E-4386-A6CD-25BB01C68AFB}" type="parTrans" cxnId="{BEC91FDB-E08A-4580-9FDD-C8FDB67575B8}">
      <dgm:prSet/>
      <dgm:spPr/>
      <dgm:t>
        <a:bodyPr/>
        <a:lstStyle/>
        <a:p>
          <a:endParaRPr lang="en-US"/>
        </a:p>
      </dgm:t>
    </dgm:pt>
    <dgm:pt modelId="{89BBEB17-E380-4F58-93EA-D71768681BB4}" type="sibTrans" cxnId="{BEC91FDB-E08A-4580-9FDD-C8FDB67575B8}">
      <dgm:prSet/>
      <dgm:spPr/>
      <dgm:t>
        <a:bodyPr/>
        <a:lstStyle/>
        <a:p>
          <a:endParaRPr lang="en-US"/>
        </a:p>
      </dgm:t>
    </dgm:pt>
    <dgm:pt modelId="{C6CED31A-1AEA-47BD-87A3-FCE7599F05E7}" type="pres">
      <dgm:prSet presAssocID="{3383550D-2D71-429E-9E78-E573C164A61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8D29DB-B9CF-4BC6-AE98-0E740A4B3F5C}" type="pres">
      <dgm:prSet presAssocID="{C2AEBE53-32F2-4F6C-A1E8-3EEF388D1444}" presName="compNode" presStyleCnt="0"/>
      <dgm:spPr/>
    </dgm:pt>
    <dgm:pt modelId="{120738FC-3B99-4FB5-8333-4493259BAC04}" type="pres">
      <dgm:prSet presAssocID="{C2AEBE53-32F2-4F6C-A1E8-3EEF388D1444}" presName="aNode" presStyleLbl="bgShp" presStyleIdx="0" presStyleCnt="2" custLinFactNeighborY="0"/>
      <dgm:spPr/>
      <dgm:t>
        <a:bodyPr/>
        <a:lstStyle/>
        <a:p>
          <a:endParaRPr lang="en-US"/>
        </a:p>
      </dgm:t>
    </dgm:pt>
    <dgm:pt modelId="{40854703-876F-4AD4-8E13-27A7CCAFFBCB}" type="pres">
      <dgm:prSet presAssocID="{C2AEBE53-32F2-4F6C-A1E8-3EEF388D1444}" presName="textNode" presStyleLbl="bgShp" presStyleIdx="0" presStyleCnt="2"/>
      <dgm:spPr/>
      <dgm:t>
        <a:bodyPr/>
        <a:lstStyle/>
        <a:p>
          <a:endParaRPr lang="en-US"/>
        </a:p>
      </dgm:t>
    </dgm:pt>
    <dgm:pt modelId="{2EB9B570-326B-41DC-AD62-63AF9B1729DE}" type="pres">
      <dgm:prSet presAssocID="{C2AEBE53-32F2-4F6C-A1E8-3EEF388D1444}" presName="compChildNode" presStyleCnt="0"/>
      <dgm:spPr/>
    </dgm:pt>
    <dgm:pt modelId="{B63DA9CB-FE9A-49A2-B15C-2EE2EB2957A2}" type="pres">
      <dgm:prSet presAssocID="{C2AEBE53-32F2-4F6C-A1E8-3EEF388D1444}" presName="theInnerList" presStyleCnt="0"/>
      <dgm:spPr/>
    </dgm:pt>
    <dgm:pt modelId="{BA5C6B23-9D13-4660-A1CA-CE01E9D6BE01}" type="pres">
      <dgm:prSet presAssocID="{18BDABBA-A385-4C11-BA64-627F0490B186}" presName="childNode" presStyleLbl="node1" presStyleIdx="0" presStyleCnt="5" custLinFactNeighborY="433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6458FC-4AD0-4D7A-A19D-BFFA4437830A}" type="pres">
      <dgm:prSet presAssocID="{18BDABBA-A385-4C11-BA64-627F0490B186}" presName="aSpace2" presStyleCnt="0"/>
      <dgm:spPr/>
    </dgm:pt>
    <dgm:pt modelId="{FDA58338-A7DB-4341-82DC-CCEE7E2E063E}" type="pres">
      <dgm:prSet presAssocID="{A8465986-07A9-4035-A3FA-3760E61B184A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47E165-F93F-4A60-894E-1694A6771E45}" type="pres">
      <dgm:prSet presAssocID="{A8465986-07A9-4035-A3FA-3760E61B184A}" presName="aSpace2" presStyleCnt="0"/>
      <dgm:spPr/>
    </dgm:pt>
    <dgm:pt modelId="{D8718548-3B89-47E5-B3B0-E257D83F2941}" type="pres">
      <dgm:prSet presAssocID="{83A8B3E9-89C6-4FA3-A087-DFF07635E6DE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38883B-B991-4C17-AE83-BD09C048F515}" type="pres">
      <dgm:prSet presAssocID="{C2AEBE53-32F2-4F6C-A1E8-3EEF388D1444}" presName="aSpace" presStyleCnt="0"/>
      <dgm:spPr/>
    </dgm:pt>
    <dgm:pt modelId="{5B182CC7-C3CF-45B5-9606-1852A4A443FE}" type="pres">
      <dgm:prSet presAssocID="{4625B714-B090-4321-9E87-6142F53572D3}" presName="compNode" presStyleCnt="0"/>
      <dgm:spPr/>
    </dgm:pt>
    <dgm:pt modelId="{AA406007-82F8-4E42-B32E-7C4A35519CF4}" type="pres">
      <dgm:prSet presAssocID="{4625B714-B090-4321-9E87-6142F53572D3}" presName="aNode" presStyleLbl="bgShp" presStyleIdx="1" presStyleCnt="2" custLinFactNeighborY="-1309"/>
      <dgm:spPr/>
      <dgm:t>
        <a:bodyPr/>
        <a:lstStyle/>
        <a:p>
          <a:endParaRPr lang="en-US"/>
        </a:p>
      </dgm:t>
    </dgm:pt>
    <dgm:pt modelId="{C584C36B-DD88-4EA7-8815-92771E1E7795}" type="pres">
      <dgm:prSet presAssocID="{4625B714-B090-4321-9E87-6142F53572D3}" presName="textNode" presStyleLbl="bgShp" presStyleIdx="1" presStyleCnt="2"/>
      <dgm:spPr/>
      <dgm:t>
        <a:bodyPr/>
        <a:lstStyle/>
        <a:p>
          <a:endParaRPr lang="en-US"/>
        </a:p>
      </dgm:t>
    </dgm:pt>
    <dgm:pt modelId="{E1B68D42-FC1A-4B96-9F39-40C2E2C0D5BC}" type="pres">
      <dgm:prSet presAssocID="{4625B714-B090-4321-9E87-6142F53572D3}" presName="compChildNode" presStyleCnt="0"/>
      <dgm:spPr/>
    </dgm:pt>
    <dgm:pt modelId="{46498C15-F70C-44F4-9403-C38BAD9B4ACA}" type="pres">
      <dgm:prSet presAssocID="{4625B714-B090-4321-9E87-6142F53572D3}" presName="theInnerList" presStyleCnt="0"/>
      <dgm:spPr/>
    </dgm:pt>
    <dgm:pt modelId="{E82D970E-468B-4BD1-9F98-11BFD37D5056}" type="pres">
      <dgm:prSet presAssocID="{14D3097A-C236-4567-A61B-2C28B8AC4A62}" presName="childNode" presStyleLbl="node1" presStyleIdx="3" presStyleCnt="5" custLinFactNeighborY="282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B10261-54D4-4F08-B597-9F766A4A8782}" type="pres">
      <dgm:prSet presAssocID="{14D3097A-C236-4567-A61B-2C28B8AC4A62}" presName="aSpace2" presStyleCnt="0"/>
      <dgm:spPr/>
    </dgm:pt>
    <dgm:pt modelId="{EE955E07-9720-4438-95B8-D5527483DFE0}" type="pres">
      <dgm:prSet presAssocID="{F529F1C6-8948-4B14-BE60-A0659B41DF59}" presName="childNode" presStyleLbl="node1" presStyleIdx="4" presStyleCnt="5" custLinFactNeighborX="-4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C91FDB-E08A-4580-9FDD-C8FDB67575B8}" srcId="{C2AEBE53-32F2-4F6C-A1E8-3EEF388D1444}" destId="{83A8B3E9-89C6-4FA3-A087-DFF07635E6DE}" srcOrd="2" destOrd="0" parTransId="{6C1BFDCC-B40E-4386-A6CD-25BB01C68AFB}" sibTransId="{89BBEB17-E380-4F58-93EA-D71768681BB4}"/>
    <dgm:cxn modelId="{E90581A9-C2A9-46AC-ABA6-E75814C58968}" type="presOf" srcId="{C2AEBE53-32F2-4F6C-A1E8-3EEF388D1444}" destId="{120738FC-3B99-4FB5-8333-4493259BAC04}" srcOrd="0" destOrd="0" presId="urn:microsoft.com/office/officeart/2005/8/layout/lProcess2"/>
    <dgm:cxn modelId="{D73E285E-3CE4-45E7-84AA-3534CF2B9D37}" type="presOf" srcId="{83A8B3E9-89C6-4FA3-A087-DFF07635E6DE}" destId="{D8718548-3B89-47E5-B3B0-E257D83F2941}" srcOrd="0" destOrd="0" presId="urn:microsoft.com/office/officeart/2005/8/layout/lProcess2"/>
    <dgm:cxn modelId="{4E6E622C-0C7A-4C7E-A942-2FA65DD13920}" srcId="{4625B714-B090-4321-9E87-6142F53572D3}" destId="{F529F1C6-8948-4B14-BE60-A0659B41DF59}" srcOrd="1" destOrd="0" parTransId="{1A930F73-A238-4ADF-8D0B-26BDE94FF7CE}" sibTransId="{3135F3E5-1D24-4875-B6B2-275B14124A37}"/>
    <dgm:cxn modelId="{32B5A53D-7D14-43FB-976D-0212A3CA8147}" type="presOf" srcId="{3383550D-2D71-429E-9E78-E573C164A611}" destId="{C6CED31A-1AEA-47BD-87A3-FCE7599F05E7}" srcOrd="0" destOrd="0" presId="urn:microsoft.com/office/officeart/2005/8/layout/lProcess2"/>
    <dgm:cxn modelId="{09B76096-F186-4680-8600-2E76CE398F43}" type="presOf" srcId="{F529F1C6-8948-4B14-BE60-A0659B41DF59}" destId="{EE955E07-9720-4438-95B8-D5527483DFE0}" srcOrd="0" destOrd="0" presId="urn:microsoft.com/office/officeart/2005/8/layout/lProcess2"/>
    <dgm:cxn modelId="{9F64D4C3-0AA5-4950-8F95-60D9E7117C0E}" type="presOf" srcId="{C2AEBE53-32F2-4F6C-A1E8-3EEF388D1444}" destId="{40854703-876F-4AD4-8E13-27A7CCAFFBCB}" srcOrd="1" destOrd="0" presId="urn:microsoft.com/office/officeart/2005/8/layout/lProcess2"/>
    <dgm:cxn modelId="{B6BF9B20-1981-4812-ADAA-8D5E428AC536}" srcId="{3383550D-2D71-429E-9E78-E573C164A611}" destId="{C2AEBE53-32F2-4F6C-A1E8-3EEF388D1444}" srcOrd="0" destOrd="0" parTransId="{5EC012DD-A9EA-4540-9551-E434F6BC9001}" sibTransId="{2565E081-DF79-47EA-AF6A-75D7DDC9BA8D}"/>
    <dgm:cxn modelId="{A1CAF2FF-2529-4C48-A3C8-B5DD6B1EF310}" type="presOf" srcId="{4625B714-B090-4321-9E87-6142F53572D3}" destId="{C584C36B-DD88-4EA7-8815-92771E1E7795}" srcOrd="1" destOrd="0" presId="urn:microsoft.com/office/officeart/2005/8/layout/lProcess2"/>
    <dgm:cxn modelId="{5A66109A-4D69-491F-A1A6-BBBC4F75028F}" type="presOf" srcId="{4625B714-B090-4321-9E87-6142F53572D3}" destId="{AA406007-82F8-4E42-B32E-7C4A35519CF4}" srcOrd="0" destOrd="0" presId="urn:microsoft.com/office/officeart/2005/8/layout/lProcess2"/>
    <dgm:cxn modelId="{B1D53B16-AC07-46F4-8A40-A762EE31237A}" type="presOf" srcId="{18BDABBA-A385-4C11-BA64-627F0490B186}" destId="{BA5C6B23-9D13-4660-A1CA-CE01E9D6BE01}" srcOrd="0" destOrd="0" presId="urn:microsoft.com/office/officeart/2005/8/layout/lProcess2"/>
    <dgm:cxn modelId="{92323AFC-1D91-4AAA-8978-21EFE644D966}" type="presOf" srcId="{14D3097A-C236-4567-A61B-2C28B8AC4A62}" destId="{E82D970E-468B-4BD1-9F98-11BFD37D5056}" srcOrd="0" destOrd="0" presId="urn:microsoft.com/office/officeart/2005/8/layout/lProcess2"/>
    <dgm:cxn modelId="{94154062-6D80-4410-B3EA-4EAF8ED5A5B4}" srcId="{3383550D-2D71-429E-9E78-E573C164A611}" destId="{4625B714-B090-4321-9E87-6142F53572D3}" srcOrd="1" destOrd="0" parTransId="{C523DA98-48D2-4C21-8B12-B6175CEFF018}" sibTransId="{8699DCEE-DCD6-4A2E-BAA1-672FADAB281A}"/>
    <dgm:cxn modelId="{04E58DCF-116F-4499-BB0B-8781E40A39FD}" srcId="{4625B714-B090-4321-9E87-6142F53572D3}" destId="{14D3097A-C236-4567-A61B-2C28B8AC4A62}" srcOrd="0" destOrd="0" parTransId="{FF5BC2EF-AC44-444D-BE94-C9F547131B99}" sibTransId="{4CB0C6FE-C588-4248-BC8F-F3DDEA77C8F3}"/>
    <dgm:cxn modelId="{333587A1-0528-4BB5-AF2A-B4A4C5F4BD92}" type="presOf" srcId="{A8465986-07A9-4035-A3FA-3760E61B184A}" destId="{FDA58338-A7DB-4341-82DC-CCEE7E2E063E}" srcOrd="0" destOrd="0" presId="urn:microsoft.com/office/officeart/2005/8/layout/lProcess2"/>
    <dgm:cxn modelId="{C369D1DE-7182-4A6A-8561-D552FD20B682}" srcId="{C2AEBE53-32F2-4F6C-A1E8-3EEF388D1444}" destId="{A8465986-07A9-4035-A3FA-3760E61B184A}" srcOrd="1" destOrd="0" parTransId="{A061E325-62F6-440C-A381-D80C3BBD1D1D}" sibTransId="{5D07EE87-12D4-4F2C-8C38-D2231D24A337}"/>
    <dgm:cxn modelId="{08DEBB96-BE92-4A6E-B31C-24BA098E0E43}" srcId="{C2AEBE53-32F2-4F6C-A1E8-3EEF388D1444}" destId="{18BDABBA-A385-4C11-BA64-627F0490B186}" srcOrd="0" destOrd="0" parTransId="{16F23B0A-6205-4BCE-A753-A1895C47949A}" sibTransId="{9BD22B72-409E-4FF7-B4B0-0B38EAA82605}"/>
    <dgm:cxn modelId="{9937553A-10BA-441F-8F64-DCC1574A5F71}" type="presParOf" srcId="{C6CED31A-1AEA-47BD-87A3-FCE7599F05E7}" destId="{188D29DB-B9CF-4BC6-AE98-0E740A4B3F5C}" srcOrd="0" destOrd="0" presId="urn:microsoft.com/office/officeart/2005/8/layout/lProcess2"/>
    <dgm:cxn modelId="{608FCB23-E49C-46CB-B5A1-9D92885E79D7}" type="presParOf" srcId="{188D29DB-B9CF-4BC6-AE98-0E740A4B3F5C}" destId="{120738FC-3B99-4FB5-8333-4493259BAC04}" srcOrd="0" destOrd="0" presId="urn:microsoft.com/office/officeart/2005/8/layout/lProcess2"/>
    <dgm:cxn modelId="{1BA9DC16-8A74-4FDC-BFF8-32E0B78AED4C}" type="presParOf" srcId="{188D29DB-B9CF-4BC6-AE98-0E740A4B3F5C}" destId="{40854703-876F-4AD4-8E13-27A7CCAFFBCB}" srcOrd="1" destOrd="0" presId="urn:microsoft.com/office/officeart/2005/8/layout/lProcess2"/>
    <dgm:cxn modelId="{3535F2DD-B411-4DA1-AA0C-3A65CB9EE658}" type="presParOf" srcId="{188D29DB-B9CF-4BC6-AE98-0E740A4B3F5C}" destId="{2EB9B570-326B-41DC-AD62-63AF9B1729DE}" srcOrd="2" destOrd="0" presId="urn:microsoft.com/office/officeart/2005/8/layout/lProcess2"/>
    <dgm:cxn modelId="{2294AC1E-F672-464F-A51D-4D58DA1927C3}" type="presParOf" srcId="{2EB9B570-326B-41DC-AD62-63AF9B1729DE}" destId="{B63DA9CB-FE9A-49A2-B15C-2EE2EB2957A2}" srcOrd="0" destOrd="0" presId="urn:microsoft.com/office/officeart/2005/8/layout/lProcess2"/>
    <dgm:cxn modelId="{2C622031-3F02-48D8-90F1-7C0A64DA992A}" type="presParOf" srcId="{B63DA9CB-FE9A-49A2-B15C-2EE2EB2957A2}" destId="{BA5C6B23-9D13-4660-A1CA-CE01E9D6BE01}" srcOrd="0" destOrd="0" presId="urn:microsoft.com/office/officeart/2005/8/layout/lProcess2"/>
    <dgm:cxn modelId="{143BDB4B-E477-48A7-8E7F-C5F38DAA4627}" type="presParOf" srcId="{B63DA9CB-FE9A-49A2-B15C-2EE2EB2957A2}" destId="{5E6458FC-4AD0-4D7A-A19D-BFFA4437830A}" srcOrd="1" destOrd="0" presId="urn:microsoft.com/office/officeart/2005/8/layout/lProcess2"/>
    <dgm:cxn modelId="{0B7882F2-5826-4E2F-859E-CC0B911CB119}" type="presParOf" srcId="{B63DA9CB-FE9A-49A2-B15C-2EE2EB2957A2}" destId="{FDA58338-A7DB-4341-82DC-CCEE7E2E063E}" srcOrd="2" destOrd="0" presId="urn:microsoft.com/office/officeart/2005/8/layout/lProcess2"/>
    <dgm:cxn modelId="{3B12D759-12A1-4E9D-BBD7-6141D790FBD6}" type="presParOf" srcId="{B63DA9CB-FE9A-49A2-B15C-2EE2EB2957A2}" destId="{3E47E165-F93F-4A60-894E-1694A6771E45}" srcOrd="3" destOrd="0" presId="urn:microsoft.com/office/officeart/2005/8/layout/lProcess2"/>
    <dgm:cxn modelId="{A9BB2ED3-7D15-4DF2-BEF0-1529472C8B38}" type="presParOf" srcId="{B63DA9CB-FE9A-49A2-B15C-2EE2EB2957A2}" destId="{D8718548-3B89-47E5-B3B0-E257D83F2941}" srcOrd="4" destOrd="0" presId="urn:microsoft.com/office/officeart/2005/8/layout/lProcess2"/>
    <dgm:cxn modelId="{52FE6176-6FEC-4212-B826-F851D3090CA5}" type="presParOf" srcId="{C6CED31A-1AEA-47BD-87A3-FCE7599F05E7}" destId="{F738883B-B991-4C17-AE83-BD09C048F515}" srcOrd="1" destOrd="0" presId="urn:microsoft.com/office/officeart/2005/8/layout/lProcess2"/>
    <dgm:cxn modelId="{6C15D331-1C64-4FB8-8A4A-B617B7B27732}" type="presParOf" srcId="{C6CED31A-1AEA-47BD-87A3-FCE7599F05E7}" destId="{5B182CC7-C3CF-45B5-9606-1852A4A443FE}" srcOrd="2" destOrd="0" presId="urn:microsoft.com/office/officeart/2005/8/layout/lProcess2"/>
    <dgm:cxn modelId="{45267E40-3505-4EE7-B876-CB49C80F6145}" type="presParOf" srcId="{5B182CC7-C3CF-45B5-9606-1852A4A443FE}" destId="{AA406007-82F8-4E42-B32E-7C4A35519CF4}" srcOrd="0" destOrd="0" presId="urn:microsoft.com/office/officeart/2005/8/layout/lProcess2"/>
    <dgm:cxn modelId="{13C580BD-721D-4A3D-8FBF-97FA03CD892E}" type="presParOf" srcId="{5B182CC7-C3CF-45B5-9606-1852A4A443FE}" destId="{C584C36B-DD88-4EA7-8815-92771E1E7795}" srcOrd="1" destOrd="0" presId="urn:microsoft.com/office/officeart/2005/8/layout/lProcess2"/>
    <dgm:cxn modelId="{23BCB242-581C-4EC3-A3F5-4211AF396B41}" type="presParOf" srcId="{5B182CC7-C3CF-45B5-9606-1852A4A443FE}" destId="{E1B68D42-FC1A-4B96-9F39-40C2E2C0D5BC}" srcOrd="2" destOrd="0" presId="urn:microsoft.com/office/officeart/2005/8/layout/lProcess2"/>
    <dgm:cxn modelId="{04114130-BCCB-4C9D-8C37-1D6EF9579B5A}" type="presParOf" srcId="{E1B68D42-FC1A-4B96-9F39-40C2E2C0D5BC}" destId="{46498C15-F70C-44F4-9403-C38BAD9B4ACA}" srcOrd="0" destOrd="0" presId="urn:microsoft.com/office/officeart/2005/8/layout/lProcess2"/>
    <dgm:cxn modelId="{2AA84F05-A376-415C-AE5C-86E680D0F4F6}" type="presParOf" srcId="{46498C15-F70C-44F4-9403-C38BAD9B4ACA}" destId="{E82D970E-468B-4BD1-9F98-11BFD37D5056}" srcOrd="0" destOrd="0" presId="urn:microsoft.com/office/officeart/2005/8/layout/lProcess2"/>
    <dgm:cxn modelId="{B1D9FEE2-8195-4767-9AB6-7F69C519D684}" type="presParOf" srcId="{46498C15-F70C-44F4-9403-C38BAD9B4ACA}" destId="{08B10261-54D4-4F08-B597-9F766A4A8782}" srcOrd="1" destOrd="0" presId="urn:microsoft.com/office/officeart/2005/8/layout/lProcess2"/>
    <dgm:cxn modelId="{D14A0616-7813-4B63-B48B-8AECDB37555E}" type="presParOf" srcId="{46498C15-F70C-44F4-9403-C38BAD9B4ACA}" destId="{EE955E07-9720-4438-95B8-D5527483DFE0}" srcOrd="2" destOrd="0" presId="urn:microsoft.com/office/officeart/2005/8/layout/lProcess2"/>
  </dgm:cxnLst>
  <dgm:bg>
    <a:solidFill>
      <a:srgbClr val="6E8E98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A42D0-0CA1-4CE5-8930-9AE03F1F4B64}">
      <dsp:nvSpPr>
        <dsp:cNvPr id="0" name=""/>
        <dsp:cNvSpPr/>
      </dsp:nvSpPr>
      <dsp:spPr>
        <a:xfrm>
          <a:off x="2758296" y="3069166"/>
          <a:ext cx="765081" cy="21867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2540" y="0"/>
              </a:lnTo>
              <a:lnTo>
                <a:pt x="382540" y="2186781"/>
              </a:lnTo>
              <a:lnTo>
                <a:pt x="765081" y="218678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3082918" y="4104638"/>
        <a:ext cx="115837" cy="115837"/>
      </dsp:txXfrm>
    </dsp:sp>
    <dsp:sp modelId="{7902253F-E55B-4CD9-BCC9-D1C666A36FBD}">
      <dsp:nvSpPr>
        <dsp:cNvPr id="0" name=""/>
        <dsp:cNvSpPr/>
      </dsp:nvSpPr>
      <dsp:spPr>
        <a:xfrm>
          <a:off x="2758296" y="3069166"/>
          <a:ext cx="765081" cy="7289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2540" y="0"/>
              </a:lnTo>
              <a:lnTo>
                <a:pt x="382540" y="728927"/>
              </a:lnTo>
              <a:lnTo>
                <a:pt x="765081" y="72892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114418" y="3407211"/>
        <a:ext cx="52836" cy="52836"/>
      </dsp:txXfrm>
    </dsp:sp>
    <dsp:sp modelId="{213AC452-5478-4358-A68E-BD6E0573A0E7}">
      <dsp:nvSpPr>
        <dsp:cNvPr id="0" name=""/>
        <dsp:cNvSpPr/>
      </dsp:nvSpPr>
      <dsp:spPr>
        <a:xfrm>
          <a:off x="2758296" y="2340239"/>
          <a:ext cx="765081" cy="728927"/>
        </a:xfrm>
        <a:custGeom>
          <a:avLst/>
          <a:gdLst/>
          <a:ahLst/>
          <a:cxnLst/>
          <a:rect l="0" t="0" r="0" b="0"/>
          <a:pathLst>
            <a:path>
              <a:moveTo>
                <a:pt x="0" y="728927"/>
              </a:moveTo>
              <a:lnTo>
                <a:pt x="382540" y="728927"/>
              </a:lnTo>
              <a:lnTo>
                <a:pt x="382540" y="0"/>
              </a:lnTo>
              <a:lnTo>
                <a:pt x="765081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114418" y="2678284"/>
        <a:ext cx="52836" cy="52836"/>
      </dsp:txXfrm>
    </dsp:sp>
    <dsp:sp modelId="{DDD3F349-51D1-4587-A23C-C42CFF16E196}">
      <dsp:nvSpPr>
        <dsp:cNvPr id="0" name=""/>
        <dsp:cNvSpPr/>
      </dsp:nvSpPr>
      <dsp:spPr>
        <a:xfrm>
          <a:off x="2758296" y="882385"/>
          <a:ext cx="765081" cy="2186781"/>
        </a:xfrm>
        <a:custGeom>
          <a:avLst/>
          <a:gdLst/>
          <a:ahLst/>
          <a:cxnLst/>
          <a:rect l="0" t="0" r="0" b="0"/>
          <a:pathLst>
            <a:path>
              <a:moveTo>
                <a:pt x="0" y="2186781"/>
              </a:moveTo>
              <a:lnTo>
                <a:pt x="382540" y="2186781"/>
              </a:lnTo>
              <a:lnTo>
                <a:pt x="382540" y="0"/>
              </a:lnTo>
              <a:lnTo>
                <a:pt x="765081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3082918" y="1917857"/>
        <a:ext cx="115837" cy="115837"/>
      </dsp:txXfrm>
    </dsp:sp>
    <dsp:sp modelId="{699F4840-292C-4FD0-A004-707DC5D4140D}">
      <dsp:nvSpPr>
        <dsp:cNvPr id="0" name=""/>
        <dsp:cNvSpPr/>
      </dsp:nvSpPr>
      <dsp:spPr>
        <a:xfrm rot="16200000">
          <a:off x="-894011" y="2486024"/>
          <a:ext cx="6138333" cy="1166283"/>
        </a:xfrm>
        <a:prstGeom prst="rect">
          <a:avLst/>
        </a:prstGeom>
        <a:solidFill>
          <a:srgbClr val="6E8E98"/>
        </a:solidFill>
        <a:ln w="12700" cap="flat" cmpd="sng" algn="ctr">
          <a:solidFill>
            <a:srgbClr val="09080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Resolution 45/16</a:t>
          </a:r>
          <a:endParaRPr lang="en-US" sz="6500" kern="1200" dirty="0"/>
        </a:p>
      </dsp:txBody>
      <dsp:txXfrm>
        <a:off x="-894011" y="2486024"/>
        <a:ext cx="6138333" cy="1166283"/>
      </dsp:txXfrm>
    </dsp:sp>
    <dsp:sp modelId="{DD5CBE1D-4460-4767-B0EA-A2D0F5DB7149}">
      <dsp:nvSpPr>
        <dsp:cNvPr id="0" name=""/>
        <dsp:cNvSpPr/>
      </dsp:nvSpPr>
      <dsp:spPr>
        <a:xfrm>
          <a:off x="3523377" y="299243"/>
          <a:ext cx="3825409" cy="1166283"/>
        </a:xfrm>
        <a:prstGeom prst="rect">
          <a:avLst/>
        </a:prstGeom>
        <a:solidFill>
          <a:srgbClr val="DE8E67"/>
        </a:solidFill>
        <a:ln w="12700" cap="flat" cmpd="sng" algn="ctr">
          <a:solidFill>
            <a:srgbClr val="09080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Approve 3-Year Strategic Plan</a:t>
          </a:r>
          <a:endParaRPr lang="en-US" sz="3800" kern="1200" dirty="0"/>
        </a:p>
      </dsp:txBody>
      <dsp:txXfrm>
        <a:off x="3523377" y="299243"/>
        <a:ext cx="3825409" cy="1166283"/>
      </dsp:txXfrm>
    </dsp:sp>
    <dsp:sp modelId="{139FBB3D-4076-4122-9078-770B9DA68E0F}">
      <dsp:nvSpPr>
        <dsp:cNvPr id="0" name=""/>
        <dsp:cNvSpPr/>
      </dsp:nvSpPr>
      <dsp:spPr>
        <a:xfrm>
          <a:off x="3523377" y="1757097"/>
          <a:ext cx="3825409" cy="1166283"/>
        </a:xfrm>
        <a:prstGeom prst="rect">
          <a:avLst/>
        </a:prstGeom>
        <a:solidFill>
          <a:srgbClr val="DE8E67"/>
        </a:solidFill>
        <a:ln w="12700" cap="flat" cmpd="sng" algn="ctr">
          <a:solidFill>
            <a:srgbClr val="09080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Approve FNLLT Terms of Reference</a:t>
          </a:r>
          <a:endParaRPr lang="en-US" sz="3800" kern="1200" dirty="0"/>
        </a:p>
      </dsp:txBody>
      <dsp:txXfrm>
        <a:off x="3523377" y="1757097"/>
        <a:ext cx="3825409" cy="1166283"/>
      </dsp:txXfrm>
    </dsp:sp>
    <dsp:sp modelId="{B7AE487C-80D8-4A82-A7D9-C3AF3833A244}">
      <dsp:nvSpPr>
        <dsp:cNvPr id="0" name=""/>
        <dsp:cNvSpPr/>
      </dsp:nvSpPr>
      <dsp:spPr>
        <a:xfrm>
          <a:off x="3523377" y="3214951"/>
          <a:ext cx="3825409" cy="1166283"/>
        </a:xfrm>
        <a:prstGeom prst="rect">
          <a:avLst/>
        </a:prstGeom>
        <a:solidFill>
          <a:srgbClr val="DE8E67"/>
        </a:solidFill>
        <a:ln w="12700" cap="flat" cmpd="sng" algn="ctr">
          <a:solidFill>
            <a:srgbClr val="09080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Require EDU to fund process</a:t>
          </a:r>
          <a:endParaRPr lang="en-US" sz="3800" kern="1200" dirty="0"/>
        </a:p>
      </dsp:txBody>
      <dsp:txXfrm>
        <a:off x="3523377" y="3214951"/>
        <a:ext cx="3825409" cy="1166283"/>
      </dsp:txXfrm>
    </dsp:sp>
    <dsp:sp modelId="{248B4CE8-D6BC-4B86-A7EB-707066BDAE4D}">
      <dsp:nvSpPr>
        <dsp:cNvPr id="0" name=""/>
        <dsp:cNvSpPr/>
      </dsp:nvSpPr>
      <dsp:spPr>
        <a:xfrm>
          <a:off x="3523377" y="4672805"/>
          <a:ext cx="3825409" cy="1166283"/>
        </a:xfrm>
        <a:prstGeom prst="rect">
          <a:avLst/>
        </a:prstGeom>
        <a:solidFill>
          <a:srgbClr val="DE8E67"/>
        </a:solidFill>
        <a:ln w="12700" cap="flat" cmpd="sng" algn="ctr">
          <a:solidFill>
            <a:srgbClr val="09080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Request expansion - PSE</a:t>
          </a:r>
        </a:p>
      </dsp:txBody>
      <dsp:txXfrm>
        <a:off x="3523377" y="4672805"/>
        <a:ext cx="3825409" cy="1166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F3DEE-E5FF-4E26-A6B0-D67C0CD6E7AD}">
      <dsp:nvSpPr>
        <dsp:cNvPr id="0" name=""/>
        <dsp:cNvSpPr/>
      </dsp:nvSpPr>
      <dsp:spPr>
        <a:xfrm>
          <a:off x="3143322" y="2758093"/>
          <a:ext cx="2899320" cy="2899320"/>
        </a:xfrm>
        <a:prstGeom prst="ellipse">
          <a:avLst/>
        </a:prstGeom>
        <a:solidFill>
          <a:srgbClr val="6E8E98"/>
        </a:solidFill>
        <a:ln w="12700" cap="flat" cmpd="sng" algn="ctr">
          <a:solidFill>
            <a:srgbClr val="09080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solidFill>
                <a:schemeClr val="tx1"/>
              </a:solidFill>
            </a:rPr>
            <a:t>June 2023 Leadership Advocacy Strategy</a:t>
          </a:r>
          <a:endParaRPr lang="en-US" sz="3500" kern="1200" dirty="0">
            <a:solidFill>
              <a:schemeClr val="tx1"/>
            </a:solidFill>
          </a:endParaRPr>
        </a:p>
      </dsp:txBody>
      <dsp:txXfrm>
        <a:off x="3567918" y="3182689"/>
        <a:ext cx="2050128" cy="2050128"/>
      </dsp:txXfrm>
    </dsp:sp>
    <dsp:sp modelId="{095E1872-854D-4EDC-BCD1-28B053D3E9A7}">
      <dsp:nvSpPr>
        <dsp:cNvPr id="0" name=""/>
        <dsp:cNvSpPr/>
      </dsp:nvSpPr>
      <dsp:spPr>
        <a:xfrm rot="12900000">
          <a:off x="1178801" y="2218350"/>
          <a:ext cx="2326127" cy="826306"/>
        </a:xfrm>
        <a:prstGeom prst="leftArrow">
          <a:avLst>
            <a:gd name="adj1" fmla="val 60000"/>
            <a:gd name="adj2" fmla="val 50000"/>
          </a:avLst>
        </a:prstGeom>
        <a:solidFill>
          <a:srgbClr val="6E8E9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3BE2A9-AD3B-4F02-A812-D365E78BDEAB}">
      <dsp:nvSpPr>
        <dsp:cNvPr id="0" name=""/>
        <dsp:cNvSpPr/>
      </dsp:nvSpPr>
      <dsp:spPr>
        <a:xfrm>
          <a:off x="11961" y="862656"/>
          <a:ext cx="2754354" cy="2203483"/>
        </a:xfrm>
        <a:prstGeom prst="roundRect">
          <a:avLst>
            <a:gd name="adj" fmla="val 10000"/>
          </a:avLst>
        </a:prstGeom>
        <a:solidFill>
          <a:srgbClr val="DE8E67"/>
        </a:solidFill>
        <a:ln w="12700" cap="flat" cmpd="sng" algn="ctr">
          <a:solidFill>
            <a:srgbClr val="09080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Full commitment to establish a table with bi-monthly meetings with ADMs</a:t>
          </a:r>
          <a:endParaRPr lang="en-US" sz="2000" kern="1200" dirty="0"/>
        </a:p>
      </dsp:txBody>
      <dsp:txXfrm>
        <a:off x="76499" y="927194"/>
        <a:ext cx="2625278" cy="2074407"/>
      </dsp:txXfrm>
    </dsp:sp>
    <dsp:sp modelId="{9FA8691A-2009-4B73-BE77-00C84400EDBB}">
      <dsp:nvSpPr>
        <dsp:cNvPr id="0" name=""/>
        <dsp:cNvSpPr/>
      </dsp:nvSpPr>
      <dsp:spPr>
        <a:xfrm rot="19500000">
          <a:off x="5681036" y="2218350"/>
          <a:ext cx="2326127" cy="826306"/>
        </a:xfrm>
        <a:prstGeom prst="leftArrow">
          <a:avLst>
            <a:gd name="adj1" fmla="val 60000"/>
            <a:gd name="adj2" fmla="val 50000"/>
          </a:avLst>
        </a:prstGeom>
        <a:solidFill>
          <a:srgbClr val="6E8E9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89472A-03C5-4BDE-A467-98BDF70562F1}">
      <dsp:nvSpPr>
        <dsp:cNvPr id="0" name=""/>
        <dsp:cNvSpPr/>
      </dsp:nvSpPr>
      <dsp:spPr>
        <a:xfrm>
          <a:off x="6419648" y="862656"/>
          <a:ext cx="2754354" cy="2203483"/>
        </a:xfrm>
        <a:prstGeom prst="roundRect">
          <a:avLst>
            <a:gd name="adj" fmla="val 10000"/>
          </a:avLst>
        </a:prstGeom>
        <a:solidFill>
          <a:srgbClr val="DE8E67"/>
        </a:solidFill>
        <a:ln w="12700" cap="flat" cmpd="sng" algn="ctr">
          <a:solidFill>
            <a:srgbClr val="09080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COO / EDU to determine what the First Nations Lifelong Learning Table Planning Circle will look like and how it will work</a:t>
          </a:r>
          <a:endParaRPr lang="en-US" sz="2000" kern="1200" dirty="0"/>
        </a:p>
      </dsp:txBody>
      <dsp:txXfrm>
        <a:off x="6484186" y="927194"/>
        <a:ext cx="2625278" cy="20744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9A1A2-A727-4D8D-8DF2-465C40FDCD0D}">
      <dsp:nvSpPr>
        <dsp:cNvPr id="0" name=""/>
        <dsp:cNvSpPr/>
      </dsp:nvSpPr>
      <dsp:spPr>
        <a:xfrm>
          <a:off x="609599" y="0"/>
          <a:ext cx="6908800" cy="5418667"/>
        </a:xfrm>
        <a:prstGeom prst="rightArrow">
          <a:avLst/>
        </a:prstGeom>
        <a:solidFill>
          <a:srgbClr val="6E8E9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BD74A5-64AC-43DB-80AB-5690B187E8DE}">
      <dsp:nvSpPr>
        <dsp:cNvPr id="0" name=""/>
        <dsp:cNvSpPr/>
      </dsp:nvSpPr>
      <dsp:spPr>
        <a:xfrm>
          <a:off x="8731" y="1625600"/>
          <a:ext cx="2616200" cy="2167466"/>
        </a:xfrm>
        <a:prstGeom prst="roundRect">
          <a:avLst/>
        </a:prstGeom>
        <a:solidFill>
          <a:srgbClr val="DE8E67"/>
        </a:solidFill>
        <a:ln w="12700" cap="flat" cmpd="sng" algn="ctr">
          <a:solidFill>
            <a:srgbClr val="09080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Revise FNLLT Terms of Reference for approval</a:t>
          </a:r>
          <a:endParaRPr lang="en-US" sz="2600" kern="1200" dirty="0"/>
        </a:p>
      </dsp:txBody>
      <dsp:txXfrm>
        <a:off x="114538" y="1731407"/>
        <a:ext cx="2404586" cy="1955852"/>
      </dsp:txXfrm>
    </dsp:sp>
    <dsp:sp modelId="{BB11FF61-EE42-4FB6-BACD-299D279A8145}">
      <dsp:nvSpPr>
        <dsp:cNvPr id="0" name=""/>
        <dsp:cNvSpPr/>
      </dsp:nvSpPr>
      <dsp:spPr>
        <a:xfrm>
          <a:off x="2755899" y="1625600"/>
          <a:ext cx="2616200" cy="2167466"/>
        </a:xfrm>
        <a:prstGeom prst="roundRect">
          <a:avLst/>
        </a:prstGeom>
        <a:solidFill>
          <a:srgbClr val="DE8E67"/>
        </a:solidFill>
        <a:ln w="12700" cap="flat" cmpd="sng" algn="ctr">
          <a:solidFill>
            <a:srgbClr val="09080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Utilize recent analyses as priority areas of focus</a:t>
          </a:r>
          <a:endParaRPr lang="en-US" sz="2600" kern="1200" dirty="0"/>
        </a:p>
      </dsp:txBody>
      <dsp:txXfrm>
        <a:off x="2861706" y="1731407"/>
        <a:ext cx="2404586" cy="1955852"/>
      </dsp:txXfrm>
    </dsp:sp>
    <dsp:sp modelId="{7DD3DA55-7FE4-4EE2-B29A-249B1A86B9A1}">
      <dsp:nvSpPr>
        <dsp:cNvPr id="0" name=""/>
        <dsp:cNvSpPr/>
      </dsp:nvSpPr>
      <dsp:spPr>
        <a:xfrm>
          <a:off x="5503068" y="1625600"/>
          <a:ext cx="2616200" cy="2167466"/>
        </a:xfrm>
        <a:prstGeom prst="roundRect">
          <a:avLst/>
        </a:prstGeom>
        <a:solidFill>
          <a:srgbClr val="DE8E67"/>
        </a:solidFill>
        <a:ln w="12700" cap="flat" cmpd="sng" algn="ctr">
          <a:solidFill>
            <a:srgbClr val="09080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Determine EDU support to address First Nation priorities</a:t>
          </a:r>
          <a:endParaRPr lang="en-US" sz="2600" kern="1200" dirty="0"/>
        </a:p>
      </dsp:txBody>
      <dsp:txXfrm>
        <a:off x="5608875" y="1731407"/>
        <a:ext cx="2404586" cy="19558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738FC-3B99-4FB5-8333-4493259BAC04}">
      <dsp:nvSpPr>
        <dsp:cNvPr id="0" name=""/>
        <dsp:cNvSpPr/>
      </dsp:nvSpPr>
      <dsp:spPr>
        <a:xfrm>
          <a:off x="4297" y="0"/>
          <a:ext cx="4134152" cy="6073679"/>
        </a:xfrm>
        <a:prstGeom prst="roundRect">
          <a:avLst>
            <a:gd name="adj" fmla="val 10000"/>
          </a:avLst>
        </a:prstGeom>
        <a:solidFill>
          <a:srgbClr val="84672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i="1" kern="1200" dirty="0" smtClean="0">
              <a:solidFill>
                <a:schemeClr val="bg1"/>
              </a:solidFill>
            </a:rPr>
            <a:t>Student Outcomes in Provincially Funded Schools</a:t>
          </a:r>
          <a:r>
            <a:rPr lang="en-CA" sz="2800" kern="1200" dirty="0" smtClean="0">
              <a:solidFill>
                <a:schemeClr val="bg1"/>
              </a:solidFill>
            </a:rPr>
            <a:t> 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4297" y="0"/>
        <a:ext cx="4134152" cy="1822103"/>
      </dsp:txXfrm>
    </dsp:sp>
    <dsp:sp modelId="{BA5C6B23-9D13-4660-A1CA-CE01E9D6BE01}">
      <dsp:nvSpPr>
        <dsp:cNvPr id="0" name=""/>
        <dsp:cNvSpPr/>
      </dsp:nvSpPr>
      <dsp:spPr>
        <a:xfrm>
          <a:off x="417712" y="1902136"/>
          <a:ext cx="3307322" cy="1193234"/>
        </a:xfrm>
        <a:prstGeom prst="roundRect">
          <a:avLst>
            <a:gd name="adj" fmla="val 10000"/>
          </a:avLst>
        </a:prstGeom>
        <a:solidFill>
          <a:srgbClr val="DE8E67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Attendance at school 90%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- Ontario-wide 67%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- First Nations – 40%	</a:t>
          </a:r>
          <a:endParaRPr lang="en-US" sz="1900" kern="1200" dirty="0"/>
        </a:p>
      </dsp:txBody>
      <dsp:txXfrm>
        <a:off x="452661" y="1937085"/>
        <a:ext cx="3237424" cy="1123336"/>
      </dsp:txXfrm>
    </dsp:sp>
    <dsp:sp modelId="{FDA58338-A7DB-4341-82DC-CCEE7E2E063E}">
      <dsp:nvSpPr>
        <dsp:cNvPr id="0" name=""/>
        <dsp:cNvSpPr/>
      </dsp:nvSpPr>
      <dsp:spPr>
        <a:xfrm>
          <a:off x="417712" y="3199432"/>
          <a:ext cx="3307322" cy="1193234"/>
        </a:xfrm>
        <a:prstGeom prst="roundRect">
          <a:avLst>
            <a:gd name="adj" fmla="val 10000"/>
          </a:avLst>
        </a:prstGeom>
        <a:solidFill>
          <a:srgbClr val="DE8E67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Grade 9 credit accumulation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- Ontario-wide 87% on track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- First Nations 40% on track</a:t>
          </a:r>
        </a:p>
      </dsp:txBody>
      <dsp:txXfrm>
        <a:off x="452661" y="3234381"/>
        <a:ext cx="3237424" cy="1123336"/>
      </dsp:txXfrm>
    </dsp:sp>
    <dsp:sp modelId="{D8718548-3B89-47E5-B3B0-E257D83F2941}">
      <dsp:nvSpPr>
        <dsp:cNvPr id="0" name=""/>
        <dsp:cNvSpPr/>
      </dsp:nvSpPr>
      <dsp:spPr>
        <a:xfrm>
          <a:off x="417712" y="4576241"/>
          <a:ext cx="3307322" cy="1193234"/>
        </a:xfrm>
        <a:prstGeom prst="roundRect">
          <a:avLst>
            <a:gd name="adj" fmla="val 10000"/>
          </a:avLst>
        </a:prstGeom>
        <a:solidFill>
          <a:srgbClr val="DE8E67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Graduation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- Ontario-wide 89%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- First Nations 60%</a:t>
          </a:r>
        </a:p>
      </dsp:txBody>
      <dsp:txXfrm>
        <a:off x="452661" y="4611190"/>
        <a:ext cx="3237424" cy="1123336"/>
      </dsp:txXfrm>
    </dsp:sp>
    <dsp:sp modelId="{AA406007-82F8-4E42-B32E-7C4A35519CF4}">
      <dsp:nvSpPr>
        <dsp:cNvPr id="0" name=""/>
        <dsp:cNvSpPr/>
      </dsp:nvSpPr>
      <dsp:spPr>
        <a:xfrm>
          <a:off x="4448511" y="0"/>
          <a:ext cx="4134152" cy="6073679"/>
        </a:xfrm>
        <a:prstGeom prst="roundRect">
          <a:avLst>
            <a:gd name="adj" fmla="val 10000"/>
          </a:avLst>
        </a:prstGeom>
        <a:solidFill>
          <a:srgbClr val="84672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i="1" kern="1200" dirty="0" smtClean="0">
              <a:solidFill>
                <a:schemeClr val="bg1"/>
              </a:solidFill>
            </a:rPr>
            <a:t>Suspensions and Equitable Access to a Positive Disciplinary Climate</a:t>
          </a:r>
          <a:endParaRPr lang="en-US" sz="2800" i="1" kern="1200" dirty="0">
            <a:solidFill>
              <a:schemeClr val="bg1"/>
            </a:solidFill>
          </a:endParaRPr>
        </a:p>
      </dsp:txBody>
      <dsp:txXfrm>
        <a:off x="4448511" y="0"/>
        <a:ext cx="4134152" cy="1822103"/>
      </dsp:txXfrm>
    </dsp:sp>
    <dsp:sp modelId="{E82D970E-468B-4BD1-9F98-11BFD37D5056}">
      <dsp:nvSpPr>
        <dsp:cNvPr id="0" name=""/>
        <dsp:cNvSpPr/>
      </dsp:nvSpPr>
      <dsp:spPr>
        <a:xfrm>
          <a:off x="4861926" y="1903395"/>
          <a:ext cx="3307322" cy="1831297"/>
        </a:xfrm>
        <a:prstGeom prst="roundRect">
          <a:avLst>
            <a:gd name="adj" fmla="val 10000"/>
          </a:avLst>
        </a:prstGeom>
        <a:solidFill>
          <a:srgbClr val="DE8E67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Suspensions in Elementary Schools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- Ontario-wide 2%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- First Nations 9.4%</a:t>
          </a:r>
          <a:endParaRPr lang="en-US" sz="1900" kern="1200" dirty="0"/>
        </a:p>
      </dsp:txBody>
      <dsp:txXfrm>
        <a:off x="4915563" y="1957032"/>
        <a:ext cx="3200048" cy="1724023"/>
      </dsp:txXfrm>
    </dsp:sp>
    <dsp:sp modelId="{EE955E07-9720-4438-95B8-D5527483DFE0}">
      <dsp:nvSpPr>
        <dsp:cNvPr id="0" name=""/>
        <dsp:cNvSpPr/>
      </dsp:nvSpPr>
      <dsp:spPr>
        <a:xfrm>
          <a:off x="4848631" y="3936918"/>
          <a:ext cx="3307322" cy="1831297"/>
        </a:xfrm>
        <a:prstGeom prst="roundRect">
          <a:avLst>
            <a:gd name="adj" fmla="val 10000"/>
          </a:avLst>
        </a:prstGeom>
        <a:solidFill>
          <a:srgbClr val="DE8E67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Suspensions in Secondary Schools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- Ontario-wide 5.5%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- First Nations 12.3</a:t>
          </a:r>
          <a:r>
            <a:rPr lang="en-US" sz="1900" kern="1200" dirty="0" smtClean="0"/>
            <a:t>%</a:t>
          </a:r>
          <a:endParaRPr lang="en-US" sz="1900" kern="1200" dirty="0"/>
        </a:p>
      </dsp:txBody>
      <dsp:txXfrm>
        <a:off x="4902268" y="3990555"/>
        <a:ext cx="3200048" cy="1724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DF76E-7F4D-49B8-91B0-73BAF6E8E4E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F4C7-4B92-4FF0-BC56-0299DE9AE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53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Title. Do not alter.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55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Add Introductory</a:t>
            </a:r>
            <a:r>
              <a:rPr lang="en-US" baseline="0" dirty="0" smtClean="0"/>
              <a:t> Title.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3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add more slides,</a:t>
            </a:r>
            <a:r>
              <a:rPr lang="en-US" baseline="0" dirty="0" smtClean="0"/>
              <a:t> right click on slide, click ‘Duplicate Slide’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47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add more slides,</a:t>
            </a:r>
            <a:r>
              <a:rPr lang="en-US" baseline="0" dirty="0" smtClean="0"/>
              <a:t> right click on slide, click ‘Duplicate Slide’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20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79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Insert</a:t>
            </a:r>
            <a:r>
              <a:rPr lang="en-US" baseline="0" dirty="0" smtClean="0"/>
              <a:t> Sector and Director contact information.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F4C7-4B92-4FF0-BC56-0299DE9AE5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6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30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14325" y="2072280"/>
            <a:ext cx="10907713" cy="3652246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60350" y="1076814"/>
            <a:ext cx="7926388" cy="77311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945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956539" y="623422"/>
            <a:ext cx="6717324" cy="318977"/>
          </a:xfrm>
          <a:prstGeom prst="rect">
            <a:avLst/>
          </a:prstGeom>
        </p:spPr>
        <p:txBody>
          <a:bodyPr/>
          <a:lstStyle>
            <a:lvl1pPr>
              <a:defRPr sz="1800" b="1" i="0" baseline="0">
                <a:solidFill>
                  <a:schemeClr val="accent1"/>
                </a:solidFill>
                <a:effectLst/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5624" y="2258601"/>
            <a:ext cx="10618176" cy="35300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/>
            </a:lvl1pPr>
            <a:lvl2pPr marL="800100" indent="-342900">
              <a:buFont typeface="Arial" charset="0"/>
              <a:buChar char="•"/>
              <a:defRPr sz="1400" baseline="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accent4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Body Copy</a:t>
            </a:r>
          </a:p>
          <a:p>
            <a:pPr lvl="1"/>
            <a:r>
              <a:rPr lang="en-US" dirty="0"/>
              <a:t>Bullets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35624" y="1794313"/>
            <a:ext cx="10618176" cy="347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800100" indent="-342900">
              <a:buFont typeface="Arial" charset="0"/>
              <a:buChar char="•"/>
              <a:defRPr sz="1600" baseline="0">
                <a:solidFill>
                  <a:schemeClr val="accent4"/>
                </a:solidFill>
              </a:defRPr>
            </a:lvl2pPr>
            <a:lvl3pPr>
              <a:defRPr sz="1600">
                <a:solidFill>
                  <a:schemeClr val="accent4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Headings</a:t>
            </a:r>
          </a:p>
        </p:txBody>
      </p:sp>
    </p:spTree>
    <p:extLst>
      <p:ext uri="{BB962C8B-B14F-4D97-AF65-F5344CB8AC3E}">
        <p14:creationId xmlns:p14="http://schemas.microsoft.com/office/powerpoint/2010/main" val="1893417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6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81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8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8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21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8A47-E205-4272-9375-6B0B86A032A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6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9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58A47-E205-4272-9375-6B0B86A032A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06707-D6D6-4A86-801F-B06E8FB6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6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57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73514" y="1732534"/>
            <a:ext cx="9101876" cy="1953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Chiefs Assembly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727497" y="1732534"/>
            <a:ext cx="6300309" cy="405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Chiefs of Ontario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305652" y="3220529"/>
            <a:ext cx="9144000" cy="2242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November 21-23, 2023     Toronto, Ontario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For more information, please visit: www.ChiefsMeeting.com</a:t>
            </a:r>
            <a:endParaRPr lang="en-US" sz="1600" b="1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103220" y="3384645"/>
            <a:ext cx="0" cy="19244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39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22670" y="2126672"/>
            <a:ext cx="2589039" cy="2134370"/>
          </a:xfrm>
        </p:spPr>
        <p:txBody>
          <a:bodyPr anchor="ctr">
            <a:normAutofit/>
          </a:bodyPr>
          <a:lstStyle/>
          <a:p>
            <a:r>
              <a:rPr lang="en-US" dirty="0"/>
              <a:t>Recent</a:t>
            </a:r>
          </a:p>
          <a:p>
            <a:r>
              <a:rPr lang="en-US" dirty="0"/>
              <a:t> Analysis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68068859"/>
              </p:ext>
            </p:extLst>
          </p:nvPr>
        </p:nvGraphicFramePr>
        <p:xfrm>
          <a:off x="378690" y="157018"/>
          <a:ext cx="8586962" cy="6073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814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8524" y="1649895"/>
            <a:ext cx="10907713" cy="4204251"/>
          </a:xfrm>
        </p:spPr>
        <p:txBody>
          <a:bodyPr>
            <a:noAutofit/>
          </a:bodyPr>
          <a:lstStyle/>
          <a:p>
            <a:pPr lvl="0"/>
            <a:r>
              <a:rPr lang="en-CA" sz="2200" dirty="0" smtClean="0"/>
              <a:t>Retire </a:t>
            </a:r>
            <a:r>
              <a:rPr lang="en-CA" sz="2200" dirty="0"/>
              <a:t>Resolution 45/16 Provincial Bilateral Process on Education and replace it with this </a:t>
            </a:r>
            <a:r>
              <a:rPr lang="en-CA" sz="2200" dirty="0" smtClean="0"/>
              <a:t>resolution.</a:t>
            </a:r>
            <a:endParaRPr lang="en-US" sz="2200" dirty="0"/>
          </a:p>
          <a:p>
            <a:pPr lvl="0"/>
            <a:r>
              <a:rPr lang="en-CA" sz="2200" dirty="0"/>
              <a:t>Agree </a:t>
            </a:r>
            <a:r>
              <a:rPr lang="en-CA" sz="2200" dirty="0" smtClean="0"/>
              <a:t>to replace former FNLLT components with the </a:t>
            </a:r>
            <a:r>
              <a:rPr lang="en-CA" sz="2200" dirty="0"/>
              <a:t>Planning Circle and the Collaboration Circle.</a:t>
            </a:r>
            <a:endParaRPr lang="en-US" sz="2200" dirty="0"/>
          </a:p>
          <a:p>
            <a:pPr lvl="0"/>
            <a:r>
              <a:rPr lang="en-CA" sz="2200" dirty="0"/>
              <a:t>Require the FNLLT </a:t>
            </a:r>
            <a:r>
              <a:rPr lang="en-CA" sz="2200" dirty="0" smtClean="0"/>
              <a:t>to </a:t>
            </a:r>
            <a:r>
              <a:rPr lang="en-CA" sz="2200" dirty="0"/>
              <a:t>be fully funded by the Ministry of Education.</a:t>
            </a:r>
            <a:endParaRPr lang="en-US" sz="2200" dirty="0"/>
          </a:p>
          <a:p>
            <a:pPr lvl="0"/>
            <a:r>
              <a:rPr lang="en-CA" sz="2200" dirty="0"/>
              <a:t>Require the CTCLL to provide an agreed upon revised Terms of Reference for the FNLLT to the Leadership Council for approval prior to the 2024 COO Annual Chiefs Assembly.</a:t>
            </a:r>
            <a:endParaRPr lang="en-US" sz="2200" dirty="0"/>
          </a:p>
          <a:p>
            <a:pPr lvl="0"/>
            <a:r>
              <a:rPr lang="en-CA" sz="2200" dirty="0"/>
              <a:t>Agree </a:t>
            </a:r>
            <a:r>
              <a:rPr lang="en-CA" sz="2200" dirty="0" smtClean="0"/>
              <a:t>to address outcomes of recent analysis be </a:t>
            </a:r>
            <a:r>
              <a:rPr lang="en-CA" sz="2200" dirty="0"/>
              <a:t>used as key evidence and </a:t>
            </a:r>
            <a:r>
              <a:rPr lang="en-CA" sz="2200" dirty="0" smtClean="0"/>
              <a:t>basis for </a:t>
            </a:r>
            <a:r>
              <a:rPr lang="en-CA" sz="2200" dirty="0"/>
              <a:t>work being undertaken by the FNLLT.</a:t>
            </a:r>
            <a:endParaRPr lang="en-US" sz="2200" dirty="0"/>
          </a:p>
          <a:p>
            <a:pPr lvl="0"/>
            <a:r>
              <a:rPr lang="en-CA" sz="2200" dirty="0"/>
              <a:t>Direct the CTCLL to pursue a similar bilateral process with the Ministry of Colleges and Universities to focus on post-secondary education for First Nation learners</a:t>
            </a:r>
            <a:r>
              <a:rPr lang="en-CA" sz="2200" dirty="0" smtClean="0"/>
              <a:t>.</a:t>
            </a:r>
            <a:endParaRPr lang="en-US" sz="2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58524" y="1017179"/>
            <a:ext cx="7926388" cy="773113"/>
          </a:xfrm>
        </p:spPr>
        <p:txBody>
          <a:bodyPr/>
          <a:lstStyle/>
          <a:p>
            <a:r>
              <a:rPr lang="en-US" dirty="0"/>
              <a:t>Suggested Mandate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73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3709120" y="1617172"/>
            <a:ext cx="6889750" cy="3025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Sector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For further information, please contact: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Director of Education, Julia Candlish at julia.candlish@coo.org</a:t>
            </a:r>
            <a:endParaRPr lang="en-US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0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256" y="1728672"/>
            <a:ext cx="800439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 Education Sector:</a:t>
            </a:r>
          </a:p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Restructure of First Nations Lifelong Learning Table</a:t>
            </a:r>
          </a:p>
        </p:txBody>
      </p:sp>
    </p:spTree>
    <p:extLst>
      <p:ext uri="{BB962C8B-B14F-4D97-AF65-F5344CB8AC3E}">
        <p14:creationId xmlns:p14="http://schemas.microsoft.com/office/powerpoint/2010/main" val="196770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54182" y="1681406"/>
            <a:ext cx="2835564" cy="3495186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FNLLT – Current Mandate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55112706"/>
              </p:ext>
            </p:extLst>
          </p:nvPr>
        </p:nvGraphicFramePr>
        <p:xfrm>
          <a:off x="2032000" y="0"/>
          <a:ext cx="8940800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4885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47490" y="0"/>
            <a:ext cx="5920509" cy="594717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66"/>
              <a:t>https://app.box.com/folder/153461212817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0350" y="1076814"/>
            <a:ext cx="4487141" cy="4925083"/>
          </a:xfrm>
        </p:spPr>
        <p:txBody>
          <a:bodyPr anchor="ctr">
            <a:normAutofit/>
          </a:bodyPr>
          <a:lstStyle/>
          <a:p>
            <a:r>
              <a:rPr lang="en-CA" dirty="0"/>
              <a:t>FNLLT is a sub-committee of the Chiefs and Technical Committee on Language and Learning (CTCLL)</a:t>
            </a:r>
            <a:endParaRPr lang="en-US" dirty="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9A010E63-CE6B-4FF3-B084-A854C3CE7E71}"/>
              </a:ext>
            </a:extLst>
          </p:cNvPr>
          <p:cNvSpPr txBox="1">
            <a:spLocks noGrp="1"/>
          </p:cNvSpPr>
          <p:nvPr>
            <p:ph type="ftr" sz="quarter" idx="4294967295"/>
          </p:nvPr>
        </p:nvSpPr>
        <p:spPr>
          <a:xfrm>
            <a:off x="0" y="6375400"/>
            <a:ext cx="5840413" cy="100013"/>
          </a:xfrm>
          <a:prstGeom prst="rect">
            <a:avLst/>
          </a:prstGeom>
        </p:spPr>
        <p:txBody>
          <a:bodyPr vert="horz" wrap="square" lIns="0" tIns="2232" rIns="0" bIns="0" rtlCol="0">
            <a:spAutoFit/>
          </a:bodyPr>
          <a:lstStyle/>
          <a:p>
            <a:pPr marL="8929" algn="just">
              <a:spcBef>
                <a:spcPts val="18"/>
              </a:spcBef>
            </a:pPr>
            <a:r>
              <a:rPr sz="633" dirty="0"/>
              <a:t>Association of Iroquois and Allied Indians • Grand Council Treaty #3 • Nishnawbe Aski Nation • </a:t>
            </a:r>
            <a:r>
              <a:rPr lang="en-US" sz="633" dirty="0"/>
              <a:t>Anishinabek Nation</a:t>
            </a:r>
            <a:r>
              <a:rPr lang="en-CA" sz="633" dirty="0"/>
              <a:t> •  Independent and Non-Affiliated First Nations</a:t>
            </a:r>
            <a:endParaRPr sz="633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795" y="0"/>
            <a:ext cx="5854641" cy="594717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502038" y="3307311"/>
            <a:ext cx="1302327" cy="263986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8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3345" y="868218"/>
            <a:ext cx="3001820" cy="5107710"/>
          </a:xfrm>
        </p:spPr>
        <p:txBody>
          <a:bodyPr anchor="ctr">
            <a:normAutofit/>
          </a:bodyPr>
          <a:lstStyle/>
          <a:p>
            <a:r>
              <a:rPr lang="en-US" dirty="0"/>
              <a:t>FNLLT Structure </a:t>
            </a:r>
            <a:endParaRPr lang="en-US" dirty="0" smtClean="0"/>
          </a:p>
          <a:p>
            <a:r>
              <a:rPr lang="en-US" dirty="0" smtClean="0"/>
              <a:t>2017-18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22307" t="20202" r="22390" b="6760"/>
          <a:stretch/>
        </p:blipFill>
        <p:spPr bwMode="auto">
          <a:xfrm>
            <a:off x="3445165" y="0"/>
            <a:ext cx="7370618" cy="59759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8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35624" y="1245905"/>
            <a:ext cx="11066168" cy="1119608"/>
          </a:xfrm>
        </p:spPr>
        <p:txBody>
          <a:bodyPr anchor="ctr">
            <a:normAutofit/>
          </a:bodyPr>
          <a:lstStyle/>
          <a:p>
            <a:r>
              <a:rPr lang="en-US" dirty="0"/>
              <a:t>FNLLT </a:t>
            </a:r>
            <a:r>
              <a:rPr lang="en-US" dirty="0" smtClean="0"/>
              <a:t>2019 and Beyond</a:t>
            </a:r>
          </a:p>
          <a:p>
            <a:r>
              <a:rPr lang="en-US" sz="2800" dirty="0">
                <a:solidFill>
                  <a:srgbClr val="09080B"/>
                </a:solidFill>
              </a:rPr>
              <a:t>Probable barriers to </a:t>
            </a:r>
            <a:r>
              <a:rPr lang="en-US" sz="2800" dirty="0" smtClean="0">
                <a:solidFill>
                  <a:srgbClr val="09080B"/>
                </a:solidFill>
              </a:rPr>
              <a:t>communication and engagement</a:t>
            </a:r>
            <a:endParaRPr lang="en-US" sz="2800" dirty="0">
              <a:solidFill>
                <a:srgbClr val="09080B"/>
              </a:solidFill>
            </a:endParaRP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E86FC9-00BB-4658-911D-798BBBB9F9CF}"/>
              </a:ext>
            </a:extLst>
          </p:cNvPr>
          <p:cNvGrpSpPr/>
          <p:nvPr/>
        </p:nvGrpSpPr>
        <p:grpSpPr>
          <a:xfrm>
            <a:off x="735624" y="2292545"/>
            <a:ext cx="10258947" cy="3161198"/>
            <a:chOff x="1945680" y="1913727"/>
            <a:chExt cx="8300639" cy="3030546"/>
          </a:xfrm>
        </p:grpSpPr>
        <p:sp>
          <p:nvSpPr>
            <p:cNvPr id="6" name="Shape">
              <a:extLst>
                <a:ext uri="{FF2B5EF4-FFF2-40B4-BE49-F238E27FC236}">
                  <a16:creationId xmlns:a16="http://schemas.microsoft.com/office/drawing/2014/main" id="{2383299C-83E5-433B-A647-CBD42C2E793A}"/>
                </a:ext>
              </a:extLst>
            </p:cNvPr>
            <p:cNvSpPr/>
            <p:nvPr/>
          </p:nvSpPr>
          <p:spPr>
            <a:xfrm>
              <a:off x="1945680" y="1913727"/>
              <a:ext cx="8300639" cy="3030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58" extrusionOk="0">
                  <a:moveTo>
                    <a:pt x="14158" y="13865"/>
                  </a:moveTo>
                  <a:cubicBezTo>
                    <a:pt x="14174" y="15181"/>
                    <a:pt x="14328" y="16389"/>
                    <a:pt x="14580" y="17393"/>
                  </a:cubicBezTo>
                  <a:cubicBezTo>
                    <a:pt x="14162" y="18946"/>
                    <a:pt x="13488" y="19939"/>
                    <a:pt x="12726" y="19939"/>
                  </a:cubicBezTo>
                  <a:cubicBezTo>
                    <a:pt x="11965" y="19939"/>
                    <a:pt x="11290" y="18946"/>
                    <a:pt x="10872" y="17393"/>
                  </a:cubicBezTo>
                  <a:cubicBezTo>
                    <a:pt x="10860" y="17350"/>
                    <a:pt x="10848" y="17296"/>
                    <a:pt x="10836" y="17253"/>
                  </a:cubicBezTo>
                  <a:cubicBezTo>
                    <a:pt x="10825" y="17209"/>
                    <a:pt x="10813" y="17155"/>
                    <a:pt x="10801" y="17112"/>
                  </a:cubicBezTo>
                  <a:cubicBezTo>
                    <a:pt x="10576" y="16174"/>
                    <a:pt x="10442" y="15062"/>
                    <a:pt x="10426" y="13865"/>
                  </a:cubicBezTo>
                  <a:lnTo>
                    <a:pt x="10426" y="13832"/>
                  </a:lnTo>
                  <a:cubicBezTo>
                    <a:pt x="10426" y="13735"/>
                    <a:pt x="10422" y="13649"/>
                    <a:pt x="10422" y="13573"/>
                  </a:cubicBezTo>
                  <a:lnTo>
                    <a:pt x="10335" y="10606"/>
                  </a:lnTo>
                  <a:lnTo>
                    <a:pt x="10304" y="9571"/>
                  </a:lnTo>
                  <a:lnTo>
                    <a:pt x="10272" y="8535"/>
                  </a:lnTo>
                  <a:lnTo>
                    <a:pt x="10252" y="7834"/>
                  </a:lnTo>
                  <a:cubicBezTo>
                    <a:pt x="10249" y="7693"/>
                    <a:pt x="10249" y="7575"/>
                    <a:pt x="10245" y="7456"/>
                  </a:cubicBezTo>
                  <a:lnTo>
                    <a:pt x="10245" y="7434"/>
                  </a:lnTo>
                  <a:cubicBezTo>
                    <a:pt x="10221" y="5395"/>
                    <a:pt x="9613" y="3798"/>
                    <a:pt x="8868" y="3798"/>
                  </a:cubicBezTo>
                  <a:cubicBezTo>
                    <a:pt x="8122" y="3798"/>
                    <a:pt x="7518" y="5395"/>
                    <a:pt x="7491" y="7434"/>
                  </a:cubicBezTo>
                  <a:lnTo>
                    <a:pt x="7491" y="7456"/>
                  </a:lnTo>
                  <a:cubicBezTo>
                    <a:pt x="7491" y="7575"/>
                    <a:pt x="7487" y="7704"/>
                    <a:pt x="7483" y="7834"/>
                  </a:cubicBezTo>
                  <a:lnTo>
                    <a:pt x="7463" y="8535"/>
                  </a:lnTo>
                  <a:lnTo>
                    <a:pt x="7436" y="7607"/>
                  </a:lnTo>
                  <a:cubicBezTo>
                    <a:pt x="7432" y="7531"/>
                    <a:pt x="7432" y="7445"/>
                    <a:pt x="7432" y="7359"/>
                  </a:cubicBezTo>
                  <a:lnTo>
                    <a:pt x="7432" y="7337"/>
                  </a:lnTo>
                  <a:cubicBezTo>
                    <a:pt x="7416" y="6021"/>
                    <a:pt x="7262" y="4813"/>
                    <a:pt x="7010" y="3809"/>
                  </a:cubicBezTo>
                  <a:cubicBezTo>
                    <a:pt x="7428" y="2256"/>
                    <a:pt x="8102" y="1263"/>
                    <a:pt x="8864" y="1263"/>
                  </a:cubicBezTo>
                  <a:cubicBezTo>
                    <a:pt x="9625" y="1263"/>
                    <a:pt x="10300" y="2255"/>
                    <a:pt x="10718" y="3809"/>
                  </a:cubicBezTo>
                  <a:cubicBezTo>
                    <a:pt x="10730" y="3852"/>
                    <a:pt x="10742" y="3906"/>
                    <a:pt x="10754" y="3949"/>
                  </a:cubicBezTo>
                  <a:cubicBezTo>
                    <a:pt x="10765" y="3993"/>
                    <a:pt x="10777" y="4047"/>
                    <a:pt x="10789" y="4090"/>
                  </a:cubicBezTo>
                  <a:cubicBezTo>
                    <a:pt x="11014" y="5028"/>
                    <a:pt x="11148" y="6140"/>
                    <a:pt x="11164" y="7337"/>
                  </a:cubicBezTo>
                  <a:lnTo>
                    <a:pt x="11164" y="7370"/>
                  </a:lnTo>
                  <a:cubicBezTo>
                    <a:pt x="11164" y="7467"/>
                    <a:pt x="11168" y="7553"/>
                    <a:pt x="11168" y="7629"/>
                  </a:cubicBezTo>
                  <a:lnTo>
                    <a:pt x="11255" y="10596"/>
                  </a:lnTo>
                  <a:lnTo>
                    <a:pt x="11286" y="11631"/>
                  </a:lnTo>
                  <a:lnTo>
                    <a:pt x="11318" y="12667"/>
                  </a:lnTo>
                  <a:lnTo>
                    <a:pt x="11337" y="13368"/>
                  </a:lnTo>
                  <a:cubicBezTo>
                    <a:pt x="11341" y="13509"/>
                    <a:pt x="11341" y="13627"/>
                    <a:pt x="11345" y="13746"/>
                  </a:cubicBezTo>
                  <a:lnTo>
                    <a:pt x="11345" y="13768"/>
                  </a:lnTo>
                  <a:cubicBezTo>
                    <a:pt x="11369" y="15807"/>
                    <a:pt x="11977" y="17404"/>
                    <a:pt x="12722" y="17404"/>
                  </a:cubicBezTo>
                  <a:cubicBezTo>
                    <a:pt x="13468" y="17404"/>
                    <a:pt x="14071" y="15807"/>
                    <a:pt x="14099" y="13768"/>
                  </a:cubicBezTo>
                  <a:lnTo>
                    <a:pt x="14099" y="13746"/>
                  </a:lnTo>
                  <a:cubicBezTo>
                    <a:pt x="14099" y="13627"/>
                    <a:pt x="14103" y="13498"/>
                    <a:pt x="14107" y="13368"/>
                  </a:cubicBezTo>
                  <a:lnTo>
                    <a:pt x="14127" y="12667"/>
                  </a:lnTo>
                  <a:lnTo>
                    <a:pt x="14154" y="13595"/>
                  </a:lnTo>
                  <a:cubicBezTo>
                    <a:pt x="14158" y="13671"/>
                    <a:pt x="14158" y="13757"/>
                    <a:pt x="14158" y="13854"/>
                  </a:cubicBezTo>
                  <a:lnTo>
                    <a:pt x="14158" y="13865"/>
                  </a:lnTo>
                  <a:close/>
                  <a:moveTo>
                    <a:pt x="15145" y="7359"/>
                  </a:moveTo>
                  <a:cubicBezTo>
                    <a:pt x="15145" y="7456"/>
                    <a:pt x="15148" y="7531"/>
                    <a:pt x="15148" y="7607"/>
                  </a:cubicBezTo>
                  <a:lnTo>
                    <a:pt x="15176" y="8535"/>
                  </a:lnTo>
                  <a:lnTo>
                    <a:pt x="15196" y="7834"/>
                  </a:lnTo>
                  <a:cubicBezTo>
                    <a:pt x="15200" y="7693"/>
                    <a:pt x="15200" y="7575"/>
                    <a:pt x="15204" y="7456"/>
                  </a:cubicBezTo>
                  <a:lnTo>
                    <a:pt x="15204" y="7434"/>
                  </a:lnTo>
                  <a:cubicBezTo>
                    <a:pt x="15227" y="5395"/>
                    <a:pt x="15835" y="3798"/>
                    <a:pt x="16581" y="3798"/>
                  </a:cubicBezTo>
                  <a:cubicBezTo>
                    <a:pt x="17326" y="3798"/>
                    <a:pt x="17930" y="5395"/>
                    <a:pt x="17957" y="7434"/>
                  </a:cubicBezTo>
                  <a:lnTo>
                    <a:pt x="17957" y="7456"/>
                  </a:lnTo>
                  <a:cubicBezTo>
                    <a:pt x="17957" y="7575"/>
                    <a:pt x="17961" y="7693"/>
                    <a:pt x="17965" y="7834"/>
                  </a:cubicBezTo>
                  <a:lnTo>
                    <a:pt x="17985" y="8535"/>
                  </a:lnTo>
                  <a:lnTo>
                    <a:pt x="18017" y="9571"/>
                  </a:lnTo>
                  <a:lnTo>
                    <a:pt x="18048" y="10606"/>
                  </a:lnTo>
                  <a:lnTo>
                    <a:pt x="18135" y="13573"/>
                  </a:lnTo>
                  <a:cubicBezTo>
                    <a:pt x="18139" y="13649"/>
                    <a:pt x="18139" y="13746"/>
                    <a:pt x="18139" y="13843"/>
                  </a:cubicBezTo>
                  <a:lnTo>
                    <a:pt x="18139" y="13865"/>
                  </a:lnTo>
                  <a:cubicBezTo>
                    <a:pt x="18155" y="15062"/>
                    <a:pt x="18289" y="16174"/>
                    <a:pt x="18518" y="17112"/>
                  </a:cubicBezTo>
                  <a:cubicBezTo>
                    <a:pt x="18530" y="17166"/>
                    <a:pt x="18541" y="17209"/>
                    <a:pt x="18553" y="17263"/>
                  </a:cubicBezTo>
                  <a:cubicBezTo>
                    <a:pt x="18565" y="17306"/>
                    <a:pt x="18577" y="17360"/>
                    <a:pt x="18589" y="17404"/>
                  </a:cubicBezTo>
                  <a:cubicBezTo>
                    <a:pt x="19003" y="18925"/>
                    <a:pt x="19658" y="19928"/>
                    <a:pt x="20404" y="19961"/>
                  </a:cubicBezTo>
                  <a:lnTo>
                    <a:pt x="20463" y="19961"/>
                  </a:lnTo>
                  <a:lnTo>
                    <a:pt x="20463" y="21320"/>
                  </a:lnTo>
                  <a:cubicBezTo>
                    <a:pt x="20463" y="21417"/>
                    <a:pt x="20482" y="21503"/>
                    <a:pt x="20514" y="21536"/>
                  </a:cubicBezTo>
                  <a:cubicBezTo>
                    <a:pt x="20546" y="21579"/>
                    <a:pt x="20581" y="21557"/>
                    <a:pt x="20609" y="21482"/>
                  </a:cubicBezTo>
                  <a:lnTo>
                    <a:pt x="21567" y="18860"/>
                  </a:lnTo>
                  <a:cubicBezTo>
                    <a:pt x="21583" y="18817"/>
                    <a:pt x="21591" y="18752"/>
                    <a:pt x="21591" y="18698"/>
                  </a:cubicBezTo>
                  <a:cubicBezTo>
                    <a:pt x="21591" y="18644"/>
                    <a:pt x="21583" y="18580"/>
                    <a:pt x="21567" y="18536"/>
                  </a:cubicBezTo>
                  <a:lnTo>
                    <a:pt x="20609" y="15915"/>
                  </a:lnTo>
                  <a:cubicBezTo>
                    <a:pt x="20585" y="15850"/>
                    <a:pt x="20549" y="15828"/>
                    <a:pt x="20514" y="15861"/>
                  </a:cubicBezTo>
                  <a:cubicBezTo>
                    <a:pt x="20482" y="15893"/>
                    <a:pt x="20463" y="15979"/>
                    <a:pt x="20463" y="16077"/>
                  </a:cubicBezTo>
                  <a:lnTo>
                    <a:pt x="20463" y="17436"/>
                  </a:lnTo>
                  <a:lnTo>
                    <a:pt x="20404" y="17436"/>
                  </a:lnTo>
                  <a:cubicBezTo>
                    <a:pt x="19682" y="17382"/>
                    <a:pt x="19094" y="15785"/>
                    <a:pt x="19070" y="13800"/>
                  </a:cubicBezTo>
                  <a:lnTo>
                    <a:pt x="19070" y="13778"/>
                  </a:lnTo>
                  <a:cubicBezTo>
                    <a:pt x="19070" y="13660"/>
                    <a:pt x="19066" y="13530"/>
                    <a:pt x="19062" y="13390"/>
                  </a:cubicBezTo>
                  <a:lnTo>
                    <a:pt x="19042" y="12689"/>
                  </a:lnTo>
                  <a:lnTo>
                    <a:pt x="19011" y="11653"/>
                  </a:lnTo>
                  <a:lnTo>
                    <a:pt x="18979" y="10617"/>
                  </a:lnTo>
                  <a:lnTo>
                    <a:pt x="18892" y="7650"/>
                  </a:lnTo>
                  <a:cubicBezTo>
                    <a:pt x="18889" y="7575"/>
                    <a:pt x="18889" y="7488"/>
                    <a:pt x="18889" y="7391"/>
                  </a:cubicBezTo>
                  <a:lnTo>
                    <a:pt x="18889" y="7359"/>
                  </a:lnTo>
                  <a:cubicBezTo>
                    <a:pt x="18873" y="6161"/>
                    <a:pt x="18739" y="5050"/>
                    <a:pt x="18514" y="4111"/>
                  </a:cubicBezTo>
                  <a:cubicBezTo>
                    <a:pt x="18502" y="4057"/>
                    <a:pt x="18490" y="4014"/>
                    <a:pt x="18478" y="3960"/>
                  </a:cubicBezTo>
                  <a:cubicBezTo>
                    <a:pt x="18466" y="3917"/>
                    <a:pt x="18455" y="3874"/>
                    <a:pt x="18443" y="3831"/>
                  </a:cubicBezTo>
                  <a:cubicBezTo>
                    <a:pt x="18025" y="2277"/>
                    <a:pt x="17350" y="1274"/>
                    <a:pt x="16588" y="1274"/>
                  </a:cubicBezTo>
                  <a:cubicBezTo>
                    <a:pt x="15827" y="1274"/>
                    <a:pt x="15152" y="2266"/>
                    <a:pt x="14734" y="3820"/>
                  </a:cubicBezTo>
                  <a:cubicBezTo>
                    <a:pt x="14987" y="4823"/>
                    <a:pt x="15141" y="6032"/>
                    <a:pt x="15156" y="7348"/>
                  </a:cubicBezTo>
                  <a:lnTo>
                    <a:pt x="15145" y="7359"/>
                  </a:lnTo>
                  <a:close/>
                  <a:moveTo>
                    <a:pt x="6449" y="13843"/>
                  </a:moveTo>
                  <a:cubicBezTo>
                    <a:pt x="6449" y="13746"/>
                    <a:pt x="6445" y="13670"/>
                    <a:pt x="6445" y="13595"/>
                  </a:cubicBezTo>
                  <a:lnTo>
                    <a:pt x="6418" y="12667"/>
                  </a:lnTo>
                  <a:lnTo>
                    <a:pt x="6398" y="13368"/>
                  </a:lnTo>
                  <a:cubicBezTo>
                    <a:pt x="6394" y="13509"/>
                    <a:pt x="6394" y="13638"/>
                    <a:pt x="6390" y="13746"/>
                  </a:cubicBezTo>
                  <a:lnTo>
                    <a:pt x="6390" y="13768"/>
                  </a:lnTo>
                  <a:cubicBezTo>
                    <a:pt x="6366" y="15807"/>
                    <a:pt x="5759" y="17404"/>
                    <a:pt x="5013" y="17404"/>
                  </a:cubicBezTo>
                  <a:cubicBezTo>
                    <a:pt x="4268" y="17404"/>
                    <a:pt x="3664" y="15807"/>
                    <a:pt x="3636" y="13768"/>
                  </a:cubicBezTo>
                  <a:lnTo>
                    <a:pt x="3636" y="13746"/>
                  </a:lnTo>
                  <a:cubicBezTo>
                    <a:pt x="3636" y="13627"/>
                    <a:pt x="3632" y="13509"/>
                    <a:pt x="3628" y="13368"/>
                  </a:cubicBezTo>
                  <a:lnTo>
                    <a:pt x="3609" y="12667"/>
                  </a:lnTo>
                  <a:lnTo>
                    <a:pt x="3577" y="11631"/>
                  </a:lnTo>
                  <a:lnTo>
                    <a:pt x="3546" y="10596"/>
                  </a:lnTo>
                  <a:lnTo>
                    <a:pt x="3459" y="7629"/>
                  </a:lnTo>
                  <a:cubicBezTo>
                    <a:pt x="3455" y="7553"/>
                    <a:pt x="3455" y="7456"/>
                    <a:pt x="3455" y="7359"/>
                  </a:cubicBezTo>
                  <a:lnTo>
                    <a:pt x="3455" y="7348"/>
                  </a:lnTo>
                  <a:cubicBezTo>
                    <a:pt x="3439" y="6150"/>
                    <a:pt x="3305" y="5039"/>
                    <a:pt x="3076" y="4100"/>
                  </a:cubicBezTo>
                  <a:cubicBezTo>
                    <a:pt x="3064" y="4046"/>
                    <a:pt x="3052" y="4003"/>
                    <a:pt x="3041" y="3949"/>
                  </a:cubicBezTo>
                  <a:cubicBezTo>
                    <a:pt x="3029" y="3906"/>
                    <a:pt x="3017" y="3852"/>
                    <a:pt x="3005" y="3809"/>
                  </a:cubicBezTo>
                  <a:cubicBezTo>
                    <a:pt x="2591" y="2288"/>
                    <a:pt x="1936" y="1284"/>
                    <a:pt x="1190" y="1252"/>
                  </a:cubicBezTo>
                  <a:lnTo>
                    <a:pt x="1131" y="1252"/>
                  </a:lnTo>
                  <a:lnTo>
                    <a:pt x="1131" y="238"/>
                  </a:lnTo>
                  <a:cubicBezTo>
                    <a:pt x="1131" y="141"/>
                    <a:pt x="1111" y="55"/>
                    <a:pt x="1080" y="22"/>
                  </a:cubicBezTo>
                  <a:cubicBezTo>
                    <a:pt x="1048" y="-21"/>
                    <a:pt x="1013" y="1"/>
                    <a:pt x="985" y="76"/>
                  </a:cubicBezTo>
                  <a:lnTo>
                    <a:pt x="27" y="2698"/>
                  </a:lnTo>
                  <a:cubicBezTo>
                    <a:pt x="-9" y="2795"/>
                    <a:pt x="-9" y="2935"/>
                    <a:pt x="27" y="3032"/>
                  </a:cubicBezTo>
                  <a:lnTo>
                    <a:pt x="985" y="5654"/>
                  </a:lnTo>
                  <a:cubicBezTo>
                    <a:pt x="1009" y="5719"/>
                    <a:pt x="1044" y="5740"/>
                    <a:pt x="1080" y="5708"/>
                  </a:cubicBezTo>
                  <a:cubicBezTo>
                    <a:pt x="1111" y="5676"/>
                    <a:pt x="1131" y="5589"/>
                    <a:pt x="1131" y="5492"/>
                  </a:cubicBezTo>
                  <a:lnTo>
                    <a:pt x="1131" y="3798"/>
                  </a:lnTo>
                  <a:lnTo>
                    <a:pt x="1190" y="3798"/>
                  </a:lnTo>
                  <a:cubicBezTo>
                    <a:pt x="1912" y="3852"/>
                    <a:pt x="2500" y="5449"/>
                    <a:pt x="2524" y="7424"/>
                  </a:cubicBezTo>
                  <a:lnTo>
                    <a:pt x="2524" y="7434"/>
                  </a:lnTo>
                  <a:cubicBezTo>
                    <a:pt x="2524" y="7553"/>
                    <a:pt x="2528" y="7683"/>
                    <a:pt x="2532" y="7823"/>
                  </a:cubicBezTo>
                  <a:lnTo>
                    <a:pt x="2551" y="8524"/>
                  </a:lnTo>
                  <a:lnTo>
                    <a:pt x="2583" y="9560"/>
                  </a:lnTo>
                  <a:lnTo>
                    <a:pt x="2615" y="10596"/>
                  </a:lnTo>
                  <a:lnTo>
                    <a:pt x="2701" y="13563"/>
                  </a:lnTo>
                  <a:cubicBezTo>
                    <a:pt x="2705" y="13638"/>
                    <a:pt x="2705" y="13724"/>
                    <a:pt x="2705" y="13822"/>
                  </a:cubicBezTo>
                  <a:lnTo>
                    <a:pt x="2705" y="13854"/>
                  </a:lnTo>
                  <a:cubicBezTo>
                    <a:pt x="2721" y="15052"/>
                    <a:pt x="2855" y="16163"/>
                    <a:pt x="3080" y="17101"/>
                  </a:cubicBezTo>
                  <a:cubicBezTo>
                    <a:pt x="3092" y="17155"/>
                    <a:pt x="3104" y="17199"/>
                    <a:pt x="3116" y="17253"/>
                  </a:cubicBezTo>
                  <a:cubicBezTo>
                    <a:pt x="3127" y="17296"/>
                    <a:pt x="3139" y="17339"/>
                    <a:pt x="3151" y="17382"/>
                  </a:cubicBezTo>
                  <a:cubicBezTo>
                    <a:pt x="3569" y="18936"/>
                    <a:pt x="4244" y="19939"/>
                    <a:pt x="5009" y="19939"/>
                  </a:cubicBezTo>
                  <a:cubicBezTo>
                    <a:pt x="5771" y="19939"/>
                    <a:pt x="6445" y="18946"/>
                    <a:pt x="6864" y="17393"/>
                  </a:cubicBezTo>
                  <a:cubicBezTo>
                    <a:pt x="6611" y="16389"/>
                    <a:pt x="6457" y="15181"/>
                    <a:pt x="6441" y="13865"/>
                  </a:cubicBezTo>
                  <a:lnTo>
                    <a:pt x="6449" y="13843"/>
                  </a:lnTo>
                  <a:close/>
                </a:path>
              </a:pathLst>
            </a:custGeom>
            <a:solidFill>
              <a:srgbClr val="84672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89513B25-45B9-4CE1-B094-CC78C49A83E4}"/>
                </a:ext>
              </a:extLst>
            </p:cNvPr>
            <p:cNvSpPr/>
            <p:nvPr/>
          </p:nvSpPr>
          <p:spPr>
            <a:xfrm>
              <a:off x="1945680" y="1913728"/>
              <a:ext cx="8294584" cy="3026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61" extrusionOk="0">
                  <a:moveTo>
                    <a:pt x="2586" y="13878"/>
                  </a:moveTo>
                  <a:cubicBezTo>
                    <a:pt x="2602" y="15185"/>
                    <a:pt x="2756" y="16395"/>
                    <a:pt x="3005" y="17400"/>
                  </a:cubicBezTo>
                  <a:cubicBezTo>
                    <a:pt x="2590" y="18924"/>
                    <a:pt x="1935" y="19929"/>
                    <a:pt x="1188" y="19961"/>
                  </a:cubicBezTo>
                  <a:lnTo>
                    <a:pt x="1129" y="19961"/>
                  </a:lnTo>
                  <a:lnTo>
                    <a:pt x="1129" y="21323"/>
                  </a:lnTo>
                  <a:cubicBezTo>
                    <a:pt x="1129" y="21420"/>
                    <a:pt x="1109" y="21506"/>
                    <a:pt x="1078" y="21539"/>
                  </a:cubicBezTo>
                  <a:cubicBezTo>
                    <a:pt x="1046" y="21582"/>
                    <a:pt x="1011" y="21560"/>
                    <a:pt x="983" y="21485"/>
                  </a:cubicBezTo>
                  <a:lnTo>
                    <a:pt x="24" y="18859"/>
                  </a:lnTo>
                  <a:cubicBezTo>
                    <a:pt x="8" y="18816"/>
                    <a:pt x="0" y="18751"/>
                    <a:pt x="0" y="18697"/>
                  </a:cubicBezTo>
                  <a:cubicBezTo>
                    <a:pt x="0" y="18643"/>
                    <a:pt x="8" y="18578"/>
                    <a:pt x="24" y="18535"/>
                  </a:cubicBezTo>
                  <a:lnTo>
                    <a:pt x="983" y="15909"/>
                  </a:lnTo>
                  <a:cubicBezTo>
                    <a:pt x="999" y="15866"/>
                    <a:pt x="1023" y="15844"/>
                    <a:pt x="1042" y="15844"/>
                  </a:cubicBezTo>
                  <a:cubicBezTo>
                    <a:pt x="1054" y="15844"/>
                    <a:pt x="1066" y="15855"/>
                    <a:pt x="1078" y="15866"/>
                  </a:cubicBezTo>
                  <a:cubicBezTo>
                    <a:pt x="1109" y="15909"/>
                    <a:pt x="1129" y="15985"/>
                    <a:pt x="1129" y="16082"/>
                  </a:cubicBezTo>
                  <a:lnTo>
                    <a:pt x="1129" y="17444"/>
                  </a:lnTo>
                  <a:lnTo>
                    <a:pt x="1188" y="17444"/>
                  </a:lnTo>
                  <a:cubicBezTo>
                    <a:pt x="1911" y="17390"/>
                    <a:pt x="2499" y="15790"/>
                    <a:pt x="2523" y="13802"/>
                  </a:cubicBezTo>
                  <a:lnTo>
                    <a:pt x="2523" y="13791"/>
                  </a:lnTo>
                  <a:cubicBezTo>
                    <a:pt x="2523" y="13672"/>
                    <a:pt x="2527" y="13543"/>
                    <a:pt x="2531" y="13402"/>
                  </a:cubicBezTo>
                  <a:lnTo>
                    <a:pt x="2550" y="12700"/>
                  </a:lnTo>
                  <a:lnTo>
                    <a:pt x="2578" y="13629"/>
                  </a:lnTo>
                  <a:cubicBezTo>
                    <a:pt x="2582" y="13705"/>
                    <a:pt x="2582" y="13791"/>
                    <a:pt x="2582" y="13878"/>
                  </a:cubicBezTo>
                  <a:lnTo>
                    <a:pt x="2586" y="13878"/>
                  </a:lnTo>
                  <a:close/>
                  <a:moveTo>
                    <a:pt x="19006" y="7362"/>
                  </a:moveTo>
                  <a:cubicBezTo>
                    <a:pt x="19006" y="7459"/>
                    <a:pt x="19010" y="7535"/>
                    <a:pt x="19010" y="7611"/>
                  </a:cubicBezTo>
                  <a:lnTo>
                    <a:pt x="19038" y="8540"/>
                  </a:lnTo>
                  <a:lnTo>
                    <a:pt x="19057" y="7838"/>
                  </a:lnTo>
                  <a:cubicBezTo>
                    <a:pt x="19061" y="7697"/>
                    <a:pt x="19061" y="7578"/>
                    <a:pt x="19065" y="7459"/>
                  </a:cubicBezTo>
                  <a:lnTo>
                    <a:pt x="19065" y="7438"/>
                  </a:lnTo>
                  <a:cubicBezTo>
                    <a:pt x="19089" y="5460"/>
                    <a:pt x="19677" y="3861"/>
                    <a:pt x="20400" y="3796"/>
                  </a:cubicBezTo>
                  <a:lnTo>
                    <a:pt x="20459" y="3796"/>
                  </a:lnTo>
                  <a:lnTo>
                    <a:pt x="20459" y="5493"/>
                  </a:lnTo>
                  <a:cubicBezTo>
                    <a:pt x="20459" y="5590"/>
                    <a:pt x="20479" y="5676"/>
                    <a:pt x="20510" y="5709"/>
                  </a:cubicBezTo>
                  <a:cubicBezTo>
                    <a:pt x="20542" y="5741"/>
                    <a:pt x="20577" y="5730"/>
                    <a:pt x="20605" y="5655"/>
                  </a:cubicBezTo>
                  <a:lnTo>
                    <a:pt x="21564" y="3029"/>
                  </a:lnTo>
                  <a:cubicBezTo>
                    <a:pt x="21600" y="2932"/>
                    <a:pt x="21600" y="2791"/>
                    <a:pt x="21564" y="2694"/>
                  </a:cubicBezTo>
                  <a:lnTo>
                    <a:pt x="20605" y="68"/>
                  </a:lnTo>
                  <a:cubicBezTo>
                    <a:pt x="20581" y="4"/>
                    <a:pt x="20546" y="-18"/>
                    <a:pt x="20510" y="14"/>
                  </a:cubicBezTo>
                  <a:cubicBezTo>
                    <a:pt x="20479" y="47"/>
                    <a:pt x="20459" y="133"/>
                    <a:pt x="20459" y="231"/>
                  </a:cubicBezTo>
                  <a:lnTo>
                    <a:pt x="20459" y="1246"/>
                  </a:lnTo>
                  <a:lnTo>
                    <a:pt x="20400" y="1246"/>
                  </a:lnTo>
                  <a:cubicBezTo>
                    <a:pt x="19654" y="1279"/>
                    <a:pt x="18998" y="2273"/>
                    <a:pt x="18584" y="3807"/>
                  </a:cubicBezTo>
                  <a:cubicBezTo>
                    <a:pt x="18836" y="4812"/>
                    <a:pt x="18986" y="6022"/>
                    <a:pt x="19002" y="7330"/>
                  </a:cubicBezTo>
                  <a:lnTo>
                    <a:pt x="19006" y="7362"/>
                  </a:lnTo>
                  <a:close/>
                  <a:moveTo>
                    <a:pt x="18015" y="13867"/>
                  </a:moveTo>
                  <a:cubicBezTo>
                    <a:pt x="18015" y="13770"/>
                    <a:pt x="18011" y="13683"/>
                    <a:pt x="18011" y="13608"/>
                  </a:cubicBezTo>
                  <a:lnTo>
                    <a:pt x="17984" y="12678"/>
                  </a:lnTo>
                  <a:lnTo>
                    <a:pt x="17964" y="13381"/>
                  </a:lnTo>
                  <a:cubicBezTo>
                    <a:pt x="17960" y="13521"/>
                    <a:pt x="17960" y="13651"/>
                    <a:pt x="17956" y="13759"/>
                  </a:cubicBezTo>
                  <a:lnTo>
                    <a:pt x="17956" y="13780"/>
                  </a:lnTo>
                  <a:cubicBezTo>
                    <a:pt x="17932" y="15823"/>
                    <a:pt x="17324" y="17422"/>
                    <a:pt x="16578" y="17422"/>
                  </a:cubicBezTo>
                  <a:cubicBezTo>
                    <a:pt x="15832" y="17422"/>
                    <a:pt x="15228" y="15823"/>
                    <a:pt x="15200" y="13780"/>
                  </a:cubicBezTo>
                  <a:lnTo>
                    <a:pt x="15200" y="13759"/>
                  </a:lnTo>
                  <a:cubicBezTo>
                    <a:pt x="15200" y="13640"/>
                    <a:pt x="15196" y="13510"/>
                    <a:pt x="15192" y="13370"/>
                  </a:cubicBezTo>
                  <a:lnTo>
                    <a:pt x="15173" y="12668"/>
                  </a:lnTo>
                  <a:lnTo>
                    <a:pt x="15141" y="11630"/>
                  </a:lnTo>
                  <a:lnTo>
                    <a:pt x="15109" y="10593"/>
                  </a:lnTo>
                  <a:lnTo>
                    <a:pt x="15022" y="7621"/>
                  </a:lnTo>
                  <a:cubicBezTo>
                    <a:pt x="15019" y="7546"/>
                    <a:pt x="15019" y="7459"/>
                    <a:pt x="15019" y="7362"/>
                  </a:cubicBezTo>
                  <a:lnTo>
                    <a:pt x="15019" y="7330"/>
                  </a:lnTo>
                  <a:cubicBezTo>
                    <a:pt x="15003" y="6119"/>
                    <a:pt x="14869" y="5006"/>
                    <a:pt x="14643" y="4077"/>
                  </a:cubicBezTo>
                  <a:cubicBezTo>
                    <a:pt x="14632" y="4023"/>
                    <a:pt x="14620" y="3980"/>
                    <a:pt x="14608" y="3937"/>
                  </a:cubicBezTo>
                  <a:cubicBezTo>
                    <a:pt x="14596" y="3894"/>
                    <a:pt x="14584" y="3839"/>
                    <a:pt x="14572" y="3796"/>
                  </a:cubicBezTo>
                  <a:cubicBezTo>
                    <a:pt x="14154" y="2240"/>
                    <a:pt x="13479" y="1246"/>
                    <a:pt x="12717" y="1246"/>
                  </a:cubicBezTo>
                  <a:cubicBezTo>
                    <a:pt x="11955" y="1246"/>
                    <a:pt x="11280" y="2240"/>
                    <a:pt x="10861" y="3796"/>
                  </a:cubicBezTo>
                  <a:cubicBezTo>
                    <a:pt x="11114" y="4801"/>
                    <a:pt x="11268" y="6011"/>
                    <a:pt x="11284" y="7330"/>
                  </a:cubicBezTo>
                  <a:lnTo>
                    <a:pt x="11284" y="7351"/>
                  </a:lnTo>
                  <a:cubicBezTo>
                    <a:pt x="11284" y="7448"/>
                    <a:pt x="11288" y="7524"/>
                    <a:pt x="11288" y="7600"/>
                  </a:cubicBezTo>
                  <a:lnTo>
                    <a:pt x="11315" y="8529"/>
                  </a:lnTo>
                  <a:lnTo>
                    <a:pt x="11335" y="7827"/>
                  </a:lnTo>
                  <a:cubicBezTo>
                    <a:pt x="11339" y="7686"/>
                    <a:pt x="11339" y="7557"/>
                    <a:pt x="11343" y="7448"/>
                  </a:cubicBezTo>
                  <a:lnTo>
                    <a:pt x="11343" y="7427"/>
                  </a:lnTo>
                  <a:cubicBezTo>
                    <a:pt x="11367" y="5385"/>
                    <a:pt x="11975" y="3785"/>
                    <a:pt x="12721" y="3785"/>
                  </a:cubicBezTo>
                  <a:cubicBezTo>
                    <a:pt x="13467" y="3785"/>
                    <a:pt x="14071" y="5385"/>
                    <a:pt x="14099" y="7427"/>
                  </a:cubicBezTo>
                  <a:lnTo>
                    <a:pt x="14099" y="7448"/>
                  </a:lnTo>
                  <a:cubicBezTo>
                    <a:pt x="14099" y="7567"/>
                    <a:pt x="14103" y="7686"/>
                    <a:pt x="14107" y="7827"/>
                  </a:cubicBezTo>
                  <a:lnTo>
                    <a:pt x="14126" y="8529"/>
                  </a:lnTo>
                  <a:lnTo>
                    <a:pt x="14158" y="9566"/>
                  </a:lnTo>
                  <a:lnTo>
                    <a:pt x="14189" y="10604"/>
                  </a:lnTo>
                  <a:lnTo>
                    <a:pt x="14276" y="13575"/>
                  </a:lnTo>
                  <a:cubicBezTo>
                    <a:pt x="14280" y="13651"/>
                    <a:pt x="14280" y="13748"/>
                    <a:pt x="14280" y="13845"/>
                  </a:cubicBezTo>
                  <a:lnTo>
                    <a:pt x="14280" y="13867"/>
                  </a:lnTo>
                  <a:cubicBezTo>
                    <a:pt x="14296" y="15077"/>
                    <a:pt x="14430" y="16190"/>
                    <a:pt x="14655" y="17119"/>
                  </a:cubicBezTo>
                  <a:cubicBezTo>
                    <a:pt x="14667" y="17173"/>
                    <a:pt x="14679" y="17217"/>
                    <a:pt x="14691" y="17260"/>
                  </a:cubicBezTo>
                  <a:cubicBezTo>
                    <a:pt x="14703" y="17303"/>
                    <a:pt x="14715" y="17357"/>
                    <a:pt x="14726" y="17400"/>
                  </a:cubicBezTo>
                  <a:cubicBezTo>
                    <a:pt x="15145" y="18956"/>
                    <a:pt x="15820" y="19950"/>
                    <a:pt x="16582" y="19950"/>
                  </a:cubicBezTo>
                  <a:cubicBezTo>
                    <a:pt x="17344" y="19950"/>
                    <a:pt x="18019" y="18945"/>
                    <a:pt x="18438" y="17390"/>
                  </a:cubicBezTo>
                  <a:cubicBezTo>
                    <a:pt x="18185" y="16385"/>
                    <a:pt x="18031" y="15174"/>
                    <a:pt x="18015" y="13867"/>
                  </a:cubicBezTo>
                  <a:lnTo>
                    <a:pt x="18015" y="13867"/>
                  </a:lnTo>
                  <a:close/>
                  <a:moveTo>
                    <a:pt x="10301" y="13856"/>
                  </a:moveTo>
                  <a:cubicBezTo>
                    <a:pt x="10301" y="13759"/>
                    <a:pt x="10297" y="13683"/>
                    <a:pt x="10297" y="13608"/>
                  </a:cubicBezTo>
                  <a:lnTo>
                    <a:pt x="10269" y="12678"/>
                  </a:lnTo>
                  <a:lnTo>
                    <a:pt x="10249" y="13381"/>
                  </a:lnTo>
                  <a:cubicBezTo>
                    <a:pt x="10245" y="13521"/>
                    <a:pt x="10245" y="13651"/>
                    <a:pt x="10241" y="13759"/>
                  </a:cubicBezTo>
                  <a:lnTo>
                    <a:pt x="10241" y="13780"/>
                  </a:lnTo>
                  <a:cubicBezTo>
                    <a:pt x="10218" y="15823"/>
                    <a:pt x="9610" y="17422"/>
                    <a:pt x="8863" y="17422"/>
                  </a:cubicBezTo>
                  <a:cubicBezTo>
                    <a:pt x="8117" y="17422"/>
                    <a:pt x="7513" y="15823"/>
                    <a:pt x="7486" y="13780"/>
                  </a:cubicBezTo>
                  <a:lnTo>
                    <a:pt x="7486" y="13759"/>
                  </a:lnTo>
                  <a:cubicBezTo>
                    <a:pt x="7486" y="13640"/>
                    <a:pt x="7482" y="13521"/>
                    <a:pt x="7478" y="13381"/>
                  </a:cubicBezTo>
                  <a:lnTo>
                    <a:pt x="7458" y="12678"/>
                  </a:lnTo>
                  <a:lnTo>
                    <a:pt x="7426" y="11641"/>
                  </a:lnTo>
                  <a:lnTo>
                    <a:pt x="7395" y="10604"/>
                  </a:lnTo>
                  <a:lnTo>
                    <a:pt x="7308" y="7632"/>
                  </a:lnTo>
                  <a:cubicBezTo>
                    <a:pt x="7304" y="7557"/>
                    <a:pt x="7304" y="7470"/>
                    <a:pt x="7304" y="7373"/>
                  </a:cubicBezTo>
                  <a:lnTo>
                    <a:pt x="7304" y="7340"/>
                  </a:lnTo>
                  <a:cubicBezTo>
                    <a:pt x="7288" y="6130"/>
                    <a:pt x="7154" y="5017"/>
                    <a:pt x="6929" y="4088"/>
                  </a:cubicBezTo>
                  <a:cubicBezTo>
                    <a:pt x="6917" y="4034"/>
                    <a:pt x="6905" y="3991"/>
                    <a:pt x="6893" y="3948"/>
                  </a:cubicBezTo>
                  <a:cubicBezTo>
                    <a:pt x="6882" y="3904"/>
                    <a:pt x="6870" y="3850"/>
                    <a:pt x="6858" y="3807"/>
                  </a:cubicBezTo>
                  <a:cubicBezTo>
                    <a:pt x="6439" y="2251"/>
                    <a:pt x="5764" y="1257"/>
                    <a:pt x="5002" y="1257"/>
                  </a:cubicBezTo>
                  <a:cubicBezTo>
                    <a:pt x="4240" y="1257"/>
                    <a:pt x="3565" y="2262"/>
                    <a:pt x="3147" y="3818"/>
                  </a:cubicBezTo>
                  <a:cubicBezTo>
                    <a:pt x="3399" y="4823"/>
                    <a:pt x="3553" y="6033"/>
                    <a:pt x="3569" y="7340"/>
                  </a:cubicBezTo>
                  <a:lnTo>
                    <a:pt x="3569" y="7351"/>
                  </a:lnTo>
                  <a:cubicBezTo>
                    <a:pt x="3569" y="7448"/>
                    <a:pt x="3573" y="7535"/>
                    <a:pt x="3573" y="7611"/>
                  </a:cubicBezTo>
                  <a:lnTo>
                    <a:pt x="3601" y="8540"/>
                  </a:lnTo>
                  <a:lnTo>
                    <a:pt x="3620" y="7837"/>
                  </a:lnTo>
                  <a:cubicBezTo>
                    <a:pt x="3624" y="7697"/>
                    <a:pt x="3624" y="7567"/>
                    <a:pt x="3628" y="7459"/>
                  </a:cubicBezTo>
                  <a:lnTo>
                    <a:pt x="3628" y="7438"/>
                  </a:lnTo>
                  <a:cubicBezTo>
                    <a:pt x="3652" y="5395"/>
                    <a:pt x="4260" y="3796"/>
                    <a:pt x="5006" y="3796"/>
                  </a:cubicBezTo>
                  <a:cubicBezTo>
                    <a:pt x="5752" y="3796"/>
                    <a:pt x="6356" y="5395"/>
                    <a:pt x="6384" y="7438"/>
                  </a:cubicBezTo>
                  <a:lnTo>
                    <a:pt x="6384" y="7459"/>
                  </a:lnTo>
                  <a:cubicBezTo>
                    <a:pt x="6384" y="7578"/>
                    <a:pt x="6388" y="7697"/>
                    <a:pt x="6392" y="7837"/>
                  </a:cubicBezTo>
                  <a:lnTo>
                    <a:pt x="6412" y="8540"/>
                  </a:lnTo>
                  <a:lnTo>
                    <a:pt x="6443" y="9577"/>
                  </a:lnTo>
                  <a:lnTo>
                    <a:pt x="6475" y="10614"/>
                  </a:lnTo>
                  <a:lnTo>
                    <a:pt x="6562" y="13586"/>
                  </a:lnTo>
                  <a:cubicBezTo>
                    <a:pt x="6566" y="13662"/>
                    <a:pt x="6566" y="13748"/>
                    <a:pt x="6566" y="13845"/>
                  </a:cubicBezTo>
                  <a:lnTo>
                    <a:pt x="6566" y="13878"/>
                  </a:lnTo>
                  <a:cubicBezTo>
                    <a:pt x="6581" y="15088"/>
                    <a:pt x="6716" y="16201"/>
                    <a:pt x="6941" y="17130"/>
                  </a:cubicBezTo>
                  <a:cubicBezTo>
                    <a:pt x="6953" y="17184"/>
                    <a:pt x="6964" y="17227"/>
                    <a:pt x="6976" y="17271"/>
                  </a:cubicBezTo>
                  <a:cubicBezTo>
                    <a:pt x="6988" y="17314"/>
                    <a:pt x="7000" y="17368"/>
                    <a:pt x="7012" y="17411"/>
                  </a:cubicBezTo>
                  <a:cubicBezTo>
                    <a:pt x="7430" y="18967"/>
                    <a:pt x="8105" y="19961"/>
                    <a:pt x="8867" y="19961"/>
                  </a:cubicBezTo>
                  <a:cubicBezTo>
                    <a:pt x="9629" y="19961"/>
                    <a:pt x="10305" y="18967"/>
                    <a:pt x="10723" y="17411"/>
                  </a:cubicBezTo>
                  <a:cubicBezTo>
                    <a:pt x="10470" y="16406"/>
                    <a:pt x="10316" y="15196"/>
                    <a:pt x="10301" y="13878"/>
                  </a:cubicBezTo>
                  <a:lnTo>
                    <a:pt x="10301" y="13856"/>
                  </a:lnTo>
                  <a:close/>
                </a:path>
              </a:pathLst>
            </a:custGeom>
            <a:solidFill>
              <a:srgbClr val="DE8E67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</p:grpSp>
      <p:sp>
        <p:nvSpPr>
          <p:cNvPr id="9" name="Rectangle 8"/>
          <p:cNvSpPr/>
          <p:nvPr/>
        </p:nvSpPr>
        <p:spPr>
          <a:xfrm>
            <a:off x="735624" y="3270870"/>
            <a:ext cx="13921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Sunset of the FNMI Framework 2017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05743" y="3270870"/>
            <a:ext cx="1550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Change in provincial government June 2018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34491" y="3266589"/>
            <a:ext cx="1408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Change in First Nation Leadership July 2018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05630" y="3266589"/>
            <a:ext cx="1340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COO staffing changes - Education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24291" y="3266590"/>
            <a:ext cx="1550796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dirty="0"/>
              <a:t>COVID pandemic 2020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869557" y="3233533"/>
            <a:ext cx="1445737" cy="1467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Lack of First Nation policy framework and strategic plan</a:t>
            </a:r>
          </a:p>
        </p:txBody>
      </p:sp>
    </p:spTree>
    <p:extLst>
      <p:ext uri="{BB962C8B-B14F-4D97-AF65-F5344CB8AC3E}">
        <p14:creationId xmlns:p14="http://schemas.microsoft.com/office/powerpoint/2010/main" val="389415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28398395"/>
              </p:ext>
            </p:extLst>
          </p:nvPr>
        </p:nvGraphicFramePr>
        <p:xfrm>
          <a:off x="1341782" y="188843"/>
          <a:ext cx="9185965" cy="6520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993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66531" y="1076813"/>
            <a:ext cx="3001618" cy="4787273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New Structure FNLLT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37" y="892403"/>
            <a:ext cx="7321827" cy="504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1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FNLLT Next Steps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4535209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284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5142</TotalTime>
  <Words>497</Words>
  <Application>Microsoft Office PowerPoint</Application>
  <PresentationFormat>Widescreen</PresentationFormat>
  <Paragraphs>74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Fira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Isak Vaillancourt</dc:creator>
  <cp:lastModifiedBy>Julia Candlish</cp:lastModifiedBy>
  <cp:revision>64</cp:revision>
  <dcterms:created xsi:type="dcterms:W3CDTF">2021-03-16T19:50:39Z</dcterms:created>
  <dcterms:modified xsi:type="dcterms:W3CDTF">2023-11-21T00:48:09Z</dcterms:modified>
</cp:coreProperties>
</file>