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5" r:id="rId2"/>
    <p:sldId id="257" r:id="rId3"/>
    <p:sldId id="313" r:id="rId4"/>
    <p:sldId id="314" r:id="rId5"/>
    <p:sldId id="315" r:id="rId6"/>
    <p:sldId id="316" r:id="rId7"/>
  </p:sldIdLst>
  <p:sldSz cx="13004800" cy="9753600"/>
  <p:notesSz cx="13004800"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dette deGonzague"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C05"/>
    <a:srgbClr val="A32F2F"/>
    <a:srgbClr val="F3F2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p:restoredTop sz="80631" autoAdjust="0"/>
  </p:normalViewPr>
  <p:slideViewPr>
    <p:cSldViewPr>
      <p:cViewPr varScale="1">
        <p:scale>
          <a:sx n="54" d="100"/>
          <a:sy n="54" d="100"/>
        </p:scale>
        <p:origin x="1210" y="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7366000" y="0"/>
            <a:ext cx="5635625" cy="487363"/>
          </a:xfrm>
          <a:prstGeom prst="rect">
            <a:avLst/>
          </a:prstGeom>
        </p:spPr>
        <p:txBody>
          <a:bodyPr vert="horz" lIns="91440" tIns="45720" rIns="91440" bIns="45720" rtlCol="0"/>
          <a:lstStyle>
            <a:lvl1pPr algn="r">
              <a:defRPr sz="1200"/>
            </a:lvl1pPr>
          </a:lstStyle>
          <a:p>
            <a:fld id="{72FB0284-50BF-42C0-A44A-60383FD7D7A5}" type="datetimeFigureOut">
              <a:rPr lang="en-CA" smtClean="0"/>
              <a:pPr/>
              <a:t>2023-10-25</a:t>
            </a:fld>
            <a:endParaRPr lang="en-CA" dirty="0"/>
          </a:p>
        </p:txBody>
      </p:sp>
      <p:sp>
        <p:nvSpPr>
          <p:cNvPr id="4" name="Slide Image Placeholder 3"/>
          <p:cNvSpPr>
            <a:spLocks noGrp="1" noRot="1" noChangeAspect="1"/>
          </p:cNvSpPr>
          <p:nvPr>
            <p:ph type="sldImg" idx="2"/>
          </p:nvPr>
        </p:nvSpPr>
        <p:spPr>
          <a:xfrm>
            <a:off x="4064000" y="731838"/>
            <a:ext cx="4876800" cy="36576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1300163" y="4632325"/>
            <a:ext cx="10404475" cy="43894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264650"/>
            <a:ext cx="5635625" cy="487363"/>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7366000" y="9264650"/>
            <a:ext cx="5635625" cy="487363"/>
          </a:xfrm>
          <a:prstGeom prst="rect">
            <a:avLst/>
          </a:prstGeom>
        </p:spPr>
        <p:txBody>
          <a:bodyPr vert="horz" lIns="91440" tIns="45720" rIns="91440" bIns="45720" rtlCol="0" anchor="b"/>
          <a:lstStyle>
            <a:lvl1pPr algn="r">
              <a:defRPr sz="1200"/>
            </a:lvl1pPr>
          </a:lstStyle>
          <a:p>
            <a:fld id="{66BB004B-B62A-4024-B9A6-5759A746F370}" type="slidenum">
              <a:rPr lang="en-CA" smtClean="0"/>
              <a:pPr/>
              <a:t>‹#›</a:t>
            </a:fld>
            <a:endParaRPr lang="en-CA" dirty="0"/>
          </a:p>
        </p:txBody>
      </p:sp>
    </p:spTree>
    <p:extLst>
      <p:ext uri="{BB962C8B-B14F-4D97-AF65-F5344CB8AC3E}">
        <p14:creationId xmlns:p14="http://schemas.microsoft.com/office/powerpoint/2010/main" val="151098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Like to speak very briefly on developments pertaining to OCAP® education and engagement here at the Chiefs of Ontario (COO), and Ontario more generally.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I’ll focus my remarks on a couple main themes: namely, the context informing our work, the opportunities currently before us, an outline of the key questions were considering, and next steps</a:t>
            </a:r>
            <a:r>
              <a:rPr lang="en-US" sz="1200" kern="1200" baseline="0" dirty="0" smtClean="0">
                <a:solidFill>
                  <a:schemeClr val="tx1"/>
                </a:solidFill>
                <a:effectLst/>
                <a:latin typeface="+mn-lt"/>
                <a:ea typeface="+mn-ea"/>
                <a:cs typeface="+mn-cs"/>
              </a:rPr>
              <a:t> that we’ve identified.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6BB004B-B62A-4024-B9A6-5759A746F370}" type="slidenum">
              <a:rPr lang="en-CA" smtClean="0"/>
              <a:pPr/>
              <a:t>1</a:t>
            </a:fld>
            <a:endParaRPr lang="en-CA" dirty="0"/>
          </a:p>
        </p:txBody>
      </p:sp>
    </p:spTree>
    <p:extLst>
      <p:ext uri="{BB962C8B-B14F-4D97-AF65-F5344CB8AC3E}">
        <p14:creationId xmlns:p14="http://schemas.microsoft.com/office/powerpoint/2010/main" val="3680002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Here is an outline of what’s informing our work:</a:t>
            </a:r>
          </a:p>
          <a:p>
            <a:endParaRPr lang="en-US" dirty="0" smtClean="0"/>
          </a:p>
          <a:p>
            <a:pPr lvl="0"/>
            <a:r>
              <a:rPr lang="en-US" sz="1200" b="1" kern="1200" dirty="0" smtClean="0">
                <a:solidFill>
                  <a:schemeClr val="tx1"/>
                </a:solidFill>
                <a:effectLst/>
                <a:latin typeface="+mn-lt"/>
                <a:ea typeface="+mn-ea"/>
                <a:cs typeface="+mn-cs"/>
              </a:rPr>
              <a:t>Communities</a:t>
            </a:r>
            <a:r>
              <a:rPr lang="en-US" sz="1200" kern="1200" dirty="0" smtClean="0">
                <a:solidFill>
                  <a:schemeClr val="tx1"/>
                </a:solidFill>
                <a:effectLst/>
                <a:latin typeface="+mn-lt"/>
                <a:ea typeface="+mn-ea"/>
                <a:cs typeface="+mn-cs"/>
              </a:rPr>
              <a:t> increasingly require data for purposes related to community planning, monitoring the effectiveness of programs and services, and for advocacy; also</a:t>
            </a:r>
            <a:r>
              <a:rPr lang="en-US" sz="1200" kern="1200" baseline="0" dirty="0" smtClean="0">
                <a:solidFill>
                  <a:schemeClr val="tx1"/>
                </a:solidFill>
                <a:effectLst/>
                <a:latin typeface="+mn-lt"/>
                <a:ea typeface="+mn-ea"/>
                <a:cs typeface="+mn-cs"/>
              </a:rPr>
              <a:t> coming from</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Provincial and federal governments</a:t>
            </a:r>
            <a:r>
              <a:rPr lang="en-US" sz="1200" kern="1200" dirty="0" smtClean="0">
                <a:solidFill>
                  <a:schemeClr val="tx1"/>
                </a:solidFill>
                <a:effectLst/>
                <a:latin typeface="+mn-lt"/>
                <a:ea typeface="+mn-ea"/>
                <a:cs typeface="+mn-cs"/>
              </a:rPr>
              <a:t> whose initiatives to extend the range, quality, and depth of First Nations data remain ongoing, and frequently outpace the ability of First Nations organizations to effectively respond; interest</a:t>
            </a:r>
            <a:r>
              <a:rPr lang="en-US" sz="1200" kern="1200" baseline="0" dirty="0" smtClean="0">
                <a:solidFill>
                  <a:schemeClr val="tx1"/>
                </a:solidFill>
                <a:effectLst/>
                <a:latin typeface="+mn-lt"/>
                <a:ea typeface="+mn-ea"/>
                <a:cs typeface="+mn-cs"/>
              </a:rPr>
              <a:t> has also been generated  from the</a:t>
            </a: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Prominence given to First Nations data and data sovereignty</a:t>
            </a:r>
            <a:r>
              <a:rPr lang="en-US" sz="1200" kern="1200" dirty="0" smtClean="0">
                <a:solidFill>
                  <a:schemeClr val="tx1"/>
                </a:solidFill>
                <a:effectLst/>
                <a:latin typeface="+mn-lt"/>
                <a:ea typeface="+mn-ea"/>
                <a:cs typeface="+mn-cs"/>
              </a:rPr>
              <a:t> in  the documents such as:</a:t>
            </a:r>
            <a:r>
              <a:rPr lang="en-US" sz="1200"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The United Nations Declaration on the Rights of Indigenous Peoples (UNDRIP) and the Truth and Reconciliation Commission (TRC) </a:t>
            </a:r>
            <a:endParaRPr lang="en-US" sz="1200" b="0" kern="1200" dirty="0" smtClean="0">
              <a:solidFill>
                <a:schemeClr val="tx1"/>
              </a:solidFill>
              <a:effectLst/>
              <a:latin typeface="+mn-lt"/>
              <a:ea typeface="+mn-ea"/>
              <a:cs typeface="+mn-cs"/>
            </a:endParaRPr>
          </a:p>
          <a:p>
            <a:pPr lvl="0"/>
            <a:endParaRPr lang="en-US" sz="1200" b="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Each of which contained articles and recommendations that either called upon authorities to respect First nations data sovereignty and self-determination, or clearly demonstrated that they could not be achieved without it.</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latter developments, speak to a broader point – or shift – namely, that: </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First Nations have become better able to assert control of their data</a:t>
            </a:r>
            <a:r>
              <a:rPr lang="en-US" sz="1200" kern="1200" baseline="0" dirty="0" smtClean="0">
                <a:solidFill>
                  <a:schemeClr val="tx1"/>
                </a:solidFill>
                <a:effectLst/>
                <a:latin typeface="+mn-lt"/>
                <a:ea typeface="+mn-ea"/>
                <a:cs typeface="+mn-cs"/>
              </a:rPr>
              <a:t> (w</a:t>
            </a:r>
            <a:r>
              <a:rPr lang="en-US" sz="1200" kern="1200" dirty="0" smtClean="0">
                <a:solidFill>
                  <a:schemeClr val="tx1"/>
                </a:solidFill>
                <a:effectLst/>
                <a:latin typeface="+mn-lt"/>
                <a:ea typeface="+mn-ea"/>
                <a:cs typeface="+mn-cs"/>
              </a:rPr>
              <a:t>hether that be through the development of data sharing or data governance agreements, or by undertaking research themselves)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First Nations now have within their possession a growing body of data over which they are able to exercise governance.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These</a:t>
            </a:r>
            <a:r>
              <a:rPr lang="en-US" sz="1200" kern="1200" baseline="0" dirty="0" smtClean="0">
                <a:solidFill>
                  <a:schemeClr val="tx1"/>
                </a:solidFill>
                <a:effectLst/>
                <a:latin typeface="+mn-lt"/>
                <a:ea typeface="+mn-ea"/>
                <a:cs typeface="+mn-cs"/>
              </a:rPr>
              <a:t> c</a:t>
            </a:r>
            <a:r>
              <a:rPr lang="en-US" sz="1200" kern="1200" dirty="0" smtClean="0">
                <a:solidFill>
                  <a:schemeClr val="tx1"/>
                </a:solidFill>
                <a:effectLst/>
                <a:latin typeface="+mn-lt"/>
                <a:ea typeface="+mn-ea"/>
                <a:cs typeface="+mn-cs"/>
              </a:rPr>
              <a:t>hanges in the regime of First Nations data governance in Ontario, and elsewhere, has allowed First Nations to opportunity to introduce new rules of engagement – new protocols and principles – that potential users of such data are expected to comply in return for access and partnership.</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This has stimulated, among both First Nations publics, communities, tribal councils, PTOs, and regional associations, and non-First Nations </a:t>
            </a:r>
            <a:r>
              <a:rPr lang="en-US" sz="1200" kern="1200" dirty="0" err="1" smtClean="0">
                <a:solidFill>
                  <a:schemeClr val="tx1"/>
                </a:solidFill>
                <a:effectLst/>
                <a:latin typeface="+mn-lt"/>
                <a:ea typeface="+mn-ea"/>
                <a:cs typeface="+mn-cs"/>
              </a:rPr>
              <a:t>reserachers</a:t>
            </a:r>
            <a:r>
              <a:rPr lang="en-US" sz="1200" kern="1200" dirty="0" smtClean="0">
                <a:solidFill>
                  <a:schemeClr val="tx1"/>
                </a:solidFill>
                <a:effectLst/>
                <a:latin typeface="+mn-lt"/>
                <a:ea typeface="+mn-ea"/>
                <a:cs typeface="+mn-cs"/>
              </a:rPr>
              <a:t>/institutions both:</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 greater understanding that First Nations have their own protocols and principles related to research and data management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 desire to seek out educational opportunities, principally OCAP®, that provide insight into the principles and protocols that First Nations are working to uphold.</a:t>
            </a: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6BB004B-B62A-4024-B9A6-5759A746F370}" type="slidenum">
              <a:rPr lang="en-CA" smtClean="0"/>
              <a:pPr/>
              <a:t>2</a:t>
            </a:fld>
            <a:endParaRPr lang="en-CA" dirty="0"/>
          </a:p>
        </p:txBody>
      </p:sp>
    </p:spTree>
    <p:extLst>
      <p:ext uri="{BB962C8B-B14F-4D97-AF65-F5344CB8AC3E}">
        <p14:creationId xmlns:p14="http://schemas.microsoft.com/office/powerpoint/2010/main" val="618823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Growing demand has facilitated a closer relationship between COO and FNIGC:</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Specifically, efforts to explore how regional organizations can meet demand with greater participation in the delivery of workshops and presentations</a:t>
            </a:r>
            <a:r>
              <a:rPr lang="en-US"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Discussions are ongoing on how to best facilitate that)</a:t>
            </a:r>
          </a:p>
          <a:p>
            <a:pPr lvl="0"/>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Growing demand has also given impetus to internal efforts at COO to develop its own program for education and engagement</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Both for existing projects, and tables, that COO is currently engaged,</a:t>
            </a:r>
            <a:r>
              <a:rPr lang="en-US" sz="1200" kern="1200" baseline="0" dirty="0" smtClean="0">
                <a:solidFill>
                  <a:schemeClr val="tx1"/>
                </a:solidFill>
                <a:effectLst/>
                <a:latin typeface="+mn-lt"/>
                <a:ea typeface="+mn-ea"/>
                <a:cs typeface="+mn-cs"/>
              </a:rPr>
              <a:t> b</a:t>
            </a:r>
            <a:r>
              <a:rPr lang="en-US" sz="1200" kern="1200" dirty="0" smtClean="0">
                <a:solidFill>
                  <a:schemeClr val="tx1"/>
                </a:solidFill>
                <a:effectLst/>
                <a:latin typeface="+mn-lt"/>
                <a:ea typeface="+mn-ea"/>
                <a:cs typeface="+mn-cs"/>
              </a:rPr>
              <a:t>ut also of a more general nature: thinking through the types of programming that could be developed for:</a:t>
            </a:r>
          </a:p>
          <a:p>
            <a:pPr lvl="0"/>
            <a:r>
              <a:rPr lang="en-US" sz="1200" kern="1200" dirty="0" smtClean="0">
                <a:solidFill>
                  <a:schemeClr val="tx1"/>
                </a:solidFill>
                <a:effectLst/>
                <a:latin typeface="+mn-lt"/>
                <a:ea typeface="+mn-ea"/>
                <a:cs typeface="+mn-cs"/>
              </a:rPr>
              <a:t>For different audiences (rights-holders, researchers or government)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Communities at different levels of understanding</a:t>
            </a:r>
            <a:r>
              <a:rPr lang="en-US" sz="1200" kern="1200" baseline="0" dirty="0" smtClean="0">
                <a:solidFill>
                  <a:schemeClr val="tx1"/>
                </a:solidFill>
                <a:effectLst/>
                <a:latin typeface="+mn-lt"/>
                <a:ea typeface="+mn-ea"/>
                <a:cs typeface="+mn-cs"/>
              </a:rPr>
              <a:t> (m</a:t>
            </a:r>
            <a:r>
              <a:rPr lang="en-US" sz="1200" kern="1200" dirty="0" smtClean="0">
                <a:solidFill>
                  <a:schemeClr val="tx1"/>
                </a:solidFill>
                <a:effectLst/>
                <a:latin typeface="+mn-lt"/>
                <a:ea typeface="+mn-ea"/>
                <a:cs typeface="+mn-cs"/>
              </a:rPr>
              <a:t>eeting people where they are at,  how best can we give communities the support they need, but also help get them where they want to be)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Giving some initial thought as to the types of resources that: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already have prepared and, that we can prepare based on the information we have about what communities require</a:t>
            </a: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Both developments contribute to the possibility of developing Ontario specific instructional materials that speak to, and address, issues and concerns that are relevant to the region, and First Nations communities in Ontario.</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And is something that we are excited about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6BB004B-B62A-4024-B9A6-5759A746F370}" type="slidenum">
              <a:rPr lang="en-CA" smtClean="0"/>
              <a:pPr/>
              <a:t>3</a:t>
            </a:fld>
            <a:endParaRPr lang="en-CA" dirty="0"/>
          </a:p>
        </p:txBody>
      </p:sp>
    </p:spTree>
    <p:extLst>
      <p:ext uri="{BB962C8B-B14F-4D97-AF65-F5344CB8AC3E}">
        <p14:creationId xmlns:p14="http://schemas.microsoft.com/office/powerpoint/2010/main" val="1885298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Work on these topics are at their early stages, are we are guided by some – very open ended questions – that we are doing our best to think though, but which would benefit immensely from your input, expertise  and suggestions:</a:t>
            </a:r>
          </a:p>
          <a:p>
            <a:endParaRPr lang="en-US" dirty="0" smtClean="0"/>
          </a:p>
          <a:p>
            <a:r>
              <a:rPr lang="en-US" dirty="0" smtClean="0"/>
              <a:t>Point 1: Who, in communities, should we be speaking to and what do they want to know?</a:t>
            </a:r>
          </a:p>
          <a:p>
            <a:endParaRPr lang="en-US" dirty="0" smtClean="0"/>
          </a:p>
          <a:p>
            <a:r>
              <a:rPr lang="en-US" dirty="0" smtClean="0"/>
              <a:t>Point 2: In their specific fields/areas of responsibility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6BB004B-B62A-4024-B9A6-5759A746F370}" type="slidenum">
              <a:rPr lang="en-CA" smtClean="0"/>
              <a:pPr/>
              <a:t>4</a:t>
            </a:fld>
            <a:endParaRPr lang="en-CA" dirty="0"/>
          </a:p>
        </p:txBody>
      </p:sp>
    </p:spTree>
    <p:extLst>
      <p:ext uri="{BB962C8B-B14F-4D97-AF65-F5344CB8AC3E}">
        <p14:creationId xmlns:p14="http://schemas.microsoft.com/office/powerpoint/2010/main" val="75915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BB004B-B62A-4024-B9A6-5759A746F370}" type="slidenum">
              <a:rPr lang="en-CA" smtClean="0"/>
              <a:pPr/>
              <a:t>5</a:t>
            </a:fld>
            <a:endParaRPr lang="en-CA" dirty="0"/>
          </a:p>
        </p:txBody>
      </p:sp>
    </p:spTree>
    <p:extLst>
      <p:ext uri="{BB962C8B-B14F-4D97-AF65-F5344CB8AC3E}">
        <p14:creationId xmlns:p14="http://schemas.microsoft.com/office/powerpoint/2010/main" val="907792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BB004B-B62A-4024-B9A6-5759A746F370}" type="slidenum">
              <a:rPr lang="en-CA" smtClean="0"/>
              <a:pPr/>
              <a:t>6</a:t>
            </a:fld>
            <a:endParaRPr lang="en-CA" dirty="0"/>
          </a:p>
        </p:txBody>
      </p:sp>
    </p:spTree>
    <p:extLst>
      <p:ext uri="{BB962C8B-B14F-4D97-AF65-F5344CB8AC3E}">
        <p14:creationId xmlns:p14="http://schemas.microsoft.com/office/powerpoint/2010/main" val="1020220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8470900"/>
          </a:xfrm>
          <a:custGeom>
            <a:avLst/>
            <a:gdLst/>
            <a:ahLst/>
            <a:cxnLst/>
            <a:rect l="l" t="t" r="r" b="b"/>
            <a:pathLst>
              <a:path w="13004800" h="8470900">
                <a:moveTo>
                  <a:pt x="0" y="8470900"/>
                </a:moveTo>
                <a:lnTo>
                  <a:pt x="13004800" y="8470900"/>
                </a:lnTo>
                <a:lnTo>
                  <a:pt x="13004800" y="0"/>
                </a:lnTo>
                <a:lnTo>
                  <a:pt x="0" y="0"/>
                </a:lnTo>
                <a:lnTo>
                  <a:pt x="0" y="8470900"/>
                </a:lnTo>
                <a:close/>
              </a:path>
            </a:pathLst>
          </a:custGeom>
          <a:solidFill>
            <a:srgbClr val="E5E5E5"/>
          </a:solidFill>
        </p:spPr>
        <p:txBody>
          <a:bodyPr wrap="square" lIns="0" tIns="0" rIns="0" bIns="0" rtlCol="0"/>
          <a:lstStyle/>
          <a:p>
            <a:endParaRPr/>
          </a:p>
        </p:txBody>
      </p:sp>
      <p:sp>
        <p:nvSpPr>
          <p:cNvPr id="17" name="bk object 17"/>
          <p:cNvSpPr/>
          <p:nvPr/>
        </p:nvSpPr>
        <p:spPr>
          <a:xfrm>
            <a:off x="0" y="0"/>
            <a:ext cx="12406312" cy="9743186"/>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0" y="8470900"/>
            <a:ext cx="13004800" cy="1282700"/>
          </a:xfrm>
          <a:custGeom>
            <a:avLst/>
            <a:gdLst/>
            <a:ahLst/>
            <a:cxnLst/>
            <a:rect l="l" t="t" r="r" b="b"/>
            <a:pathLst>
              <a:path w="13004800" h="1282700">
                <a:moveTo>
                  <a:pt x="0" y="1282700"/>
                </a:moveTo>
                <a:lnTo>
                  <a:pt x="13004800" y="1282700"/>
                </a:lnTo>
                <a:lnTo>
                  <a:pt x="13004800" y="0"/>
                </a:lnTo>
                <a:lnTo>
                  <a:pt x="0" y="0"/>
                </a:lnTo>
                <a:lnTo>
                  <a:pt x="0" y="1282700"/>
                </a:lnTo>
                <a:close/>
              </a:path>
            </a:pathLst>
          </a:custGeom>
          <a:solidFill>
            <a:srgbClr val="383838"/>
          </a:solidFill>
        </p:spPr>
        <p:txBody>
          <a:bodyPr wrap="square" lIns="0" tIns="0" rIns="0" bIns="0" rtlCol="0"/>
          <a:lstStyle/>
          <a:p>
            <a:endParaRPr/>
          </a:p>
        </p:txBody>
      </p:sp>
      <p:sp>
        <p:nvSpPr>
          <p:cNvPr id="19" name="bk object 19"/>
          <p:cNvSpPr/>
          <p:nvPr/>
        </p:nvSpPr>
        <p:spPr>
          <a:xfrm>
            <a:off x="10159997" y="8774198"/>
            <a:ext cx="879571" cy="712468"/>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12123987" y="8904533"/>
            <a:ext cx="168910" cy="266065"/>
          </a:xfrm>
          <a:custGeom>
            <a:avLst/>
            <a:gdLst/>
            <a:ahLst/>
            <a:cxnLst/>
            <a:rect l="l" t="t" r="r" b="b"/>
            <a:pathLst>
              <a:path w="168909" h="266065">
                <a:moveTo>
                  <a:pt x="26301" y="176136"/>
                </a:moveTo>
                <a:lnTo>
                  <a:pt x="0" y="178688"/>
                </a:lnTo>
                <a:lnTo>
                  <a:pt x="1969" y="197741"/>
                </a:lnTo>
                <a:lnTo>
                  <a:pt x="6734" y="214685"/>
                </a:lnTo>
                <a:lnTo>
                  <a:pt x="37249" y="252494"/>
                </a:lnTo>
                <a:lnTo>
                  <a:pt x="86791" y="265988"/>
                </a:lnTo>
                <a:lnTo>
                  <a:pt x="98802" y="265262"/>
                </a:lnTo>
                <a:lnTo>
                  <a:pt x="138042" y="251010"/>
                </a:lnTo>
                <a:lnTo>
                  <a:pt x="153649" y="235102"/>
                </a:lnTo>
                <a:lnTo>
                  <a:pt x="88569" y="235102"/>
                </a:lnTo>
                <a:lnTo>
                  <a:pt x="80189" y="234671"/>
                </a:lnTo>
                <a:lnTo>
                  <a:pt x="45148" y="219656"/>
                </a:lnTo>
                <a:lnTo>
                  <a:pt x="27784" y="186053"/>
                </a:lnTo>
                <a:lnTo>
                  <a:pt x="26301" y="176136"/>
                </a:lnTo>
                <a:close/>
              </a:path>
              <a:path w="168909" h="266065">
                <a:moveTo>
                  <a:pt x="82956" y="0"/>
                </a:moveTo>
                <a:lnTo>
                  <a:pt x="39593" y="10954"/>
                </a:lnTo>
                <a:lnTo>
                  <a:pt x="13431" y="42187"/>
                </a:lnTo>
                <a:lnTo>
                  <a:pt x="8420" y="70459"/>
                </a:lnTo>
                <a:lnTo>
                  <a:pt x="8852" y="79026"/>
                </a:lnTo>
                <a:lnTo>
                  <a:pt x="23928" y="114361"/>
                </a:lnTo>
                <a:lnTo>
                  <a:pt x="63759" y="137997"/>
                </a:lnTo>
                <a:lnTo>
                  <a:pt x="92773" y="147129"/>
                </a:lnTo>
                <a:lnTo>
                  <a:pt x="105032" y="151244"/>
                </a:lnTo>
                <a:lnTo>
                  <a:pt x="136309" y="171805"/>
                </a:lnTo>
                <a:lnTo>
                  <a:pt x="139623" y="177152"/>
                </a:lnTo>
                <a:lnTo>
                  <a:pt x="141147" y="183794"/>
                </a:lnTo>
                <a:lnTo>
                  <a:pt x="141147" y="191452"/>
                </a:lnTo>
                <a:lnTo>
                  <a:pt x="119866" y="228206"/>
                </a:lnTo>
                <a:lnTo>
                  <a:pt x="88569" y="235102"/>
                </a:lnTo>
                <a:lnTo>
                  <a:pt x="153649" y="235102"/>
                </a:lnTo>
                <a:lnTo>
                  <a:pt x="167651" y="199252"/>
                </a:lnTo>
                <a:lnTo>
                  <a:pt x="168465" y="188391"/>
                </a:lnTo>
                <a:lnTo>
                  <a:pt x="167696" y="177811"/>
                </a:lnTo>
                <a:lnTo>
                  <a:pt x="152853" y="142590"/>
                </a:lnTo>
                <a:lnTo>
                  <a:pt x="112052" y="117297"/>
                </a:lnTo>
                <a:lnTo>
                  <a:pt x="85509" y="109512"/>
                </a:lnTo>
                <a:lnTo>
                  <a:pt x="71011" y="105109"/>
                </a:lnTo>
                <a:lnTo>
                  <a:pt x="37323" y="81721"/>
                </a:lnTo>
                <a:lnTo>
                  <a:pt x="35217" y="67906"/>
                </a:lnTo>
                <a:lnTo>
                  <a:pt x="36027" y="59866"/>
                </a:lnTo>
                <a:lnTo>
                  <a:pt x="62893" y="32294"/>
                </a:lnTo>
                <a:lnTo>
                  <a:pt x="83718" y="29616"/>
                </a:lnTo>
                <a:lnTo>
                  <a:pt x="147581" y="29616"/>
                </a:lnTo>
                <a:lnTo>
                  <a:pt x="146167" y="27470"/>
                </a:lnTo>
                <a:lnTo>
                  <a:pt x="114865" y="5029"/>
                </a:lnTo>
                <a:lnTo>
                  <a:pt x="94294" y="436"/>
                </a:lnTo>
                <a:lnTo>
                  <a:pt x="82956" y="0"/>
                </a:lnTo>
                <a:close/>
              </a:path>
              <a:path w="168909" h="266065">
                <a:moveTo>
                  <a:pt x="147581" y="29616"/>
                </a:moveTo>
                <a:lnTo>
                  <a:pt x="83718" y="29616"/>
                </a:lnTo>
                <a:lnTo>
                  <a:pt x="94740" y="30386"/>
                </a:lnTo>
                <a:lnTo>
                  <a:pt x="104465" y="32713"/>
                </a:lnTo>
                <a:lnTo>
                  <a:pt x="133250" y="67364"/>
                </a:lnTo>
                <a:lnTo>
                  <a:pt x="135026" y="79146"/>
                </a:lnTo>
                <a:lnTo>
                  <a:pt x="161836" y="76580"/>
                </a:lnTo>
                <a:lnTo>
                  <a:pt x="161024" y="65139"/>
                </a:lnTo>
                <a:lnTo>
                  <a:pt x="159021" y="54536"/>
                </a:lnTo>
                <a:lnTo>
                  <a:pt x="155872" y="44748"/>
                </a:lnTo>
                <a:lnTo>
                  <a:pt x="151625" y="35750"/>
                </a:lnTo>
                <a:lnTo>
                  <a:pt x="147581" y="29616"/>
                </a:lnTo>
                <a:close/>
              </a:path>
            </a:pathLst>
          </a:custGeom>
          <a:solidFill>
            <a:srgbClr val="FFFFFF"/>
          </a:solidFill>
        </p:spPr>
        <p:txBody>
          <a:bodyPr wrap="square" lIns="0" tIns="0" rIns="0" bIns="0" rtlCol="0"/>
          <a:lstStyle/>
          <a:p>
            <a:endParaRPr/>
          </a:p>
        </p:txBody>
      </p:sp>
      <p:sp>
        <p:nvSpPr>
          <p:cNvPr id="21" name="bk object 21"/>
          <p:cNvSpPr/>
          <p:nvPr/>
        </p:nvSpPr>
        <p:spPr>
          <a:xfrm>
            <a:off x="11960612" y="9049490"/>
            <a:ext cx="0" cy="116839"/>
          </a:xfrm>
          <a:custGeom>
            <a:avLst/>
            <a:gdLst/>
            <a:ahLst/>
            <a:cxnLst/>
            <a:rect l="l" t="t" r="r" b="b"/>
            <a:pathLst>
              <a:path h="116840">
                <a:moveTo>
                  <a:pt x="0" y="0"/>
                </a:moveTo>
                <a:lnTo>
                  <a:pt x="0" y="116839"/>
                </a:lnTo>
              </a:path>
            </a:pathLst>
          </a:custGeom>
          <a:ln w="28079">
            <a:solidFill>
              <a:srgbClr val="FFFFFF"/>
            </a:solidFill>
          </a:ln>
        </p:spPr>
        <p:txBody>
          <a:bodyPr wrap="square" lIns="0" tIns="0" rIns="0" bIns="0" rtlCol="0"/>
          <a:lstStyle/>
          <a:p>
            <a:endParaRPr/>
          </a:p>
        </p:txBody>
      </p:sp>
      <p:sp>
        <p:nvSpPr>
          <p:cNvPr id="22" name="bk object 22"/>
          <p:cNvSpPr/>
          <p:nvPr/>
        </p:nvSpPr>
        <p:spPr>
          <a:xfrm>
            <a:off x="11946572" y="9034250"/>
            <a:ext cx="127635" cy="0"/>
          </a:xfrm>
          <a:custGeom>
            <a:avLst/>
            <a:gdLst/>
            <a:ahLst/>
            <a:cxnLst/>
            <a:rect l="l" t="t" r="r" b="b"/>
            <a:pathLst>
              <a:path w="127634">
                <a:moveTo>
                  <a:pt x="0" y="0"/>
                </a:moveTo>
                <a:lnTo>
                  <a:pt x="127126" y="0"/>
                </a:lnTo>
              </a:path>
            </a:pathLst>
          </a:custGeom>
          <a:ln w="30480">
            <a:solidFill>
              <a:srgbClr val="FFFFFF"/>
            </a:solidFill>
          </a:ln>
        </p:spPr>
        <p:txBody>
          <a:bodyPr wrap="square" lIns="0" tIns="0" rIns="0" bIns="0" rtlCol="0"/>
          <a:lstStyle/>
          <a:p>
            <a:endParaRPr/>
          </a:p>
        </p:txBody>
      </p:sp>
      <p:sp>
        <p:nvSpPr>
          <p:cNvPr id="23" name="bk object 23"/>
          <p:cNvSpPr/>
          <p:nvPr/>
        </p:nvSpPr>
        <p:spPr>
          <a:xfrm>
            <a:off x="11946572" y="8939000"/>
            <a:ext cx="28575" cy="80010"/>
          </a:xfrm>
          <a:custGeom>
            <a:avLst/>
            <a:gdLst/>
            <a:ahLst/>
            <a:cxnLst/>
            <a:rect l="l" t="t" r="r" b="b"/>
            <a:pathLst>
              <a:path w="28575" h="80009">
                <a:moveTo>
                  <a:pt x="0" y="80010"/>
                </a:moveTo>
                <a:lnTo>
                  <a:pt x="28079" y="80010"/>
                </a:lnTo>
                <a:lnTo>
                  <a:pt x="28079" y="0"/>
                </a:lnTo>
                <a:lnTo>
                  <a:pt x="0" y="0"/>
                </a:lnTo>
                <a:lnTo>
                  <a:pt x="0" y="80010"/>
                </a:lnTo>
                <a:close/>
              </a:path>
            </a:pathLst>
          </a:custGeom>
          <a:solidFill>
            <a:srgbClr val="FFFFFF"/>
          </a:solidFill>
        </p:spPr>
        <p:txBody>
          <a:bodyPr wrap="square" lIns="0" tIns="0" rIns="0" bIns="0" rtlCol="0"/>
          <a:lstStyle/>
          <a:p>
            <a:endParaRPr/>
          </a:p>
        </p:txBody>
      </p:sp>
      <p:sp>
        <p:nvSpPr>
          <p:cNvPr id="24" name="bk object 24"/>
          <p:cNvSpPr/>
          <p:nvPr/>
        </p:nvSpPr>
        <p:spPr>
          <a:xfrm>
            <a:off x="11946572" y="8923760"/>
            <a:ext cx="142875" cy="0"/>
          </a:xfrm>
          <a:custGeom>
            <a:avLst/>
            <a:gdLst/>
            <a:ahLst/>
            <a:cxnLst/>
            <a:rect l="l" t="t" r="r" b="b"/>
            <a:pathLst>
              <a:path w="142875">
                <a:moveTo>
                  <a:pt x="0" y="0"/>
                </a:moveTo>
                <a:lnTo>
                  <a:pt x="142443" y="0"/>
                </a:lnTo>
              </a:path>
            </a:pathLst>
          </a:custGeom>
          <a:ln w="30480">
            <a:solidFill>
              <a:srgbClr val="FFFFFF"/>
            </a:solidFill>
          </a:ln>
        </p:spPr>
        <p:txBody>
          <a:bodyPr wrap="square" lIns="0" tIns="0" rIns="0" bIns="0" rtlCol="0"/>
          <a:lstStyle/>
          <a:p>
            <a:endParaRPr/>
          </a:p>
        </p:txBody>
      </p:sp>
      <p:sp>
        <p:nvSpPr>
          <p:cNvPr id="25" name="bk object 25"/>
          <p:cNvSpPr/>
          <p:nvPr/>
        </p:nvSpPr>
        <p:spPr>
          <a:xfrm>
            <a:off x="11740333" y="9151090"/>
            <a:ext cx="157480" cy="0"/>
          </a:xfrm>
          <a:custGeom>
            <a:avLst/>
            <a:gdLst/>
            <a:ahLst/>
            <a:cxnLst/>
            <a:rect l="l" t="t" r="r" b="b"/>
            <a:pathLst>
              <a:path w="157479">
                <a:moveTo>
                  <a:pt x="0" y="0"/>
                </a:moveTo>
                <a:lnTo>
                  <a:pt x="157238" y="0"/>
                </a:lnTo>
              </a:path>
            </a:pathLst>
          </a:custGeom>
          <a:ln w="30480">
            <a:solidFill>
              <a:srgbClr val="FFFFFF"/>
            </a:solidFill>
          </a:ln>
        </p:spPr>
        <p:txBody>
          <a:bodyPr wrap="square" lIns="0" tIns="0" rIns="0" bIns="0" rtlCol="0"/>
          <a:lstStyle/>
          <a:p>
            <a:endParaRPr/>
          </a:p>
        </p:txBody>
      </p:sp>
      <p:sp>
        <p:nvSpPr>
          <p:cNvPr id="26" name="bk object 26"/>
          <p:cNvSpPr/>
          <p:nvPr/>
        </p:nvSpPr>
        <p:spPr>
          <a:xfrm>
            <a:off x="11754373" y="9048220"/>
            <a:ext cx="0" cy="87630"/>
          </a:xfrm>
          <a:custGeom>
            <a:avLst/>
            <a:gdLst/>
            <a:ahLst/>
            <a:cxnLst/>
            <a:rect l="l" t="t" r="r" b="b"/>
            <a:pathLst>
              <a:path h="87629">
                <a:moveTo>
                  <a:pt x="0" y="0"/>
                </a:moveTo>
                <a:lnTo>
                  <a:pt x="0" y="87629"/>
                </a:lnTo>
              </a:path>
            </a:pathLst>
          </a:custGeom>
          <a:ln w="28079">
            <a:solidFill>
              <a:srgbClr val="FFFFFF"/>
            </a:solidFill>
          </a:ln>
        </p:spPr>
        <p:txBody>
          <a:bodyPr wrap="square" lIns="0" tIns="0" rIns="0" bIns="0" rtlCol="0"/>
          <a:lstStyle/>
          <a:p>
            <a:endParaRPr/>
          </a:p>
        </p:txBody>
      </p:sp>
      <p:sp>
        <p:nvSpPr>
          <p:cNvPr id="27" name="bk object 27"/>
          <p:cNvSpPr/>
          <p:nvPr/>
        </p:nvSpPr>
        <p:spPr>
          <a:xfrm>
            <a:off x="11740333" y="9032980"/>
            <a:ext cx="144780" cy="0"/>
          </a:xfrm>
          <a:custGeom>
            <a:avLst/>
            <a:gdLst/>
            <a:ahLst/>
            <a:cxnLst/>
            <a:rect l="l" t="t" r="r" b="b"/>
            <a:pathLst>
              <a:path w="144779">
                <a:moveTo>
                  <a:pt x="0" y="0"/>
                </a:moveTo>
                <a:lnTo>
                  <a:pt x="144475" y="0"/>
                </a:lnTo>
              </a:path>
            </a:pathLst>
          </a:custGeom>
          <a:ln w="30479">
            <a:solidFill>
              <a:srgbClr val="FFFFFF"/>
            </a:solidFill>
          </a:ln>
        </p:spPr>
        <p:txBody>
          <a:bodyPr wrap="square" lIns="0" tIns="0" rIns="0" bIns="0" rtlCol="0"/>
          <a:lstStyle/>
          <a:p>
            <a:endParaRPr/>
          </a:p>
        </p:txBody>
      </p:sp>
      <p:sp>
        <p:nvSpPr>
          <p:cNvPr id="28" name="bk object 28"/>
          <p:cNvSpPr/>
          <p:nvPr/>
        </p:nvSpPr>
        <p:spPr>
          <a:xfrm>
            <a:off x="11740333" y="8939000"/>
            <a:ext cx="28575" cy="78740"/>
          </a:xfrm>
          <a:custGeom>
            <a:avLst/>
            <a:gdLst/>
            <a:ahLst/>
            <a:cxnLst/>
            <a:rect l="l" t="t" r="r" b="b"/>
            <a:pathLst>
              <a:path w="28575" h="78740">
                <a:moveTo>
                  <a:pt x="0" y="78740"/>
                </a:moveTo>
                <a:lnTo>
                  <a:pt x="28079" y="78740"/>
                </a:lnTo>
                <a:lnTo>
                  <a:pt x="28079" y="0"/>
                </a:lnTo>
                <a:lnTo>
                  <a:pt x="0" y="0"/>
                </a:lnTo>
                <a:lnTo>
                  <a:pt x="0" y="78740"/>
                </a:lnTo>
                <a:close/>
              </a:path>
            </a:pathLst>
          </a:custGeom>
          <a:solidFill>
            <a:srgbClr val="FFFFFF"/>
          </a:solidFill>
        </p:spPr>
        <p:txBody>
          <a:bodyPr wrap="square" lIns="0" tIns="0" rIns="0" bIns="0" rtlCol="0"/>
          <a:lstStyle/>
          <a:p>
            <a:endParaRPr/>
          </a:p>
        </p:txBody>
      </p:sp>
      <p:sp>
        <p:nvSpPr>
          <p:cNvPr id="29" name="bk object 29"/>
          <p:cNvSpPr/>
          <p:nvPr/>
        </p:nvSpPr>
        <p:spPr>
          <a:xfrm>
            <a:off x="11740333" y="8923760"/>
            <a:ext cx="152400" cy="0"/>
          </a:xfrm>
          <a:custGeom>
            <a:avLst/>
            <a:gdLst/>
            <a:ahLst/>
            <a:cxnLst/>
            <a:rect l="l" t="t" r="r" b="b"/>
            <a:pathLst>
              <a:path w="152400">
                <a:moveTo>
                  <a:pt x="0" y="0"/>
                </a:moveTo>
                <a:lnTo>
                  <a:pt x="152387" y="0"/>
                </a:lnTo>
              </a:path>
            </a:pathLst>
          </a:custGeom>
          <a:ln w="30480">
            <a:solidFill>
              <a:srgbClr val="FFFFFF"/>
            </a:solidFill>
          </a:ln>
        </p:spPr>
        <p:txBody>
          <a:bodyPr wrap="square" lIns="0" tIns="0" rIns="0" bIns="0" rtlCol="0"/>
          <a:lstStyle/>
          <a:p>
            <a:endParaRPr/>
          </a:p>
        </p:txBody>
      </p:sp>
      <p:sp>
        <p:nvSpPr>
          <p:cNvPr id="30" name="bk object 30"/>
          <p:cNvSpPr/>
          <p:nvPr/>
        </p:nvSpPr>
        <p:spPr>
          <a:xfrm>
            <a:off x="11759472" y="9222083"/>
            <a:ext cx="222589" cy="150865"/>
          </a:xfrm>
          <a:prstGeom prst="rect">
            <a:avLst/>
          </a:prstGeom>
          <a:blipFill>
            <a:blip r:embed="rId4" cstate="print"/>
            <a:stretch>
              <a:fillRect/>
            </a:stretch>
          </a:blipFill>
        </p:spPr>
        <p:txBody>
          <a:bodyPr wrap="square" lIns="0" tIns="0" rIns="0" bIns="0" rtlCol="0"/>
          <a:lstStyle/>
          <a:p>
            <a:endParaRPr/>
          </a:p>
        </p:txBody>
      </p:sp>
      <p:sp>
        <p:nvSpPr>
          <p:cNvPr id="31" name="bk object 31"/>
          <p:cNvSpPr/>
          <p:nvPr/>
        </p:nvSpPr>
        <p:spPr>
          <a:xfrm>
            <a:off x="12001975" y="9222083"/>
            <a:ext cx="108991" cy="150850"/>
          </a:xfrm>
          <a:prstGeom prst="rect">
            <a:avLst/>
          </a:prstGeom>
          <a:blipFill>
            <a:blip r:embed="rId5" cstate="print"/>
            <a:stretch>
              <a:fillRect/>
            </a:stretch>
          </a:blipFill>
        </p:spPr>
        <p:txBody>
          <a:bodyPr wrap="square" lIns="0" tIns="0" rIns="0" bIns="0" rtlCol="0"/>
          <a:lstStyle/>
          <a:p>
            <a:endParaRPr/>
          </a:p>
        </p:txBody>
      </p:sp>
      <p:sp>
        <p:nvSpPr>
          <p:cNvPr id="32" name="bk object 32"/>
          <p:cNvSpPr/>
          <p:nvPr/>
        </p:nvSpPr>
        <p:spPr>
          <a:xfrm>
            <a:off x="12144412" y="9222079"/>
            <a:ext cx="0" cy="151130"/>
          </a:xfrm>
          <a:custGeom>
            <a:avLst/>
            <a:gdLst/>
            <a:ahLst/>
            <a:cxnLst/>
            <a:rect l="l" t="t" r="r" b="b"/>
            <a:pathLst>
              <a:path h="151129">
                <a:moveTo>
                  <a:pt x="0" y="0"/>
                </a:moveTo>
                <a:lnTo>
                  <a:pt x="0" y="150863"/>
                </a:lnTo>
              </a:path>
            </a:pathLst>
          </a:custGeom>
          <a:ln w="16332">
            <a:solidFill>
              <a:srgbClr val="FFFFFF"/>
            </a:solidFill>
          </a:ln>
        </p:spPr>
        <p:txBody>
          <a:bodyPr wrap="square" lIns="0" tIns="0" rIns="0" bIns="0" rtlCol="0"/>
          <a:lstStyle/>
          <a:p>
            <a:endParaRPr/>
          </a:p>
        </p:txBody>
      </p:sp>
      <p:sp>
        <p:nvSpPr>
          <p:cNvPr id="33" name="bk object 33"/>
          <p:cNvSpPr/>
          <p:nvPr/>
        </p:nvSpPr>
        <p:spPr>
          <a:xfrm>
            <a:off x="12182688" y="9219523"/>
            <a:ext cx="117932" cy="155968"/>
          </a:xfrm>
          <a:prstGeom prst="rect">
            <a:avLst/>
          </a:prstGeom>
          <a:blipFill>
            <a:blip r:embed="rId6" cstate="print"/>
            <a:stretch>
              <a:fillRect/>
            </a:stretch>
          </a:blipFill>
        </p:spPr>
        <p:txBody>
          <a:bodyPr wrap="square" lIns="0" tIns="0" rIns="0" bIns="0" rtlCol="0"/>
          <a:lstStyle/>
          <a:p>
            <a:endParaRPr/>
          </a:p>
        </p:txBody>
      </p:sp>
      <p:sp>
        <p:nvSpPr>
          <p:cNvPr id="34" name="bk object 34"/>
          <p:cNvSpPr/>
          <p:nvPr/>
        </p:nvSpPr>
        <p:spPr>
          <a:xfrm>
            <a:off x="11197912" y="8904540"/>
            <a:ext cx="186690" cy="266065"/>
          </a:xfrm>
          <a:custGeom>
            <a:avLst/>
            <a:gdLst/>
            <a:ahLst/>
            <a:cxnLst/>
            <a:rect l="l" t="t" r="r" b="b"/>
            <a:pathLst>
              <a:path w="186690" h="266065">
                <a:moveTo>
                  <a:pt x="99809" y="0"/>
                </a:moveTo>
                <a:lnTo>
                  <a:pt x="60679" y="8293"/>
                </a:lnTo>
                <a:lnTo>
                  <a:pt x="28716" y="33253"/>
                </a:lnTo>
                <a:lnTo>
                  <a:pt x="7317" y="74536"/>
                </a:lnTo>
                <a:lnTo>
                  <a:pt x="0" y="131457"/>
                </a:lnTo>
                <a:lnTo>
                  <a:pt x="813" y="152181"/>
                </a:lnTo>
                <a:lnTo>
                  <a:pt x="13004" y="205739"/>
                </a:lnTo>
                <a:lnTo>
                  <a:pt x="37211" y="243282"/>
                </a:lnTo>
                <a:lnTo>
                  <a:pt x="83076" y="264923"/>
                </a:lnTo>
                <a:lnTo>
                  <a:pt x="97243" y="265976"/>
                </a:lnTo>
                <a:lnTo>
                  <a:pt x="113283" y="264534"/>
                </a:lnTo>
                <a:lnTo>
                  <a:pt x="128101" y="260556"/>
                </a:lnTo>
                <a:lnTo>
                  <a:pt x="141724" y="253992"/>
                </a:lnTo>
                <a:lnTo>
                  <a:pt x="154177" y="244792"/>
                </a:lnTo>
                <a:lnTo>
                  <a:pt x="161052" y="236880"/>
                </a:lnTo>
                <a:lnTo>
                  <a:pt x="96748" y="236880"/>
                </a:lnTo>
                <a:lnTo>
                  <a:pt x="82147" y="235210"/>
                </a:lnTo>
                <a:lnTo>
                  <a:pt x="47218" y="210337"/>
                </a:lnTo>
                <a:lnTo>
                  <a:pt x="29991" y="155739"/>
                </a:lnTo>
                <a:lnTo>
                  <a:pt x="28841" y="130949"/>
                </a:lnTo>
                <a:lnTo>
                  <a:pt x="29415" y="114101"/>
                </a:lnTo>
                <a:lnTo>
                  <a:pt x="38023" y="73012"/>
                </a:lnTo>
                <a:lnTo>
                  <a:pt x="62534" y="39814"/>
                </a:lnTo>
                <a:lnTo>
                  <a:pt x="99555" y="28841"/>
                </a:lnTo>
                <a:lnTo>
                  <a:pt x="161973" y="28841"/>
                </a:lnTo>
                <a:lnTo>
                  <a:pt x="152387" y="18884"/>
                </a:lnTo>
                <a:lnTo>
                  <a:pt x="140903" y="10656"/>
                </a:lnTo>
                <a:lnTo>
                  <a:pt x="128298" y="4751"/>
                </a:lnTo>
                <a:lnTo>
                  <a:pt x="114593" y="1191"/>
                </a:lnTo>
                <a:lnTo>
                  <a:pt x="99809" y="0"/>
                </a:lnTo>
                <a:close/>
              </a:path>
              <a:path w="186690" h="266065">
                <a:moveTo>
                  <a:pt x="158521" y="171284"/>
                </a:moveTo>
                <a:lnTo>
                  <a:pt x="143869" y="211379"/>
                </a:lnTo>
                <a:lnTo>
                  <a:pt x="107698" y="235875"/>
                </a:lnTo>
                <a:lnTo>
                  <a:pt x="96748" y="236880"/>
                </a:lnTo>
                <a:lnTo>
                  <a:pt x="161052" y="236880"/>
                </a:lnTo>
                <a:lnTo>
                  <a:pt x="164692" y="232690"/>
                </a:lnTo>
                <a:lnTo>
                  <a:pt x="173631" y="217833"/>
                </a:lnTo>
                <a:lnTo>
                  <a:pt x="180945" y="200247"/>
                </a:lnTo>
                <a:lnTo>
                  <a:pt x="186588" y="179958"/>
                </a:lnTo>
                <a:lnTo>
                  <a:pt x="158521" y="171284"/>
                </a:lnTo>
                <a:close/>
              </a:path>
              <a:path w="186690" h="266065">
                <a:moveTo>
                  <a:pt x="161973" y="28841"/>
                </a:moveTo>
                <a:lnTo>
                  <a:pt x="99555" y="28841"/>
                </a:lnTo>
                <a:lnTo>
                  <a:pt x="118695" y="32189"/>
                </a:lnTo>
                <a:lnTo>
                  <a:pt x="134392" y="42216"/>
                </a:lnTo>
                <a:lnTo>
                  <a:pt x="146645" y="58893"/>
                </a:lnTo>
                <a:lnTo>
                  <a:pt x="155447" y="82194"/>
                </a:lnTo>
                <a:lnTo>
                  <a:pt x="183019" y="74536"/>
                </a:lnTo>
                <a:lnTo>
                  <a:pt x="177799" y="57152"/>
                </a:lnTo>
                <a:lnTo>
                  <a:pt x="170956" y="42114"/>
                </a:lnTo>
                <a:lnTo>
                  <a:pt x="162486" y="29375"/>
                </a:lnTo>
                <a:lnTo>
                  <a:pt x="161973" y="28841"/>
                </a:lnTo>
                <a:close/>
              </a:path>
            </a:pathLst>
          </a:custGeom>
          <a:solidFill>
            <a:srgbClr val="FFFFFF"/>
          </a:solidFill>
        </p:spPr>
        <p:txBody>
          <a:bodyPr wrap="square" lIns="0" tIns="0" rIns="0" bIns="0" rtlCol="0"/>
          <a:lstStyle/>
          <a:p>
            <a:endParaRPr/>
          </a:p>
        </p:txBody>
      </p:sp>
      <p:sp>
        <p:nvSpPr>
          <p:cNvPr id="35" name="bk object 35"/>
          <p:cNvSpPr/>
          <p:nvPr/>
        </p:nvSpPr>
        <p:spPr>
          <a:xfrm>
            <a:off x="11185655" y="9219523"/>
            <a:ext cx="117932" cy="155968"/>
          </a:xfrm>
          <a:prstGeom prst="rect">
            <a:avLst/>
          </a:prstGeom>
          <a:blipFill>
            <a:blip r:embed="rId7" cstate="print"/>
            <a:stretch>
              <a:fillRect/>
            </a:stretch>
          </a:blipFill>
        </p:spPr>
        <p:txBody>
          <a:bodyPr wrap="square" lIns="0" tIns="0" rIns="0" bIns="0" rtlCol="0"/>
          <a:lstStyle/>
          <a:p>
            <a:endParaRPr/>
          </a:p>
        </p:txBody>
      </p:sp>
      <p:sp>
        <p:nvSpPr>
          <p:cNvPr id="36" name="bk object 36"/>
          <p:cNvSpPr/>
          <p:nvPr/>
        </p:nvSpPr>
        <p:spPr>
          <a:xfrm>
            <a:off x="11331919" y="9222080"/>
            <a:ext cx="83223" cy="150863"/>
          </a:xfrm>
          <a:prstGeom prst="rect">
            <a:avLst/>
          </a:prstGeom>
          <a:blipFill>
            <a:blip r:embed="rId8" cstate="print"/>
            <a:stretch>
              <a:fillRect/>
            </a:stretch>
          </a:blipFill>
        </p:spPr>
        <p:txBody>
          <a:bodyPr wrap="square" lIns="0" tIns="0" rIns="0" bIns="0" rtlCol="0"/>
          <a:lstStyle/>
          <a:p>
            <a:endParaRPr/>
          </a:p>
        </p:txBody>
      </p:sp>
      <p:sp>
        <p:nvSpPr>
          <p:cNvPr id="37" name="bk object 37"/>
          <p:cNvSpPr/>
          <p:nvPr/>
        </p:nvSpPr>
        <p:spPr>
          <a:xfrm>
            <a:off x="11668347" y="8908884"/>
            <a:ext cx="0" cy="257175"/>
          </a:xfrm>
          <a:custGeom>
            <a:avLst/>
            <a:gdLst/>
            <a:ahLst/>
            <a:cxnLst/>
            <a:rect l="l" t="t" r="r" b="b"/>
            <a:pathLst>
              <a:path h="257175">
                <a:moveTo>
                  <a:pt x="0" y="0"/>
                </a:moveTo>
                <a:lnTo>
                  <a:pt x="0" y="257048"/>
                </a:lnTo>
              </a:path>
            </a:pathLst>
          </a:custGeom>
          <a:ln w="28079">
            <a:solidFill>
              <a:srgbClr val="FFFFFF"/>
            </a:solidFill>
          </a:ln>
        </p:spPr>
        <p:txBody>
          <a:bodyPr wrap="square" lIns="0" tIns="0" rIns="0" bIns="0" rtlCol="0"/>
          <a:lstStyle/>
          <a:p>
            <a:endParaRPr/>
          </a:p>
        </p:txBody>
      </p:sp>
      <p:sp>
        <p:nvSpPr>
          <p:cNvPr id="38" name="bk object 38"/>
          <p:cNvSpPr/>
          <p:nvPr/>
        </p:nvSpPr>
        <p:spPr>
          <a:xfrm>
            <a:off x="11441685" y="9044769"/>
            <a:ext cx="0" cy="120650"/>
          </a:xfrm>
          <a:custGeom>
            <a:avLst/>
            <a:gdLst/>
            <a:ahLst/>
            <a:cxnLst/>
            <a:rect l="l" t="t" r="r" b="b"/>
            <a:pathLst>
              <a:path h="120650">
                <a:moveTo>
                  <a:pt x="0" y="0"/>
                </a:moveTo>
                <a:lnTo>
                  <a:pt x="0" y="120650"/>
                </a:lnTo>
              </a:path>
            </a:pathLst>
          </a:custGeom>
          <a:ln w="27571">
            <a:solidFill>
              <a:srgbClr val="FFFFFF"/>
            </a:solidFill>
          </a:ln>
        </p:spPr>
        <p:txBody>
          <a:bodyPr wrap="square" lIns="0" tIns="0" rIns="0" bIns="0" rtlCol="0"/>
          <a:lstStyle/>
          <a:p>
            <a:endParaRPr/>
          </a:p>
        </p:txBody>
      </p:sp>
      <p:sp>
        <p:nvSpPr>
          <p:cNvPr id="39" name="bk object 39"/>
          <p:cNvSpPr/>
          <p:nvPr/>
        </p:nvSpPr>
        <p:spPr>
          <a:xfrm>
            <a:off x="11427899" y="9029529"/>
            <a:ext cx="165735" cy="0"/>
          </a:xfrm>
          <a:custGeom>
            <a:avLst/>
            <a:gdLst/>
            <a:ahLst/>
            <a:cxnLst/>
            <a:rect l="l" t="t" r="r" b="b"/>
            <a:pathLst>
              <a:path w="165734">
                <a:moveTo>
                  <a:pt x="0" y="0"/>
                </a:moveTo>
                <a:lnTo>
                  <a:pt x="165150" y="0"/>
                </a:lnTo>
              </a:path>
            </a:pathLst>
          </a:custGeom>
          <a:ln w="30480">
            <a:solidFill>
              <a:srgbClr val="FFFFFF"/>
            </a:solidFill>
          </a:ln>
        </p:spPr>
        <p:txBody>
          <a:bodyPr wrap="square" lIns="0" tIns="0" rIns="0" bIns="0" rtlCol="0"/>
          <a:lstStyle/>
          <a:p>
            <a:endParaRPr/>
          </a:p>
        </p:txBody>
      </p:sp>
      <p:sp>
        <p:nvSpPr>
          <p:cNvPr id="40" name="bk object 40"/>
          <p:cNvSpPr/>
          <p:nvPr/>
        </p:nvSpPr>
        <p:spPr>
          <a:xfrm>
            <a:off x="11441685" y="8908879"/>
            <a:ext cx="0" cy="105410"/>
          </a:xfrm>
          <a:custGeom>
            <a:avLst/>
            <a:gdLst/>
            <a:ahLst/>
            <a:cxnLst/>
            <a:rect l="l" t="t" r="r" b="b"/>
            <a:pathLst>
              <a:path h="105409">
                <a:moveTo>
                  <a:pt x="0" y="0"/>
                </a:moveTo>
                <a:lnTo>
                  <a:pt x="0" y="105410"/>
                </a:lnTo>
              </a:path>
            </a:pathLst>
          </a:custGeom>
          <a:ln w="27571">
            <a:solidFill>
              <a:srgbClr val="FFFFFF"/>
            </a:solidFill>
          </a:ln>
        </p:spPr>
        <p:txBody>
          <a:bodyPr wrap="square" lIns="0" tIns="0" rIns="0" bIns="0" rtlCol="0"/>
          <a:lstStyle/>
          <a:p>
            <a:endParaRPr/>
          </a:p>
        </p:txBody>
      </p:sp>
      <p:sp>
        <p:nvSpPr>
          <p:cNvPr id="41" name="bk object 41"/>
          <p:cNvSpPr/>
          <p:nvPr/>
        </p:nvSpPr>
        <p:spPr>
          <a:xfrm>
            <a:off x="11579270" y="9044668"/>
            <a:ext cx="0" cy="121285"/>
          </a:xfrm>
          <a:custGeom>
            <a:avLst/>
            <a:gdLst/>
            <a:ahLst/>
            <a:cxnLst/>
            <a:rect l="l" t="t" r="r" b="b"/>
            <a:pathLst>
              <a:path h="121284">
                <a:moveTo>
                  <a:pt x="0" y="0"/>
                </a:moveTo>
                <a:lnTo>
                  <a:pt x="0" y="121259"/>
                </a:lnTo>
              </a:path>
            </a:pathLst>
          </a:custGeom>
          <a:ln w="27558">
            <a:solidFill>
              <a:srgbClr val="FFFFFF"/>
            </a:solidFill>
          </a:ln>
        </p:spPr>
        <p:txBody>
          <a:bodyPr wrap="square" lIns="0" tIns="0" rIns="0" bIns="0" rtlCol="0"/>
          <a:lstStyle/>
          <a:p>
            <a:endParaRPr/>
          </a:p>
        </p:txBody>
      </p:sp>
      <p:sp>
        <p:nvSpPr>
          <p:cNvPr id="42" name="bk object 42"/>
          <p:cNvSpPr/>
          <p:nvPr/>
        </p:nvSpPr>
        <p:spPr>
          <a:xfrm>
            <a:off x="11579270" y="8908879"/>
            <a:ext cx="0" cy="106045"/>
          </a:xfrm>
          <a:custGeom>
            <a:avLst/>
            <a:gdLst/>
            <a:ahLst/>
            <a:cxnLst/>
            <a:rect l="l" t="t" r="r" b="b"/>
            <a:pathLst>
              <a:path h="106045">
                <a:moveTo>
                  <a:pt x="0" y="0"/>
                </a:moveTo>
                <a:lnTo>
                  <a:pt x="0" y="105689"/>
                </a:lnTo>
              </a:path>
            </a:pathLst>
          </a:custGeom>
          <a:ln w="27558">
            <a:solidFill>
              <a:srgbClr val="FFFFFF"/>
            </a:solidFill>
          </a:ln>
        </p:spPr>
        <p:txBody>
          <a:bodyPr wrap="square" lIns="0" tIns="0" rIns="0" bIns="0" rtlCol="0"/>
          <a:lstStyle/>
          <a:p>
            <a:endParaRPr/>
          </a:p>
        </p:txBody>
      </p:sp>
      <p:sp>
        <p:nvSpPr>
          <p:cNvPr id="43" name="bk object 43"/>
          <p:cNvSpPr/>
          <p:nvPr/>
        </p:nvSpPr>
        <p:spPr>
          <a:xfrm>
            <a:off x="11492217" y="9219527"/>
            <a:ext cx="117932" cy="155968"/>
          </a:xfrm>
          <a:prstGeom prst="rect">
            <a:avLst/>
          </a:prstGeom>
          <a:blipFill>
            <a:blip r:embed="rId9" cstate="print"/>
            <a:stretch>
              <a:fillRect/>
            </a:stretch>
          </a:blipFill>
        </p:spPr>
        <p:txBody>
          <a:bodyPr wrap="square" lIns="0" tIns="0" rIns="0" bIns="0" rtlCol="0"/>
          <a:lstStyle/>
          <a:p>
            <a:endParaRPr/>
          </a:p>
        </p:txBody>
      </p:sp>
      <p:sp>
        <p:nvSpPr>
          <p:cNvPr id="44" name="bk object 44"/>
          <p:cNvSpPr/>
          <p:nvPr/>
        </p:nvSpPr>
        <p:spPr>
          <a:xfrm>
            <a:off x="11636949" y="9222080"/>
            <a:ext cx="97256" cy="150863"/>
          </a:xfrm>
          <a:prstGeom prst="rect">
            <a:avLst/>
          </a:prstGeom>
          <a:blipFill>
            <a:blip r:embed="rId10"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753214" y="2168946"/>
            <a:ext cx="11498371" cy="130556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10/25/2023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8470900"/>
          </a:xfrm>
          <a:custGeom>
            <a:avLst/>
            <a:gdLst/>
            <a:ahLst/>
            <a:cxnLst/>
            <a:rect l="l" t="t" r="r" b="b"/>
            <a:pathLst>
              <a:path w="13004800" h="8470900">
                <a:moveTo>
                  <a:pt x="0" y="8470900"/>
                </a:moveTo>
                <a:lnTo>
                  <a:pt x="13004800" y="8470900"/>
                </a:lnTo>
                <a:lnTo>
                  <a:pt x="13004800" y="0"/>
                </a:lnTo>
                <a:lnTo>
                  <a:pt x="0" y="0"/>
                </a:lnTo>
                <a:lnTo>
                  <a:pt x="0" y="8470900"/>
                </a:lnTo>
                <a:close/>
              </a:path>
            </a:pathLst>
          </a:custGeom>
          <a:solidFill>
            <a:srgbClr val="E5E5E5"/>
          </a:solidFill>
        </p:spPr>
        <p:txBody>
          <a:bodyPr wrap="square" lIns="0" tIns="0" rIns="0" bIns="0" rtlCol="0"/>
          <a:lstStyle/>
          <a:p>
            <a:endParaRPr/>
          </a:p>
        </p:txBody>
      </p:sp>
      <p:sp>
        <p:nvSpPr>
          <p:cNvPr id="17" name="bk object 17"/>
          <p:cNvSpPr/>
          <p:nvPr/>
        </p:nvSpPr>
        <p:spPr>
          <a:xfrm>
            <a:off x="0" y="0"/>
            <a:ext cx="12406312" cy="9743186"/>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0" y="8470900"/>
            <a:ext cx="13004800" cy="1282700"/>
          </a:xfrm>
          <a:custGeom>
            <a:avLst/>
            <a:gdLst/>
            <a:ahLst/>
            <a:cxnLst/>
            <a:rect l="l" t="t" r="r" b="b"/>
            <a:pathLst>
              <a:path w="13004800" h="1282700">
                <a:moveTo>
                  <a:pt x="0" y="1282700"/>
                </a:moveTo>
                <a:lnTo>
                  <a:pt x="13004800" y="1282700"/>
                </a:lnTo>
                <a:lnTo>
                  <a:pt x="13004800" y="0"/>
                </a:lnTo>
                <a:lnTo>
                  <a:pt x="0" y="0"/>
                </a:lnTo>
                <a:lnTo>
                  <a:pt x="0" y="1282700"/>
                </a:lnTo>
                <a:close/>
              </a:path>
            </a:pathLst>
          </a:custGeom>
          <a:solidFill>
            <a:srgbClr val="AB251F"/>
          </a:solidFill>
        </p:spPr>
        <p:txBody>
          <a:bodyPr wrap="square" lIns="0" tIns="0" rIns="0" bIns="0" rtlCol="0"/>
          <a:lstStyle/>
          <a:p>
            <a:endParaRPr/>
          </a:p>
        </p:txBody>
      </p:sp>
      <p:sp>
        <p:nvSpPr>
          <p:cNvPr id="19" name="bk object 19"/>
          <p:cNvSpPr/>
          <p:nvPr/>
        </p:nvSpPr>
        <p:spPr>
          <a:xfrm>
            <a:off x="10159997" y="8774198"/>
            <a:ext cx="879571" cy="712468"/>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12123987" y="8904533"/>
            <a:ext cx="168910" cy="266065"/>
          </a:xfrm>
          <a:custGeom>
            <a:avLst/>
            <a:gdLst/>
            <a:ahLst/>
            <a:cxnLst/>
            <a:rect l="l" t="t" r="r" b="b"/>
            <a:pathLst>
              <a:path w="168909" h="266065">
                <a:moveTo>
                  <a:pt x="26301" y="176136"/>
                </a:moveTo>
                <a:lnTo>
                  <a:pt x="0" y="178688"/>
                </a:lnTo>
                <a:lnTo>
                  <a:pt x="1969" y="197741"/>
                </a:lnTo>
                <a:lnTo>
                  <a:pt x="6734" y="214685"/>
                </a:lnTo>
                <a:lnTo>
                  <a:pt x="37249" y="252494"/>
                </a:lnTo>
                <a:lnTo>
                  <a:pt x="86791" y="265988"/>
                </a:lnTo>
                <a:lnTo>
                  <a:pt x="98802" y="265262"/>
                </a:lnTo>
                <a:lnTo>
                  <a:pt x="138042" y="251010"/>
                </a:lnTo>
                <a:lnTo>
                  <a:pt x="153649" y="235102"/>
                </a:lnTo>
                <a:lnTo>
                  <a:pt x="88569" y="235102"/>
                </a:lnTo>
                <a:lnTo>
                  <a:pt x="80189" y="234671"/>
                </a:lnTo>
                <a:lnTo>
                  <a:pt x="45148" y="219656"/>
                </a:lnTo>
                <a:lnTo>
                  <a:pt x="27784" y="186053"/>
                </a:lnTo>
                <a:lnTo>
                  <a:pt x="26301" y="176136"/>
                </a:lnTo>
                <a:close/>
              </a:path>
              <a:path w="168909" h="266065">
                <a:moveTo>
                  <a:pt x="82956" y="0"/>
                </a:moveTo>
                <a:lnTo>
                  <a:pt x="39593" y="10954"/>
                </a:lnTo>
                <a:lnTo>
                  <a:pt x="13431" y="42187"/>
                </a:lnTo>
                <a:lnTo>
                  <a:pt x="8420" y="70459"/>
                </a:lnTo>
                <a:lnTo>
                  <a:pt x="8852" y="79026"/>
                </a:lnTo>
                <a:lnTo>
                  <a:pt x="23928" y="114361"/>
                </a:lnTo>
                <a:lnTo>
                  <a:pt x="63759" y="137997"/>
                </a:lnTo>
                <a:lnTo>
                  <a:pt x="92773" y="147129"/>
                </a:lnTo>
                <a:lnTo>
                  <a:pt x="105032" y="151244"/>
                </a:lnTo>
                <a:lnTo>
                  <a:pt x="136309" y="171805"/>
                </a:lnTo>
                <a:lnTo>
                  <a:pt x="139623" y="177152"/>
                </a:lnTo>
                <a:lnTo>
                  <a:pt x="141147" y="183794"/>
                </a:lnTo>
                <a:lnTo>
                  <a:pt x="141147" y="191452"/>
                </a:lnTo>
                <a:lnTo>
                  <a:pt x="119866" y="228206"/>
                </a:lnTo>
                <a:lnTo>
                  <a:pt x="88569" y="235102"/>
                </a:lnTo>
                <a:lnTo>
                  <a:pt x="153649" y="235102"/>
                </a:lnTo>
                <a:lnTo>
                  <a:pt x="167651" y="199252"/>
                </a:lnTo>
                <a:lnTo>
                  <a:pt x="168465" y="188391"/>
                </a:lnTo>
                <a:lnTo>
                  <a:pt x="167696" y="177811"/>
                </a:lnTo>
                <a:lnTo>
                  <a:pt x="152853" y="142590"/>
                </a:lnTo>
                <a:lnTo>
                  <a:pt x="112052" y="117297"/>
                </a:lnTo>
                <a:lnTo>
                  <a:pt x="85509" y="109512"/>
                </a:lnTo>
                <a:lnTo>
                  <a:pt x="71011" y="105109"/>
                </a:lnTo>
                <a:lnTo>
                  <a:pt x="37323" y="81721"/>
                </a:lnTo>
                <a:lnTo>
                  <a:pt x="35217" y="67906"/>
                </a:lnTo>
                <a:lnTo>
                  <a:pt x="36027" y="59866"/>
                </a:lnTo>
                <a:lnTo>
                  <a:pt x="62893" y="32294"/>
                </a:lnTo>
                <a:lnTo>
                  <a:pt x="83718" y="29616"/>
                </a:lnTo>
                <a:lnTo>
                  <a:pt x="147581" y="29616"/>
                </a:lnTo>
                <a:lnTo>
                  <a:pt x="146167" y="27470"/>
                </a:lnTo>
                <a:lnTo>
                  <a:pt x="114865" y="5029"/>
                </a:lnTo>
                <a:lnTo>
                  <a:pt x="94294" y="436"/>
                </a:lnTo>
                <a:lnTo>
                  <a:pt x="82956" y="0"/>
                </a:lnTo>
                <a:close/>
              </a:path>
              <a:path w="168909" h="266065">
                <a:moveTo>
                  <a:pt x="147581" y="29616"/>
                </a:moveTo>
                <a:lnTo>
                  <a:pt x="83718" y="29616"/>
                </a:lnTo>
                <a:lnTo>
                  <a:pt x="94740" y="30386"/>
                </a:lnTo>
                <a:lnTo>
                  <a:pt x="104465" y="32713"/>
                </a:lnTo>
                <a:lnTo>
                  <a:pt x="133250" y="67364"/>
                </a:lnTo>
                <a:lnTo>
                  <a:pt x="135026" y="79146"/>
                </a:lnTo>
                <a:lnTo>
                  <a:pt x="161836" y="76580"/>
                </a:lnTo>
                <a:lnTo>
                  <a:pt x="161024" y="65139"/>
                </a:lnTo>
                <a:lnTo>
                  <a:pt x="159021" y="54536"/>
                </a:lnTo>
                <a:lnTo>
                  <a:pt x="155872" y="44748"/>
                </a:lnTo>
                <a:lnTo>
                  <a:pt x="151625" y="35750"/>
                </a:lnTo>
                <a:lnTo>
                  <a:pt x="147581" y="29616"/>
                </a:lnTo>
                <a:close/>
              </a:path>
            </a:pathLst>
          </a:custGeom>
          <a:solidFill>
            <a:srgbClr val="FFFFFF"/>
          </a:solidFill>
        </p:spPr>
        <p:txBody>
          <a:bodyPr wrap="square" lIns="0" tIns="0" rIns="0" bIns="0" rtlCol="0"/>
          <a:lstStyle/>
          <a:p>
            <a:endParaRPr/>
          </a:p>
        </p:txBody>
      </p:sp>
      <p:sp>
        <p:nvSpPr>
          <p:cNvPr id="21" name="bk object 21"/>
          <p:cNvSpPr/>
          <p:nvPr/>
        </p:nvSpPr>
        <p:spPr>
          <a:xfrm>
            <a:off x="11960612" y="9049490"/>
            <a:ext cx="0" cy="116839"/>
          </a:xfrm>
          <a:custGeom>
            <a:avLst/>
            <a:gdLst/>
            <a:ahLst/>
            <a:cxnLst/>
            <a:rect l="l" t="t" r="r" b="b"/>
            <a:pathLst>
              <a:path h="116840">
                <a:moveTo>
                  <a:pt x="0" y="0"/>
                </a:moveTo>
                <a:lnTo>
                  <a:pt x="0" y="116839"/>
                </a:lnTo>
              </a:path>
            </a:pathLst>
          </a:custGeom>
          <a:ln w="28079">
            <a:solidFill>
              <a:srgbClr val="FFFFFF"/>
            </a:solidFill>
          </a:ln>
        </p:spPr>
        <p:txBody>
          <a:bodyPr wrap="square" lIns="0" tIns="0" rIns="0" bIns="0" rtlCol="0"/>
          <a:lstStyle/>
          <a:p>
            <a:endParaRPr/>
          </a:p>
        </p:txBody>
      </p:sp>
      <p:sp>
        <p:nvSpPr>
          <p:cNvPr id="22" name="bk object 22"/>
          <p:cNvSpPr/>
          <p:nvPr/>
        </p:nvSpPr>
        <p:spPr>
          <a:xfrm>
            <a:off x="11946572" y="9034250"/>
            <a:ext cx="127635" cy="0"/>
          </a:xfrm>
          <a:custGeom>
            <a:avLst/>
            <a:gdLst/>
            <a:ahLst/>
            <a:cxnLst/>
            <a:rect l="l" t="t" r="r" b="b"/>
            <a:pathLst>
              <a:path w="127634">
                <a:moveTo>
                  <a:pt x="0" y="0"/>
                </a:moveTo>
                <a:lnTo>
                  <a:pt x="127126" y="0"/>
                </a:lnTo>
              </a:path>
            </a:pathLst>
          </a:custGeom>
          <a:ln w="30480">
            <a:solidFill>
              <a:srgbClr val="FFFFFF"/>
            </a:solidFill>
          </a:ln>
        </p:spPr>
        <p:txBody>
          <a:bodyPr wrap="square" lIns="0" tIns="0" rIns="0" bIns="0" rtlCol="0"/>
          <a:lstStyle/>
          <a:p>
            <a:endParaRPr/>
          </a:p>
        </p:txBody>
      </p:sp>
      <p:sp>
        <p:nvSpPr>
          <p:cNvPr id="23" name="bk object 23"/>
          <p:cNvSpPr/>
          <p:nvPr/>
        </p:nvSpPr>
        <p:spPr>
          <a:xfrm>
            <a:off x="11946572" y="8939000"/>
            <a:ext cx="28575" cy="80010"/>
          </a:xfrm>
          <a:custGeom>
            <a:avLst/>
            <a:gdLst/>
            <a:ahLst/>
            <a:cxnLst/>
            <a:rect l="l" t="t" r="r" b="b"/>
            <a:pathLst>
              <a:path w="28575" h="80009">
                <a:moveTo>
                  <a:pt x="0" y="80010"/>
                </a:moveTo>
                <a:lnTo>
                  <a:pt x="28079" y="80010"/>
                </a:lnTo>
                <a:lnTo>
                  <a:pt x="28079" y="0"/>
                </a:lnTo>
                <a:lnTo>
                  <a:pt x="0" y="0"/>
                </a:lnTo>
                <a:lnTo>
                  <a:pt x="0" y="80010"/>
                </a:lnTo>
                <a:close/>
              </a:path>
            </a:pathLst>
          </a:custGeom>
          <a:solidFill>
            <a:srgbClr val="FFFFFF"/>
          </a:solidFill>
        </p:spPr>
        <p:txBody>
          <a:bodyPr wrap="square" lIns="0" tIns="0" rIns="0" bIns="0" rtlCol="0"/>
          <a:lstStyle/>
          <a:p>
            <a:endParaRPr/>
          </a:p>
        </p:txBody>
      </p:sp>
      <p:sp>
        <p:nvSpPr>
          <p:cNvPr id="24" name="bk object 24"/>
          <p:cNvSpPr/>
          <p:nvPr/>
        </p:nvSpPr>
        <p:spPr>
          <a:xfrm>
            <a:off x="11946572" y="8923760"/>
            <a:ext cx="142875" cy="0"/>
          </a:xfrm>
          <a:custGeom>
            <a:avLst/>
            <a:gdLst/>
            <a:ahLst/>
            <a:cxnLst/>
            <a:rect l="l" t="t" r="r" b="b"/>
            <a:pathLst>
              <a:path w="142875">
                <a:moveTo>
                  <a:pt x="0" y="0"/>
                </a:moveTo>
                <a:lnTo>
                  <a:pt x="142443" y="0"/>
                </a:lnTo>
              </a:path>
            </a:pathLst>
          </a:custGeom>
          <a:ln w="30480">
            <a:solidFill>
              <a:srgbClr val="FFFFFF"/>
            </a:solidFill>
          </a:ln>
        </p:spPr>
        <p:txBody>
          <a:bodyPr wrap="square" lIns="0" tIns="0" rIns="0" bIns="0" rtlCol="0"/>
          <a:lstStyle/>
          <a:p>
            <a:endParaRPr/>
          </a:p>
        </p:txBody>
      </p:sp>
      <p:sp>
        <p:nvSpPr>
          <p:cNvPr id="25" name="bk object 25"/>
          <p:cNvSpPr/>
          <p:nvPr/>
        </p:nvSpPr>
        <p:spPr>
          <a:xfrm>
            <a:off x="11740333" y="9151090"/>
            <a:ext cx="157480" cy="0"/>
          </a:xfrm>
          <a:custGeom>
            <a:avLst/>
            <a:gdLst/>
            <a:ahLst/>
            <a:cxnLst/>
            <a:rect l="l" t="t" r="r" b="b"/>
            <a:pathLst>
              <a:path w="157479">
                <a:moveTo>
                  <a:pt x="0" y="0"/>
                </a:moveTo>
                <a:lnTo>
                  <a:pt x="157238" y="0"/>
                </a:lnTo>
              </a:path>
            </a:pathLst>
          </a:custGeom>
          <a:ln w="30480">
            <a:solidFill>
              <a:srgbClr val="FFFFFF"/>
            </a:solidFill>
          </a:ln>
        </p:spPr>
        <p:txBody>
          <a:bodyPr wrap="square" lIns="0" tIns="0" rIns="0" bIns="0" rtlCol="0"/>
          <a:lstStyle/>
          <a:p>
            <a:endParaRPr/>
          </a:p>
        </p:txBody>
      </p:sp>
      <p:sp>
        <p:nvSpPr>
          <p:cNvPr id="26" name="bk object 26"/>
          <p:cNvSpPr/>
          <p:nvPr/>
        </p:nvSpPr>
        <p:spPr>
          <a:xfrm>
            <a:off x="11754373" y="9048220"/>
            <a:ext cx="0" cy="87630"/>
          </a:xfrm>
          <a:custGeom>
            <a:avLst/>
            <a:gdLst/>
            <a:ahLst/>
            <a:cxnLst/>
            <a:rect l="l" t="t" r="r" b="b"/>
            <a:pathLst>
              <a:path h="87629">
                <a:moveTo>
                  <a:pt x="0" y="0"/>
                </a:moveTo>
                <a:lnTo>
                  <a:pt x="0" y="87629"/>
                </a:lnTo>
              </a:path>
            </a:pathLst>
          </a:custGeom>
          <a:ln w="28079">
            <a:solidFill>
              <a:srgbClr val="FFFFFF"/>
            </a:solidFill>
          </a:ln>
        </p:spPr>
        <p:txBody>
          <a:bodyPr wrap="square" lIns="0" tIns="0" rIns="0" bIns="0" rtlCol="0"/>
          <a:lstStyle/>
          <a:p>
            <a:endParaRPr/>
          </a:p>
        </p:txBody>
      </p:sp>
      <p:sp>
        <p:nvSpPr>
          <p:cNvPr id="27" name="bk object 27"/>
          <p:cNvSpPr/>
          <p:nvPr/>
        </p:nvSpPr>
        <p:spPr>
          <a:xfrm>
            <a:off x="11740333" y="9032980"/>
            <a:ext cx="144780" cy="0"/>
          </a:xfrm>
          <a:custGeom>
            <a:avLst/>
            <a:gdLst/>
            <a:ahLst/>
            <a:cxnLst/>
            <a:rect l="l" t="t" r="r" b="b"/>
            <a:pathLst>
              <a:path w="144779">
                <a:moveTo>
                  <a:pt x="0" y="0"/>
                </a:moveTo>
                <a:lnTo>
                  <a:pt x="144475" y="0"/>
                </a:lnTo>
              </a:path>
            </a:pathLst>
          </a:custGeom>
          <a:ln w="30479">
            <a:solidFill>
              <a:srgbClr val="FFFFFF"/>
            </a:solidFill>
          </a:ln>
        </p:spPr>
        <p:txBody>
          <a:bodyPr wrap="square" lIns="0" tIns="0" rIns="0" bIns="0" rtlCol="0"/>
          <a:lstStyle/>
          <a:p>
            <a:endParaRPr/>
          </a:p>
        </p:txBody>
      </p:sp>
      <p:sp>
        <p:nvSpPr>
          <p:cNvPr id="28" name="bk object 28"/>
          <p:cNvSpPr/>
          <p:nvPr/>
        </p:nvSpPr>
        <p:spPr>
          <a:xfrm>
            <a:off x="11740333" y="8939000"/>
            <a:ext cx="28575" cy="78740"/>
          </a:xfrm>
          <a:custGeom>
            <a:avLst/>
            <a:gdLst/>
            <a:ahLst/>
            <a:cxnLst/>
            <a:rect l="l" t="t" r="r" b="b"/>
            <a:pathLst>
              <a:path w="28575" h="78740">
                <a:moveTo>
                  <a:pt x="0" y="78740"/>
                </a:moveTo>
                <a:lnTo>
                  <a:pt x="28079" y="78740"/>
                </a:lnTo>
                <a:lnTo>
                  <a:pt x="28079" y="0"/>
                </a:lnTo>
                <a:lnTo>
                  <a:pt x="0" y="0"/>
                </a:lnTo>
                <a:lnTo>
                  <a:pt x="0" y="78740"/>
                </a:lnTo>
                <a:close/>
              </a:path>
            </a:pathLst>
          </a:custGeom>
          <a:solidFill>
            <a:srgbClr val="FFFFFF"/>
          </a:solidFill>
        </p:spPr>
        <p:txBody>
          <a:bodyPr wrap="square" lIns="0" tIns="0" rIns="0" bIns="0" rtlCol="0"/>
          <a:lstStyle/>
          <a:p>
            <a:endParaRPr/>
          </a:p>
        </p:txBody>
      </p:sp>
      <p:sp>
        <p:nvSpPr>
          <p:cNvPr id="29" name="bk object 29"/>
          <p:cNvSpPr/>
          <p:nvPr/>
        </p:nvSpPr>
        <p:spPr>
          <a:xfrm>
            <a:off x="11740333" y="8923760"/>
            <a:ext cx="152400" cy="0"/>
          </a:xfrm>
          <a:custGeom>
            <a:avLst/>
            <a:gdLst/>
            <a:ahLst/>
            <a:cxnLst/>
            <a:rect l="l" t="t" r="r" b="b"/>
            <a:pathLst>
              <a:path w="152400">
                <a:moveTo>
                  <a:pt x="0" y="0"/>
                </a:moveTo>
                <a:lnTo>
                  <a:pt x="152387" y="0"/>
                </a:lnTo>
              </a:path>
            </a:pathLst>
          </a:custGeom>
          <a:ln w="30480">
            <a:solidFill>
              <a:srgbClr val="FFFFFF"/>
            </a:solidFill>
          </a:ln>
        </p:spPr>
        <p:txBody>
          <a:bodyPr wrap="square" lIns="0" tIns="0" rIns="0" bIns="0" rtlCol="0"/>
          <a:lstStyle/>
          <a:p>
            <a:endParaRPr/>
          </a:p>
        </p:txBody>
      </p:sp>
      <p:sp>
        <p:nvSpPr>
          <p:cNvPr id="30" name="bk object 30"/>
          <p:cNvSpPr/>
          <p:nvPr/>
        </p:nvSpPr>
        <p:spPr>
          <a:xfrm>
            <a:off x="11759472" y="9222083"/>
            <a:ext cx="222589" cy="150865"/>
          </a:xfrm>
          <a:prstGeom prst="rect">
            <a:avLst/>
          </a:prstGeom>
          <a:blipFill>
            <a:blip r:embed="rId4" cstate="print"/>
            <a:stretch>
              <a:fillRect/>
            </a:stretch>
          </a:blipFill>
        </p:spPr>
        <p:txBody>
          <a:bodyPr wrap="square" lIns="0" tIns="0" rIns="0" bIns="0" rtlCol="0"/>
          <a:lstStyle/>
          <a:p>
            <a:endParaRPr/>
          </a:p>
        </p:txBody>
      </p:sp>
      <p:sp>
        <p:nvSpPr>
          <p:cNvPr id="31" name="bk object 31"/>
          <p:cNvSpPr/>
          <p:nvPr/>
        </p:nvSpPr>
        <p:spPr>
          <a:xfrm>
            <a:off x="12001975" y="9222083"/>
            <a:ext cx="108991" cy="150850"/>
          </a:xfrm>
          <a:prstGeom prst="rect">
            <a:avLst/>
          </a:prstGeom>
          <a:blipFill>
            <a:blip r:embed="rId5" cstate="print"/>
            <a:stretch>
              <a:fillRect/>
            </a:stretch>
          </a:blipFill>
        </p:spPr>
        <p:txBody>
          <a:bodyPr wrap="square" lIns="0" tIns="0" rIns="0" bIns="0" rtlCol="0"/>
          <a:lstStyle/>
          <a:p>
            <a:endParaRPr/>
          </a:p>
        </p:txBody>
      </p:sp>
      <p:sp>
        <p:nvSpPr>
          <p:cNvPr id="32" name="bk object 32"/>
          <p:cNvSpPr/>
          <p:nvPr/>
        </p:nvSpPr>
        <p:spPr>
          <a:xfrm>
            <a:off x="12144412" y="9222079"/>
            <a:ext cx="0" cy="151130"/>
          </a:xfrm>
          <a:custGeom>
            <a:avLst/>
            <a:gdLst/>
            <a:ahLst/>
            <a:cxnLst/>
            <a:rect l="l" t="t" r="r" b="b"/>
            <a:pathLst>
              <a:path h="151129">
                <a:moveTo>
                  <a:pt x="0" y="0"/>
                </a:moveTo>
                <a:lnTo>
                  <a:pt x="0" y="150863"/>
                </a:lnTo>
              </a:path>
            </a:pathLst>
          </a:custGeom>
          <a:ln w="16332">
            <a:solidFill>
              <a:srgbClr val="FFFFFF"/>
            </a:solidFill>
          </a:ln>
        </p:spPr>
        <p:txBody>
          <a:bodyPr wrap="square" lIns="0" tIns="0" rIns="0" bIns="0" rtlCol="0"/>
          <a:lstStyle/>
          <a:p>
            <a:endParaRPr/>
          </a:p>
        </p:txBody>
      </p:sp>
      <p:sp>
        <p:nvSpPr>
          <p:cNvPr id="33" name="bk object 33"/>
          <p:cNvSpPr/>
          <p:nvPr/>
        </p:nvSpPr>
        <p:spPr>
          <a:xfrm>
            <a:off x="12182688" y="9219523"/>
            <a:ext cx="117932" cy="155968"/>
          </a:xfrm>
          <a:prstGeom prst="rect">
            <a:avLst/>
          </a:prstGeom>
          <a:blipFill>
            <a:blip r:embed="rId6" cstate="print"/>
            <a:stretch>
              <a:fillRect/>
            </a:stretch>
          </a:blipFill>
        </p:spPr>
        <p:txBody>
          <a:bodyPr wrap="square" lIns="0" tIns="0" rIns="0" bIns="0" rtlCol="0"/>
          <a:lstStyle/>
          <a:p>
            <a:endParaRPr/>
          </a:p>
        </p:txBody>
      </p:sp>
      <p:sp>
        <p:nvSpPr>
          <p:cNvPr id="34" name="bk object 34"/>
          <p:cNvSpPr/>
          <p:nvPr/>
        </p:nvSpPr>
        <p:spPr>
          <a:xfrm>
            <a:off x="11197912" y="8904540"/>
            <a:ext cx="186690" cy="266065"/>
          </a:xfrm>
          <a:custGeom>
            <a:avLst/>
            <a:gdLst/>
            <a:ahLst/>
            <a:cxnLst/>
            <a:rect l="l" t="t" r="r" b="b"/>
            <a:pathLst>
              <a:path w="186690" h="266065">
                <a:moveTo>
                  <a:pt x="99809" y="0"/>
                </a:moveTo>
                <a:lnTo>
                  <a:pt x="60679" y="8293"/>
                </a:lnTo>
                <a:lnTo>
                  <a:pt x="28716" y="33253"/>
                </a:lnTo>
                <a:lnTo>
                  <a:pt x="7317" y="74536"/>
                </a:lnTo>
                <a:lnTo>
                  <a:pt x="0" y="131457"/>
                </a:lnTo>
                <a:lnTo>
                  <a:pt x="813" y="152181"/>
                </a:lnTo>
                <a:lnTo>
                  <a:pt x="13004" y="205739"/>
                </a:lnTo>
                <a:lnTo>
                  <a:pt x="37211" y="243282"/>
                </a:lnTo>
                <a:lnTo>
                  <a:pt x="83076" y="264923"/>
                </a:lnTo>
                <a:lnTo>
                  <a:pt x="97243" y="265976"/>
                </a:lnTo>
                <a:lnTo>
                  <a:pt x="113283" y="264534"/>
                </a:lnTo>
                <a:lnTo>
                  <a:pt x="128101" y="260556"/>
                </a:lnTo>
                <a:lnTo>
                  <a:pt x="141724" y="253992"/>
                </a:lnTo>
                <a:lnTo>
                  <a:pt x="154177" y="244792"/>
                </a:lnTo>
                <a:lnTo>
                  <a:pt x="161052" y="236880"/>
                </a:lnTo>
                <a:lnTo>
                  <a:pt x="96748" y="236880"/>
                </a:lnTo>
                <a:lnTo>
                  <a:pt x="82147" y="235210"/>
                </a:lnTo>
                <a:lnTo>
                  <a:pt x="47218" y="210337"/>
                </a:lnTo>
                <a:lnTo>
                  <a:pt x="29991" y="155739"/>
                </a:lnTo>
                <a:lnTo>
                  <a:pt x="28841" y="130949"/>
                </a:lnTo>
                <a:lnTo>
                  <a:pt x="29415" y="114101"/>
                </a:lnTo>
                <a:lnTo>
                  <a:pt x="38023" y="73012"/>
                </a:lnTo>
                <a:lnTo>
                  <a:pt x="62534" y="39814"/>
                </a:lnTo>
                <a:lnTo>
                  <a:pt x="99555" y="28841"/>
                </a:lnTo>
                <a:lnTo>
                  <a:pt x="161973" y="28841"/>
                </a:lnTo>
                <a:lnTo>
                  <a:pt x="152387" y="18884"/>
                </a:lnTo>
                <a:lnTo>
                  <a:pt x="140903" y="10656"/>
                </a:lnTo>
                <a:lnTo>
                  <a:pt x="128298" y="4751"/>
                </a:lnTo>
                <a:lnTo>
                  <a:pt x="114593" y="1191"/>
                </a:lnTo>
                <a:lnTo>
                  <a:pt x="99809" y="0"/>
                </a:lnTo>
                <a:close/>
              </a:path>
              <a:path w="186690" h="266065">
                <a:moveTo>
                  <a:pt x="158521" y="171284"/>
                </a:moveTo>
                <a:lnTo>
                  <a:pt x="143869" y="211379"/>
                </a:lnTo>
                <a:lnTo>
                  <a:pt x="107698" y="235875"/>
                </a:lnTo>
                <a:lnTo>
                  <a:pt x="96748" y="236880"/>
                </a:lnTo>
                <a:lnTo>
                  <a:pt x="161052" y="236880"/>
                </a:lnTo>
                <a:lnTo>
                  <a:pt x="164692" y="232690"/>
                </a:lnTo>
                <a:lnTo>
                  <a:pt x="173631" y="217833"/>
                </a:lnTo>
                <a:lnTo>
                  <a:pt x="180945" y="200247"/>
                </a:lnTo>
                <a:lnTo>
                  <a:pt x="186588" y="179958"/>
                </a:lnTo>
                <a:lnTo>
                  <a:pt x="158521" y="171284"/>
                </a:lnTo>
                <a:close/>
              </a:path>
              <a:path w="186690" h="266065">
                <a:moveTo>
                  <a:pt x="161973" y="28841"/>
                </a:moveTo>
                <a:lnTo>
                  <a:pt x="99555" y="28841"/>
                </a:lnTo>
                <a:lnTo>
                  <a:pt x="118695" y="32189"/>
                </a:lnTo>
                <a:lnTo>
                  <a:pt x="134392" y="42216"/>
                </a:lnTo>
                <a:lnTo>
                  <a:pt x="146645" y="58893"/>
                </a:lnTo>
                <a:lnTo>
                  <a:pt x="155447" y="82194"/>
                </a:lnTo>
                <a:lnTo>
                  <a:pt x="183019" y="74536"/>
                </a:lnTo>
                <a:lnTo>
                  <a:pt x="177799" y="57152"/>
                </a:lnTo>
                <a:lnTo>
                  <a:pt x="170956" y="42114"/>
                </a:lnTo>
                <a:lnTo>
                  <a:pt x="162486" y="29375"/>
                </a:lnTo>
                <a:lnTo>
                  <a:pt x="161973" y="28841"/>
                </a:lnTo>
                <a:close/>
              </a:path>
            </a:pathLst>
          </a:custGeom>
          <a:solidFill>
            <a:srgbClr val="FFFFFF"/>
          </a:solidFill>
        </p:spPr>
        <p:txBody>
          <a:bodyPr wrap="square" lIns="0" tIns="0" rIns="0" bIns="0" rtlCol="0"/>
          <a:lstStyle/>
          <a:p>
            <a:endParaRPr/>
          </a:p>
        </p:txBody>
      </p:sp>
      <p:sp>
        <p:nvSpPr>
          <p:cNvPr id="35" name="bk object 35"/>
          <p:cNvSpPr/>
          <p:nvPr/>
        </p:nvSpPr>
        <p:spPr>
          <a:xfrm>
            <a:off x="11185655" y="9219523"/>
            <a:ext cx="117932" cy="155968"/>
          </a:xfrm>
          <a:prstGeom prst="rect">
            <a:avLst/>
          </a:prstGeom>
          <a:blipFill>
            <a:blip r:embed="rId7" cstate="print"/>
            <a:stretch>
              <a:fillRect/>
            </a:stretch>
          </a:blipFill>
        </p:spPr>
        <p:txBody>
          <a:bodyPr wrap="square" lIns="0" tIns="0" rIns="0" bIns="0" rtlCol="0"/>
          <a:lstStyle/>
          <a:p>
            <a:endParaRPr/>
          </a:p>
        </p:txBody>
      </p:sp>
      <p:sp>
        <p:nvSpPr>
          <p:cNvPr id="36" name="bk object 36"/>
          <p:cNvSpPr/>
          <p:nvPr/>
        </p:nvSpPr>
        <p:spPr>
          <a:xfrm>
            <a:off x="11331919" y="9222080"/>
            <a:ext cx="83223" cy="150863"/>
          </a:xfrm>
          <a:prstGeom prst="rect">
            <a:avLst/>
          </a:prstGeom>
          <a:blipFill>
            <a:blip r:embed="rId8" cstate="print"/>
            <a:stretch>
              <a:fillRect/>
            </a:stretch>
          </a:blipFill>
        </p:spPr>
        <p:txBody>
          <a:bodyPr wrap="square" lIns="0" tIns="0" rIns="0" bIns="0" rtlCol="0"/>
          <a:lstStyle/>
          <a:p>
            <a:endParaRPr/>
          </a:p>
        </p:txBody>
      </p:sp>
      <p:sp>
        <p:nvSpPr>
          <p:cNvPr id="37" name="bk object 37"/>
          <p:cNvSpPr/>
          <p:nvPr/>
        </p:nvSpPr>
        <p:spPr>
          <a:xfrm>
            <a:off x="11668347" y="8908884"/>
            <a:ext cx="0" cy="257175"/>
          </a:xfrm>
          <a:custGeom>
            <a:avLst/>
            <a:gdLst/>
            <a:ahLst/>
            <a:cxnLst/>
            <a:rect l="l" t="t" r="r" b="b"/>
            <a:pathLst>
              <a:path h="257175">
                <a:moveTo>
                  <a:pt x="0" y="0"/>
                </a:moveTo>
                <a:lnTo>
                  <a:pt x="0" y="257048"/>
                </a:lnTo>
              </a:path>
            </a:pathLst>
          </a:custGeom>
          <a:ln w="28079">
            <a:solidFill>
              <a:srgbClr val="FFFFFF"/>
            </a:solidFill>
          </a:ln>
        </p:spPr>
        <p:txBody>
          <a:bodyPr wrap="square" lIns="0" tIns="0" rIns="0" bIns="0" rtlCol="0"/>
          <a:lstStyle/>
          <a:p>
            <a:endParaRPr/>
          </a:p>
        </p:txBody>
      </p:sp>
      <p:sp>
        <p:nvSpPr>
          <p:cNvPr id="38" name="bk object 38"/>
          <p:cNvSpPr/>
          <p:nvPr/>
        </p:nvSpPr>
        <p:spPr>
          <a:xfrm>
            <a:off x="11441685" y="9044769"/>
            <a:ext cx="0" cy="120650"/>
          </a:xfrm>
          <a:custGeom>
            <a:avLst/>
            <a:gdLst/>
            <a:ahLst/>
            <a:cxnLst/>
            <a:rect l="l" t="t" r="r" b="b"/>
            <a:pathLst>
              <a:path h="120650">
                <a:moveTo>
                  <a:pt x="0" y="0"/>
                </a:moveTo>
                <a:lnTo>
                  <a:pt x="0" y="120650"/>
                </a:lnTo>
              </a:path>
            </a:pathLst>
          </a:custGeom>
          <a:ln w="27571">
            <a:solidFill>
              <a:srgbClr val="FFFFFF"/>
            </a:solidFill>
          </a:ln>
        </p:spPr>
        <p:txBody>
          <a:bodyPr wrap="square" lIns="0" tIns="0" rIns="0" bIns="0" rtlCol="0"/>
          <a:lstStyle/>
          <a:p>
            <a:endParaRPr/>
          </a:p>
        </p:txBody>
      </p:sp>
      <p:sp>
        <p:nvSpPr>
          <p:cNvPr id="39" name="bk object 39"/>
          <p:cNvSpPr/>
          <p:nvPr/>
        </p:nvSpPr>
        <p:spPr>
          <a:xfrm>
            <a:off x="11427899" y="9029529"/>
            <a:ext cx="165735" cy="0"/>
          </a:xfrm>
          <a:custGeom>
            <a:avLst/>
            <a:gdLst/>
            <a:ahLst/>
            <a:cxnLst/>
            <a:rect l="l" t="t" r="r" b="b"/>
            <a:pathLst>
              <a:path w="165734">
                <a:moveTo>
                  <a:pt x="0" y="0"/>
                </a:moveTo>
                <a:lnTo>
                  <a:pt x="165150" y="0"/>
                </a:lnTo>
              </a:path>
            </a:pathLst>
          </a:custGeom>
          <a:ln w="30480">
            <a:solidFill>
              <a:srgbClr val="FFFFFF"/>
            </a:solidFill>
          </a:ln>
        </p:spPr>
        <p:txBody>
          <a:bodyPr wrap="square" lIns="0" tIns="0" rIns="0" bIns="0" rtlCol="0"/>
          <a:lstStyle/>
          <a:p>
            <a:endParaRPr/>
          </a:p>
        </p:txBody>
      </p:sp>
      <p:sp>
        <p:nvSpPr>
          <p:cNvPr id="40" name="bk object 40"/>
          <p:cNvSpPr/>
          <p:nvPr/>
        </p:nvSpPr>
        <p:spPr>
          <a:xfrm>
            <a:off x="11441685" y="8908879"/>
            <a:ext cx="0" cy="105410"/>
          </a:xfrm>
          <a:custGeom>
            <a:avLst/>
            <a:gdLst/>
            <a:ahLst/>
            <a:cxnLst/>
            <a:rect l="l" t="t" r="r" b="b"/>
            <a:pathLst>
              <a:path h="105409">
                <a:moveTo>
                  <a:pt x="0" y="0"/>
                </a:moveTo>
                <a:lnTo>
                  <a:pt x="0" y="105410"/>
                </a:lnTo>
              </a:path>
            </a:pathLst>
          </a:custGeom>
          <a:ln w="27571">
            <a:solidFill>
              <a:srgbClr val="FFFFFF"/>
            </a:solidFill>
          </a:ln>
        </p:spPr>
        <p:txBody>
          <a:bodyPr wrap="square" lIns="0" tIns="0" rIns="0" bIns="0" rtlCol="0"/>
          <a:lstStyle/>
          <a:p>
            <a:endParaRPr/>
          </a:p>
        </p:txBody>
      </p:sp>
      <p:sp>
        <p:nvSpPr>
          <p:cNvPr id="41" name="bk object 41"/>
          <p:cNvSpPr/>
          <p:nvPr/>
        </p:nvSpPr>
        <p:spPr>
          <a:xfrm>
            <a:off x="11579270" y="9044668"/>
            <a:ext cx="0" cy="121285"/>
          </a:xfrm>
          <a:custGeom>
            <a:avLst/>
            <a:gdLst/>
            <a:ahLst/>
            <a:cxnLst/>
            <a:rect l="l" t="t" r="r" b="b"/>
            <a:pathLst>
              <a:path h="121284">
                <a:moveTo>
                  <a:pt x="0" y="0"/>
                </a:moveTo>
                <a:lnTo>
                  <a:pt x="0" y="121259"/>
                </a:lnTo>
              </a:path>
            </a:pathLst>
          </a:custGeom>
          <a:ln w="27558">
            <a:solidFill>
              <a:srgbClr val="FFFFFF"/>
            </a:solidFill>
          </a:ln>
        </p:spPr>
        <p:txBody>
          <a:bodyPr wrap="square" lIns="0" tIns="0" rIns="0" bIns="0" rtlCol="0"/>
          <a:lstStyle/>
          <a:p>
            <a:endParaRPr/>
          </a:p>
        </p:txBody>
      </p:sp>
      <p:sp>
        <p:nvSpPr>
          <p:cNvPr id="42" name="bk object 42"/>
          <p:cNvSpPr/>
          <p:nvPr/>
        </p:nvSpPr>
        <p:spPr>
          <a:xfrm>
            <a:off x="11579270" y="8908879"/>
            <a:ext cx="0" cy="106045"/>
          </a:xfrm>
          <a:custGeom>
            <a:avLst/>
            <a:gdLst/>
            <a:ahLst/>
            <a:cxnLst/>
            <a:rect l="l" t="t" r="r" b="b"/>
            <a:pathLst>
              <a:path h="106045">
                <a:moveTo>
                  <a:pt x="0" y="0"/>
                </a:moveTo>
                <a:lnTo>
                  <a:pt x="0" y="105689"/>
                </a:lnTo>
              </a:path>
            </a:pathLst>
          </a:custGeom>
          <a:ln w="27558">
            <a:solidFill>
              <a:srgbClr val="FFFFFF"/>
            </a:solidFill>
          </a:ln>
        </p:spPr>
        <p:txBody>
          <a:bodyPr wrap="square" lIns="0" tIns="0" rIns="0" bIns="0" rtlCol="0"/>
          <a:lstStyle/>
          <a:p>
            <a:endParaRPr/>
          </a:p>
        </p:txBody>
      </p:sp>
      <p:sp>
        <p:nvSpPr>
          <p:cNvPr id="43" name="bk object 43"/>
          <p:cNvSpPr/>
          <p:nvPr/>
        </p:nvSpPr>
        <p:spPr>
          <a:xfrm>
            <a:off x="11492217" y="9219527"/>
            <a:ext cx="117932" cy="155968"/>
          </a:xfrm>
          <a:prstGeom prst="rect">
            <a:avLst/>
          </a:prstGeom>
          <a:blipFill>
            <a:blip r:embed="rId9" cstate="print"/>
            <a:stretch>
              <a:fillRect/>
            </a:stretch>
          </a:blipFill>
        </p:spPr>
        <p:txBody>
          <a:bodyPr wrap="square" lIns="0" tIns="0" rIns="0" bIns="0" rtlCol="0"/>
          <a:lstStyle/>
          <a:p>
            <a:endParaRPr/>
          </a:p>
        </p:txBody>
      </p:sp>
      <p:sp>
        <p:nvSpPr>
          <p:cNvPr id="44" name="bk object 44"/>
          <p:cNvSpPr/>
          <p:nvPr/>
        </p:nvSpPr>
        <p:spPr>
          <a:xfrm>
            <a:off x="11636949" y="9222080"/>
            <a:ext cx="97256" cy="150863"/>
          </a:xfrm>
          <a:prstGeom prst="rect">
            <a:avLst/>
          </a:prstGeom>
          <a:blipFill>
            <a:blip r:embed="rId10"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1" i="0">
                <a:solidFill>
                  <a:srgbClr val="AB251F"/>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10/25/2023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AB251F"/>
                </a:solidFill>
                <a:latin typeface="Palatino Linotype"/>
                <a:cs typeface="Palatino Linotype"/>
              </a:defRPr>
            </a:lvl1pPr>
          </a:lstStyle>
          <a:p>
            <a:endParaRPr/>
          </a:p>
        </p:txBody>
      </p:sp>
      <p:sp>
        <p:nvSpPr>
          <p:cNvPr id="3" name="Holder 3"/>
          <p:cNvSpPr>
            <a:spLocks noGrp="1"/>
          </p:cNvSpPr>
          <p:nvPr>
            <p:ph sz="half" idx="2"/>
          </p:nvPr>
        </p:nvSpPr>
        <p:spPr>
          <a:xfrm>
            <a:off x="650240" y="2243328"/>
            <a:ext cx="5657088"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97472" y="2243328"/>
            <a:ext cx="5657088" cy="643737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10/25/2023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AB251F"/>
                </a:solidFill>
                <a:latin typeface="Palatino Linotype"/>
                <a:cs typeface="Palatino Linotype"/>
              </a:defRPr>
            </a:lvl1pPr>
          </a:lstStyle>
          <a:p>
            <a:endParaRPr/>
          </a:p>
        </p:txBody>
      </p:sp>
      <p:sp>
        <p:nvSpPr>
          <p:cNvPr id="3" name="Holder 3"/>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10/25/2023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10/25/2023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8470900"/>
          </a:xfrm>
          <a:custGeom>
            <a:avLst/>
            <a:gdLst/>
            <a:ahLst/>
            <a:cxnLst/>
            <a:rect l="l" t="t" r="r" b="b"/>
            <a:pathLst>
              <a:path w="13004800" h="8470900">
                <a:moveTo>
                  <a:pt x="0" y="8470900"/>
                </a:moveTo>
                <a:lnTo>
                  <a:pt x="13004800" y="8470900"/>
                </a:lnTo>
                <a:lnTo>
                  <a:pt x="13004800" y="0"/>
                </a:lnTo>
                <a:lnTo>
                  <a:pt x="0" y="0"/>
                </a:lnTo>
                <a:lnTo>
                  <a:pt x="0" y="8470900"/>
                </a:lnTo>
                <a:close/>
              </a:path>
            </a:pathLst>
          </a:custGeom>
          <a:solidFill>
            <a:srgbClr val="E5E5E5"/>
          </a:solidFill>
        </p:spPr>
        <p:txBody>
          <a:bodyPr wrap="square" lIns="0" tIns="0" rIns="0" bIns="0" rtlCol="0"/>
          <a:lstStyle/>
          <a:p>
            <a:endParaRPr/>
          </a:p>
        </p:txBody>
      </p:sp>
      <p:sp>
        <p:nvSpPr>
          <p:cNvPr id="17" name="bk object 17"/>
          <p:cNvSpPr/>
          <p:nvPr/>
        </p:nvSpPr>
        <p:spPr>
          <a:xfrm>
            <a:off x="0" y="0"/>
            <a:ext cx="12406312" cy="9743186"/>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49300" y="1849783"/>
            <a:ext cx="11506200" cy="391160"/>
          </a:xfrm>
          <a:prstGeom prst="rect">
            <a:avLst/>
          </a:prstGeom>
        </p:spPr>
        <p:txBody>
          <a:bodyPr wrap="square" lIns="0" tIns="0" rIns="0" bIns="0">
            <a:spAutoFit/>
          </a:bodyPr>
          <a:lstStyle>
            <a:lvl1pPr>
              <a:defRPr sz="2400" b="1" i="0">
                <a:solidFill>
                  <a:srgbClr val="AB251F"/>
                </a:solidFill>
                <a:latin typeface="Palatino Linotype"/>
                <a:cs typeface="Palatino Linotype"/>
              </a:defRPr>
            </a:lvl1pPr>
          </a:lstStyle>
          <a:p>
            <a:endParaRPr/>
          </a:p>
        </p:txBody>
      </p:sp>
      <p:sp>
        <p:nvSpPr>
          <p:cNvPr id="3" name="Holder 3"/>
          <p:cNvSpPr>
            <a:spLocks noGrp="1"/>
          </p:cNvSpPr>
          <p:nvPr>
            <p:ph type="body" idx="1"/>
          </p:nvPr>
        </p:nvSpPr>
        <p:spPr>
          <a:xfrm>
            <a:off x="749300" y="2361542"/>
            <a:ext cx="11506200" cy="34105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800100" y="9077281"/>
            <a:ext cx="8922385" cy="179704"/>
          </a:xfrm>
          <a:prstGeom prst="rect">
            <a:avLst/>
          </a:prstGeom>
        </p:spPr>
        <p:txBody>
          <a:bodyPr wrap="square" lIns="0" tIns="0" rIns="0" bIns="0">
            <a:spAutoFit/>
          </a:bodyPr>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smtClean="0"/>
              <a:pPr/>
              <a:t>10/25/2023</a:t>
            </a:fld>
            <a:endParaRPr lang="en-US" dirty="0"/>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F034313-D616-F8DE-7090-4FBFAB18386B}"/>
              </a:ext>
            </a:extLst>
          </p:cNvPr>
          <p:cNvSpPr txBox="1">
            <a:spLocks/>
          </p:cNvSpPr>
          <p:nvPr/>
        </p:nvSpPr>
        <p:spPr>
          <a:xfrm>
            <a:off x="711200" y="2743200"/>
            <a:ext cx="11582400" cy="1969770"/>
          </a:xfrm>
          <a:prstGeom prst="rect">
            <a:avLst/>
          </a:prstGeom>
        </p:spPr>
        <p:txBody>
          <a:bodyPr wrap="square" lIns="0" tIns="0" rIns="0" bIns="0">
            <a:noAutofit/>
          </a:bodyPr>
          <a:lstStyle>
            <a:lvl1pPr>
              <a:defRPr sz="2400" b="1" i="0">
                <a:solidFill>
                  <a:srgbClr val="AB251F"/>
                </a:solidFill>
                <a:latin typeface="Palatino Linotype"/>
                <a:ea typeface="+mj-ea"/>
                <a:cs typeface="Palatino Linotype"/>
              </a:defRPr>
            </a:lvl1pPr>
          </a:lstStyle>
          <a:p>
            <a:pPr algn="ctr"/>
            <a:r>
              <a:rPr lang="en-US" sz="5400" kern="0" dirty="0" smtClean="0"/>
              <a:t>OCAP Education and Engagement at the Chiefs of Ontario (COO)</a:t>
            </a:r>
            <a:endParaRPr lang="en-CA" sz="5400" kern="0" dirty="0"/>
          </a:p>
        </p:txBody>
      </p:sp>
      <p:sp>
        <p:nvSpPr>
          <p:cNvPr id="5" name="Subtitle 2">
            <a:extLst>
              <a:ext uri="{FF2B5EF4-FFF2-40B4-BE49-F238E27FC236}">
                <a16:creationId xmlns:a16="http://schemas.microsoft.com/office/drawing/2014/main" id="{78323C29-5B7C-9CDA-E1E4-D1188573BB11}"/>
              </a:ext>
            </a:extLst>
          </p:cNvPr>
          <p:cNvSpPr txBox="1">
            <a:spLocks/>
          </p:cNvSpPr>
          <p:nvPr/>
        </p:nvSpPr>
        <p:spPr>
          <a:xfrm>
            <a:off x="254000" y="5943600"/>
            <a:ext cx="9753600" cy="1477328"/>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CA" sz="2400" kern="0" dirty="0" smtClean="0"/>
              <a:t>Zachary Smith</a:t>
            </a:r>
            <a:endParaRPr lang="en-CA" sz="2400" kern="0" dirty="0"/>
          </a:p>
          <a:p>
            <a:r>
              <a:rPr lang="en-CA" sz="2400" kern="0" dirty="0" smtClean="0"/>
              <a:t>Senior Lead, Research Navigation</a:t>
            </a:r>
          </a:p>
          <a:p>
            <a:r>
              <a:rPr lang="en-CA" sz="2400" kern="0" dirty="0" smtClean="0"/>
              <a:t>Chiefs </a:t>
            </a:r>
            <a:r>
              <a:rPr lang="en-CA" sz="2400" kern="0" dirty="0"/>
              <a:t>of </a:t>
            </a:r>
            <a:r>
              <a:rPr lang="en-CA" sz="2400" kern="0" dirty="0" smtClean="0"/>
              <a:t>Ontario</a:t>
            </a:r>
          </a:p>
          <a:p>
            <a:r>
              <a:rPr lang="en-CA" sz="2400" kern="0" dirty="0" smtClean="0"/>
              <a:t>zachary.smith@coo.org</a:t>
            </a:r>
            <a:endParaRPr lang="en-CA" sz="2400" kern="0" dirty="0"/>
          </a:p>
        </p:txBody>
      </p:sp>
    </p:spTree>
    <p:extLst>
      <p:ext uri="{BB962C8B-B14F-4D97-AF65-F5344CB8AC3E}">
        <p14:creationId xmlns:p14="http://schemas.microsoft.com/office/powerpoint/2010/main" val="2260086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D356-AD1B-2CD4-540B-389FA710C74A}"/>
              </a:ext>
            </a:extLst>
          </p:cNvPr>
          <p:cNvSpPr>
            <a:spLocks noGrp="1"/>
          </p:cNvSpPr>
          <p:nvPr>
            <p:ph type="title"/>
          </p:nvPr>
        </p:nvSpPr>
        <p:spPr>
          <a:xfrm>
            <a:off x="749300" y="1447800"/>
            <a:ext cx="11506200" cy="677108"/>
          </a:xfrm>
        </p:spPr>
        <p:txBody>
          <a:bodyPr/>
          <a:lstStyle/>
          <a:p>
            <a:pPr algn="ctr"/>
            <a:r>
              <a:rPr lang="en-CA" sz="4400" dirty="0" smtClean="0"/>
              <a:t>OCAP Education – Context</a:t>
            </a:r>
            <a:endParaRPr lang="en-CA" sz="4400" dirty="0"/>
          </a:p>
        </p:txBody>
      </p:sp>
      <p:sp>
        <p:nvSpPr>
          <p:cNvPr id="3" name="Content Placeholder 2">
            <a:extLst>
              <a:ext uri="{FF2B5EF4-FFF2-40B4-BE49-F238E27FC236}">
                <a16:creationId xmlns:a16="http://schemas.microsoft.com/office/drawing/2014/main" id="{A0A66471-C16C-CED2-E3AF-EA9DBA850683}"/>
              </a:ext>
            </a:extLst>
          </p:cNvPr>
          <p:cNvSpPr>
            <a:spLocks noGrp="1"/>
          </p:cNvSpPr>
          <p:nvPr>
            <p:ph idx="1"/>
          </p:nvPr>
        </p:nvSpPr>
        <p:spPr>
          <a:xfrm>
            <a:off x="770689" y="2362200"/>
            <a:ext cx="11506200" cy="3410585"/>
          </a:xfrm>
        </p:spPr>
        <p:txBody>
          <a:bodyPr>
            <a:noAutofit/>
          </a:bodyPr>
          <a:lstStyle/>
          <a:p>
            <a:pPr marL="571500" indent="-571500">
              <a:buFont typeface="Arial" panose="020B0604020202020204" pitchFamily="34" charset="0"/>
              <a:buChar char="•"/>
            </a:pPr>
            <a:r>
              <a:rPr lang="en-CA" sz="3200" dirty="0" smtClean="0">
                <a:effectLst/>
                <a:latin typeface="Calibri" panose="020F0502020204030204" pitchFamily="34" charset="0"/>
                <a:ea typeface="Arial" panose="020B0604020202020204" pitchFamily="34" charset="0"/>
              </a:rPr>
              <a:t>Growing interest in First Nations Data </a:t>
            </a:r>
          </a:p>
          <a:p>
            <a:pPr marL="571500" indent="-571500">
              <a:buFont typeface="Arial" panose="020B0604020202020204" pitchFamily="34" charset="0"/>
              <a:buChar char="•"/>
            </a:pPr>
            <a:endParaRPr lang="en-CA" sz="3200" dirty="0" smtClean="0">
              <a:effectLst/>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latin typeface="Calibri" panose="020F0502020204030204" pitchFamily="34" charset="0"/>
                <a:ea typeface="Arial" panose="020B0604020202020204" pitchFamily="34" charset="0"/>
              </a:rPr>
              <a:t>Greater recognition of First Nations principles and protocols related to research and data management</a:t>
            </a:r>
          </a:p>
          <a:p>
            <a:pPr marL="571500" indent="-571500">
              <a:buFont typeface="Arial" panose="020B0604020202020204" pitchFamily="34" charset="0"/>
              <a:buChar char="•"/>
            </a:pPr>
            <a:endParaRPr lang="en-CA" sz="3200" dirty="0">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latin typeface="Calibri" panose="020F0502020204030204" pitchFamily="34" charset="0"/>
                <a:ea typeface="Arial" panose="020B0604020202020204" pitchFamily="34" charset="0"/>
              </a:rPr>
              <a:t>Demand for educational resources (training, workshops, presentations) to respectfully engage with First Nations communities and work with First Nations data</a:t>
            </a:r>
          </a:p>
          <a:p>
            <a:pPr marL="571500" indent="-571500">
              <a:buFont typeface="Arial" panose="020B0604020202020204" pitchFamily="34" charset="0"/>
              <a:buChar char="•"/>
            </a:pPr>
            <a:endParaRPr lang="en-CA" sz="3200" dirty="0" smtClean="0">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latin typeface="Calibri" panose="020F0502020204030204" pitchFamily="34" charset="0"/>
                <a:ea typeface="Arial" panose="020B0604020202020204" pitchFamily="34" charset="0"/>
              </a:rPr>
              <a:t>Demand stretching First Nations capacity</a:t>
            </a:r>
            <a:endParaRPr lang="en-CA" sz="4400" dirty="0"/>
          </a:p>
          <a:p>
            <a:pPr marL="571500" indent="-571500">
              <a:buFont typeface="Arial" panose="020B0604020202020204" pitchFamily="34" charset="0"/>
              <a:buChar char="•"/>
            </a:pPr>
            <a:endParaRPr lang="en-CA" sz="4400" dirty="0"/>
          </a:p>
          <a:p>
            <a:pPr marL="571500" indent="-571500">
              <a:buFont typeface="Arial" panose="020B0604020202020204" pitchFamily="34" charset="0"/>
              <a:buChar char="•"/>
            </a:pPr>
            <a:endParaRPr lang="en-CA" sz="4400" dirty="0"/>
          </a:p>
        </p:txBody>
      </p:sp>
    </p:spTree>
    <p:extLst>
      <p:ext uri="{BB962C8B-B14F-4D97-AF65-F5344CB8AC3E}">
        <p14:creationId xmlns:p14="http://schemas.microsoft.com/office/powerpoint/2010/main" val="29107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D356-AD1B-2CD4-540B-389FA710C74A}"/>
              </a:ext>
            </a:extLst>
          </p:cNvPr>
          <p:cNvSpPr>
            <a:spLocks noGrp="1"/>
          </p:cNvSpPr>
          <p:nvPr>
            <p:ph type="title"/>
          </p:nvPr>
        </p:nvSpPr>
        <p:spPr>
          <a:xfrm>
            <a:off x="749300" y="1447800"/>
            <a:ext cx="11506200" cy="677108"/>
          </a:xfrm>
        </p:spPr>
        <p:txBody>
          <a:bodyPr/>
          <a:lstStyle/>
          <a:p>
            <a:pPr algn="ctr"/>
            <a:r>
              <a:rPr lang="en-CA" sz="4400" dirty="0" smtClean="0"/>
              <a:t>OCAP Education – Opportunities</a:t>
            </a:r>
            <a:endParaRPr lang="en-CA" sz="4400" dirty="0"/>
          </a:p>
        </p:txBody>
      </p:sp>
      <p:sp>
        <p:nvSpPr>
          <p:cNvPr id="3" name="Content Placeholder 2">
            <a:extLst>
              <a:ext uri="{FF2B5EF4-FFF2-40B4-BE49-F238E27FC236}">
                <a16:creationId xmlns:a16="http://schemas.microsoft.com/office/drawing/2014/main" id="{A0A66471-C16C-CED2-E3AF-EA9DBA850683}"/>
              </a:ext>
            </a:extLst>
          </p:cNvPr>
          <p:cNvSpPr>
            <a:spLocks noGrp="1"/>
          </p:cNvSpPr>
          <p:nvPr>
            <p:ph idx="1"/>
          </p:nvPr>
        </p:nvSpPr>
        <p:spPr>
          <a:xfrm>
            <a:off x="782721" y="2438400"/>
            <a:ext cx="11506200" cy="3410585"/>
          </a:xfrm>
        </p:spPr>
        <p:txBody>
          <a:bodyPr>
            <a:noAutofit/>
          </a:bodyPr>
          <a:lstStyle/>
          <a:p>
            <a:pPr marL="571500" indent="-571500">
              <a:buFont typeface="Arial" panose="020B0604020202020204" pitchFamily="34" charset="0"/>
              <a:buChar char="•"/>
            </a:pPr>
            <a:r>
              <a:rPr lang="en-CA" sz="3200" dirty="0" smtClean="0">
                <a:effectLst/>
                <a:latin typeface="Calibri" panose="020F0502020204030204" pitchFamily="34" charset="0"/>
                <a:ea typeface="Arial" panose="020B0604020202020204" pitchFamily="34" charset="0"/>
              </a:rPr>
              <a:t>A closer relationship between the Chiefs of Ontario (COO) and the First Nations Information Governance Centre (FNIGC)</a:t>
            </a:r>
          </a:p>
          <a:p>
            <a:pPr marL="571500" indent="-571500">
              <a:buFont typeface="Arial" panose="020B0604020202020204" pitchFamily="34" charset="0"/>
              <a:buChar char="•"/>
            </a:pPr>
            <a:endParaRPr lang="en-CA" sz="3200" dirty="0" smtClean="0">
              <a:effectLst/>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latin typeface="Calibri" panose="020F0502020204030204" pitchFamily="34" charset="0"/>
                <a:ea typeface="Arial" panose="020B0604020202020204" pitchFamily="34" charset="0"/>
              </a:rPr>
              <a:t>COO program of OCAP® education and engagement</a:t>
            </a:r>
          </a:p>
          <a:p>
            <a:pPr marL="571500" indent="-571500">
              <a:buFont typeface="Arial" panose="020B0604020202020204" pitchFamily="34" charset="0"/>
              <a:buChar char="•"/>
            </a:pPr>
            <a:endParaRPr lang="en-CA" sz="3200" dirty="0" smtClean="0">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latin typeface="Calibri" panose="020F0502020204030204" pitchFamily="34" charset="0"/>
                <a:ea typeface="Arial" panose="020B0604020202020204" pitchFamily="34" charset="0"/>
              </a:rPr>
              <a:t>Developing Ontario </a:t>
            </a:r>
            <a:r>
              <a:rPr lang="en-CA" sz="3200" dirty="0">
                <a:latin typeface="Calibri" panose="020F0502020204030204" pitchFamily="34" charset="0"/>
                <a:ea typeface="Arial" panose="020B0604020202020204" pitchFamily="34" charset="0"/>
              </a:rPr>
              <a:t>specific instructional materials </a:t>
            </a:r>
            <a:r>
              <a:rPr lang="en-CA" sz="3200" dirty="0" smtClean="0">
                <a:latin typeface="Calibri" panose="020F0502020204030204" pitchFamily="34" charset="0"/>
                <a:ea typeface="Arial" panose="020B0604020202020204" pitchFamily="34" charset="0"/>
              </a:rPr>
              <a:t>relevant </a:t>
            </a:r>
            <a:r>
              <a:rPr lang="en-CA" sz="3200" dirty="0">
                <a:latin typeface="Calibri" panose="020F0502020204030204" pitchFamily="34" charset="0"/>
                <a:ea typeface="Arial" panose="020B0604020202020204" pitchFamily="34" charset="0"/>
              </a:rPr>
              <a:t>to the </a:t>
            </a:r>
            <a:r>
              <a:rPr lang="en-CA" sz="3200" dirty="0" smtClean="0">
                <a:latin typeface="Calibri" panose="020F0502020204030204" pitchFamily="34" charset="0"/>
                <a:ea typeface="Arial" panose="020B0604020202020204" pitchFamily="34" charset="0"/>
              </a:rPr>
              <a:t>First </a:t>
            </a:r>
            <a:r>
              <a:rPr lang="en-CA" sz="3200" dirty="0">
                <a:latin typeface="Calibri" panose="020F0502020204030204" pitchFamily="34" charset="0"/>
                <a:ea typeface="Arial" panose="020B0604020202020204" pitchFamily="34" charset="0"/>
              </a:rPr>
              <a:t>Nations </a:t>
            </a:r>
            <a:r>
              <a:rPr lang="en-CA" sz="3200" dirty="0" smtClean="0">
                <a:latin typeface="Calibri" panose="020F0502020204030204" pitchFamily="34" charset="0"/>
                <a:ea typeface="Arial" panose="020B0604020202020204" pitchFamily="34" charset="0"/>
              </a:rPr>
              <a:t>in </a:t>
            </a:r>
            <a:r>
              <a:rPr lang="en-CA" sz="3200" dirty="0">
                <a:latin typeface="Calibri" panose="020F0502020204030204" pitchFamily="34" charset="0"/>
                <a:ea typeface="Arial" panose="020B0604020202020204" pitchFamily="34" charset="0"/>
              </a:rPr>
              <a:t>Ontario</a:t>
            </a:r>
          </a:p>
          <a:p>
            <a:pPr marL="571500" indent="-571500">
              <a:buFont typeface="Arial" panose="020B0604020202020204" pitchFamily="34" charset="0"/>
              <a:buChar char="•"/>
            </a:pPr>
            <a:endParaRPr lang="en-CA" sz="3200" dirty="0" smtClean="0">
              <a:effectLst/>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endParaRPr lang="en-CA" sz="3200" dirty="0" smtClean="0">
              <a:effectLst/>
              <a:latin typeface="Calibri" panose="020F0502020204030204" pitchFamily="34" charset="0"/>
              <a:ea typeface="Arial" panose="020B0604020202020204" pitchFamily="34" charset="0"/>
            </a:endParaRPr>
          </a:p>
          <a:p>
            <a:endParaRPr lang="en-CA" sz="4400" dirty="0"/>
          </a:p>
          <a:p>
            <a:pPr marL="571500" indent="-571500">
              <a:buFont typeface="Arial" panose="020B0604020202020204" pitchFamily="34" charset="0"/>
              <a:buChar char="•"/>
            </a:pPr>
            <a:endParaRPr lang="en-CA" sz="4400" dirty="0"/>
          </a:p>
          <a:p>
            <a:pPr marL="571500" indent="-571500">
              <a:buFont typeface="Arial" panose="020B0604020202020204" pitchFamily="34" charset="0"/>
              <a:buChar char="•"/>
            </a:pPr>
            <a:endParaRPr lang="en-CA" sz="4400" dirty="0"/>
          </a:p>
        </p:txBody>
      </p:sp>
    </p:spTree>
    <p:extLst>
      <p:ext uri="{BB962C8B-B14F-4D97-AF65-F5344CB8AC3E}">
        <p14:creationId xmlns:p14="http://schemas.microsoft.com/office/powerpoint/2010/main" val="735186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D356-AD1B-2CD4-540B-389FA710C74A}"/>
              </a:ext>
            </a:extLst>
          </p:cNvPr>
          <p:cNvSpPr>
            <a:spLocks noGrp="1"/>
          </p:cNvSpPr>
          <p:nvPr>
            <p:ph type="title"/>
          </p:nvPr>
        </p:nvSpPr>
        <p:spPr>
          <a:xfrm>
            <a:off x="749300" y="1447800"/>
            <a:ext cx="11506200" cy="677108"/>
          </a:xfrm>
        </p:spPr>
        <p:txBody>
          <a:bodyPr/>
          <a:lstStyle/>
          <a:p>
            <a:pPr algn="ctr"/>
            <a:r>
              <a:rPr lang="en-CA" sz="4400" dirty="0" smtClean="0"/>
              <a:t>Key Questions</a:t>
            </a:r>
            <a:endParaRPr lang="en-CA" sz="4400" dirty="0"/>
          </a:p>
        </p:txBody>
      </p:sp>
      <p:sp>
        <p:nvSpPr>
          <p:cNvPr id="3" name="Content Placeholder 2">
            <a:extLst>
              <a:ext uri="{FF2B5EF4-FFF2-40B4-BE49-F238E27FC236}">
                <a16:creationId xmlns:a16="http://schemas.microsoft.com/office/drawing/2014/main" id="{A0A66471-C16C-CED2-E3AF-EA9DBA850683}"/>
              </a:ext>
            </a:extLst>
          </p:cNvPr>
          <p:cNvSpPr>
            <a:spLocks noGrp="1"/>
          </p:cNvSpPr>
          <p:nvPr>
            <p:ph idx="1"/>
          </p:nvPr>
        </p:nvSpPr>
        <p:spPr>
          <a:xfrm>
            <a:off x="782721" y="2514600"/>
            <a:ext cx="11506200" cy="3410585"/>
          </a:xfrm>
        </p:spPr>
        <p:txBody>
          <a:bodyPr>
            <a:noAutofit/>
          </a:bodyPr>
          <a:lstStyle/>
          <a:p>
            <a:pPr marL="571500" indent="-571500">
              <a:buFont typeface="Arial" panose="020B0604020202020204" pitchFamily="34" charset="0"/>
              <a:buChar char="•"/>
            </a:pPr>
            <a:r>
              <a:rPr lang="en-CA" sz="3200" dirty="0" smtClean="0">
                <a:effectLst/>
                <a:latin typeface="Calibri" panose="020F0502020204030204" pitchFamily="34" charset="0"/>
                <a:ea typeface="Arial" panose="020B0604020202020204" pitchFamily="34" charset="0"/>
              </a:rPr>
              <a:t>Who is the priority audience for the OCAP® message? </a:t>
            </a:r>
          </a:p>
          <a:p>
            <a:pPr marL="571500" indent="-571500">
              <a:buFont typeface="Arial" panose="020B0604020202020204" pitchFamily="34" charset="0"/>
              <a:buChar char="•"/>
            </a:pPr>
            <a:endParaRPr lang="en-CA" sz="3200" dirty="0" smtClean="0">
              <a:effectLst/>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latin typeface="Calibri" panose="020F0502020204030204" pitchFamily="34" charset="0"/>
                <a:ea typeface="Arial" panose="020B0604020202020204" pitchFamily="34" charset="0"/>
              </a:rPr>
              <a:t>What tools and resources do communities and technicians need to understand, assert and/or implement OCAP® principles? </a:t>
            </a:r>
          </a:p>
          <a:p>
            <a:pPr marL="571500" indent="-571500">
              <a:buFont typeface="Arial" panose="020B0604020202020204" pitchFamily="34" charset="0"/>
              <a:buChar char="•"/>
            </a:pPr>
            <a:endParaRPr lang="en-CA" sz="3200" dirty="0" smtClean="0">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latin typeface="Calibri" panose="020F0502020204030204" pitchFamily="34" charset="0"/>
                <a:ea typeface="Arial" panose="020B0604020202020204" pitchFamily="34" charset="0"/>
              </a:rPr>
              <a:t>How can COO support your communities research and data management needs and future aspirations?</a:t>
            </a:r>
          </a:p>
          <a:p>
            <a:pPr marL="571500" indent="-571500">
              <a:buFont typeface="Arial" panose="020B0604020202020204" pitchFamily="34" charset="0"/>
              <a:buChar char="•"/>
            </a:pPr>
            <a:endParaRPr lang="en-CA" sz="3200" dirty="0" smtClean="0">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effectLst/>
                <a:latin typeface="Calibri" panose="020F0502020204030204" pitchFamily="34" charset="0"/>
                <a:ea typeface="Arial" panose="020B0604020202020204" pitchFamily="34" charset="0"/>
              </a:rPr>
              <a:t>How, and by whom, would you like to see OCAP® education delivered in Ontario?</a:t>
            </a:r>
          </a:p>
          <a:p>
            <a:endParaRPr lang="en-CA" sz="3200" dirty="0" smtClean="0">
              <a:effectLst/>
              <a:latin typeface="Calibri" panose="020F0502020204030204" pitchFamily="34" charset="0"/>
              <a:ea typeface="Arial" panose="020B0604020202020204" pitchFamily="34" charset="0"/>
            </a:endParaRPr>
          </a:p>
          <a:p>
            <a:endParaRPr lang="en-CA" sz="4400" dirty="0"/>
          </a:p>
          <a:p>
            <a:pPr marL="571500" indent="-571500">
              <a:buFont typeface="Arial" panose="020B0604020202020204" pitchFamily="34" charset="0"/>
              <a:buChar char="•"/>
            </a:pPr>
            <a:endParaRPr lang="en-CA" sz="4400" dirty="0"/>
          </a:p>
          <a:p>
            <a:pPr marL="571500" indent="-571500">
              <a:buFont typeface="Arial" panose="020B0604020202020204" pitchFamily="34" charset="0"/>
              <a:buChar char="•"/>
            </a:pPr>
            <a:endParaRPr lang="en-CA" sz="4400" dirty="0"/>
          </a:p>
        </p:txBody>
      </p:sp>
    </p:spTree>
    <p:extLst>
      <p:ext uri="{BB962C8B-B14F-4D97-AF65-F5344CB8AC3E}">
        <p14:creationId xmlns:p14="http://schemas.microsoft.com/office/powerpoint/2010/main" val="2937549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D356-AD1B-2CD4-540B-389FA710C74A}"/>
              </a:ext>
            </a:extLst>
          </p:cNvPr>
          <p:cNvSpPr>
            <a:spLocks noGrp="1"/>
          </p:cNvSpPr>
          <p:nvPr>
            <p:ph type="title"/>
          </p:nvPr>
        </p:nvSpPr>
        <p:spPr>
          <a:xfrm>
            <a:off x="749300" y="1447800"/>
            <a:ext cx="11506200" cy="677108"/>
          </a:xfrm>
        </p:spPr>
        <p:txBody>
          <a:bodyPr/>
          <a:lstStyle/>
          <a:p>
            <a:pPr algn="ctr"/>
            <a:r>
              <a:rPr lang="en-CA" sz="4400" dirty="0" smtClean="0"/>
              <a:t>What’s Next?</a:t>
            </a:r>
            <a:endParaRPr lang="en-CA" sz="4400" dirty="0"/>
          </a:p>
        </p:txBody>
      </p:sp>
      <p:sp>
        <p:nvSpPr>
          <p:cNvPr id="3" name="Content Placeholder 2">
            <a:extLst>
              <a:ext uri="{FF2B5EF4-FFF2-40B4-BE49-F238E27FC236}">
                <a16:creationId xmlns:a16="http://schemas.microsoft.com/office/drawing/2014/main" id="{A0A66471-C16C-CED2-E3AF-EA9DBA850683}"/>
              </a:ext>
            </a:extLst>
          </p:cNvPr>
          <p:cNvSpPr>
            <a:spLocks noGrp="1"/>
          </p:cNvSpPr>
          <p:nvPr>
            <p:ph idx="1"/>
          </p:nvPr>
        </p:nvSpPr>
        <p:spPr>
          <a:xfrm>
            <a:off x="749300" y="2156992"/>
            <a:ext cx="11506200" cy="3410585"/>
          </a:xfrm>
        </p:spPr>
        <p:txBody>
          <a:bodyPr>
            <a:noAutofit/>
          </a:bodyPr>
          <a:lstStyle/>
          <a:p>
            <a:pPr marL="571500" indent="-571500">
              <a:buFont typeface="Arial" panose="020B0604020202020204" pitchFamily="34" charset="0"/>
              <a:buChar char="•"/>
            </a:pPr>
            <a:r>
              <a:rPr lang="en-CA" sz="3200" dirty="0" smtClean="0">
                <a:effectLst/>
                <a:latin typeface="Calibri" panose="020F0502020204030204" pitchFamily="34" charset="0"/>
                <a:ea typeface="Arial" panose="020B0604020202020204" pitchFamily="34" charset="0"/>
              </a:rPr>
              <a:t>Tool and resource development</a:t>
            </a:r>
          </a:p>
          <a:p>
            <a:pPr marL="1028700" lvl="1" indent="-571500">
              <a:buFont typeface="Arial" panose="020B0604020202020204" pitchFamily="34" charset="0"/>
              <a:buChar char="•"/>
            </a:pPr>
            <a:r>
              <a:rPr lang="en-CA" sz="2800" dirty="0" smtClean="0">
                <a:latin typeface="Calibri" panose="020F0502020204030204" pitchFamily="34" charset="0"/>
                <a:ea typeface="Arial" panose="020B0604020202020204" pitchFamily="34" charset="0"/>
              </a:rPr>
              <a:t>Research to Action Framework and Checklist </a:t>
            </a:r>
          </a:p>
          <a:p>
            <a:pPr marL="1028700" lvl="1" indent="-571500">
              <a:buFont typeface="Arial" panose="020B0604020202020204" pitchFamily="34" charset="0"/>
              <a:buChar char="•"/>
            </a:pPr>
            <a:r>
              <a:rPr lang="en-CA" sz="2800" dirty="0" smtClean="0">
                <a:effectLst/>
                <a:latin typeface="Calibri" panose="020F0502020204030204" pitchFamily="34" charset="0"/>
                <a:ea typeface="Arial" panose="020B0604020202020204" pitchFamily="34" charset="0"/>
              </a:rPr>
              <a:t>COO-ICES Factsheet (how to access community data)</a:t>
            </a:r>
          </a:p>
          <a:p>
            <a:pPr marL="1028700" lvl="1" indent="-571500">
              <a:buFont typeface="Arial" panose="020B0604020202020204" pitchFamily="34" charset="0"/>
              <a:buChar char="•"/>
            </a:pPr>
            <a:r>
              <a:rPr lang="en-CA" sz="2800" dirty="0" smtClean="0">
                <a:latin typeface="Calibri" panose="020F0502020204030204" pitchFamily="34" charset="0"/>
                <a:ea typeface="Arial" panose="020B0604020202020204" pitchFamily="34" charset="0"/>
              </a:rPr>
              <a:t>Research Agreement Guide and Template</a:t>
            </a:r>
          </a:p>
          <a:p>
            <a:pPr lvl="1"/>
            <a:endParaRPr lang="en-CA" sz="2800" dirty="0" smtClean="0">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effectLst/>
                <a:latin typeface="Calibri" panose="020F0502020204030204" pitchFamily="34" charset="0"/>
                <a:ea typeface="Arial" panose="020B0604020202020204" pitchFamily="34" charset="0"/>
              </a:rPr>
              <a:t>Engagement </a:t>
            </a:r>
          </a:p>
          <a:p>
            <a:pPr marL="1028700" lvl="1" indent="-571500">
              <a:buFont typeface="Arial" panose="020B0604020202020204" pitchFamily="34" charset="0"/>
              <a:buChar char="•"/>
            </a:pPr>
            <a:r>
              <a:rPr lang="en-CA" sz="2800" dirty="0" smtClean="0">
                <a:latin typeface="Calibri" panose="020F0502020204030204" pitchFamily="34" charset="0"/>
                <a:ea typeface="Arial" panose="020B0604020202020204" pitchFamily="34" charset="0"/>
              </a:rPr>
              <a:t>Assessment of OCAP® education needs </a:t>
            </a:r>
          </a:p>
          <a:p>
            <a:pPr marL="1028700" lvl="1" indent="-571500">
              <a:buFont typeface="Arial" panose="020B0604020202020204" pitchFamily="34" charset="0"/>
              <a:buChar char="•"/>
            </a:pPr>
            <a:r>
              <a:rPr lang="en-CA" sz="2800" dirty="0" smtClean="0">
                <a:latin typeface="Calibri" panose="020F0502020204030204" pitchFamily="34" charset="0"/>
                <a:ea typeface="Arial" panose="020B0604020202020204" pitchFamily="34" charset="0"/>
              </a:rPr>
              <a:t>First Nations research and data management needs, and aspirations</a:t>
            </a:r>
          </a:p>
          <a:p>
            <a:pPr marL="1028700" lvl="1" indent="-571500">
              <a:buFont typeface="Arial" panose="020B0604020202020204" pitchFamily="34" charset="0"/>
              <a:buChar char="•"/>
            </a:pPr>
            <a:r>
              <a:rPr lang="en-CA" sz="2800" dirty="0" smtClean="0">
                <a:latin typeface="Calibri" panose="020F0502020204030204" pitchFamily="34" charset="0"/>
                <a:ea typeface="Arial" panose="020B0604020202020204" pitchFamily="34" charset="0"/>
              </a:rPr>
              <a:t>Developing an approach to OCAP® education in Ontario</a:t>
            </a:r>
          </a:p>
          <a:p>
            <a:pPr lvl="1"/>
            <a:endParaRPr lang="en-CA" sz="3200" dirty="0" smtClean="0">
              <a:latin typeface="Calibri" panose="020F0502020204030204" pitchFamily="34" charset="0"/>
              <a:ea typeface="Arial" panose="020B0604020202020204" pitchFamily="34" charset="0"/>
            </a:endParaRPr>
          </a:p>
          <a:p>
            <a:pPr marL="571500" indent="-571500">
              <a:buFont typeface="Arial" panose="020B0604020202020204" pitchFamily="34" charset="0"/>
              <a:buChar char="•"/>
            </a:pPr>
            <a:r>
              <a:rPr lang="en-CA" sz="3200" dirty="0" smtClean="0">
                <a:effectLst/>
                <a:latin typeface="Calibri" panose="020F0502020204030204" pitchFamily="34" charset="0"/>
                <a:ea typeface="Arial" panose="020B0604020202020204" pitchFamily="34" charset="0"/>
              </a:rPr>
              <a:t>OCAP® education training and workshops</a:t>
            </a:r>
          </a:p>
          <a:p>
            <a:pPr marL="571500" indent="-571500">
              <a:buFont typeface="Arial" panose="020B0604020202020204" pitchFamily="34" charset="0"/>
              <a:buChar char="•"/>
            </a:pPr>
            <a:endParaRPr lang="en-CA" sz="3200" dirty="0" smtClean="0">
              <a:effectLst/>
              <a:latin typeface="Calibri" panose="020F0502020204030204" pitchFamily="34" charset="0"/>
              <a:ea typeface="Arial" panose="020B0604020202020204" pitchFamily="34" charset="0"/>
            </a:endParaRPr>
          </a:p>
          <a:p>
            <a:endParaRPr lang="en-CA" sz="3200" dirty="0" smtClean="0">
              <a:effectLst/>
              <a:latin typeface="Calibri" panose="020F0502020204030204" pitchFamily="34" charset="0"/>
              <a:ea typeface="Arial" panose="020B0604020202020204" pitchFamily="34" charset="0"/>
            </a:endParaRPr>
          </a:p>
          <a:p>
            <a:endParaRPr lang="en-CA" sz="4400" dirty="0"/>
          </a:p>
          <a:p>
            <a:pPr marL="571500" indent="-571500">
              <a:buFont typeface="Arial" panose="020B0604020202020204" pitchFamily="34" charset="0"/>
              <a:buChar char="•"/>
            </a:pPr>
            <a:endParaRPr lang="en-CA" sz="4400" dirty="0"/>
          </a:p>
          <a:p>
            <a:pPr marL="571500" indent="-571500">
              <a:buFont typeface="Arial" panose="020B0604020202020204" pitchFamily="34" charset="0"/>
              <a:buChar char="•"/>
            </a:pPr>
            <a:endParaRPr lang="en-CA" sz="4400" dirty="0"/>
          </a:p>
        </p:txBody>
      </p:sp>
    </p:spTree>
    <p:extLst>
      <p:ext uri="{BB962C8B-B14F-4D97-AF65-F5344CB8AC3E}">
        <p14:creationId xmlns:p14="http://schemas.microsoft.com/office/powerpoint/2010/main" val="54787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F034313-D616-F8DE-7090-4FBFAB18386B}"/>
              </a:ext>
            </a:extLst>
          </p:cNvPr>
          <p:cNvSpPr txBox="1">
            <a:spLocks/>
          </p:cNvSpPr>
          <p:nvPr/>
        </p:nvSpPr>
        <p:spPr>
          <a:xfrm>
            <a:off x="711200" y="2743200"/>
            <a:ext cx="11582400" cy="1969770"/>
          </a:xfrm>
          <a:prstGeom prst="rect">
            <a:avLst/>
          </a:prstGeom>
        </p:spPr>
        <p:txBody>
          <a:bodyPr wrap="square" lIns="0" tIns="0" rIns="0" bIns="0">
            <a:noAutofit/>
          </a:bodyPr>
          <a:lstStyle>
            <a:lvl1pPr>
              <a:defRPr sz="2400" b="1" i="0">
                <a:solidFill>
                  <a:srgbClr val="AB251F"/>
                </a:solidFill>
                <a:latin typeface="Palatino Linotype"/>
                <a:ea typeface="+mj-ea"/>
                <a:cs typeface="Palatino Linotype"/>
              </a:defRPr>
            </a:lvl1pPr>
          </a:lstStyle>
          <a:p>
            <a:pPr algn="ctr"/>
            <a:r>
              <a:rPr lang="en-US" sz="5400" kern="0" dirty="0" smtClean="0"/>
              <a:t>OCAP Education and Engagement at the Chiefs of Ontario (COO)</a:t>
            </a:r>
            <a:endParaRPr lang="en-CA" sz="5400" kern="0" dirty="0"/>
          </a:p>
        </p:txBody>
      </p:sp>
      <p:sp>
        <p:nvSpPr>
          <p:cNvPr id="5" name="Subtitle 2">
            <a:extLst>
              <a:ext uri="{FF2B5EF4-FFF2-40B4-BE49-F238E27FC236}">
                <a16:creationId xmlns:a16="http://schemas.microsoft.com/office/drawing/2014/main" id="{78323C29-5B7C-9CDA-E1E4-D1188573BB11}"/>
              </a:ext>
            </a:extLst>
          </p:cNvPr>
          <p:cNvSpPr txBox="1">
            <a:spLocks/>
          </p:cNvSpPr>
          <p:nvPr/>
        </p:nvSpPr>
        <p:spPr>
          <a:xfrm>
            <a:off x="558800" y="6324600"/>
            <a:ext cx="9753600" cy="1107996"/>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CA" sz="2400" kern="0" dirty="0" smtClean="0"/>
              <a:t>Zachary Smith</a:t>
            </a:r>
            <a:endParaRPr lang="en-CA" sz="2400" kern="0" dirty="0"/>
          </a:p>
          <a:p>
            <a:r>
              <a:rPr lang="en-CA" sz="2400" kern="0" dirty="0" smtClean="0"/>
              <a:t>Senior Research Navigator, Chiefs </a:t>
            </a:r>
            <a:r>
              <a:rPr lang="en-CA" sz="2400" kern="0" dirty="0"/>
              <a:t>of </a:t>
            </a:r>
            <a:r>
              <a:rPr lang="en-CA" sz="2400" kern="0" dirty="0" smtClean="0"/>
              <a:t>Ontario</a:t>
            </a:r>
          </a:p>
          <a:p>
            <a:r>
              <a:rPr lang="en-CA" sz="2400" kern="0" dirty="0" smtClean="0"/>
              <a:t>zachary.smith@coo.org</a:t>
            </a:r>
            <a:endParaRPr lang="en-CA" sz="2400" kern="0" dirty="0"/>
          </a:p>
        </p:txBody>
      </p:sp>
    </p:spTree>
    <p:extLst>
      <p:ext uri="{BB962C8B-B14F-4D97-AF65-F5344CB8AC3E}">
        <p14:creationId xmlns:p14="http://schemas.microsoft.com/office/powerpoint/2010/main" val="2376459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11003</TotalTime>
  <Words>978</Words>
  <Application>Microsoft Office PowerPoint</Application>
  <PresentationFormat>Custom</PresentationFormat>
  <Paragraphs>106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Palatino Linotype</vt:lpstr>
      <vt:lpstr>Office Theme</vt:lpstr>
      <vt:lpstr>PowerPoint Presentation</vt:lpstr>
      <vt:lpstr>OCAP Education – Context</vt:lpstr>
      <vt:lpstr>OCAP Education – Opportunities</vt:lpstr>
      <vt:lpstr>Key Questions</vt:lpstr>
      <vt:lpstr>What’s Next?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dc:title>
  <dc:creator>Genna Benson</dc:creator>
  <cp:lastModifiedBy>Zachary Smith</cp:lastModifiedBy>
  <cp:revision>165</cp:revision>
  <dcterms:created xsi:type="dcterms:W3CDTF">2019-05-16T17:25:21Z</dcterms:created>
  <dcterms:modified xsi:type="dcterms:W3CDTF">2023-10-25T15:40:57Z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2018-02-12T00:00:00Z</vt:filetime>
  </property>
  <property fmtid="{D5CDD505-2E9C-101B-9397-08002B2CF9AE}" pid="3" name="Creator">
    <vt:lpwstr>Adobe InDesign CC 13.0 (Macintosh)</vt:lpwstr>
  </property>
  <property fmtid="{D5CDD505-2E9C-101B-9397-08002B2CF9AE}" pid="4" name="LastSaved">
    <vt:filetime>2019-05-16T00:00:00Z</vt:filetime>
  </property>
</Properties>
</file>