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2"/>
  </p:notesMasterIdLst>
  <p:handoutMasterIdLst>
    <p:handoutMasterId r:id="rId23"/>
  </p:handoutMasterIdLst>
  <p:sldIdLst>
    <p:sldId id="276" r:id="rId5"/>
    <p:sldId id="277" r:id="rId6"/>
    <p:sldId id="278" r:id="rId7"/>
    <p:sldId id="2146846955" r:id="rId8"/>
    <p:sldId id="279" r:id="rId9"/>
    <p:sldId id="2146846990" r:id="rId10"/>
    <p:sldId id="2146846957" r:id="rId11"/>
    <p:sldId id="2146846993" r:id="rId12"/>
    <p:sldId id="2146846982" r:id="rId13"/>
    <p:sldId id="2146846983" r:id="rId14"/>
    <p:sldId id="2146846964" r:id="rId15"/>
    <p:sldId id="2146846979" r:id="rId16"/>
    <p:sldId id="2146846988" r:id="rId17"/>
    <p:sldId id="2146846992" r:id="rId18"/>
    <p:sldId id="2146846986" r:id="rId19"/>
    <p:sldId id="2146846989" r:id="rId20"/>
    <p:sldId id="21468469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67858B-E84E-FB93-7703-DBCBFA86AEEB}" name="Robinson, Devonn (MCCSS)" initials="RD(" userId="S::Devonn.Robinson@ontario.ca::1c15d72d-2211-4b66-92fe-2e33f460e2c0" providerId="AD"/>
  <p188:author id="{43614EE8-C3A8-EECC-B92F-8A30BF3652A1}" name="Henry, Meghan (She/Her) (MCCSS)" initials="HM((" userId="S::Meghan.Henry@ontario.ca::4e6e1699-f7a9-42be-8c6e-366b2c830323" providerId="AD"/>
  <p188:author id="{86E579EC-71D4-C6E7-3758-E059C5EE7534}" name="Liberty, Lucas (MCCSS)" initials="LL(" userId="S::Lucas.Liberty@ontario.ca::803b9d09-c390-4fe1-bb7a-297dc959f4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ne, Kirstin (MCCSS)" initials="DK(" lastIdx="17" clrIdx="0">
    <p:extLst>
      <p:ext uri="{19B8F6BF-5375-455C-9EA6-DF929625EA0E}">
        <p15:presenceInfo xmlns:p15="http://schemas.microsoft.com/office/powerpoint/2012/main" userId="S::Kirstin.Dane@ontario.ca::83963bdc-c435-42dd-b12d-705fd0ec7a9b" providerId="AD"/>
      </p:ext>
    </p:extLst>
  </p:cmAuthor>
  <p:cmAuthor id="2" name="Dane, Kirstin (MCCSS)" initials="DK( [2]" lastIdx="12" clrIdx="1">
    <p:extLst>
      <p:ext uri="{19B8F6BF-5375-455C-9EA6-DF929625EA0E}">
        <p15:presenceInfo xmlns:p15="http://schemas.microsoft.com/office/powerpoint/2012/main" userId="S::Kirstin.Dane@ontario.ca::789588b4-32c6-4878-9be4-624c5568bd12" providerId="AD"/>
      </p:ext>
    </p:extLst>
  </p:cmAuthor>
  <p:cmAuthor id="3" name="Ohno, Guillermo (MCCSS)" initials="OG(" lastIdx="7" clrIdx="2">
    <p:extLst>
      <p:ext uri="{19B8F6BF-5375-455C-9EA6-DF929625EA0E}">
        <p15:presenceInfo xmlns:p15="http://schemas.microsoft.com/office/powerpoint/2012/main" userId="S::Guillermo.Ohno2@ontario.ca::c3614904-724f-419a-9a18-c1176794e1c5" providerId="AD"/>
      </p:ext>
    </p:extLst>
  </p:cmAuthor>
  <p:cmAuthor id="4" name="Sharpe, Claire (MCCSS)" initials="SC(" lastIdx="7" clrIdx="3">
    <p:extLst>
      <p:ext uri="{19B8F6BF-5375-455C-9EA6-DF929625EA0E}">
        <p15:presenceInfo xmlns:p15="http://schemas.microsoft.com/office/powerpoint/2012/main" userId="S::Claire.Sharpe2@ontario.ca::fd76520f-61c4-4d41-880e-c3ff3af8aa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78F"/>
    <a:srgbClr val="00B2E3"/>
    <a:srgbClr val="FAECFA"/>
    <a:srgbClr val="8DC63F"/>
    <a:srgbClr val="2480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326CAC-18EF-4759-8D89-FF80CE1D8D03}" v="6" dt="2023-10-27T19:55:52.5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7" autoAdjust="0"/>
    <p:restoredTop sz="95887" autoAdjust="0"/>
  </p:normalViewPr>
  <p:slideViewPr>
    <p:cSldViewPr snapToGrid="0">
      <p:cViewPr varScale="1">
        <p:scale>
          <a:sx n="55" d="100"/>
          <a:sy n="55" d="100"/>
        </p:scale>
        <p:origin x="1004" y="4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CFEE81-6C8A-2F46-AEF6-21CCF0CD43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1630D57-F7A6-914F-80B2-8D60B90C041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F88900-5DDE-3646-BD9B-35C84DE61053}" type="datetimeFigureOut">
              <a:rPr lang="en-US" smtClean="0"/>
              <a:t>11/1/2023</a:t>
            </a:fld>
            <a:endParaRPr lang="en-US"/>
          </a:p>
        </p:txBody>
      </p:sp>
      <p:sp>
        <p:nvSpPr>
          <p:cNvPr id="4" name="Footer Placeholder 3">
            <a:extLst>
              <a:ext uri="{FF2B5EF4-FFF2-40B4-BE49-F238E27FC236}">
                <a16:creationId xmlns:a16="http://schemas.microsoft.com/office/drawing/2014/main" id="{B656EF75-62D1-394F-ABFC-E67FE4E4FF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DA931F8-0AA7-7448-8692-C8E469D25C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721696-8774-434A-BDD4-88B02D6267C1}" type="slidenum">
              <a:rPr lang="en-US" smtClean="0"/>
              <a:t>‹#›</a:t>
            </a:fld>
            <a:endParaRPr lang="en-US"/>
          </a:p>
        </p:txBody>
      </p:sp>
    </p:spTree>
    <p:extLst>
      <p:ext uri="{BB962C8B-B14F-4D97-AF65-F5344CB8AC3E}">
        <p14:creationId xmlns:p14="http://schemas.microsoft.com/office/powerpoint/2010/main" val="2702280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0AEBD-DCD3-5748-8ACE-ABF4DF55CD19}"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AB16-4C07-5141-8688-34B493849C85}" type="slidenum">
              <a:rPr lang="en-US" smtClean="0"/>
              <a:t>‹#›</a:t>
            </a:fld>
            <a:endParaRPr lang="en-US"/>
          </a:p>
        </p:txBody>
      </p:sp>
    </p:spTree>
    <p:extLst>
      <p:ext uri="{BB962C8B-B14F-4D97-AF65-F5344CB8AC3E}">
        <p14:creationId xmlns:p14="http://schemas.microsoft.com/office/powerpoint/2010/main" val="287867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4</a:t>
            </a:fld>
            <a:endParaRPr lang="en-US"/>
          </a:p>
        </p:txBody>
      </p:sp>
    </p:spTree>
    <p:extLst>
      <p:ext uri="{BB962C8B-B14F-4D97-AF65-F5344CB8AC3E}">
        <p14:creationId xmlns:p14="http://schemas.microsoft.com/office/powerpoint/2010/main" val="271075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AFAB16-4C07-5141-8688-34B493849C85}" type="slidenum">
              <a:rPr lang="en-US" smtClean="0"/>
              <a:t>15</a:t>
            </a:fld>
            <a:endParaRPr lang="en-US"/>
          </a:p>
        </p:txBody>
      </p:sp>
    </p:spTree>
    <p:extLst>
      <p:ext uri="{BB962C8B-B14F-4D97-AF65-F5344CB8AC3E}">
        <p14:creationId xmlns:p14="http://schemas.microsoft.com/office/powerpoint/2010/main" val="31340887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0"/>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0" y="2781"/>
            <a:ext cx="12191998" cy="6852437"/>
          </a:xfrm>
          <a:prstGeom prst="rect">
            <a:avLst/>
          </a:prstGeom>
        </p:spPr>
      </p:pic>
      <p:sp>
        <p:nvSpPr>
          <p:cNvPr id="2" name="Title 1"/>
          <p:cNvSpPr>
            <a:spLocks noGrp="1"/>
          </p:cNvSpPr>
          <p:nvPr>
            <p:ph type="ctrTitle" hasCustomPrompt="1"/>
          </p:nvPr>
        </p:nvSpPr>
        <p:spPr>
          <a:xfrm>
            <a:off x="463060" y="1183160"/>
            <a:ext cx="5124940" cy="1371861"/>
          </a:xfrm>
        </p:spPr>
        <p:txBody>
          <a:bodyPr anchor="t">
            <a:normAutofit/>
          </a:bodyPr>
          <a:lstStyle>
            <a:lvl1pPr algn="l">
              <a:defRPr sz="4000">
                <a:solidFill>
                  <a:schemeClr val="bg1"/>
                </a:solidFill>
                <a:latin typeface="Raleway ExtraBold" panose="00000900000000000000" pitchFamily="50" charset="0"/>
              </a:defRPr>
            </a:lvl1pPr>
          </a:lstStyle>
          <a:p>
            <a:r>
              <a:rPr lang="en-US" dirty="0"/>
              <a:t>Presentation Title </a:t>
            </a:r>
          </a:p>
        </p:txBody>
      </p:sp>
      <p:sp>
        <p:nvSpPr>
          <p:cNvPr id="3" name="Subtitle 2"/>
          <p:cNvSpPr>
            <a:spLocks noGrp="1"/>
          </p:cNvSpPr>
          <p:nvPr>
            <p:ph type="subTitle" idx="1"/>
          </p:nvPr>
        </p:nvSpPr>
        <p:spPr>
          <a:xfrm>
            <a:off x="463060" y="2683609"/>
            <a:ext cx="6672000" cy="745391"/>
          </a:xfrm>
        </p:spPr>
        <p:txBody>
          <a:bodyPr anchor="t"/>
          <a:lstStyle>
            <a:lvl1pPr marL="0" indent="0" algn="l">
              <a:buNone/>
              <a:defRPr sz="2400">
                <a:solidFill>
                  <a:schemeClr val="bg1"/>
                </a:solidFill>
                <a:latin typeface="Raleway"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ext Placeholder 5">
            <a:extLst>
              <a:ext uri="{FF2B5EF4-FFF2-40B4-BE49-F238E27FC236}">
                <a16:creationId xmlns:a16="http://schemas.microsoft.com/office/drawing/2014/main" id="{68874B61-9598-9445-9CBD-4043317562F2}"/>
              </a:ext>
            </a:extLst>
          </p:cNvPr>
          <p:cNvSpPr>
            <a:spLocks noGrp="1"/>
          </p:cNvSpPr>
          <p:nvPr>
            <p:ph type="body" sz="quarter" idx="13" hasCustomPrompt="1"/>
          </p:nvPr>
        </p:nvSpPr>
        <p:spPr>
          <a:xfrm>
            <a:off x="463060" y="791414"/>
            <a:ext cx="6503797" cy="383075"/>
          </a:xfrm>
        </p:spPr>
        <p:txBody>
          <a:bodyPr>
            <a:normAutofit/>
          </a:bodyPr>
          <a:lstStyle>
            <a:lvl1pPr>
              <a:defRPr sz="1800">
                <a:solidFill>
                  <a:schemeClr val="bg1"/>
                </a:solidFill>
                <a:latin typeface="Raleway SemiBold" panose="00000700000000000000" pitchFamily="50" charset="0"/>
              </a:defRPr>
            </a:lvl1pPr>
            <a:lvl2pPr marL="457200" indent="0">
              <a:buNone/>
              <a:defRPr/>
            </a:lvl2pPr>
          </a:lstStyle>
          <a:p>
            <a:pPr lvl="0"/>
            <a:r>
              <a:rPr lang="en-US" dirty="0"/>
              <a:t>Ministry of Children, Community and Social Services</a:t>
            </a:r>
          </a:p>
        </p:txBody>
      </p:sp>
      <p:sp>
        <p:nvSpPr>
          <p:cNvPr id="13" name="Slide Number Placeholder 5">
            <a:extLst>
              <a:ext uri="{FF2B5EF4-FFF2-40B4-BE49-F238E27FC236}">
                <a16:creationId xmlns:a16="http://schemas.microsoft.com/office/drawing/2014/main" id="{C4854175-F1B1-7D4F-A73B-91105A852046}"/>
              </a:ext>
            </a:extLst>
          </p:cNvPr>
          <p:cNvSpPr>
            <a:spLocks noGrp="1"/>
          </p:cNvSpPr>
          <p:nvPr>
            <p:ph type="sldNum" sz="quarter" idx="12"/>
          </p:nvPr>
        </p:nvSpPr>
        <p:spPr>
          <a:xfrm>
            <a:off x="463060" y="6276603"/>
            <a:ext cx="511637" cy="365125"/>
          </a:xfrm>
        </p:spPr>
        <p:txBody>
          <a:bodyPr/>
          <a:lstStyle>
            <a:lvl1pPr>
              <a:defRPr>
                <a:solidFill>
                  <a:schemeClr val="bg1"/>
                </a:solidFill>
                <a:latin typeface="Raleway" panose="00000500000000000000" pitchFamily="50" charset="0"/>
              </a:defRPr>
            </a:lvl1pPr>
          </a:lstStyle>
          <a:p>
            <a:fld id="{9CAA33A2-411E-8443-83D0-3263C24E97A5}" type="slidenum">
              <a:rPr lang="en-US" smtClean="0"/>
              <a:pPr/>
              <a:t>‹#›</a:t>
            </a:fld>
            <a:endParaRPr lang="en-US" dirty="0"/>
          </a:p>
        </p:txBody>
      </p:sp>
      <p:sp>
        <p:nvSpPr>
          <p:cNvPr id="5" name="Footer Placeholder 4"/>
          <p:cNvSpPr>
            <a:spLocks noGrp="1"/>
          </p:cNvSpPr>
          <p:nvPr>
            <p:ph type="ftr" sz="quarter" idx="11"/>
          </p:nvPr>
        </p:nvSpPr>
        <p:spPr>
          <a:xfrm>
            <a:off x="974697" y="6276603"/>
            <a:ext cx="3357551" cy="365125"/>
          </a:xfrm>
          <a:prstGeom prst="rect">
            <a:avLst/>
          </a:prstGeom>
        </p:spPr>
        <p:txBody>
          <a:bodyPr anchor="ctr"/>
          <a:lstStyle>
            <a:lvl1pPr algn="r">
              <a:defRPr sz="1800">
                <a:solidFill>
                  <a:schemeClr val="bg1"/>
                </a:solidFill>
              </a:defRPr>
            </a:lvl1pPr>
          </a:lstStyle>
          <a:p>
            <a:pPr algn="l"/>
            <a:r>
              <a:rPr lang="en-US" dirty="0"/>
              <a:t>Presentation Name</a:t>
            </a:r>
          </a:p>
        </p:txBody>
      </p:sp>
    </p:spTree>
    <p:extLst>
      <p:ext uri="{BB962C8B-B14F-4D97-AF65-F5344CB8AC3E}">
        <p14:creationId xmlns:p14="http://schemas.microsoft.com/office/powerpoint/2010/main" val="72758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061" y="365128"/>
            <a:ext cx="11275647" cy="557780"/>
          </a:xfrm>
        </p:spPr>
        <p:txBody>
          <a:bodyPr/>
          <a:lstStyle>
            <a:lvl1pPr>
              <a:defRPr b="0">
                <a:solidFill>
                  <a:schemeClr val="accent3">
                    <a:lumMod val="10000"/>
                  </a:schemeClr>
                </a:solidFill>
                <a:latin typeface="Raleway ExtraBold" panose="00000900000000000000" pitchFamily="50"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63062" y="1243173"/>
            <a:ext cx="11275645" cy="4884593"/>
          </a:xfrm>
        </p:spPr>
        <p:txBody>
          <a:bodyPr>
            <a:normAutofit/>
          </a:bodyPr>
          <a:lstStyle>
            <a:lvl1pPr marL="0" indent="0">
              <a:lnSpc>
                <a:spcPct val="100000"/>
              </a:lnSpc>
              <a:spcBef>
                <a:spcPts val="0"/>
              </a:spcBef>
              <a:spcAft>
                <a:spcPts val="600"/>
              </a:spcAft>
              <a:buClr>
                <a:schemeClr val="accent1"/>
              </a:buClr>
              <a:buSzPct val="75000"/>
              <a:buFont typeface="Arial" panose="020B0604020202020204" pitchFamily="34" charset="0"/>
              <a:buNone/>
              <a:defRPr sz="2000">
                <a:solidFill>
                  <a:schemeClr val="accent3">
                    <a:lumMod val="10000"/>
                  </a:schemeClr>
                </a:solidFill>
                <a:latin typeface="Raleway SemiBold" panose="00000700000000000000" pitchFamily="50" charset="0"/>
                <a:cs typeface="Arial" panose="020B0604020202020204" pitchFamily="34" charset="0"/>
              </a:defRPr>
            </a:lvl1pPr>
            <a:lvl2pPr>
              <a:lnSpc>
                <a:spcPct val="100000"/>
              </a:lnSpc>
              <a:spcBef>
                <a:spcPts val="0"/>
              </a:spcBef>
              <a:spcAft>
                <a:spcPts val="600"/>
              </a:spcAft>
              <a:buClr>
                <a:srgbClr val="92278F"/>
              </a:buClr>
              <a:buSzPct val="100000"/>
              <a:defRPr sz="1800">
                <a:solidFill>
                  <a:schemeClr val="accent3">
                    <a:lumMod val="10000"/>
                  </a:schemeClr>
                </a:solidFill>
                <a:latin typeface="Raleway Medium" panose="00000600000000000000" pitchFamily="50" charset="0"/>
                <a:cs typeface="Arial" panose="020B0604020202020204" pitchFamily="34" charset="0"/>
              </a:defRPr>
            </a:lvl2pPr>
            <a:lvl3pPr>
              <a:lnSpc>
                <a:spcPct val="100000"/>
              </a:lnSpc>
              <a:spcBef>
                <a:spcPts val="0"/>
              </a:spcBef>
              <a:spcAft>
                <a:spcPts val="600"/>
              </a:spcAft>
              <a:buClr>
                <a:srgbClr val="92278F"/>
              </a:buClr>
              <a:buSzPct val="100000"/>
              <a:defRPr sz="1800">
                <a:solidFill>
                  <a:schemeClr val="accent3">
                    <a:lumMod val="10000"/>
                  </a:schemeClr>
                </a:solidFill>
                <a:latin typeface="Raleway Medium" panose="00000600000000000000" pitchFamily="50" charset="0"/>
                <a:cs typeface="Arial" panose="020B0604020202020204" pitchFamily="34" charset="0"/>
              </a:defRPr>
            </a:lvl3pPr>
            <a:lvl4pPr>
              <a:lnSpc>
                <a:spcPct val="100000"/>
              </a:lnSpc>
              <a:spcBef>
                <a:spcPts val="0"/>
              </a:spcBef>
              <a:spcAft>
                <a:spcPts val="600"/>
              </a:spcAft>
              <a:buClr>
                <a:srgbClr val="92278F"/>
              </a:buClr>
              <a:buSzPct val="100000"/>
              <a:defRPr sz="1800">
                <a:solidFill>
                  <a:schemeClr val="accent3">
                    <a:lumMod val="10000"/>
                  </a:schemeClr>
                </a:solidFill>
                <a:latin typeface="Raleway Medium" panose="00000600000000000000" pitchFamily="50" charset="0"/>
                <a:cs typeface="Arial" panose="020B0604020202020204" pitchFamily="34" charset="0"/>
              </a:defRPr>
            </a:lvl4pPr>
            <a:lvl5pPr>
              <a:lnSpc>
                <a:spcPct val="100000"/>
              </a:lnSpc>
              <a:spcBef>
                <a:spcPts val="0"/>
              </a:spcBef>
              <a:spcAft>
                <a:spcPts val="600"/>
              </a:spcAft>
              <a:buClr>
                <a:srgbClr val="92278F"/>
              </a:buClr>
              <a:buSzPct val="100000"/>
              <a:defRPr sz="1800">
                <a:solidFill>
                  <a:schemeClr val="accent3">
                    <a:lumMod val="10000"/>
                  </a:schemeClr>
                </a:solidFill>
                <a:latin typeface="Raleway Medium" panose="00000600000000000000" pitchFamily="50" charset="0"/>
                <a:cs typeface="Arial" panose="020B0604020202020204" pitchFamily="34" charset="0"/>
              </a:defRPr>
            </a:lvl5pPr>
          </a:lstStyle>
          <a:p>
            <a:pPr lvl="0"/>
            <a:r>
              <a:rPr lang="en-US" dirty="0"/>
              <a:t>Paragraph without bullets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63060" y="6276603"/>
            <a:ext cx="511637" cy="365125"/>
          </a:xfrm>
        </p:spPr>
        <p:txBody>
          <a:bodyPr/>
          <a:lstStyle>
            <a:lvl1pPr>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8" name="Footer Placeholder 4">
            <a:extLst>
              <a:ext uri="{FF2B5EF4-FFF2-40B4-BE49-F238E27FC236}">
                <a16:creationId xmlns:a16="http://schemas.microsoft.com/office/drawing/2014/main" id="{EC7D52AC-6145-1E49-BEEA-A922291252E2}"/>
              </a:ext>
            </a:extLst>
          </p:cNvPr>
          <p:cNvSpPr>
            <a:spLocks noGrp="1"/>
          </p:cNvSpPr>
          <p:nvPr>
            <p:ph type="ftr" sz="quarter" idx="11"/>
          </p:nvPr>
        </p:nvSpPr>
        <p:spPr>
          <a:xfrm>
            <a:off x="983489"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cs typeface="Arial" panose="020B0604020202020204" pitchFamily="34" charset="0"/>
              </a:defRPr>
            </a:lvl1pPr>
          </a:lstStyle>
          <a:p>
            <a:pPr algn="l"/>
            <a:r>
              <a:rPr lang="en-US"/>
              <a:t>Presentation Name</a:t>
            </a:r>
            <a:endParaRPr lang="en-US" dirty="0"/>
          </a:p>
        </p:txBody>
      </p:sp>
      <p:pic>
        <p:nvPicPr>
          <p:cNvPr id="7" name="Picture 6" descr="Government of Ontario logo ">
            <a:extLst>
              <a:ext uri="{FF2B5EF4-FFF2-40B4-BE49-F238E27FC236}">
                <a16:creationId xmlns:a16="http://schemas.microsoft.com/office/drawing/2014/main" id="{A0AB12EB-35F3-44FA-84DF-30446CFE5665}"/>
              </a:ext>
            </a:extLst>
          </p:cNvPr>
          <p:cNvPicPr>
            <a:picLocks noChangeAspect="1"/>
          </p:cNvPicPr>
          <p:nvPr userDrawn="1"/>
        </p:nvPicPr>
        <p:blipFill>
          <a:blip r:embed="rId2"/>
          <a:srcRect/>
          <a:stretch/>
        </p:blipFill>
        <p:spPr>
          <a:xfrm>
            <a:off x="10311725" y="6127766"/>
            <a:ext cx="1626655" cy="650662"/>
          </a:xfrm>
          <a:prstGeom prst="rect">
            <a:avLst/>
          </a:prstGeom>
        </p:spPr>
      </p:pic>
    </p:spTree>
    <p:extLst>
      <p:ext uri="{BB962C8B-B14F-4D97-AF65-F5344CB8AC3E}">
        <p14:creationId xmlns:p14="http://schemas.microsoft.com/office/powerpoint/2010/main" val="245243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365128"/>
            <a:ext cx="11275645" cy="475845"/>
          </a:xfrm>
        </p:spPr>
        <p:txBody>
          <a:bodyPr>
            <a:noAutofit/>
          </a:bodyPr>
          <a:lstStyle>
            <a:lvl1pPr>
              <a:defRPr sz="3200" b="0">
                <a:latin typeface="Raleway ExtraBold" panose="00000900000000000000" pitchFamily="50" charset="0"/>
              </a:defRPr>
            </a:lvl1pPr>
          </a:lstStyle>
          <a:p>
            <a:r>
              <a:rPr lang="en-US" dirty="0"/>
              <a:t>Click to edit Master title style</a:t>
            </a:r>
          </a:p>
        </p:txBody>
      </p:sp>
      <p:sp>
        <p:nvSpPr>
          <p:cNvPr id="3" name="Text Placeholder 2"/>
          <p:cNvSpPr>
            <a:spLocks noGrp="1"/>
          </p:cNvSpPr>
          <p:nvPr>
            <p:ph type="body" idx="1"/>
          </p:nvPr>
        </p:nvSpPr>
        <p:spPr>
          <a:xfrm>
            <a:off x="463063" y="951722"/>
            <a:ext cx="5157787"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463063" y="1506934"/>
            <a:ext cx="5157787" cy="4620832"/>
          </a:xfrm>
        </p:spPr>
        <p:txBody>
          <a:bodyPr>
            <a:normAutofit/>
          </a:bodyPr>
          <a:lstStyle>
            <a:lvl1pPr defTabSz="540000">
              <a:lnSpc>
                <a:spcPct val="100000"/>
              </a:lnSpc>
              <a:spcBef>
                <a:spcPts val="0"/>
              </a:spcBef>
              <a:spcAft>
                <a:spcPts val="600"/>
              </a:spcAft>
              <a:buClr>
                <a:srgbClr val="00B0F0"/>
              </a:buClr>
              <a:buSzPct val="75000"/>
              <a:defRPr sz="1800">
                <a:latin typeface="Raleway SemiBold" panose="00000700000000000000" pitchFamily="50" charset="0"/>
                <a:cs typeface="Arial" panose="020B0604020202020204" pitchFamily="34" charset="0"/>
              </a:defRPr>
            </a:lvl1pPr>
            <a:lvl2pPr marL="447675"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2pPr>
            <a:lvl3pPr marL="804863"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3pPr>
            <a:lvl4pPr marL="1166813" indent="-180975" defTabSz="657225">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614488" indent="-271463"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55519" y="951722"/>
            <a:ext cx="5183188"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hasCustomPrompt="1"/>
          </p:nvPr>
        </p:nvSpPr>
        <p:spPr>
          <a:xfrm>
            <a:off x="6555519" y="1506933"/>
            <a:ext cx="5183188" cy="4620833"/>
          </a:xfrm>
        </p:spPr>
        <p:txBody>
          <a:bodyPr>
            <a:normAutofit/>
          </a:bodyPr>
          <a:lstStyle>
            <a:lvl1pPr>
              <a:lnSpc>
                <a:spcPct val="100000"/>
              </a:lnSpc>
              <a:spcBef>
                <a:spcPts val="0"/>
              </a:spcBef>
              <a:spcAft>
                <a:spcPts val="600"/>
              </a:spcAft>
              <a:buClr>
                <a:srgbClr val="00B0F0"/>
              </a:buClr>
              <a:buSzPct val="75000"/>
              <a:defRPr sz="1800">
                <a:latin typeface="Raleway SemiBold" panose="00000700000000000000" pitchFamily="50" charset="0"/>
                <a:cs typeface="Arial" panose="020B0604020202020204" pitchFamily="34" charset="0"/>
              </a:defRPr>
            </a:lvl1pPr>
            <a:lvl2pPr marL="357188"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2pPr>
            <a:lvl3pPr marL="628650"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3pPr>
            <a:lvl4pPr marL="985838"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343025"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a:extLst>
              <a:ext uri="{FF2B5EF4-FFF2-40B4-BE49-F238E27FC236}">
                <a16:creationId xmlns:a16="http://schemas.microsoft.com/office/drawing/2014/main" id="{7071E3EB-B559-2440-BEF7-1F3CE7E07E0F}"/>
              </a:ext>
            </a:extLst>
          </p:cNvPr>
          <p:cNvSpPr>
            <a:spLocks noGrp="1"/>
          </p:cNvSpPr>
          <p:nvPr>
            <p:ph type="sldNum" sz="quarter" idx="12"/>
          </p:nvPr>
        </p:nvSpPr>
        <p:spPr>
          <a:xfrm>
            <a:off x="463060" y="6276603"/>
            <a:ext cx="511637" cy="365125"/>
          </a:xfrm>
        </p:spPr>
        <p:txBody>
          <a:bodyPr/>
          <a:lstStyle>
            <a:lvl1pPr>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14" name="Footer Placeholder 4">
            <a:extLst>
              <a:ext uri="{FF2B5EF4-FFF2-40B4-BE49-F238E27FC236}">
                <a16:creationId xmlns:a16="http://schemas.microsoft.com/office/drawing/2014/main" id="{B0459C98-D8BF-5345-A3F2-94ACABECCF30}"/>
              </a:ext>
            </a:extLst>
          </p:cNvPr>
          <p:cNvSpPr>
            <a:spLocks noGrp="1"/>
          </p:cNvSpPr>
          <p:nvPr>
            <p:ph type="ftr" sz="quarter" idx="11"/>
          </p:nvPr>
        </p:nvSpPr>
        <p:spPr>
          <a:xfrm>
            <a:off x="983489"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defRPr>
            </a:lvl1pPr>
          </a:lstStyle>
          <a:p>
            <a:pPr algn="l"/>
            <a:r>
              <a:rPr lang="en-US"/>
              <a:t>Presentation </a:t>
            </a:r>
            <a:r>
              <a:rPr lang="en-US">
                <a:cs typeface="Arial" panose="020B0604020202020204" pitchFamily="34" charset="0"/>
              </a:rPr>
              <a:t>Name</a:t>
            </a:r>
            <a:endParaRPr lang="en-US" dirty="0">
              <a:cs typeface="Arial" panose="020B0604020202020204" pitchFamily="34" charset="0"/>
            </a:endParaRPr>
          </a:p>
        </p:txBody>
      </p:sp>
      <p:pic>
        <p:nvPicPr>
          <p:cNvPr id="10" name="Picture 9" descr="Government of Ontario logo ">
            <a:extLst>
              <a:ext uri="{FF2B5EF4-FFF2-40B4-BE49-F238E27FC236}">
                <a16:creationId xmlns:a16="http://schemas.microsoft.com/office/drawing/2014/main" id="{E3358D95-E52A-4923-8591-6C79504C8C01}"/>
              </a:ext>
            </a:extLst>
          </p:cNvPr>
          <p:cNvPicPr>
            <a:picLocks noChangeAspect="1"/>
          </p:cNvPicPr>
          <p:nvPr userDrawn="1"/>
        </p:nvPicPr>
        <p:blipFill>
          <a:blip r:embed="rId2"/>
          <a:srcRect/>
          <a:stretch/>
        </p:blipFill>
        <p:spPr>
          <a:xfrm>
            <a:off x="10311725" y="6127766"/>
            <a:ext cx="1626655" cy="650662"/>
          </a:xfrm>
          <a:prstGeom prst="rect">
            <a:avLst/>
          </a:prstGeom>
        </p:spPr>
      </p:pic>
    </p:spTree>
    <p:extLst>
      <p:ext uri="{BB962C8B-B14F-4D97-AF65-F5344CB8AC3E}">
        <p14:creationId xmlns:p14="http://schemas.microsoft.com/office/powerpoint/2010/main" val="194413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365128"/>
            <a:ext cx="11275645" cy="475845"/>
          </a:xfrm>
        </p:spPr>
        <p:txBody>
          <a:bodyPr>
            <a:noAutofit/>
          </a:bodyPr>
          <a:lstStyle>
            <a:lvl1pPr>
              <a:defRPr sz="3200" b="0">
                <a:latin typeface="Raleway ExtraBold" panose="00000900000000000000" pitchFamily="50" charset="0"/>
              </a:defRPr>
            </a:lvl1pPr>
          </a:lstStyle>
          <a:p>
            <a:r>
              <a:rPr lang="en-US" dirty="0"/>
              <a:t>Click to edit Master title style</a:t>
            </a:r>
          </a:p>
        </p:txBody>
      </p:sp>
      <p:sp>
        <p:nvSpPr>
          <p:cNvPr id="3" name="Text Placeholder 2"/>
          <p:cNvSpPr>
            <a:spLocks noGrp="1"/>
          </p:cNvSpPr>
          <p:nvPr>
            <p:ph type="body" idx="1"/>
          </p:nvPr>
        </p:nvSpPr>
        <p:spPr>
          <a:xfrm>
            <a:off x="463064" y="951722"/>
            <a:ext cx="3357552"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463064" y="1506934"/>
            <a:ext cx="3357552" cy="4620832"/>
          </a:xfrm>
        </p:spPr>
        <p:txBody>
          <a:bodyPr>
            <a:normAutofit/>
          </a:bodyPr>
          <a:lstStyle>
            <a:lvl1pPr defTabSz="540000">
              <a:lnSpc>
                <a:spcPct val="100000"/>
              </a:lnSpc>
              <a:spcBef>
                <a:spcPts val="0"/>
              </a:spcBef>
              <a:spcAft>
                <a:spcPts val="600"/>
              </a:spcAft>
              <a:buClr>
                <a:srgbClr val="00B0F0"/>
              </a:buClr>
              <a:buSzPct val="75000"/>
              <a:defRPr sz="1800">
                <a:latin typeface="Raleway SemiBold" panose="00000700000000000000" pitchFamily="50" charset="0"/>
              </a:defRPr>
            </a:lvl1pPr>
            <a:lvl2pPr marL="447675"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2pPr>
            <a:lvl3pPr marL="804863"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3pPr>
            <a:lvl4pPr marL="1166813" indent="-180975" defTabSz="657225">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614488" indent="-271463"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Government of Ontario logo ">
            <a:extLst>
              <a:ext uri="{FF2B5EF4-FFF2-40B4-BE49-F238E27FC236}">
                <a16:creationId xmlns:a16="http://schemas.microsoft.com/office/drawing/2014/main" id="{381413EB-9CB0-41B2-8258-8596F97507BC}"/>
              </a:ext>
            </a:extLst>
          </p:cNvPr>
          <p:cNvPicPr>
            <a:picLocks noChangeAspect="1"/>
          </p:cNvPicPr>
          <p:nvPr userDrawn="1"/>
        </p:nvPicPr>
        <p:blipFill>
          <a:blip r:embed="rId2"/>
          <a:srcRect/>
          <a:stretch/>
        </p:blipFill>
        <p:spPr>
          <a:xfrm>
            <a:off x="10311725" y="6127766"/>
            <a:ext cx="1626655" cy="650662"/>
          </a:xfrm>
          <a:prstGeom prst="rect">
            <a:avLst/>
          </a:prstGeom>
        </p:spPr>
      </p:pic>
      <p:sp>
        <p:nvSpPr>
          <p:cNvPr id="8" name="Text Placeholder 2">
            <a:extLst>
              <a:ext uri="{FF2B5EF4-FFF2-40B4-BE49-F238E27FC236}">
                <a16:creationId xmlns:a16="http://schemas.microsoft.com/office/drawing/2014/main" id="{7B6BB04B-2932-4A8B-AFDC-A2433F1D14A4}"/>
              </a:ext>
            </a:extLst>
          </p:cNvPr>
          <p:cNvSpPr>
            <a:spLocks noGrp="1"/>
          </p:cNvSpPr>
          <p:nvPr>
            <p:ph type="body" idx="13"/>
          </p:nvPr>
        </p:nvSpPr>
        <p:spPr>
          <a:xfrm>
            <a:off x="4439978" y="951722"/>
            <a:ext cx="3357552"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A9BE4D9F-3030-4DF2-934F-3A3B91D3EC9C}"/>
              </a:ext>
            </a:extLst>
          </p:cNvPr>
          <p:cNvSpPr>
            <a:spLocks noGrp="1"/>
          </p:cNvSpPr>
          <p:nvPr>
            <p:ph sz="half" idx="14" hasCustomPrompt="1"/>
          </p:nvPr>
        </p:nvSpPr>
        <p:spPr>
          <a:xfrm>
            <a:off x="4439978" y="1506934"/>
            <a:ext cx="3357552" cy="4620832"/>
          </a:xfrm>
        </p:spPr>
        <p:txBody>
          <a:bodyPr>
            <a:normAutofit/>
          </a:bodyPr>
          <a:lstStyle>
            <a:lvl1pPr defTabSz="540000">
              <a:lnSpc>
                <a:spcPct val="100000"/>
              </a:lnSpc>
              <a:spcBef>
                <a:spcPts val="0"/>
              </a:spcBef>
              <a:spcAft>
                <a:spcPts val="600"/>
              </a:spcAft>
              <a:buClr>
                <a:srgbClr val="00B0F0"/>
              </a:buClr>
              <a:buSzPct val="75000"/>
              <a:defRPr sz="1800">
                <a:latin typeface="Raleway SemiBold" panose="00000700000000000000" pitchFamily="50" charset="0"/>
              </a:defRPr>
            </a:lvl1pPr>
            <a:lvl2pPr marL="447675"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2pPr>
            <a:lvl3pPr marL="804863"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3pPr>
            <a:lvl4pPr marL="1166813" indent="-180975" defTabSz="657225">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614488" indent="-271463"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8EB8F470-A657-4B7A-BB3F-600A6133FC6B}"/>
              </a:ext>
            </a:extLst>
          </p:cNvPr>
          <p:cNvSpPr>
            <a:spLocks noGrp="1"/>
          </p:cNvSpPr>
          <p:nvPr>
            <p:ph type="body" idx="15"/>
          </p:nvPr>
        </p:nvSpPr>
        <p:spPr>
          <a:xfrm>
            <a:off x="8416893" y="951722"/>
            <a:ext cx="3357552"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3">
            <a:extLst>
              <a:ext uri="{FF2B5EF4-FFF2-40B4-BE49-F238E27FC236}">
                <a16:creationId xmlns:a16="http://schemas.microsoft.com/office/drawing/2014/main" id="{8134B174-A2AE-4DDB-86DA-EFDD8550E29C}"/>
              </a:ext>
            </a:extLst>
          </p:cNvPr>
          <p:cNvSpPr>
            <a:spLocks noGrp="1"/>
          </p:cNvSpPr>
          <p:nvPr>
            <p:ph sz="half" idx="16" hasCustomPrompt="1"/>
          </p:nvPr>
        </p:nvSpPr>
        <p:spPr>
          <a:xfrm>
            <a:off x="8416893" y="1506934"/>
            <a:ext cx="3357552" cy="4620832"/>
          </a:xfrm>
        </p:spPr>
        <p:txBody>
          <a:bodyPr>
            <a:normAutofit/>
          </a:bodyPr>
          <a:lstStyle>
            <a:lvl1pPr defTabSz="540000">
              <a:lnSpc>
                <a:spcPct val="100000"/>
              </a:lnSpc>
              <a:spcBef>
                <a:spcPts val="0"/>
              </a:spcBef>
              <a:spcAft>
                <a:spcPts val="600"/>
              </a:spcAft>
              <a:buClr>
                <a:srgbClr val="00B0F0"/>
              </a:buClr>
              <a:buSzPct val="75000"/>
              <a:defRPr sz="1800">
                <a:latin typeface="Raleway SemiBold" panose="00000700000000000000" pitchFamily="50" charset="0"/>
              </a:defRPr>
            </a:lvl1pPr>
            <a:lvl2pPr marL="447675"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2pPr>
            <a:lvl3pPr marL="804863"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3pPr>
            <a:lvl4pPr marL="1166813" indent="-180975" defTabSz="657225">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614488" indent="-271463"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5">
            <a:extLst>
              <a:ext uri="{FF2B5EF4-FFF2-40B4-BE49-F238E27FC236}">
                <a16:creationId xmlns:a16="http://schemas.microsoft.com/office/drawing/2014/main" id="{6E3E5A2D-25AE-4D21-90B2-185D467ACCCC}"/>
              </a:ext>
            </a:extLst>
          </p:cNvPr>
          <p:cNvSpPr>
            <a:spLocks noGrp="1"/>
          </p:cNvSpPr>
          <p:nvPr>
            <p:ph type="sldNum" sz="quarter" idx="12"/>
          </p:nvPr>
        </p:nvSpPr>
        <p:spPr>
          <a:xfrm>
            <a:off x="463060" y="6276603"/>
            <a:ext cx="511637" cy="365125"/>
          </a:xfrm>
        </p:spPr>
        <p:txBody>
          <a:bodyPr/>
          <a:lstStyle>
            <a:lvl1pPr>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16" name="Footer Placeholder 4">
            <a:extLst>
              <a:ext uri="{FF2B5EF4-FFF2-40B4-BE49-F238E27FC236}">
                <a16:creationId xmlns:a16="http://schemas.microsoft.com/office/drawing/2014/main" id="{9680F939-B2CB-457B-BE3F-98422C7A78E2}"/>
              </a:ext>
            </a:extLst>
          </p:cNvPr>
          <p:cNvSpPr>
            <a:spLocks noGrp="1"/>
          </p:cNvSpPr>
          <p:nvPr>
            <p:ph type="ftr" sz="quarter" idx="11"/>
          </p:nvPr>
        </p:nvSpPr>
        <p:spPr>
          <a:xfrm>
            <a:off x="983489"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defRPr>
            </a:lvl1pPr>
          </a:lstStyle>
          <a:p>
            <a:pPr algn="l"/>
            <a:r>
              <a:rPr lang="en-US"/>
              <a:t>Presentation </a:t>
            </a:r>
            <a:r>
              <a:rPr lang="en-US">
                <a:cs typeface="Arial" panose="020B0604020202020204" pitchFamily="34" charset="0"/>
              </a:rPr>
              <a:t>Name</a:t>
            </a:r>
            <a:endParaRPr lang="en-US" dirty="0">
              <a:cs typeface="Arial" panose="020B0604020202020204" pitchFamily="34" charset="0"/>
            </a:endParaRPr>
          </a:p>
        </p:txBody>
      </p:sp>
    </p:spTree>
    <p:extLst>
      <p:ext uri="{BB962C8B-B14F-4D97-AF65-F5344CB8AC3E}">
        <p14:creationId xmlns:p14="http://schemas.microsoft.com/office/powerpoint/2010/main" val="87258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365128"/>
            <a:ext cx="11275645" cy="475845"/>
          </a:xfrm>
        </p:spPr>
        <p:txBody>
          <a:bodyPr>
            <a:noAutofit/>
          </a:bodyPr>
          <a:lstStyle>
            <a:lvl1pPr>
              <a:defRPr sz="3200" b="0">
                <a:latin typeface="Raleway ExtraBold" panose="00000900000000000000" pitchFamily="50" charset="0"/>
              </a:defRPr>
            </a:lvl1pPr>
          </a:lstStyle>
          <a:p>
            <a:r>
              <a:rPr lang="en-US" dirty="0"/>
              <a:t>Click to edit Master title style</a:t>
            </a:r>
          </a:p>
        </p:txBody>
      </p:sp>
      <p:sp>
        <p:nvSpPr>
          <p:cNvPr id="3" name="Text Placeholder 2"/>
          <p:cNvSpPr>
            <a:spLocks noGrp="1"/>
          </p:cNvSpPr>
          <p:nvPr>
            <p:ph type="body" idx="1"/>
          </p:nvPr>
        </p:nvSpPr>
        <p:spPr>
          <a:xfrm>
            <a:off x="463063" y="951722"/>
            <a:ext cx="7871312"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463063" y="1506934"/>
            <a:ext cx="7871312" cy="4620832"/>
          </a:xfrm>
        </p:spPr>
        <p:txBody>
          <a:bodyPr>
            <a:normAutofit/>
          </a:bodyPr>
          <a:lstStyle>
            <a:lvl1pPr defTabSz="540000">
              <a:lnSpc>
                <a:spcPct val="100000"/>
              </a:lnSpc>
              <a:spcBef>
                <a:spcPts val="0"/>
              </a:spcBef>
              <a:spcAft>
                <a:spcPts val="600"/>
              </a:spcAft>
              <a:buClr>
                <a:srgbClr val="00B0F0"/>
              </a:buClr>
              <a:buSzPct val="75000"/>
              <a:defRPr sz="1800">
                <a:latin typeface="Raleway SemiBold" panose="00000700000000000000" pitchFamily="50" charset="0"/>
                <a:cs typeface="Arial" panose="020B0604020202020204" pitchFamily="34" charset="0"/>
              </a:defRPr>
            </a:lvl1pPr>
            <a:lvl2pPr marL="447675"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2pPr>
            <a:lvl3pPr marL="804863" indent="-228600"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3pPr>
            <a:lvl4pPr marL="1166813" indent="-180975" defTabSz="657225">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614488" indent="-271463" defTabSz="5400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44C79C7D-E1C8-447D-AE84-76CCECA8B34F}"/>
              </a:ext>
            </a:extLst>
          </p:cNvPr>
          <p:cNvSpPr>
            <a:spLocks noGrp="1"/>
          </p:cNvSpPr>
          <p:nvPr>
            <p:ph type="body" sz="quarter" idx="3"/>
          </p:nvPr>
        </p:nvSpPr>
        <p:spPr>
          <a:xfrm>
            <a:off x="8582025" y="951722"/>
            <a:ext cx="3156682" cy="475844"/>
          </a:xfrm>
        </p:spPr>
        <p:txBody>
          <a:bodyPr anchor="t">
            <a:normAutofit/>
          </a:bodyPr>
          <a:lstStyle>
            <a:lvl1pPr marL="0" indent="0">
              <a:buNone/>
              <a:defRPr sz="2000" b="0">
                <a:latin typeface="Raleway SemiBold" panose="000007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9" name="Content Placeholder 5">
            <a:extLst>
              <a:ext uri="{FF2B5EF4-FFF2-40B4-BE49-F238E27FC236}">
                <a16:creationId xmlns:a16="http://schemas.microsoft.com/office/drawing/2014/main" id="{27F00FF8-6E8F-4086-B411-3366033210BE}"/>
              </a:ext>
            </a:extLst>
          </p:cNvPr>
          <p:cNvSpPr>
            <a:spLocks noGrp="1"/>
          </p:cNvSpPr>
          <p:nvPr>
            <p:ph sz="quarter" idx="4" hasCustomPrompt="1"/>
          </p:nvPr>
        </p:nvSpPr>
        <p:spPr>
          <a:xfrm>
            <a:off x="8582025" y="1506933"/>
            <a:ext cx="3156682" cy="4620833"/>
          </a:xfrm>
        </p:spPr>
        <p:txBody>
          <a:bodyPr>
            <a:normAutofit/>
          </a:bodyPr>
          <a:lstStyle>
            <a:lvl1pPr>
              <a:lnSpc>
                <a:spcPct val="100000"/>
              </a:lnSpc>
              <a:spcBef>
                <a:spcPts val="0"/>
              </a:spcBef>
              <a:spcAft>
                <a:spcPts val="600"/>
              </a:spcAft>
              <a:buClr>
                <a:srgbClr val="00B0F0"/>
              </a:buClr>
              <a:buSzPct val="75000"/>
              <a:defRPr sz="1800">
                <a:latin typeface="Raleway SemiBold" panose="00000700000000000000" pitchFamily="50" charset="0"/>
                <a:cs typeface="Arial" panose="020B0604020202020204" pitchFamily="34" charset="0"/>
              </a:defRPr>
            </a:lvl1pPr>
            <a:lvl2pPr marL="357188"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2pPr>
            <a:lvl3pPr marL="628650"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3pPr>
            <a:lvl4pPr marL="985838"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4pPr>
            <a:lvl5pPr marL="1343025" indent="-228600">
              <a:lnSpc>
                <a:spcPct val="100000"/>
              </a:lnSpc>
              <a:spcBef>
                <a:spcPts val="0"/>
              </a:spcBef>
              <a:spcAft>
                <a:spcPts val="600"/>
              </a:spcAft>
              <a:buClr>
                <a:srgbClr val="92278F"/>
              </a:buClr>
              <a:buSzPct val="100000"/>
              <a:buFont typeface="Wingdings" panose="05000000000000000000" pitchFamily="2" charset="2"/>
              <a:buChar char="§"/>
              <a:defRPr sz="1800">
                <a:latin typeface="Raleway SemiBold" panose="00000700000000000000" pitchFamily="50"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Government of Ontario logo ">
            <a:extLst>
              <a:ext uri="{FF2B5EF4-FFF2-40B4-BE49-F238E27FC236}">
                <a16:creationId xmlns:a16="http://schemas.microsoft.com/office/drawing/2014/main" id="{790F76A9-A7F2-42B0-A49D-7F48943DB7BA}"/>
              </a:ext>
            </a:extLst>
          </p:cNvPr>
          <p:cNvPicPr>
            <a:picLocks noChangeAspect="1"/>
          </p:cNvPicPr>
          <p:nvPr userDrawn="1"/>
        </p:nvPicPr>
        <p:blipFill>
          <a:blip r:embed="rId2"/>
          <a:srcRect/>
          <a:stretch/>
        </p:blipFill>
        <p:spPr>
          <a:xfrm>
            <a:off x="10311725" y="6127766"/>
            <a:ext cx="1626655" cy="650662"/>
          </a:xfrm>
          <a:prstGeom prst="rect">
            <a:avLst/>
          </a:prstGeom>
        </p:spPr>
      </p:pic>
      <p:sp>
        <p:nvSpPr>
          <p:cNvPr id="11" name="Slide Number Placeholder 5">
            <a:extLst>
              <a:ext uri="{FF2B5EF4-FFF2-40B4-BE49-F238E27FC236}">
                <a16:creationId xmlns:a16="http://schemas.microsoft.com/office/drawing/2014/main" id="{4BCE50E7-4320-41C8-85E9-38F8FD4E20E4}"/>
              </a:ext>
            </a:extLst>
          </p:cNvPr>
          <p:cNvSpPr>
            <a:spLocks noGrp="1"/>
          </p:cNvSpPr>
          <p:nvPr>
            <p:ph type="sldNum" sz="quarter" idx="12"/>
          </p:nvPr>
        </p:nvSpPr>
        <p:spPr>
          <a:xfrm>
            <a:off x="463060" y="6276603"/>
            <a:ext cx="511637" cy="365125"/>
          </a:xfrm>
        </p:spPr>
        <p:txBody>
          <a:bodyPr/>
          <a:lstStyle>
            <a:lvl1pPr>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12" name="Footer Placeholder 4">
            <a:extLst>
              <a:ext uri="{FF2B5EF4-FFF2-40B4-BE49-F238E27FC236}">
                <a16:creationId xmlns:a16="http://schemas.microsoft.com/office/drawing/2014/main" id="{D55314F1-9C5D-45BE-988A-5988BB5F7D64}"/>
              </a:ext>
            </a:extLst>
          </p:cNvPr>
          <p:cNvSpPr>
            <a:spLocks noGrp="1"/>
          </p:cNvSpPr>
          <p:nvPr>
            <p:ph type="ftr" sz="quarter" idx="11"/>
          </p:nvPr>
        </p:nvSpPr>
        <p:spPr>
          <a:xfrm>
            <a:off x="983489"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defRPr>
            </a:lvl1pPr>
          </a:lstStyle>
          <a:p>
            <a:pPr algn="l"/>
            <a:r>
              <a:rPr lang="en-US" dirty="0"/>
              <a:t>Presentation </a:t>
            </a:r>
            <a:r>
              <a:rPr lang="en-US" dirty="0">
                <a:cs typeface="Arial" panose="020B0604020202020204" pitchFamily="34" charset="0"/>
              </a:rPr>
              <a:t>Name</a:t>
            </a:r>
          </a:p>
        </p:txBody>
      </p:sp>
    </p:spTree>
    <p:extLst>
      <p:ext uri="{BB962C8B-B14F-4D97-AF65-F5344CB8AC3E}">
        <p14:creationId xmlns:p14="http://schemas.microsoft.com/office/powerpoint/2010/main" val="1501858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7071E3EB-B559-2440-BEF7-1F3CE7E07E0F}"/>
              </a:ext>
            </a:extLst>
          </p:cNvPr>
          <p:cNvSpPr>
            <a:spLocks noGrp="1"/>
          </p:cNvSpPr>
          <p:nvPr>
            <p:ph type="sldNum" sz="quarter" idx="12"/>
          </p:nvPr>
        </p:nvSpPr>
        <p:spPr>
          <a:xfrm>
            <a:off x="463060" y="6276603"/>
            <a:ext cx="511637" cy="365125"/>
          </a:xfrm>
        </p:spPr>
        <p:txBody>
          <a:bodyPr/>
          <a:lstStyle>
            <a:lvl1pPr>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14" name="Footer Placeholder 4">
            <a:extLst>
              <a:ext uri="{FF2B5EF4-FFF2-40B4-BE49-F238E27FC236}">
                <a16:creationId xmlns:a16="http://schemas.microsoft.com/office/drawing/2014/main" id="{B0459C98-D8BF-5345-A3F2-94ACABECCF30}"/>
              </a:ext>
            </a:extLst>
          </p:cNvPr>
          <p:cNvSpPr>
            <a:spLocks noGrp="1"/>
          </p:cNvSpPr>
          <p:nvPr>
            <p:ph type="ftr" sz="quarter" idx="11"/>
          </p:nvPr>
        </p:nvSpPr>
        <p:spPr>
          <a:xfrm>
            <a:off x="983489"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defRPr>
            </a:lvl1pPr>
          </a:lstStyle>
          <a:p>
            <a:pPr algn="l"/>
            <a:r>
              <a:rPr lang="en-US" dirty="0"/>
              <a:t>Presentation </a:t>
            </a:r>
            <a:r>
              <a:rPr lang="en-US" dirty="0">
                <a:cs typeface="Arial" panose="020B0604020202020204" pitchFamily="34" charset="0"/>
              </a:rPr>
              <a:t>Name</a:t>
            </a:r>
          </a:p>
        </p:txBody>
      </p:sp>
      <p:pic>
        <p:nvPicPr>
          <p:cNvPr id="10" name="Picture 9" descr="Government of Ontario logo ">
            <a:extLst>
              <a:ext uri="{FF2B5EF4-FFF2-40B4-BE49-F238E27FC236}">
                <a16:creationId xmlns:a16="http://schemas.microsoft.com/office/drawing/2014/main" id="{790F76A9-A7F2-42B0-A49D-7F48943DB7BA}"/>
              </a:ext>
            </a:extLst>
          </p:cNvPr>
          <p:cNvPicPr>
            <a:picLocks noChangeAspect="1"/>
          </p:cNvPicPr>
          <p:nvPr userDrawn="1"/>
        </p:nvPicPr>
        <p:blipFill>
          <a:blip r:embed="rId2"/>
          <a:srcRect/>
          <a:stretch/>
        </p:blipFill>
        <p:spPr>
          <a:xfrm>
            <a:off x="10311725" y="6127766"/>
            <a:ext cx="1626655" cy="650662"/>
          </a:xfrm>
          <a:prstGeom prst="rect">
            <a:avLst/>
          </a:prstGeom>
        </p:spPr>
      </p:pic>
    </p:spTree>
    <p:extLst>
      <p:ext uri="{BB962C8B-B14F-4D97-AF65-F5344CB8AC3E}">
        <p14:creationId xmlns:p14="http://schemas.microsoft.com/office/powerpoint/2010/main" val="36479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7160" y="2787"/>
            <a:ext cx="12219159" cy="6867702"/>
          </a:xfrm>
          <a:prstGeom prst="rect">
            <a:avLst/>
          </a:prstGeom>
        </p:spPr>
      </p:pic>
      <p:sp>
        <p:nvSpPr>
          <p:cNvPr id="2" name="Title 1"/>
          <p:cNvSpPr>
            <a:spLocks noGrp="1"/>
          </p:cNvSpPr>
          <p:nvPr>
            <p:ph type="title"/>
          </p:nvPr>
        </p:nvSpPr>
        <p:spPr>
          <a:xfrm>
            <a:off x="463061" y="423347"/>
            <a:ext cx="4655999" cy="2260218"/>
          </a:xfrm>
        </p:spPr>
        <p:txBody>
          <a:bodyPr anchor="t">
            <a:normAutofit/>
          </a:bodyPr>
          <a:lstStyle>
            <a:lvl1pPr>
              <a:defRPr sz="3600" b="0">
                <a:solidFill>
                  <a:schemeClr val="accent3">
                    <a:lumMod val="10000"/>
                  </a:schemeClr>
                </a:solidFill>
                <a:latin typeface="Raleway ExtraBold" panose="00000900000000000000" pitchFamily="50" charset="0"/>
              </a:defRPr>
            </a:lvl1pPr>
          </a:lstStyle>
          <a:p>
            <a:r>
              <a:rPr lang="en-US" dirty="0"/>
              <a:t>Click to edit Master title style</a:t>
            </a:r>
          </a:p>
        </p:txBody>
      </p:sp>
      <p:sp>
        <p:nvSpPr>
          <p:cNvPr id="3" name="Text Placeholder 2"/>
          <p:cNvSpPr>
            <a:spLocks noGrp="1"/>
          </p:cNvSpPr>
          <p:nvPr>
            <p:ph type="body" idx="1"/>
          </p:nvPr>
        </p:nvSpPr>
        <p:spPr>
          <a:xfrm>
            <a:off x="463061" y="2781515"/>
            <a:ext cx="4655999" cy="2046963"/>
          </a:xfrm>
        </p:spPr>
        <p:txBody>
          <a:bodyPr/>
          <a:lstStyle>
            <a:lvl1pPr marL="0" indent="0">
              <a:buNone/>
              <a:defRPr sz="2400">
                <a:solidFill>
                  <a:schemeClr val="accent3">
                    <a:lumMod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Slide Number Placeholder 5">
            <a:extLst>
              <a:ext uri="{FF2B5EF4-FFF2-40B4-BE49-F238E27FC236}">
                <a16:creationId xmlns:a16="http://schemas.microsoft.com/office/drawing/2014/main" id="{AF8C07C6-DDA8-F346-B5CC-5893D12BAE04}"/>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6" name="Footer Placeholder 4">
            <a:extLst>
              <a:ext uri="{FF2B5EF4-FFF2-40B4-BE49-F238E27FC236}">
                <a16:creationId xmlns:a16="http://schemas.microsoft.com/office/drawing/2014/main" id="{7C119B28-F712-2D42-9B3B-2465F13CBE4B}"/>
              </a:ext>
            </a:extLst>
          </p:cNvPr>
          <p:cNvSpPr>
            <a:spLocks noGrp="1"/>
          </p:cNvSpPr>
          <p:nvPr>
            <p:ph type="ftr" sz="quarter" idx="3"/>
          </p:nvPr>
        </p:nvSpPr>
        <p:spPr>
          <a:xfrm>
            <a:off x="1148861"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defRPr>
            </a:lvl1pPr>
          </a:lstStyle>
          <a:p>
            <a:pPr algn="l"/>
            <a:r>
              <a:rPr lang="en-US"/>
              <a:t>Presentation </a:t>
            </a:r>
            <a:r>
              <a:rPr lang="en-US">
                <a:cs typeface="Arial" panose="020B0604020202020204" pitchFamily="34" charset="0"/>
              </a:rPr>
              <a:t>Name</a:t>
            </a:r>
            <a:endParaRPr lang="en-US" dirty="0">
              <a:cs typeface="Arial" panose="020B0604020202020204" pitchFamily="34" charset="0"/>
            </a:endParaRPr>
          </a:p>
        </p:txBody>
      </p:sp>
    </p:spTree>
    <p:extLst>
      <p:ext uri="{BB962C8B-B14F-4D97-AF65-F5344CB8AC3E}">
        <p14:creationId xmlns:p14="http://schemas.microsoft.com/office/powerpoint/2010/main" val="165478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6961" y="2899"/>
            <a:ext cx="12218761" cy="6867479"/>
          </a:xfrm>
          <a:prstGeom prst="rect">
            <a:avLst/>
          </a:prstGeom>
        </p:spPr>
      </p:pic>
      <p:sp>
        <p:nvSpPr>
          <p:cNvPr id="2" name="Title 1"/>
          <p:cNvSpPr>
            <a:spLocks noGrp="1"/>
          </p:cNvSpPr>
          <p:nvPr>
            <p:ph type="title"/>
          </p:nvPr>
        </p:nvSpPr>
        <p:spPr>
          <a:xfrm>
            <a:off x="463061" y="423347"/>
            <a:ext cx="4655999" cy="2260218"/>
          </a:xfrm>
        </p:spPr>
        <p:txBody>
          <a:bodyPr anchor="t">
            <a:normAutofit/>
          </a:bodyPr>
          <a:lstStyle>
            <a:lvl1pPr>
              <a:defRPr sz="3600" b="0">
                <a:solidFill>
                  <a:schemeClr val="accent3">
                    <a:lumMod val="10000"/>
                  </a:schemeClr>
                </a:solidFill>
                <a:latin typeface="Raleway ExtraBold" panose="00000900000000000000" pitchFamily="50" charset="0"/>
              </a:defRPr>
            </a:lvl1pPr>
          </a:lstStyle>
          <a:p>
            <a:r>
              <a:rPr lang="en-US" dirty="0"/>
              <a:t>Click to edit Master title style</a:t>
            </a:r>
          </a:p>
        </p:txBody>
      </p:sp>
      <p:sp>
        <p:nvSpPr>
          <p:cNvPr id="3" name="Text Placeholder 2"/>
          <p:cNvSpPr>
            <a:spLocks noGrp="1"/>
          </p:cNvSpPr>
          <p:nvPr>
            <p:ph type="body" idx="1"/>
          </p:nvPr>
        </p:nvSpPr>
        <p:spPr>
          <a:xfrm>
            <a:off x="463061" y="2781515"/>
            <a:ext cx="4655999" cy="2046963"/>
          </a:xfrm>
        </p:spPr>
        <p:txBody>
          <a:bodyPr/>
          <a:lstStyle>
            <a:lvl1pPr marL="0" indent="0">
              <a:buNone/>
              <a:defRPr sz="2400">
                <a:solidFill>
                  <a:schemeClr val="accent3">
                    <a:lumMod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Slide Number Placeholder 5">
            <a:extLst>
              <a:ext uri="{FF2B5EF4-FFF2-40B4-BE49-F238E27FC236}">
                <a16:creationId xmlns:a16="http://schemas.microsoft.com/office/drawing/2014/main" id="{AF8C07C6-DDA8-F346-B5CC-5893D12BAE04}"/>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800">
                <a:solidFill>
                  <a:schemeClr val="accent3">
                    <a:lumMod val="10000"/>
                  </a:schemeClr>
                </a:solidFill>
                <a:latin typeface="Raleway Medium" panose="00000600000000000000" pitchFamily="50" charset="0"/>
              </a:defRPr>
            </a:lvl1pPr>
          </a:lstStyle>
          <a:p>
            <a:fld id="{9CAA33A2-411E-8443-83D0-3263C24E97A5}" type="slidenum">
              <a:rPr lang="en-US" smtClean="0"/>
              <a:pPr/>
              <a:t>‹#›</a:t>
            </a:fld>
            <a:endParaRPr lang="en-US" dirty="0"/>
          </a:p>
        </p:txBody>
      </p:sp>
      <p:sp>
        <p:nvSpPr>
          <p:cNvPr id="6" name="Footer Placeholder 4">
            <a:extLst>
              <a:ext uri="{FF2B5EF4-FFF2-40B4-BE49-F238E27FC236}">
                <a16:creationId xmlns:a16="http://schemas.microsoft.com/office/drawing/2014/main" id="{7C119B28-F712-2D42-9B3B-2465F13CBE4B}"/>
              </a:ext>
            </a:extLst>
          </p:cNvPr>
          <p:cNvSpPr>
            <a:spLocks noGrp="1"/>
          </p:cNvSpPr>
          <p:nvPr>
            <p:ph type="ftr" sz="quarter" idx="3"/>
          </p:nvPr>
        </p:nvSpPr>
        <p:spPr>
          <a:xfrm>
            <a:off x="1148861" y="6276603"/>
            <a:ext cx="3357551" cy="365125"/>
          </a:xfrm>
          <a:prstGeom prst="rect">
            <a:avLst/>
          </a:prstGeom>
        </p:spPr>
        <p:txBody>
          <a:bodyPr anchor="ctr"/>
          <a:lstStyle>
            <a:lvl1pPr algn="r">
              <a:defRPr sz="1800">
                <a:solidFill>
                  <a:schemeClr val="accent3">
                    <a:lumMod val="10000"/>
                  </a:schemeClr>
                </a:solidFill>
                <a:latin typeface="Raleway Medium" panose="00000600000000000000" pitchFamily="50" charset="0"/>
                <a:cs typeface="Arial" panose="020B0604020202020204" pitchFamily="34" charset="0"/>
              </a:defRPr>
            </a:lvl1pPr>
          </a:lstStyle>
          <a:p>
            <a:pPr algn="l"/>
            <a:r>
              <a:rPr lang="en-US" dirty="0"/>
              <a:t>Presentation Name</a:t>
            </a:r>
          </a:p>
        </p:txBody>
      </p:sp>
    </p:spTree>
    <p:extLst>
      <p:ext uri="{BB962C8B-B14F-4D97-AF65-F5344CB8AC3E}">
        <p14:creationId xmlns:p14="http://schemas.microsoft.com/office/powerpoint/2010/main" val="282302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061" y="365127"/>
            <a:ext cx="11275647" cy="1036291"/>
          </a:xfrm>
        </p:spPr>
        <p:txBody>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47AFB0C2-B125-9F48-90CE-0FB88C8BDF93}"/>
              </a:ext>
            </a:extLst>
          </p:cNvPr>
          <p:cNvSpPr>
            <a:spLocks noGrp="1"/>
          </p:cNvSpPr>
          <p:nvPr>
            <p:ph type="body" idx="13"/>
          </p:nvPr>
        </p:nvSpPr>
        <p:spPr>
          <a:xfrm>
            <a:off x="463061" y="1482165"/>
            <a:ext cx="11275647" cy="323852"/>
          </a:xfrm>
        </p:spPr>
        <p:txBody>
          <a:bodyPr anchor="ctr">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2"/>
          <p:cNvSpPr>
            <a:spLocks noGrp="1"/>
          </p:cNvSpPr>
          <p:nvPr>
            <p:ph idx="1"/>
          </p:nvPr>
        </p:nvSpPr>
        <p:spPr>
          <a:xfrm>
            <a:off x="463062" y="2029618"/>
            <a:ext cx="11275645" cy="3905475"/>
          </a:xfrm>
        </p:spPr>
        <p:txBody>
          <a:bodyPr>
            <a:normAutofit/>
          </a:bodyPr>
          <a:lstStyle>
            <a:lvl1pPr marL="0" indent="0">
              <a:buClr>
                <a:schemeClr val="accent1"/>
              </a:buClr>
              <a:buSzPct val="75000"/>
              <a:buFont typeface="Arial" panose="020B0604020202020204" pitchFamily="34" charset="0"/>
              <a:buNone/>
              <a:defRPr sz="1800"/>
            </a:lvl1pPr>
            <a:lvl2pPr>
              <a:buClr>
                <a:schemeClr val="accent1"/>
              </a:buClr>
              <a:buSzPct val="75000"/>
              <a:defRPr sz="1800"/>
            </a:lvl2pPr>
            <a:lvl3pPr>
              <a:buClr>
                <a:schemeClr val="accent1"/>
              </a:buClr>
              <a:buSzPct val="75000"/>
              <a:defRPr sz="1800"/>
            </a:lvl3pPr>
            <a:lvl4pPr>
              <a:buClr>
                <a:schemeClr val="accent1"/>
              </a:buClr>
              <a:buSzPct val="75000"/>
              <a:defRPr sz="1800"/>
            </a:lvl4pPr>
            <a:lvl5pPr>
              <a:buClr>
                <a:schemeClr val="accent1"/>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dirty="0"/>
          </a:p>
        </p:txBody>
      </p:sp>
      <p:sp>
        <p:nvSpPr>
          <p:cNvPr id="8" name="Footer Placeholder 4">
            <a:extLst>
              <a:ext uri="{FF2B5EF4-FFF2-40B4-BE49-F238E27FC236}">
                <a16:creationId xmlns:a16="http://schemas.microsoft.com/office/drawing/2014/main" id="{EC7D52AC-6145-1E49-BEEA-A922291252E2}"/>
              </a:ext>
            </a:extLst>
          </p:cNvPr>
          <p:cNvSpPr>
            <a:spLocks noGrp="1"/>
          </p:cNvSpPr>
          <p:nvPr>
            <p:ph type="ftr" sz="quarter" idx="11"/>
          </p:nvPr>
        </p:nvSpPr>
        <p:spPr>
          <a:xfrm>
            <a:off x="983489" y="6276603"/>
            <a:ext cx="3357551" cy="365125"/>
          </a:xfrm>
          <a:prstGeom prst="rect">
            <a:avLst/>
          </a:prstGeom>
        </p:spPr>
        <p:txBody>
          <a:bodyPr anchor="ctr"/>
          <a:lstStyle>
            <a:lvl1pPr algn="r">
              <a:defRPr sz="1200">
                <a:solidFill>
                  <a:schemeClr val="tx1"/>
                </a:solidFill>
              </a:defRPr>
            </a:lvl1pPr>
          </a:lstStyle>
          <a:p>
            <a:pPr algn="l"/>
            <a:r>
              <a:rPr lang="en-US"/>
              <a:t>Confidential </a:t>
            </a:r>
            <a:endParaRPr lang="en-US" dirty="0"/>
          </a:p>
        </p:txBody>
      </p:sp>
      <p:pic>
        <p:nvPicPr>
          <p:cNvPr id="10" name="Picture 9" descr="Government of Ontario" title="Ontario">
            <a:extLst>
              <a:ext uri="{FF2B5EF4-FFF2-40B4-BE49-F238E27FC236}">
                <a16:creationId xmlns:a16="http://schemas.microsoft.com/office/drawing/2014/main" id="{CA1EF834-E283-2D42-BA93-E03A9A9C2EAF}"/>
              </a:ext>
            </a:extLst>
          </p:cNvPr>
          <p:cNvPicPr>
            <a:picLocks noChangeAspect="1"/>
          </p:cNvPicPr>
          <p:nvPr userDrawn="1"/>
        </p:nvPicPr>
        <p:blipFill>
          <a:blip r:embed="rId2"/>
          <a:stretch>
            <a:fillRect/>
          </a:stretch>
        </p:blipFill>
        <p:spPr>
          <a:xfrm>
            <a:off x="10311724" y="6127766"/>
            <a:ext cx="1626657" cy="650662"/>
          </a:xfrm>
          <a:prstGeom prst="rect">
            <a:avLst/>
          </a:prstGeom>
        </p:spPr>
      </p:pic>
    </p:spTree>
    <p:extLst>
      <p:ext uri="{BB962C8B-B14F-4D97-AF65-F5344CB8AC3E}">
        <p14:creationId xmlns:p14="http://schemas.microsoft.com/office/powerpoint/2010/main" val="309392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3061" y="365127"/>
            <a:ext cx="11275647" cy="132556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63062" y="1825625"/>
            <a:ext cx="11275645" cy="4351338"/>
          </a:xfrm>
          <a:prstGeom prst="rect">
            <a:avLst/>
          </a:prstGeom>
        </p:spPr>
        <p:txBody>
          <a:bodyPr vert="horz" lIns="91440" tIns="45720" rIns="91440" bIns="45720" rtlCol="0">
            <a:normAutofit/>
          </a:bodyPr>
          <a:lstStyle/>
          <a:p>
            <a:pPr lvl="0"/>
            <a:r>
              <a:rPr lang="en-US" dirty="0"/>
              <a:t>Paragraph without bullets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800">
                <a:solidFill>
                  <a:schemeClr val="accent3">
                    <a:lumMod val="10000"/>
                  </a:schemeClr>
                </a:solidFill>
                <a:latin typeface="Raleway" panose="00000500000000000000" pitchFamily="50" charset="0"/>
              </a:defRPr>
            </a:lvl1pPr>
          </a:lstStyle>
          <a:p>
            <a:fld id="{9CAA33A2-411E-8443-83D0-3263C24E97A5}" type="slidenum">
              <a:rPr lang="en-US" smtClean="0"/>
              <a:pPr/>
              <a:t>‹#›</a:t>
            </a:fld>
            <a:endParaRPr lang="en-US" dirty="0"/>
          </a:p>
        </p:txBody>
      </p:sp>
      <p:sp>
        <p:nvSpPr>
          <p:cNvPr id="8" name="Footer Placeholder 4">
            <a:extLst>
              <a:ext uri="{FF2B5EF4-FFF2-40B4-BE49-F238E27FC236}">
                <a16:creationId xmlns:a16="http://schemas.microsoft.com/office/drawing/2014/main" id="{9C0A0D9E-837B-4542-8ACD-A5921329A28E}"/>
              </a:ext>
            </a:extLst>
          </p:cNvPr>
          <p:cNvSpPr>
            <a:spLocks noGrp="1"/>
          </p:cNvSpPr>
          <p:nvPr>
            <p:ph type="ftr" sz="quarter" idx="3"/>
          </p:nvPr>
        </p:nvSpPr>
        <p:spPr>
          <a:xfrm>
            <a:off x="1148861" y="6276603"/>
            <a:ext cx="3357551" cy="365125"/>
          </a:xfrm>
          <a:prstGeom prst="rect">
            <a:avLst/>
          </a:prstGeom>
        </p:spPr>
        <p:txBody>
          <a:bodyPr anchor="ctr"/>
          <a:lstStyle>
            <a:lvl1pPr algn="r">
              <a:defRPr sz="1800">
                <a:solidFill>
                  <a:schemeClr val="accent3">
                    <a:lumMod val="10000"/>
                  </a:schemeClr>
                </a:solidFill>
                <a:latin typeface="Raleway" panose="00000500000000000000" pitchFamily="50" charset="0"/>
              </a:defRPr>
            </a:lvl1pPr>
          </a:lstStyle>
          <a:p>
            <a:pPr algn="l"/>
            <a:r>
              <a:rPr lang="en-US" dirty="0"/>
              <a:t>Presentation Name</a:t>
            </a:r>
          </a:p>
        </p:txBody>
      </p:sp>
    </p:spTree>
    <p:extLst>
      <p:ext uri="{BB962C8B-B14F-4D97-AF65-F5344CB8AC3E}">
        <p14:creationId xmlns:p14="http://schemas.microsoft.com/office/powerpoint/2010/main" val="1310733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85" r:id="rId4"/>
    <p:sldLayoutId id="2147483684" r:id="rId5"/>
    <p:sldLayoutId id="2147483688" r:id="rId6"/>
    <p:sldLayoutId id="2147483681" r:id="rId7"/>
    <p:sldLayoutId id="2147483687" r:id="rId8"/>
    <p:sldLayoutId id="2147483689" r:id="rId9"/>
  </p:sldLayoutIdLst>
  <p:hf hdr="0" dt="0"/>
  <p:txStyles>
    <p:titleStyle>
      <a:lvl1pPr algn="l" defTabSz="914400" rtl="0" eaLnBrk="1" latinLnBrk="0" hangingPunct="1">
        <a:lnSpc>
          <a:spcPct val="90000"/>
        </a:lnSpc>
        <a:spcBef>
          <a:spcPct val="0"/>
        </a:spcBef>
        <a:buNone/>
        <a:defRPr sz="3200" b="0" i="0" kern="1200">
          <a:solidFill>
            <a:schemeClr val="tx1"/>
          </a:solidFill>
          <a:latin typeface="Raleway ExtraBold" panose="00000900000000000000" pitchFamily="50" charset="0"/>
          <a:ea typeface="+mj-ea"/>
          <a:cs typeface="Calibri" panose="020F0502020204030204" pitchFamily="34" charset="0"/>
        </a:defRPr>
      </a:lvl1pPr>
    </p:titleStyle>
    <p:bodyStyle>
      <a:lvl1pPr marL="0" indent="0" algn="l" defTabSz="914400" rtl="0" eaLnBrk="1" latinLnBrk="0" hangingPunct="1">
        <a:lnSpc>
          <a:spcPct val="100000"/>
        </a:lnSpc>
        <a:spcBef>
          <a:spcPts val="600"/>
        </a:spcBef>
        <a:buClr>
          <a:schemeClr val="accent2"/>
        </a:buClr>
        <a:buSzPct val="75000"/>
        <a:buFont typeface="Arial" panose="020B0604020202020204" pitchFamily="34" charset="0"/>
        <a:buNone/>
        <a:defRPr sz="2000" kern="1200">
          <a:solidFill>
            <a:schemeClr val="tx1"/>
          </a:solidFill>
          <a:latin typeface="Raleway SemiBold" panose="00000700000000000000" pitchFamily="50" charset="0"/>
          <a:ea typeface="+mn-ea"/>
          <a:cs typeface="Arial" panose="020B0604020202020204" pitchFamily="34" charset="0"/>
        </a:defRPr>
      </a:lvl1pPr>
      <a:lvl2pPr marL="447675" indent="-228600" algn="l" defTabSz="914400" rtl="0" eaLnBrk="1" latinLnBrk="0" hangingPunct="1">
        <a:lnSpc>
          <a:spcPct val="100000"/>
        </a:lnSpc>
        <a:spcBef>
          <a:spcPts val="600"/>
        </a:spcBef>
        <a:buClr>
          <a:srgbClr val="92278F"/>
        </a:buClr>
        <a:buSzPct val="100000"/>
        <a:buFont typeface="Wingdings" panose="05000000000000000000" pitchFamily="2" charset="2"/>
        <a:buChar char="§"/>
        <a:defRPr sz="1800" kern="1200">
          <a:solidFill>
            <a:schemeClr val="tx1"/>
          </a:solidFill>
          <a:latin typeface="Raleway SemiBold" panose="00000700000000000000" pitchFamily="50" charset="0"/>
          <a:ea typeface="+mn-ea"/>
          <a:cs typeface="Arial" panose="020B0604020202020204" pitchFamily="34" charset="0"/>
        </a:defRPr>
      </a:lvl2pPr>
      <a:lvl3pPr marL="719138" indent="-228600" algn="l" defTabSz="914400" rtl="0" eaLnBrk="1" latinLnBrk="0" hangingPunct="1">
        <a:lnSpc>
          <a:spcPct val="100000"/>
        </a:lnSpc>
        <a:spcBef>
          <a:spcPts val="600"/>
        </a:spcBef>
        <a:buClr>
          <a:srgbClr val="92278F"/>
        </a:buClr>
        <a:buSzPct val="100000"/>
        <a:buFont typeface="Wingdings" panose="05000000000000000000" pitchFamily="2" charset="2"/>
        <a:buChar char="§"/>
        <a:defRPr sz="1800" kern="1200">
          <a:solidFill>
            <a:schemeClr val="tx1"/>
          </a:solidFill>
          <a:latin typeface="Raleway SemiBold" panose="00000700000000000000" pitchFamily="50" charset="0"/>
          <a:ea typeface="+mn-ea"/>
          <a:cs typeface="Arial" panose="020B0604020202020204" pitchFamily="34" charset="0"/>
        </a:defRPr>
      </a:lvl3pPr>
      <a:lvl4pPr marL="1076325" indent="-228600" algn="l" defTabSz="914400" rtl="0" eaLnBrk="1" latinLnBrk="0" hangingPunct="1">
        <a:lnSpc>
          <a:spcPct val="100000"/>
        </a:lnSpc>
        <a:spcBef>
          <a:spcPts val="600"/>
        </a:spcBef>
        <a:buClr>
          <a:srgbClr val="92278F"/>
        </a:buClr>
        <a:buSzPct val="100000"/>
        <a:buFont typeface="Wingdings" panose="05000000000000000000" pitchFamily="2" charset="2"/>
        <a:buChar char="§"/>
        <a:defRPr sz="1800" kern="1200">
          <a:solidFill>
            <a:schemeClr val="tx1"/>
          </a:solidFill>
          <a:latin typeface="Raleway SemiBold" panose="00000700000000000000" pitchFamily="50" charset="0"/>
          <a:ea typeface="+mn-ea"/>
          <a:cs typeface="Arial" panose="020B0604020202020204" pitchFamily="34" charset="0"/>
        </a:defRPr>
      </a:lvl4pPr>
      <a:lvl5pPr marL="1524000" indent="-357188" algn="l" defTabSz="914400" rtl="0" eaLnBrk="1" latinLnBrk="0" hangingPunct="1">
        <a:lnSpc>
          <a:spcPct val="100000"/>
        </a:lnSpc>
        <a:spcBef>
          <a:spcPts val="600"/>
        </a:spcBef>
        <a:buClr>
          <a:srgbClr val="92278F"/>
        </a:buClr>
        <a:buSzPct val="100000"/>
        <a:buFont typeface="Wingdings" panose="05000000000000000000" pitchFamily="2" charset="2"/>
        <a:buChar char="§"/>
        <a:defRPr sz="1800" kern="1200">
          <a:solidFill>
            <a:schemeClr val="tx1"/>
          </a:solidFill>
          <a:latin typeface="Raleway SemiBold" panose="00000700000000000000" pitchFamily="50"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ntario.ca/document/child-protection-service-directives-forms-and-guidelines/policy-directive-cw-003-23-preparing-youth-successful-transition-care-childrens-aid" TargetMode="External"/><Relationship Id="rId2" Type="http://schemas.openxmlformats.org/officeDocument/2006/relationships/hyperlink" Target="https://www.oacas.org/childrens-aid-child-protection/" TargetMode="External"/><Relationship Id="rId1" Type="http://schemas.openxmlformats.org/officeDocument/2006/relationships/slideLayout" Target="../slideLayouts/slideLayout2.xml"/><Relationship Id="rId4" Type="http://schemas.openxmlformats.org/officeDocument/2006/relationships/hyperlink" Target="https://files.ontario.ca/mccss-ready-set-go-guide-en-2023-05-26.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24E652-ED30-6F47-9DE6-79A286E221D1}"/>
              </a:ext>
            </a:extLst>
          </p:cNvPr>
          <p:cNvSpPr>
            <a:spLocks noGrp="1"/>
          </p:cNvSpPr>
          <p:nvPr>
            <p:ph type="ctrTitle"/>
          </p:nvPr>
        </p:nvSpPr>
        <p:spPr>
          <a:xfrm>
            <a:off x="174129" y="1007522"/>
            <a:ext cx="7505055" cy="2136840"/>
          </a:xfrm>
        </p:spPr>
        <p:txBody>
          <a:bodyPr>
            <a:noAutofit/>
          </a:bodyPr>
          <a:lstStyle/>
          <a:p>
            <a:r>
              <a:rPr lang="en-CA" sz="4400" b="1" dirty="0">
                <a:latin typeface="+mj-lt"/>
              </a:rPr>
              <a:t>New Policy and Program for Youth Transitioning from the Care of Children’s Aid Societies</a:t>
            </a:r>
            <a:endParaRPr lang="en-US" sz="1800" b="1" dirty="0">
              <a:latin typeface="+mj-lt"/>
            </a:endParaRPr>
          </a:p>
        </p:txBody>
      </p:sp>
      <p:sp>
        <p:nvSpPr>
          <p:cNvPr id="2" name="Subtitle 1">
            <a:extLst>
              <a:ext uri="{FF2B5EF4-FFF2-40B4-BE49-F238E27FC236}">
                <a16:creationId xmlns:a16="http://schemas.microsoft.com/office/drawing/2014/main" id="{26ED4401-F597-4A96-B57F-FDDD18A88CF9}"/>
              </a:ext>
            </a:extLst>
          </p:cNvPr>
          <p:cNvSpPr>
            <a:spLocks noGrp="1"/>
          </p:cNvSpPr>
          <p:nvPr>
            <p:ph type="subTitle" idx="1"/>
          </p:nvPr>
        </p:nvSpPr>
        <p:spPr>
          <a:xfrm>
            <a:off x="396629" y="3885917"/>
            <a:ext cx="4194671" cy="1219571"/>
          </a:xfrm>
        </p:spPr>
        <p:txBody>
          <a:bodyPr>
            <a:noAutofit/>
          </a:bodyPr>
          <a:lstStyle/>
          <a:p>
            <a:pPr>
              <a:spcAft>
                <a:spcPts val="600"/>
              </a:spcAft>
            </a:pPr>
            <a:r>
              <a:rPr lang="en-US" sz="2200" b="1" dirty="0">
                <a:latin typeface="+mj-lt"/>
              </a:rPr>
              <a:t>Chiefs of Ontario Post Majority Support Services and Child &amp; Family Service Capital Conference</a:t>
            </a:r>
          </a:p>
          <a:p>
            <a:r>
              <a:rPr lang="en-US" sz="2200" b="1" dirty="0">
                <a:latin typeface="+mj-lt"/>
              </a:rPr>
              <a:t>November 7, 2023</a:t>
            </a:r>
            <a:endParaRPr lang="en-CA" sz="2200" b="1" dirty="0">
              <a:latin typeface="+mj-lt"/>
            </a:endParaRPr>
          </a:p>
        </p:txBody>
      </p:sp>
      <p:sp>
        <p:nvSpPr>
          <p:cNvPr id="9" name="Text Placeholder 8">
            <a:extLst>
              <a:ext uri="{FF2B5EF4-FFF2-40B4-BE49-F238E27FC236}">
                <a16:creationId xmlns:a16="http://schemas.microsoft.com/office/drawing/2014/main" id="{2D831A70-C2EE-5946-B886-C7AB3F0AC82B}"/>
              </a:ext>
            </a:extLst>
          </p:cNvPr>
          <p:cNvSpPr>
            <a:spLocks noGrp="1"/>
          </p:cNvSpPr>
          <p:nvPr>
            <p:ph type="body" sz="quarter" idx="13"/>
          </p:nvPr>
        </p:nvSpPr>
        <p:spPr>
          <a:xfrm>
            <a:off x="174129" y="480696"/>
            <a:ext cx="6503797" cy="383075"/>
          </a:xfrm>
        </p:spPr>
        <p:txBody>
          <a:bodyPr>
            <a:normAutofit/>
          </a:bodyPr>
          <a:lstStyle/>
          <a:p>
            <a:r>
              <a:rPr lang="en-US" sz="1600" b="1" dirty="0">
                <a:latin typeface="+mj-lt"/>
              </a:rPr>
              <a:t>Ministry of Children, Community and Social Services </a:t>
            </a:r>
          </a:p>
        </p:txBody>
      </p:sp>
    </p:spTree>
    <p:extLst>
      <p:ext uri="{BB962C8B-B14F-4D97-AF65-F5344CB8AC3E}">
        <p14:creationId xmlns:p14="http://schemas.microsoft.com/office/powerpoint/2010/main" val="366209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BA7408-82B6-411E-B691-2A7772F0974F}"/>
              </a:ext>
            </a:extLst>
          </p:cNvPr>
          <p:cNvSpPr>
            <a:spLocks noGrp="1"/>
          </p:cNvSpPr>
          <p:nvPr>
            <p:ph idx="1"/>
          </p:nvPr>
        </p:nvSpPr>
        <p:spPr>
          <a:xfrm>
            <a:off x="304800" y="501648"/>
            <a:ext cx="11525250" cy="6140080"/>
          </a:xfrm>
        </p:spPr>
        <p:txBody>
          <a:bodyPr>
            <a:noAutofit/>
          </a:bodyPr>
          <a:lstStyle/>
          <a:p>
            <a:pPr marL="285750" indent="-285750">
              <a:spcBef>
                <a:spcPts val="0"/>
              </a:spcBef>
              <a:spcAft>
                <a:spcPts val="600"/>
              </a:spcAft>
              <a:buClr>
                <a:schemeClr val="tx2"/>
              </a:buClr>
              <a:buFont typeface="Arial" panose="020B0604020202020204" pitchFamily="34" charset="0"/>
              <a:buChar char="•"/>
            </a:pPr>
            <a:r>
              <a:rPr lang="en-CA" sz="2200" dirty="0">
                <a:latin typeface="+mn-lt"/>
                <a:cs typeface="Times New Roman" panose="02020603050405020304" pitchFamily="18" charset="0"/>
              </a:rPr>
              <a:t>A youth’s identity should remain a core consideration at all points of transition planning. Youth should have access to culturally appropriate resources and supports that reflect their culture, identity and connections to their communities.</a:t>
            </a:r>
          </a:p>
          <a:p>
            <a:pPr marL="733425" lvl="1" indent="-285750">
              <a:spcBef>
                <a:spcPts val="0"/>
              </a:spcBef>
              <a:spcAft>
                <a:spcPts val="600"/>
              </a:spcAft>
              <a:buClr>
                <a:schemeClr val="tx2"/>
              </a:buClr>
              <a:buFont typeface="Arial" panose="020B0604020202020204" pitchFamily="34" charset="0"/>
              <a:buChar char="•"/>
            </a:pPr>
            <a:r>
              <a:rPr lang="en-CA" sz="2200" dirty="0">
                <a:latin typeface="+mn-lt"/>
                <a:cs typeface="Times New Roman" panose="02020603050405020304" pitchFamily="18" charset="0"/>
              </a:rPr>
              <a:t>Societies should give special consideration to ensure all planning is responsive to the young person’s self-identified identity characteristics, and planning for FNIM youth recognizes their cultures, heritages, traditions, connection to their communities and the concept of the extended family. </a:t>
            </a:r>
          </a:p>
          <a:p>
            <a:pPr marL="285750" lvl="0" indent="-285750">
              <a:spcBef>
                <a:spcPts val="0"/>
              </a:spcBef>
              <a:spcAft>
                <a:spcPts val="600"/>
              </a:spcAft>
              <a:buClr>
                <a:schemeClr val="tx2"/>
              </a:buClr>
              <a:buFont typeface="Arial" panose="020B0604020202020204" pitchFamily="34" charset="0"/>
              <a:buChar char="•"/>
            </a:pPr>
            <a:r>
              <a:rPr lang="en-US" sz="2200" dirty="0">
                <a:effectLst/>
                <a:latin typeface="+mn-lt"/>
                <a:ea typeface="Arial" panose="020B0604020202020204" pitchFamily="34" charset="0"/>
                <a:cs typeface="Times New Roman" panose="02020603050405020304" pitchFamily="18" charset="0"/>
              </a:rPr>
              <a:t>As part of the Guide, the indicator specific to culture, identity and belonging ensures a youth’s culture and identity remain a </a:t>
            </a:r>
            <a:r>
              <a:rPr lang="en-US" sz="2200" dirty="0">
                <a:latin typeface="+mn-lt"/>
                <a:ea typeface="Arial" panose="020B0604020202020204" pitchFamily="34" charset="0"/>
                <a:cs typeface="Times New Roman" panose="02020603050405020304" pitchFamily="18" charset="0"/>
              </a:rPr>
              <a:t>central focus in supporting their successful transition to adulthood</a:t>
            </a:r>
            <a:r>
              <a:rPr lang="en-US" sz="2200" dirty="0">
                <a:effectLst/>
                <a:latin typeface="+mn-lt"/>
                <a:ea typeface="Arial" panose="020B0604020202020204" pitchFamily="34" charset="0"/>
                <a:cs typeface="Times New Roman" panose="02020603050405020304" pitchFamily="18" charset="0"/>
              </a:rPr>
              <a:t>. </a:t>
            </a:r>
          </a:p>
          <a:p>
            <a:pPr marL="817562" lvl="1" indent="-285750">
              <a:spcBef>
                <a:spcPts val="0"/>
              </a:spcBef>
              <a:spcAft>
                <a:spcPts val="1200"/>
              </a:spcAft>
              <a:buClr>
                <a:schemeClr val="tx2"/>
              </a:buClr>
              <a:buFont typeface="Arial" panose="020B0604020202020204" pitchFamily="34" charset="0"/>
              <a:buChar char="•"/>
            </a:pPr>
            <a:r>
              <a:rPr lang="en-CA" sz="2200" dirty="0">
                <a:latin typeface="+mn-lt"/>
                <a:cs typeface="Times New Roman" panose="02020603050405020304" pitchFamily="18" charset="0"/>
              </a:rPr>
              <a:t>The regular review process of the plan of care will support societies and FNIM youth to identify the appropriate services and individuals to participate in the youth’s transition planning process and ongoing opportunities to access </a:t>
            </a:r>
            <a:r>
              <a:rPr lang="en-US" sz="2200" dirty="0">
                <a:latin typeface="+mn-lt"/>
                <a:cs typeface="Times New Roman" panose="02020603050405020304" pitchFamily="18" charset="0"/>
              </a:rPr>
              <a:t>appropriate supports and services that reflect their culture and identity.</a:t>
            </a:r>
          </a:p>
          <a:p>
            <a:pPr marL="285750" marR="0" lvl="0" indent="-285750" algn="l" defTabSz="914400" rtl="0" eaLnBrk="1" fontAlgn="auto" latinLnBrk="0" hangingPunct="1">
              <a:spcBef>
                <a:spcPts val="0"/>
              </a:spcBef>
              <a:spcAft>
                <a:spcPts val="1200"/>
              </a:spcAft>
              <a:buClr>
                <a:schemeClr val="tx2"/>
              </a:buClr>
              <a:buSzPct val="75000"/>
              <a:buFont typeface="Arial" panose="020B0604020202020204" pitchFamily="34" charset="0"/>
              <a:buChar char="•"/>
              <a:tabLst/>
              <a:defRPr/>
            </a:pPr>
            <a:r>
              <a:rPr lang="en-CA" sz="2200" dirty="0">
                <a:latin typeface="+mn-lt"/>
                <a:cs typeface="Times New Roman" panose="02020603050405020304" pitchFamily="18" charset="0"/>
              </a:rPr>
              <a:t>Some Indigenous societies have developed transition planning approaches and resources for FNIM youth that recognizes their cultures, heritages, traditions, connection to their communities and concept of the extended family. </a:t>
            </a:r>
            <a:endParaRPr kumimoji="0" lang="en-US" sz="2200" b="0" i="0" u="sng" strike="noStrike" kern="1200" cap="none" spc="0" normalizeH="0" baseline="0" noProof="0" dirty="0">
              <a:ln>
                <a:noFill/>
              </a:ln>
              <a:effectLst/>
              <a:uLnTx/>
              <a:uFillTx/>
              <a:latin typeface="+mn-lt"/>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76551266-4A92-4BBD-895B-4145AB34426B}"/>
              </a:ext>
            </a:extLst>
          </p:cNvPr>
          <p:cNvSpPr>
            <a:spLocks noGrp="1"/>
          </p:cNvSpPr>
          <p:nvPr>
            <p:ph type="sldNum" sz="quarter" idx="12"/>
          </p:nvPr>
        </p:nvSpPr>
        <p:spPr/>
        <p:txBody>
          <a:bodyPr/>
          <a:lstStyle/>
          <a:p>
            <a:fld id="{9CAA33A2-411E-8443-83D0-3263C24E97A5}" type="slidenum">
              <a:rPr lang="en-US" smtClean="0"/>
              <a:pPr/>
              <a:t>10</a:t>
            </a:fld>
            <a:endParaRPr lang="en-US" dirty="0"/>
          </a:p>
        </p:txBody>
      </p:sp>
      <p:sp>
        <p:nvSpPr>
          <p:cNvPr id="7" name="Title 1">
            <a:extLst>
              <a:ext uri="{FF2B5EF4-FFF2-40B4-BE49-F238E27FC236}">
                <a16:creationId xmlns:a16="http://schemas.microsoft.com/office/drawing/2014/main" id="{5B7951D0-4E59-47A8-82BB-C74627A44F22}"/>
              </a:ext>
            </a:extLst>
          </p:cNvPr>
          <p:cNvSpPr txBox="1">
            <a:spLocks/>
          </p:cNvSpPr>
          <p:nvPr/>
        </p:nvSpPr>
        <p:spPr>
          <a:xfrm>
            <a:off x="0" y="0"/>
            <a:ext cx="12192000" cy="501648"/>
          </a:xfrm>
          <a:prstGeom prst="rect">
            <a:avLst/>
          </a:prstGeom>
          <a:solidFill>
            <a:schemeClr val="tx2"/>
          </a:solidFill>
        </p:spPr>
        <p:txBody>
          <a:bodyPr vert="horz" lIns="91440" tIns="45720" rIns="91440" bIns="45720" rtlCol="0" anchor="t">
            <a:noAutofit/>
          </a:bodyPr>
          <a:lst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a:lstStyle>
          <a:p>
            <a:r>
              <a:rPr lang="en-CA" dirty="0">
                <a:solidFill>
                  <a:schemeClr val="bg1"/>
                </a:solidFill>
                <a:latin typeface="+mj-lt"/>
              </a:rPr>
              <a:t>Culture, Identity, and Community in Transition Planning</a:t>
            </a:r>
            <a:endParaRPr lang="en-CA"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33133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0D8C-E570-2BEE-F5F8-FD3763EA4785}"/>
              </a:ext>
            </a:extLst>
          </p:cNvPr>
          <p:cNvSpPr>
            <a:spLocks noGrp="1"/>
          </p:cNvSpPr>
          <p:nvPr>
            <p:ph type="title"/>
          </p:nvPr>
        </p:nvSpPr>
        <p:spPr>
          <a:xfrm>
            <a:off x="463060" y="2298891"/>
            <a:ext cx="4655999" cy="2260218"/>
          </a:xfrm>
        </p:spPr>
        <p:txBody>
          <a:bodyPr>
            <a:noAutofit/>
          </a:bodyPr>
          <a:lstStyle/>
          <a:p>
            <a:r>
              <a:rPr lang="en-US" sz="4400" b="1" dirty="0">
                <a:latin typeface="+mj-lt"/>
              </a:rPr>
              <a:t>The Ready, Set, Go (RSG) Program (Post-18)</a:t>
            </a:r>
            <a:br>
              <a:rPr lang="en-US" sz="4400" dirty="0"/>
            </a:br>
            <a:endParaRPr lang="en-CA" sz="4400" dirty="0"/>
          </a:p>
        </p:txBody>
      </p:sp>
      <p:sp>
        <p:nvSpPr>
          <p:cNvPr id="4" name="Slide Number Placeholder 3">
            <a:extLst>
              <a:ext uri="{FF2B5EF4-FFF2-40B4-BE49-F238E27FC236}">
                <a16:creationId xmlns:a16="http://schemas.microsoft.com/office/drawing/2014/main" id="{51726037-F358-FF3B-F237-99E628F78202}"/>
              </a:ext>
            </a:extLst>
          </p:cNvPr>
          <p:cNvSpPr>
            <a:spLocks noGrp="1"/>
          </p:cNvSpPr>
          <p:nvPr>
            <p:ph type="sldNum" sz="quarter" idx="4"/>
          </p:nvPr>
        </p:nvSpPr>
        <p:spPr/>
        <p:txBody>
          <a:bodyPr/>
          <a:lstStyle/>
          <a:p>
            <a:fld id="{9CAA33A2-411E-8443-83D0-3263C24E97A5}" type="slidenum">
              <a:rPr lang="en-US" smtClean="0"/>
              <a:pPr/>
              <a:t>11</a:t>
            </a:fld>
            <a:endParaRPr lang="en-US" dirty="0"/>
          </a:p>
        </p:txBody>
      </p:sp>
    </p:spTree>
    <p:extLst>
      <p:ext uri="{BB962C8B-B14F-4D97-AF65-F5344CB8AC3E}">
        <p14:creationId xmlns:p14="http://schemas.microsoft.com/office/powerpoint/2010/main" val="1778129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B01-2AED-49A0-8EDE-DC67B72B68BB}"/>
              </a:ext>
            </a:extLst>
          </p:cNvPr>
          <p:cNvSpPr>
            <a:spLocks noGrp="1"/>
          </p:cNvSpPr>
          <p:nvPr>
            <p:ph type="title"/>
          </p:nvPr>
        </p:nvSpPr>
        <p:spPr>
          <a:xfrm>
            <a:off x="0" y="0"/>
            <a:ext cx="12192000" cy="533234"/>
          </a:xfrm>
          <a:solidFill>
            <a:schemeClr val="tx2"/>
          </a:solidFill>
        </p:spPr>
        <p:txBody>
          <a:bodyPr>
            <a:noAutofit/>
          </a:bodyPr>
          <a:lstStyle/>
          <a:p>
            <a:r>
              <a:rPr lang="en-CA" b="1" dirty="0">
                <a:solidFill>
                  <a:schemeClr val="bg1"/>
                </a:solidFill>
                <a:effectLst/>
                <a:latin typeface="+mj-lt"/>
                <a:ea typeface="Times" panose="02020603050405020304" pitchFamily="18" charset="0"/>
                <a:cs typeface="Arial" panose="020B0604020202020204" pitchFamily="34" charset="0"/>
              </a:rPr>
              <a:t>The Ready, Set, Go Program: Overview</a:t>
            </a:r>
            <a:endParaRPr lang="en-CA" dirty="0">
              <a:solidFill>
                <a:schemeClr val="bg1"/>
              </a:solidFill>
              <a:latin typeface="+mj-lt"/>
              <a:cs typeface="Arial" panose="020B0604020202020204" pitchFamily="34" charset="0"/>
            </a:endParaRPr>
          </a:p>
        </p:txBody>
      </p:sp>
      <p:sp>
        <p:nvSpPr>
          <p:cNvPr id="5" name="Slide Number Placeholder 4">
            <a:extLst>
              <a:ext uri="{FF2B5EF4-FFF2-40B4-BE49-F238E27FC236}">
                <a16:creationId xmlns:a16="http://schemas.microsoft.com/office/drawing/2014/main" id="{1DA9BBAF-CB40-484F-A01A-B13E34545AE5}"/>
              </a:ext>
            </a:extLst>
          </p:cNvPr>
          <p:cNvSpPr>
            <a:spLocks noGrp="1"/>
          </p:cNvSpPr>
          <p:nvPr>
            <p:ph type="sldNum" sz="quarter" idx="12"/>
          </p:nvPr>
        </p:nvSpPr>
        <p:spPr/>
        <p:txBody>
          <a:bodyPr/>
          <a:lstStyle/>
          <a:p>
            <a:fld id="{9CAA33A2-411E-8443-83D0-3263C24E97A5}" type="slidenum">
              <a:rPr lang="en-US" smtClean="0">
                <a:latin typeface="Raleway Medium" panose="00000600000000000000" pitchFamily="50" charset="0"/>
              </a:rPr>
              <a:pPr/>
              <a:t>12</a:t>
            </a:fld>
            <a:endParaRPr lang="en-US" dirty="0">
              <a:latin typeface="Raleway Medium" panose="00000600000000000000" pitchFamily="50" charset="0"/>
            </a:endParaRPr>
          </a:p>
        </p:txBody>
      </p:sp>
      <p:sp>
        <p:nvSpPr>
          <p:cNvPr id="6" name="TextBox 5">
            <a:extLst>
              <a:ext uri="{FF2B5EF4-FFF2-40B4-BE49-F238E27FC236}">
                <a16:creationId xmlns:a16="http://schemas.microsoft.com/office/drawing/2014/main" id="{0D219251-C452-73E8-03B3-66B0297F2B71}"/>
              </a:ext>
            </a:extLst>
          </p:cNvPr>
          <p:cNvSpPr txBox="1"/>
          <p:nvPr/>
        </p:nvSpPr>
        <p:spPr>
          <a:xfrm>
            <a:off x="682388" y="873457"/>
            <a:ext cx="10972800" cy="4151906"/>
          </a:xfrm>
          <a:prstGeom prst="rect">
            <a:avLst/>
          </a:prstGeom>
          <a:noFill/>
        </p:spPr>
        <p:txBody>
          <a:bodyPr wrap="square" rtlCol="0">
            <a:spAutoFit/>
          </a:bodyPr>
          <a:lstStyle/>
          <a:p>
            <a:pPr lvl="0">
              <a:lnSpc>
                <a:spcPct val="115000"/>
              </a:lnSpc>
              <a:spcBef>
                <a:spcPts val="600"/>
              </a:spcBef>
              <a:spcAft>
                <a:spcPts val="600"/>
              </a:spcAft>
              <a:buClr>
                <a:schemeClr val="tx2"/>
              </a:buClr>
            </a:pPr>
            <a:r>
              <a:rPr lang="en-CA" sz="2400" dirty="0">
                <a:effectLst/>
                <a:latin typeface="+mn-lt"/>
                <a:ea typeface="Arial" panose="020B0604020202020204" pitchFamily="34" charset="0"/>
                <a:cs typeface="Arial" panose="020B0604020202020204" pitchFamily="34" charset="0"/>
              </a:rPr>
              <a:t>Launched on April 1, 2023, the Ready, Set, Go (RSG) program is for youth between the </a:t>
            </a:r>
            <a:r>
              <a:rPr lang="en-CA" sz="2400" b="1" dirty="0">
                <a:solidFill>
                  <a:schemeClr val="tx2"/>
                </a:solidFill>
                <a:effectLst/>
                <a:latin typeface="+mn-lt"/>
                <a:ea typeface="Arial" panose="020B0604020202020204" pitchFamily="34" charset="0"/>
                <a:cs typeface="Arial" panose="020B0604020202020204" pitchFamily="34" charset="0"/>
              </a:rPr>
              <a:t>ages of 18 and 22 (until their 23</a:t>
            </a:r>
            <a:r>
              <a:rPr lang="en-CA" sz="2400" b="1" baseline="30000" dirty="0">
                <a:solidFill>
                  <a:schemeClr val="tx2"/>
                </a:solidFill>
                <a:effectLst/>
                <a:latin typeface="+mn-lt"/>
                <a:ea typeface="Arial" panose="020B0604020202020204" pitchFamily="34" charset="0"/>
                <a:cs typeface="Arial" panose="020B0604020202020204" pitchFamily="34" charset="0"/>
              </a:rPr>
              <a:t>rd</a:t>
            </a:r>
            <a:r>
              <a:rPr lang="en-CA" sz="2400" b="1" dirty="0">
                <a:solidFill>
                  <a:schemeClr val="tx2"/>
                </a:solidFill>
                <a:effectLst/>
                <a:latin typeface="+mn-lt"/>
                <a:ea typeface="Arial" panose="020B0604020202020204" pitchFamily="34" charset="0"/>
                <a:cs typeface="Arial" panose="020B0604020202020204" pitchFamily="34" charset="0"/>
              </a:rPr>
              <a:t> birthday)</a:t>
            </a:r>
            <a:r>
              <a:rPr lang="en-CA" sz="2400" b="1" dirty="0">
                <a:effectLst/>
                <a:latin typeface="+mn-lt"/>
                <a:ea typeface="Arial" panose="020B0604020202020204" pitchFamily="34" charset="0"/>
                <a:cs typeface="Arial" panose="020B0604020202020204" pitchFamily="34" charset="0"/>
              </a:rPr>
              <a:t> </a:t>
            </a:r>
            <a:r>
              <a:rPr lang="en-CA" sz="2400" dirty="0">
                <a:effectLst/>
                <a:latin typeface="+mn-lt"/>
                <a:ea typeface="Arial" panose="020B0604020202020204" pitchFamily="34" charset="0"/>
                <a:cs typeface="Arial" panose="020B0604020202020204" pitchFamily="34" charset="0"/>
              </a:rPr>
              <a:t>transitioning from their care arrangements with children’s aid societies. </a:t>
            </a:r>
            <a:endParaRPr lang="en-CA" sz="2400" dirty="0">
              <a:ea typeface="Arial" panose="020B0604020202020204" pitchFamily="34" charset="0"/>
              <a:cs typeface="Times New Roman" panose="02020603050405020304" pitchFamily="18" charset="0"/>
            </a:endParaRPr>
          </a:p>
          <a:p>
            <a:pPr marL="800100" lvl="1" indent="-342900">
              <a:lnSpc>
                <a:spcPct val="115000"/>
              </a:lnSpc>
              <a:spcBef>
                <a:spcPts val="600"/>
              </a:spcBef>
              <a:spcAft>
                <a:spcPts val="600"/>
              </a:spcAft>
              <a:buClr>
                <a:schemeClr val="tx2"/>
              </a:buClr>
              <a:buFont typeface="Arial" panose="020B0604020202020204" pitchFamily="34" charset="0"/>
              <a:buChar char="•"/>
            </a:pPr>
            <a:r>
              <a:rPr lang="en-CA" sz="2400" dirty="0">
                <a:effectLst/>
                <a:latin typeface="+mn-lt"/>
                <a:ea typeface="Arial" panose="020B0604020202020204" pitchFamily="34" charset="0"/>
                <a:cs typeface="Arial" panose="020B0604020202020204" pitchFamily="34" charset="0"/>
              </a:rPr>
              <a:t>The RSG program increases the age of eligibility for support and services until the age of 23, up from age 21.</a:t>
            </a:r>
            <a:r>
              <a:rPr lang="en-CA" sz="2400" dirty="0">
                <a:solidFill>
                  <a:srgbClr val="1A1A1A"/>
                </a:solidFill>
                <a:effectLst/>
                <a:latin typeface="+mn-lt"/>
                <a:ea typeface="Arial" panose="020B0604020202020204" pitchFamily="34" charset="0"/>
                <a:cs typeface="Arial" panose="020B0604020202020204" pitchFamily="34" charset="0"/>
              </a:rPr>
              <a:t> </a:t>
            </a:r>
            <a:endParaRPr lang="en-CA" sz="2400" dirty="0">
              <a:solidFill>
                <a:srgbClr val="1A1A1A"/>
              </a:solidFill>
              <a:ea typeface="Arial" panose="020B0604020202020204" pitchFamily="34" charset="0"/>
              <a:cs typeface="Times New Roman" panose="02020603050405020304" pitchFamily="18" charset="0"/>
            </a:endParaRPr>
          </a:p>
          <a:p>
            <a:pPr>
              <a:lnSpc>
                <a:spcPct val="115000"/>
              </a:lnSpc>
              <a:spcBef>
                <a:spcPts val="600"/>
              </a:spcBef>
              <a:spcAft>
                <a:spcPts val="600"/>
              </a:spcAft>
              <a:buClr>
                <a:schemeClr val="tx2"/>
              </a:buClr>
            </a:pPr>
            <a:r>
              <a:rPr lang="en-CA" sz="2400" dirty="0">
                <a:effectLst/>
                <a:latin typeface="+mn-lt"/>
                <a:ea typeface="Arial" panose="020B0604020202020204" pitchFamily="34" charset="0"/>
                <a:cs typeface="Arial" panose="020B0604020202020204" pitchFamily="34" charset="0"/>
              </a:rPr>
              <a:t>The RSG program will connect youth transitioning out of care with </a:t>
            </a:r>
            <a:r>
              <a:rPr lang="en-CA" sz="2400" b="1" dirty="0">
                <a:solidFill>
                  <a:schemeClr val="tx2"/>
                </a:solidFill>
                <a:effectLst/>
                <a:latin typeface="+mn-lt"/>
                <a:ea typeface="Arial" panose="020B0604020202020204" pitchFamily="34" charset="0"/>
                <a:cs typeface="Arial" panose="020B0604020202020204" pitchFamily="34" charset="0"/>
              </a:rPr>
              <a:t>life skills and supports they need to prepare for and succeed after leaving care, including pursuing post-secondary education, skilled trades training and employment opportunities.</a:t>
            </a:r>
            <a:endParaRPr lang="en-CA" sz="24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322685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3E290-F6D2-6F03-5B06-DE06F4AB9E25}"/>
              </a:ext>
            </a:extLst>
          </p:cNvPr>
          <p:cNvSpPr>
            <a:spLocks noGrp="1"/>
          </p:cNvSpPr>
          <p:nvPr>
            <p:ph type="title"/>
          </p:nvPr>
        </p:nvSpPr>
        <p:spPr>
          <a:xfrm>
            <a:off x="0" y="0"/>
            <a:ext cx="12192000" cy="557780"/>
          </a:xfrm>
          <a:solidFill>
            <a:schemeClr val="tx2"/>
          </a:solidFill>
        </p:spPr>
        <p:txBody>
          <a:bodyPr/>
          <a:lstStyle/>
          <a:p>
            <a:r>
              <a:rPr lang="en-US" b="1" dirty="0">
                <a:solidFill>
                  <a:schemeClr val="bg1"/>
                </a:solidFill>
                <a:latin typeface="+mj-lt"/>
              </a:rPr>
              <a:t>The Ready, Set, Go Program: Financial Supports</a:t>
            </a:r>
            <a:endParaRPr lang="en-CA" b="1" dirty="0">
              <a:solidFill>
                <a:schemeClr val="bg1"/>
              </a:solidFill>
              <a:latin typeface="+mj-lt"/>
            </a:endParaRPr>
          </a:p>
        </p:txBody>
      </p:sp>
      <p:sp>
        <p:nvSpPr>
          <p:cNvPr id="3" name="Content Placeholder 2">
            <a:extLst>
              <a:ext uri="{FF2B5EF4-FFF2-40B4-BE49-F238E27FC236}">
                <a16:creationId xmlns:a16="http://schemas.microsoft.com/office/drawing/2014/main" id="{CF88D593-0C99-D1AC-D5D6-872FF76115A8}"/>
              </a:ext>
            </a:extLst>
          </p:cNvPr>
          <p:cNvSpPr>
            <a:spLocks noGrp="1"/>
          </p:cNvSpPr>
          <p:nvPr>
            <p:ph idx="1"/>
          </p:nvPr>
        </p:nvSpPr>
        <p:spPr>
          <a:xfrm>
            <a:off x="463060" y="661678"/>
            <a:ext cx="11265880" cy="5785424"/>
          </a:xfrm>
        </p:spPr>
        <p:txBody>
          <a:bodyPr>
            <a:noAutofit/>
          </a:bodyPr>
          <a:lstStyle/>
          <a:p>
            <a:pPr lvl="0">
              <a:lnSpc>
                <a:spcPct val="115000"/>
              </a:lnSpc>
              <a:buClr>
                <a:schemeClr val="tx2"/>
              </a:buClr>
            </a:pPr>
            <a:r>
              <a:rPr lang="en-CA" sz="2400" dirty="0">
                <a:effectLst/>
                <a:latin typeface="+mn-lt"/>
                <a:ea typeface="Arial" panose="020B0604020202020204" pitchFamily="34" charset="0"/>
                <a:cs typeface="Arial" panose="020B0604020202020204" pitchFamily="34" charset="0"/>
              </a:rPr>
              <a:t>To ensure that youth have a better quality of life and enhanced safety and stability, youth will receive increased financial supports through the RSG program. Funding has increased for eligible youth from $850 per month to:</a:t>
            </a:r>
            <a:endParaRPr lang="en-CA" sz="2400" dirty="0">
              <a:latin typeface="+mn-lt"/>
              <a:ea typeface="Arial" panose="020B0604020202020204" pitchFamily="34" charset="0"/>
              <a:cs typeface="Times New Roman" panose="02020603050405020304" pitchFamily="18" charset="0"/>
            </a:endParaRPr>
          </a:p>
          <a:p>
            <a:pPr lvl="0">
              <a:lnSpc>
                <a:spcPct val="115000"/>
              </a:lnSpc>
              <a:buClr>
                <a:schemeClr val="tx2"/>
              </a:buClr>
            </a:pPr>
            <a:endParaRPr lang="en-CA" sz="2200" b="1" dirty="0">
              <a:solidFill>
                <a:schemeClr val="tx2"/>
              </a:solidFill>
              <a:effectLst/>
              <a:latin typeface="+mn-lt"/>
              <a:ea typeface="Arial" panose="020B0604020202020204" pitchFamily="34" charset="0"/>
              <a:cs typeface="Times New Roman" panose="02020603050405020304" pitchFamily="18" charset="0"/>
            </a:endParaRPr>
          </a:p>
          <a:p>
            <a:pPr lvl="0">
              <a:lnSpc>
                <a:spcPct val="115000"/>
              </a:lnSpc>
              <a:buClr>
                <a:schemeClr val="tx2"/>
              </a:buClr>
            </a:pPr>
            <a:endParaRPr lang="en-CA" sz="2200" b="1" dirty="0">
              <a:solidFill>
                <a:schemeClr val="tx2"/>
              </a:solidFill>
              <a:latin typeface="+mn-lt"/>
              <a:ea typeface="Arial" panose="020B0604020202020204" pitchFamily="34" charset="0"/>
              <a:cs typeface="Times New Roman" panose="02020603050405020304" pitchFamily="18" charset="0"/>
            </a:endParaRPr>
          </a:p>
          <a:p>
            <a:pPr lvl="0">
              <a:lnSpc>
                <a:spcPct val="115000"/>
              </a:lnSpc>
              <a:spcAft>
                <a:spcPts val="0"/>
              </a:spcAft>
              <a:buClr>
                <a:schemeClr val="tx2"/>
              </a:buClr>
            </a:pPr>
            <a:endParaRPr lang="en-CA" sz="1800" b="1" dirty="0">
              <a:solidFill>
                <a:schemeClr val="tx2"/>
              </a:solidFill>
              <a:latin typeface="+mn-lt"/>
              <a:ea typeface="Arial" panose="020B0604020202020204" pitchFamily="34" charset="0"/>
              <a:cs typeface="Times New Roman" panose="02020603050405020304" pitchFamily="18" charset="0"/>
            </a:endParaRPr>
          </a:p>
          <a:p>
            <a:pPr lvl="0">
              <a:lnSpc>
                <a:spcPct val="115000"/>
              </a:lnSpc>
              <a:buClr>
                <a:schemeClr val="tx2"/>
              </a:buClr>
            </a:pPr>
            <a:endParaRPr lang="en-CA" sz="2400" dirty="0">
              <a:effectLst/>
              <a:latin typeface="+mn-lt"/>
              <a:ea typeface="Arial" panose="020B0604020202020204" pitchFamily="34" charset="0"/>
              <a:cs typeface="Arial" panose="020B0604020202020204" pitchFamily="34" charset="0"/>
            </a:endParaRPr>
          </a:p>
          <a:p>
            <a:pPr lvl="0">
              <a:lnSpc>
                <a:spcPct val="115000"/>
              </a:lnSpc>
              <a:buClr>
                <a:schemeClr val="tx2"/>
              </a:buClr>
            </a:pPr>
            <a:r>
              <a:rPr lang="en-CA" sz="2400" dirty="0">
                <a:effectLst/>
                <a:latin typeface="+mn-lt"/>
                <a:ea typeface="Arial" panose="020B0604020202020204" pitchFamily="34" charset="0"/>
                <a:cs typeface="Arial" panose="020B0604020202020204" pitchFamily="34" charset="0"/>
              </a:rPr>
              <a:t>On top of the increased financial supports:</a:t>
            </a:r>
            <a:endParaRPr lang="en-CA" sz="2400" dirty="0">
              <a:effectLst/>
              <a:latin typeface="+mn-lt"/>
              <a:ea typeface="Arial" panose="020B0604020202020204" pitchFamily="34" charset="0"/>
              <a:cs typeface="Times New Roman" panose="02020603050405020304" pitchFamily="18" charset="0"/>
            </a:endParaRPr>
          </a:p>
          <a:p>
            <a:pPr marL="914400" lvl="1" indent="-457200">
              <a:lnSpc>
                <a:spcPct val="115000"/>
              </a:lnSpc>
              <a:buClr>
                <a:schemeClr val="tx2"/>
              </a:buClr>
              <a:buFont typeface="Arial" panose="020B0604020202020204" pitchFamily="34" charset="0"/>
              <a:buChar char="•"/>
            </a:pPr>
            <a:r>
              <a:rPr lang="en-CA" sz="2400" dirty="0">
                <a:effectLst/>
                <a:latin typeface="+mn-lt"/>
                <a:ea typeface="Arial" panose="020B0604020202020204" pitchFamily="34" charset="0"/>
                <a:cs typeface="Arial" panose="020B0604020202020204" pitchFamily="34" charset="0"/>
              </a:rPr>
              <a:t>Youth participating in a post-secondary or training program (skilled trades, apprenticeship) may receive an additional </a:t>
            </a:r>
            <a:r>
              <a:rPr lang="en-CA" sz="2400" b="1" dirty="0">
                <a:solidFill>
                  <a:schemeClr val="tx2"/>
                </a:solidFill>
                <a:effectLst/>
                <a:latin typeface="+mn-lt"/>
                <a:ea typeface="Arial" panose="020B0604020202020204" pitchFamily="34" charset="0"/>
                <a:cs typeface="Arial" panose="020B0604020202020204" pitchFamily="34" charset="0"/>
              </a:rPr>
              <a:t>$500/month</a:t>
            </a:r>
            <a:r>
              <a:rPr lang="en-CA" sz="2400" b="1" dirty="0">
                <a:solidFill>
                  <a:srgbClr val="FF0000"/>
                </a:solidFill>
                <a:effectLst/>
                <a:latin typeface="+mn-lt"/>
                <a:ea typeface="Arial" panose="020B0604020202020204" pitchFamily="34" charset="0"/>
                <a:cs typeface="Arial" panose="020B0604020202020204" pitchFamily="34" charset="0"/>
              </a:rPr>
              <a:t> </a:t>
            </a:r>
            <a:r>
              <a:rPr lang="en-CA" sz="2400" b="1" dirty="0">
                <a:solidFill>
                  <a:schemeClr val="tx2"/>
                </a:solidFill>
                <a:effectLst/>
                <a:latin typeface="+mn-lt"/>
                <a:ea typeface="Arial" panose="020B0604020202020204" pitchFamily="34" charset="0"/>
                <a:cs typeface="Arial" panose="020B0604020202020204" pitchFamily="34" charset="0"/>
              </a:rPr>
              <a:t>financial assistance from age 20.</a:t>
            </a:r>
            <a:endParaRPr lang="en-CA" sz="2400" b="1" dirty="0">
              <a:solidFill>
                <a:schemeClr val="tx2"/>
              </a:solidFill>
              <a:effectLst/>
              <a:latin typeface="+mn-lt"/>
              <a:ea typeface="Arial" panose="020B0604020202020204" pitchFamily="34" charset="0"/>
              <a:cs typeface="Times New Roman" panose="02020603050405020304" pitchFamily="18" charset="0"/>
            </a:endParaRPr>
          </a:p>
          <a:p>
            <a:pPr marL="914400" lvl="1" indent="-457200">
              <a:lnSpc>
                <a:spcPct val="115000"/>
              </a:lnSpc>
              <a:spcAft>
                <a:spcPts val="1000"/>
              </a:spcAft>
              <a:buClr>
                <a:schemeClr val="tx2"/>
              </a:buClr>
              <a:buFont typeface="Arial" panose="020B0604020202020204" pitchFamily="34" charset="0"/>
              <a:buChar char="•"/>
            </a:pPr>
            <a:r>
              <a:rPr lang="en-CA" sz="2400" dirty="0">
                <a:effectLst/>
                <a:latin typeface="+mn-lt"/>
                <a:ea typeface="Arial" panose="020B0604020202020204" pitchFamily="34" charset="0"/>
                <a:cs typeface="Arial" panose="020B0604020202020204" pitchFamily="34" charset="0"/>
              </a:rPr>
              <a:t>Youth will also be able to work up to 40 hours per week at Ontario’s minimum wage without affecting financial supports provided through the RSG program.</a:t>
            </a:r>
            <a:endParaRPr lang="en-CA" sz="2400" dirty="0">
              <a:effectLst/>
              <a:latin typeface="+mn-lt"/>
              <a:ea typeface="Arial" panose="020B0604020202020204" pitchFamily="34" charset="0"/>
              <a:cs typeface="Times New Roman" panose="02020603050405020304" pitchFamily="18" charset="0"/>
            </a:endParaRPr>
          </a:p>
          <a:p>
            <a:endParaRPr lang="en-CA" dirty="0"/>
          </a:p>
        </p:txBody>
      </p:sp>
      <p:sp>
        <p:nvSpPr>
          <p:cNvPr id="4" name="Slide Number Placeholder 3">
            <a:extLst>
              <a:ext uri="{FF2B5EF4-FFF2-40B4-BE49-F238E27FC236}">
                <a16:creationId xmlns:a16="http://schemas.microsoft.com/office/drawing/2014/main" id="{9375C094-EFA8-55BA-8715-266378E6D000}"/>
              </a:ext>
            </a:extLst>
          </p:cNvPr>
          <p:cNvSpPr>
            <a:spLocks noGrp="1"/>
          </p:cNvSpPr>
          <p:nvPr>
            <p:ph type="sldNum" sz="quarter" idx="12"/>
          </p:nvPr>
        </p:nvSpPr>
        <p:spPr/>
        <p:txBody>
          <a:bodyPr/>
          <a:lstStyle/>
          <a:p>
            <a:fld id="{9CAA33A2-411E-8443-83D0-3263C24E97A5}" type="slidenum">
              <a:rPr lang="en-US" smtClean="0"/>
              <a:pPr/>
              <a:t>13</a:t>
            </a:fld>
            <a:endParaRPr lang="en-US" dirty="0"/>
          </a:p>
        </p:txBody>
      </p:sp>
      <p:sp>
        <p:nvSpPr>
          <p:cNvPr id="5" name="Oval 4">
            <a:extLst>
              <a:ext uri="{FF2B5EF4-FFF2-40B4-BE49-F238E27FC236}">
                <a16:creationId xmlns:a16="http://schemas.microsoft.com/office/drawing/2014/main" id="{2ED782CD-2D55-F587-1849-80B198217F9D}"/>
              </a:ext>
            </a:extLst>
          </p:cNvPr>
          <p:cNvSpPr/>
          <p:nvPr/>
        </p:nvSpPr>
        <p:spPr>
          <a:xfrm>
            <a:off x="1444487" y="2040834"/>
            <a:ext cx="1480516" cy="13881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a:solidFill>
                  <a:schemeClr val="bg1"/>
                </a:solidFill>
                <a:effectLst/>
                <a:latin typeface="+mn-lt"/>
                <a:ea typeface="Arial" panose="020B0604020202020204" pitchFamily="34" charset="0"/>
                <a:cs typeface="Arial" panose="020B0604020202020204" pitchFamily="34" charset="0"/>
              </a:rPr>
              <a:t>Age 18 $1,800</a:t>
            </a:r>
            <a:endParaRPr lang="en-CA" sz="2200" b="1" dirty="0">
              <a:solidFill>
                <a:schemeClr val="bg1"/>
              </a:solidFill>
              <a:effectLst/>
              <a:latin typeface="+mn-lt"/>
              <a:ea typeface="Arial" panose="020B0604020202020204"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3223ABDD-ADB6-82D5-E607-DD5AD4A3470F}"/>
              </a:ext>
            </a:extLst>
          </p:cNvPr>
          <p:cNvSpPr/>
          <p:nvPr/>
        </p:nvSpPr>
        <p:spPr>
          <a:xfrm>
            <a:off x="3479462" y="2040835"/>
            <a:ext cx="1480516" cy="1388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a:solidFill>
                  <a:schemeClr val="bg1"/>
                </a:solidFill>
                <a:effectLst/>
                <a:latin typeface="+mn-lt"/>
                <a:ea typeface="Arial" panose="020B0604020202020204" pitchFamily="34" charset="0"/>
                <a:cs typeface="Arial" panose="020B0604020202020204" pitchFamily="34" charset="0"/>
              </a:rPr>
              <a:t>Age 19</a:t>
            </a:r>
          </a:p>
          <a:p>
            <a:pPr algn="ctr"/>
            <a:r>
              <a:rPr lang="en-CA" sz="2200" b="1" dirty="0">
                <a:solidFill>
                  <a:schemeClr val="bg1"/>
                </a:solidFill>
                <a:effectLst/>
                <a:latin typeface="+mn-lt"/>
                <a:ea typeface="Arial" panose="020B0604020202020204" pitchFamily="34" charset="0"/>
                <a:cs typeface="Arial" panose="020B0604020202020204" pitchFamily="34" charset="0"/>
              </a:rPr>
              <a:t> $1,500</a:t>
            </a:r>
            <a:endParaRPr lang="en-CA" sz="2200" b="1" dirty="0">
              <a:solidFill>
                <a:schemeClr val="bg1"/>
              </a:solidFill>
              <a:effectLst/>
              <a:latin typeface="+mn-lt"/>
              <a:ea typeface="Arial" panose="020B0604020202020204"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E42EFFB9-3551-0254-94E4-E5E048467B51}"/>
              </a:ext>
            </a:extLst>
          </p:cNvPr>
          <p:cNvSpPr/>
          <p:nvPr/>
        </p:nvSpPr>
        <p:spPr>
          <a:xfrm>
            <a:off x="5514437" y="2040835"/>
            <a:ext cx="1480516" cy="1388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a:solidFill>
                  <a:schemeClr val="bg1"/>
                </a:solidFill>
                <a:effectLst/>
                <a:latin typeface="+mn-lt"/>
                <a:ea typeface="Arial" panose="020B0604020202020204" pitchFamily="34" charset="0"/>
                <a:cs typeface="Arial" panose="020B0604020202020204" pitchFamily="34" charset="0"/>
              </a:rPr>
              <a:t>Age 20 $1,000</a:t>
            </a:r>
            <a:endParaRPr lang="en-CA" sz="2200" b="1" dirty="0">
              <a:solidFill>
                <a:schemeClr val="bg1"/>
              </a:solidFill>
              <a:effectLst/>
              <a:latin typeface="+mn-lt"/>
              <a:ea typeface="Arial" panose="020B0604020202020204" pitchFamily="34" charset="0"/>
              <a:cs typeface="Times New Roman" panose="02020603050405020304" pitchFamily="18" charset="0"/>
            </a:endParaRPr>
          </a:p>
        </p:txBody>
      </p:sp>
      <p:sp>
        <p:nvSpPr>
          <p:cNvPr id="8" name="Oval 7">
            <a:extLst>
              <a:ext uri="{FF2B5EF4-FFF2-40B4-BE49-F238E27FC236}">
                <a16:creationId xmlns:a16="http://schemas.microsoft.com/office/drawing/2014/main" id="{B1F75E31-DBB3-D8D7-AD7E-F0668D8125A4}"/>
              </a:ext>
            </a:extLst>
          </p:cNvPr>
          <p:cNvSpPr/>
          <p:nvPr/>
        </p:nvSpPr>
        <p:spPr>
          <a:xfrm>
            <a:off x="7549412" y="2040834"/>
            <a:ext cx="1480516" cy="1388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a:solidFill>
                  <a:schemeClr val="bg1"/>
                </a:solidFill>
                <a:effectLst/>
                <a:latin typeface="+mn-lt"/>
                <a:ea typeface="Arial" panose="020B0604020202020204" pitchFamily="34" charset="0"/>
                <a:cs typeface="Arial" panose="020B0604020202020204" pitchFamily="34" charset="0"/>
              </a:rPr>
              <a:t>Age 21 $1,000</a:t>
            </a:r>
            <a:endParaRPr lang="en-CA" sz="2200" b="1" dirty="0">
              <a:solidFill>
                <a:schemeClr val="bg1"/>
              </a:solidFill>
              <a:effectLst/>
              <a:latin typeface="+mn-lt"/>
              <a:ea typeface="Arial" panose="020B0604020202020204" pitchFamily="34" charset="0"/>
              <a:cs typeface="Times New Roman" panose="02020603050405020304" pitchFamily="18" charset="0"/>
            </a:endParaRPr>
          </a:p>
        </p:txBody>
      </p:sp>
      <p:sp>
        <p:nvSpPr>
          <p:cNvPr id="9" name="Oval 8">
            <a:extLst>
              <a:ext uri="{FF2B5EF4-FFF2-40B4-BE49-F238E27FC236}">
                <a16:creationId xmlns:a16="http://schemas.microsoft.com/office/drawing/2014/main" id="{2E980503-7E16-8C27-7B21-17460BDDDD0C}"/>
              </a:ext>
            </a:extLst>
          </p:cNvPr>
          <p:cNvSpPr/>
          <p:nvPr/>
        </p:nvSpPr>
        <p:spPr>
          <a:xfrm>
            <a:off x="9584387" y="2040835"/>
            <a:ext cx="1480516" cy="1388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200" b="1" dirty="0">
                <a:solidFill>
                  <a:schemeClr val="bg1"/>
                </a:solidFill>
                <a:effectLst/>
                <a:latin typeface="+mn-lt"/>
                <a:ea typeface="Arial" panose="020B0604020202020204" pitchFamily="34" charset="0"/>
                <a:cs typeface="Arial" panose="020B0604020202020204" pitchFamily="34" charset="0"/>
              </a:rPr>
              <a:t>Age 22 $500</a:t>
            </a:r>
            <a:endParaRPr lang="en-CA" sz="2200" dirty="0"/>
          </a:p>
        </p:txBody>
      </p:sp>
    </p:spTree>
    <p:extLst>
      <p:ext uri="{BB962C8B-B14F-4D97-AF65-F5344CB8AC3E}">
        <p14:creationId xmlns:p14="http://schemas.microsoft.com/office/powerpoint/2010/main" val="181991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EDEC5-1ED7-AE97-B511-5D53DF8C777B}"/>
              </a:ext>
            </a:extLst>
          </p:cNvPr>
          <p:cNvSpPr>
            <a:spLocks noGrp="1"/>
          </p:cNvSpPr>
          <p:nvPr>
            <p:ph type="title"/>
          </p:nvPr>
        </p:nvSpPr>
        <p:spPr>
          <a:xfrm>
            <a:off x="463060" y="1562147"/>
            <a:ext cx="4770677" cy="3733705"/>
          </a:xfrm>
        </p:spPr>
        <p:txBody>
          <a:bodyPr>
            <a:noAutofit/>
          </a:bodyPr>
          <a:lstStyle/>
          <a:p>
            <a:r>
              <a:rPr lang="en-CA" sz="4400" b="1" dirty="0">
                <a:latin typeface="+mn-lt"/>
                <a:ea typeface="Times New Roman" panose="02020603050405020304" pitchFamily="18" charset="0"/>
              </a:rPr>
              <a:t>Additional information for Bands and/or </a:t>
            </a:r>
            <a:r>
              <a:rPr lang="en-CA" sz="4400" b="1" dirty="0">
                <a:solidFill>
                  <a:schemeClr val="tx1"/>
                </a:solidFill>
                <a:latin typeface="+mn-lt"/>
                <a:ea typeface="Times New Roman" panose="02020603050405020304" pitchFamily="18" charset="0"/>
              </a:rPr>
              <a:t>First Nations, Inuit and Métis Communities</a:t>
            </a:r>
            <a:endParaRPr lang="en-CA" sz="4400" b="1" dirty="0">
              <a:solidFill>
                <a:schemeClr val="tx1"/>
              </a:solidFill>
            </a:endParaRPr>
          </a:p>
        </p:txBody>
      </p:sp>
      <p:sp>
        <p:nvSpPr>
          <p:cNvPr id="4" name="Slide Number Placeholder 3">
            <a:extLst>
              <a:ext uri="{FF2B5EF4-FFF2-40B4-BE49-F238E27FC236}">
                <a16:creationId xmlns:a16="http://schemas.microsoft.com/office/drawing/2014/main" id="{C6B01AF0-5E90-903F-E563-CD9E3F573479}"/>
              </a:ext>
            </a:extLst>
          </p:cNvPr>
          <p:cNvSpPr>
            <a:spLocks noGrp="1"/>
          </p:cNvSpPr>
          <p:nvPr>
            <p:ph type="sldNum" sz="quarter" idx="4"/>
          </p:nvPr>
        </p:nvSpPr>
        <p:spPr/>
        <p:txBody>
          <a:bodyPr/>
          <a:lstStyle/>
          <a:p>
            <a:fld id="{9CAA33A2-411E-8443-83D0-3263C24E97A5}" type="slidenum">
              <a:rPr lang="en-US" smtClean="0"/>
              <a:pPr/>
              <a:t>14</a:t>
            </a:fld>
            <a:endParaRPr lang="en-US" dirty="0"/>
          </a:p>
        </p:txBody>
      </p:sp>
    </p:spTree>
    <p:extLst>
      <p:ext uri="{BB962C8B-B14F-4D97-AF65-F5344CB8AC3E}">
        <p14:creationId xmlns:p14="http://schemas.microsoft.com/office/powerpoint/2010/main" val="42401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BA7408-82B6-411E-B691-2A7772F0974F}"/>
              </a:ext>
            </a:extLst>
          </p:cNvPr>
          <p:cNvSpPr>
            <a:spLocks noGrp="1"/>
          </p:cNvSpPr>
          <p:nvPr>
            <p:ph idx="1"/>
          </p:nvPr>
        </p:nvSpPr>
        <p:spPr>
          <a:xfrm>
            <a:off x="485775" y="800597"/>
            <a:ext cx="11220450" cy="4647205"/>
          </a:xfrm>
        </p:spPr>
        <p:txBody>
          <a:bodyPr>
            <a:noAutofit/>
          </a:bodyPr>
          <a:lstStyle/>
          <a:p>
            <a:pPr marL="581025" indent="-342900">
              <a:lnSpc>
                <a:spcPct val="115000"/>
              </a:lnSpc>
              <a:spcBef>
                <a:spcPts val="0"/>
              </a:spcBef>
              <a:buClr>
                <a:schemeClr val="tx2"/>
              </a:buClr>
              <a:buFont typeface="Arial" panose="020B0604020202020204" pitchFamily="34" charset="0"/>
              <a:buChar char="•"/>
              <a:tabLst>
                <a:tab pos="173038" algn="l"/>
              </a:tabLst>
              <a:defRPr/>
            </a:pPr>
            <a:r>
              <a:rPr lang="en-CA" sz="2400" dirty="0">
                <a:latin typeface="+mn-lt"/>
                <a:cs typeface="Arial" panose="020B0604020202020204" pitchFamily="34" charset="0"/>
              </a:rPr>
              <a:t>Societies are required to work with young people to identify the supports and services that will support their successful transition. </a:t>
            </a:r>
            <a:r>
              <a:rPr lang="en-CA" sz="2400" b="1" dirty="0">
                <a:solidFill>
                  <a:schemeClr val="accent1"/>
                </a:solidFill>
                <a:latin typeface="+mn-lt"/>
                <a:cs typeface="Arial" panose="020B0604020202020204" pitchFamily="34" charset="0"/>
              </a:rPr>
              <a:t>This includes engaging with the youth’s bands and/or FNIM communities</a:t>
            </a:r>
            <a:r>
              <a:rPr lang="en-CA" sz="2400" dirty="0">
                <a:latin typeface="+mn-lt"/>
                <a:cs typeface="Arial" panose="020B0604020202020204" pitchFamily="34" charset="0"/>
              </a:rPr>
              <a:t> and other service providers to support the young person to access activities including services and supports to achieve their goals, overcome identified barriers and track their progress in preparing for transition.</a:t>
            </a:r>
            <a:endParaRPr lang="en-CA" sz="2400" strike="sngStrike" dirty="0">
              <a:highlight>
                <a:srgbClr val="FFFF00"/>
              </a:highlight>
              <a:latin typeface="+mn-lt"/>
            </a:endParaRPr>
          </a:p>
          <a:p>
            <a:pPr marL="581025" indent="-342900">
              <a:lnSpc>
                <a:spcPct val="115000"/>
              </a:lnSpc>
              <a:spcBef>
                <a:spcPts val="0"/>
              </a:spcBef>
              <a:buClr>
                <a:schemeClr val="tx2"/>
              </a:buClr>
              <a:buFont typeface="Arial" panose="020B0604020202020204" pitchFamily="34" charset="0"/>
              <a:buChar char="•"/>
              <a:tabLst>
                <a:tab pos="173038" algn="l"/>
              </a:tabLst>
              <a:defRPr/>
            </a:pPr>
            <a:r>
              <a:rPr lang="en-CA" sz="2400" b="1" dirty="0">
                <a:solidFill>
                  <a:schemeClr val="tx2"/>
                </a:solidFill>
                <a:effectLst/>
                <a:latin typeface="+mn-lt"/>
                <a:ea typeface="Arial" panose="020B0604020202020204" pitchFamily="34" charset="0"/>
                <a:cs typeface="Arial" panose="020B0604020202020204" pitchFamily="34" charset="0"/>
              </a:rPr>
              <a:t>Societies are required to notify and invite the youth’s bands and/or FNIM communities to participate in the regular transition planning processes </a:t>
            </a:r>
            <a:r>
              <a:rPr lang="en-CA" sz="2400" dirty="0">
                <a:effectLst/>
                <a:latin typeface="+mn-lt"/>
                <a:ea typeface="Arial" panose="020B0604020202020204" pitchFamily="34" charset="0"/>
                <a:cs typeface="Arial" panose="020B0604020202020204" pitchFamily="34" charset="0"/>
              </a:rPr>
              <a:t>and to use</a:t>
            </a:r>
            <a:r>
              <a:rPr lang="en-CA" sz="2400" dirty="0">
                <a:latin typeface="+mn-lt"/>
                <a:ea typeface="Arial" panose="020B0604020202020204" pitchFamily="34" charset="0"/>
                <a:cs typeface="Arial" panose="020B0604020202020204" pitchFamily="34" charset="0"/>
              </a:rPr>
              <a:t> any</a:t>
            </a:r>
            <a:r>
              <a:rPr lang="en-CA" sz="2400" dirty="0">
                <a:effectLst/>
                <a:latin typeface="+mn-lt"/>
                <a:ea typeface="Arial" panose="020B0604020202020204" pitchFamily="34" charset="0"/>
                <a:cs typeface="Arial" panose="020B0604020202020204" pitchFamily="34" charset="0"/>
              </a:rPr>
              <a:t> culturally specific planning process. </a:t>
            </a:r>
          </a:p>
          <a:p>
            <a:pPr marL="971550" lvl="1" indent="-285750">
              <a:lnSpc>
                <a:spcPct val="115000"/>
              </a:lnSpc>
              <a:spcBef>
                <a:spcPts val="0"/>
              </a:spcBef>
              <a:buClr>
                <a:schemeClr val="tx2"/>
              </a:buClr>
              <a:buFont typeface="Arial" panose="020B0604020202020204" pitchFamily="34" charset="0"/>
              <a:buChar char="•"/>
            </a:pPr>
            <a:r>
              <a:rPr lang="en-CA" sz="2400" dirty="0">
                <a:latin typeface="+mn-lt"/>
                <a:ea typeface="Arial" panose="020B0604020202020204" pitchFamily="34" charset="0"/>
                <a:cs typeface="Arial" panose="020B0604020202020204" pitchFamily="34" charset="0"/>
              </a:rPr>
              <a:t>Further</a:t>
            </a:r>
            <a:r>
              <a:rPr lang="en-CA" sz="2400" dirty="0">
                <a:effectLst/>
                <a:latin typeface="+mn-lt"/>
                <a:ea typeface="Arial" panose="020B0604020202020204" pitchFamily="34" charset="0"/>
                <a:cs typeface="Arial" panose="020B0604020202020204" pitchFamily="34" charset="0"/>
              </a:rPr>
              <a:t>, all legislative and regulatory requirements </a:t>
            </a:r>
            <a:r>
              <a:rPr lang="en-CA" sz="2400" dirty="0">
                <a:latin typeface="+mn-lt"/>
                <a:ea typeface="Arial" panose="020B0604020202020204" pitchFamily="34" charset="0"/>
              </a:rPr>
              <a:t>under the CYFSA </a:t>
            </a:r>
            <a:r>
              <a:rPr lang="en-CA" sz="2400" dirty="0">
                <a:effectLst/>
                <a:latin typeface="+mn-lt"/>
                <a:ea typeface="Arial" panose="020B0604020202020204" pitchFamily="34" charset="0"/>
                <a:cs typeface="Arial" panose="020B0604020202020204" pitchFamily="34" charset="0"/>
              </a:rPr>
              <a:t>with respect to notice and consultation apply for the new policy and RSG program.</a:t>
            </a:r>
            <a:endParaRPr lang="en-CA" sz="1550" dirty="0">
              <a:latin typeface="Arial" panose="020B0604020202020204" pitchFamily="34" charset="0"/>
              <a:ea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6551266-4A92-4BBD-895B-4145AB34426B}"/>
              </a:ext>
            </a:extLst>
          </p:cNvPr>
          <p:cNvSpPr>
            <a:spLocks noGrp="1"/>
          </p:cNvSpPr>
          <p:nvPr>
            <p:ph type="sldNum" sz="quarter" idx="12"/>
          </p:nvPr>
        </p:nvSpPr>
        <p:spPr>
          <a:xfrm>
            <a:off x="310418" y="6291427"/>
            <a:ext cx="511637" cy="350301"/>
          </a:xfrm>
        </p:spPr>
        <p:txBody>
          <a:bodyPr/>
          <a:lstStyle/>
          <a:p>
            <a:fld id="{9CAA33A2-411E-8443-83D0-3263C24E97A5}" type="slidenum">
              <a:rPr lang="en-US" smtClean="0"/>
              <a:pPr/>
              <a:t>15</a:t>
            </a:fld>
            <a:endParaRPr lang="en-US" dirty="0"/>
          </a:p>
        </p:txBody>
      </p:sp>
      <p:sp>
        <p:nvSpPr>
          <p:cNvPr id="7" name="Title 1">
            <a:extLst>
              <a:ext uri="{FF2B5EF4-FFF2-40B4-BE49-F238E27FC236}">
                <a16:creationId xmlns:a16="http://schemas.microsoft.com/office/drawing/2014/main" id="{5B7951D0-4E59-47A8-82BB-C74627A44F22}"/>
              </a:ext>
            </a:extLst>
          </p:cNvPr>
          <p:cNvSpPr txBox="1">
            <a:spLocks/>
          </p:cNvSpPr>
          <p:nvPr/>
        </p:nvSpPr>
        <p:spPr>
          <a:xfrm>
            <a:off x="0" y="0"/>
            <a:ext cx="12192000" cy="540327"/>
          </a:xfrm>
          <a:prstGeom prst="rect">
            <a:avLst/>
          </a:prstGeom>
          <a:solidFill>
            <a:schemeClr val="tx2"/>
          </a:solidFill>
        </p:spPr>
        <p:txBody>
          <a:bodyPr vert="horz" lIns="91440" tIns="45720" rIns="91440" bIns="45720" rtlCol="0" anchor="t">
            <a:noAutofit/>
          </a:bodyPr>
          <a:lst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a:lstStyle>
          <a:p>
            <a:r>
              <a:rPr lang="en-US" dirty="0">
                <a:solidFill>
                  <a:schemeClr val="bg1"/>
                </a:solidFill>
                <a:latin typeface="+mj-lt"/>
                <a:cs typeface="Arial" panose="020B0604020202020204" pitchFamily="34" charset="0"/>
              </a:rPr>
              <a:t>Collaboration </a:t>
            </a:r>
            <a:r>
              <a:rPr lang="en-CA" dirty="0">
                <a:solidFill>
                  <a:schemeClr val="bg1"/>
                </a:solidFill>
                <a:latin typeface="+mj-lt"/>
                <a:cs typeface="Arial" panose="020B0604020202020204" pitchFamily="34" charset="0"/>
              </a:rPr>
              <a:t>Bands/FNIM</a:t>
            </a:r>
            <a:r>
              <a:rPr lang="en-CA" dirty="0">
                <a:solidFill>
                  <a:srgbClr val="FF0000"/>
                </a:solidFill>
                <a:latin typeface="+mj-lt"/>
                <a:cs typeface="Arial" panose="020B0604020202020204" pitchFamily="34" charset="0"/>
              </a:rPr>
              <a:t> </a:t>
            </a:r>
            <a:r>
              <a:rPr lang="en-CA" dirty="0">
                <a:solidFill>
                  <a:schemeClr val="bg1"/>
                </a:solidFill>
                <a:latin typeface="+mj-lt"/>
                <a:cs typeface="Arial" panose="020B0604020202020204" pitchFamily="34" charset="0"/>
              </a:rPr>
              <a:t>Communities and service providers  </a:t>
            </a:r>
          </a:p>
        </p:txBody>
      </p:sp>
    </p:spTree>
    <p:extLst>
      <p:ext uri="{BB962C8B-B14F-4D97-AF65-F5344CB8AC3E}">
        <p14:creationId xmlns:p14="http://schemas.microsoft.com/office/powerpoint/2010/main" val="183580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2D789-D3CC-0C91-36C0-64C06838B7D9}"/>
              </a:ext>
            </a:extLst>
          </p:cNvPr>
          <p:cNvSpPr>
            <a:spLocks noGrp="1"/>
          </p:cNvSpPr>
          <p:nvPr>
            <p:ph type="title"/>
          </p:nvPr>
        </p:nvSpPr>
        <p:spPr>
          <a:xfrm>
            <a:off x="0" y="0"/>
            <a:ext cx="12192000" cy="557780"/>
          </a:xfrm>
          <a:solidFill>
            <a:schemeClr val="tx2"/>
          </a:solidFill>
        </p:spPr>
        <p:txBody>
          <a:bodyPr>
            <a:normAutofit/>
          </a:bodyPr>
          <a:lstStyle/>
          <a:p>
            <a:r>
              <a:rPr lang="en-US" b="1" dirty="0">
                <a:solidFill>
                  <a:schemeClr val="bg1"/>
                </a:solidFill>
                <a:latin typeface="+mj-lt"/>
              </a:rPr>
              <a:t>The RSG Program and Federal Post-Majority Care Services</a:t>
            </a:r>
            <a:endParaRPr lang="en-CA" b="1" dirty="0">
              <a:solidFill>
                <a:schemeClr val="bg1"/>
              </a:solidFill>
              <a:latin typeface="+mj-lt"/>
            </a:endParaRPr>
          </a:p>
        </p:txBody>
      </p:sp>
      <p:sp>
        <p:nvSpPr>
          <p:cNvPr id="3" name="Content Placeholder 2">
            <a:extLst>
              <a:ext uri="{FF2B5EF4-FFF2-40B4-BE49-F238E27FC236}">
                <a16:creationId xmlns:a16="http://schemas.microsoft.com/office/drawing/2014/main" id="{6CB22B55-DB5E-9913-1DB4-17CFF3F777FB}"/>
              </a:ext>
            </a:extLst>
          </p:cNvPr>
          <p:cNvSpPr>
            <a:spLocks noGrp="1"/>
          </p:cNvSpPr>
          <p:nvPr>
            <p:ph idx="1"/>
          </p:nvPr>
        </p:nvSpPr>
        <p:spPr>
          <a:xfrm>
            <a:off x="463060" y="806445"/>
            <a:ext cx="11275645" cy="2393955"/>
          </a:xfrm>
        </p:spPr>
        <p:txBody>
          <a:bodyPr>
            <a:normAutofit lnSpcReduction="10000"/>
          </a:bodyPr>
          <a:lstStyle/>
          <a:p>
            <a:pPr marL="342900" indent="-342900">
              <a:buFont typeface="Arial" panose="020B0604020202020204" pitchFamily="34" charset="0"/>
              <a:buChar char="•"/>
            </a:pPr>
            <a:r>
              <a:rPr kumimoji="0" lang="en-CA" sz="2400" b="1" i="0" u="none" strike="noStrike" kern="1200" cap="none" spc="0" normalizeH="0" baseline="0" noProof="0" dirty="0">
                <a:ln>
                  <a:noFill/>
                </a:ln>
                <a:solidFill>
                  <a:schemeClr val="tx2"/>
                </a:solidFill>
                <a:effectLst/>
                <a:uLnTx/>
                <a:uFillTx/>
                <a:latin typeface="+mn-lt"/>
                <a:ea typeface="Arial" panose="020B0604020202020204" pitchFamily="34" charset="0"/>
                <a:cs typeface="Arial" panose="020B0604020202020204" pitchFamily="34" charset="0"/>
              </a:rPr>
              <a:t>Youth receiving supports through the RSG program may also receive support through “post-majority care services” through the First Nations Child and Family Services Program if they meet program eligibility criteria</a:t>
            </a:r>
            <a:r>
              <a:rPr kumimoji="0" lang="en-CA" sz="2400" b="0" i="0" u="none" strike="noStrike" kern="1200" cap="none" spc="0" normalizeH="0" baseline="0" noProof="0" dirty="0">
                <a:ln>
                  <a:noFill/>
                </a:ln>
                <a:effectLst/>
                <a:uLnTx/>
                <a:uFillTx/>
                <a:latin typeface="+mn-lt"/>
                <a:ea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kumimoji="0" lang="en-CA" sz="2400" b="0" i="0" u="none" strike="noStrike" kern="1200" cap="none" spc="0" normalizeH="0" baseline="0" noProof="0" dirty="0">
                <a:ln>
                  <a:noFill/>
                </a:ln>
                <a:effectLst/>
                <a:uLnTx/>
                <a:uFillTx/>
                <a:latin typeface="+mn-lt"/>
                <a:ea typeface="Arial" panose="020B0604020202020204" pitchFamily="34" charset="0"/>
                <a:cs typeface="Arial" panose="020B0604020202020204" pitchFamily="34" charset="0"/>
              </a:rPr>
              <a:t>The intent of the federally funded “post-majority care services” is to work in conjunction with other existing programs and not limit youth in accessing other services they need to transition to adulthood. </a:t>
            </a:r>
            <a:endParaRPr lang="en-CA" sz="2400" dirty="0">
              <a:effectLst/>
              <a:latin typeface="+mn-lt"/>
              <a:ea typeface="Arial" panose="020B0604020202020204" pitchFamily="34" charset="0"/>
              <a:cs typeface="Arial" panose="020B0604020202020204" pitchFamily="34" charset="0"/>
            </a:endParaRPr>
          </a:p>
          <a:p>
            <a:endParaRPr lang="en-CA" dirty="0"/>
          </a:p>
        </p:txBody>
      </p:sp>
      <p:sp>
        <p:nvSpPr>
          <p:cNvPr id="4" name="Slide Number Placeholder 3">
            <a:extLst>
              <a:ext uri="{FF2B5EF4-FFF2-40B4-BE49-F238E27FC236}">
                <a16:creationId xmlns:a16="http://schemas.microsoft.com/office/drawing/2014/main" id="{8CBF5F4C-D3AE-DCA0-E55A-8A8F59270272}"/>
              </a:ext>
            </a:extLst>
          </p:cNvPr>
          <p:cNvSpPr>
            <a:spLocks noGrp="1"/>
          </p:cNvSpPr>
          <p:nvPr>
            <p:ph type="sldNum" sz="quarter" idx="12"/>
          </p:nvPr>
        </p:nvSpPr>
        <p:spPr/>
        <p:txBody>
          <a:bodyPr/>
          <a:lstStyle/>
          <a:p>
            <a:fld id="{9CAA33A2-411E-8443-83D0-3263C24E97A5}" type="slidenum">
              <a:rPr lang="en-US" smtClean="0"/>
              <a:pPr/>
              <a:t>16</a:t>
            </a:fld>
            <a:endParaRPr lang="en-US" dirty="0"/>
          </a:p>
        </p:txBody>
      </p:sp>
    </p:spTree>
    <p:extLst>
      <p:ext uri="{BB962C8B-B14F-4D97-AF65-F5344CB8AC3E}">
        <p14:creationId xmlns:p14="http://schemas.microsoft.com/office/powerpoint/2010/main" val="44171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3EFEC-928F-161B-08F9-FFA4EC9CBAEA}"/>
              </a:ext>
            </a:extLst>
          </p:cNvPr>
          <p:cNvSpPr>
            <a:spLocks noGrp="1"/>
          </p:cNvSpPr>
          <p:nvPr>
            <p:ph type="title"/>
          </p:nvPr>
        </p:nvSpPr>
        <p:spPr/>
        <p:txBody>
          <a:bodyPr>
            <a:normAutofit/>
          </a:bodyPr>
          <a:lstStyle/>
          <a:p>
            <a:r>
              <a:rPr lang="en-US" b="1" dirty="0">
                <a:latin typeface="+mj-lt"/>
              </a:rPr>
              <a:t>Resources</a:t>
            </a:r>
            <a:endParaRPr lang="en-CA" b="1" dirty="0">
              <a:latin typeface="+mj-lt"/>
            </a:endParaRPr>
          </a:p>
        </p:txBody>
      </p:sp>
      <p:sp>
        <p:nvSpPr>
          <p:cNvPr id="3" name="Content Placeholder 2">
            <a:extLst>
              <a:ext uri="{FF2B5EF4-FFF2-40B4-BE49-F238E27FC236}">
                <a16:creationId xmlns:a16="http://schemas.microsoft.com/office/drawing/2014/main" id="{E1C49F47-FFCB-AAA6-1E3E-9E71B4681826}"/>
              </a:ext>
            </a:extLst>
          </p:cNvPr>
          <p:cNvSpPr>
            <a:spLocks noGrp="1"/>
          </p:cNvSpPr>
          <p:nvPr>
            <p:ph idx="1"/>
          </p:nvPr>
        </p:nvSpPr>
        <p:spPr/>
        <p:txBody>
          <a:bodyPr/>
          <a:lstStyle/>
          <a:p>
            <a:pPr marL="342900" indent="-342900">
              <a:buFont typeface="Wingdings" panose="05000000000000000000" pitchFamily="2" charset="2"/>
              <a:buChar char="§"/>
            </a:pPr>
            <a:r>
              <a:rPr lang="en-CA" sz="2400" b="1" dirty="0">
                <a:latin typeface="+mn-lt"/>
              </a:rPr>
              <a:t>Information about (Indigenous) children’s aid societies, including their location, can be found at: </a:t>
            </a:r>
            <a:r>
              <a:rPr lang="en-CA" sz="2400" b="1" dirty="0">
                <a:latin typeface="+mn-lt"/>
                <a:hlinkClick r:id="rId2"/>
              </a:rPr>
              <a:t>Children’s Aid and Child Protection – Ontario Association of Children's Aid Societies (oacas.org)</a:t>
            </a:r>
            <a:endParaRPr lang="en-CA" sz="2400" b="1" dirty="0">
              <a:latin typeface="+mn-lt"/>
            </a:endParaRPr>
          </a:p>
          <a:p>
            <a:endParaRPr lang="en-CA" sz="2400" b="1" dirty="0">
              <a:latin typeface="+mn-lt"/>
              <a:hlinkClick r:id="rId3"/>
            </a:endParaRPr>
          </a:p>
          <a:p>
            <a:pPr marL="342900" indent="-342900">
              <a:buFont typeface="Wingdings" panose="05000000000000000000" pitchFamily="2" charset="2"/>
              <a:buChar char="§"/>
            </a:pPr>
            <a:r>
              <a:rPr lang="en-CA" sz="2400" b="1" dirty="0">
                <a:latin typeface="+mn-lt"/>
              </a:rPr>
              <a:t>For more information on the new youth leaving care policy and RSG program, see: </a:t>
            </a:r>
            <a:r>
              <a:rPr lang="en-CA" sz="2400" b="1" dirty="0">
                <a:latin typeface="+mn-lt"/>
                <a:hlinkClick r:id="rId3"/>
              </a:rPr>
              <a:t>Policy directive: CW 003-23 — Preparing Youth for Successful Transition from the Care of Children’s Aid Societies | Child protection service directives, forms and guidelines | ontario.ca</a:t>
            </a:r>
            <a:endParaRPr lang="en-CA" sz="2400" b="1" dirty="0">
              <a:latin typeface="+mn-lt"/>
            </a:endParaRPr>
          </a:p>
          <a:p>
            <a:pPr marL="342900" indent="-342900">
              <a:buFont typeface="Wingdings" panose="05000000000000000000" pitchFamily="2" charset="2"/>
              <a:buChar char="§"/>
            </a:pPr>
            <a:endParaRPr lang="en-CA" sz="2400" b="1" dirty="0">
              <a:latin typeface="+mn-lt"/>
            </a:endParaRPr>
          </a:p>
          <a:p>
            <a:pPr marL="342900" indent="-342900">
              <a:buFont typeface="Wingdings" panose="05000000000000000000" pitchFamily="2" charset="2"/>
              <a:buChar char="§"/>
            </a:pPr>
            <a:r>
              <a:rPr lang="en-CA" sz="2400" b="1" dirty="0">
                <a:latin typeface="+mn-lt"/>
                <a:hlinkClick r:id="rId4"/>
              </a:rPr>
              <a:t>Ready, Set, Go Guide (ontario.ca)</a:t>
            </a:r>
            <a:endParaRPr lang="en-CA" sz="2400" b="1" dirty="0">
              <a:latin typeface="+mn-lt"/>
            </a:endParaRPr>
          </a:p>
          <a:p>
            <a:endParaRPr lang="en-CA" dirty="0"/>
          </a:p>
        </p:txBody>
      </p:sp>
      <p:sp>
        <p:nvSpPr>
          <p:cNvPr id="4" name="Slide Number Placeholder 3">
            <a:extLst>
              <a:ext uri="{FF2B5EF4-FFF2-40B4-BE49-F238E27FC236}">
                <a16:creationId xmlns:a16="http://schemas.microsoft.com/office/drawing/2014/main" id="{070039A3-6000-5340-341A-AD297B2542A4}"/>
              </a:ext>
            </a:extLst>
          </p:cNvPr>
          <p:cNvSpPr>
            <a:spLocks noGrp="1"/>
          </p:cNvSpPr>
          <p:nvPr>
            <p:ph type="sldNum" sz="quarter" idx="12"/>
          </p:nvPr>
        </p:nvSpPr>
        <p:spPr/>
        <p:txBody>
          <a:bodyPr/>
          <a:lstStyle/>
          <a:p>
            <a:fld id="{9CAA33A2-411E-8443-83D0-3263C24E97A5}" type="slidenum">
              <a:rPr lang="en-US" smtClean="0"/>
              <a:pPr/>
              <a:t>17</a:t>
            </a:fld>
            <a:endParaRPr lang="en-US" dirty="0"/>
          </a:p>
        </p:txBody>
      </p:sp>
    </p:spTree>
    <p:extLst>
      <p:ext uri="{BB962C8B-B14F-4D97-AF65-F5344CB8AC3E}">
        <p14:creationId xmlns:p14="http://schemas.microsoft.com/office/powerpoint/2010/main" val="264171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2EF7C-F56B-4345-B1F8-329A0A30D86C}"/>
              </a:ext>
            </a:extLst>
          </p:cNvPr>
          <p:cNvSpPr>
            <a:spLocks noGrp="1"/>
          </p:cNvSpPr>
          <p:nvPr>
            <p:ph type="title"/>
          </p:nvPr>
        </p:nvSpPr>
        <p:spPr>
          <a:xfrm>
            <a:off x="0" y="0"/>
            <a:ext cx="12192000" cy="581396"/>
          </a:xfrm>
          <a:solidFill>
            <a:schemeClr val="tx2"/>
          </a:solidFill>
        </p:spPr>
        <p:txBody>
          <a:bodyPr>
            <a:normAutofit fontScale="90000"/>
          </a:bodyPr>
          <a:lstStyle/>
          <a:p>
            <a:r>
              <a:rPr lang="en-US" sz="3600" b="1" dirty="0">
                <a:solidFill>
                  <a:schemeClr val="bg1"/>
                </a:solidFill>
                <a:latin typeface="+mj-lt"/>
              </a:rPr>
              <a:t>Purpose</a:t>
            </a:r>
            <a:endParaRPr lang="en-CA" sz="3600" b="1" dirty="0">
              <a:solidFill>
                <a:schemeClr val="bg1"/>
              </a:solidFill>
              <a:latin typeface="+mj-lt"/>
            </a:endParaRPr>
          </a:p>
        </p:txBody>
      </p:sp>
      <p:sp>
        <p:nvSpPr>
          <p:cNvPr id="3" name="Content Placeholder 2">
            <a:extLst>
              <a:ext uri="{FF2B5EF4-FFF2-40B4-BE49-F238E27FC236}">
                <a16:creationId xmlns:a16="http://schemas.microsoft.com/office/drawing/2014/main" id="{250EA356-9488-41FA-9092-A4B9C4F623AE}"/>
              </a:ext>
            </a:extLst>
          </p:cNvPr>
          <p:cNvSpPr>
            <a:spLocks noGrp="1"/>
          </p:cNvSpPr>
          <p:nvPr>
            <p:ph idx="1"/>
          </p:nvPr>
        </p:nvSpPr>
        <p:spPr>
          <a:xfrm>
            <a:off x="458177" y="850225"/>
            <a:ext cx="11275645" cy="5260289"/>
          </a:xfrm>
        </p:spPr>
        <p:txBody>
          <a:bodyPr>
            <a:normAutofit/>
          </a:bodyPr>
          <a:lstStyle/>
          <a:p>
            <a:pPr marL="342900" indent="-342900">
              <a:spcBef>
                <a:spcPts val="600"/>
              </a:spcBef>
              <a:buFont typeface="Arial" panose="020B0604020202020204" pitchFamily="34" charset="0"/>
              <a:buChar char="•"/>
              <a:tabLst>
                <a:tab pos="240030" algn="l"/>
              </a:tabLst>
            </a:pPr>
            <a:r>
              <a:rPr lang="en-CA" sz="2400" dirty="0">
                <a:solidFill>
                  <a:srgbClr val="000000"/>
                </a:solidFill>
                <a:latin typeface="+mn-lt"/>
                <a:cs typeface="Arial" panose="020B0604020202020204" pitchFamily="34" charset="0"/>
              </a:rPr>
              <a:t>To provide an overview of the </a:t>
            </a:r>
            <a:r>
              <a:rPr lang="en-CA" sz="2400" dirty="0">
                <a:solidFill>
                  <a:schemeClr val="tx1"/>
                </a:solidFill>
                <a:latin typeface="+mn-lt"/>
                <a:cs typeface="Arial" panose="020B0604020202020204" pitchFamily="34" charset="0"/>
              </a:rPr>
              <a:t>Ontario Ministry of Children, Community and Social Services’ </a:t>
            </a:r>
            <a:r>
              <a:rPr lang="en-CA" sz="2400" dirty="0">
                <a:solidFill>
                  <a:srgbClr val="000000"/>
                </a:solidFill>
                <a:latin typeface="+mn-lt"/>
                <a:cs typeface="Arial" panose="020B0604020202020204" pitchFamily="34" charset="0"/>
              </a:rPr>
              <a:t>new youth leaving care policy and Ready, Set, Go (RSG) program intended to support improved outcomes for youth transitioning from their care arrangements with children’s aid societies (societies), including:</a:t>
            </a:r>
          </a:p>
          <a:p>
            <a:pPr marL="1028700" lvl="1" indent="-342900">
              <a:spcBef>
                <a:spcPts val="600"/>
              </a:spcBef>
              <a:buFont typeface="Arial" panose="020B0604020202020204" pitchFamily="34" charset="0"/>
              <a:buChar char="•"/>
              <a:tabLst>
                <a:tab pos="240030" algn="l"/>
              </a:tabLst>
            </a:pPr>
            <a:r>
              <a:rPr lang="en-CA" sz="2400" dirty="0">
                <a:latin typeface="+mn-lt"/>
                <a:ea typeface="Times New Roman" panose="02020603050405020304" pitchFamily="18" charset="0"/>
                <a:cs typeface="Arial" panose="020B0604020202020204" pitchFamily="34" charset="0"/>
              </a:rPr>
              <a:t>New policy and regulatory requirements for societies to prepare youth to transition from their care (i.e., pre-transition planning)</a:t>
            </a:r>
            <a:r>
              <a:rPr lang="en-CA" sz="2400" dirty="0">
                <a:effectLst/>
                <a:latin typeface="+mn-lt"/>
                <a:ea typeface="Times New Roman" panose="02020603050405020304" pitchFamily="18" charset="0"/>
                <a:cs typeface="Arial" panose="020B0604020202020204" pitchFamily="34" charset="0"/>
              </a:rPr>
              <a:t>;</a:t>
            </a:r>
          </a:p>
          <a:p>
            <a:pPr marL="1028700" lvl="1" indent="-342900">
              <a:spcBef>
                <a:spcPts val="600"/>
              </a:spcBef>
              <a:buFont typeface="Arial" panose="020B0604020202020204" pitchFamily="34" charset="0"/>
              <a:buChar char="•"/>
              <a:tabLst>
                <a:tab pos="240030" algn="l"/>
              </a:tabLst>
            </a:pPr>
            <a:r>
              <a:rPr lang="en-CA" sz="2400" dirty="0">
                <a:latin typeface="+mn-lt"/>
                <a:ea typeface="Times New Roman" panose="02020603050405020304" pitchFamily="18" charset="0"/>
              </a:rPr>
              <a:t>The RSG program (i.e., post-transition services and support); and</a:t>
            </a:r>
            <a:endParaRPr lang="en-CA" sz="2400" dirty="0">
              <a:latin typeface="+mn-lt"/>
              <a:ea typeface="Times New Roman" panose="02020603050405020304" pitchFamily="18" charset="0"/>
              <a:cs typeface="Arial" panose="020B0604020202020204" pitchFamily="34" charset="0"/>
            </a:endParaRPr>
          </a:p>
          <a:p>
            <a:pPr marL="1028700" lvl="1" indent="-342900">
              <a:spcBef>
                <a:spcPts val="600"/>
              </a:spcBef>
              <a:buFont typeface="Arial" panose="020B0604020202020204" pitchFamily="34" charset="0"/>
              <a:buChar char="•"/>
              <a:tabLst>
                <a:tab pos="240030" algn="l"/>
              </a:tabLst>
            </a:pPr>
            <a:r>
              <a:rPr lang="en-CA" sz="2400" dirty="0">
                <a:latin typeface="+mn-lt"/>
                <a:ea typeface="Times New Roman" panose="02020603050405020304" pitchFamily="18" charset="0"/>
                <a:cs typeface="Arial" panose="020B0604020202020204" pitchFamily="34" charset="0"/>
              </a:rPr>
              <a:t>C</a:t>
            </a:r>
            <a:r>
              <a:rPr lang="en-CA" sz="2400" dirty="0">
                <a:effectLst/>
                <a:latin typeface="+mn-lt"/>
                <a:ea typeface="Times New Roman" panose="02020603050405020304" pitchFamily="18" charset="0"/>
                <a:cs typeface="Arial" panose="020B0604020202020204" pitchFamily="34" charset="0"/>
              </a:rPr>
              <a:t>ollaboration</a:t>
            </a:r>
            <a:r>
              <a:rPr lang="en-CA" sz="2400" dirty="0">
                <a:latin typeface="+mn-lt"/>
                <a:ea typeface="Times New Roman" panose="02020603050405020304" pitchFamily="18" charset="0"/>
                <a:cs typeface="Arial" panose="020B0604020202020204" pitchFamily="34" charset="0"/>
              </a:rPr>
              <a:t> with a youth’s </a:t>
            </a:r>
            <a:r>
              <a:rPr lang="en-CA" sz="2400" dirty="0">
                <a:latin typeface="+mn-lt"/>
                <a:cs typeface="Arial" panose="020B0604020202020204" pitchFamily="34" charset="0"/>
              </a:rPr>
              <a:t>band(s) and/or </a:t>
            </a:r>
            <a:r>
              <a:rPr lang="en-CA" sz="2400" dirty="0">
                <a:solidFill>
                  <a:schemeClr val="tx1"/>
                </a:solidFill>
                <a:latin typeface="+mn-lt"/>
              </a:rPr>
              <a:t>First Nations, Inuit and Métis (FNIM) </a:t>
            </a:r>
            <a:r>
              <a:rPr lang="en-CA" sz="2400" dirty="0">
                <a:latin typeface="+mn-lt"/>
                <a:cs typeface="Arial" panose="020B0604020202020204" pitchFamily="34" charset="0"/>
              </a:rPr>
              <a:t>communities, </a:t>
            </a:r>
            <a:r>
              <a:rPr lang="en-CA" sz="2400" dirty="0">
                <a:latin typeface="+mn-lt"/>
                <a:ea typeface="Times New Roman" panose="02020603050405020304" pitchFamily="18" charset="0"/>
                <a:cs typeface="Arial" panose="020B0604020202020204" pitchFamily="34" charset="0"/>
              </a:rPr>
              <a:t>and intersections with federal “post-majority care services” through the First Nations Child and Family Services Program. </a:t>
            </a:r>
          </a:p>
        </p:txBody>
      </p:sp>
      <p:sp>
        <p:nvSpPr>
          <p:cNvPr id="4" name="Slide Number Placeholder 3">
            <a:extLst>
              <a:ext uri="{FF2B5EF4-FFF2-40B4-BE49-F238E27FC236}">
                <a16:creationId xmlns:a16="http://schemas.microsoft.com/office/drawing/2014/main" id="{9C84D4F2-9351-4443-87CF-62AF75906B52}"/>
              </a:ext>
            </a:extLst>
          </p:cNvPr>
          <p:cNvSpPr>
            <a:spLocks noGrp="1"/>
          </p:cNvSpPr>
          <p:nvPr>
            <p:ph type="sldNum" sz="quarter" idx="12"/>
          </p:nvPr>
        </p:nvSpPr>
        <p:spPr/>
        <p:txBody>
          <a:bodyPr/>
          <a:lstStyle/>
          <a:p>
            <a:fld id="{9CAA33A2-411E-8443-83D0-3263C24E97A5}" type="slidenum">
              <a:rPr lang="en-US" smtClean="0"/>
              <a:pPr/>
              <a:t>2</a:t>
            </a:fld>
            <a:endParaRPr lang="en-US" dirty="0"/>
          </a:p>
        </p:txBody>
      </p:sp>
    </p:spTree>
    <p:extLst>
      <p:ext uri="{BB962C8B-B14F-4D97-AF65-F5344CB8AC3E}">
        <p14:creationId xmlns:p14="http://schemas.microsoft.com/office/powerpoint/2010/main" val="304926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04ED17E-8A78-805C-F8FA-AEDB1A0B48B5}"/>
              </a:ext>
            </a:extLst>
          </p:cNvPr>
          <p:cNvSpPr>
            <a:spLocks noGrp="1"/>
          </p:cNvSpPr>
          <p:nvPr>
            <p:ph type="title"/>
          </p:nvPr>
        </p:nvSpPr>
        <p:spPr>
          <a:xfrm>
            <a:off x="0" y="0"/>
            <a:ext cx="12192000" cy="557780"/>
          </a:xfrm>
          <a:solidFill>
            <a:schemeClr val="tx2"/>
          </a:solidFill>
        </p:spPr>
        <p:txBody>
          <a:bodyPr>
            <a:normAutofit fontScale="90000"/>
          </a:bodyPr>
          <a:lstStyle/>
          <a:p>
            <a:r>
              <a:rPr lang="en-US" sz="3600" b="1" dirty="0">
                <a:solidFill>
                  <a:schemeClr val="bg1"/>
                </a:solidFill>
                <a:latin typeface="+mj-lt"/>
              </a:rPr>
              <a:t>Background</a:t>
            </a:r>
            <a:endParaRPr lang="en-CA" sz="3600" b="1" dirty="0">
              <a:solidFill>
                <a:schemeClr val="bg1"/>
              </a:solidFill>
              <a:latin typeface="+mj-lt"/>
            </a:endParaRPr>
          </a:p>
        </p:txBody>
      </p:sp>
      <p:sp>
        <p:nvSpPr>
          <p:cNvPr id="10" name="Content Placeholder 9">
            <a:extLst>
              <a:ext uri="{FF2B5EF4-FFF2-40B4-BE49-F238E27FC236}">
                <a16:creationId xmlns:a16="http://schemas.microsoft.com/office/drawing/2014/main" id="{3376D1E6-6741-8002-E130-6D49B88AF859}"/>
              </a:ext>
            </a:extLst>
          </p:cNvPr>
          <p:cNvSpPr>
            <a:spLocks noGrp="1"/>
          </p:cNvSpPr>
          <p:nvPr>
            <p:ph idx="1"/>
          </p:nvPr>
        </p:nvSpPr>
        <p:spPr>
          <a:xfrm>
            <a:off x="458177" y="808581"/>
            <a:ext cx="11275645" cy="5468022"/>
          </a:xfrm>
        </p:spPr>
        <p:txBody>
          <a:bodyPr>
            <a:normAutofit lnSpcReduction="10000"/>
          </a:bodyPr>
          <a:lstStyle/>
          <a:p>
            <a:pPr marL="342900" indent="-342900">
              <a:spcBef>
                <a:spcPts val="600"/>
              </a:spcBef>
              <a:buFont typeface="Arial" panose="020B0604020202020204" pitchFamily="34" charset="0"/>
              <a:buChar char="•"/>
            </a:pPr>
            <a:r>
              <a:rPr lang="en-CA" sz="2400" dirty="0">
                <a:latin typeface="+mn-lt"/>
              </a:rPr>
              <a:t>As part of the </a:t>
            </a:r>
            <a:r>
              <a:rPr lang="en-CA" sz="2400" dirty="0">
                <a:solidFill>
                  <a:schemeClr val="tx1"/>
                </a:solidFill>
                <a:latin typeface="+mn-lt"/>
              </a:rPr>
              <a:t>Government of Ontario’s Child Welfare Redesign Strategy</a:t>
            </a:r>
            <a:r>
              <a:rPr lang="en-CA" sz="2400" dirty="0">
                <a:latin typeface="+mn-lt"/>
              </a:rPr>
              <a:t>, the Ministry of Children, Community and Social Services (the ministry) has developed a new policy and program for youth transitioning from the care of children’s aid societies.</a:t>
            </a:r>
          </a:p>
          <a:p>
            <a:pPr marL="342900" indent="-342900">
              <a:spcBef>
                <a:spcPts val="600"/>
              </a:spcBef>
              <a:buFont typeface="Arial" panose="020B0604020202020204" pitchFamily="34" charset="0"/>
              <a:buChar char="•"/>
            </a:pPr>
            <a:r>
              <a:rPr lang="en-CA" sz="2400" dirty="0">
                <a:solidFill>
                  <a:srgbClr val="000000"/>
                </a:solidFill>
                <a:latin typeface="+mn-lt"/>
                <a:cs typeface="Arial" panose="020B0604020202020204" pitchFamily="34" charset="0"/>
              </a:rPr>
              <a:t>As announced in the </a:t>
            </a:r>
            <a:r>
              <a:rPr lang="en-CA" sz="2400" b="1" dirty="0">
                <a:solidFill>
                  <a:schemeClr val="tx2"/>
                </a:solidFill>
                <a:latin typeface="+mn-lt"/>
                <a:cs typeface="Arial" panose="020B0604020202020204" pitchFamily="34" charset="0"/>
              </a:rPr>
              <a:t>2023 Ontario Budget</a:t>
            </a:r>
            <a:r>
              <a:rPr lang="en-CA" sz="2400" dirty="0">
                <a:solidFill>
                  <a:srgbClr val="000000"/>
                </a:solidFill>
                <a:latin typeface="+mn-lt"/>
                <a:cs typeface="Arial" panose="020B0604020202020204" pitchFamily="34" charset="0"/>
              </a:rPr>
              <a:t>, the Government is investing over </a:t>
            </a:r>
            <a:r>
              <a:rPr lang="en-CA" sz="2400" b="1" dirty="0">
                <a:solidFill>
                  <a:srgbClr val="92278F"/>
                </a:solidFill>
                <a:latin typeface="+mn-lt"/>
                <a:cs typeface="Arial" panose="020B0604020202020204" pitchFamily="34" charset="0"/>
              </a:rPr>
              <a:t>$170 million over three years </a:t>
            </a:r>
            <a:r>
              <a:rPr lang="en-CA" sz="2400" dirty="0">
                <a:solidFill>
                  <a:srgbClr val="000000"/>
                </a:solidFill>
                <a:latin typeface="+mn-lt"/>
                <a:cs typeface="Arial" panose="020B0604020202020204" pitchFamily="34" charset="0"/>
              </a:rPr>
              <a:t>to improve outcomes for youth leaving the child welfare system and set them on a path to financial independence.</a:t>
            </a:r>
          </a:p>
          <a:p>
            <a:pPr marL="1062038" lvl="2" indent="-342900">
              <a:spcBef>
                <a:spcPts val="600"/>
              </a:spcBef>
              <a:buFont typeface="Arial" panose="020B0604020202020204" pitchFamily="34" charset="0"/>
              <a:buChar char="•"/>
            </a:pPr>
            <a:r>
              <a:rPr lang="en-CA" sz="2400" dirty="0">
                <a:solidFill>
                  <a:srgbClr val="000000"/>
                </a:solidFill>
                <a:latin typeface="+mn-lt"/>
                <a:cs typeface="Arial" panose="020B0604020202020204" pitchFamily="34" charset="0"/>
              </a:rPr>
              <a:t>All funding will be provided directly to youth between their 18th and 23rd birthday participating in the new youth leaving care program (i.e., RSG program).  </a:t>
            </a:r>
          </a:p>
          <a:p>
            <a:pPr marL="342900" indent="-342900">
              <a:spcBef>
                <a:spcPts val="600"/>
              </a:spcBef>
              <a:buFont typeface="Arial" panose="020B0604020202020204" pitchFamily="34" charset="0"/>
              <a:buChar char="•"/>
            </a:pPr>
            <a:r>
              <a:rPr lang="en-CA" sz="2400" dirty="0">
                <a:solidFill>
                  <a:schemeClr val="tx1"/>
                </a:solidFill>
                <a:latin typeface="+mn-lt"/>
              </a:rPr>
              <a:t>The policy and program </a:t>
            </a:r>
            <a:r>
              <a:rPr lang="en-CA" sz="2400" dirty="0">
                <a:solidFill>
                  <a:srgbClr val="000000"/>
                </a:solidFill>
                <a:latin typeface="+mn-lt"/>
              </a:rPr>
              <a:t>connect youth in the child welfare system with additional services and supports they need to prepare for and succeed after leaving care, and to improve their long-term economic independence through life skills development, post-secondary education, and pathways to employment. </a:t>
            </a:r>
          </a:p>
          <a:p>
            <a:pPr marL="342900" indent="-342900">
              <a:spcBef>
                <a:spcPts val="600"/>
              </a:spcBef>
              <a:buFont typeface="Arial" panose="020B0604020202020204" pitchFamily="34" charset="0"/>
              <a:buChar char="•"/>
            </a:pPr>
            <a:r>
              <a:rPr lang="en-CA" sz="2400" b="1" dirty="0">
                <a:solidFill>
                  <a:schemeClr val="tx2"/>
                </a:solidFill>
                <a:latin typeface="+mn-lt"/>
                <a:cs typeface="Arial" panose="020B0604020202020204" pitchFamily="34" charset="0"/>
              </a:rPr>
              <a:t>The new policy and the Ready, Set, Go program came into effect on</a:t>
            </a:r>
            <a:r>
              <a:rPr lang="en-CA" sz="2400" b="1" dirty="0">
                <a:solidFill>
                  <a:srgbClr val="000000"/>
                </a:solidFill>
                <a:latin typeface="+mn-lt"/>
                <a:cs typeface="Arial" panose="020B0604020202020204" pitchFamily="34" charset="0"/>
              </a:rPr>
              <a:t> </a:t>
            </a:r>
            <a:r>
              <a:rPr lang="en-CA" sz="2400" b="1" dirty="0">
                <a:solidFill>
                  <a:srgbClr val="92278F"/>
                </a:solidFill>
                <a:latin typeface="+mn-lt"/>
                <a:cs typeface="Arial" panose="020B0604020202020204" pitchFamily="34" charset="0"/>
              </a:rPr>
              <a:t>April 1, 2023</a:t>
            </a:r>
            <a:r>
              <a:rPr lang="en-CA" sz="2400" dirty="0">
                <a:solidFill>
                  <a:srgbClr val="000000"/>
                </a:solidFill>
                <a:latin typeface="+mn-lt"/>
              </a:rPr>
              <a:t>.</a:t>
            </a:r>
          </a:p>
          <a:p>
            <a:pPr marL="342900" indent="-342900">
              <a:buFont typeface="Arial" panose="020B0604020202020204" pitchFamily="34" charset="0"/>
              <a:buChar char="•"/>
            </a:pPr>
            <a:endParaRPr lang="en-CA" sz="2200" dirty="0">
              <a:solidFill>
                <a:srgbClr val="000000"/>
              </a:solidFill>
              <a:latin typeface="+mn-lt"/>
              <a:cs typeface="Arial" panose="020B0604020202020204" pitchFamily="34" charset="0"/>
            </a:endParaRPr>
          </a:p>
          <a:p>
            <a:pPr marL="342900" indent="-342900">
              <a:buFont typeface="Arial" panose="020B0604020202020204" pitchFamily="34" charset="0"/>
              <a:buChar char="•"/>
            </a:pPr>
            <a:endParaRPr lang="en-CA" sz="2000" dirty="0">
              <a:latin typeface="+mn-lt"/>
            </a:endParaRPr>
          </a:p>
          <a:p>
            <a:endParaRPr lang="en-CA" dirty="0"/>
          </a:p>
        </p:txBody>
      </p:sp>
      <p:sp>
        <p:nvSpPr>
          <p:cNvPr id="7" name="Slide Number Placeholder 6">
            <a:extLst>
              <a:ext uri="{FF2B5EF4-FFF2-40B4-BE49-F238E27FC236}">
                <a16:creationId xmlns:a16="http://schemas.microsoft.com/office/drawing/2014/main" id="{D04ADB4B-6657-499E-AA9B-32185019C34B}"/>
              </a:ext>
            </a:extLst>
          </p:cNvPr>
          <p:cNvSpPr>
            <a:spLocks noGrp="1"/>
          </p:cNvSpPr>
          <p:nvPr>
            <p:ph type="sldNum" sz="quarter" idx="12"/>
          </p:nvPr>
        </p:nvSpPr>
        <p:spPr/>
        <p:txBody>
          <a:bodyPr/>
          <a:lstStyle/>
          <a:p>
            <a:fld id="{9CAA33A2-411E-8443-83D0-3263C24E97A5}" type="slidenum">
              <a:rPr lang="en-US" smtClean="0"/>
              <a:pPr/>
              <a:t>3</a:t>
            </a:fld>
            <a:endParaRPr lang="en-US" dirty="0"/>
          </a:p>
        </p:txBody>
      </p:sp>
    </p:spTree>
    <p:extLst>
      <p:ext uri="{BB962C8B-B14F-4D97-AF65-F5344CB8AC3E}">
        <p14:creationId xmlns:p14="http://schemas.microsoft.com/office/powerpoint/2010/main" val="255607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701A90-0A25-462B-B2AE-5D71378CB95B}"/>
              </a:ext>
            </a:extLst>
          </p:cNvPr>
          <p:cNvSpPr>
            <a:spLocks noGrp="1"/>
          </p:cNvSpPr>
          <p:nvPr>
            <p:ph idx="1"/>
          </p:nvPr>
        </p:nvSpPr>
        <p:spPr>
          <a:xfrm>
            <a:off x="450178" y="685074"/>
            <a:ext cx="11291644" cy="5860915"/>
          </a:xfrm>
        </p:spPr>
        <p:txBody>
          <a:bodyPr>
            <a:noAutofit/>
          </a:bodyPr>
          <a:lstStyle/>
          <a:p>
            <a:pPr marL="0" lvl="2" indent="0">
              <a:lnSpc>
                <a:spcPct val="105000"/>
              </a:lnSpc>
              <a:spcAft>
                <a:spcPts val="600"/>
              </a:spcAft>
              <a:buNone/>
            </a:pPr>
            <a:r>
              <a:rPr lang="en-CA" sz="2200" b="1" dirty="0">
                <a:solidFill>
                  <a:schemeClr val="tx2"/>
                </a:solidFill>
                <a:latin typeface="+mn-lt"/>
              </a:rPr>
              <a:t>Engagement sessions were held with First Nations, Inuit, and M</a:t>
            </a:r>
            <a:r>
              <a:rPr lang="fr-CA" sz="2200" b="1" dirty="0">
                <a:solidFill>
                  <a:schemeClr val="tx2"/>
                </a:solidFill>
                <a:latin typeface="+mn-lt"/>
              </a:rPr>
              <a:t>étis</a:t>
            </a:r>
            <a:r>
              <a:rPr lang="en-CA" sz="2200" b="1" dirty="0">
                <a:solidFill>
                  <a:schemeClr val="tx2"/>
                </a:solidFill>
                <a:latin typeface="+mn-lt"/>
              </a:rPr>
              <a:t> partners, service providers and youth to develop the new policy and program</a:t>
            </a:r>
            <a:r>
              <a:rPr lang="en-CA" sz="2200" dirty="0">
                <a:latin typeface="+mn-lt"/>
              </a:rPr>
              <a:t>. We heard the</a:t>
            </a:r>
            <a:r>
              <a:rPr lang="en-CA" sz="2200" dirty="0">
                <a:solidFill>
                  <a:srgbClr val="FF0000"/>
                </a:solidFill>
                <a:latin typeface="+mn-lt"/>
              </a:rPr>
              <a:t> </a:t>
            </a:r>
            <a:r>
              <a:rPr lang="en-CA" sz="2200" dirty="0">
                <a:latin typeface="+mn-lt"/>
              </a:rPr>
              <a:t>importance of embedding culture, belonging and identity in thinking and planning for a youth’s transition. </a:t>
            </a:r>
          </a:p>
          <a:p>
            <a:pPr marL="0" lvl="2" indent="0">
              <a:lnSpc>
                <a:spcPct val="105000"/>
              </a:lnSpc>
              <a:spcAft>
                <a:spcPts val="600"/>
              </a:spcAft>
              <a:buNone/>
            </a:pPr>
            <a:r>
              <a:rPr lang="en-CA" sz="2200" dirty="0">
                <a:latin typeface="+mn-lt"/>
              </a:rPr>
              <a:t>Engagement sessions included: </a:t>
            </a:r>
            <a:endParaRPr lang="en-CA" sz="2200" dirty="0">
              <a:latin typeface="+mn-lt"/>
              <a:cs typeface="Arial" panose="020B0604020202020204" pitchFamily="34" charset="0"/>
            </a:endParaRPr>
          </a:p>
          <a:p>
            <a:pPr marL="342900" lvl="2" indent="-342900">
              <a:lnSpc>
                <a:spcPct val="105000"/>
              </a:lnSpc>
              <a:spcAft>
                <a:spcPts val="600"/>
              </a:spcAft>
              <a:buFont typeface="Arial" panose="020B0604020202020204" pitchFamily="34" charset="0"/>
              <a:buChar char="•"/>
            </a:pPr>
            <a:r>
              <a:rPr lang="en-CA" sz="2200" dirty="0">
                <a:latin typeface="+mn-lt"/>
                <a:cs typeface="Arial" panose="020B0604020202020204" pitchFamily="34" charset="0"/>
              </a:rPr>
              <a:t>5 FNIM advisory table meetings </a:t>
            </a:r>
            <a:r>
              <a:rPr lang="en-CA" sz="2200" dirty="0">
                <a:latin typeface="+mn-lt"/>
              </a:rPr>
              <a:t>comprised of </a:t>
            </a:r>
            <a:r>
              <a:rPr lang="en-CA" sz="2200" dirty="0">
                <a:latin typeface="+mn-lt"/>
                <a:cs typeface="Arial" panose="020B0604020202020204" pitchFamily="34" charset="0"/>
              </a:rPr>
              <a:t>Indigenous youth and youth-serving agencies. </a:t>
            </a:r>
            <a:endParaRPr lang="en-CA" sz="2200" dirty="0">
              <a:latin typeface="+mn-lt"/>
            </a:endParaRPr>
          </a:p>
          <a:p>
            <a:pPr marL="342900" lvl="2" indent="-342900">
              <a:lnSpc>
                <a:spcPct val="105000"/>
              </a:lnSpc>
              <a:spcAft>
                <a:spcPts val="600"/>
              </a:spcAft>
              <a:buFont typeface="Arial" panose="020B0604020202020204" pitchFamily="34" charset="0"/>
              <a:buChar char="•"/>
            </a:pPr>
            <a:r>
              <a:rPr lang="en-CA" sz="2200" dirty="0">
                <a:latin typeface="+mn-lt"/>
              </a:rPr>
              <a:t>13 Brave Space Engagements for youth with lived experience, 1 engagement was specific to FNIM youth + FNIM youth may have participated in other Brave Space tables (e.g., LGBT2SQ).  </a:t>
            </a:r>
            <a:endParaRPr lang="en-CA" sz="2200" strike="sngStrike" dirty="0">
              <a:latin typeface="+mn-lt"/>
              <a:cs typeface="Arial" panose="020B0604020202020204" pitchFamily="34" charset="0"/>
            </a:endParaRPr>
          </a:p>
          <a:p>
            <a:pPr marL="342900" lvl="2" indent="-342900">
              <a:lnSpc>
                <a:spcPct val="105000"/>
              </a:lnSpc>
              <a:spcAft>
                <a:spcPts val="600"/>
              </a:spcAft>
              <a:buFont typeface="Arial" panose="020B0604020202020204" pitchFamily="34" charset="0"/>
              <a:buChar char="•"/>
            </a:pPr>
            <a:r>
              <a:rPr lang="en-CA" sz="2200" dirty="0">
                <a:latin typeface="+mn-lt"/>
                <a:cs typeface="Arial" panose="020B0604020202020204" pitchFamily="34" charset="0"/>
              </a:rPr>
              <a:t>3 engagements with Indigenous societies, organized through the Association of Native Child and Family Services Agencies of Ontario.  </a:t>
            </a:r>
          </a:p>
          <a:p>
            <a:pPr marL="342900" lvl="2" indent="-342900">
              <a:lnSpc>
                <a:spcPct val="105000"/>
              </a:lnSpc>
              <a:spcAft>
                <a:spcPts val="600"/>
              </a:spcAft>
              <a:buFont typeface="Arial" panose="020B0604020202020204" pitchFamily="34" charset="0"/>
              <a:buChar char="•"/>
            </a:pPr>
            <a:r>
              <a:rPr lang="en-CA" sz="2200" dirty="0">
                <a:latin typeface="+mn-lt"/>
                <a:cs typeface="Arial" panose="020B0604020202020204" pitchFamily="34" charset="0"/>
              </a:rPr>
              <a:t>2 </a:t>
            </a:r>
            <a:r>
              <a:rPr lang="en-CA" sz="2200" dirty="0">
                <a:latin typeface="+mn-lt"/>
              </a:rPr>
              <a:t>engagements with </a:t>
            </a:r>
            <a:r>
              <a:rPr lang="en-CA" sz="2200" dirty="0">
                <a:latin typeface="+mn-lt"/>
                <a:cs typeface="Arial" panose="020B0604020202020204" pitchFamily="34" charset="0"/>
              </a:rPr>
              <a:t>First Nations Technical Table and the Métis, Inuit and Urban Indigenous Technical Table.</a:t>
            </a:r>
          </a:p>
          <a:p>
            <a:pPr marL="342900" lvl="2" indent="-342900">
              <a:lnSpc>
                <a:spcPct val="105000"/>
              </a:lnSpc>
              <a:spcAft>
                <a:spcPts val="600"/>
              </a:spcAft>
              <a:buFont typeface="Arial" panose="020B0604020202020204" pitchFamily="34" charset="0"/>
              <a:buChar char="•"/>
            </a:pPr>
            <a:r>
              <a:rPr lang="en-GB" sz="2200" dirty="0">
                <a:effectLst/>
                <a:latin typeface="+mn-lt"/>
                <a:ea typeface="Times New Roman" panose="02020603050405020304" pitchFamily="18" charset="0"/>
              </a:rPr>
              <a:t>Indigenous societies, community service providers, and organizations delivering the Youth in Transition Worker program.</a:t>
            </a:r>
          </a:p>
        </p:txBody>
      </p:sp>
      <p:sp>
        <p:nvSpPr>
          <p:cNvPr id="5" name="Slide Number Placeholder 4">
            <a:extLst>
              <a:ext uri="{FF2B5EF4-FFF2-40B4-BE49-F238E27FC236}">
                <a16:creationId xmlns:a16="http://schemas.microsoft.com/office/drawing/2014/main" id="{F34D903B-5C87-44E5-BE20-A7D8C6840646}"/>
              </a:ext>
            </a:extLst>
          </p:cNvPr>
          <p:cNvSpPr>
            <a:spLocks noGrp="1"/>
          </p:cNvSpPr>
          <p:nvPr>
            <p:ph type="sldNum" sz="quarter" idx="12"/>
          </p:nvPr>
        </p:nvSpPr>
        <p:spPr>
          <a:xfrm>
            <a:off x="450178" y="6264323"/>
            <a:ext cx="511637" cy="417694"/>
          </a:xfrm>
        </p:spPr>
        <p:txBody>
          <a:bodyPr/>
          <a:lstStyle/>
          <a:p>
            <a:fld id="{9CAA33A2-411E-8443-83D0-3263C24E97A5}" type="slidenum">
              <a:rPr lang="en-US" smtClean="0">
                <a:latin typeface="Raleway Medium" panose="00000600000000000000" pitchFamily="50" charset="0"/>
              </a:rPr>
              <a:pPr/>
              <a:t>4</a:t>
            </a:fld>
            <a:endParaRPr lang="en-US" dirty="0">
              <a:latin typeface="Raleway Medium" panose="00000600000000000000" pitchFamily="50" charset="0"/>
            </a:endParaRPr>
          </a:p>
        </p:txBody>
      </p:sp>
      <p:sp>
        <p:nvSpPr>
          <p:cNvPr id="7" name="Title 1">
            <a:extLst>
              <a:ext uri="{FF2B5EF4-FFF2-40B4-BE49-F238E27FC236}">
                <a16:creationId xmlns:a16="http://schemas.microsoft.com/office/drawing/2014/main" id="{F01C3D8C-B24B-4E35-B110-0B8BF5CDF8AB}"/>
              </a:ext>
            </a:extLst>
          </p:cNvPr>
          <p:cNvSpPr>
            <a:spLocks noGrp="1"/>
          </p:cNvSpPr>
          <p:nvPr>
            <p:ph type="title"/>
          </p:nvPr>
        </p:nvSpPr>
        <p:spPr>
          <a:xfrm>
            <a:off x="0" y="0"/>
            <a:ext cx="12192000" cy="557451"/>
          </a:xfrm>
          <a:solidFill>
            <a:schemeClr val="tx2"/>
          </a:solidFill>
        </p:spPr>
        <p:txBody>
          <a:bodyPr>
            <a:normAutofit/>
          </a:bodyPr>
          <a:lstStyle/>
          <a:p>
            <a:r>
              <a:rPr lang="en-US" b="1" dirty="0">
                <a:solidFill>
                  <a:schemeClr val="bg1"/>
                </a:solidFill>
                <a:latin typeface="+mj-lt"/>
                <a:cs typeface="Arial" panose="020B0604020202020204" pitchFamily="34" charset="0"/>
              </a:rPr>
              <a:t> Indigenous Specific Engagement to Support Development </a:t>
            </a:r>
            <a:endParaRPr lang="en-CA" b="1"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242363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59E734C-3B9B-E993-16EE-110CD955C8FA}"/>
              </a:ext>
            </a:extLst>
          </p:cNvPr>
          <p:cNvSpPr>
            <a:spLocks noGrp="1"/>
          </p:cNvSpPr>
          <p:nvPr>
            <p:ph type="title"/>
          </p:nvPr>
        </p:nvSpPr>
        <p:spPr>
          <a:xfrm>
            <a:off x="0" y="0"/>
            <a:ext cx="12192000" cy="557780"/>
          </a:xfrm>
          <a:solidFill>
            <a:schemeClr val="tx2"/>
          </a:solidFill>
        </p:spPr>
        <p:txBody>
          <a:bodyPr>
            <a:normAutofit/>
          </a:bodyPr>
          <a:lstStyle/>
          <a:p>
            <a:r>
              <a:rPr lang="en-US" b="1" dirty="0">
                <a:solidFill>
                  <a:schemeClr val="bg1"/>
                </a:solidFill>
                <a:latin typeface="+mj-lt"/>
              </a:rPr>
              <a:t>Overview of the New Youth Leaving Care Policy and Program</a:t>
            </a:r>
            <a:endParaRPr lang="en-CA" b="1" dirty="0">
              <a:solidFill>
                <a:schemeClr val="bg1"/>
              </a:solidFill>
              <a:latin typeface="+mj-lt"/>
            </a:endParaRPr>
          </a:p>
        </p:txBody>
      </p:sp>
      <p:sp>
        <p:nvSpPr>
          <p:cNvPr id="12" name="Content Placeholder 11">
            <a:extLst>
              <a:ext uri="{FF2B5EF4-FFF2-40B4-BE49-F238E27FC236}">
                <a16:creationId xmlns:a16="http://schemas.microsoft.com/office/drawing/2014/main" id="{C79661D6-301A-0415-A734-45C06AEF376D}"/>
              </a:ext>
            </a:extLst>
          </p:cNvPr>
          <p:cNvSpPr>
            <a:spLocks noGrp="1"/>
          </p:cNvSpPr>
          <p:nvPr>
            <p:ph idx="1"/>
          </p:nvPr>
        </p:nvSpPr>
        <p:spPr>
          <a:xfrm>
            <a:off x="453295" y="729722"/>
            <a:ext cx="11275645" cy="5546881"/>
          </a:xfrm>
        </p:spPr>
        <p:txBody>
          <a:bodyPr>
            <a:normAutofit fontScale="92500" lnSpcReduction="10000"/>
          </a:bodyPr>
          <a:lstStyle/>
          <a:p>
            <a:pPr marL="0" lvl="1" indent="0">
              <a:lnSpc>
                <a:spcPct val="110000"/>
              </a:lnSpc>
              <a:spcBef>
                <a:spcPts val="600"/>
              </a:spcBef>
              <a:buNone/>
              <a:tabLst>
                <a:tab pos="240030" algn="l"/>
              </a:tabLst>
              <a:defRPr/>
            </a:pPr>
            <a:r>
              <a:rPr lang="en-CA" sz="2600" dirty="0">
                <a:solidFill>
                  <a:srgbClr val="000000"/>
                </a:solidFill>
                <a:latin typeface="+mn-lt"/>
                <a:cs typeface="Arial" panose="020B0604020202020204" pitchFamily="34" charset="0"/>
              </a:rPr>
              <a:t>The </a:t>
            </a:r>
            <a:r>
              <a:rPr lang="en-CA" sz="2600" b="1" i="1" dirty="0">
                <a:latin typeface="+mn-lt"/>
                <a:cs typeface="Arial" panose="020B0604020202020204" pitchFamily="34" charset="0"/>
              </a:rPr>
              <a:t>core features </a:t>
            </a:r>
            <a:r>
              <a:rPr lang="en-CA" sz="2600" dirty="0">
                <a:solidFill>
                  <a:srgbClr val="000000"/>
                </a:solidFill>
                <a:latin typeface="+mn-lt"/>
                <a:cs typeface="Arial" panose="020B0604020202020204" pitchFamily="34" charset="0"/>
              </a:rPr>
              <a:t>of the new policy and the Ready, Set, Go (RSG) program are: </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Strengthened accountability </a:t>
            </a:r>
            <a:r>
              <a:rPr lang="en-CA" sz="2600" dirty="0">
                <a:solidFill>
                  <a:srgbClr val="000000"/>
                </a:solidFill>
                <a:latin typeface="+mn-lt"/>
                <a:cs typeface="Arial" panose="020B0604020202020204" pitchFamily="34" charset="0"/>
              </a:rPr>
              <a:t>for societies with respect to preparing youth to successfully exit their care, including requiring societies to provide more intensive support working with youth from the age of 13.</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Increased age of eligibility </a:t>
            </a:r>
            <a:r>
              <a:rPr lang="en-CA" sz="2600" dirty="0">
                <a:solidFill>
                  <a:srgbClr val="000000"/>
                </a:solidFill>
                <a:latin typeface="+mn-lt"/>
                <a:cs typeface="Arial" panose="020B0604020202020204" pitchFamily="34" charset="0"/>
              </a:rPr>
              <a:t>for supports and services to the youth’s 23rd birthday.</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Increased financial supports </a:t>
            </a:r>
            <a:r>
              <a:rPr lang="en-CA" sz="2600" dirty="0">
                <a:solidFill>
                  <a:srgbClr val="000000"/>
                </a:solidFill>
                <a:latin typeface="+mn-lt"/>
                <a:cs typeface="Arial" panose="020B0604020202020204" pitchFamily="34" charset="0"/>
              </a:rPr>
              <a:t>for eligible youth leaving care to enhance safety and stability.</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Additional financial support </a:t>
            </a:r>
            <a:r>
              <a:rPr lang="en-CA" sz="2600" dirty="0">
                <a:solidFill>
                  <a:srgbClr val="000000"/>
                </a:solidFill>
                <a:latin typeface="+mn-lt"/>
                <a:cs typeface="Arial" panose="020B0604020202020204" pitchFamily="34" charset="0"/>
              </a:rPr>
              <a:t>for eligible youth pursuing post-secondary education, training or Apprenticeships/Skilled Trades pathways.</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Detailed operating requirements </a:t>
            </a:r>
            <a:r>
              <a:rPr lang="en-CA" sz="2600" dirty="0">
                <a:solidFill>
                  <a:srgbClr val="000000"/>
                </a:solidFill>
                <a:latin typeface="+mn-lt"/>
                <a:cs typeface="Arial" panose="020B0604020202020204" pitchFamily="34" charset="0"/>
              </a:rPr>
              <a:t>and checklists for preparing youth for transition.</a:t>
            </a:r>
          </a:p>
          <a:p>
            <a:pPr marL="557213" lvl="2" indent="-457200">
              <a:lnSpc>
                <a:spcPct val="110000"/>
              </a:lnSpc>
              <a:spcBef>
                <a:spcPts val="600"/>
              </a:spcBef>
              <a:buSzPct val="70000"/>
              <a:buFont typeface="Arial" panose="020B0604020202020204" pitchFamily="34" charset="0"/>
              <a:buChar char="•"/>
              <a:tabLst>
                <a:tab pos="457200" algn="l"/>
              </a:tabLst>
              <a:defRPr/>
            </a:pPr>
            <a:r>
              <a:rPr lang="en-CA" sz="2600" b="1" dirty="0">
                <a:solidFill>
                  <a:schemeClr val="tx2"/>
                </a:solidFill>
                <a:latin typeface="+mn-lt"/>
                <a:cs typeface="Arial" panose="020B0604020202020204" pitchFamily="34" charset="0"/>
              </a:rPr>
              <a:t>Individualized work </a:t>
            </a:r>
            <a:r>
              <a:rPr lang="en-CA" sz="2600" dirty="0">
                <a:solidFill>
                  <a:srgbClr val="000000"/>
                </a:solidFill>
                <a:latin typeface="+mn-lt"/>
                <a:cs typeface="Arial" panose="020B0604020202020204" pitchFamily="34" charset="0"/>
              </a:rPr>
              <a:t>with youth to identify their strengths and areas that require support and development and measure progress during the RSG program.</a:t>
            </a:r>
          </a:p>
          <a:p>
            <a:endParaRPr lang="en-CA" dirty="0"/>
          </a:p>
        </p:txBody>
      </p:sp>
      <p:sp>
        <p:nvSpPr>
          <p:cNvPr id="9" name="Slide Number Placeholder 8">
            <a:extLst>
              <a:ext uri="{FF2B5EF4-FFF2-40B4-BE49-F238E27FC236}">
                <a16:creationId xmlns:a16="http://schemas.microsoft.com/office/drawing/2014/main" id="{6BCB538E-8EC7-42A5-B4EA-C0CBD0610B9B}"/>
              </a:ext>
            </a:extLst>
          </p:cNvPr>
          <p:cNvSpPr>
            <a:spLocks noGrp="1"/>
          </p:cNvSpPr>
          <p:nvPr>
            <p:ph type="sldNum" sz="quarter" idx="12"/>
          </p:nvPr>
        </p:nvSpPr>
        <p:spPr/>
        <p:txBody>
          <a:bodyPr/>
          <a:lstStyle/>
          <a:p>
            <a:fld id="{9CAA33A2-411E-8443-83D0-3263C24E97A5}" type="slidenum">
              <a:rPr lang="en-US" smtClean="0"/>
              <a:pPr/>
              <a:t>5</a:t>
            </a:fld>
            <a:endParaRPr lang="en-US" dirty="0"/>
          </a:p>
        </p:txBody>
      </p:sp>
    </p:spTree>
    <p:extLst>
      <p:ext uri="{BB962C8B-B14F-4D97-AF65-F5344CB8AC3E}">
        <p14:creationId xmlns:p14="http://schemas.microsoft.com/office/powerpoint/2010/main" val="164258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5D2-FB67-54D2-7EEE-0CE96C2A6D62}"/>
              </a:ext>
            </a:extLst>
          </p:cNvPr>
          <p:cNvSpPr>
            <a:spLocks noGrp="1"/>
          </p:cNvSpPr>
          <p:nvPr>
            <p:ph type="title"/>
          </p:nvPr>
        </p:nvSpPr>
        <p:spPr>
          <a:xfrm>
            <a:off x="0" y="0"/>
            <a:ext cx="12192000" cy="581397"/>
          </a:xfrm>
          <a:solidFill>
            <a:schemeClr val="tx2"/>
          </a:solidFill>
          <a:ln>
            <a:solidFill>
              <a:schemeClr val="tx2"/>
            </a:solidFill>
          </a:ln>
        </p:spPr>
        <p:txBody>
          <a:bodyPr>
            <a:normAutofit/>
          </a:bodyPr>
          <a:lstStyle/>
          <a:p>
            <a:r>
              <a:rPr lang="en-US" b="1" dirty="0">
                <a:solidFill>
                  <a:schemeClr val="bg1"/>
                </a:solidFill>
                <a:latin typeface="+mj-lt"/>
              </a:rPr>
              <a:t>Overview </a:t>
            </a:r>
            <a:r>
              <a:rPr lang="en-CA" b="1" dirty="0">
                <a:solidFill>
                  <a:schemeClr val="bg1"/>
                </a:solidFill>
                <a:latin typeface="+mj-lt"/>
              </a:rPr>
              <a:t>of the New Youth Leaving Care Policy and Program </a:t>
            </a:r>
            <a:r>
              <a:rPr lang="en-CA" b="1" dirty="0" err="1">
                <a:solidFill>
                  <a:schemeClr val="bg1"/>
                </a:solidFill>
                <a:latin typeface="+mj-lt"/>
              </a:rPr>
              <a:t>Cont</a:t>
            </a:r>
            <a:r>
              <a:rPr lang="en-CA" b="1" dirty="0">
                <a:solidFill>
                  <a:schemeClr val="bg1"/>
                </a:solidFill>
                <a:latin typeface="+mj-lt"/>
              </a:rPr>
              <a:t>…</a:t>
            </a:r>
          </a:p>
        </p:txBody>
      </p:sp>
      <p:sp>
        <p:nvSpPr>
          <p:cNvPr id="4" name="Slide Number Placeholder 3">
            <a:extLst>
              <a:ext uri="{FF2B5EF4-FFF2-40B4-BE49-F238E27FC236}">
                <a16:creationId xmlns:a16="http://schemas.microsoft.com/office/drawing/2014/main" id="{DF53E167-3B32-761B-1F3B-159FEE7F1A3B}"/>
              </a:ext>
            </a:extLst>
          </p:cNvPr>
          <p:cNvSpPr>
            <a:spLocks noGrp="1"/>
          </p:cNvSpPr>
          <p:nvPr>
            <p:ph type="sldNum" sz="quarter" idx="12"/>
          </p:nvPr>
        </p:nvSpPr>
        <p:spPr/>
        <p:txBody>
          <a:bodyPr/>
          <a:lstStyle/>
          <a:p>
            <a:fld id="{9CAA33A2-411E-8443-83D0-3263C24E97A5}" type="slidenum">
              <a:rPr lang="en-US" smtClean="0"/>
              <a:pPr/>
              <a:t>6</a:t>
            </a:fld>
            <a:endParaRPr lang="en-US" dirty="0"/>
          </a:p>
        </p:txBody>
      </p:sp>
      <p:sp>
        <p:nvSpPr>
          <p:cNvPr id="6" name="TextBox 5">
            <a:extLst>
              <a:ext uri="{FF2B5EF4-FFF2-40B4-BE49-F238E27FC236}">
                <a16:creationId xmlns:a16="http://schemas.microsoft.com/office/drawing/2014/main" id="{1F49FBFA-83C9-FD2A-EB98-5C5472C9CF5D}"/>
              </a:ext>
            </a:extLst>
          </p:cNvPr>
          <p:cNvSpPr txBox="1"/>
          <p:nvPr/>
        </p:nvSpPr>
        <p:spPr>
          <a:xfrm>
            <a:off x="514559" y="707517"/>
            <a:ext cx="10930654" cy="830997"/>
          </a:xfrm>
          <a:prstGeom prst="rect">
            <a:avLst/>
          </a:prstGeom>
          <a:noFill/>
        </p:spPr>
        <p:txBody>
          <a:bodyPr wrap="square" rtlCol="0">
            <a:spAutoFit/>
          </a:bodyPr>
          <a:lstStyle/>
          <a:p>
            <a:r>
              <a:rPr lang="en-US" sz="2400" dirty="0"/>
              <a:t>The new Youth Leaving Care policy and Ready, Set, Go program is made up of </a:t>
            </a:r>
            <a:r>
              <a:rPr lang="en-US" sz="2400" b="1" dirty="0">
                <a:solidFill>
                  <a:schemeClr val="tx2"/>
                </a:solidFill>
              </a:rPr>
              <a:t>two primary components</a:t>
            </a:r>
            <a:r>
              <a:rPr lang="en-US" sz="2400" dirty="0"/>
              <a:t>:</a:t>
            </a:r>
            <a:endParaRPr lang="en-CA" sz="2400" dirty="0"/>
          </a:p>
        </p:txBody>
      </p:sp>
      <p:sp>
        <p:nvSpPr>
          <p:cNvPr id="7" name="Rectangle: Rounded Corners 6">
            <a:extLst>
              <a:ext uri="{FF2B5EF4-FFF2-40B4-BE49-F238E27FC236}">
                <a16:creationId xmlns:a16="http://schemas.microsoft.com/office/drawing/2014/main" id="{5C537A3F-0DA0-4FAF-4DAC-B430B40D7F5C}"/>
              </a:ext>
            </a:extLst>
          </p:cNvPr>
          <p:cNvSpPr/>
          <p:nvPr/>
        </p:nvSpPr>
        <p:spPr>
          <a:xfrm>
            <a:off x="746787" y="1664634"/>
            <a:ext cx="10698426" cy="43760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a:extLst>
              <a:ext uri="{FF2B5EF4-FFF2-40B4-BE49-F238E27FC236}">
                <a16:creationId xmlns:a16="http://schemas.microsoft.com/office/drawing/2014/main" id="{DBAD9F25-983C-B726-1C78-A99B028FD49F}"/>
              </a:ext>
            </a:extLst>
          </p:cNvPr>
          <p:cNvSpPr txBox="1"/>
          <p:nvPr/>
        </p:nvSpPr>
        <p:spPr>
          <a:xfrm>
            <a:off x="1781628" y="1861968"/>
            <a:ext cx="8628743" cy="707886"/>
          </a:xfrm>
          <a:prstGeom prst="rect">
            <a:avLst/>
          </a:prstGeom>
          <a:noFill/>
        </p:spPr>
        <p:txBody>
          <a:bodyPr wrap="square" rtlCol="0">
            <a:spAutoFit/>
          </a:bodyPr>
          <a:lstStyle/>
          <a:p>
            <a:pPr algn="ctr"/>
            <a:r>
              <a:rPr lang="en-US" sz="4000" b="1" dirty="0">
                <a:solidFill>
                  <a:schemeClr val="bg1"/>
                </a:solidFill>
              </a:rPr>
              <a:t>Youth Leaving Care Policy and Program </a:t>
            </a:r>
            <a:endParaRPr lang="en-CA" sz="4000" b="1" dirty="0">
              <a:solidFill>
                <a:schemeClr val="bg1"/>
              </a:solidFill>
            </a:endParaRPr>
          </a:p>
        </p:txBody>
      </p:sp>
      <p:sp>
        <p:nvSpPr>
          <p:cNvPr id="9" name="Oval 8">
            <a:extLst>
              <a:ext uri="{FF2B5EF4-FFF2-40B4-BE49-F238E27FC236}">
                <a16:creationId xmlns:a16="http://schemas.microsoft.com/office/drawing/2014/main" id="{4A561844-4F50-32A5-F37C-D50D8B22CE5A}"/>
              </a:ext>
            </a:extLst>
          </p:cNvPr>
          <p:cNvSpPr/>
          <p:nvPr/>
        </p:nvSpPr>
        <p:spPr>
          <a:xfrm>
            <a:off x="1480457" y="2902857"/>
            <a:ext cx="4180114" cy="23876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mj-lt"/>
              </a:rPr>
              <a:t>Transition Planning for Children in Care (Pre-18)</a:t>
            </a:r>
            <a:endParaRPr lang="en-CA" sz="2800" dirty="0"/>
          </a:p>
        </p:txBody>
      </p:sp>
      <p:sp>
        <p:nvSpPr>
          <p:cNvPr id="10" name="Oval 9">
            <a:extLst>
              <a:ext uri="{FF2B5EF4-FFF2-40B4-BE49-F238E27FC236}">
                <a16:creationId xmlns:a16="http://schemas.microsoft.com/office/drawing/2014/main" id="{026DB215-A729-4C8E-E3E4-450B83145B7F}"/>
              </a:ext>
            </a:extLst>
          </p:cNvPr>
          <p:cNvSpPr/>
          <p:nvPr/>
        </p:nvSpPr>
        <p:spPr>
          <a:xfrm>
            <a:off x="6379029" y="2917371"/>
            <a:ext cx="4180114" cy="2387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mj-lt"/>
              </a:rPr>
              <a:t>The Ready, Set, Go Program (Post-18)</a:t>
            </a:r>
            <a:endParaRPr lang="en-CA" sz="2800" dirty="0"/>
          </a:p>
        </p:txBody>
      </p:sp>
    </p:spTree>
    <p:extLst>
      <p:ext uri="{BB962C8B-B14F-4D97-AF65-F5344CB8AC3E}">
        <p14:creationId xmlns:p14="http://schemas.microsoft.com/office/powerpoint/2010/main" val="325332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0C85-A00E-3B52-AEE6-3B8C4EBB123A}"/>
              </a:ext>
            </a:extLst>
          </p:cNvPr>
          <p:cNvSpPr>
            <a:spLocks noGrp="1"/>
          </p:cNvSpPr>
          <p:nvPr>
            <p:ph type="title"/>
          </p:nvPr>
        </p:nvSpPr>
        <p:spPr>
          <a:xfrm>
            <a:off x="463060" y="2298891"/>
            <a:ext cx="4655999" cy="2260218"/>
          </a:xfrm>
        </p:spPr>
        <p:txBody>
          <a:bodyPr>
            <a:normAutofit/>
          </a:bodyPr>
          <a:lstStyle/>
          <a:p>
            <a:r>
              <a:rPr lang="en-US" sz="4400" b="1" dirty="0">
                <a:latin typeface="+mj-lt"/>
              </a:rPr>
              <a:t>Transition Planning for Children in Care (Pre-18)</a:t>
            </a:r>
            <a:endParaRPr lang="en-CA" sz="4400" b="1" dirty="0">
              <a:latin typeface="+mj-lt"/>
            </a:endParaRPr>
          </a:p>
        </p:txBody>
      </p:sp>
      <p:sp>
        <p:nvSpPr>
          <p:cNvPr id="4" name="Slide Number Placeholder 3">
            <a:extLst>
              <a:ext uri="{FF2B5EF4-FFF2-40B4-BE49-F238E27FC236}">
                <a16:creationId xmlns:a16="http://schemas.microsoft.com/office/drawing/2014/main" id="{913F1034-FC57-1CD2-72C7-55B9E76D79A7}"/>
              </a:ext>
            </a:extLst>
          </p:cNvPr>
          <p:cNvSpPr>
            <a:spLocks noGrp="1"/>
          </p:cNvSpPr>
          <p:nvPr>
            <p:ph type="sldNum" sz="quarter" idx="4"/>
          </p:nvPr>
        </p:nvSpPr>
        <p:spPr/>
        <p:txBody>
          <a:bodyPr/>
          <a:lstStyle/>
          <a:p>
            <a:fld id="{9CAA33A2-411E-8443-83D0-3263C24E97A5}" type="slidenum">
              <a:rPr lang="en-US" smtClean="0"/>
              <a:pPr/>
              <a:t>7</a:t>
            </a:fld>
            <a:endParaRPr lang="en-US" dirty="0"/>
          </a:p>
        </p:txBody>
      </p:sp>
    </p:spTree>
    <p:extLst>
      <p:ext uri="{BB962C8B-B14F-4D97-AF65-F5344CB8AC3E}">
        <p14:creationId xmlns:p14="http://schemas.microsoft.com/office/powerpoint/2010/main" val="26356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B01-2AED-49A0-8EDE-DC67B72B68BB}"/>
              </a:ext>
            </a:extLst>
          </p:cNvPr>
          <p:cNvSpPr>
            <a:spLocks noGrp="1"/>
          </p:cNvSpPr>
          <p:nvPr>
            <p:ph type="title"/>
          </p:nvPr>
        </p:nvSpPr>
        <p:spPr>
          <a:xfrm>
            <a:off x="0" y="0"/>
            <a:ext cx="12192000" cy="573206"/>
          </a:xfrm>
          <a:solidFill>
            <a:schemeClr val="tx2"/>
          </a:solidFill>
        </p:spPr>
        <p:txBody>
          <a:bodyPr>
            <a:normAutofit/>
          </a:bodyPr>
          <a:lstStyle/>
          <a:p>
            <a:r>
              <a:rPr lang="en-US" b="1" dirty="0">
                <a:solidFill>
                  <a:schemeClr val="bg1"/>
                </a:solidFill>
                <a:latin typeface="+mj-lt"/>
                <a:cs typeface="Arial" panose="020B0604020202020204" pitchFamily="34" charset="0"/>
              </a:rPr>
              <a:t>Transition Planning (Pre-18)</a:t>
            </a:r>
            <a:endParaRPr lang="en-CA" b="1" dirty="0">
              <a:solidFill>
                <a:schemeClr val="bg1"/>
              </a:solidFill>
              <a:latin typeface="+mj-lt"/>
              <a:cs typeface="Arial" panose="020B0604020202020204" pitchFamily="34" charset="0"/>
            </a:endParaRPr>
          </a:p>
        </p:txBody>
      </p:sp>
      <p:sp>
        <p:nvSpPr>
          <p:cNvPr id="5" name="Slide Number Placeholder 4">
            <a:extLst>
              <a:ext uri="{FF2B5EF4-FFF2-40B4-BE49-F238E27FC236}">
                <a16:creationId xmlns:a16="http://schemas.microsoft.com/office/drawing/2014/main" id="{1DA9BBAF-CB40-484F-A01A-B13E34545AE5}"/>
              </a:ext>
            </a:extLst>
          </p:cNvPr>
          <p:cNvSpPr>
            <a:spLocks noGrp="1"/>
          </p:cNvSpPr>
          <p:nvPr>
            <p:ph type="sldNum" sz="quarter" idx="12"/>
          </p:nvPr>
        </p:nvSpPr>
        <p:spPr>
          <a:xfrm>
            <a:off x="343468" y="6367883"/>
            <a:ext cx="511637" cy="365125"/>
          </a:xfrm>
        </p:spPr>
        <p:txBody>
          <a:bodyPr/>
          <a:lstStyle/>
          <a:p>
            <a:fld id="{9CAA33A2-411E-8443-83D0-3263C24E97A5}" type="slidenum">
              <a:rPr lang="en-US" smtClean="0"/>
              <a:pPr/>
              <a:t>8</a:t>
            </a:fld>
            <a:endParaRPr lang="en-US" dirty="0"/>
          </a:p>
        </p:txBody>
      </p:sp>
      <p:sp>
        <p:nvSpPr>
          <p:cNvPr id="7" name="Content Placeholder 6">
            <a:extLst>
              <a:ext uri="{FF2B5EF4-FFF2-40B4-BE49-F238E27FC236}">
                <a16:creationId xmlns:a16="http://schemas.microsoft.com/office/drawing/2014/main" id="{691E7CFC-596E-4F1F-A485-0AE1FEE0A218}"/>
              </a:ext>
            </a:extLst>
          </p:cNvPr>
          <p:cNvSpPr>
            <a:spLocks noGrp="1"/>
          </p:cNvSpPr>
          <p:nvPr>
            <p:ph idx="1"/>
          </p:nvPr>
        </p:nvSpPr>
        <p:spPr>
          <a:xfrm>
            <a:off x="179695" y="573206"/>
            <a:ext cx="11832609" cy="6050817"/>
          </a:xfrm>
        </p:spPr>
        <p:txBody>
          <a:bodyPr>
            <a:normAutofit/>
          </a:bodyPr>
          <a:lstStyle/>
          <a:p>
            <a:pPr lvl="0">
              <a:lnSpc>
                <a:spcPct val="115000"/>
              </a:lnSpc>
              <a:spcBef>
                <a:spcPts val="0"/>
              </a:spcBef>
              <a:spcAft>
                <a:spcPts val="600"/>
              </a:spcAft>
            </a:pPr>
            <a:r>
              <a:rPr lang="en-CA" sz="2400" dirty="0">
                <a:solidFill>
                  <a:srgbClr val="1A1A1A"/>
                </a:solidFill>
                <a:effectLst/>
                <a:latin typeface="+mn-lt"/>
                <a:ea typeface="Arial" panose="020B0604020202020204" pitchFamily="34" charset="0"/>
                <a:cs typeface="Arial" panose="020B0604020202020204" pitchFamily="34" charset="0"/>
              </a:rPr>
              <a:t>The new youth leaving care policy establishes </a:t>
            </a:r>
            <a:r>
              <a:rPr lang="en-CA" sz="2400" b="1" dirty="0">
                <a:solidFill>
                  <a:schemeClr val="tx2"/>
                </a:solidFill>
                <a:effectLst/>
                <a:latin typeface="+mn-lt"/>
                <a:ea typeface="Arial" panose="020B0604020202020204" pitchFamily="34" charset="0"/>
                <a:cs typeface="Arial" panose="020B0604020202020204" pitchFamily="34" charset="0"/>
              </a:rPr>
              <a:t>new requirements for societies with respect to preparing a youth for transition from care</a:t>
            </a:r>
            <a:r>
              <a:rPr lang="en-CA" sz="2400" dirty="0">
                <a:solidFill>
                  <a:srgbClr val="1A1A1A"/>
                </a:solidFill>
                <a:effectLst/>
                <a:latin typeface="+mn-lt"/>
                <a:ea typeface="Arial" panose="020B0604020202020204" pitchFamily="34" charset="0"/>
                <a:cs typeface="Arial" panose="020B0604020202020204" pitchFamily="34" charset="0"/>
              </a:rPr>
              <a:t> and promotes planning for transition from age 13. </a:t>
            </a:r>
            <a:endParaRPr lang="en-CA" sz="2400" dirty="0">
              <a:solidFill>
                <a:srgbClr val="1A1A1A"/>
              </a:solidFill>
              <a:latin typeface="+mn-lt"/>
              <a:ea typeface="Arial" panose="020B0604020202020204" pitchFamily="34" charset="0"/>
            </a:endParaRPr>
          </a:p>
          <a:p>
            <a:endParaRPr lang="en-CA" dirty="0"/>
          </a:p>
        </p:txBody>
      </p:sp>
      <p:graphicFrame>
        <p:nvGraphicFramePr>
          <p:cNvPr id="3" name="Table 3">
            <a:extLst>
              <a:ext uri="{FF2B5EF4-FFF2-40B4-BE49-F238E27FC236}">
                <a16:creationId xmlns:a16="http://schemas.microsoft.com/office/drawing/2014/main" id="{690A076A-326F-55D6-9F8D-5ECEE9E0BF35}"/>
              </a:ext>
            </a:extLst>
          </p:cNvPr>
          <p:cNvGraphicFramePr>
            <a:graphicFrameLocks noGrp="1"/>
          </p:cNvGraphicFramePr>
          <p:nvPr>
            <p:extLst>
              <p:ext uri="{D42A27DB-BD31-4B8C-83A1-F6EECF244321}">
                <p14:modId xmlns:p14="http://schemas.microsoft.com/office/powerpoint/2010/main" val="663666069"/>
              </p:ext>
            </p:extLst>
          </p:nvPr>
        </p:nvGraphicFramePr>
        <p:xfrm>
          <a:off x="563294" y="1675185"/>
          <a:ext cx="11065409" cy="4652181"/>
        </p:xfrm>
        <a:graphic>
          <a:graphicData uri="http://schemas.openxmlformats.org/drawingml/2006/table">
            <a:tbl>
              <a:tblPr firstRow="1" bandRow="1">
                <a:tableStyleId>{5C22544A-7EE6-4342-B048-85BDC9FD1C3A}</a:tableStyleId>
              </a:tblPr>
              <a:tblGrid>
                <a:gridCol w="1019700">
                  <a:extLst>
                    <a:ext uri="{9D8B030D-6E8A-4147-A177-3AD203B41FA5}">
                      <a16:colId xmlns:a16="http://schemas.microsoft.com/office/drawing/2014/main" val="1554918968"/>
                    </a:ext>
                  </a:extLst>
                </a:gridCol>
                <a:gridCol w="10045709">
                  <a:extLst>
                    <a:ext uri="{9D8B030D-6E8A-4147-A177-3AD203B41FA5}">
                      <a16:colId xmlns:a16="http://schemas.microsoft.com/office/drawing/2014/main" val="3025741446"/>
                    </a:ext>
                  </a:extLst>
                </a:gridCol>
              </a:tblGrid>
              <a:tr h="350704">
                <a:tc>
                  <a:txBody>
                    <a:bodyPr/>
                    <a:lstStyle/>
                    <a:p>
                      <a:r>
                        <a:rPr lang="en-CA" dirty="0"/>
                        <a:t>At age…</a:t>
                      </a:r>
                    </a:p>
                  </a:txBody>
                  <a:tcPr/>
                </a:tc>
                <a:tc>
                  <a:txBody>
                    <a:bodyPr/>
                    <a:lstStyle/>
                    <a:p>
                      <a:r>
                        <a:rPr lang="en-CA" dirty="0"/>
                        <a:t>Children’s aid society requirements:</a:t>
                      </a:r>
                    </a:p>
                  </a:txBody>
                  <a:tcPr/>
                </a:tc>
                <a:extLst>
                  <a:ext uri="{0D108BD9-81ED-4DB2-BD59-A6C34878D82A}">
                    <a16:rowId xmlns:a16="http://schemas.microsoft.com/office/drawing/2014/main" val="3030546851"/>
                  </a:ext>
                </a:extLst>
              </a:tr>
              <a:tr h="876760">
                <a:tc>
                  <a:txBody>
                    <a:bodyPr/>
                    <a:lstStyle/>
                    <a:p>
                      <a:r>
                        <a:rPr lang="en-CA" dirty="0"/>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1A1A1A"/>
                          </a:solidFill>
                          <a:latin typeface="+mn-lt"/>
                          <a:cs typeface="Arial" panose="020B0604020202020204" pitchFamily="34" charset="0"/>
                        </a:rPr>
                        <a:t>Initiate the plan of care process, with a transition lens applied. This early planning will focus on necessary assessments, participation in programming, and educational supports. </a:t>
                      </a:r>
                      <a:endParaRPr lang="en-CA" sz="1800" dirty="0">
                        <a:solidFill>
                          <a:srgbClr val="1A1A1A"/>
                        </a:solidFill>
                        <a:latin typeface="+mn-lt"/>
                      </a:endParaRPr>
                    </a:p>
                  </a:txBody>
                  <a:tcPr/>
                </a:tc>
                <a:extLst>
                  <a:ext uri="{0D108BD9-81ED-4DB2-BD59-A6C34878D82A}">
                    <a16:rowId xmlns:a16="http://schemas.microsoft.com/office/drawing/2014/main" val="2954536920"/>
                  </a:ext>
                </a:extLst>
              </a:tr>
              <a:tr h="1139788">
                <a:tc>
                  <a:txBody>
                    <a:bodyPr/>
                    <a:lstStyle/>
                    <a:p>
                      <a:r>
                        <a:rPr lang="en-CA" dirty="0"/>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1A1A1A"/>
                          </a:solidFill>
                          <a:effectLst/>
                          <a:latin typeface="+mn-lt"/>
                          <a:ea typeface="Arial" panose="020B0604020202020204" pitchFamily="34" charset="0"/>
                          <a:cs typeface="Arial" panose="020B0604020202020204" pitchFamily="34" charset="0"/>
                        </a:rPr>
                        <a:t>Offer the child an opportunity to participate in a conference (or other forum) to support formal transition planning. The conference will bring together service providers and individuals who are important to the child, with the child at the centre of the planning process.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82755624"/>
                  </a:ext>
                </a:extLst>
              </a:tr>
              <a:tr h="1139788">
                <a:tc>
                  <a:txBody>
                    <a:bodyPr/>
                    <a:lstStyle/>
                    <a:p>
                      <a:r>
                        <a:rPr lang="en-CA" dirty="0"/>
                        <a:t>16</a:t>
                      </a:r>
                    </a:p>
                  </a:txBody>
                  <a:tcPr/>
                </a:tc>
                <a:tc>
                  <a:txBody>
                    <a:bodyPr/>
                    <a:lstStyle/>
                    <a:p>
                      <a:r>
                        <a:rPr lang="en-CA" sz="1800" dirty="0">
                          <a:solidFill>
                            <a:srgbClr val="1A1A1A"/>
                          </a:solidFill>
                          <a:effectLst/>
                          <a:latin typeface="+mn-lt"/>
                          <a:ea typeface="Arial" panose="020B0604020202020204" pitchFamily="34" charset="0"/>
                          <a:cs typeface="Arial" panose="020B0604020202020204" pitchFamily="34" charset="0"/>
                        </a:rPr>
                        <a:t>Work with the child to complete a review of the Ready, Set, Go Guide (the Guide) and develop a plan of care. The child’s plan of care must be reviewed, using the Guide, once every six months and </a:t>
                      </a:r>
                      <a:r>
                        <a:rPr kumimoji="0" lang="en-CA" sz="1800" b="0" i="0" u="none" strike="noStrike" kern="1200" cap="none" spc="0" normalizeH="0" baseline="0" noProof="0" dirty="0">
                          <a:ln>
                            <a:noFill/>
                          </a:ln>
                          <a:solidFill>
                            <a:srgbClr val="1A1A1A"/>
                          </a:solidFill>
                          <a:effectLst/>
                          <a:uLnTx/>
                          <a:uFillTx/>
                          <a:latin typeface="+mn-lt"/>
                          <a:ea typeface="Arial" panose="020B0604020202020204" pitchFamily="34" charset="0"/>
                          <a:cs typeface="Arial" panose="020B0604020202020204" pitchFamily="34" charset="0"/>
                        </a:rPr>
                        <a:t>tracks the child’s progress in preparing for transition, identifies new priorities, and necessary services and supports</a:t>
                      </a:r>
                      <a:endParaRPr lang="en-CA" dirty="0"/>
                    </a:p>
                  </a:txBody>
                  <a:tcPr/>
                </a:tc>
                <a:extLst>
                  <a:ext uri="{0D108BD9-81ED-4DB2-BD59-A6C34878D82A}">
                    <a16:rowId xmlns:a16="http://schemas.microsoft.com/office/drawing/2014/main" val="195386197"/>
                  </a:ext>
                </a:extLst>
              </a:tr>
              <a:tr h="1130085">
                <a:tc>
                  <a:txBody>
                    <a:bodyPr/>
                    <a:lstStyle/>
                    <a:p>
                      <a:r>
                        <a:rPr lang="en-CA" dirty="0"/>
                        <a:t>Before 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1A1A1A"/>
                          </a:solidFill>
                          <a:effectLst/>
                          <a:latin typeface="+mn-lt"/>
                          <a:ea typeface="Arial" panose="020B0604020202020204" pitchFamily="34" charset="0"/>
                          <a:cs typeface="Arial" panose="020B0604020202020204" pitchFamily="34" charset="0"/>
                        </a:rPr>
                        <a:t>Complete RSG Program Checklist for actions required a society prior to a child’s 18</a:t>
                      </a:r>
                      <a:r>
                        <a:rPr lang="en-CA" sz="1800" baseline="30000" dirty="0">
                          <a:solidFill>
                            <a:srgbClr val="1A1A1A"/>
                          </a:solidFill>
                          <a:latin typeface="+mn-lt"/>
                          <a:cs typeface="Arial" panose="020B0604020202020204" pitchFamily="34" charset="0"/>
                        </a:rPr>
                        <a:t>th </a:t>
                      </a:r>
                      <a:r>
                        <a:rPr lang="en-CA" sz="1800" dirty="0">
                          <a:solidFill>
                            <a:srgbClr val="1A1A1A"/>
                          </a:solidFill>
                          <a:effectLst/>
                          <a:latin typeface="+mn-lt"/>
                          <a:ea typeface="Arial" panose="020B0604020202020204" pitchFamily="34" charset="0"/>
                          <a:cs typeface="Arial" panose="020B0604020202020204" pitchFamily="34" charset="0"/>
                        </a:rPr>
                        <a:t>birthday.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solidFill>
                            <a:srgbClr val="1A1A1A"/>
                          </a:solidFill>
                          <a:effectLst/>
                          <a:latin typeface="+mn-lt"/>
                          <a:ea typeface="Arial" panose="020B0604020202020204" pitchFamily="34" charset="0"/>
                          <a:cs typeface="Arial" panose="020B0604020202020204" pitchFamily="34" charset="0"/>
                        </a:rPr>
                        <a:t>This includes connecting youth to professional and community supports and providing them with an information package on supports and services available.</a:t>
                      </a:r>
                      <a:endParaRPr lang="en-CA" sz="1800" dirty="0">
                        <a:effectLst/>
                        <a:latin typeface="+mn-lt"/>
                        <a:ea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98589522"/>
                  </a:ext>
                </a:extLst>
              </a:tr>
            </a:tbl>
          </a:graphicData>
        </a:graphic>
      </p:graphicFrame>
    </p:spTree>
    <p:extLst>
      <p:ext uri="{BB962C8B-B14F-4D97-AF65-F5344CB8AC3E}">
        <p14:creationId xmlns:p14="http://schemas.microsoft.com/office/powerpoint/2010/main" val="354136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2B01-2AED-49A0-8EDE-DC67B72B68BB}"/>
              </a:ext>
            </a:extLst>
          </p:cNvPr>
          <p:cNvSpPr>
            <a:spLocks noGrp="1"/>
          </p:cNvSpPr>
          <p:nvPr>
            <p:ph type="title"/>
          </p:nvPr>
        </p:nvSpPr>
        <p:spPr>
          <a:xfrm>
            <a:off x="0" y="0"/>
            <a:ext cx="12192000" cy="532263"/>
          </a:xfrm>
          <a:solidFill>
            <a:schemeClr val="tx2"/>
          </a:solidFill>
        </p:spPr>
        <p:txBody>
          <a:bodyPr>
            <a:noAutofit/>
          </a:bodyPr>
          <a:lstStyle/>
          <a:p>
            <a:r>
              <a:rPr lang="en-US" b="1" dirty="0">
                <a:solidFill>
                  <a:schemeClr val="bg1"/>
                </a:solidFill>
                <a:latin typeface="+mj-lt"/>
                <a:cs typeface="Arial" panose="020B0604020202020204" pitchFamily="34" charset="0"/>
              </a:rPr>
              <a:t>The Ready, Set, Go Guide</a:t>
            </a:r>
            <a:endParaRPr lang="en-CA" b="1" dirty="0">
              <a:solidFill>
                <a:schemeClr val="bg1"/>
              </a:solidFill>
              <a:latin typeface="+mj-lt"/>
              <a:cs typeface="Arial" panose="020B0604020202020204" pitchFamily="34" charset="0"/>
            </a:endParaRPr>
          </a:p>
        </p:txBody>
      </p:sp>
      <p:sp>
        <p:nvSpPr>
          <p:cNvPr id="4" name="Content Placeholder 3">
            <a:extLst>
              <a:ext uri="{FF2B5EF4-FFF2-40B4-BE49-F238E27FC236}">
                <a16:creationId xmlns:a16="http://schemas.microsoft.com/office/drawing/2014/main" id="{8B36BFE5-3A6B-4539-B6E8-E47F62CD1262}"/>
              </a:ext>
            </a:extLst>
          </p:cNvPr>
          <p:cNvSpPr>
            <a:spLocks noGrp="1"/>
          </p:cNvSpPr>
          <p:nvPr>
            <p:ph idx="1"/>
          </p:nvPr>
        </p:nvSpPr>
        <p:spPr>
          <a:xfrm>
            <a:off x="177421" y="565772"/>
            <a:ext cx="11846257" cy="1233035"/>
          </a:xfrm>
        </p:spPr>
        <p:txBody>
          <a:bodyPr>
            <a:noAutofit/>
          </a:bodyPr>
          <a:lstStyle/>
          <a:p>
            <a:pPr marR="0">
              <a:spcAft>
                <a:spcPts val="600"/>
              </a:spcAft>
            </a:pPr>
            <a:r>
              <a:rPr lang="en-US" sz="2000" dirty="0">
                <a:effectLst/>
                <a:latin typeface="+mn-lt"/>
                <a:ea typeface="Arial" panose="020B0604020202020204" pitchFamily="34" charset="0"/>
              </a:rPr>
              <a:t>Supports a consistent approach to individualized planning, preparation and tracking of progress for children preparing to leave the care of societies. The RSG Guide consists of nine indicators, which build upon the life dimensions identified by youth with lived experience and advocates as the key areas that will help them successfully transition to adulthood. </a:t>
            </a:r>
            <a:endParaRPr lang="en-US" sz="2000" dirty="0">
              <a:latin typeface="+mn-lt"/>
              <a:ea typeface="Arial" panose="020B0604020202020204" pitchFamily="34" charset="0"/>
            </a:endParaRPr>
          </a:p>
          <a:p>
            <a:pPr marL="0" marR="0">
              <a:spcBef>
                <a:spcPts val="1200"/>
              </a:spcBef>
              <a:spcAft>
                <a:spcPts val="1200"/>
              </a:spcAft>
            </a:pPr>
            <a:endParaRPr lang="en-US" sz="600" dirty="0">
              <a:latin typeface="+mn-lt"/>
              <a:ea typeface="Arial" panose="020B0604020202020204" pitchFamily="34" charset="0"/>
            </a:endParaRPr>
          </a:p>
          <a:p>
            <a:pPr marL="0" marR="0">
              <a:lnSpc>
                <a:spcPct val="120000"/>
              </a:lnSpc>
              <a:spcBef>
                <a:spcPts val="1200"/>
              </a:spcBef>
            </a:pPr>
            <a:endParaRPr lang="en-US" sz="2000" dirty="0">
              <a:effectLst/>
              <a:latin typeface="+mn-lt"/>
              <a:ea typeface="Arial" panose="020B0604020202020204" pitchFamily="34" charset="0"/>
              <a:cs typeface="Arial" panose="020B0604020202020204" pitchFamily="34" charset="0"/>
            </a:endParaRPr>
          </a:p>
          <a:p>
            <a:pPr marL="0" marR="0">
              <a:lnSpc>
                <a:spcPct val="120000"/>
              </a:lnSpc>
              <a:spcBef>
                <a:spcPts val="0"/>
              </a:spcBef>
              <a:spcAft>
                <a:spcPts val="600"/>
              </a:spcAft>
            </a:pPr>
            <a:endParaRPr lang="en-US" sz="2000" dirty="0">
              <a:effectLst/>
              <a:latin typeface="+mn-lt"/>
              <a:ea typeface="Arial" panose="020B0604020202020204" pitchFamily="34" charset="0"/>
              <a:cs typeface="Arial" panose="020B0604020202020204" pitchFamily="34" charset="0"/>
            </a:endParaRPr>
          </a:p>
          <a:p>
            <a:pPr marL="0" marR="0">
              <a:spcBef>
                <a:spcPts val="1200"/>
              </a:spcBef>
              <a:spcAft>
                <a:spcPts val="1200"/>
              </a:spcAft>
            </a:pPr>
            <a:endParaRPr 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1DA9BBAF-CB40-484F-A01A-B13E34545AE5}"/>
              </a:ext>
            </a:extLst>
          </p:cNvPr>
          <p:cNvSpPr>
            <a:spLocks noGrp="1"/>
          </p:cNvSpPr>
          <p:nvPr>
            <p:ph type="sldNum" sz="quarter" idx="12"/>
          </p:nvPr>
        </p:nvSpPr>
        <p:spPr/>
        <p:txBody>
          <a:bodyPr/>
          <a:lstStyle/>
          <a:p>
            <a:fld id="{9CAA33A2-411E-8443-83D0-3263C24E97A5}" type="slidenum">
              <a:rPr lang="en-US" smtClean="0"/>
              <a:pPr/>
              <a:t>9</a:t>
            </a:fld>
            <a:endParaRPr lang="en-US" dirty="0"/>
          </a:p>
        </p:txBody>
      </p:sp>
      <p:graphicFrame>
        <p:nvGraphicFramePr>
          <p:cNvPr id="3" name="Table 6">
            <a:extLst>
              <a:ext uri="{FF2B5EF4-FFF2-40B4-BE49-F238E27FC236}">
                <a16:creationId xmlns:a16="http://schemas.microsoft.com/office/drawing/2014/main" id="{A1E0F0D8-25CF-47A5-8610-5F42BD13D753}"/>
              </a:ext>
            </a:extLst>
          </p:cNvPr>
          <p:cNvGraphicFramePr>
            <a:graphicFrameLocks noGrp="1"/>
          </p:cNvGraphicFramePr>
          <p:nvPr>
            <p:extLst>
              <p:ext uri="{D42A27DB-BD31-4B8C-83A1-F6EECF244321}">
                <p14:modId xmlns:p14="http://schemas.microsoft.com/office/powerpoint/2010/main" val="976861409"/>
              </p:ext>
            </p:extLst>
          </p:nvPr>
        </p:nvGraphicFramePr>
        <p:xfrm>
          <a:off x="177421" y="1832316"/>
          <a:ext cx="11837158" cy="1211265"/>
        </p:xfrm>
        <a:graphic>
          <a:graphicData uri="http://schemas.openxmlformats.org/drawingml/2006/table">
            <a:tbl>
              <a:tblPr firstRow="1" bandRow="1">
                <a:tableStyleId>{5C22544A-7EE6-4342-B048-85BDC9FD1C3A}</a:tableStyleId>
              </a:tblPr>
              <a:tblGrid>
                <a:gridCol w="1583140">
                  <a:extLst>
                    <a:ext uri="{9D8B030D-6E8A-4147-A177-3AD203B41FA5}">
                      <a16:colId xmlns:a16="http://schemas.microsoft.com/office/drawing/2014/main" val="337640630"/>
                    </a:ext>
                  </a:extLst>
                </a:gridCol>
                <a:gridCol w="1556493">
                  <a:extLst>
                    <a:ext uri="{9D8B030D-6E8A-4147-A177-3AD203B41FA5}">
                      <a16:colId xmlns:a16="http://schemas.microsoft.com/office/drawing/2014/main" val="339843046"/>
                    </a:ext>
                  </a:extLst>
                </a:gridCol>
                <a:gridCol w="1273605">
                  <a:extLst>
                    <a:ext uri="{9D8B030D-6E8A-4147-A177-3AD203B41FA5}">
                      <a16:colId xmlns:a16="http://schemas.microsoft.com/office/drawing/2014/main" val="1550880677"/>
                    </a:ext>
                  </a:extLst>
                </a:gridCol>
                <a:gridCol w="1169569">
                  <a:extLst>
                    <a:ext uri="{9D8B030D-6E8A-4147-A177-3AD203B41FA5}">
                      <a16:colId xmlns:a16="http://schemas.microsoft.com/office/drawing/2014/main" val="2965169900"/>
                    </a:ext>
                  </a:extLst>
                </a:gridCol>
                <a:gridCol w="974877">
                  <a:extLst>
                    <a:ext uri="{9D8B030D-6E8A-4147-A177-3AD203B41FA5}">
                      <a16:colId xmlns:a16="http://schemas.microsoft.com/office/drawing/2014/main" val="1334867884"/>
                    </a:ext>
                  </a:extLst>
                </a:gridCol>
                <a:gridCol w="1333754">
                  <a:extLst>
                    <a:ext uri="{9D8B030D-6E8A-4147-A177-3AD203B41FA5}">
                      <a16:colId xmlns:a16="http://schemas.microsoft.com/office/drawing/2014/main" val="144988154"/>
                    </a:ext>
                  </a:extLst>
                </a:gridCol>
                <a:gridCol w="1371455">
                  <a:extLst>
                    <a:ext uri="{9D8B030D-6E8A-4147-A177-3AD203B41FA5}">
                      <a16:colId xmlns:a16="http://schemas.microsoft.com/office/drawing/2014/main" val="991956778"/>
                    </a:ext>
                  </a:extLst>
                </a:gridCol>
                <a:gridCol w="1659881">
                  <a:extLst>
                    <a:ext uri="{9D8B030D-6E8A-4147-A177-3AD203B41FA5}">
                      <a16:colId xmlns:a16="http://schemas.microsoft.com/office/drawing/2014/main" val="3615254975"/>
                    </a:ext>
                  </a:extLst>
                </a:gridCol>
                <a:gridCol w="914384">
                  <a:extLst>
                    <a:ext uri="{9D8B030D-6E8A-4147-A177-3AD203B41FA5}">
                      <a16:colId xmlns:a16="http://schemas.microsoft.com/office/drawing/2014/main" val="4205234496"/>
                    </a:ext>
                  </a:extLst>
                </a:gridCol>
              </a:tblGrid>
              <a:tr h="1211265">
                <a:tc>
                  <a:txBody>
                    <a:bodyPr/>
                    <a:lstStyle/>
                    <a:p>
                      <a:pPr algn="ctr"/>
                      <a:r>
                        <a:rPr lang="en-US" sz="1600" b="1" dirty="0">
                          <a:solidFill>
                            <a:schemeClr val="bg1"/>
                          </a:solidFill>
                        </a:rPr>
                        <a:t>Documentation</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Education, Training and Employment </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Financial Stability and Financial Literacy </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Health and Well-being </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Housing</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Identify, Culture and Belonging</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Relationships and Professional Supports</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Rights, Responsibilities and Self- advocacy </a:t>
                      </a:r>
                      <a:endParaRPr lang="en-CA" sz="1600" b="1" dirty="0">
                        <a:solidFill>
                          <a:schemeClr val="bg1"/>
                        </a:solidFill>
                      </a:endParaRPr>
                    </a:p>
                  </a:txBody>
                  <a:tcPr anchor="ctr">
                    <a:solidFill>
                      <a:schemeClr val="tx2"/>
                    </a:solidFill>
                  </a:tcPr>
                </a:tc>
                <a:tc>
                  <a:txBody>
                    <a:bodyPr/>
                    <a:lstStyle/>
                    <a:p>
                      <a:pPr algn="ctr"/>
                      <a:r>
                        <a:rPr lang="en-US" sz="1600" b="1" dirty="0">
                          <a:solidFill>
                            <a:schemeClr val="bg1"/>
                          </a:solidFill>
                        </a:rPr>
                        <a:t>Self- Efficacy </a:t>
                      </a:r>
                      <a:endParaRPr lang="en-CA" sz="1600" b="1" dirty="0">
                        <a:solidFill>
                          <a:schemeClr val="bg1"/>
                        </a:solidFill>
                      </a:endParaRPr>
                    </a:p>
                  </a:txBody>
                  <a:tcPr anchor="ctr">
                    <a:solidFill>
                      <a:schemeClr val="tx2"/>
                    </a:solidFill>
                  </a:tcPr>
                </a:tc>
                <a:extLst>
                  <a:ext uri="{0D108BD9-81ED-4DB2-BD59-A6C34878D82A}">
                    <a16:rowId xmlns:a16="http://schemas.microsoft.com/office/drawing/2014/main" val="2420119469"/>
                  </a:ext>
                </a:extLst>
              </a:tr>
            </a:tbl>
          </a:graphicData>
        </a:graphic>
      </p:graphicFrame>
      <p:sp>
        <p:nvSpPr>
          <p:cNvPr id="6" name="TextBox 5">
            <a:extLst>
              <a:ext uri="{FF2B5EF4-FFF2-40B4-BE49-F238E27FC236}">
                <a16:creationId xmlns:a16="http://schemas.microsoft.com/office/drawing/2014/main" id="{2DAD7AB5-D6A7-1DD6-3652-35A98B909381}"/>
              </a:ext>
            </a:extLst>
          </p:cNvPr>
          <p:cNvSpPr txBox="1"/>
          <p:nvPr/>
        </p:nvSpPr>
        <p:spPr>
          <a:xfrm>
            <a:off x="177421" y="3031842"/>
            <a:ext cx="11846257" cy="3770263"/>
          </a:xfrm>
          <a:prstGeom prst="rect">
            <a:avLst/>
          </a:prstGeom>
          <a:noFill/>
        </p:spPr>
        <p:txBody>
          <a:bodyPr wrap="square" rtlCol="0">
            <a:spAutoFit/>
          </a:bodyPr>
          <a:lstStyle/>
          <a:p>
            <a:pPr marL="0" marR="0">
              <a:lnSpc>
                <a:spcPct val="120000"/>
              </a:lnSpc>
              <a:spcBef>
                <a:spcPts val="0"/>
              </a:spcBef>
              <a:spcAft>
                <a:spcPts val="600"/>
              </a:spcAft>
            </a:pPr>
            <a:r>
              <a:rPr lang="en-US" sz="2000" dirty="0">
                <a:effectLst/>
                <a:latin typeface="+mn-lt"/>
                <a:ea typeface="Arial" panose="020B0604020202020204" pitchFamily="34" charset="0"/>
                <a:cs typeface="Arial" panose="020B0604020202020204" pitchFamily="34" charset="0"/>
              </a:rPr>
              <a:t>The RSG Guide is intended to improve the effectiveness of transitions by ensuring youth: </a:t>
            </a:r>
            <a:endParaRPr lang="en-CA" sz="2000" dirty="0">
              <a:effectLst/>
              <a:latin typeface="+mn-lt"/>
              <a:ea typeface="Arial" panose="020B0604020202020204" pitchFamily="34" charset="0"/>
              <a:cs typeface="Times New Roman" panose="02020603050405020304" pitchFamily="18" charset="0"/>
            </a:endParaRPr>
          </a:p>
          <a:p>
            <a:pPr marL="571500" lvl="0" indent="-571500">
              <a:lnSpc>
                <a:spcPct val="120000"/>
              </a:lnSpc>
              <a:spcBef>
                <a:spcPts val="0"/>
              </a:spcBef>
              <a:buClr>
                <a:schemeClr val="tx2"/>
              </a:buClr>
              <a:buFont typeface="Arial" panose="020B0604020202020204" pitchFamily="34" charset="0"/>
              <a:buChar char="•"/>
            </a:pPr>
            <a:r>
              <a:rPr lang="en-CA" sz="2000" dirty="0">
                <a:effectLst/>
                <a:latin typeface="+mn-lt"/>
                <a:ea typeface="Calibri" panose="020F0502020204030204" pitchFamily="34" charset="0"/>
                <a:cs typeface="Arial" panose="020B0604020202020204" pitchFamily="34" charset="0"/>
              </a:rPr>
              <a:t>have adequate preparation and planning to empower them to make informed decisions about their future</a:t>
            </a:r>
            <a:r>
              <a:rPr lang="en-US" sz="2000" dirty="0">
                <a:effectLst/>
                <a:latin typeface="+mn-lt"/>
                <a:ea typeface="Arial" panose="020B0604020202020204" pitchFamily="34" charset="0"/>
                <a:cs typeface="Arial" panose="020B0604020202020204" pitchFamily="34" charset="0"/>
              </a:rPr>
              <a:t>;</a:t>
            </a:r>
            <a:endParaRPr lang="en-CA" sz="2000" dirty="0">
              <a:effectLst/>
              <a:latin typeface="+mn-lt"/>
              <a:ea typeface="Arial" panose="020B0604020202020204" pitchFamily="34" charset="0"/>
              <a:cs typeface="Times New Roman" panose="02020603050405020304" pitchFamily="18" charset="0"/>
            </a:endParaRPr>
          </a:p>
          <a:p>
            <a:pPr marL="571500" lvl="0" indent="-571500">
              <a:lnSpc>
                <a:spcPct val="120000"/>
              </a:lnSpc>
              <a:spcBef>
                <a:spcPts val="0"/>
              </a:spcBef>
              <a:buClr>
                <a:schemeClr val="tx2"/>
              </a:buClr>
              <a:buFont typeface="Arial" panose="020B0604020202020204" pitchFamily="34" charset="0"/>
              <a:buChar char="•"/>
            </a:pPr>
            <a:r>
              <a:rPr lang="en-CA" sz="2000" dirty="0">
                <a:effectLst/>
                <a:latin typeface="+mn-lt"/>
                <a:ea typeface="Arial" panose="020B0604020202020204" pitchFamily="34" charset="0"/>
                <a:cs typeface="Arial" panose="020B0604020202020204" pitchFamily="34" charset="0"/>
              </a:rPr>
              <a:t>have </a:t>
            </a:r>
            <a:r>
              <a:rPr lang="en-US" sz="2000" dirty="0">
                <a:effectLst/>
                <a:latin typeface="+mn-lt"/>
                <a:ea typeface="Arial" panose="020B0604020202020204" pitchFamily="34" charset="0"/>
                <a:cs typeface="Arial" panose="020B0604020202020204" pitchFamily="34" charset="0"/>
              </a:rPr>
              <a:t>support to identify and develop skills and resources necessary to grow into adulthood; </a:t>
            </a:r>
            <a:endParaRPr lang="en-CA" sz="2000" dirty="0">
              <a:effectLst/>
              <a:latin typeface="+mn-lt"/>
              <a:ea typeface="Arial" panose="020B0604020202020204" pitchFamily="34" charset="0"/>
              <a:cs typeface="Times New Roman" panose="02020603050405020304" pitchFamily="18" charset="0"/>
            </a:endParaRPr>
          </a:p>
          <a:p>
            <a:pPr marL="571500" lvl="0" indent="-571500">
              <a:lnSpc>
                <a:spcPct val="120000"/>
              </a:lnSpc>
              <a:spcBef>
                <a:spcPts val="0"/>
              </a:spcBef>
              <a:buClr>
                <a:schemeClr val="tx2"/>
              </a:buClr>
              <a:buFont typeface="Arial" panose="020B0604020202020204" pitchFamily="34" charset="0"/>
              <a:buChar char="•"/>
            </a:pPr>
            <a:r>
              <a:rPr lang="en-CA" sz="2000" dirty="0">
                <a:effectLst/>
                <a:latin typeface="+mn-lt"/>
                <a:ea typeface="Arial" panose="020B0604020202020204" pitchFamily="34" charset="0"/>
                <a:cs typeface="Arial" panose="020B0604020202020204" pitchFamily="34" charset="0"/>
              </a:rPr>
              <a:t>have supportive relationships relevant to their identity characteristics, cultural and linguistic needs, regional differences and, wherever possible, that support connections to their communities. In addition, for First Nations, Inuit and Métis youth connections to their cultures, heritages and traditions, communities and extended families; and </a:t>
            </a:r>
            <a:endParaRPr lang="en-CA" sz="2000" dirty="0">
              <a:effectLst/>
              <a:latin typeface="+mn-lt"/>
              <a:ea typeface="Arial" panose="020B0604020202020204" pitchFamily="34" charset="0"/>
              <a:cs typeface="Times New Roman" panose="02020603050405020304" pitchFamily="18" charset="0"/>
            </a:endParaRPr>
          </a:p>
          <a:p>
            <a:pPr marL="571500" lvl="0" indent="-571500">
              <a:lnSpc>
                <a:spcPct val="120000"/>
              </a:lnSpc>
              <a:spcBef>
                <a:spcPts val="0"/>
              </a:spcBef>
              <a:buClr>
                <a:schemeClr val="tx2"/>
              </a:buClr>
              <a:buFont typeface="Arial" panose="020B0604020202020204" pitchFamily="34" charset="0"/>
              <a:buChar char="•"/>
            </a:pPr>
            <a:r>
              <a:rPr lang="en-US" sz="2000" dirty="0">
                <a:effectLst/>
                <a:latin typeface="+mn-lt"/>
                <a:ea typeface="Arial" panose="020B0604020202020204" pitchFamily="34" charset="0"/>
                <a:cs typeface="Arial" panose="020B0604020202020204" pitchFamily="34" charset="0"/>
              </a:rPr>
              <a:t>have </a:t>
            </a:r>
            <a:r>
              <a:rPr lang="en-CA" sz="2000" dirty="0">
                <a:effectLst/>
                <a:latin typeface="+mn-lt"/>
                <a:ea typeface="Arial" panose="020B0604020202020204" pitchFamily="34" charset="0"/>
                <a:cs typeface="Arial" panose="020B0604020202020204" pitchFamily="34" charset="0"/>
              </a:rPr>
              <a:t>ongoing opportunities to review and update their plan of care or youth plan in response to individual needs and changing circumstances.</a:t>
            </a:r>
            <a:endParaRPr lang="en-CA" sz="2000" dirty="0">
              <a:effectLst/>
              <a:latin typeface="+mn-lt"/>
              <a:ea typeface="Arial" panose="020B060402020202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750967748"/>
      </p:ext>
    </p:extLst>
  </p:cSld>
  <p:clrMapOvr>
    <a:masterClrMapping/>
  </p:clrMapOvr>
</p:sld>
</file>

<file path=ppt/theme/theme1.xml><?xml version="1.0" encoding="utf-8"?>
<a:theme xmlns:a="http://schemas.openxmlformats.org/drawingml/2006/main" name="Office Theme">
  <a:themeElements>
    <a:clrScheme name="Custom 1">
      <a:dk1>
        <a:srgbClr val="181818"/>
      </a:dk1>
      <a:lt1>
        <a:sysClr val="window" lastClr="FFFFFF"/>
      </a:lt1>
      <a:dk2>
        <a:srgbClr val="90278D"/>
      </a:dk2>
      <a:lt2>
        <a:srgbClr val="F8F8F8"/>
      </a:lt2>
      <a:accent1>
        <a:srgbClr val="90278D"/>
      </a:accent1>
      <a:accent2>
        <a:srgbClr val="00B0E1"/>
      </a:accent2>
      <a:accent3>
        <a:srgbClr val="90278D"/>
      </a:accent3>
      <a:accent4>
        <a:srgbClr val="00B0E1"/>
      </a:accent4>
      <a:accent5>
        <a:srgbClr val="90278D"/>
      </a:accent5>
      <a:accent6>
        <a:srgbClr val="00B0E1"/>
      </a:accent6>
      <a:hlink>
        <a:srgbClr val="90278D"/>
      </a:hlink>
      <a:folHlink>
        <a:srgbClr val="90278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9" id="{55834B14-F32E-6E48-884D-1807D5F933FF}" vid="{07819D66-D109-C64B-A0A9-AD467B4F41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7901BC6D05C64E8B77F296E29DA2B6" ma:contentTypeVersion="2" ma:contentTypeDescription="Create a new document." ma:contentTypeScope="" ma:versionID="4963a57504a54f154d10f0c8177b3514">
  <xsd:schema xmlns:xsd="http://www.w3.org/2001/XMLSchema" xmlns:xs="http://www.w3.org/2001/XMLSchema" xmlns:p="http://schemas.microsoft.com/office/2006/metadata/properties" xmlns:ns2="a5e88a87-8073-482e-91c7-94a075dcb690" targetNamespace="http://schemas.microsoft.com/office/2006/metadata/properties" ma:root="true" ma:fieldsID="6b0ba99f8fe16e37b90854a1302f024f" ns2:_="">
    <xsd:import namespace="a5e88a87-8073-482e-91c7-94a075dcb69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88a87-8073-482e-91c7-94a075dcb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845A12-30F1-4814-9450-499BB20738CD}">
  <ds:schemaRefs>
    <ds:schemaRef ds:uri="a5e88a87-8073-482e-91c7-94a075dcb6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9386F5D-4A51-46C6-A009-66028A718B6B}">
  <ds:schemaRefs>
    <ds:schemaRef ds:uri="http://schemas.microsoft.com/sharepoint/v3/contenttype/forms"/>
  </ds:schemaRefs>
</ds:datastoreItem>
</file>

<file path=customXml/itemProps3.xml><?xml version="1.0" encoding="utf-8"?>
<ds:datastoreItem xmlns:ds="http://schemas.openxmlformats.org/officeDocument/2006/customXml" ds:itemID="{C7379E4B-B342-46DD-9711-1F67CBD8DD7B}">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5e88a87-8073-482e-91c7-94a075dcb69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Arc-PPT_16x9_template_Teal (003)</Template>
  <TotalTime>2731</TotalTime>
  <Words>1964</Words>
  <Application>Microsoft Office PowerPoint</Application>
  <PresentationFormat>Widescreen</PresentationFormat>
  <Paragraphs>127</Paragraphs>
  <Slides>17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Raleway</vt:lpstr>
      <vt:lpstr>Raleway ExtraBold</vt:lpstr>
      <vt:lpstr>Raleway Medium</vt:lpstr>
      <vt:lpstr>Raleway SemiBold</vt:lpstr>
      <vt:lpstr>Wingdings</vt:lpstr>
      <vt:lpstr>Office Theme</vt:lpstr>
      <vt:lpstr>New Policy and Program for Youth Transitioning from the Care of Children’s Aid Societies</vt:lpstr>
      <vt:lpstr>Purpose</vt:lpstr>
      <vt:lpstr>Background</vt:lpstr>
      <vt:lpstr> Indigenous Specific Engagement to Support Development </vt:lpstr>
      <vt:lpstr>Overview of the New Youth Leaving Care Policy and Program</vt:lpstr>
      <vt:lpstr>Overview of the New Youth Leaving Care Policy and Program Cont…</vt:lpstr>
      <vt:lpstr>Transition Planning for Children in Care (Pre-18)</vt:lpstr>
      <vt:lpstr>Transition Planning (Pre-18)</vt:lpstr>
      <vt:lpstr>The Ready, Set, Go Guide</vt:lpstr>
      <vt:lpstr>PowerPoint Presentation</vt:lpstr>
      <vt:lpstr>The Ready, Set, Go (RSG) Program (Post-18) </vt:lpstr>
      <vt:lpstr>The Ready, Set, Go Program: Overview</vt:lpstr>
      <vt:lpstr>The Ready, Set, Go Program: Financial Supports</vt:lpstr>
      <vt:lpstr>Additional information for Bands and/or First Nations, Inuit and Métis Communities</vt:lpstr>
      <vt:lpstr>PowerPoint Presentation</vt:lpstr>
      <vt:lpstr>The RSG Program and Federal Post-Majority Care Services</vt:lpstr>
      <vt:lpstr>Resources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Campbell, Ashley (CAB)</dc:creator>
  <cp:keywords/>
  <dc:description/>
  <cp:lastModifiedBy>Henry, Meghan (She/Her) (MCCSS)</cp:lastModifiedBy>
  <cp:revision>45</cp:revision>
  <cp:lastPrinted>2019-04-11T20:29:08Z</cp:lastPrinted>
  <dcterms:created xsi:type="dcterms:W3CDTF">2019-05-23T22:42:27Z</dcterms:created>
  <dcterms:modified xsi:type="dcterms:W3CDTF">2023-11-01T16:32:18Z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0x0101005F7901BC6D05C64E8B77F296E29DA2B6</vt:lpwstr>
  </property>
  <property fmtid="{D5CDD505-2E9C-101B-9397-08002B2CF9AE}" pid="3" name="MSIP_Label_034a106e-6316-442c-ad35-738afd673d2b_Enabled">
    <vt:lpwstr>true</vt:lpwstr>
  </property>
  <property fmtid="{D5CDD505-2E9C-101B-9397-08002B2CF9AE}" pid="4" name="MSIP_Label_034a106e-6316-442c-ad35-738afd673d2b_SetDate">
    <vt:lpwstr>2021-08-12T21:12:48Z</vt:lpwstr>
  </property>
  <property fmtid="{D5CDD505-2E9C-101B-9397-08002B2CF9AE}" pid="5" name="MSIP_Label_034a106e-6316-442c-ad35-738afd673d2b_Method">
    <vt:lpwstr>Standard</vt:lpwstr>
  </property>
  <property fmtid="{D5CDD505-2E9C-101B-9397-08002B2CF9AE}" pid="6" name="MSIP_Label_034a106e-6316-442c-ad35-738afd673d2b_Name">
    <vt:lpwstr>034a106e-6316-442c-ad35-738afd673d2b</vt:lpwstr>
  </property>
  <property fmtid="{D5CDD505-2E9C-101B-9397-08002B2CF9AE}" pid="7" name="MSIP_Label_034a106e-6316-442c-ad35-738afd673d2b_SiteId">
    <vt:lpwstr>cddc1229-ac2a-4b97-b78a-0e5cacb5865c</vt:lpwstr>
  </property>
  <property fmtid="{D5CDD505-2E9C-101B-9397-08002B2CF9AE}" pid="8" name="MSIP_Label_034a106e-6316-442c-ad35-738afd673d2b_ContentBits">
    <vt:lpwstr>0</vt:lpwstr>
  </property>
</Properties>
</file>