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0" r:id="rId2"/>
    <p:sldId id="298" r:id="rId3"/>
    <p:sldId id="311" r:id="rId4"/>
    <p:sldId id="305" r:id="rId5"/>
    <p:sldId id="307" r:id="rId6"/>
    <p:sldId id="306" r:id="rId7"/>
    <p:sldId id="310" r:id="rId8"/>
    <p:sldId id="323" r:id="rId9"/>
    <p:sldId id="322" r:id="rId10"/>
    <p:sldId id="309" r:id="rId11"/>
    <p:sldId id="314" r:id="rId12"/>
    <p:sldId id="318" r:id="rId13"/>
    <p:sldId id="315" r:id="rId14"/>
    <p:sldId id="320" r:id="rId15"/>
    <p:sldId id="321" r:id="rId16"/>
    <p:sldId id="317" r:id="rId17"/>
    <p:sldId id="319" r:id="rId18"/>
    <p:sldId id="316" r:id="rId19"/>
    <p:sldId id="303" r:id="rId20"/>
    <p:sldId id="304"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guide id="3" pos="3960" userDrawn="1">
          <p15:clr>
            <a:srgbClr val="A4A3A4"/>
          </p15:clr>
        </p15:guide>
        <p15:guide id="4" orient="horz" pos="11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na Benson" initials="GB" lastIdx="1" clrIdx="0">
    <p:extLst>
      <p:ext uri="{19B8F6BF-5375-455C-9EA6-DF929625EA0E}">
        <p15:presenceInfo xmlns:p15="http://schemas.microsoft.com/office/powerpoint/2012/main" userId="S-1-5-21-1085031214-776561741-1801674531-48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94660"/>
  </p:normalViewPr>
  <p:slideViewPr>
    <p:cSldViewPr snapToGrid="0" showGuides="1">
      <p:cViewPr varScale="1">
        <p:scale>
          <a:sx n="78" d="100"/>
          <a:sy n="78" d="100"/>
        </p:scale>
        <p:origin x="96" y="163"/>
      </p:cViewPr>
      <p:guideLst>
        <p:guide orient="horz" pos="2160"/>
        <p:guide pos="3792"/>
        <p:guide pos="3960"/>
        <p:guide orient="horz"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DF76E-7F4D-49B8-91B0-73BAF6E8E4E6}"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CF4C7-4B92-4FF0-BC56-0299DE9AE5EE}" type="slidenum">
              <a:rPr lang="en-US" smtClean="0"/>
              <a:t>‹#›</a:t>
            </a:fld>
            <a:endParaRPr lang="en-US"/>
          </a:p>
        </p:txBody>
      </p:sp>
    </p:spTree>
    <p:extLst>
      <p:ext uri="{BB962C8B-B14F-4D97-AF65-F5344CB8AC3E}">
        <p14:creationId xmlns:p14="http://schemas.microsoft.com/office/powerpoint/2010/main" val="788553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Do not alter.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a:t>
            </a:fld>
            <a:endParaRPr lang="en-US"/>
          </a:p>
        </p:txBody>
      </p:sp>
    </p:spTree>
    <p:extLst>
      <p:ext uri="{BB962C8B-B14F-4D97-AF65-F5344CB8AC3E}">
        <p14:creationId xmlns:p14="http://schemas.microsoft.com/office/powerpoint/2010/main" val="1516755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10</a:t>
            </a:fld>
            <a:endParaRPr lang="en-US"/>
          </a:p>
        </p:txBody>
      </p:sp>
    </p:spTree>
    <p:extLst>
      <p:ext uri="{BB962C8B-B14F-4D97-AF65-F5344CB8AC3E}">
        <p14:creationId xmlns:p14="http://schemas.microsoft.com/office/powerpoint/2010/main" val="2512044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11</a:t>
            </a:fld>
            <a:endParaRPr lang="en-US"/>
          </a:p>
        </p:txBody>
      </p:sp>
    </p:spTree>
    <p:extLst>
      <p:ext uri="{BB962C8B-B14F-4D97-AF65-F5344CB8AC3E}">
        <p14:creationId xmlns:p14="http://schemas.microsoft.com/office/powerpoint/2010/main" val="328751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12</a:t>
            </a:fld>
            <a:endParaRPr lang="en-US"/>
          </a:p>
        </p:txBody>
      </p:sp>
    </p:spTree>
    <p:extLst>
      <p:ext uri="{BB962C8B-B14F-4D97-AF65-F5344CB8AC3E}">
        <p14:creationId xmlns:p14="http://schemas.microsoft.com/office/powerpoint/2010/main" val="141396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13</a:t>
            </a:fld>
            <a:endParaRPr lang="en-US"/>
          </a:p>
        </p:txBody>
      </p:sp>
    </p:spTree>
    <p:extLst>
      <p:ext uri="{BB962C8B-B14F-4D97-AF65-F5344CB8AC3E}">
        <p14:creationId xmlns:p14="http://schemas.microsoft.com/office/powerpoint/2010/main" val="2657977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14</a:t>
            </a:fld>
            <a:endParaRPr lang="en-US"/>
          </a:p>
        </p:txBody>
      </p:sp>
    </p:spTree>
    <p:extLst>
      <p:ext uri="{BB962C8B-B14F-4D97-AF65-F5344CB8AC3E}">
        <p14:creationId xmlns:p14="http://schemas.microsoft.com/office/powerpoint/2010/main" val="3552202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15</a:t>
            </a:fld>
            <a:endParaRPr lang="en-US"/>
          </a:p>
        </p:txBody>
      </p:sp>
    </p:spTree>
    <p:extLst>
      <p:ext uri="{BB962C8B-B14F-4D97-AF65-F5344CB8AC3E}">
        <p14:creationId xmlns:p14="http://schemas.microsoft.com/office/powerpoint/2010/main" val="1642209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16</a:t>
            </a:fld>
            <a:endParaRPr lang="en-US"/>
          </a:p>
        </p:txBody>
      </p:sp>
    </p:spTree>
    <p:extLst>
      <p:ext uri="{BB962C8B-B14F-4D97-AF65-F5344CB8AC3E}">
        <p14:creationId xmlns:p14="http://schemas.microsoft.com/office/powerpoint/2010/main" val="1298094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17</a:t>
            </a:fld>
            <a:endParaRPr lang="en-US"/>
          </a:p>
        </p:txBody>
      </p:sp>
    </p:spTree>
    <p:extLst>
      <p:ext uri="{BB962C8B-B14F-4D97-AF65-F5344CB8AC3E}">
        <p14:creationId xmlns:p14="http://schemas.microsoft.com/office/powerpoint/2010/main" val="3383264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18</a:t>
            </a:fld>
            <a:endParaRPr lang="en-US"/>
          </a:p>
        </p:txBody>
      </p:sp>
    </p:spTree>
    <p:extLst>
      <p:ext uri="{BB962C8B-B14F-4D97-AF65-F5344CB8AC3E}">
        <p14:creationId xmlns:p14="http://schemas.microsoft.com/office/powerpoint/2010/main" val="3096428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19</a:t>
            </a:fld>
            <a:endParaRPr lang="en-US"/>
          </a:p>
        </p:txBody>
      </p:sp>
    </p:spTree>
    <p:extLst>
      <p:ext uri="{BB962C8B-B14F-4D97-AF65-F5344CB8AC3E}">
        <p14:creationId xmlns:p14="http://schemas.microsoft.com/office/powerpoint/2010/main" val="119841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a:t>
            </a:fld>
            <a:endParaRPr lang="en-US"/>
          </a:p>
        </p:txBody>
      </p:sp>
    </p:spTree>
    <p:extLst>
      <p:ext uri="{BB962C8B-B14F-4D97-AF65-F5344CB8AC3E}">
        <p14:creationId xmlns:p14="http://schemas.microsoft.com/office/powerpoint/2010/main" val="73213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Insert</a:t>
            </a:r>
            <a:r>
              <a:rPr lang="en-US" baseline="0" dirty="0" smtClean="0"/>
              <a:t> Sector and Director contact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21</a:t>
            </a:fld>
            <a:endParaRPr lang="en-US"/>
          </a:p>
        </p:txBody>
      </p:sp>
    </p:spTree>
    <p:extLst>
      <p:ext uri="{BB962C8B-B14F-4D97-AF65-F5344CB8AC3E}">
        <p14:creationId xmlns:p14="http://schemas.microsoft.com/office/powerpoint/2010/main" val="15384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a:t>
            </a:fld>
            <a:endParaRPr lang="en-US"/>
          </a:p>
        </p:txBody>
      </p:sp>
    </p:spTree>
    <p:extLst>
      <p:ext uri="{BB962C8B-B14F-4D97-AF65-F5344CB8AC3E}">
        <p14:creationId xmlns:p14="http://schemas.microsoft.com/office/powerpoint/2010/main" val="364522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4</a:t>
            </a:fld>
            <a:endParaRPr lang="en-US"/>
          </a:p>
        </p:txBody>
      </p:sp>
    </p:spTree>
    <p:extLst>
      <p:ext uri="{BB962C8B-B14F-4D97-AF65-F5344CB8AC3E}">
        <p14:creationId xmlns:p14="http://schemas.microsoft.com/office/powerpoint/2010/main" val="269545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5</a:t>
            </a:fld>
            <a:endParaRPr lang="en-US"/>
          </a:p>
        </p:txBody>
      </p:sp>
    </p:spTree>
    <p:extLst>
      <p:ext uri="{BB962C8B-B14F-4D97-AF65-F5344CB8AC3E}">
        <p14:creationId xmlns:p14="http://schemas.microsoft.com/office/powerpoint/2010/main" val="32432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6</a:t>
            </a:fld>
            <a:endParaRPr lang="en-US"/>
          </a:p>
        </p:txBody>
      </p:sp>
    </p:spTree>
    <p:extLst>
      <p:ext uri="{BB962C8B-B14F-4D97-AF65-F5344CB8AC3E}">
        <p14:creationId xmlns:p14="http://schemas.microsoft.com/office/powerpoint/2010/main" val="222992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7</a:t>
            </a:fld>
            <a:endParaRPr lang="en-US"/>
          </a:p>
        </p:txBody>
      </p:sp>
    </p:spTree>
    <p:extLst>
      <p:ext uri="{BB962C8B-B14F-4D97-AF65-F5344CB8AC3E}">
        <p14:creationId xmlns:p14="http://schemas.microsoft.com/office/powerpoint/2010/main" val="346702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8</a:t>
            </a:fld>
            <a:endParaRPr lang="en-US"/>
          </a:p>
        </p:txBody>
      </p:sp>
    </p:spTree>
    <p:extLst>
      <p:ext uri="{BB962C8B-B14F-4D97-AF65-F5344CB8AC3E}">
        <p14:creationId xmlns:p14="http://schemas.microsoft.com/office/powerpoint/2010/main" val="2908328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a:t>
            </a:r>
            <a:r>
              <a:rPr lang="en-US" baseline="0" dirty="0" smtClean="0"/>
              <a:t> important priority to highlight is our work with the </a:t>
            </a:r>
            <a:r>
              <a:rPr lang="en-US" sz="1200" kern="1200" dirty="0" smtClean="0">
                <a:solidFill>
                  <a:schemeClr val="tx1"/>
                </a:solidFill>
                <a:effectLst/>
                <a:latin typeface="+mn-lt"/>
                <a:ea typeface="+mn-ea"/>
                <a:cs typeface="+mn-cs"/>
              </a:rPr>
              <a:t>United Nations Declaration on the Rights of Indigenous Peoples Act, as known as the UNDRIP Act.</a:t>
            </a:r>
          </a:p>
          <a:p>
            <a:endParaRPr lang="en-US" dirty="0" smtClean="0"/>
          </a:p>
          <a:p>
            <a:r>
              <a:rPr lang="en-US" dirty="0" smtClean="0"/>
              <a:t>The UNDRIP Act became law on June 21,</a:t>
            </a:r>
            <a:r>
              <a:rPr lang="en-US" baseline="0" dirty="0" smtClean="0"/>
              <a:t> 2021. From that date, a timeline of 2 years was given to produce an Action Plan that would guide the implementation of the Act. Engagement has been carried out over the last two years on what measures should be included in the Action Plan. This led to the release of the Draft Action Plan and a What We Learned report in March 2023. Since then, further validation processes have taken place to finalize the Action Plan, which is set to be released on June 21, 2023.</a:t>
            </a:r>
          </a:p>
          <a:p>
            <a:endParaRPr lang="en-US" baseline="0" dirty="0" smtClean="0"/>
          </a:p>
          <a:p>
            <a:r>
              <a:rPr lang="en-US" baseline="0" dirty="0" smtClean="0"/>
              <a:t>Since the Act became law in 2021, the Justice Sector has kept a close eye on the topic and has done its best to support First Nations with legal access and information on the Act through seven dialogue sessions. These sessions varied in their composition and included targeted discussions for Leadership, technicians, youth, and consultation and governance workers.</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9</a:t>
            </a:fld>
            <a:endParaRPr lang="en-US"/>
          </a:p>
        </p:txBody>
      </p:sp>
    </p:spTree>
    <p:extLst>
      <p:ext uri="{BB962C8B-B14F-4D97-AF65-F5344CB8AC3E}">
        <p14:creationId xmlns:p14="http://schemas.microsoft.com/office/powerpoint/2010/main" val="4211337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41316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00308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0"/>
          </p:nvPr>
        </p:nvSpPr>
        <p:spPr>
          <a:xfrm>
            <a:off x="314325" y="2072280"/>
            <a:ext cx="10907713" cy="3652246"/>
          </a:xfrm>
        </p:spPr>
        <p:txBody>
          <a:bodyPr>
            <a:normAutofit/>
          </a:bodyPr>
          <a:lstStyle>
            <a:lvl1pPr>
              <a:defRPr sz="2000">
                <a:latin typeface="Arial" panose="020B0604020202020204" pitchFamily="34" charset="0"/>
                <a:cs typeface="Arial" panose="020B0604020202020204" pitchFamily="34" charset="0"/>
              </a:defRPr>
            </a:lvl1pPr>
          </a:lstStyle>
          <a:p>
            <a:pPr lvl="0"/>
            <a:endParaRPr lang="en-US" dirty="0"/>
          </a:p>
        </p:txBody>
      </p:sp>
      <p:sp>
        <p:nvSpPr>
          <p:cNvPr id="7" name="Text Placeholder 6"/>
          <p:cNvSpPr>
            <a:spLocks noGrp="1"/>
          </p:cNvSpPr>
          <p:nvPr>
            <p:ph type="body" sz="quarter" idx="11"/>
          </p:nvPr>
        </p:nvSpPr>
        <p:spPr>
          <a:xfrm>
            <a:off x="260350" y="1076814"/>
            <a:ext cx="7926388" cy="773113"/>
          </a:xfrm>
        </p:spPr>
        <p:txBody>
          <a:bodyPr>
            <a:normAutofit/>
          </a:bodyPr>
          <a:lstStyle>
            <a:lvl1pPr marL="0" indent="0">
              <a:buNone/>
              <a:defRPr sz="3600">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169453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03068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4248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958A47-E205-4272-9375-6B0B86A032A6}"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00558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958A47-E205-4272-9375-6B0B86A032A6}" type="datetimeFigureOut">
              <a:rPr lang="en-US" smtClean="0"/>
              <a:t>5/24/2023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283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958A47-E205-4272-9375-6B0B86A032A6}" type="datetimeFigureOut">
              <a:rPr lang="en-US" smtClean="0"/>
              <a:t>5/24/2023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71732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58A47-E205-4272-9375-6B0B86A032A6}" type="datetimeFigureOut">
              <a:rPr lang="en-US" smtClean="0"/>
              <a:t>5/24/2023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25684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958A47-E205-4272-9375-6B0B86A032A6}"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54956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798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58A47-E205-4272-9375-6B0B86A032A6}" type="datetimeFigureOut">
              <a:rPr lang="en-US" smtClean="0"/>
              <a:t>5/24/2023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06707-D6D6-4A86-801F-B06E8FB63D8F}" type="slidenum">
              <a:rPr lang="en-US" smtClean="0"/>
              <a:t>‹#›</a:t>
            </a:fld>
            <a:endParaRPr lang="en-US"/>
          </a:p>
        </p:txBody>
      </p:sp>
    </p:spTree>
    <p:extLst>
      <p:ext uri="{BB962C8B-B14F-4D97-AF65-F5344CB8AC3E}">
        <p14:creationId xmlns:p14="http://schemas.microsoft.com/office/powerpoint/2010/main" val="408886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3907" y="952109"/>
            <a:ext cx="9101876" cy="1953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Annual Chiefs Assembly</a:t>
            </a:r>
            <a:endParaRPr lang="en-US" b="1" dirty="0">
              <a:solidFill>
                <a:schemeClr val="bg1"/>
              </a:solidFill>
              <a:latin typeface="Arial" panose="020B0604020202020204" pitchFamily="34" charset="0"/>
              <a:cs typeface="Arial" panose="020B0604020202020204" pitchFamily="34" charset="0"/>
            </a:endParaRPr>
          </a:p>
        </p:txBody>
      </p:sp>
      <p:sp>
        <p:nvSpPr>
          <p:cNvPr id="5" name="Subtitle 2"/>
          <p:cNvSpPr txBox="1">
            <a:spLocks/>
          </p:cNvSpPr>
          <p:nvPr/>
        </p:nvSpPr>
        <p:spPr>
          <a:xfrm>
            <a:off x="3727498" y="1018100"/>
            <a:ext cx="6300309" cy="405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i="1" dirty="0" smtClean="0">
                <a:solidFill>
                  <a:schemeClr val="bg1"/>
                </a:solidFill>
                <a:latin typeface="Arial" panose="020B0604020202020204" pitchFamily="34" charset="0"/>
                <a:cs typeface="Arial" panose="020B0604020202020204" pitchFamily="34" charset="0"/>
              </a:rPr>
              <a:t>Chiefs of Ontario presents</a:t>
            </a:r>
            <a:endParaRPr lang="en-US" sz="2000" dirty="0" smtClean="0">
              <a:solidFill>
                <a:schemeClr val="bg1"/>
              </a:solidFill>
              <a:latin typeface="Arial" panose="020B0604020202020204" pitchFamily="34" charset="0"/>
              <a:cs typeface="Arial" panose="020B0604020202020204" pitchFamily="34" charset="0"/>
            </a:endParaRPr>
          </a:p>
        </p:txBody>
      </p:sp>
      <p:sp>
        <p:nvSpPr>
          <p:cNvPr id="6" name="Subtitle 2"/>
          <p:cNvSpPr txBox="1">
            <a:spLocks/>
          </p:cNvSpPr>
          <p:nvPr/>
        </p:nvSpPr>
        <p:spPr>
          <a:xfrm>
            <a:off x="2305653" y="3037904"/>
            <a:ext cx="9144000" cy="2242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2400" b="1" dirty="0">
                <a:solidFill>
                  <a:schemeClr val="bg1"/>
                </a:solidFill>
                <a:latin typeface="Arial" panose="020B0604020202020204" pitchFamily="34" charset="0"/>
                <a:cs typeface="Arial" panose="020B0604020202020204" pitchFamily="34" charset="0"/>
              </a:rPr>
              <a:t>Moving Forward: Strengthening </a:t>
            </a:r>
            <a:endParaRPr lang="en-US" sz="2400" b="1" dirty="0" smtClean="0">
              <a:solidFill>
                <a:schemeClr val="bg1"/>
              </a:solidFill>
              <a:latin typeface="Arial" panose="020B0604020202020204" pitchFamily="34" charset="0"/>
              <a:cs typeface="Arial" panose="020B0604020202020204" pitchFamily="34" charset="0"/>
            </a:endParaRPr>
          </a:p>
          <a:p>
            <a:pPr marL="0" indent="0" algn="ctr">
              <a:lnSpc>
                <a:spcPct val="150000"/>
              </a:lnSpc>
              <a:spcBef>
                <a:spcPts val="0"/>
              </a:spcBef>
              <a:buNone/>
            </a:pPr>
            <a:r>
              <a:rPr lang="en-US" sz="2400" b="1" dirty="0" smtClean="0">
                <a:solidFill>
                  <a:schemeClr val="bg1"/>
                </a:solidFill>
                <a:latin typeface="Arial" panose="020B0604020202020204" pitchFamily="34" charset="0"/>
                <a:cs typeface="Arial" panose="020B0604020202020204" pitchFamily="34" charset="0"/>
              </a:rPr>
              <a:t>Relationships </a:t>
            </a:r>
            <a:r>
              <a:rPr lang="en-US" sz="2400" b="1" dirty="0">
                <a:solidFill>
                  <a:schemeClr val="bg1"/>
                </a:solidFill>
                <a:latin typeface="Arial" panose="020B0604020202020204" pitchFamily="34" charset="0"/>
                <a:cs typeface="Arial" panose="020B0604020202020204" pitchFamily="34" charset="0"/>
              </a:rPr>
              <a:t>for Future </a:t>
            </a:r>
            <a:r>
              <a:rPr lang="en-US" sz="2400" b="1" dirty="0" smtClean="0">
                <a:solidFill>
                  <a:schemeClr val="bg1"/>
                </a:solidFill>
                <a:latin typeface="Arial" panose="020B0604020202020204" pitchFamily="34" charset="0"/>
                <a:cs typeface="Arial" panose="020B0604020202020204" pitchFamily="34" charset="0"/>
              </a:rPr>
              <a:t>Generations</a:t>
            </a:r>
            <a:endParaRPr lang="en-US" sz="2000" b="1" i="1" dirty="0">
              <a:solidFill>
                <a:schemeClr val="bg1"/>
              </a:solidFill>
              <a:latin typeface="Arial" panose="020B0604020202020204" pitchFamily="34" charset="0"/>
              <a:cs typeface="Arial" panose="020B0604020202020204" pitchFamily="34" charset="0"/>
            </a:endParaRPr>
          </a:p>
          <a:p>
            <a:pPr marL="0" indent="0" algn="ctr">
              <a:lnSpc>
                <a:spcPct val="150000"/>
              </a:lnSpc>
              <a:spcBef>
                <a:spcPts val="0"/>
              </a:spcBef>
              <a:buNone/>
            </a:pPr>
            <a:r>
              <a:rPr lang="en-US" sz="2400" dirty="0" smtClean="0">
                <a:solidFill>
                  <a:schemeClr val="bg1"/>
                </a:solidFill>
                <a:latin typeface="Arial" panose="020B0604020202020204" pitchFamily="34" charset="0"/>
                <a:cs typeface="Arial" panose="020B0604020202020204" pitchFamily="34" charset="0"/>
              </a:rPr>
              <a:t>June 13-15, 2023</a:t>
            </a:r>
          </a:p>
          <a:p>
            <a:pPr marL="0" indent="0" algn="ctr">
              <a:lnSpc>
                <a:spcPct val="150000"/>
              </a:lnSpc>
              <a:spcBef>
                <a:spcPts val="0"/>
              </a:spcBef>
              <a:buNone/>
            </a:pPr>
            <a:r>
              <a:rPr lang="en-US" sz="1600" dirty="0" smtClean="0">
                <a:solidFill>
                  <a:schemeClr val="bg1"/>
                </a:solidFill>
                <a:latin typeface="Arial" panose="020B0604020202020204" pitchFamily="34" charset="0"/>
                <a:cs typeface="Arial" panose="020B0604020202020204" pitchFamily="34" charset="0"/>
              </a:rPr>
              <a:t>For more information, please visit: www.ChiefsMeeting.com</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39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nSpc>
                <a:spcPct val="100000"/>
              </a:lnSpc>
            </a:pPr>
            <a:r>
              <a:rPr lang="en-US" dirty="0" smtClean="0"/>
              <a:t>Leadership have repeatedly raised concerns about substandard consultation and engagement practices led by the federal and provincial governments </a:t>
            </a:r>
          </a:p>
          <a:p>
            <a:pPr>
              <a:lnSpc>
                <a:spcPct val="100000"/>
              </a:lnSpc>
            </a:pPr>
            <a:r>
              <a:rPr lang="en-US" dirty="0" smtClean="0"/>
              <a:t>In response, the Justice Sector has, as mandated by Resolution 21/39:</a:t>
            </a:r>
          </a:p>
          <a:p>
            <a:pPr lvl="1">
              <a:lnSpc>
                <a:spcPct val="100000"/>
              </a:lnSpc>
            </a:pPr>
            <a:r>
              <a:rPr lang="en-US" sz="2000" dirty="0" smtClean="0">
                <a:latin typeface="Arial" panose="020B0604020202020204" pitchFamily="34" charset="0"/>
                <a:cs typeface="Arial" panose="020B0604020202020204" pitchFamily="34" charset="0"/>
              </a:rPr>
              <a:t>Circulated its developed resources (Minimum Standards and Principles, and Engagement Checklist) to the Premier’s office and Ontario Ministries</a:t>
            </a:r>
          </a:p>
          <a:p>
            <a:pPr lvl="1">
              <a:lnSpc>
                <a:spcPct val="100000"/>
              </a:lnSpc>
            </a:pPr>
            <a:r>
              <a:rPr lang="en-US" sz="2000" dirty="0" smtClean="0">
                <a:latin typeface="Arial" panose="020B0604020202020204" pitchFamily="34" charset="0"/>
                <a:cs typeface="Arial" panose="020B0604020202020204" pitchFamily="34" charset="0"/>
              </a:rPr>
              <a:t>Hosted a Dialogue Session with First Nations and Ontario Ministries to set out First Nations requirements for improvements</a:t>
            </a:r>
          </a:p>
          <a:p>
            <a:pPr lvl="1">
              <a:lnSpc>
                <a:spcPct val="100000"/>
              </a:lnSpc>
            </a:pPr>
            <a:r>
              <a:rPr lang="en-US" sz="2000" dirty="0" smtClean="0">
                <a:latin typeface="Arial" panose="020B0604020202020204" pitchFamily="34" charset="0"/>
                <a:cs typeface="Arial" panose="020B0604020202020204" pitchFamily="34" charset="0"/>
              </a:rPr>
              <a:t>Monitored consultation and engagement issues experienced by First Nations and provided assistance, as requested </a:t>
            </a:r>
            <a:endParaRPr lang="en-US" sz="20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xfrm>
            <a:off x="314325" y="1299167"/>
            <a:ext cx="7926388" cy="773113"/>
          </a:xfrm>
        </p:spPr>
        <p:txBody>
          <a:bodyPr/>
          <a:lstStyle/>
          <a:p>
            <a:r>
              <a:rPr lang="en-US" b="1" dirty="0" smtClean="0"/>
              <a:t>Priority Area: Duty to Consult</a:t>
            </a:r>
            <a:endParaRPr lang="en-US" b="1" dirty="0"/>
          </a:p>
        </p:txBody>
      </p:sp>
    </p:spTree>
    <p:extLst>
      <p:ext uri="{BB962C8B-B14F-4D97-AF65-F5344CB8AC3E}">
        <p14:creationId xmlns:p14="http://schemas.microsoft.com/office/powerpoint/2010/main" val="4160091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nSpc>
                <a:spcPct val="100000"/>
              </a:lnSpc>
            </a:pPr>
            <a:r>
              <a:rPr lang="en-US" dirty="0" smtClean="0"/>
              <a:t>Five (5) new COO Resolutions on this file since November 2021</a:t>
            </a:r>
          </a:p>
          <a:p>
            <a:pPr>
              <a:lnSpc>
                <a:spcPct val="100000"/>
              </a:lnSpc>
            </a:pPr>
            <a:r>
              <a:rPr lang="en-US" dirty="0" smtClean="0"/>
              <a:t>Resolution 22/25A passed at the June 2022 ACA mandated COO to establish a Technical Committee tasked with developing a draft Advocacy Strategy</a:t>
            </a:r>
          </a:p>
          <a:p>
            <a:pPr>
              <a:lnSpc>
                <a:spcPct val="100000"/>
              </a:lnSpc>
            </a:pPr>
            <a:r>
              <a:rPr lang="en-US" dirty="0" smtClean="0"/>
              <a:t>Draft Advocacy Strategy was presented to Chiefs-in-Assembly at September 2022 SCA on Rights Assertions and accepted by the Chiefs by a confidential resolution</a:t>
            </a:r>
          </a:p>
          <a:p>
            <a:pPr>
              <a:lnSpc>
                <a:spcPct val="100000"/>
              </a:lnSpc>
            </a:pPr>
            <a:r>
              <a:rPr lang="en-US" dirty="0" smtClean="0"/>
              <a:t>The Advocacy Strategy includes Communications, Research, Political and Legal components</a:t>
            </a:r>
          </a:p>
          <a:p>
            <a:pPr>
              <a:lnSpc>
                <a:spcPct val="100000"/>
              </a:lnSpc>
            </a:pPr>
            <a:r>
              <a:rPr lang="en-US" dirty="0" smtClean="0"/>
              <a:t>The Technical Committee on Rights Assertions continues to oversee the ongoing implementation of the Advocacy Strategy  </a:t>
            </a:r>
            <a:endParaRPr lang="en-US" dirty="0"/>
          </a:p>
        </p:txBody>
      </p:sp>
      <p:sp>
        <p:nvSpPr>
          <p:cNvPr id="3" name="Text Placeholder 2"/>
          <p:cNvSpPr>
            <a:spLocks noGrp="1"/>
          </p:cNvSpPr>
          <p:nvPr>
            <p:ph type="body" sz="quarter" idx="11"/>
          </p:nvPr>
        </p:nvSpPr>
        <p:spPr>
          <a:xfrm>
            <a:off x="314325" y="1299167"/>
            <a:ext cx="7926388" cy="773113"/>
          </a:xfrm>
        </p:spPr>
        <p:txBody>
          <a:bodyPr/>
          <a:lstStyle/>
          <a:p>
            <a:r>
              <a:rPr lang="en-US" b="1" dirty="0" smtClean="0"/>
              <a:t>Priority Area: Rights Assertions</a:t>
            </a:r>
            <a:endParaRPr lang="en-US" b="1" dirty="0"/>
          </a:p>
        </p:txBody>
      </p:sp>
    </p:spTree>
    <p:extLst>
      <p:ext uri="{BB962C8B-B14F-4D97-AF65-F5344CB8AC3E}">
        <p14:creationId xmlns:p14="http://schemas.microsoft.com/office/powerpoint/2010/main" val="1568886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979351" y="1122412"/>
            <a:ext cx="5982335" cy="4557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latin typeface="Arial" panose="020B0604020202020204" pitchFamily="34" charset="0"/>
                <a:cs typeface="Arial" panose="020B0604020202020204" pitchFamily="34" charset="0"/>
              </a:rPr>
              <a:t>Justice Sector Projects</a:t>
            </a:r>
          </a:p>
          <a:p>
            <a:pPr algn="ct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smtClean="0">
                <a:solidFill>
                  <a:schemeClr val="bg1"/>
                </a:solidFill>
                <a:latin typeface="Arial" panose="020B0604020202020204" pitchFamily="34" charset="0"/>
                <a:cs typeface="Arial" panose="020B0604020202020204" pitchFamily="34" charset="0"/>
              </a:rPr>
              <a:t>Preventing Sexual Harassment in the Workplace</a:t>
            </a:r>
          </a:p>
          <a:p>
            <a:pPr algn="ct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smtClean="0">
                <a:solidFill>
                  <a:schemeClr val="bg1"/>
                </a:solidFill>
                <a:latin typeface="Arial" panose="020B0604020202020204" pitchFamily="34" charset="0"/>
                <a:cs typeface="Arial" panose="020B0604020202020204" pitchFamily="34" charset="0"/>
              </a:rPr>
              <a:t>First Nations Law Making Project</a:t>
            </a:r>
          </a:p>
          <a:p>
            <a:pPr algn="ct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smtClean="0">
                <a:solidFill>
                  <a:schemeClr val="bg1"/>
                </a:solidFill>
                <a:latin typeface="Arial" panose="020B0604020202020204" pitchFamily="34" charset="0"/>
                <a:cs typeface="Arial" panose="020B0604020202020204" pitchFamily="34" charset="0"/>
              </a:rPr>
              <a:t>Anti-Racism Project</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256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0375" y="2111185"/>
            <a:ext cx="6684351" cy="3652246"/>
          </a:xfrm>
        </p:spPr>
        <p:txBody>
          <a:bodyPr/>
          <a:lstStyle/>
          <a:p>
            <a:r>
              <a:rPr lang="en-US" dirty="0"/>
              <a:t>The Justice Sector is continuing its work to provide legal education and raise awareness on sexual harassment in the workplace, and more broadly, harassment in the workplace, including issues such as discrimination, lateral violence, and poisoned work </a:t>
            </a:r>
            <a:r>
              <a:rPr lang="en-US" dirty="0" smtClean="0"/>
              <a:t>environments</a:t>
            </a:r>
            <a:endParaRPr lang="en-US" dirty="0"/>
          </a:p>
          <a:p>
            <a:r>
              <a:rPr lang="en-US" dirty="0"/>
              <a:t>Over the past year, the Project launched a Toolkit and Website to provide information on preventing and addressing harassment in the workplace and educate employees and employers on their rights, protections, and obligations when it comes to a safe and healthy </a:t>
            </a:r>
            <a:r>
              <a:rPr lang="en-US" dirty="0" smtClean="0"/>
              <a:t>workplace</a:t>
            </a:r>
            <a:endParaRPr lang="en-US" dirty="0"/>
          </a:p>
        </p:txBody>
      </p:sp>
      <p:sp>
        <p:nvSpPr>
          <p:cNvPr id="3" name="Text Placeholder 2"/>
          <p:cNvSpPr>
            <a:spLocks noGrp="1"/>
          </p:cNvSpPr>
          <p:nvPr>
            <p:ph type="body" sz="quarter" idx="11"/>
          </p:nvPr>
        </p:nvSpPr>
        <p:spPr>
          <a:xfrm>
            <a:off x="460375" y="1207443"/>
            <a:ext cx="7128329" cy="773113"/>
          </a:xfrm>
        </p:spPr>
        <p:txBody>
          <a:bodyPr>
            <a:normAutofit fontScale="85000" lnSpcReduction="20000"/>
          </a:bodyPr>
          <a:lstStyle/>
          <a:p>
            <a:r>
              <a:rPr lang="en-US" b="1" dirty="0" smtClean="0"/>
              <a:t>Preventing Sexual Harassment in the Workplace</a:t>
            </a:r>
            <a:endParaRPr lang="en-US" b="1" dirty="0"/>
          </a:p>
        </p:txBody>
      </p:sp>
      <p:sp>
        <p:nvSpPr>
          <p:cNvPr id="4" name="AutoShape 2" descr="Screenshot 2023-05-10 145926.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Screenshot 2023-05-10 145926.png"/>
          <p:cNvSpPr>
            <a:spLocks noChangeAspect="1" noChangeArrowheads="1"/>
          </p:cNvSpPr>
          <p:nvPr/>
        </p:nvSpPr>
        <p:spPr bwMode="auto">
          <a:xfrm>
            <a:off x="307975" y="61546"/>
            <a:ext cx="304800" cy="2511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704" y="1980556"/>
            <a:ext cx="2925007" cy="35326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51972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13858" y="2016981"/>
            <a:ext cx="6534883" cy="3652246"/>
          </a:xfrm>
        </p:spPr>
        <p:txBody>
          <a:bodyPr/>
          <a:lstStyle/>
          <a:p>
            <a:pPr>
              <a:lnSpc>
                <a:spcPct val="100000"/>
              </a:lnSpc>
            </a:pPr>
            <a:r>
              <a:rPr lang="en-US" dirty="0"/>
              <a:t>The Justice Sector remains committed to enhancing First Nations capacity in developing their own laws through creating culturally relevant tools, guides, and </a:t>
            </a:r>
            <a:r>
              <a:rPr lang="en-US" dirty="0" smtClean="0"/>
              <a:t>resources</a:t>
            </a:r>
          </a:p>
          <a:p>
            <a:pPr>
              <a:lnSpc>
                <a:spcPct val="100000"/>
              </a:lnSpc>
            </a:pPr>
            <a:r>
              <a:rPr lang="en-US" dirty="0" smtClean="0"/>
              <a:t>Recently</a:t>
            </a:r>
            <a:r>
              <a:rPr lang="en-US" dirty="0"/>
              <a:t>, the </a:t>
            </a:r>
            <a:r>
              <a:rPr lang="en-US" i="1" dirty="0"/>
              <a:t>Child and Family Well-Being Law Making Resource </a:t>
            </a:r>
            <a:r>
              <a:rPr lang="en-US" dirty="0"/>
              <a:t>Bundle was completed in response to B</a:t>
            </a:r>
            <a:r>
              <a:rPr lang="en-US" dirty="0" smtClean="0"/>
              <a:t>ill </a:t>
            </a:r>
            <a:r>
              <a:rPr lang="en-US" dirty="0"/>
              <a:t>C-92, to support and enhance First Nations’ capacity in exercising their jurisdiction over child </a:t>
            </a:r>
            <a:r>
              <a:rPr lang="en-US" dirty="0" smtClean="0"/>
              <a:t>welfare</a:t>
            </a:r>
            <a:endParaRPr lang="en-US" dirty="0"/>
          </a:p>
        </p:txBody>
      </p:sp>
      <p:sp>
        <p:nvSpPr>
          <p:cNvPr id="3" name="Text Placeholder 2"/>
          <p:cNvSpPr>
            <a:spLocks noGrp="1"/>
          </p:cNvSpPr>
          <p:nvPr>
            <p:ph type="body" sz="quarter" idx="11"/>
          </p:nvPr>
        </p:nvSpPr>
        <p:spPr>
          <a:xfrm>
            <a:off x="350158" y="1346037"/>
            <a:ext cx="9288096" cy="773113"/>
          </a:xfrm>
        </p:spPr>
        <p:txBody>
          <a:bodyPr>
            <a:normAutofit/>
          </a:bodyPr>
          <a:lstStyle/>
          <a:p>
            <a:r>
              <a:rPr lang="en-US" b="1" dirty="0" smtClean="0"/>
              <a:t>First Nations Law Making Project</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13" y="2119150"/>
            <a:ext cx="2672013" cy="34479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6908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6" y="2072280"/>
            <a:ext cx="6706960" cy="3652246"/>
          </a:xfrm>
        </p:spPr>
        <p:txBody>
          <a:bodyPr/>
          <a:lstStyle/>
          <a:p>
            <a:pPr>
              <a:lnSpc>
                <a:spcPct val="100000"/>
              </a:lnSpc>
            </a:pPr>
            <a:r>
              <a:rPr lang="en-US" dirty="0" smtClean="0"/>
              <a:t>Resolution 21/36 directed the COO Secretariat to seek funding in order to develop awareness campaigns. Funding was secured for 2022-2023 and 2023-2024.</a:t>
            </a:r>
          </a:p>
          <a:p>
            <a:pPr>
              <a:lnSpc>
                <a:spcPct val="100000"/>
              </a:lnSpc>
            </a:pPr>
            <a:r>
              <a:rPr lang="en-US" dirty="0" smtClean="0"/>
              <a:t>A public education and awareness campaign that explores systemic racism through policy choices was developed based on input from Dialogue Sessions hosted with First Nations Youth, Elders, and Women in November 2021 and January 2022, with guidance from the Chiefs and Technicians Committee on Justice</a:t>
            </a:r>
          </a:p>
        </p:txBody>
      </p:sp>
      <p:sp>
        <p:nvSpPr>
          <p:cNvPr id="3" name="Text Placeholder 2"/>
          <p:cNvSpPr>
            <a:spLocks noGrp="1"/>
          </p:cNvSpPr>
          <p:nvPr>
            <p:ph type="body" sz="quarter" idx="11"/>
          </p:nvPr>
        </p:nvSpPr>
        <p:spPr>
          <a:xfrm>
            <a:off x="314326" y="1299167"/>
            <a:ext cx="9288096" cy="773113"/>
          </a:xfrm>
        </p:spPr>
        <p:txBody>
          <a:bodyPr>
            <a:normAutofit/>
          </a:bodyPr>
          <a:lstStyle/>
          <a:p>
            <a:r>
              <a:rPr lang="en-US" b="1" dirty="0" smtClean="0"/>
              <a:t>Anti-Racism Project</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6535" y="2072280"/>
            <a:ext cx="3368065" cy="3368065"/>
          </a:xfrm>
          <a:prstGeom prst="rect">
            <a:avLst/>
          </a:prstGeom>
        </p:spPr>
      </p:pic>
    </p:spTree>
    <p:extLst>
      <p:ext uri="{BB962C8B-B14F-4D97-AF65-F5344CB8AC3E}">
        <p14:creationId xmlns:p14="http://schemas.microsoft.com/office/powerpoint/2010/main" val="4250665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926597" y="1430143"/>
            <a:ext cx="5982335" cy="3537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latin typeface="Arial" panose="020B0604020202020204" pitchFamily="34" charset="0"/>
                <a:cs typeface="Arial" panose="020B0604020202020204" pitchFamily="34" charset="0"/>
              </a:rPr>
              <a:t>Committee Work</a:t>
            </a:r>
          </a:p>
          <a:p>
            <a:pPr algn="ct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smtClean="0">
                <a:solidFill>
                  <a:schemeClr val="bg1"/>
                </a:solidFill>
                <a:latin typeface="Arial" panose="020B0604020202020204" pitchFamily="34" charset="0"/>
                <a:cs typeface="Arial" panose="020B0604020202020204" pitchFamily="34" charset="0"/>
              </a:rPr>
              <a:t>Chiefs and Technicians Committee on Justice</a:t>
            </a:r>
          </a:p>
          <a:p>
            <a:pPr algn="ct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err="1" smtClean="0">
                <a:solidFill>
                  <a:schemeClr val="bg1"/>
                </a:solidFill>
                <a:latin typeface="Arial" panose="020B0604020202020204" pitchFamily="34" charset="0"/>
                <a:cs typeface="Arial" panose="020B0604020202020204" pitchFamily="34" charset="0"/>
              </a:rPr>
              <a:t>Kee:Way</a:t>
            </a:r>
            <a:r>
              <a:rPr lang="en-US" sz="3200" b="1" dirty="0" smtClean="0">
                <a:solidFill>
                  <a:schemeClr val="bg1"/>
                </a:solidFill>
                <a:latin typeface="Arial" panose="020B0604020202020204" pitchFamily="34" charset="0"/>
                <a:cs typeface="Arial" panose="020B0604020202020204" pitchFamily="34" charset="0"/>
              </a:rPr>
              <a:t> Heritage and Burials</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2727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3" y="2113101"/>
            <a:ext cx="10907713" cy="3748227"/>
          </a:xfrm>
        </p:spPr>
        <p:txBody>
          <a:bodyPr>
            <a:normAutofit/>
          </a:bodyPr>
          <a:lstStyle/>
          <a:p>
            <a:pPr>
              <a:lnSpc>
                <a:spcPct val="100000"/>
              </a:lnSpc>
            </a:pPr>
            <a:r>
              <a:rPr lang="en-US" dirty="0"/>
              <a:t>The creation of the Committee is rooted in </a:t>
            </a:r>
            <a:r>
              <a:rPr lang="en-US" i="1" dirty="0"/>
              <a:t>Resolution 12/09: Chiefs Committee on </a:t>
            </a:r>
            <a:r>
              <a:rPr lang="en-US" i="1" dirty="0" smtClean="0"/>
              <a:t>Justice</a:t>
            </a:r>
          </a:p>
          <a:p>
            <a:pPr>
              <a:lnSpc>
                <a:spcPct val="100000"/>
              </a:lnSpc>
            </a:pPr>
            <a:r>
              <a:rPr lang="en-US" dirty="0"/>
              <a:t>The Chiefs and Technicians Committee on Justice supports First Nations in their work to advance justice and jurisdiction by providing technical and political advice to the Regional Chief, Chiefs of Ontario Leadership Council, Chiefs-in-Assembly, and Justice Sector </a:t>
            </a:r>
            <a:r>
              <a:rPr lang="en-US" dirty="0" smtClean="0"/>
              <a:t>on </a:t>
            </a:r>
            <a:r>
              <a:rPr lang="en-US" dirty="0"/>
              <a:t>all matters related to First Nations </a:t>
            </a:r>
            <a:r>
              <a:rPr lang="en-US" dirty="0" smtClean="0"/>
              <a:t>justice</a:t>
            </a:r>
            <a:endParaRPr lang="en-US" i="1" dirty="0"/>
          </a:p>
          <a:p>
            <a:pPr>
              <a:lnSpc>
                <a:spcPct val="100000"/>
              </a:lnSpc>
            </a:pPr>
            <a:r>
              <a:rPr lang="en-US" dirty="0" smtClean="0"/>
              <a:t>The Justice Committee met in-person for the first time in April 2023 to priority map and identify future initiatives for the </a:t>
            </a:r>
            <a:r>
              <a:rPr lang="en-US" dirty="0" smtClean="0"/>
              <a:t>Committee</a:t>
            </a:r>
            <a:endParaRPr lang="en-US" dirty="0" smtClean="0"/>
          </a:p>
          <a:p>
            <a:pPr lvl="1">
              <a:lnSpc>
                <a:spcPct val="100000"/>
              </a:lnSpc>
              <a:buFont typeface="Courier New" panose="02070309020205020404" pitchFamily="49" charset="0"/>
              <a:buChar char="o"/>
            </a:pPr>
            <a:r>
              <a:rPr lang="en-US" sz="1800" dirty="0" smtClean="0">
                <a:latin typeface="Arial" panose="020B0604020202020204" pitchFamily="34" charset="0"/>
                <a:cs typeface="Arial" panose="020B0604020202020204" pitchFamily="34" charset="0"/>
              </a:rPr>
              <a:t>Priority areas include the revitalization of First Nations traditional legal systems, First Nations law making, and policing and community safety</a:t>
            </a:r>
          </a:p>
        </p:txBody>
      </p:sp>
      <p:sp>
        <p:nvSpPr>
          <p:cNvPr id="3" name="Text Placeholder 2"/>
          <p:cNvSpPr>
            <a:spLocks noGrp="1"/>
          </p:cNvSpPr>
          <p:nvPr>
            <p:ph type="body" sz="quarter" idx="11"/>
          </p:nvPr>
        </p:nvSpPr>
        <p:spPr>
          <a:xfrm>
            <a:off x="314324" y="1339988"/>
            <a:ext cx="10907713" cy="773113"/>
          </a:xfrm>
        </p:spPr>
        <p:txBody>
          <a:bodyPr>
            <a:noAutofit/>
          </a:bodyPr>
          <a:lstStyle/>
          <a:p>
            <a:r>
              <a:rPr lang="en-US" b="1" dirty="0" smtClean="0"/>
              <a:t>Chiefs and Technicians Committee on Justice</a:t>
            </a:r>
            <a:endParaRPr lang="en-US" b="1" dirty="0"/>
          </a:p>
        </p:txBody>
      </p:sp>
    </p:spTree>
    <p:extLst>
      <p:ext uri="{BB962C8B-B14F-4D97-AF65-F5344CB8AC3E}">
        <p14:creationId xmlns:p14="http://schemas.microsoft.com/office/powerpoint/2010/main" val="2875990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nSpc>
                <a:spcPct val="100000"/>
              </a:lnSpc>
            </a:pPr>
            <a:r>
              <a:rPr lang="en-US" dirty="0" smtClean="0"/>
              <a:t>This year, </a:t>
            </a:r>
            <a:r>
              <a:rPr lang="en-US" dirty="0" err="1" smtClean="0"/>
              <a:t>Kee:Way</a:t>
            </a:r>
            <a:r>
              <a:rPr lang="en-US" dirty="0" smtClean="0"/>
              <a:t> retained legal advice to develop recommendations for policy and legislative reform in the area of heritage and burials, e.g., protection of sacred and burial sites</a:t>
            </a:r>
          </a:p>
          <a:p>
            <a:r>
              <a:rPr lang="en-US" dirty="0" smtClean="0"/>
              <a:t>Resolution 22/36S passed at the November 2022 FCA directing the COO Secretariat to create a separate Portfolio for Heritage and Burials and directing </a:t>
            </a:r>
            <a:r>
              <a:rPr lang="en-US" dirty="0" err="1" smtClean="0"/>
              <a:t>Kee:Way</a:t>
            </a:r>
            <a:r>
              <a:rPr lang="en-US" dirty="0" smtClean="0"/>
              <a:t> to advocate for policy and legislative reform, i.e., implementation of recommendations</a:t>
            </a:r>
          </a:p>
          <a:p>
            <a:r>
              <a:rPr lang="en-US" dirty="0" smtClean="0"/>
              <a:t>The Heritage and Burials Portfolio was established in February 2023 with Anishinabek Nation Grand Council Chief </a:t>
            </a:r>
            <a:r>
              <a:rPr lang="en-US" dirty="0" err="1" smtClean="0"/>
              <a:t>Reg</a:t>
            </a:r>
            <a:r>
              <a:rPr lang="en-US" dirty="0" smtClean="0"/>
              <a:t> Niganobe as Portfolio Holder</a:t>
            </a:r>
          </a:p>
          <a:p>
            <a:r>
              <a:rPr lang="en-US" dirty="0" smtClean="0"/>
              <a:t>Prioritization of relationship building with the Ministry of Citizenship and Multiculturalism and the Association of Municipalities of Ontario to advance priorities and recommendations </a:t>
            </a:r>
          </a:p>
        </p:txBody>
      </p:sp>
      <p:sp>
        <p:nvSpPr>
          <p:cNvPr id="3" name="Text Placeholder 2"/>
          <p:cNvSpPr>
            <a:spLocks noGrp="1"/>
          </p:cNvSpPr>
          <p:nvPr>
            <p:ph type="body" sz="quarter" idx="11"/>
          </p:nvPr>
        </p:nvSpPr>
        <p:spPr>
          <a:xfrm>
            <a:off x="314325" y="1299167"/>
            <a:ext cx="9991482" cy="773113"/>
          </a:xfrm>
        </p:spPr>
        <p:txBody>
          <a:bodyPr>
            <a:normAutofit/>
          </a:bodyPr>
          <a:lstStyle/>
          <a:p>
            <a:r>
              <a:rPr lang="en-US" b="1" dirty="0" err="1" smtClean="0"/>
              <a:t>Kee:Way</a:t>
            </a:r>
            <a:r>
              <a:rPr lang="en-US" b="1" dirty="0" smtClean="0"/>
              <a:t>: Heritage &amp; Burials Committee</a:t>
            </a:r>
            <a:endParaRPr lang="en-US" b="1" dirty="0"/>
          </a:p>
        </p:txBody>
      </p:sp>
    </p:spTree>
    <p:extLst>
      <p:ext uri="{BB962C8B-B14F-4D97-AF65-F5344CB8AC3E}">
        <p14:creationId xmlns:p14="http://schemas.microsoft.com/office/powerpoint/2010/main" val="750171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150936" y="2286622"/>
            <a:ext cx="9144000" cy="1809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In The Year Ahead – </a:t>
            </a:r>
            <a:br>
              <a:rPr lang="en-US" b="1" dirty="0" smtClean="0">
                <a:solidFill>
                  <a:schemeClr val="bg1"/>
                </a:solidFill>
                <a:latin typeface="Arial" panose="020B0604020202020204" pitchFamily="34" charset="0"/>
                <a:cs typeface="Arial" panose="020B0604020202020204" pitchFamily="34" charset="0"/>
              </a:rPr>
            </a:br>
            <a:r>
              <a:rPr lang="en-US" b="1" dirty="0" smtClean="0">
                <a:solidFill>
                  <a:schemeClr val="bg1"/>
                </a:solidFill>
                <a:latin typeface="Arial" panose="020B0604020202020204" pitchFamily="34" charset="0"/>
                <a:cs typeface="Arial" panose="020B0604020202020204" pitchFamily="34" charset="0"/>
              </a:rPr>
              <a:t>Moving Forward</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135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8235" y="2129801"/>
            <a:ext cx="6359943" cy="1446550"/>
          </a:xfrm>
          <a:prstGeom prst="rect">
            <a:avLst/>
          </a:prstGeom>
        </p:spPr>
        <p:txBody>
          <a:bodyPr wrap="square">
            <a:spAutoFit/>
          </a:bodyPr>
          <a:lstStyle/>
          <a:p>
            <a:pPr algn="ctr"/>
            <a:r>
              <a:rPr lang="en-US" sz="4400" b="1" dirty="0" smtClean="0">
                <a:solidFill>
                  <a:schemeClr val="bg1"/>
                </a:solidFill>
                <a:latin typeface="Arial" panose="020B0604020202020204" pitchFamily="34" charset="0"/>
                <a:cs typeface="Arial" panose="020B0604020202020204" pitchFamily="34" charset="0"/>
              </a:rPr>
              <a:t>Chiefs of Ontario </a:t>
            </a:r>
          </a:p>
          <a:p>
            <a:pPr algn="ctr"/>
            <a:r>
              <a:rPr lang="en-US" sz="4400" b="1" dirty="0" smtClean="0">
                <a:solidFill>
                  <a:schemeClr val="bg1"/>
                </a:solidFill>
                <a:latin typeface="Arial" panose="020B0604020202020204" pitchFamily="34" charset="0"/>
                <a:cs typeface="Arial" panose="020B0604020202020204" pitchFamily="34" charset="0"/>
              </a:rPr>
              <a:t>Justice Sector</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703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505326" y="1256895"/>
            <a:ext cx="9144000" cy="694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Arial" panose="020B0604020202020204" pitchFamily="34" charset="0"/>
                <a:cs typeface="Arial" panose="020B0604020202020204" pitchFamily="34" charset="0"/>
              </a:rPr>
              <a:t>Moving Forward… </a:t>
            </a:r>
            <a:endParaRPr lang="en-US" sz="3600" b="1" dirty="0">
              <a:latin typeface="Arial" panose="020B0604020202020204" pitchFamily="34" charset="0"/>
              <a:cs typeface="Arial" panose="020B0604020202020204" pitchFamily="34" charset="0"/>
            </a:endParaRPr>
          </a:p>
        </p:txBody>
      </p:sp>
      <p:sp>
        <p:nvSpPr>
          <p:cNvPr id="2" name="TextBox 1"/>
          <p:cNvSpPr txBox="1"/>
          <p:nvPr/>
        </p:nvSpPr>
        <p:spPr>
          <a:xfrm>
            <a:off x="505326" y="1952394"/>
            <a:ext cx="10243038" cy="3231654"/>
          </a:xfrm>
          <a:prstGeom prst="rect">
            <a:avLst/>
          </a:prstGeom>
          <a:noFill/>
        </p:spPr>
        <p:txBody>
          <a:bodyPr wrap="square" rtlCol="0">
            <a:spAutoFit/>
          </a:bodyPr>
          <a:lstStyle/>
          <a:p>
            <a:pPr marL="342900" marR="0" lvl="0" indent="-342900" algn="just" hangingPunct="0">
              <a:spcBef>
                <a:spcPts val="0"/>
              </a:spcBef>
              <a:spcAft>
                <a:spcPts val="0"/>
              </a:spcAft>
              <a:buFont typeface="Symbol" panose="05050102010706020507" pitchFamily="18" charset="2"/>
              <a:buChar char=""/>
            </a:pPr>
            <a:r>
              <a:rPr lang="en-US" sz="1700" dirty="0">
                <a:latin typeface="Arial" panose="020B0604020202020204" pitchFamily="34" charset="0"/>
                <a:ea typeface="Times New Roman" panose="02020603050405020304" pitchFamily="18" charset="0"/>
                <a:cs typeface="Times New Roman" panose="02020603050405020304" pitchFamily="18" charset="0"/>
              </a:rPr>
              <a:t>Continue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to support and provide updates to First Nations on the implementation of the UNDRIP Act </a:t>
            </a:r>
            <a:endParaRPr lang="en-US" sz="1700" dirty="0">
              <a:latin typeface="Trebuchet MS" panose="020B0603020202020204" pitchFamily="34" charset="0"/>
              <a:ea typeface="Times New Roman" panose="02020603050405020304" pitchFamily="18" charset="0"/>
              <a:cs typeface="Times New Roman" panose="02020603050405020304" pitchFamily="18" charset="0"/>
            </a:endParaRPr>
          </a:p>
          <a:p>
            <a:pPr marL="342900" marR="0" lvl="0" indent="-342900" algn="just" hangingPunct="0">
              <a:spcBef>
                <a:spcPts val="0"/>
              </a:spcBef>
              <a:spcAft>
                <a:spcPts val="0"/>
              </a:spcAft>
              <a:buFont typeface="Symbol" panose="05050102010706020507" pitchFamily="18" charset="2"/>
              <a:buChar char=""/>
            </a:pPr>
            <a:r>
              <a:rPr lang="en-US" sz="1700" dirty="0">
                <a:latin typeface="Arial" panose="020B0604020202020204" pitchFamily="34" charset="0"/>
                <a:ea typeface="Times New Roman" panose="02020603050405020304" pitchFamily="18" charset="0"/>
                <a:cs typeface="Times New Roman" panose="02020603050405020304" pitchFamily="18" charset="0"/>
              </a:rPr>
              <a:t>Continue advocating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with Canada and Ontario for consultation </a:t>
            </a:r>
            <a:r>
              <a:rPr lang="en-US" sz="1700" dirty="0">
                <a:latin typeface="Arial" panose="020B0604020202020204" pitchFamily="34" charset="0"/>
                <a:ea typeface="Times New Roman" panose="02020603050405020304" pitchFamily="18" charset="0"/>
                <a:cs typeface="Times New Roman" panose="02020603050405020304" pitchFamily="18" charset="0"/>
              </a:rPr>
              <a:t>and engagement practices that reflect the standards and expectations of First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Nations</a:t>
            </a:r>
            <a:endParaRPr lang="en-US" sz="1700" dirty="0">
              <a:latin typeface="Trebuchet MS" panose="020B0603020202020204" pitchFamily="34" charset="0"/>
              <a:ea typeface="Times New Roman" panose="02020603050405020304" pitchFamily="18" charset="0"/>
              <a:cs typeface="Times New Roman" panose="02020603050405020304" pitchFamily="18" charset="0"/>
            </a:endParaRPr>
          </a:p>
          <a:p>
            <a:pPr marL="342900" marR="0" lvl="0" indent="-342900" algn="just" hangingPunct="0">
              <a:spcBef>
                <a:spcPts val="0"/>
              </a:spcBef>
              <a:spcAft>
                <a:spcPts val="0"/>
              </a:spcAft>
              <a:buFont typeface="Symbol" panose="05050102010706020507" pitchFamily="18" charset="2"/>
              <a:buChar char=""/>
            </a:pPr>
            <a:r>
              <a:rPr lang="en-US" sz="1700" dirty="0">
                <a:latin typeface="Arial" panose="020B0604020202020204" pitchFamily="34" charset="0"/>
                <a:ea typeface="Times New Roman" panose="02020603050405020304" pitchFamily="18" charset="0"/>
                <a:cs typeface="Times New Roman" panose="02020603050405020304" pitchFamily="18" charset="0"/>
              </a:rPr>
              <a:t>Continue momentum on immediate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and </a:t>
            </a:r>
            <a:r>
              <a:rPr lang="en-US" sz="1700" dirty="0">
                <a:latin typeface="Arial" panose="020B0604020202020204" pitchFamily="34" charset="0"/>
                <a:ea typeface="Times New Roman" panose="02020603050405020304" pitchFamily="18" charset="0"/>
                <a:cs typeface="Times New Roman" panose="02020603050405020304" pitchFamily="18" charset="0"/>
              </a:rPr>
              <a:t>long-term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solutions </a:t>
            </a:r>
            <a:r>
              <a:rPr lang="en-US" sz="1700" dirty="0">
                <a:latin typeface="Arial" panose="020B0604020202020204" pitchFamily="34" charset="0"/>
                <a:ea typeface="Times New Roman" panose="02020603050405020304" pitchFamily="18" charset="0"/>
                <a:cs typeface="Times New Roman" panose="02020603050405020304" pitchFamily="18" charset="0"/>
              </a:rPr>
              <a:t>to ensure that First Nations laws are consistently and reliability enforced and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prosecuted</a:t>
            </a:r>
          </a:p>
          <a:p>
            <a:pPr marL="342900" marR="0" lvl="0" indent="-342900" algn="just" hangingPunct="0">
              <a:spcBef>
                <a:spcPts val="0"/>
              </a:spcBef>
              <a:spcAft>
                <a:spcPts val="0"/>
              </a:spcAft>
              <a:buFont typeface="Symbol" panose="05050102010706020507" pitchFamily="18" charset="2"/>
              <a:buChar char=""/>
            </a:pPr>
            <a:r>
              <a:rPr lang="en-US" sz="1700" dirty="0">
                <a:latin typeface="Arial" panose="020B0604020202020204" pitchFamily="34" charset="0"/>
                <a:ea typeface="Times New Roman" panose="02020603050405020304" pitchFamily="18" charset="0"/>
                <a:cs typeface="Times New Roman" panose="02020603050405020304" pitchFamily="18" charset="0"/>
              </a:rPr>
              <a:t>Ongoing collective coordination and support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on </a:t>
            </a:r>
            <a:r>
              <a:rPr lang="en-US" sz="1700" dirty="0">
                <a:latin typeface="Arial" panose="020B0604020202020204" pitchFamily="34" charset="0"/>
                <a:ea typeface="Times New Roman" panose="02020603050405020304" pitchFamily="18" charset="0"/>
                <a:cs typeface="Times New Roman" panose="02020603050405020304" pitchFamily="18" charset="0"/>
              </a:rPr>
              <a:t>their various community safety and policing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needs</a:t>
            </a:r>
            <a:endParaRPr lang="en-US" sz="1700" dirty="0" smtClean="0">
              <a:latin typeface="Trebuchet MS" panose="020B0603020202020204" pitchFamily="34" charset="0"/>
              <a:ea typeface="Times New Roman" panose="02020603050405020304" pitchFamily="18" charset="0"/>
              <a:cs typeface="Times New Roman" panose="02020603050405020304" pitchFamily="18" charset="0"/>
            </a:endParaRPr>
          </a:p>
          <a:p>
            <a:pPr marL="342900" marR="0" lvl="0" indent="-342900" algn="just" hangingPunct="0">
              <a:spcBef>
                <a:spcPts val="0"/>
              </a:spcBef>
              <a:spcAft>
                <a:spcPts val="0"/>
              </a:spcAft>
              <a:buFont typeface="Symbol" panose="05050102010706020507" pitchFamily="18" charset="2"/>
              <a:buChar char=""/>
            </a:pPr>
            <a:r>
              <a:rPr lang="en-US" sz="1700" dirty="0" smtClean="0">
                <a:latin typeface="Arial" panose="020B0604020202020204" pitchFamily="34" charset="0"/>
                <a:ea typeface="Times New Roman" panose="02020603050405020304" pitchFamily="18" charset="0"/>
                <a:cs typeface="Times New Roman" panose="02020603050405020304" pitchFamily="18" charset="0"/>
              </a:rPr>
              <a:t>Support </a:t>
            </a:r>
            <a:r>
              <a:rPr lang="en-US" sz="1700" dirty="0">
                <a:latin typeface="Arial" panose="020B0604020202020204" pitchFamily="34" charset="0"/>
                <a:ea typeface="Times New Roman" panose="02020603050405020304" pitchFamily="18" charset="0"/>
                <a:cs typeface="Times New Roman" panose="02020603050405020304" pitchFamily="18" charset="0"/>
              </a:rPr>
              <a:t>the return of Ancestors and artifacts and lobbying for legislative and policy reform in the heritage and burials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space</a:t>
            </a:r>
            <a:endParaRPr lang="en-US" sz="1700" dirty="0">
              <a:latin typeface="Trebuchet MS" panose="020B0603020202020204" pitchFamily="34" charset="0"/>
              <a:ea typeface="Times New Roman" panose="02020603050405020304" pitchFamily="18" charset="0"/>
              <a:cs typeface="Times New Roman" panose="02020603050405020304" pitchFamily="18" charset="0"/>
            </a:endParaRPr>
          </a:p>
          <a:p>
            <a:pPr marL="342900" marR="0" lvl="0" indent="-342900" algn="just" hangingPunct="0">
              <a:spcBef>
                <a:spcPts val="0"/>
              </a:spcBef>
              <a:spcAft>
                <a:spcPts val="0"/>
              </a:spcAft>
              <a:buFont typeface="Symbol" panose="05050102010706020507" pitchFamily="18" charset="2"/>
              <a:buChar char=""/>
            </a:pPr>
            <a:r>
              <a:rPr lang="en-US" sz="1700" dirty="0">
                <a:latin typeface="Arial" panose="020B0604020202020204" pitchFamily="34" charset="0"/>
                <a:ea typeface="Times New Roman" panose="02020603050405020304" pitchFamily="18" charset="0"/>
                <a:cs typeface="Times New Roman" panose="02020603050405020304" pitchFamily="18" charset="0"/>
              </a:rPr>
              <a:t>Support First Nations as they assert their inherent and treaty rights over their ancestral and treaty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territories</a:t>
            </a:r>
            <a:endParaRPr lang="en-US" sz="1700" dirty="0">
              <a:latin typeface="Trebuchet MS" panose="020B0603020202020204" pitchFamily="34" charset="0"/>
              <a:ea typeface="Times New Roman" panose="02020603050405020304" pitchFamily="18" charset="0"/>
              <a:cs typeface="Times New Roman" panose="02020603050405020304" pitchFamily="18" charset="0"/>
            </a:endParaRPr>
          </a:p>
          <a:p>
            <a:pPr marL="342900" marR="0" lvl="0" indent="-342900" algn="just" hangingPunct="0">
              <a:spcBef>
                <a:spcPts val="0"/>
              </a:spcBef>
              <a:spcAft>
                <a:spcPts val="0"/>
              </a:spcAft>
              <a:buFont typeface="Symbol" panose="05050102010706020507" pitchFamily="18" charset="2"/>
              <a:buChar char=""/>
            </a:pPr>
            <a:r>
              <a:rPr lang="en-US" sz="1700" dirty="0">
                <a:latin typeface="Arial" panose="020B0604020202020204" pitchFamily="34" charset="0"/>
                <a:ea typeface="Times New Roman" panose="02020603050405020304" pitchFamily="18" charset="0"/>
                <a:cs typeface="Times New Roman" panose="02020603050405020304" pitchFamily="18" charset="0"/>
              </a:rPr>
              <a:t>Host information sessions and workshops, and provide accessible resources in the area of law-making and preventing harassment in the </a:t>
            </a:r>
            <a:r>
              <a:rPr lang="en-US" sz="1700" dirty="0" smtClean="0">
                <a:latin typeface="Arial" panose="020B0604020202020204" pitchFamily="34" charset="0"/>
                <a:ea typeface="Times New Roman" panose="02020603050405020304" pitchFamily="18" charset="0"/>
                <a:cs typeface="Times New Roman" panose="02020603050405020304" pitchFamily="18" charset="0"/>
              </a:rPr>
              <a:t>workplace </a:t>
            </a:r>
            <a:endParaRPr lang="en-US" sz="1700" dirty="0">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7151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768114" y="2003145"/>
            <a:ext cx="6889750" cy="302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u="sng" dirty="0" smtClean="0">
                <a:solidFill>
                  <a:schemeClr val="bg1"/>
                </a:solidFill>
                <a:latin typeface="Arial" panose="020B0604020202020204" pitchFamily="34" charset="0"/>
                <a:cs typeface="Arial" panose="020B0604020202020204" pitchFamily="34" charset="0"/>
              </a:rPr>
              <a:t>For further information, please contact:</a:t>
            </a:r>
          </a:p>
          <a:p>
            <a:pPr algn="ctr"/>
            <a:endParaRPr lang="en-US" b="1" dirty="0" smtClean="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b="1" dirty="0" smtClean="0">
                <a:solidFill>
                  <a:schemeClr val="bg1"/>
                </a:solidFill>
                <a:latin typeface="Arial" panose="020B0604020202020204" pitchFamily="34" charset="0"/>
                <a:cs typeface="Arial" panose="020B0604020202020204" pitchFamily="34" charset="0"/>
              </a:rPr>
              <a:t>Jackie Lombardi</a:t>
            </a:r>
          </a:p>
          <a:p>
            <a:pPr marL="0" indent="0" algn="ctr">
              <a:buFont typeface="Arial" panose="020B0604020202020204" pitchFamily="34" charset="0"/>
              <a:buNone/>
            </a:pPr>
            <a:r>
              <a:rPr lang="en-US" b="1" dirty="0" smtClean="0">
                <a:solidFill>
                  <a:schemeClr val="bg1"/>
                </a:solidFill>
                <a:latin typeface="Arial" panose="020B0604020202020204" pitchFamily="34" charset="0"/>
                <a:cs typeface="Arial" panose="020B0604020202020204" pitchFamily="34" charset="0"/>
              </a:rPr>
              <a:t>Director of Justice</a:t>
            </a:r>
          </a:p>
          <a:p>
            <a:pPr marL="0" indent="0" algn="ctr">
              <a:buFont typeface="Arial" panose="020B0604020202020204" pitchFamily="34" charset="0"/>
              <a:buNone/>
            </a:pPr>
            <a:r>
              <a:rPr lang="en-US" b="1" u="sng" dirty="0" smtClean="0">
                <a:solidFill>
                  <a:schemeClr val="bg1"/>
                </a:solidFill>
                <a:latin typeface="Arial" panose="020B0604020202020204" pitchFamily="34" charset="0"/>
                <a:cs typeface="Arial" panose="020B0604020202020204" pitchFamily="34" charset="0"/>
              </a:rPr>
              <a:t>jackie.lombardi@coo.org</a:t>
            </a:r>
          </a:p>
          <a:p>
            <a:pPr marL="0" indent="0" algn="ctr">
              <a:buNone/>
            </a:pPr>
            <a:endParaRPr lang="en-US"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700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5871" y="1993149"/>
            <a:ext cx="10907713" cy="3994412"/>
          </a:xfrm>
        </p:spPr>
        <p:txBody>
          <a:bodyPr>
            <a:normAutofit/>
          </a:bodyPr>
          <a:lstStyle/>
          <a:p>
            <a:r>
              <a:rPr lang="en-US" dirty="0"/>
              <a:t>The Justice Sector at Chiefs of Ontario is dedicated to supporting and advocating for First Nations justice systems and self-governance in Ontario. The Justice Sector’s responsibilities are to coordinate the technical and political positions of First Nations Leadership on justice issues affecting First Nations in </a:t>
            </a:r>
            <a:r>
              <a:rPr lang="en-US" dirty="0" smtClean="0"/>
              <a:t>the Ontario region. </a:t>
            </a:r>
            <a:r>
              <a:rPr lang="en-US" dirty="0"/>
              <a:t/>
            </a:r>
            <a:br>
              <a:rPr lang="en-US" dirty="0"/>
            </a:br>
            <a:endParaRPr lang="en-US" dirty="0" smtClean="0"/>
          </a:p>
          <a:p>
            <a:r>
              <a:rPr lang="en-US" dirty="0"/>
              <a:t>Leading justice priorities throughout 2022-2023 included addressing the lack of enforcement of First Nations laws, ensuring community safety, implementing a strategy to advance First Nations rights in the Ontario region, completing and distributing valuable law-making and preventing-harassment resources, supporting improved consultations and engagement, raising awareness of heritage and burial issues, and providing access to legal information on the implementation of the UNDRIP Act. </a:t>
            </a:r>
          </a:p>
        </p:txBody>
      </p:sp>
      <p:sp>
        <p:nvSpPr>
          <p:cNvPr id="3" name="Text Placeholder 2"/>
          <p:cNvSpPr>
            <a:spLocks noGrp="1"/>
          </p:cNvSpPr>
          <p:nvPr>
            <p:ph type="body" sz="quarter" idx="11"/>
          </p:nvPr>
        </p:nvSpPr>
        <p:spPr>
          <a:xfrm>
            <a:off x="375871" y="1220036"/>
            <a:ext cx="7926388" cy="773113"/>
          </a:xfrm>
        </p:spPr>
        <p:txBody>
          <a:bodyPr/>
          <a:lstStyle/>
          <a:p>
            <a:r>
              <a:rPr lang="en-US" b="1" dirty="0" smtClean="0"/>
              <a:t>Chiefs of Ontario Justice Sector</a:t>
            </a:r>
            <a:endParaRPr lang="en-US" b="1" dirty="0"/>
          </a:p>
        </p:txBody>
      </p:sp>
    </p:spTree>
    <p:extLst>
      <p:ext uri="{BB962C8B-B14F-4D97-AF65-F5344CB8AC3E}">
        <p14:creationId xmlns:p14="http://schemas.microsoft.com/office/powerpoint/2010/main" val="2189933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330045" y="2560000"/>
            <a:ext cx="9144000" cy="1154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Accomplishments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359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5" y="2072280"/>
            <a:ext cx="11260987" cy="3652246"/>
          </a:xfrm>
        </p:spPr>
        <p:txBody>
          <a:bodyPr/>
          <a:lstStyle/>
          <a:p>
            <a:r>
              <a:rPr lang="en-US" dirty="0" smtClean="0"/>
              <a:t>Completed and disseminated the First Nations Law Making Bundle</a:t>
            </a:r>
          </a:p>
          <a:p>
            <a:r>
              <a:rPr lang="en-US" dirty="0" smtClean="0"/>
              <a:t>Established a Heritage and Burials Portfolio</a:t>
            </a:r>
          </a:p>
          <a:p>
            <a:r>
              <a:rPr lang="en-US" dirty="0" smtClean="0"/>
              <a:t>Hosted a Special Chiefs Assembly on Rights Assertions</a:t>
            </a:r>
          </a:p>
          <a:p>
            <a:r>
              <a:rPr lang="en-US" dirty="0" smtClean="0"/>
              <a:t>Successfully advocated for a Private Prosecution Pilot for First Nations laws </a:t>
            </a:r>
          </a:p>
          <a:p>
            <a:r>
              <a:rPr lang="en-US" dirty="0" smtClean="0"/>
              <a:t>Launched a website for the Preventing Sexual Harassment in the Workplace Project</a:t>
            </a:r>
          </a:p>
          <a:p>
            <a:r>
              <a:rPr lang="en-US" dirty="0" smtClean="0"/>
              <a:t>Hosted several successful webinars on </a:t>
            </a:r>
            <a:r>
              <a:rPr lang="en-US" i="1" dirty="0" smtClean="0"/>
              <a:t>United Nations on the Rights of Indigenous Peoples Act</a:t>
            </a:r>
          </a:p>
          <a:p>
            <a:r>
              <a:rPr lang="en-US" dirty="0" smtClean="0"/>
              <a:t>Distributed materials to the Ontario Government to improve consultation and engagement practices and polices </a:t>
            </a:r>
            <a:r>
              <a:rPr lang="en-US" i="1" dirty="0" smtClean="0"/>
              <a:t> </a:t>
            </a:r>
            <a:endParaRPr lang="en-US" i="1" dirty="0"/>
          </a:p>
        </p:txBody>
      </p:sp>
      <p:sp>
        <p:nvSpPr>
          <p:cNvPr id="3" name="Text Placeholder 2"/>
          <p:cNvSpPr>
            <a:spLocks noGrp="1"/>
          </p:cNvSpPr>
          <p:nvPr>
            <p:ph type="body" sz="quarter" idx="11"/>
          </p:nvPr>
        </p:nvSpPr>
        <p:spPr>
          <a:xfrm>
            <a:off x="314325" y="1299167"/>
            <a:ext cx="7926388" cy="773113"/>
          </a:xfrm>
        </p:spPr>
        <p:txBody>
          <a:bodyPr/>
          <a:lstStyle/>
          <a:p>
            <a:r>
              <a:rPr lang="en-US" b="1" dirty="0"/>
              <a:t>Accomplishments</a:t>
            </a:r>
          </a:p>
        </p:txBody>
      </p:sp>
    </p:spTree>
    <p:extLst>
      <p:ext uri="{BB962C8B-B14F-4D97-AF65-F5344CB8AC3E}">
        <p14:creationId xmlns:p14="http://schemas.microsoft.com/office/powerpoint/2010/main" val="742826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952973" y="2494012"/>
            <a:ext cx="9144000" cy="1154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chemeClr val="bg1"/>
                </a:solidFill>
                <a:latin typeface="Arial" panose="020B0604020202020204" pitchFamily="34" charset="0"/>
                <a:cs typeface="Arial" panose="020B0604020202020204" pitchFamily="34" charset="0"/>
              </a:rPr>
              <a:t>Highlights and Updates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882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1996884"/>
            <a:ext cx="11689753" cy="3861007"/>
          </a:xfrm>
        </p:spPr>
        <p:txBody>
          <a:bodyPr>
            <a:normAutofit fontScale="85000" lnSpcReduction="20000"/>
          </a:bodyPr>
          <a:lstStyle/>
          <a:p>
            <a:pPr>
              <a:lnSpc>
                <a:spcPct val="110000"/>
              </a:lnSpc>
            </a:pPr>
            <a:r>
              <a:rPr lang="en-US" sz="2400" b="1" dirty="0" smtClean="0"/>
              <a:t>Provincial Policing </a:t>
            </a:r>
          </a:p>
          <a:p>
            <a:pPr lvl="1">
              <a:lnSpc>
                <a:spcPct val="110000"/>
              </a:lnSpc>
            </a:pPr>
            <a:r>
              <a:rPr lang="en-US" sz="2000" dirty="0" smtClean="0">
                <a:latin typeface="Arial" panose="020B0604020202020204" pitchFamily="34" charset="0"/>
                <a:cs typeface="Arial" panose="020B0604020202020204" pitchFamily="34" charset="0"/>
              </a:rPr>
              <a:t>Enforcement of First Nations laws: Continued advocacy to the Ministry of the Solicitor General to ensure the enforcement of First Nations by-laws are included as a mandatory policing functions within the regulations for the CSPA, 2019</a:t>
            </a:r>
          </a:p>
          <a:p>
            <a:pPr lvl="1">
              <a:lnSpc>
                <a:spcPct val="110000"/>
              </a:lnSpc>
            </a:pPr>
            <a:r>
              <a:rPr lang="en-US" sz="2000" dirty="0" smtClean="0">
                <a:latin typeface="Arial" panose="020B0604020202020204" pitchFamily="34" charset="0"/>
                <a:cs typeface="Arial" panose="020B0604020202020204" pitchFamily="34" charset="0"/>
              </a:rPr>
              <a:t>Coordination support: Ongoing coordination support for First Nations policed under various policing models, including the OFNPA Chiefs and Delegates Working Group </a:t>
            </a:r>
          </a:p>
          <a:p>
            <a:pPr lvl="1">
              <a:lnSpc>
                <a:spcPct val="110000"/>
              </a:lnSpc>
            </a:pPr>
            <a:r>
              <a:rPr lang="en-US" sz="2000" dirty="0" smtClean="0">
                <a:latin typeface="Arial" panose="020B0604020202020204" pitchFamily="34" charset="0"/>
                <a:cs typeface="Arial" panose="020B0604020202020204" pitchFamily="34" charset="0"/>
              </a:rPr>
              <a:t>Monitor and support individual policing issues across the region</a:t>
            </a:r>
          </a:p>
          <a:p>
            <a:pPr>
              <a:lnSpc>
                <a:spcPct val="110000"/>
              </a:lnSpc>
            </a:pPr>
            <a:r>
              <a:rPr lang="en-US" sz="2400" b="1" dirty="0" smtClean="0"/>
              <a:t>Federal Policing</a:t>
            </a:r>
          </a:p>
          <a:p>
            <a:pPr lvl="1">
              <a:lnSpc>
                <a:spcPct val="110000"/>
              </a:lnSpc>
            </a:pPr>
            <a:r>
              <a:rPr lang="en-US" sz="2000" dirty="0" smtClean="0">
                <a:latin typeface="Arial" panose="020B0604020202020204" pitchFamily="34" charset="0"/>
                <a:cs typeface="Arial" panose="020B0604020202020204" pitchFamily="34" charset="0"/>
              </a:rPr>
              <a:t>AFN is mandated to co-develop federal policing legislation with Canada to recognize First Nations policing as an essential service</a:t>
            </a:r>
          </a:p>
          <a:p>
            <a:pPr lvl="1">
              <a:lnSpc>
                <a:spcPct val="110000"/>
              </a:lnSpc>
            </a:pPr>
            <a:r>
              <a:rPr lang="en-US" sz="2000" dirty="0" smtClean="0">
                <a:latin typeface="Arial" panose="020B0604020202020204" pitchFamily="34" charset="0"/>
                <a:cs typeface="Arial" panose="020B0604020202020204" pitchFamily="34" charset="0"/>
              </a:rPr>
              <a:t>COO has distributed capacity funding to interested PTOs, the Independent First Nations, and unaffiliated First Nations to support region-led input into legislative process </a:t>
            </a:r>
          </a:p>
          <a:p>
            <a:pPr lvl="1">
              <a:lnSpc>
                <a:spcPct val="110000"/>
              </a:lnSpc>
            </a:pPr>
            <a:r>
              <a:rPr lang="en-US" sz="2000" dirty="0" smtClean="0">
                <a:latin typeface="Arial" panose="020B0604020202020204" pitchFamily="34" charset="0"/>
                <a:cs typeface="Arial" panose="020B0604020202020204" pitchFamily="34" charset="0"/>
              </a:rPr>
              <a:t>Resolution 21/38 mandates advocacy on priorities and interests of First Nations in the Ontario region </a:t>
            </a:r>
            <a:endParaRPr lang="en-US" sz="20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xfrm>
            <a:off x="260350" y="1223771"/>
            <a:ext cx="7926388" cy="773113"/>
          </a:xfrm>
        </p:spPr>
        <p:txBody>
          <a:bodyPr/>
          <a:lstStyle/>
          <a:p>
            <a:r>
              <a:rPr lang="en-US" b="1" dirty="0" smtClean="0"/>
              <a:t>Priority Area: Policing</a:t>
            </a:r>
            <a:endParaRPr lang="en-US" b="1" dirty="0"/>
          </a:p>
        </p:txBody>
      </p:sp>
    </p:spTree>
    <p:extLst>
      <p:ext uri="{BB962C8B-B14F-4D97-AF65-F5344CB8AC3E}">
        <p14:creationId xmlns:p14="http://schemas.microsoft.com/office/powerpoint/2010/main" val="422650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49" y="2119348"/>
            <a:ext cx="10907713" cy="3652246"/>
          </a:xfrm>
        </p:spPr>
        <p:txBody>
          <a:bodyPr/>
          <a:lstStyle/>
          <a:p>
            <a:pPr>
              <a:lnSpc>
                <a:spcPct val="100000"/>
              </a:lnSpc>
            </a:pPr>
            <a:r>
              <a:rPr lang="en-US" dirty="0" smtClean="0"/>
              <a:t>Resolution 21/37 mandates advocacy for Interim Measures to the ongoing gaps and obstacles to the consistent and reliable enforcement and prosecution of First Nations laws, while longer-term solutions are developed</a:t>
            </a:r>
          </a:p>
          <a:p>
            <a:pPr lvl="1">
              <a:lnSpc>
                <a:spcPct val="100000"/>
              </a:lnSpc>
            </a:pPr>
            <a:r>
              <a:rPr lang="en-US" sz="1800" dirty="0" smtClean="0">
                <a:latin typeface="Arial" panose="020B0604020202020204" pitchFamily="34" charset="0"/>
                <a:cs typeface="Arial" panose="020B0604020202020204" pitchFamily="34" charset="0"/>
              </a:rPr>
              <a:t>Interim Measure 1 achieved in December 2022: Canada and Ontario co-funded a Private Prosecution Pilot for First Nations to hire prosecutors to prosecute infractions of their laws through fiscals 2022-23 and 2023-24 </a:t>
            </a:r>
          </a:p>
          <a:p>
            <a:pPr lvl="1">
              <a:lnSpc>
                <a:spcPct val="100000"/>
              </a:lnSpc>
            </a:pPr>
            <a:r>
              <a:rPr lang="en-US" sz="1800" dirty="0" smtClean="0">
                <a:latin typeface="Arial" panose="020B0604020202020204" pitchFamily="34" charset="0"/>
                <a:cs typeface="Arial" panose="020B0604020202020204" pitchFamily="34" charset="0"/>
              </a:rPr>
              <a:t>Interim Measure 2 outstanding: Advocacy continues for Crown(s) prosecutors to be made available by Canada and Ontario, on request by a First Nation</a:t>
            </a:r>
          </a:p>
          <a:p>
            <a:pPr>
              <a:lnSpc>
                <a:spcPct val="100000"/>
              </a:lnSpc>
            </a:pPr>
            <a:r>
              <a:rPr lang="en-US" dirty="0" smtClean="0"/>
              <a:t>Development of recommendations for Table to support will be presented to Chiefs-in-Assembly for review, input, and guidance </a:t>
            </a:r>
            <a:endParaRPr lang="en-US" dirty="0"/>
          </a:p>
        </p:txBody>
      </p:sp>
      <p:sp>
        <p:nvSpPr>
          <p:cNvPr id="3" name="Text Placeholder 2"/>
          <p:cNvSpPr>
            <a:spLocks noGrp="1"/>
          </p:cNvSpPr>
          <p:nvPr>
            <p:ph type="body" sz="quarter" idx="11"/>
          </p:nvPr>
        </p:nvSpPr>
        <p:spPr>
          <a:xfrm>
            <a:off x="260349" y="1240100"/>
            <a:ext cx="10633319" cy="773113"/>
          </a:xfrm>
        </p:spPr>
        <p:txBody>
          <a:bodyPr>
            <a:normAutofit fontScale="85000" lnSpcReduction="20000"/>
          </a:bodyPr>
          <a:lstStyle/>
          <a:p>
            <a:r>
              <a:rPr lang="en-US" b="1" dirty="0" smtClean="0"/>
              <a:t>Priority Area: Tripartite Collaborative Table on Enforcement and Prosecution of First Nation Laws</a:t>
            </a:r>
            <a:endParaRPr lang="en-US" b="1" dirty="0"/>
          </a:p>
        </p:txBody>
      </p:sp>
    </p:spTree>
    <p:extLst>
      <p:ext uri="{BB962C8B-B14F-4D97-AF65-F5344CB8AC3E}">
        <p14:creationId xmlns:p14="http://schemas.microsoft.com/office/powerpoint/2010/main" val="1033954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2085901"/>
            <a:ext cx="10907713" cy="3652246"/>
          </a:xfrm>
        </p:spPr>
        <p:txBody>
          <a:bodyPr>
            <a:normAutofit/>
          </a:bodyPr>
          <a:lstStyle/>
          <a:p>
            <a:pPr>
              <a:lnSpc>
                <a:spcPct val="100000"/>
              </a:lnSpc>
            </a:pPr>
            <a:r>
              <a:rPr lang="en-US" dirty="0" smtClean="0"/>
              <a:t>Canada is currently completing the engagement process on the United Nations Declaration on the Rights of Indigenous Peoples Act and its Action Plan (to be released on June 21, 2023)</a:t>
            </a:r>
          </a:p>
          <a:p>
            <a:pPr>
              <a:lnSpc>
                <a:spcPct val="100000"/>
              </a:lnSpc>
            </a:pPr>
            <a:r>
              <a:rPr lang="en-US" dirty="0" smtClean="0"/>
              <a:t>COO does not have a current resolution or mandate on the Act and its related processes </a:t>
            </a:r>
          </a:p>
          <a:p>
            <a:pPr>
              <a:lnSpc>
                <a:spcPct val="100000"/>
              </a:lnSpc>
            </a:pPr>
            <a:r>
              <a:rPr lang="en-US" dirty="0" smtClean="0"/>
              <a:t>However, the Justice Sector has continued to support First Nations by hosting Dialogue Sessions with (a) access to legal counsel and Department of Justice Canada officials; (b) space for </a:t>
            </a:r>
            <a:r>
              <a:rPr lang="en-US" dirty="0"/>
              <a:t>information sharing, discussion, </a:t>
            </a:r>
            <a:r>
              <a:rPr lang="en-US" dirty="0" smtClean="0"/>
              <a:t>and strategizing; and (c) circulation of materials to support First Nations in making their own decisions about how to participate in this process and the implementation of this Act </a:t>
            </a:r>
          </a:p>
          <a:p>
            <a:pPr>
              <a:lnSpc>
                <a:spcPct val="100000"/>
              </a:lnSpc>
            </a:pPr>
            <a:endParaRPr lang="en-US" dirty="0"/>
          </a:p>
        </p:txBody>
      </p:sp>
      <p:sp>
        <p:nvSpPr>
          <p:cNvPr id="3" name="Text Placeholder 2"/>
          <p:cNvSpPr>
            <a:spLocks noGrp="1"/>
          </p:cNvSpPr>
          <p:nvPr>
            <p:ph type="body" sz="quarter" idx="11"/>
          </p:nvPr>
        </p:nvSpPr>
        <p:spPr>
          <a:xfrm>
            <a:off x="260350" y="1312788"/>
            <a:ext cx="7926388" cy="773113"/>
          </a:xfrm>
        </p:spPr>
        <p:txBody>
          <a:bodyPr/>
          <a:lstStyle/>
          <a:p>
            <a:r>
              <a:rPr lang="en-US" b="1" dirty="0" smtClean="0"/>
              <a:t>The UNDRIP Act</a:t>
            </a:r>
            <a:endParaRPr lang="en-US" b="1" dirty="0"/>
          </a:p>
        </p:txBody>
      </p:sp>
    </p:spTree>
    <p:extLst>
      <p:ext uri="{BB962C8B-B14F-4D97-AF65-F5344CB8AC3E}">
        <p14:creationId xmlns:p14="http://schemas.microsoft.com/office/powerpoint/2010/main" val="1994101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2298</TotalTime>
  <Words>2062</Words>
  <Application>Microsoft Office PowerPoint</Application>
  <PresentationFormat>Widescreen</PresentationFormat>
  <Paragraphs>158</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Courier New</vt:lpstr>
      <vt:lpstr>Symbol</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Genna Benson</dc:creator>
  <cp:lastModifiedBy>Hayley Lucas</cp:lastModifiedBy>
  <cp:revision>73</cp:revision>
  <dcterms:created xsi:type="dcterms:W3CDTF">2021-03-16T19:50:39Z</dcterms:created>
  <dcterms:modified xsi:type="dcterms:W3CDTF">2023-05-24T18:22:12Z</dcterms:modified>
</cp:coreProperties>
</file>