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0" r:id="rId2"/>
    <p:sldId id="310" r:id="rId3"/>
    <p:sldId id="321" r:id="rId4"/>
    <p:sldId id="323" r:id="rId5"/>
    <p:sldId id="344" r:id="rId6"/>
    <p:sldId id="306" r:id="rId7"/>
    <p:sldId id="308" r:id="rId8"/>
    <p:sldId id="309" r:id="rId9"/>
    <p:sldId id="328" r:id="rId10"/>
    <p:sldId id="329" r:id="rId11"/>
    <p:sldId id="333" r:id="rId12"/>
    <p:sldId id="334" r:id="rId13"/>
    <p:sldId id="335" r:id="rId14"/>
    <p:sldId id="330" r:id="rId15"/>
    <p:sldId id="331" r:id="rId16"/>
    <p:sldId id="338" r:id="rId17"/>
    <p:sldId id="337" r:id="rId18"/>
    <p:sldId id="341" r:id="rId19"/>
    <p:sldId id="342" r:id="rId20"/>
    <p:sldId id="303" r:id="rId21"/>
    <p:sldId id="318" r:id="rId22"/>
    <p:sldId id="343" r:id="rId23"/>
    <p:sldId id="31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guide id="3" pos="3960" userDrawn="1">
          <p15:clr>
            <a:srgbClr val="A4A3A4"/>
          </p15:clr>
        </p15:guide>
        <p15:guide id="4" orient="horz" pos="1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na Benson" initials="GB" lastIdx="1" clrIdx="0">
    <p:extLst>
      <p:ext uri="{19B8F6BF-5375-455C-9EA6-DF929625EA0E}">
        <p15:presenceInfo xmlns:p15="http://schemas.microsoft.com/office/powerpoint/2012/main" userId="S-1-5-21-1085031214-776561741-1801674531-4857" providerId="AD"/>
      </p:ext>
    </p:extLst>
  </p:cmAuthor>
  <p:cmAuthor id="2" name="Bernadette deGonzague" initials="Bd" lastIdx="1" clrIdx="1">
    <p:extLst>
      <p:ext uri="{19B8F6BF-5375-455C-9EA6-DF929625EA0E}">
        <p15:presenceInfo xmlns:p15="http://schemas.microsoft.com/office/powerpoint/2012/main" userId="S-1-5-21-1085031214-776561741-1801674531-1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4" autoAdjust="0"/>
    <p:restoredTop sz="94660"/>
  </p:normalViewPr>
  <p:slideViewPr>
    <p:cSldViewPr snapToGrid="0" showGuides="1">
      <p:cViewPr varScale="1">
        <p:scale>
          <a:sx n="94" d="100"/>
          <a:sy n="94" d="100"/>
        </p:scale>
        <p:origin x="134" y="86"/>
      </p:cViewPr>
      <p:guideLst>
        <p:guide orient="horz" pos="2160"/>
        <p:guide pos="3792"/>
        <p:guide pos="3960"/>
        <p:guide orient="horz"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F76E-7F4D-49B8-91B0-73BAF6E8E4E6}"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CF4C7-4B92-4FF0-BC56-0299DE9AE5EE}" type="slidenum">
              <a:rPr lang="en-US" smtClean="0"/>
              <a:t>‹#›</a:t>
            </a:fld>
            <a:endParaRPr lang="en-US"/>
          </a:p>
        </p:txBody>
      </p:sp>
    </p:spTree>
    <p:extLst>
      <p:ext uri="{BB962C8B-B14F-4D97-AF65-F5344CB8AC3E}">
        <p14:creationId xmlns:p14="http://schemas.microsoft.com/office/powerpoint/2010/main" val="78855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Do not alter. </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a:t>
            </a:fld>
            <a:endParaRPr lang="en-US"/>
          </a:p>
        </p:txBody>
      </p:sp>
    </p:spTree>
    <p:extLst>
      <p:ext uri="{BB962C8B-B14F-4D97-AF65-F5344CB8AC3E}">
        <p14:creationId xmlns:p14="http://schemas.microsoft.com/office/powerpoint/2010/main" val="151675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10</a:t>
            </a:fld>
            <a:endParaRPr lang="en-US"/>
          </a:p>
        </p:txBody>
      </p:sp>
    </p:spTree>
    <p:extLst>
      <p:ext uri="{BB962C8B-B14F-4D97-AF65-F5344CB8AC3E}">
        <p14:creationId xmlns:p14="http://schemas.microsoft.com/office/powerpoint/2010/main" val="1071527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11</a:t>
            </a:fld>
            <a:endParaRPr lang="en-US"/>
          </a:p>
        </p:txBody>
      </p:sp>
    </p:spTree>
    <p:extLst>
      <p:ext uri="{BB962C8B-B14F-4D97-AF65-F5344CB8AC3E}">
        <p14:creationId xmlns:p14="http://schemas.microsoft.com/office/powerpoint/2010/main" val="1470744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12</a:t>
            </a:fld>
            <a:endParaRPr lang="en-US"/>
          </a:p>
        </p:txBody>
      </p:sp>
    </p:spTree>
    <p:extLst>
      <p:ext uri="{BB962C8B-B14F-4D97-AF65-F5344CB8AC3E}">
        <p14:creationId xmlns:p14="http://schemas.microsoft.com/office/powerpoint/2010/main" val="3823092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13</a:t>
            </a:fld>
            <a:endParaRPr lang="en-US"/>
          </a:p>
        </p:txBody>
      </p:sp>
    </p:spTree>
    <p:extLst>
      <p:ext uri="{BB962C8B-B14F-4D97-AF65-F5344CB8AC3E}">
        <p14:creationId xmlns:p14="http://schemas.microsoft.com/office/powerpoint/2010/main" val="23372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14</a:t>
            </a:fld>
            <a:endParaRPr lang="en-US"/>
          </a:p>
        </p:txBody>
      </p:sp>
    </p:spTree>
    <p:extLst>
      <p:ext uri="{BB962C8B-B14F-4D97-AF65-F5344CB8AC3E}">
        <p14:creationId xmlns:p14="http://schemas.microsoft.com/office/powerpoint/2010/main" val="38122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15</a:t>
            </a:fld>
            <a:endParaRPr lang="en-US"/>
          </a:p>
        </p:txBody>
      </p:sp>
    </p:spTree>
    <p:extLst>
      <p:ext uri="{BB962C8B-B14F-4D97-AF65-F5344CB8AC3E}">
        <p14:creationId xmlns:p14="http://schemas.microsoft.com/office/powerpoint/2010/main" val="2050667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16</a:t>
            </a:fld>
            <a:endParaRPr lang="en-US"/>
          </a:p>
        </p:txBody>
      </p:sp>
    </p:spTree>
    <p:extLst>
      <p:ext uri="{BB962C8B-B14F-4D97-AF65-F5344CB8AC3E}">
        <p14:creationId xmlns:p14="http://schemas.microsoft.com/office/powerpoint/2010/main" val="1884792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17</a:t>
            </a:fld>
            <a:endParaRPr lang="en-US"/>
          </a:p>
        </p:txBody>
      </p:sp>
    </p:spTree>
    <p:extLst>
      <p:ext uri="{BB962C8B-B14F-4D97-AF65-F5344CB8AC3E}">
        <p14:creationId xmlns:p14="http://schemas.microsoft.com/office/powerpoint/2010/main" val="1928191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 Header. Example: if you are providing an update on a specific file, place file name here. </a:t>
            </a:r>
          </a:p>
          <a:p>
            <a:endParaRPr lang="en-US" dirty="0"/>
          </a:p>
          <a:p>
            <a:r>
              <a:rPr lang="en-US" dirty="0"/>
              <a:t>To add more slides,</a:t>
            </a:r>
            <a:r>
              <a:rPr lang="en-US" baseline="0" dirty="0"/>
              <a:t> right click on slide 2, click ‘Duplicate Slide’</a:t>
            </a:r>
            <a:endParaRPr lang="en-US" dirty="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18</a:t>
            </a:fld>
            <a:endParaRPr lang="en-US"/>
          </a:p>
        </p:txBody>
      </p:sp>
    </p:spTree>
    <p:extLst>
      <p:ext uri="{BB962C8B-B14F-4D97-AF65-F5344CB8AC3E}">
        <p14:creationId xmlns:p14="http://schemas.microsoft.com/office/powerpoint/2010/main" val="2055179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 Header. Example: if you are providing an update on a specific file, place file name here. </a:t>
            </a:r>
          </a:p>
          <a:p>
            <a:endParaRPr lang="en-US" dirty="0"/>
          </a:p>
          <a:p>
            <a:r>
              <a:rPr lang="en-US" dirty="0"/>
              <a:t>To add more slides,</a:t>
            </a:r>
            <a:r>
              <a:rPr lang="en-US" baseline="0" dirty="0"/>
              <a:t> right click on slide 2, click ‘Duplicate Slide’</a:t>
            </a:r>
            <a:endParaRPr lang="en-US" dirty="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19</a:t>
            </a:fld>
            <a:endParaRPr lang="en-US"/>
          </a:p>
        </p:txBody>
      </p:sp>
    </p:spTree>
    <p:extLst>
      <p:ext uri="{BB962C8B-B14F-4D97-AF65-F5344CB8AC3E}">
        <p14:creationId xmlns:p14="http://schemas.microsoft.com/office/powerpoint/2010/main" val="171484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a:t>
            </a:fld>
            <a:endParaRPr lang="en-US"/>
          </a:p>
        </p:txBody>
      </p:sp>
    </p:spTree>
    <p:extLst>
      <p:ext uri="{BB962C8B-B14F-4D97-AF65-F5344CB8AC3E}">
        <p14:creationId xmlns:p14="http://schemas.microsoft.com/office/powerpoint/2010/main" val="3467024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20</a:t>
            </a:fld>
            <a:endParaRPr lang="en-US"/>
          </a:p>
        </p:txBody>
      </p:sp>
    </p:spTree>
    <p:extLst>
      <p:ext uri="{BB962C8B-B14F-4D97-AF65-F5344CB8AC3E}">
        <p14:creationId xmlns:p14="http://schemas.microsoft.com/office/powerpoint/2010/main" val="1198411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21</a:t>
            </a:fld>
            <a:endParaRPr lang="en-US"/>
          </a:p>
        </p:txBody>
      </p:sp>
    </p:spTree>
    <p:extLst>
      <p:ext uri="{BB962C8B-B14F-4D97-AF65-F5344CB8AC3E}">
        <p14:creationId xmlns:p14="http://schemas.microsoft.com/office/powerpoint/2010/main" val="383896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22</a:t>
            </a:fld>
            <a:endParaRPr lang="en-US"/>
          </a:p>
        </p:txBody>
      </p:sp>
    </p:spTree>
    <p:extLst>
      <p:ext uri="{BB962C8B-B14F-4D97-AF65-F5344CB8AC3E}">
        <p14:creationId xmlns:p14="http://schemas.microsoft.com/office/powerpoint/2010/main" val="340482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Insert</a:t>
            </a:r>
            <a:r>
              <a:rPr lang="en-US" baseline="0" dirty="0" smtClean="0"/>
              <a:t> Sector and Director contact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23</a:t>
            </a:fld>
            <a:endParaRPr lang="en-US"/>
          </a:p>
        </p:txBody>
      </p:sp>
    </p:spTree>
    <p:extLst>
      <p:ext uri="{BB962C8B-B14F-4D97-AF65-F5344CB8AC3E}">
        <p14:creationId xmlns:p14="http://schemas.microsoft.com/office/powerpoint/2010/main" val="153845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3</a:t>
            </a:fld>
            <a:endParaRPr lang="en-US"/>
          </a:p>
        </p:txBody>
      </p:sp>
    </p:spTree>
    <p:extLst>
      <p:ext uri="{BB962C8B-B14F-4D97-AF65-F5344CB8AC3E}">
        <p14:creationId xmlns:p14="http://schemas.microsoft.com/office/powerpoint/2010/main" val="414082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4</a:t>
            </a:fld>
            <a:endParaRPr lang="en-US"/>
          </a:p>
        </p:txBody>
      </p:sp>
    </p:spTree>
    <p:extLst>
      <p:ext uri="{BB962C8B-B14F-4D97-AF65-F5344CB8AC3E}">
        <p14:creationId xmlns:p14="http://schemas.microsoft.com/office/powerpoint/2010/main" val="251479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5</a:t>
            </a:fld>
            <a:endParaRPr lang="en-US"/>
          </a:p>
        </p:txBody>
      </p:sp>
    </p:spTree>
    <p:extLst>
      <p:ext uri="{BB962C8B-B14F-4D97-AF65-F5344CB8AC3E}">
        <p14:creationId xmlns:p14="http://schemas.microsoft.com/office/powerpoint/2010/main" val="177413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6</a:t>
            </a:fld>
            <a:endParaRPr lang="en-US"/>
          </a:p>
        </p:txBody>
      </p:sp>
    </p:spTree>
    <p:extLst>
      <p:ext uri="{BB962C8B-B14F-4D97-AF65-F5344CB8AC3E}">
        <p14:creationId xmlns:p14="http://schemas.microsoft.com/office/powerpoint/2010/main" val="222992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7</a:t>
            </a:fld>
            <a:endParaRPr lang="en-US"/>
          </a:p>
        </p:txBody>
      </p:sp>
    </p:spTree>
    <p:extLst>
      <p:ext uri="{BB962C8B-B14F-4D97-AF65-F5344CB8AC3E}">
        <p14:creationId xmlns:p14="http://schemas.microsoft.com/office/powerpoint/2010/main" val="82054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8</a:t>
            </a:fld>
            <a:endParaRPr lang="en-US"/>
          </a:p>
        </p:txBody>
      </p:sp>
    </p:spTree>
    <p:extLst>
      <p:ext uri="{BB962C8B-B14F-4D97-AF65-F5344CB8AC3E}">
        <p14:creationId xmlns:p14="http://schemas.microsoft.com/office/powerpoint/2010/main" val="2512044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9</a:t>
            </a:fld>
            <a:endParaRPr lang="en-US"/>
          </a:p>
        </p:txBody>
      </p:sp>
    </p:spTree>
    <p:extLst>
      <p:ext uri="{BB962C8B-B14F-4D97-AF65-F5344CB8AC3E}">
        <p14:creationId xmlns:p14="http://schemas.microsoft.com/office/powerpoint/2010/main" val="120994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41316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00308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p:nvPr>
        </p:nvSpPr>
        <p:spPr>
          <a:xfrm>
            <a:off x="314325" y="2072280"/>
            <a:ext cx="10907713" cy="3652246"/>
          </a:xfrm>
        </p:spPr>
        <p:txBody>
          <a:bodyPr>
            <a:normAutofit/>
          </a:bodyPr>
          <a:lstStyle>
            <a:lvl1pPr>
              <a:defRPr sz="2000">
                <a:latin typeface="Arial" panose="020B0604020202020204" pitchFamily="34" charset="0"/>
                <a:cs typeface="Arial" panose="020B0604020202020204" pitchFamily="34" charset="0"/>
              </a:defRPr>
            </a:lvl1pPr>
          </a:lstStyle>
          <a:p>
            <a:pPr lvl="0"/>
            <a:endParaRPr lang="en-US" dirty="0"/>
          </a:p>
        </p:txBody>
      </p:sp>
      <p:sp>
        <p:nvSpPr>
          <p:cNvPr id="7" name="Text Placeholder 6"/>
          <p:cNvSpPr>
            <a:spLocks noGrp="1"/>
          </p:cNvSpPr>
          <p:nvPr>
            <p:ph type="body" sz="quarter" idx="11"/>
          </p:nvPr>
        </p:nvSpPr>
        <p:spPr>
          <a:xfrm>
            <a:off x="260350" y="1076814"/>
            <a:ext cx="7926388" cy="773113"/>
          </a:xfrm>
        </p:spPr>
        <p:txBody>
          <a:bodyPr>
            <a:normAutofit/>
          </a:bodyPr>
          <a:lstStyle>
            <a:lvl1pPr marL="0" indent="0">
              <a:buNone/>
              <a:defRPr sz="360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016945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03068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958A47-E205-4272-9375-6B0B86A032A6}"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4248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958A47-E205-4272-9375-6B0B86A032A6}"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00558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958A47-E205-4272-9375-6B0B86A032A6}"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2838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58A47-E205-4272-9375-6B0B86A032A6}"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7173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58A47-E205-4272-9375-6B0B86A032A6}"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25684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958A47-E205-4272-9375-6B0B86A032A6}"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5495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15798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8A47-E205-4272-9375-6B0B86A032A6}" type="datetimeFigureOut">
              <a:rPr lang="en-US" smtClean="0"/>
              <a:t>6/1/2023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06707-D6D6-4A86-801F-B06E8FB63D8F}" type="slidenum">
              <a:rPr lang="en-US" smtClean="0"/>
              <a:t>‹#›</a:t>
            </a:fld>
            <a:endParaRPr lang="en-US"/>
          </a:p>
        </p:txBody>
      </p:sp>
    </p:spTree>
    <p:extLst>
      <p:ext uri="{BB962C8B-B14F-4D97-AF65-F5344CB8AC3E}">
        <p14:creationId xmlns:p14="http://schemas.microsoft.com/office/powerpoint/2010/main" val="408886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3907" y="952109"/>
            <a:ext cx="9101876" cy="1953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Annual Chiefs Assembly</a:t>
            </a:r>
            <a:endParaRPr lang="en-US" b="1" dirty="0">
              <a:solidFill>
                <a:schemeClr val="bg1"/>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3727498" y="1018100"/>
            <a:ext cx="6300309" cy="405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smtClean="0">
                <a:solidFill>
                  <a:schemeClr val="bg1"/>
                </a:solidFill>
                <a:latin typeface="Arial" panose="020B0604020202020204" pitchFamily="34" charset="0"/>
                <a:cs typeface="Arial" panose="020B0604020202020204" pitchFamily="34" charset="0"/>
              </a:rPr>
              <a:t>Chiefs of Ontario presents</a:t>
            </a:r>
            <a:endParaRPr lang="en-US" sz="2000" dirty="0" smtClean="0">
              <a:solidFill>
                <a:schemeClr val="bg1"/>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2305653" y="3037904"/>
            <a:ext cx="9144000" cy="2242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2400" b="1" dirty="0">
                <a:solidFill>
                  <a:schemeClr val="bg1"/>
                </a:solidFill>
                <a:latin typeface="Arial" panose="020B0604020202020204" pitchFamily="34" charset="0"/>
                <a:cs typeface="Arial" panose="020B0604020202020204" pitchFamily="34" charset="0"/>
              </a:rPr>
              <a:t>Moving Forward: Strengthening </a:t>
            </a:r>
            <a:endParaRPr lang="en-US" sz="2400" b="1" dirty="0" smtClean="0">
              <a:solidFill>
                <a:schemeClr val="bg1"/>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en-US" sz="2400" b="1" dirty="0" smtClean="0">
                <a:solidFill>
                  <a:schemeClr val="bg1"/>
                </a:solidFill>
                <a:latin typeface="Arial" panose="020B0604020202020204" pitchFamily="34" charset="0"/>
                <a:cs typeface="Arial" panose="020B0604020202020204" pitchFamily="34" charset="0"/>
              </a:rPr>
              <a:t>Relationships </a:t>
            </a:r>
            <a:r>
              <a:rPr lang="en-US" sz="2400" b="1" dirty="0">
                <a:solidFill>
                  <a:schemeClr val="bg1"/>
                </a:solidFill>
                <a:latin typeface="Arial" panose="020B0604020202020204" pitchFamily="34" charset="0"/>
                <a:cs typeface="Arial" panose="020B0604020202020204" pitchFamily="34" charset="0"/>
              </a:rPr>
              <a:t>for Future </a:t>
            </a:r>
            <a:r>
              <a:rPr lang="en-US" sz="2400" b="1" dirty="0" smtClean="0">
                <a:solidFill>
                  <a:schemeClr val="bg1"/>
                </a:solidFill>
                <a:latin typeface="Arial" panose="020B0604020202020204" pitchFamily="34" charset="0"/>
                <a:cs typeface="Arial" panose="020B0604020202020204" pitchFamily="34" charset="0"/>
              </a:rPr>
              <a:t>Generations</a:t>
            </a:r>
            <a:endParaRPr lang="en-US" sz="2000" b="1" i="1" dirty="0">
              <a:solidFill>
                <a:schemeClr val="bg1"/>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en-US" sz="2400" dirty="0" smtClean="0">
                <a:solidFill>
                  <a:schemeClr val="bg1"/>
                </a:solidFill>
                <a:latin typeface="Arial" panose="020B0604020202020204" pitchFamily="34" charset="0"/>
                <a:cs typeface="Arial" panose="020B0604020202020204" pitchFamily="34" charset="0"/>
              </a:rPr>
              <a:t>June 13-15, 2023</a:t>
            </a:r>
          </a:p>
          <a:p>
            <a:pPr marL="0" indent="0" algn="ctr">
              <a:lnSpc>
                <a:spcPct val="150000"/>
              </a:lnSpc>
              <a:spcBef>
                <a:spcPts val="0"/>
              </a:spcBef>
              <a:buNone/>
            </a:pPr>
            <a:r>
              <a:rPr lang="en-US" sz="1600" dirty="0" smtClean="0">
                <a:solidFill>
                  <a:schemeClr val="bg1"/>
                </a:solidFill>
                <a:latin typeface="Arial" panose="020B0604020202020204" pitchFamily="34" charset="0"/>
                <a:cs typeface="Arial" panose="020B0604020202020204" pitchFamily="34" charset="0"/>
              </a:rPr>
              <a:t>For more information, please visit: www.ChiefsMeeting.com</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390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lvl="2" indent="-285750" hangingPunct="0">
              <a:lnSpc>
                <a:spcPct val="120000"/>
              </a:lnSpc>
              <a:spcBef>
                <a:spcPts val="600"/>
              </a:spcBef>
            </a:pPr>
            <a:r>
              <a:rPr lang="en-CA" sz="1800" dirty="0">
                <a:latin typeface="Arial" panose="020B0604020202020204" pitchFamily="34" charset="0"/>
                <a:cs typeface="Arial" panose="020B0604020202020204" pitchFamily="34" charset="0"/>
              </a:rPr>
              <a:t>Participates in Emergency Management Joint Calls (Fire and Flood)</a:t>
            </a:r>
          </a:p>
          <a:p>
            <a:pPr marL="285750" lvl="2" indent="-285750" hangingPunct="0">
              <a:lnSpc>
                <a:spcPct val="120000"/>
              </a:lnSpc>
              <a:spcBef>
                <a:spcPts val="600"/>
              </a:spcBef>
            </a:pPr>
            <a:r>
              <a:rPr lang="en-CA" sz="1800" dirty="0">
                <a:latin typeface="Arial" panose="020B0604020202020204" pitchFamily="34" charset="0"/>
                <a:cs typeface="Arial" panose="020B0604020202020204" pitchFamily="34" charset="0"/>
              </a:rPr>
              <a:t>Participates as a member of the Joint Emergency Management Service Committee (JEMS)</a:t>
            </a:r>
          </a:p>
          <a:p>
            <a:pPr marL="285750" lvl="2" indent="-285750" hangingPunct="0">
              <a:lnSpc>
                <a:spcPct val="120000"/>
              </a:lnSpc>
              <a:spcBef>
                <a:spcPts val="600"/>
              </a:spcBef>
            </a:pPr>
            <a:r>
              <a:rPr lang="en-CA" sz="1800" dirty="0">
                <a:latin typeface="Arial" panose="020B0604020202020204" pitchFamily="34" charset="0"/>
                <a:cs typeface="Arial" panose="020B0604020202020204" pitchFamily="34" charset="0"/>
              </a:rPr>
              <a:t>Provides briefings to the Ontario Regional Chief in relation to Emergency Events affecting First Nations.</a:t>
            </a:r>
          </a:p>
          <a:p>
            <a:pPr marL="285750" lvl="2" indent="-285750" hangingPunct="0">
              <a:lnSpc>
                <a:spcPct val="120000"/>
              </a:lnSpc>
              <a:spcBef>
                <a:spcPts val="600"/>
              </a:spcBef>
            </a:pPr>
            <a:r>
              <a:rPr lang="en-CA" sz="1800" dirty="0">
                <a:latin typeface="Arial" panose="020B0604020202020204" pitchFamily="34" charset="0"/>
                <a:cs typeface="Arial" panose="020B0604020202020204" pitchFamily="34" charset="0"/>
              </a:rPr>
              <a:t>Supports </a:t>
            </a:r>
            <a:r>
              <a:rPr lang="en-US" sz="1800" dirty="0">
                <a:latin typeface="Arial" panose="020B0604020202020204" pitchFamily="34" charset="0"/>
                <a:cs typeface="Arial" panose="020B0604020202020204" pitchFamily="34" charset="0"/>
              </a:rPr>
              <a:t>communities when requested in their preparedness efforts against threats to health.  This may include updates to all-hazard emergencies and pandemic plans. </a:t>
            </a:r>
          </a:p>
          <a:p>
            <a:pPr marL="285750" lvl="2" indent="-285750" hangingPunct="0">
              <a:lnSpc>
                <a:spcPct val="120000"/>
              </a:lnSpc>
              <a:spcBef>
                <a:spcPts val="600"/>
              </a:spcBef>
            </a:pPr>
            <a:r>
              <a:rPr lang="en-US" sz="1800" dirty="0">
                <a:latin typeface="Arial" panose="020B0604020202020204" pitchFamily="34" charset="0"/>
                <a:cs typeface="Arial" panose="020B0604020202020204" pitchFamily="34" charset="0"/>
              </a:rPr>
              <a:t>Provides education opportunities for students registered within an Indigenous studies program through a practicum placement in either Public Health or Emergency Management. </a:t>
            </a:r>
          </a:p>
          <a:p>
            <a:endParaRPr lang="en-US" dirty="0"/>
          </a:p>
        </p:txBody>
      </p:sp>
      <p:sp>
        <p:nvSpPr>
          <p:cNvPr id="3" name="Text Placeholder 2"/>
          <p:cNvSpPr>
            <a:spLocks noGrp="1"/>
          </p:cNvSpPr>
          <p:nvPr>
            <p:ph type="body" sz="quarter" idx="11"/>
          </p:nvPr>
        </p:nvSpPr>
        <p:spPr/>
        <p:txBody>
          <a:bodyPr/>
          <a:lstStyle/>
          <a:p>
            <a:r>
              <a:rPr lang="en-US" dirty="0" smtClean="0"/>
              <a:t>Emergency Management</a:t>
            </a:r>
            <a:endParaRPr lang="en-US" dirty="0"/>
          </a:p>
        </p:txBody>
      </p:sp>
    </p:spTree>
    <p:extLst>
      <p:ext uri="{BB962C8B-B14F-4D97-AF65-F5344CB8AC3E}">
        <p14:creationId xmlns:p14="http://schemas.microsoft.com/office/powerpoint/2010/main" val="3244249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50" y="2358030"/>
            <a:ext cx="10907713" cy="3652246"/>
          </a:xfrm>
        </p:spPr>
        <p:txBody>
          <a:bodyPr>
            <a:normAutofit/>
          </a:bodyPr>
          <a:lstStyle/>
          <a:p>
            <a:pPr hangingPunct="0"/>
            <a:r>
              <a:rPr lang="en-US" dirty="0" smtClean="0"/>
              <a:t>Indigenous </a:t>
            </a:r>
            <a:r>
              <a:rPr lang="en-US" dirty="0"/>
              <a:t>Services Canada has conducted engagements over the past year in their efforts to obtain information and guidance from First Nations in Ontario Region to inform policy and program change relating to Holistic Continuum of Long Term Care Services. </a:t>
            </a:r>
            <a:endParaRPr lang="en-US" dirty="0" smtClean="0"/>
          </a:p>
          <a:p>
            <a:pPr hangingPunct="0"/>
            <a:r>
              <a:rPr lang="en-US" dirty="0" smtClean="0"/>
              <a:t>Engagement </a:t>
            </a:r>
            <a:r>
              <a:rPr lang="en-US" dirty="0"/>
              <a:t>reports have been completed, including a National process to “validate” the reports contents. A process to explore and “co-develop” policy options is currently underway with the intent of returning to cabinet with a submission in early 2024</a:t>
            </a:r>
            <a:r>
              <a:rPr lang="en-US" dirty="0" smtClean="0"/>
              <a:t>.</a:t>
            </a:r>
            <a:r>
              <a:rPr lang="en-US" dirty="0"/>
              <a:t> </a:t>
            </a:r>
          </a:p>
        </p:txBody>
      </p:sp>
      <p:sp>
        <p:nvSpPr>
          <p:cNvPr id="3" name="Text Placeholder 2"/>
          <p:cNvSpPr>
            <a:spLocks noGrp="1"/>
          </p:cNvSpPr>
          <p:nvPr>
            <p:ph type="body" sz="quarter" idx="11"/>
          </p:nvPr>
        </p:nvSpPr>
        <p:spPr>
          <a:xfrm>
            <a:off x="260350" y="1076814"/>
            <a:ext cx="7926388" cy="899768"/>
          </a:xfrm>
        </p:spPr>
        <p:txBody>
          <a:bodyPr>
            <a:normAutofit fontScale="92500" lnSpcReduction="10000"/>
          </a:bodyPr>
          <a:lstStyle/>
          <a:p>
            <a:r>
              <a:rPr lang="en-US" dirty="0"/>
              <a:t>Holistic Continuum of Long Term Care </a:t>
            </a:r>
            <a:r>
              <a:rPr lang="en-US" dirty="0" smtClean="0"/>
              <a:t>Services</a:t>
            </a:r>
            <a:endParaRPr lang="en-US" dirty="0"/>
          </a:p>
          <a:p>
            <a:endParaRPr lang="en-US" dirty="0" smtClean="0"/>
          </a:p>
          <a:p>
            <a:endParaRPr lang="en-US" dirty="0"/>
          </a:p>
        </p:txBody>
      </p:sp>
    </p:spTree>
    <p:extLst>
      <p:ext uri="{BB962C8B-B14F-4D97-AF65-F5344CB8AC3E}">
        <p14:creationId xmlns:p14="http://schemas.microsoft.com/office/powerpoint/2010/main" val="833285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Work </a:t>
            </a:r>
            <a:r>
              <a:rPr lang="en-US" dirty="0"/>
              <a:t>is underway to renew the terms and conditions of the Ministry of Health home and community care funding agreements with First Nations communities. </a:t>
            </a:r>
          </a:p>
          <a:p>
            <a:r>
              <a:rPr lang="en-US" dirty="0" smtClean="0"/>
              <a:t>Last </a:t>
            </a:r>
            <a:r>
              <a:rPr lang="en-US" dirty="0"/>
              <a:t>December, home care coordinators met with the Ministry to receive an overview of why the update is necessary in light of the new legislation and regulation on home and community care services in Ontario. </a:t>
            </a:r>
            <a:r>
              <a:rPr lang="en-US" dirty="0" smtClean="0"/>
              <a:t>Several </a:t>
            </a:r>
            <a:r>
              <a:rPr lang="en-US" dirty="0"/>
              <a:t>communities volunteered to participate in a working group to provide insight on a number of key issues informing the updated terms and conditions. </a:t>
            </a:r>
            <a:endParaRPr lang="en-US" dirty="0" smtClean="0"/>
          </a:p>
          <a:p>
            <a:r>
              <a:rPr lang="en-US" dirty="0" smtClean="0"/>
              <a:t>The </a:t>
            </a:r>
            <a:r>
              <a:rPr lang="en-US" dirty="0"/>
              <a:t>Ministry has shared the results of the work of the sub working group and continue to work with communities to begin the necessary work in upgrading funding agreements. </a:t>
            </a:r>
          </a:p>
        </p:txBody>
      </p:sp>
      <p:sp>
        <p:nvSpPr>
          <p:cNvPr id="3" name="Text Placeholder 2"/>
          <p:cNvSpPr>
            <a:spLocks noGrp="1"/>
          </p:cNvSpPr>
          <p:nvPr>
            <p:ph type="body" sz="quarter" idx="11"/>
          </p:nvPr>
        </p:nvSpPr>
        <p:spPr/>
        <p:txBody>
          <a:bodyPr/>
          <a:lstStyle/>
          <a:p>
            <a:r>
              <a:rPr lang="en-US" dirty="0"/>
              <a:t>Home and Community </a:t>
            </a:r>
            <a:r>
              <a:rPr lang="en-US" dirty="0" smtClean="0"/>
              <a:t>Care</a:t>
            </a:r>
            <a:endParaRPr lang="en-US" dirty="0"/>
          </a:p>
          <a:p>
            <a:endParaRPr lang="en-US" dirty="0"/>
          </a:p>
        </p:txBody>
      </p:sp>
    </p:spTree>
    <p:extLst>
      <p:ext uri="{BB962C8B-B14F-4D97-AF65-F5344CB8AC3E}">
        <p14:creationId xmlns:p14="http://schemas.microsoft.com/office/powerpoint/2010/main" val="3888270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hangingPunct="0"/>
            <a:r>
              <a:rPr lang="en-US" dirty="0" smtClean="0"/>
              <a:t>The </a:t>
            </a:r>
            <a:r>
              <a:rPr lang="en-US" dirty="0"/>
              <a:t>Trilateral First Nations Heath Senior Officials Committee (TFNHSOC) is a regional trilateral table comprised of First Nations, Federal and Provincial Senior Officials created to strengthen government-to-government relations and address First Nations health challenges; meeting to focus on mutually identified priority areas. </a:t>
            </a:r>
          </a:p>
          <a:p>
            <a:pPr hangingPunct="0"/>
            <a:r>
              <a:rPr lang="en-US" dirty="0" smtClean="0"/>
              <a:t>Consulting </a:t>
            </a:r>
            <a:r>
              <a:rPr lang="en-US" dirty="0"/>
              <a:t>Matrix </a:t>
            </a:r>
            <a:r>
              <a:rPr lang="en-US" dirty="0" smtClean="0"/>
              <a:t>was </a:t>
            </a:r>
            <a:r>
              <a:rPr lang="en-US" dirty="0"/>
              <a:t>hired to perform a review on the efficacy and relevance of the TFNHSOC. A report with options for moving forward was presented to the Health Coordination Unit and the Ontario Chiefs Committee on Health and a motion was </a:t>
            </a:r>
            <a:r>
              <a:rPr lang="en-US" dirty="0" smtClean="0"/>
              <a:t>passed </a:t>
            </a:r>
            <a:r>
              <a:rPr lang="en-US" dirty="0"/>
              <a:t>to revitalize the mandate and activities of TFNHSOC in March 2023.</a:t>
            </a:r>
          </a:p>
        </p:txBody>
      </p:sp>
      <p:sp>
        <p:nvSpPr>
          <p:cNvPr id="3" name="Text Placeholder 2"/>
          <p:cNvSpPr>
            <a:spLocks noGrp="1"/>
          </p:cNvSpPr>
          <p:nvPr>
            <p:ph type="body" sz="quarter" idx="11"/>
          </p:nvPr>
        </p:nvSpPr>
        <p:spPr>
          <a:xfrm>
            <a:off x="260350" y="1076814"/>
            <a:ext cx="11710826" cy="773113"/>
          </a:xfrm>
        </p:spPr>
        <p:txBody>
          <a:bodyPr>
            <a:normAutofit/>
          </a:bodyPr>
          <a:lstStyle/>
          <a:p>
            <a:r>
              <a:rPr lang="en-US" dirty="0"/>
              <a:t>Trilateral First Nations Health Senior Officials </a:t>
            </a:r>
            <a:r>
              <a:rPr lang="en-US" dirty="0" smtClean="0"/>
              <a:t>Committee</a:t>
            </a:r>
            <a:endParaRPr lang="en-US" dirty="0"/>
          </a:p>
          <a:p>
            <a:endParaRPr lang="en-US" dirty="0"/>
          </a:p>
        </p:txBody>
      </p:sp>
    </p:spTree>
    <p:extLst>
      <p:ext uri="{BB962C8B-B14F-4D97-AF65-F5344CB8AC3E}">
        <p14:creationId xmlns:p14="http://schemas.microsoft.com/office/powerpoint/2010/main" val="314484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lnSpc>
                <a:spcPct val="100000"/>
              </a:lnSpc>
            </a:pPr>
            <a:r>
              <a:rPr lang="en-US" dirty="0"/>
              <a:t>Communications from ISC and information dissemination remains a challenge</a:t>
            </a:r>
          </a:p>
          <a:p>
            <a:pPr marL="342900" lvl="0" indent="-342900">
              <a:lnSpc>
                <a:spcPct val="100000"/>
              </a:lnSpc>
            </a:pPr>
            <a:r>
              <a:rPr lang="en-US" dirty="0"/>
              <a:t>As part of their Annual General Assembly, the Assembly of First Nations (AFN) hosted a special Health Legislation dialogue session on July 4,2022, which was open to all First Nations and AGA delegates</a:t>
            </a:r>
          </a:p>
          <a:p>
            <a:pPr marL="342900" lvl="0" indent="-342900">
              <a:lnSpc>
                <a:spcPct val="100000"/>
              </a:lnSpc>
            </a:pPr>
            <a:r>
              <a:rPr lang="en-US" dirty="0"/>
              <a:t>A</a:t>
            </a:r>
            <a:r>
              <a:rPr lang="en-US" dirty="0" smtClean="0"/>
              <a:t>ttended </a:t>
            </a:r>
            <a:r>
              <a:rPr lang="en-US" dirty="0"/>
              <a:t>a virtual “Co-Analysis Working Group” meeting on September 7, 2022, to review the initial key themes as identified in DBIHL engagement sessions to date. </a:t>
            </a:r>
          </a:p>
          <a:p>
            <a:pPr marL="342900" lvl="0" indent="-342900">
              <a:lnSpc>
                <a:spcPct val="100000"/>
              </a:lnSpc>
            </a:pPr>
            <a:r>
              <a:rPr lang="en-US" dirty="0"/>
              <a:t>This working group is a joint committee facilitated by ISC and includes Pan-Indigenous representatives (First Nation/Metis/Inuit) on a national level</a:t>
            </a:r>
          </a:p>
          <a:p>
            <a:pPr marL="342900" lvl="0" indent="-342900">
              <a:lnSpc>
                <a:spcPct val="100000"/>
              </a:lnSpc>
            </a:pPr>
            <a:r>
              <a:rPr lang="en-US" dirty="0"/>
              <a:t>In January 2023 ISC released the official version of the “What we Heard” document. Few First Nations in Ontario contributed</a:t>
            </a:r>
          </a:p>
        </p:txBody>
      </p:sp>
      <p:sp>
        <p:nvSpPr>
          <p:cNvPr id="3" name="Text Placeholder 2"/>
          <p:cNvSpPr>
            <a:spLocks noGrp="1"/>
          </p:cNvSpPr>
          <p:nvPr>
            <p:ph type="body" sz="quarter" idx="11"/>
          </p:nvPr>
        </p:nvSpPr>
        <p:spPr/>
        <p:txBody>
          <a:bodyPr/>
          <a:lstStyle/>
          <a:p>
            <a:r>
              <a:rPr lang="en-US" dirty="0" smtClean="0"/>
              <a:t>Distinctions Based Health Legislation </a:t>
            </a:r>
            <a:endParaRPr lang="en-US" dirty="0"/>
          </a:p>
        </p:txBody>
      </p:sp>
    </p:spTree>
    <p:extLst>
      <p:ext uri="{BB962C8B-B14F-4D97-AF65-F5344CB8AC3E}">
        <p14:creationId xmlns:p14="http://schemas.microsoft.com/office/powerpoint/2010/main" val="2421583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r>
              <a:rPr lang="en-US" dirty="0"/>
              <a:t>COO Health Sector has hosted a series of both on-line and virtual DBIHL information sessions since the Fall of 2022</a:t>
            </a:r>
          </a:p>
          <a:p>
            <a:pPr marL="342900" indent="-342900"/>
            <a:r>
              <a:rPr lang="en-US" dirty="0"/>
              <a:t>On February 27, 2023, and in advance of our Annual Health Forum, a hybrid meeting was convened for Leadership and Health Directors in Ontario that included presentations by COO staff; COO legal; AFN Health and policy; and ISC policy management leads</a:t>
            </a:r>
          </a:p>
          <a:p>
            <a:pPr marL="342900" indent="-342900"/>
            <a:r>
              <a:rPr lang="en-US" dirty="0"/>
              <a:t>This was followed by national AFN meeting on March 3 with political and technical CCOH members from across Canada</a:t>
            </a:r>
          </a:p>
          <a:p>
            <a:pPr marL="342900" indent="-342900"/>
            <a:r>
              <a:rPr lang="en-US" dirty="0"/>
              <a:t>CCOH will reconvene in late May to discuss next steps and preparation for the AFN AGM in July in Halifax Nova Scotia</a:t>
            </a:r>
          </a:p>
        </p:txBody>
      </p:sp>
      <p:sp>
        <p:nvSpPr>
          <p:cNvPr id="3" name="Text Placeholder 2"/>
          <p:cNvSpPr>
            <a:spLocks noGrp="1"/>
          </p:cNvSpPr>
          <p:nvPr>
            <p:ph type="body" sz="quarter" idx="11"/>
          </p:nvPr>
        </p:nvSpPr>
        <p:spPr/>
        <p:txBody>
          <a:bodyPr/>
          <a:lstStyle/>
          <a:p>
            <a:r>
              <a:rPr lang="en-US" dirty="0" smtClean="0"/>
              <a:t>Distinction Based Health Legislation </a:t>
            </a:r>
            <a:endParaRPr lang="en-US" dirty="0"/>
          </a:p>
        </p:txBody>
      </p:sp>
    </p:spTree>
    <p:extLst>
      <p:ext uri="{BB962C8B-B14F-4D97-AF65-F5344CB8AC3E}">
        <p14:creationId xmlns:p14="http://schemas.microsoft.com/office/powerpoint/2010/main" val="659180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r>
              <a:rPr lang="en-US" dirty="0" smtClean="0"/>
              <a:t>Nationally</a:t>
            </a:r>
            <a:r>
              <a:rPr lang="en-US" dirty="0"/>
              <a:t>, COO participates on the First Nation Digital Health Advisory Committee (FNDHAC) which is a national joint committee comprised of First Nation representatives from  the various regions across Canada; Indigenous Services Canada and Canada Health </a:t>
            </a:r>
            <a:r>
              <a:rPr lang="en-US" dirty="0" err="1"/>
              <a:t>Infoway</a:t>
            </a:r>
            <a:r>
              <a:rPr lang="en-US" dirty="0"/>
              <a:t>; and chaired by AFN</a:t>
            </a:r>
          </a:p>
          <a:p>
            <a:pPr marL="342900" indent="-342900"/>
            <a:r>
              <a:rPr lang="en-US" dirty="0"/>
              <a:t>The mandate FNDHAC is to create a forum to solicit informed and collaborative recommendations on how to enhance First Nation access to digital/virtual health </a:t>
            </a:r>
            <a:r>
              <a:rPr lang="en-US" dirty="0" smtClean="0"/>
              <a:t>services</a:t>
            </a:r>
          </a:p>
          <a:p>
            <a:pPr marL="342900" indent="-342900"/>
            <a:r>
              <a:rPr lang="en-US" dirty="0"/>
              <a:t>Regionally, and as required, COO works with First Nation Digital Health Ontario (FNDHO) which is an arms-length First Nations body dedicated to supporting First Nation digital health access, development and enhancement (Resolution 49/18</a:t>
            </a:r>
            <a:r>
              <a:rPr lang="en-US" dirty="0" smtClean="0"/>
              <a:t>)</a:t>
            </a:r>
          </a:p>
          <a:p>
            <a:pPr marL="342900" indent="-342900"/>
            <a:r>
              <a:rPr lang="en-US" dirty="0"/>
              <a:t>FNDHO now supports all 133 in Ontario in varying capacities ranging from the adoption and implementation of EMRs/c-EMRs; virtual care; privacy and security, </a:t>
            </a:r>
            <a:r>
              <a:rPr lang="en-US" dirty="0" err="1"/>
              <a:t>etc</a:t>
            </a:r>
            <a:endParaRPr lang="en-US" dirty="0"/>
          </a:p>
          <a:p>
            <a:pPr marL="342900" indent="-342900"/>
            <a:endParaRPr lang="en-US" dirty="0"/>
          </a:p>
          <a:p>
            <a:pPr marL="342900" indent="-342900"/>
            <a:endParaRPr lang="en-US" dirty="0"/>
          </a:p>
        </p:txBody>
      </p:sp>
      <p:sp>
        <p:nvSpPr>
          <p:cNvPr id="3" name="Text Placeholder 2"/>
          <p:cNvSpPr>
            <a:spLocks noGrp="1"/>
          </p:cNvSpPr>
          <p:nvPr>
            <p:ph type="body" sz="quarter" idx="11"/>
          </p:nvPr>
        </p:nvSpPr>
        <p:spPr/>
        <p:txBody>
          <a:bodyPr/>
          <a:lstStyle/>
          <a:p>
            <a:r>
              <a:rPr lang="en-US" dirty="0" smtClean="0"/>
              <a:t>First Nations Digital Health </a:t>
            </a:r>
            <a:endParaRPr lang="en-US" dirty="0"/>
          </a:p>
        </p:txBody>
      </p:sp>
    </p:spTree>
    <p:extLst>
      <p:ext uri="{BB962C8B-B14F-4D97-AF65-F5344CB8AC3E}">
        <p14:creationId xmlns:p14="http://schemas.microsoft.com/office/powerpoint/2010/main" val="1982941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342900" indent="-342900"/>
            <a:r>
              <a:rPr lang="en-US" dirty="0"/>
              <a:t>While Ontario has a robust digital health process for First Nations through the First Nation Digital Health Ontario (FNDHO), this is not the case for many other </a:t>
            </a:r>
            <a:r>
              <a:rPr lang="en-US" dirty="0" smtClean="0"/>
              <a:t>Regions</a:t>
            </a:r>
            <a:endParaRPr lang="en-US" dirty="0"/>
          </a:p>
          <a:p>
            <a:pPr marL="342900" indent="-342900"/>
            <a:r>
              <a:rPr lang="en-US" dirty="0"/>
              <a:t>In early May, COO staff attended a joint planning session with FNDHO and ISC Ontario to discuss potential First Nation DH opportunities and </a:t>
            </a:r>
            <a:r>
              <a:rPr lang="en-US" dirty="0" smtClean="0"/>
              <a:t>enhancements</a:t>
            </a:r>
          </a:p>
          <a:p>
            <a:pPr marL="342900" indent="-342900"/>
            <a:r>
              <a:rPr lang="en-US" dirty="0" smtClean="0"/>
              <a:t>Recent </a:t>
            </a:r>
            <a:r>
              <a:rPr lang="en-US" dirty="0"/>
              <a:t>work has focused on the development of a National Business Case led by AFN and the FNDHAC which was drafted in May </a:t>
            </a:r>
            <a:r>
              <a:rPr lang="en-US" dirty="0" smtClean="0"/>
              <a:t>2022</a:t>
            </a:r>
            <a:endParaRPr lang="en-US" dirty="0"/>
          </a:p>
          <a:p>
            <a:pPr marL="342900" indent="-342900"/>
            <a:r>
              <a:rPr lang="en-US" dirty="0"/>
              <a:t>The National Business Case has yet to be completed. Timelines have now shifted to late May and include a First Nation legal review to assess jurisdictional and fiscal obligations at all levels of government</a:t>
            </a:r>
          </a:p>
          <a:p>
            <a:endParaRPr lang="en-US" dirty="0"/>
          </a:p>
          <a:p>
            <a:endParaRPr lang="en-US" dirty="0"/>
          </a:p>
          <a:p>
            <a:endParaRPr lang="en-US" dirty="0"/>
          </a:p>
        </p:txBody>
      </p:sp>
      <p:sp>
        <p:nvSpPr>
          <p:cNvPr id="3" name="Text Placeholder 2"/>
          <p:cNvSpPr>
            <a:spLocks noGrp="1"/>
          </p:cNvSpPr>
          <p:nvPr>
            <p:ph type="body" sz="quarter" idx="11"/>
          </p:nvPr>
        </p:nvSpPr>
        <p:spPr/>
        <p:txBody>
          <a:bodyPr/>
          <a:lstStyle/>
          <a:p>
            <a:r>
              <a:rPr lang="en-US" dirty="0" smtClean="0"/>
              <a:t>First Nations Digital Health Ontario </a:t>
            </a:r>
            <a:endParaRPr lang="en-US" dirty="0"/>
          </a:p>
        </p:txBody>
      </p:sp>
    </p:spTree>
    <p:extLst>
      <p:ext uri="{BB962C8B-B14F-4D97-AF65-F5344CB8AC3E}">
        <p14:creationId xmlns:p14="http://schemas.microsoft.com/office/powerpoint/2010/main" val="1966978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342900" lvl="0" indent="-342900">
              <a:lnSpc>
                <a:spcPct val="107000"/>
              </a:lnSpc>
              <a:buFont typeface="Symbol" panose="05050102010706020507" pitchFamily="18" charset="2"/>
              <a:buChar char=""/>
            </a:pPr>
            <a:r>
              <a:rPr lang="en-CA" sz="1800" kern="100" dirty="0">
                <a:effectLst/>
                <a:ea typeface="Calibri" panose="020F0502020204030204" pitchFamily="34" charset="0"/>
              </a:rPr>
              <a:t>Health has expanded its’ NIHB navigators from 2 to 4. The new NIHB navigators were introduced via communique to First Nation Health directors at the end of September </a:t>
            </a:r>
            <a:r>
              <a:rPr lang="en-CA" sz="1800" kern="100" dirty="0" smtClean="0">
                <a:effectLst/>
                <a:ea typeface="Calibri" panose="020F0502020204030204" pitchFamily="34" charset="0"/>
              </a:rPr>
              <a:t>2022.</a:t>
            </a:r>
            <a:endParaRPr lang="en-CA" sz="1800" kern="100" dirty="0">
              <a:effectLst/>
              <a:ea typeface="Calibri" panose="020F0502020204030204" pitchFamily="34" charset="0"/>
            </a:endParaRPr>
          </a:p>
          <a:p>
            <a:pPr marL="342900" lvl="0" indent="-342900">
              <a:lnSpc>
                <a:spcPct val="107000"/>
              </a:lnSpc>
              <a:buFont typeface="Symbol" panose="05050102010706020507" pitchFamily="18" charset="2"/>
              <a:buChar char=""/>
            </a:pPr>
            <a:r>
              <a:rPr lang="en-CA" sz="1800" kern="100" dirty="0">
                <a:effectLst/>
                <a:ea typeface="Calibri" panose="020F0502020204030204" pitchFamily="34" charset="0"/>
              </a:rPr>
              <a:t>In support of Resolution 21/25, </a:t>
            </a:r>
            <a:r>
              <a:rPr lang="en-CA" sz="1800" i="1" kern="100" dirty="0">
                <a:effectLst/>
                <a:ea typeface="Calibri" panose="020F0502020204030204" pitchFamily="34" charset="0"/>
              </a:rPr>
              <a:t>Non-Insured Health Benefits Program Improvement</a:t>
            </a:r>
            <a:r>
              <a:rPr lang="en-CA" sz="1800" kern="100" dirty="0">
                <a:effectLst/>
                <a:ea typeface="Calibri" panose="020F0502020204030204" pitchFamily="34" charset="0"/>
              </a:rPr>
              <a:t>. Health has written corresponding to ISC and AFN calling for immediate changes to the NIHB program, reform of the Joint Review and the establishment of an Ontario region NIHB review process. </a:t>
            </a:r>
          </a:p>
          <a:p>
            <a:pPr marL="742950" lvl="1" indent="-285750">
              <a:lnSpc>
                <a:spcPct val="107000"/>
              </a:lnSpc>
              <a:buFont typeface="Courier New" panose="02070309020205020404" pitchFamily="49" charset="0"/>
              <a:buChar char="o"/>
            </a:pPr>
            <a:r>
              <a:rPr lang="en-CA" sz="1800" kern="100" dirty="0">
                <a:effectLst/>
                <a:latin typeface="Arial" panose="020B0604020202020204" pitchFamily="34" charset="0"/>
                <a:ea typeface="Calibri" panose="020F0502020204030204" pitchFamily="34" charset="0"/>
                <a:cs typeface="Arial" panose="020B0604020202020204" pitchFamily="34" charset="0"/>
              </a:rPr>
              <a:t>Health has met with the AFN in Winter 2023 to discuss Resolution 21/25 and has since ceased its participation in the Joint Review Process.</a:t>
            </a:r>
          </a:p>
          <a:p>
            <a:pPr marL="742950" lvl="1" indent="-285750">
              <a:lnSpc>
                <a:spcPct val="107000"/>
              </a:lnSpc>
              <a:buFont typeface="Courier New" panose="02070309020205020404" pitchFamily="49" charset="0"/>
              <a:buChar char="o"/>
            </a:pPr>
            <a:r>
              <a:rPr lang="en-CA" sz="1800" kern="100" dirty="0">
                <a:effectLst/>
                <a:latin typeface="Arial" panose="020B0604020202020204" pitchFamily="34" charset="0"/>
                <a:ea typeface="Calibri" panose="020F0502020204030204" pitchFamily="34" charset="0"/>
                <a:cs typeface="Arial" panose="020B0604020202020204" pitchFamily="34" charset="0"/>
              </a:rPr>
              <a:t>Health will continue to monitor the progress of the Joint Review. </a:t>
            </a:r>
          </a:p>
        </p:txBody>
      </p:sp>
      <p:sp>
        <p:nvSpPr>
          <p:cNvPr id="3" name="Text Placeholder 2"/>
          <p:cNvSpPr>
            <a:spLocks noGrp="1"/>
          </p:cNvSpPr>
          <p:nvPr>
            <p:ph type="body" sz="quarter" idx="11"/>
          </p:nvPr>
        </p:nvSpPr>
        <p:spPr/>
        <p:txBody>
          <a:bodyPr/>
          <a:lstStyle/>
          <a:p>
            <a:r>
              <a:rPr lang="en-US" dirty="0"/>
              <a:t>Non-Insured Health Benefits</a:t>
            </a:r>
          </a:p>
        </p:txBody>
      </p:sp>
    </p:spTree>
    <p:extLst>
      <p:ext uri="{BB962C8B-B14F-4D97-AF65-F5344CB8AC3E}">
        <p14:creationId xmlns:p14="http://schemas.microsoft.com/office/powerpoint/2010/main" val="179538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marL="342900" lvl="0" indent="-342900">
              <a:lnSpc>
                <a:spcPct val="107000"/>
              </a:lnSpc>
              <a:buFont typeface="Symbol" panose="05050102010706020507" pitchFamily="18" charset="2"/>
              <a:buChar char=""/>
            </a:pPr>
            <a:r>
              <a:rPr lang="en-CA" sz="1800" kern="100" dirty="0">
                <a:effectLst/>
                <a:ea typeface="Calibri" panose="020F0502020204030204" pitchFamily="34" charset="0"/>
              </a:rPr>
              <a:t>Health has been actively monitoring the Jordan’s Principle file from the developments in on-going Canadian Human Rights Tribunal proceedings and the work being undertaken at the Final Settlement Agreement negotiation on the long-term reform of First Nation Child and Family Services and Jordan’s Principle (January 2022</a:t>
            </a:r>
            <a:r>
              <a:rPr lang="en-CA" sz="1800" kern="100" dirty="0" smtClean="0">
                <a:effectLst/>
                <a:ea typeface="Calibri" panose="020F0502020204030204" pitchFamily="34" charset="0"/>
              </a:rPr>
              <a:t>).</a:t>
            </a:r>
            <a:endParaRPr lang="en-CA" sz="1800" kern="100" dirty="0">
              <a:effectLst/>
              <a:ea typeface="Calibri" panose="020F0502020204030204" pitchFamily="34" charset="0"/>
            </a:endParaRPr>
          </a:p>
          <a:p>
            <a:pPr marL="342900" lvl="0" indent="-342900">
              <a:lnSpc>
                <a:spcPct val="107000"/>
              </a:lnSpc>
              <a:buFont typeface="Symbol" panose="05050102010706020507" pitchFamily="18" charset="2"/>
              <a:buChar char=""/>
            </a:pPr>
            <a:r>
              <a:rPr lang="en-CA" sz="1800" kern="100" dirty="0">
                <a:effectLst/>
                <a:ea typeface="Calibri" panose="020F0502020204030204" pitchFamily="34" charset="0"/>
              </a:rPr>
              <a:t>Health regularly meets with ISC-Ontario Jordan’s Principle Team to address and advocate for changes to how Jordan’s Principle is being implemented. As well, Health also advocates for Jordan’s Principle improvements at national level tables such as the Jordan’s Principle Operation Committee</a:t>
            </a:r>
            <a:r>
              <a:rPr lang="en-CA" sz="1800" kern="100" dirty="0" smtClean="0">
                <a:effectLst/>
                <a:ea typeface="Calibri" panose="020F0502020204030204" pitchFamily="34" charset="0"/>
              </a:rPr>
              <a:t>.</a:t>
            </a:r>
            <a:endParaRPr lang="en-CA" sz="1800" kern="100" dirty="0">
              <a:effectLst/>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CA" sz="1800" kern="100" dirty="0">
                <a:effectLst/>
                <a:ea typeface="Calibri" panose="020F0502020204030204" pitchFamily="34" charset="0"/>
              </a:rPr>
              <a:t>In support of Resolution 21/05, </a:t>
            </a:r>
            <a:r>
              <a:rPr lang="en-CA" sz="1800" i="1" kern="100" dirty="0">
                <a:effectLst/>
                <a:ea typeface="Calibri" panose="020F0502020204030204" pitchFamily="34" charset="0"/>
              </a:rPr>
              <a:t>Ontario First Nations Jordan’s Principle Operation Committee. </a:t>
            </a:r>
            <a:r>
              <a:rPr lang="en-CA" sz="1800" kern="100" dirty="0">
                <a:effectLst/>
                <a:ea typeface="Calibri" panose="020F0502020204030204" pitchFamily="34" charset="0"/>
              </a:rPr>
              <a:t>Health held a meeting at the end of the November 2022 to begin discussions with First Nation technicians on identifying First Nation priorities for a technical table on Jordan’s Principle. ISC-Ontario Jordan’s Principle Team joined the meeting to begin listening and understanding First Nation priorities for Jordan’s Principle. </a:t>
            </a:r>
          </a:p>
          <a:p>
            <a:endParaRPr lang="en-US" dirty="0"/>
          </a:p>
        </p:txBody>
      </p:sp>
      <p:sp>
        <p:nvSpPr>
          <p:cNvPr id="3" name="Text Placeholder 2"/>
          <p:cNvSpPr>
            <a:spLocks noGrp="1"/>
          </p:cNvSpPr>
          <p:nvPr>
            <p:ph type="body" sz="quarter" idx="11"/>
          </p:nvPr>
        </p:nvSpPr>
        <p:spPr/>
        <p:txBody>
          <a:bodyPr/>
          <a:lstStyle/>
          <a:p>
            <a:r>
              <a:rPr lang="en-US" dirty="0"/>
              <a:t>Jordan’s Principle</a:t>
            </a:r>
          </a:p>
        </p:txBody>
      </p:sp>
    </p:spTree>
    <p:extLst>
      <p:ext uri="{BB962C8B-B14F-4D97-AF65-F5344CB8AC3E}">
        <p14:creationId xmlns:p14="http://schemas.microsoft.com/office/powerpoint/2010/main" val="92850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COO Health Sector coordinates and provides strategic technical information for decision making purposes to the Chiefs Committee on Health and the Health Coordination Unit. The COO Health Sector work is guided by the Leadership Council Portfolio Holder for Health, Grand Council Chief </a:t>
            </a:r>
            <a:r>
              <a:rPr lang="en-US" dirty="0" err="1" smtClean="0"/>
              <a:t>Reg</a:t>
            </a:r>
            <a:r>
              <a:rPr lang="en-US" dirty="0" smtClean="0"/>
              <a:t> </a:t>
            </a:r>
            <a:r>
              <a:rPr lang="en-US" dirty="0" err="1" smtClean="0"/>
              <a:t>Niganobe</a:t>
            </a:r>
            <a:r>
              <a:rPr lang="en-US" dirty="0" smtClean="0"/>
              <a:t>. </a:t>
            </a:r>
            <a:endParaRPr lang="en-US" dirty="0"/>
          </a:p>
          <a:p>
            <a:r>
              <a:rPr lang="en-US" dirty="0" smtClean="0"/>
              <a:t>The Chiefs Committee on Health is comprised of one representative, and an alternate, from the PTO’s, Independent First Nations, and Six Nations of the Grand River. The Health Coordination Unit uses a similar structure but includes the Directors of Health or other staff appointed from their organization. </a:t>
            </a:r>
            <a:endParaRPr lang="en-US" dirty="0"/>
          </a:p>
        </p:txBody>
      </p:sp>
      <p:sp>
        <p:nvSpPr>
          <p:cNvPr id="3" name="Text Placeholder 2"/>
          <p:cNvSpPr>
            <a:spLocks noGrp="1"/>
          </p:cNvSpPr>
          <p:nvPr>
            <p:ph type="body" sz="quarter" idx="11"/>
          </p:nvPr>
        </p:nvSpPr>
        <p:spPr/>
        <p:txBody>
          <a:bodyPr/>
          <a:lstStyle/>
          <a:p>
            <a:r>
              <a:rPr lang="en-US" dirty="0" smtClean="0"/>
              <a:t>Health Sector</a:t>
            </a:r>
            <a:endParaRPr lang="en-US" dirty="0"/>
          </a:p>
        </p:txBody>
      </p:sp>
    </p:spTree>
    <p:extLst>
      <p:ext uri="{BB962C8B-B14F-4D97-AF65-F5344CB8AC3E}">
        <p14:creationId xmlns:p14="http://schemas.microsoft.com/office/powerpoint/2010/main" val="422650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150936" y="2286622"/>
            <a:ext cx="9144000" cy="1809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bg1"/>
                </a:solidFill>
                <a:latin typeface="Arial" panose="020B0604020202020204" pitchFamily="34" charset="0"/>
                <a:cs typeface="Arial" panose="020B0604020202020204" pitchFamily="34" charset="0"/>
              </a:rPr>
              <a:t>In The Year Ahead – </a:t>
            </a:r>
            <a:br>
              <a:rPr lang="en-US" b="1" smtClean="0">
                <a:solidFill>
                  <a:schemeClr val="bg1"/>
                </a:solidFill>
                <a:latin typeface="Arial" panose="020B0604020202020204" pitchFamily="34" charset="0"/>
                <a:cs typeface="Arial" panose="020B0604020202020204" pitchFamily="34" charset="0"/>
              </a:rPr>
            </a:br>
            <a:r>
              <a:rPr lang="en-US" b="1" smtClean="0">
                <a:solidFill>
                  <a:schemeClr val="bg1"/>
                </a:solidFill>
                <a:latin typeface="Arial" panose="020B0604020202020204" pitchFamily="34" charset="0"/>
                <a:cs typeface="Arial" panose="020B0604020202020204" pitchFamily="34" charset="0"/>
              </a:rPr>
              <a:t>Moving Forward</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135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type="body" sz="quarter" idx="10"/>
          </p:nvPr>
        </p:nvSpPr>
        <p:spPr>
          <a:xfrm>
            <a:off x="260350" y="2019486"/>
            <a:ext cx="10907713" cy="4167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2" indent="-285750" algn="l">
              <a:lnSpc>
                <a:spcPct val="120000"/>
              </a:lnSpc>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Work with Federal and Provincial partners to re-establish the TFNHSOC and review and re-examine the mandates for the mental health and public health working groups, and any additional work that may be identified. </a:t>
            </a:r>
            <a:endParaRPr lang="en-CA" sz="1800" dirty="0" smtClean="0">
              <a:latin typeface="Arial" panose="020B0604020202020204" pitchFamily="34" charset="0"/>
              <a:cs typeface="Arial" panose="020B0604020202020204" pitchFamily="34" charset="0"/>
            </a:endParaRPr>
          </a:p>
          <a:p>
            <a:pPr marL="285750" indent="-285750" algn="l" hangingPunct="0">
              <a:buFont typeface="Arial" panose="020B0604020202020204" pitchFamily="34" charset="0"/>
              <a:buChar char="•"/>
            </a:pPr>
            <a:r>
              <a:rPr lang="en-CA" sz="1800" dirty="0" smtClean="0">
                <a:latin typeface="Arial" panose="020B0604020202020204" pitchFamily="34" charset="0"/>
                <a:cs typeface="Arial" panose="020B0604020202020204" pitchFamily="34" charset="0"/>
              </a:rPr>
              <a:t>Attend the AFN meetings on DIBHL, and report back on the discussions occurring there. In the absence of a mandate we will continue to host information sessions to keep leadership and technicians on this file, so that they can make an informed decision to support it, or not</a:t>
            </a:r>
            <a:r>
              <a:rPr lang="en-CA" sz="1800" dirty="0" smtClean="0">
                <a:latin typeface="Arial" panose="020B0604020202020204" pitchFamily="34" charset="0"/>
                <a:cs typeface="Arial" panose="020B0604020202020204" pitchFamily="34" charset="0"/>
              </a:rPr>
              <a:t>.</a:t>
            </a:r>
            <a:endParaRPr lang="en-CA" sz="1800" dirty="0" smtClean="0">
              <a:latin typeface="Arial" panose="020B0604020202020204" pitchFamily="34" charset="0"/>
              <a:cs typeface="Arial" panose="020B0604020202020204" pitchFamily="34" charset="0"/>
            </a:endParaRPr>
          </a:p>
          <a:p>
            <a:pPr marL="285750" indent="-285750" algn="l" hangingPunct="0">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Health Human Resources Project Lead will be working with the First Nations, PTO’s, and </a:t>
            </a:r>
            <a:r>
              <a:rPr lang="en-US" sz="1800" dirty="0" smtClean="0">
                <a:latin typeface="Arial" panose="020B0604020202020204" pitchFamily="34" charset="0"/>
                <a:cs typeface="Arial" panose="020B0604020202020204" pitchFamily="34" charset="0"/>
              </a:rPr>
              <a:t>relevant COO sectors </a:t>
            </a:r>
            <a:r>
              <a:rPr lang="en-US" sz="1800" dirty="0">
                <a:latin typeface="Arial" panose="020B0604020202020204" pitchFamily="34" charset="0"/>
                <a:cs typeface="Arial" panose="020B0604020202020204" pitchFamily="34" charset="0"/>
              </a:rPr>
              <a:t>to identify gaps and looking for possible solutions to address issues affecting the current Health Human Resources within communities.  </a:t>
            </a: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main overall process will include s</a:t>
            </a:r>
            <a:r>
              <a:rPr lang="en-US" sz="1800" dirty="0" smtClean="0">
                <a:latin typeface="Arial" panose="020B0604020202020204" pitchFamily="34" charset="0"/>
                <a:cs typeface="Arial" panose="020B0604020202020204" pitchFamily="34" charset="0"/>
              </a:rPr>
              <a:t>ending </a:t>
            </a:r>
            <a:r>
              <a:rPr lang="en-US" sz="1800" dirty="0">
                <a:latin typeface="Arial" panose="020B0604020202020204" pitchFamily="34" charset="0"/>
                <a:cs typeface="Arial" panose="020B0604020202020204" pitchFamily="34" charset="0"/>
              </a:rPr>
              <a:t>out survey’s to the First Nations, Tribal Councils/AHAC’s, and </a:t>
            </a:r>
            <a:r>
              <a:rPr lang="en-US" sz="1800" dirty="0" smtClean="0">
                <a:latin typeface="Arial" panose="020B0604020202020204" pitchFamily="34" charset="0"/>
                <a:cs typeface="Arial" panose="020B0604020202020204" pitchFamily="34" charset="0"/>
              </a:rPr>
              <a:t>PTO’s; creating </a:t>
            </a:r>
            <a:r>
              <a:rPr lang="en-US" sz="1800" dirty="0">
                <a:latin typeface="Arial" panose="020B0604020202020204" pitchFamily="34" charset="0"/>
                <a:cs typeface="Arial" panose="020B0604020202020204" pitchFamily="34" charset="0"/>
              </a:rPr>
              <a:t>a Task Force to do the detail work and to finalize the Draft HHR </a:t>
            </a:r>
            <a:r>
              <a:rPr lang="en-US" sz="1800" dirty="0" smtClean="0">
                <a:latin typeface="Arial" panose="020B0604020202020204" pitchFamily="34" charset="0"/>
                <a:cs typeface="Arial" panose="020B0604020202020204" pitchFamily="34" charset="0"/>
              </a:rPr>
              <a:t>Strategy; Presenting </a:t>
            </a:r>
            <a:r>
              <a:rPr lang="en-US" sz="1800" dirty="0">
                <a:latin typeface="Arial" panose="020B0604020202020204" pitchFamily="34" charset="0"/>
                <a:cs typeface="Arial" panose="020B0604020202020204" pitchFamily="34" charset="0"/>
              </a:rPr>
              <a:t>the HHR Strategy to the communities and potentially provide training on the strategy itself along with the additional resources to be developed</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lvl="0" algn="l" hangingPunct="0"/>
            <a:endParaRPr lang="en-CA" sz="1800" dirty="0" smtClean="0">
              <a:latin typeface="Arial" panose="020B0604020202020204" pitchFamily="34" charset="0"/>
              <a:cs typeface="Arial" panose="020B0604020202020204" pitchFamily="34" charset="0"/>
            </a:endParaRPr>
          </a:p>
          <a:p>
            <a:pPr marL="0" lvl="2" algn="l">
              <a:lnSpc>
                <a:spcPct val="120000"/>
              </a:lnSpc>
              <a:spcBef>
                <a:spcPts val="600"/>
              </a:spcBef>
            </a:pPr>
            <a:endParaRPr lang="en-CA" dirty="0">
              <a:solidFill>
                <a:prstClr val="black"/>
              </a:solidFill>
            </a:endParaRPr>
          </a:p>
          <a:p>
            <a:pPr marL="0" lvl="2" algn="l" hangingPunct="0">
              <a:lnSpc>
                <a:spcPct val="120000"/>
              </a:lnSpc>
              <a:spcBef>
                <a:spcPts val="600"/>
              </a:spcBef>
            </a:pPr>
            <a:endParaRPr lang="en-CA" dirty="0"/>
          </a:p>
        </p:txBody>
      </p:sp>
      <p:sp>
        <p:nvSpPr>
          <p:cNvPr id="3" name="Text Placeholder 2"/>
          <p:cNvSpPr>
            <a:spLocks noGrp="1"/>
          </p:cNvSpPr>
          <p:nvPr>
            <p:ph type="body" sz="quarter" idx="11"/>
          </p:nvPr>
        </p:nvSpPr>
        <p:spPr>
          <a:xfrm>
            <a:off x="260350" y="1076814"/>
            <a:ext cx="7926388" cy="773113"/>
          </a:xfrm>
        </p:spPr>
        <p:txBody>
          <a:bodyPr/>
          <a:lstStyle/>
          <a:p>
            <a:r>
              <a:rPr lang="en-US" dirty="0" smtClean="0"/>
              <a:t>In the Year Ahead</a:t>
            </a:r>
            <a:endParaRPr lang="en-US" dirty="0"/>
          </a:p>
        </p:txBody>
      </p:sp>
    </p:spTree>
    <p:extLst>
      <p:ext uri="{BB962C8B-B14F-4D97-AF65-F5344CB8AC3E}">
        <p14:creationId xmlns:p14="http://schemas.microsoft.com/office/powerpoint/2010/main" val="44735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type="body" sz="quarter" idx="10"/>
          </p:nvPr>
        </p:nvSpPr>
        <p:spPr>
          <a:xfrm>
            <a:off x="260350" y="2052143"/>
            <a:ext cx="10907713" cy="4167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hangingPunct="0">
              <a:buFont typeface="Arial" panose="020B0604020202020204" pitchFamily="34" charset="0"/>
              <a:buChar char="•"/>
            </a:pPr>
            <a:r>
              <a:rPr lang="en-US" sz="1800" dirty="0">
                <a:latin typeface="Arial" panose="020B0604020202020204" pitchFamily="34" charset="0"/>
                <a:cs typeface="Arial" panose="020B0604020202020204" pitchFamily="34" charset="0"/>
              </a:rPr>
              <a:t>Health is currently in the process of summarizing the engagement reports from Ontario region participants. This summarization will be used to reflect Ontario First Nations priorities and needs for Long-term and continuing care services and support further conversations with First Nation leadership and government partners on these file</a:t>
            </a:r>
            <a:r>
              <a:rPr lang="en-US" sz="1800" dirty="0" smtClean="0">
                <a:latin typeface="Arial" panose="020B060402020202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a:p>
            <a:pPr marL="285750" indent="-285750" algn="l" hangingPunct="0">
              <a:buFont typeface="Arial" panose="020B0604020202020204" pitchFamily="34" charset="0"/>
              <a:buChar char="•"/>
            </a:pPr>
            <a:r>
              <a:rPr lang="en-CA" sz="1800" kern="100" dirty="0" smtClean="0">
                <a:latin typeface="Arial" panose="020B0604020202020204" pitchFamily="34" charset="0"/>
                <a:ea typeface="Calibri" panose="020F0502020204030204" pitchFamily="34" charset="0"/>
                <a:cs typeface="Arial" panose="020B0604020202020204" pitchFamily="34" charset="0"/>
              </a:rPr>
              <a:t>Health is working to coordinate meetings with NIHB-Ontario Region on establishing an Ontario Region – Technical Table on NIHB</a:t>
            </a:r>
            <a:r>
              <a:rPr lang="en-CA" sz="1800" kern="100" dirty="0" smtClean="0">
                <a:latin typeface="Arial" panose="020B0604020202020204" pitchFamily="34" charset="0"/>
                <a:ea typeface="Calibri" panose="020F050202020403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a:p>
            <a:pPr marL="285750" lvl="0" indent="-285750" algn="l" hangingPunct="0">
              <a:buFont typeface="Arial" panose="020B0604020202020204" pitchFamily="34" charset="0"/>
              <a:buChar char="•"/>
            </a:pPr>
            <a:r>
              <a:rPr lang="en-US" sz="1800" dirty="0" smtClean="0">
                <a:latin typeface="Arial" panose="020B0604020202020204" pitchFamily="34" charset="0"/>
                <a:cs typeface="Arial" panose="020B0604020202020204" pitchFamily="34" charset="0"/>
              </a:rPr>
              <a:t>In the planning stage of hosting sub-regional information sessions throughout Ontario, in an effort to increase information dissemination to communities. More information to come as planning continues. </a:t>
            </a:r>
          </a:p>
          <a:p>
            <a:pPr marL="285750" lvl="0" indent="-285750" algn="l" hangingPunct="0">
              <a:buFont typeface="Arial" panose="020B0604020202020204" pitchFamily="34" charset="0"/>
              <a:buChar char="•"/>
            </a:pPr>
            <a:r>
              <a:rPr lang="en-US" sz="1800" dirty="0" smtClean="0">
                <a:latin typeface="Arial" panose="020B0604020202020204" pitchFamily="34" charset="0"/>
                <a:cs typeface="Arial" panose="020B0604020202020204" pitchFamily="34" charset="0"/>
              </a:rPr>
              <a:t>18</a:t>
            </a:r>
            <a:r>
              <a:rPr lang="en-US" sz="1800" baseline="30000" dirty="0" smtClean="0">
                <a:latin typeface="Arial" panose="020B0604020202020204" pitchFamily="34" charset="0"/>
                <a:cs typeface="Arial" panose="020B0604020202020204" pitchFamily="34" charset="0"/>
              </a:rPr>
              <a:t>th</a:t>
            </a:r>
            <a:r>
              <a:rPr lang="en-US" sz="1800" dirty="0" smtClean="0">
                <a:latin typeface="Arial" panose="020B0604020202020204" pitchFamily="34" charset="0"/>
                <a:cs typeface="Arial" panose="020B0604020202020204" pitchFamily="34" charset="0"/>
              </a:rPr>
              <a:t> Annual COO Health Forum will be held February 27-29, 2024 in Toronto. Our agenda is set by the response to the call out for workshop abstracts and showcases the amazing work that communities are doing. </a:t>
            </a:r>
          </a:p>
          <a:p>
            <a:pPr lvl="0" algn="l" hangingPunct="0"/>
            <a:endParaRPr lang="en-CA" sz="1800" dirty="0" smtClean="0">
              <a:latin typeface="Arial" panose="020B0604020202020204" pitchFamily="34" charset="0"/>
              <a:cs typeface="Arial" panose="020B0604020202020204" pitchFamily="34" charset="0"/>
            </a:endParaRPr>
          </a:p>
          <a:p>
            <a:pPr marL="0" lvl="2" algn="l">
              <a:lnSpc>
                <a:spcPct val="120000"/>
              </a:lnSpc>
              <a:spcBef>
                <a:spcPts val="600"/>
              </a:spcBef>
            </a:pPr>
            <a:endParaRPr lang="en-CA" dirty="0">
              <a:solidFill>
                <a:prstClr val="black"/>
              </a:solidFill>
            </a:endParaRPr>
          </a:p>
          <a:p>
            <a:pPr marL="0" lvl="2" algn="l" hangingPunct="0">
              <a:lnSpc>
                <a:spcPct val="120000"/>
              </a:lnSpc>
              <a:spcBef>
                <a:spcPts val="600"/>
              </a:spcBef>
            </a:pPr>
            <a:endParaRPr lang="en-CA" dirty="0"/>
          </a:p>
        </p:txBody>
      </p:sp>
      <p:sp>
        <p:nvSpPr>
          <p:cNvPr id="3" name="Text Placeholder 2"/>
          <p:cNvSpPr>
            <a:spLocks noGrp="1"/>
          </p:cNvSpPr>
          <p:nvPr>
            <p:ph type="body" sz="quarter" idx="11"/>
          </p:nvPr>
        </p:nvSpPr>
        <p:spPr>
          <a:xfrm>
            <a:off x="260350" y="1076814"/>
            <a:ext cx="7926388" cy="773113"/>
          </a:xfrm>
        </p:spPr>
        <p:txBody>
          <a:bodyPr/>
          <a:lstStyle/>
          <a:p>
            <a:r>
              <a:rPr lang="en-US" dirty="0" smtClean="0"/>
              <a:t>In the Year Ahead</a:t>
            </a:r>
            <a:endParaRPr lang="en-US" dirty="0"/>
          </a:p>
        </p:txBody>
      </p:sp>
    </p:spTree>
    <p:extLst>
      <p:ext uri="{BB962C8B-B14F-4D97-AF65-F5344CB8AC3E}">
        <p14:creationId xmlns:p14="http://schemas.microsoft.com/office/powerpoint/2010/main" val="3200413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709120" y="1432874"/>
            <a:ext cx="6889750" cy="3025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For further information, please contact:</a:t>
            </a:r>
          </a:p>
          <a:p>
            <a:pPr algn="ct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Tobi Mitchell, COO Health Director</a:t>
            </a:r>
          </a:p>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Tobi.mitchell@coo.org</a:t>
            </a:r>
          </a:p>
          <a:p>
            <a:pPr algn="ct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Zachariah General, </a:t>
            </a:r>
          </a:p>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COO Associate Health Director</a:t>
            </a:r>
          </a:p>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Zachariah.general@coo.org</a:t>
            </a:r>
            <a:r>
              <a:rPr lang="en-US" b="1" dirty="0" smtClean="0">
                <a:solidFill>
                  <a:schemeClr val="bg1"/>
                </a:solidFill>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700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330045" y="2560000"/>
            <a:ext cx="9144000" cy="115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bg1"/>
                </a:solidFill>
                <a:latin typeface="Arial" panose="020B0604020202020204" pitchFamily="34" charset="0"/>
                <a:cs typeface="Arial" panose="020B0604020202020204" pitchFamily="34" charset="0"/>
              </a:rPr>
              <a:t>Accomplishments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267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The first strategic planning session with both the HCU and the OCCOH, was hosted in January. We have secured a facilitator and are in the planning stages of our follow-up session. </a:t>
            </a:r>
          </a:p>
          <a:p>
            <a:r>
              <a:rPr lang="en-US" dirty="0" smtClean="0"/>
              <a:t>17</a:t>
            </a:r>
            <a:r>
              <a:rPr lang="en-US" baseline="30000" dirty="0" smtClean="0"/>
              <a:t>th</a:t>
            </a:r>
            <a:r>
              <a:rPr lang="en-US" dirty="0" smtClean="0"/>
              <a:t> Annual Health Forum “Our Time, Our Health: Time to Reconnect, Restore and Refocus” was held February 28 – March 2, 2023 in Toronto. We had 292 people join us on-site and 6 people joined us virtually. </a:t>
            </a:r>
            <a:r>
              <a:rPr lang="en-US" dirty="0"/>
              <a:t>Although many people stated how glad they were to be back in person after being apart for so long, the virtual option was very helpful for our presenters who were unable to join us for all 3 days. </a:t>
            </a:r>
            <a:endParaRPr lang="en-US" dirty="0" smtClean="0"/>
          </a:p>
          <a:p>
            <a:r>
              <a:rPr lang="en-US" dirty="0" smtClean="0"/>
              <a:t>Session topics included: physicians addressing racism, </a:t>
            </a:r>
            <a:r>
              <a:rPr lang="en-US" dirty="0"/>
              <a:t>wellness for first responders, food security, Indigenous knowledge and mental health and addictions. While some enjoyed a night of painting with Moses, the rest of us were treated to a social with cultural performers and participated in an impromptu learn to pow-wow dance/pow-wow </a:t>
            </a:r>
            <a:r>
              <a:rPr lang="en-US" dirty="0" smtClean="0"/>
              <a:t>fitness class</a:t>
            </a:r>
            <a:r>
              <a:rPr lang="en-US" b="1" dirty="0" smtClean="0"/>
              <a:t>.</a:t>
            </a:r>
            <a:r>
              <a:rPr lang="en-US" dirty="0" smtClean="0"/>
              <a:t> </a:t>
            </a:r>
          </a:p>
        </p:txBody>
      </p:sp>
      <p:sp>
        <p:nvSpPr>
          <p:cNvPr id="3" name="Text Placeholder 2"/>
          <p:cNvSpPr>
            <a:spLocks noGrp="1"/>
          </p:cNvSpPr>
          <p:nvPr>
            <p:ph type="body" sz="quarter" idx="11"/>
          </p:nvPr>
        </p:nvSpPr>
        <p:spPr/>
        <p:txBody>
          <a:bodyPr/>
          <a:lstStyle/>
          <a:p>
            <a:r>
              <a:rPr lang="en-US" dirty="0" smtClean="0"/>
              <a:t>Accomplishments:</a:t>
            </a:r>
            <a:endParaRPr lang="en-US" dirty="0"/>
          </a:p>
        </p:txBody>
      </p:sp>
    </p:spTree>
    <p:extLst>
      <p:ext uri="{BB962C8B-B14F-4D97-AF65-F5344CB8AC3E}">
        <p14:creationId xmlns:p14="http://schemas.microsoft.com/office/powerpoint/2010/main" val="2729709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smtClean="0"/>
              <a:t>Long Term Care and Ontario Health Teams were identified as quarterly priorities for the Leadership Council, as part of their leadership advocacy strategy. Health worked on briefings for leadership and government, as well as participated in technical meetings with government staff. </a:t>
            </a:r>
          </a:p>
          <a:p>
            <a:r>
              <a:rPr lang="en-US" dirty="0" smtClean="0"/>
              <a:t>The COO Health Advocacy Team has expanded from a Northern and Southern NIHB Navigator, to 4 NIHB Navigators who will now be able to follow a case from beginning to end, as opposed to trading off when a client travels. The contact information for all 4 NIHB Navigators is available on the COO Health website and we do include it in every COO Health Sector Newsletter that is sent out to all community health directors. </a:t>
            </a:r>
          </a:p>
          <a:p>
            <a:r>
              <a:rPr lang="en-US" dirty="0" smtClean="0"/>
              <a:t>Hired a dedicated Project Lead – Health Human Resources to lead the work identified in Resolution 18/18. Work </a:t>
            </a:r>
            <a:r>
              <a:rPr lang="en-US" dirty="0"/>
              <a:t>will involve a </a:t>
            </a:r>
            <a:r>
              <a:rPr lang="en-CA" dirty="0"/>
              <a:t>Task force to identify needs and advocate for training resources, and to develop a comprehensive and responsive First Nations workforce to address mental health and addictions through traditional and western approaches</a:t>
            </a:r>
            <a:r>
              <a:rPr lang="en-US" dirty="0"/>
              <a:t>.  </a:t>
            </a:r>
            <a:endParaRPr lang="en-CA" dirty="0"/>
          </a:p>
          <a:p>
            <a:endParaRPr lang="en-US" dirty="0" smtClean="0"/>
          </a:p>
          <a:p>
            <a:endParaRPr lang="en-US" dirty="0"/>
          </a:p>
          <a:p>
            <a:pPr marL="0" indent="0">
              <a:buNone/>
            </a:pPr>
            <a:endParaRPr lang="en-US" dirty="0" smtClean="0"/>
          </a:p>
          <a:p>
            <a:endParaRPr lang="en-US" dirty="0"/>
          </a:p>
        </p:txBody>
      </p:sp>
      <p:sp>
        <p:nvSpPr>
          <p:cNvPr id="3" name="Text Placeholder 2"/>
          <p:cNvSpPr>
            <a:spLocks noGrp="1"/>
          </p:cNvSpPr>
          <p:nvPr>
            <p:ph type="body" sz="quarter" idx="11"/>
          </p:nvPr>
        </p:nvSpPr>
        <p:spPr/>
        <p:txBody>
          <a:bodyPr/>
          <a:lstStyle/>
          <a:p>
            <a:r>
              <a:rPr lang="en-US" dirty="0" smtClean="0"/>
              <a:t>Accomplishments:</a:t>
            </a:r>
            <a:endParaRPr lang="en-US" dirty="0"/>
          </a:p>
        </p:txBody>
      </p:sp>
    </p:spTree>
    <p:extLst>
      <p:ext uri="{BB962C8B-B14F-4D97-AF65-F5344CB8AC3E}">
        <p14:creationId xmlns:p14="http://schemas.microsoft.com/office/powerpoint/2010/main" val="3537563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952973" y="2494012"/>
            <a:ext cx="9144000" cy="115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bg1"/>
                </a:solidFill>
                <a:latin typeface="Arial" panose="020B0604020202020204" pitchFamily="34" charset="0"/>
                <a:cs typeface="Arial" panose="020B0604020202020204" pitchFamily="34" charset="0"/>
              </a:rPr>
              <a:t>Highlights and Updates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882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marL="457200" lvl="3" indent="-457200" hangingPunct="0">
              <a:lnSpc>
                <a:spcPct val="100000"/>
              </a:lnSpc>
              <a:spcBef>
                <a:spcPts val="600"/>
              </a:spcBef>
            </a:pPr>
            <a:r>
              <a:rPr lang="en-US" dirty="0" smtClean="0">
                <a:solidFill>
                  <a:prstClr val="black"/>
                </a:solidFill>
                <a:latin typeface="Arial" panose="020B0604020202020204" pitchFamily="34" charset="0"/>
                <a:cs typeface="Arial" panose="020B0604020202020204" pitchFamily="34" charset="0"/>
              </a:rPr>
              <a:t>COO </a:t>
            </a:r>
            <a:r>
              <a:rPr lang="en-US" dirty="0">
                <a:solidFill>
                  <a:prstClr val="black"/>
                </a:solidFill>
                <a:latin typeface="Arial" panose="020B0604020202020204" pitchFamily="34" charset="0"/>
                <a:cs typeface="Arial" panose="020B0604020202020204" pitchFamily="34" charset="0"/>
              </a:rPr>
              <a:t>collaboration with RNAO, NAN, and CAMH, to continue a series of webinars on Traditional healing and impacts of COVID-19 for health care providers. Six sessions have been presented to date.  Focus will move from Pandemic to Children/Youth Mental Health  </a:t>
            </a:r>
          </a:p>
          <a:p>
            <a:pPr marL="457200" lvl="3" indent="-457200" hangingPunct="0">
              <a:lnSpc>
                <a:spcPct val="100000"/>
              </a:lnSpc>
              <a:spcBef>
                <a:spcPts val="600"/>
              </a:spcBef>
            </a:pPr>
            <a:r>
              <a:rPr lang="en-US" dirty="0">
                <a:solidFill>
                  <a:prstClr val="black"/>
                </a:solidFill>
                <a:latin typeface="Arial" panose="020B0604020202020204" pitchFamily="34" charset="0"/>
                <a:cs typeface="Arial" panose="020B0604020202020204" pitchFamily="34" charset="0"/>
              </a:rPr>
              <a:t>A renewed Partnership agreement with RNAO has been drafted will be signed </a:t>
            </a:r>
            <a:r>
              <a:rPr lang="en-US" dirty="0" smtClean="0">
                <a:solidFill>
                  <a:prstClr val="black"/>
                </a:solidFill>
                <a:latin typeface="Arial" panose="020B0604020202020204" pitchFamily="34" charset="0"/>
                <a:cs typeface="Arial" panose="020B0604020202020204" pitchFamily="34" charset="0"/>
              </a:rPr>
              <a:t>by both parties in </a:t>
            </a:r>
            <a:r>
              <a:rPr lang="en-US" dirty="0">
                <a:solidFill>
                  <a:prstClr val="black"/>
                </a:solidFill>
                <a:latin typeface="Arial" panose="020B0604020202020204" pitchFamily="34" charset="0"/>
                <a:cs typeface="Arial" panose="020B0604020202020204" pitchFamily="34" charset="0"/>
              </a:rPr>
              <a:t>the upcoming weeks. </a:t>
            </a:r>
            <a:endParaRPr lang="en-CA" dirty="0" smtClean="0">
              <a:solidFill>
                <a:prstClr val="black"/>
              </a:solidFill>
              <a:latin typeface="Arial" panose="020B0604020202020204" pitchFamily="34" charset="0"/>
              <a:cs typeface="Arial" panose="020B0604020202020204" pitchFamily="34" charset="0"/>
            </a:endParaRPr>
          </a:p>
          <a:p>
            <a:pPr marL="457200" lvl="3" indent="-457200" hangingPunct="0">
              <a:lnSpc>
                <a:spcPct val="100000"/>
              </a:lnSpc>
              <a:spcBef>
                <a:spcPts val="600"/>
              </a:spcBef>
            </a:pPr>
            <a:r>
              <a:rPr lang="en-US" sz="1800" dirty="0" smtClean="0">
                <a:solidFill>
                  <a:prstClr val="black"/>
                </a:solidFill>
                <a:latin typeface="Arial" panose="020B0604020202020204" pitchFamily="34" charset="0"/>
                <a:cs typeface="Arial" panose="020B0604020202020204" pitchFamily="34" charset="0"/>
              </a:rPr>
              <a:t>Communications </a:t>
            </a:r>
            <a:r>
              <a:rPr lang="en-US" sz="1800" dirty="0">
                <a:solidFill>
                  <a:prstClr val="black"/>
                </a:solidFill>
                <a:latin typeface="Arial" panose="020B0604020202020204" pitchFamily="34" charset="0"/>
                <a:cs typeface="Arial" panose="020B0604020202020204" pitchFamily="34" charset="0"/>
              </a:rPr>
              <a:t>and Project Liaison position has begun work with Steering Committee for recruitment of Circle of Lived </a:t>
            </a:r>
            <a:r>
              <a:rPr lang="en-CA" sz="1800" dirty="0">
                <a:latin typeface="Arial" panose="020B0604020202020204" pitchFamily="34" charset="0"/>
                <a:cs typeface="Arial" panose="020B0604020202020204" pitchFamily="34" charset="0"/>
              </a:rPr>
              <a:t>Experience advisory Committee to take an active role in the knowledge sharing activities and updates on research related to Opioid Use for First Nations communities;  </a:t>
            </a:r>
            <a:endParaRPr lang="en-CA" dirty="0">
              <a:latin typeface="Arial" panose="020B0604020202020204" pitchFamily="34" charset="0"/>
              <a:cs typeface="Arial" panose="020B0604020202020204" pitchFamily="34" charset="0"/>
            </a:endParaRPr>
          </a:p>
          <a:p>
            <a:pPr marL="457200" lvl="3" indent="-457200" hangingPunct="0">
              <a:lnSpc>
                <a:spcPct val="100000"/>
              </a:lnSpc>
              <a:spcBef>
                <a:spcPts val="600"/>
              </a:spcBef>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first Annual update to the Opioid Use and Related Harms Among First Nations report is in preparation and will be ready for release Summer 2023; The second phase of the research on Opioid Agonist Therapy and Outcomes is now underway </a:t>
            </a:r>
            <a:endParaRPr lang="en-CA" dirty="0" smtClean="0">
              <a:latin typeface="Arial" panose="020B0604020202020204" pitchFamily="34" charset="0"/>
              <a:cs typeface="Arial" panose="020B0604020202020204" pitchFamily="34" charset="0"/>
            </a:endParaRPr>
          </a:p>
          <a:p>
            <a:pPr marL="457200" lvl="3" indent="-457200" hangingPunct="0">
              <a:lnSpc>
                <a:spcPct val="100000"/>
              </a:lnSpc>
              <a:spcBef>
                <a:spcPts val="600"/>
              </a:spcBef>
            </a:pPr>
            <a:r>
              <a:rPr lang="en-US" sz="1800" dirty="0" smtClean="0">
                <a:solidFill>
                  <a:prstClr val="black"/>
                </a:solidFill>
                <a:latin typeface="Arial" panose="020B0604020202020204" pitchFamily="34" charset="0"/>
                <a:cs typeface="Arial" panose="020B0604020202020204" pitchFamily="34" charset="0"/>
              </a:rPr>
              <a:t>Mental </a:t>
            </a:r>
            <a:r>
              <a:rPr lang="en-US" sz="1800" dirty="0">
                <a:solidFill>
                  <a:prstClr val="black"/>
                </a:solidFill>
                <a:latin typeface="Arial" panose="020B0604020202020204" pitchFamily="34" charset="0"/>
                <a:cs typeface="Arial" panose="020B0604020202020204" pitchFamily="34" charset="0"/>
              </a:rPr>
              <a:t>Health Systems Performance Measurement Final report</a:t>
            </a:r>
            <a:r>
              <a:rPr lang="en-US" sz="1800" b="1"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was c</a:t>
            </a:r>
            <a:r>
              <a:rPr lang="en-US" sz="1800" dirty="0" smtClean="0">
                <a:solidFill>
                  <a:prstClr val="black"/>
                </a:solidFill>
                <a:latin typeface="Arial" panose="020B0604020202020204" pitchFamily="34" charset="0"/>
                <a:cs typeface="Arial" panose="020B0604020202020204" pitchFamily="34" charset="0"/>
              </a:rPr>
              <a:t>ompleted </a:t>
            </a:r>
            <a:r>
              <a:rPr lang="en-US" sz="1800" dirty="0">
                <a:solidFill>
                  <a:prstClr val="black"/>
                </a:solidFill>
                <a:latin typeface="Arial" panose="020B0604020202020204" pitchFamily="34" charset="0"/>
                <a:cs typeface="Arial" panose="020B0604020202020204" pitchFamily="34" charset="0"/>
              </a:rPr>
              <a:t>and released May 10, </a:t>
            </a:r>
            <a:r>
              <a:rPr lang="en-US" sz="1800" dirty="0" smtClean="0">
                <a:solidFill>
                  <a:prstClr val="black"/>
                </a:solidFill>
                <a:latin typeface="Arial" panose="020B0604020202020204" pitchFamily="34" charset="0"/>
                <a:cs typeface="Arial" panose="020B0604020202020204" pitchFamily="34" charset="0"/>
              </a:rPr>
              <a:t>2023 and </a:t>
            </a:r>
            <a:r>
              <a:rPr lang="en-US" dirty="0" smtClean="0">
                <a:solidFill>
                  <a:prstClr val="black"/>
                </a:solidFill>
                <a:latin typeface="Arial" panose="020B0604020202020204" pitchFamily="34" charset="0"/>
                <a:cs typeface="Arial" panose="020B0604020202020204" pitchFamily="34" charset="0"/>
              </a:rPr>
              <a:t>it is available on the COO Health website</a:t>
            </a:r>
            <a:r>
              <a:rPr lang="en-US" sz="1800" dirty="0" smtClean="0">
                <a:solidFill>
                  <a:prstClr val="black"/>
                </a:solidFill>
                <a:latin typeface="Arial" panose="020B0604020202020204" pitchFamily="34" charset="0"/>
                <a:cs typeface="Arial" panose="020B0604020202020204" pitchFamily="34" charset="0"/>
              </a:rPr>
              <a:t> </a:t>
            </a:r>
            <a:endParaRPr lang="en-US" sz="1800" dirty="0">
              <a:solidFill>
                <a:prstClr val="black"/>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r>
              <a:rPr lang="en-US" dirty="0" smtClean="0"/>
              <a:t>Mental Health and Addictions </a:t>
            </a:r>
            <a:endParaRPr lang="en-US" dirty="0"/>
          </a:p>
        </p:txBody>
      </p:sp>
    </p:spTree>
    <p:extLst>
      <p:ext uri="{BB962C8B-B14F-4D97-AF65-F5344CB8AC3E}">
        <p14:creationId xmlns:p14="http://schemas.microsoft.com/office/powerpoint/2010/main" val="4148855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285750" lvl="2" indent="-285750" hangingPunct="0">
              <a:lnSpc>
                <a:spcPct val="100000"/>
              </a:lnSpc>
              <a:spcBef>
                <a:spcPts val="600"/>
              </a:spcBef>
            </a:pPr>
            <a:r>
              <a:rPr lang="en-CA" sz="1800" dirty="0" smtClean="0">
                <a:latin typeface="Arial" panose="020B0604020202020204" pitchFamily="34" charset="0"/>
                <a:cs typeface="Arial" panose="020B0604020202020204" pitchFamily="34" charset="0"/>
              </a:rPr>
              <a:t>In </a:t>
            </a:r>
            <a:r>
              <a:rPr lang="en-CA" sz="1800" dirty="0">
                <a:latin typeface="Arial" panose="020B0604020202020204" pitchFamily="34" charset="0"/>
                <a:cs typeface="Arial" panose="020B0604020202020204" pitchFamily="34" charset="0"/>
              </a:rPr>
              <a:t>collaboration between COO Youth and Health sectors, a proposal for funding is in development to create a First Nations Youth Led Suicide Awareness/Prevention training. This training will act as a follow up to expand the Stories from our Roots (</a:t>
            </a:r>
            <a:r>
              <a:rPr lang="en-CA" sz="1800" dirty="0" err="1">
                <a:latin typeface="Arial" panose="020B0604020202020204" pitchFamily="34" charset="0"/>
                <a:cs typeface="Arial" panose="020B0604020202020204" pitchFamily="34" charset="0"/>
              </a:rPr>
              <a:t>SFoR</a:t>
            </a:r>
            <a:r>
              <a:rPr lang="en-CA" sz="1800" dirty="0">
                <a:latin typeface="Arial" panose="020B0604020202020204" pitchFamily="34" charset="0"/>
                <a:cs typeface="Arial" panose="020B0604020202020204" pitchFamily="34" charset="0"/>
              </a:rPr>
              <a:t>) Life Promotion Project that initially used the Living Works </a:t>
            </a:r>
            <a:r>
              <a:rPr lang="en-CA" sz="1800" dirty="0" err="1">
                <a:latin typeface="Arial" panose="020B0604020202020204" pitchFamily="34" charset="0"/>
                <a:cs typeface="Arial" panose="020B0604020202020204" pitchFamily="34" charset="0"/>
              </a:rPr>
              <a:t>SafeTalk</a:t>
            </a:r>
            <a:r>
              <a:rPr lang="en-CA" sz="1800" dirty="0">
                <a:latin typeface="Arial" panose="020B0604020202020204" pitchFamily="34" charset="0"/>
                <a:cs typeface="Arial" panose="020B0604020202020204" pitchFamily="34" charset="0"/>
              </a:rPr>
              <a:t>© curriculum for awareness/prevention during the project. However, </a:t>
            </a:r>
            <a:r>
              <a:rPr lang="en-CA" sz="1800" dirty="0" err="1">
                <a:latin typeface="Arial" panose="020B0604020202020204" pitchFamily="34" charset="0"/>
                <a:cs typeface="Arial" panose="020B0604020202020204" pitchFamily="34" charset="0"/>
              </a:rPr>
              <a:t>SFoR</a:t>
            </a:r>
            <a:r>
              <a:rPr lang="en-CA" sz="1800" dirty="0">
                <a:latin typeface="Arial" panose="020B0604020202020204" pitchFamily="34" charset="0"/>
                <a:cs typeface="Arial" panose="020B0604020202020204" pitchFamily="34" charset="0"/>
              </a:rPr>
              <a:t> participants expressed the need for a First Nations Youth Led training curriculum to take the place of </a:t>
            </a:r>
            <a:r>
              <a:rPr lang="en-CA" sz="1800" dirty="0" err="1">
                <a:latin typeface="Arial" panose="020B0604020202020204" pitchFamily="34" charset="0"/>
                <a:cs typeface="Arial" panose="020B0604020202020204" pitchFamily="34" charset="0"/>
              </a:rPr>
              <a:t>SafeTalk</a:t>
            </a:r>
            <a:r>
              <a:rPr lang="en-CA" sz="1800" dirty="0">
                <a:latin typeface="Arial" panose="020B0604020202020204" pitchFamily="34" charset="0"/>
                <a:cs typeface="Arial" panose="020B0604020202020204" pitchFamily="34" charset="0"/>
              </a:rPr>
              <a:t>© to better reflect the realities and priorities of FN Youth as it relates to mental wellness in their communities. </a:t>
            </a:r>
            <a:endParaRPr lang="en-CA" sz="1800" dirty="0" smtClean="0">
              <a:latin typeface="Arial" panose="020B0604020202020204" pitchFamily="34" charset="0"/>
              <a:cs typeface="Arial" panose="020B0604020202020204" pitchFamily="34" charset="0"/>
            </a:endParaRPr>
          </a:p>
          <a:p>
            <a:pPr marL="285750" lvl="2" indent="-285750" hangingPunct="0">
              <a:lnSpc>
                <a:spcPct val="100000"/>
              </a:lnSpc>
              <a:spcBef>
                <a:spcPts val="600"/>
              </a:spcBef>
            </a:pPr>
            <a:r>
              <a:rPr lang="en-CA" sz="1800" dirty="0" smtClean="0">
                <a:latin typeface="Arial" panose="020B0604020202020204" pitchFamily="34" charset="0"/>
                <a:cs typeface="Arial" panose="020B0604020202020204" pitchFamily="34" charset="0"/>
              </a:rPr>
              <a:t>Further </a:t>
            </a:r>
            <a:r>
              <a:rPr lang="en-CA" sz="1800" dirty="0">
                <a:latin typeface="Arial" panose="020B0604020202020204" pitchFamily="34" charset="0"/>
                <a:cs typeface="Arial" panose="020B0604020202020204" pitchFamily="34" charset="0"/>
              </a:rPr>
              <a:t>conversations and engagement with FN Youth across the region to develop this training is a priority. The OFNYPC will also be engaged with to take part in the development process and helping determine the needs of Ontario First Nations Youth as it relates to suicide awareness/prevention and mental wellness overall. </a:t>
            </a:r>
          </a:p>
          <a:p>
            <a:pPr marL="0" lvl="2" indent="0" hangingPunct="0">
              <a:lnSpc>
                <a:spcPct val="100000"/>
              </a:lnSpc>
              <a:spcBef>
                <a:spcPts val="600"/>
              </a:spcBef>
              <a:buNone/>
            </a:pPr>
            <a:endParaRPr lang="en-CA" sz="1800" dirty="0"/>
          </a:p>
        </p:txBody>
      </p:sp>
      <p:sp>
        <p:nvSpPr>
          <p:cNvPr id="3" name="Text Placeholder 2"/>
          <p:cNvSpPr>
            <a:spLocks noGrp="1"/>
          </p:cNvSpPr>
          <p:nvPr>
            <p:ph type="body" sz="quarter" idx="11"/>
          </p:nvPr>
        </p:nvSpPr>
        <p:spPr/>
        <p:txBody>
          <a:bodyPr/>
          <a:lstStyle/>
          <a:p>
            <a:r>
              <a:rPr lang="en-US" dirty="0" smtClean="0"/>
              <a:t>Stories From Our Roots </a:t>
            </a:r>
            <a:endParaRPr lang="en-US" dirty="0"/>
          </a:p>
        </p:txBody>
      </p:sp>
    </p:spTree>
    <p:extLst>
      <p:ext uri="{BB962C8B-B14F-4D97-AF65-F5344CB8AC3E}">
        <p14:creationId xmlns:p14="http://schemas.microsoft.com/office/powerpoint/2010/main" val="4160091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25000" lnSpcReduction="20000"/>
          </a:bodyPr>
          <a:lstStyle/>
          <a:p>
            <a:pPr marL="285750" lvl="2" indent="-285750">
              <a:lnSpc>
                <a:spcPct val="120000"/>
              </a:lnSpc>
              <a:spcBef>
                <a:spcPts val="600"/>
              </a:spcBef>
            </a:pPr>
            <a:r>
              <a:rPr lang="en-US" sz="6400" dirty="0" smtClean="0">
                <a:latin typeface="Arial" panose="020B0604020202020204" pitchFamily="34" charset="0"/>
                <a:cs typeface="Arial" panose="020B0604020202020204" pitchFamily="34" charset="0"/>
              </a:rPr>
              <a:t>Completion </a:t>
            </a:r>
            <a:r>
              <a:rPr lang="en-US" sz="6400" dirty="0">
                <a:latin typeface="Arial" panose="020B0604020202020204" pitchFamily="34" charset="0"/>
                <a:cs typeface="Arial" panose="020B0604020202020204" pitchFamily="34" charset="0"/>
              </a:rPr>
              <a:t>of </a:t>
            </a:r>
            <a:r>
              <a:rPr lang="en-US" sz="6400" dirty="0" smtClean="0">
                <a:latin typeface="Arial" panose="020B0604020202020204" pitchFamily="34" charset="0"/>
                <a:cs typeface="Arial" panose="020B0604020202020204" pitchFamily="34" charset="0"/>
              </a:rPr>
              <a:t>Public Health Communiques-Updates </a:t>
            </a:r>
            <a:r>
              <a:rPr lang="en-US" sz="6400" dirty="0">
                <a:latin typeface="Arial" panose="020B0604020202020204" pitchFamily="34" charset="0"/>
                <a:cs typeface="Arial" panose="020B0604020202020204" pitchFamily="34" charset="0"/>
              </a:rPr>
              <a:t>to Leadership throughout 2022-23. </a:t>
            </a:r>
          </a:p>
          <a:p>
            <a:pPr marL="285750" lvl="2" indent="-285750">
              <a:lnSpc>
                <a:spcPct val="120000"/>
              </a:lnSpc>
              <a:spcBef>
                <a:spcPts val="600"/>
              </a:spcBef>
            </a:pPr>
            <a:r>
              <a:rPr lang="en-US" sz="6400" dirty="0" smtClean="0">
                <a:latin typeface="Arial" panose="020B0604020202020204" pitchFamily="34" charset="0"/>
                <a:cs typeface="Arial" panose="020B0604020202020204" pitchFamily="34" charset="0"/>
              </a:rPr>
              <a:t>Participate on the Chief Medical Officer of Health (CMOH) Report on </a:t>
            </a:r>
            <a:r>
              <a:rPr lang="en-US" sz="6400" dirty="0">
                <a:latin typeface="Arial" panose="020B0604020202020204" pitchFamily="34" charset="0"/>
                <a:cs typeface="Arial" panose="020B0604020202020204" pitchFamily="34" charset="0"/>
              </a:rPr>
              <a:t>strengthening the Ontario Public Health </a:t>
            </a:r>
            <a:r>
              <a:rPr lang="en-US" sz="6400" dirty="0" smtClean="0">
                <a:latin typeface="Arial" panose="020B0604020202020204" pitchFamily="34" charset="0"/>
                <a:cs typeface="Arial" panose="020B0604020202020204" pitchFamily="34" charset="0"/>
              </a:rPr>
              <a:t>System. </a:t>
            </a:r>
            <a:r>
              <a:rPr lang="en-US" sz="6400" dirty="0">
                <a:latin typeface="Arial" panose="020B0604020202020204" pitchFamily="34" charset="0"/>
                <a:cs typeface="Arial" panose="020B0604020202020204" pitchFamily="34" charset="0"/>
              </a:rPr>
              <a:t>Advancing opportunities for relationship building with Public Health Units, PHAC, OPHA, CPHA, Public Health Ontario, and RNAO.</a:t>
            </a:r>
          </a:p>
          <a:p>
            <a:pPr marL="285750" lvl="2" indent="-285750">
              <a:lnSpc>
                <a:spcPct val="120000"/>
              </a:lnSpc>
              <a:spcBef>
                <a:spcPts val="600"/>
              </a:spcBef>
            </a:pPr>
            <a:r>
              <a:rPr lang="en-US" sz="6400" dirty="0" smtClean="0">
                <a:latin typeface="Arial" panose="020B0604020202020204" pitchFamily="34" charset="0"/>
                <a:cs typeface="Arial" panose="020B0604020202020204" pitchFamily="34" charset="0"/>
              </a:rPr>
              <a:t>Participates </a:t>
            </a:r>
            <a:r>
              <a:rPr lang="en-US" sz="6400" dirty="0">
                <a:latin typeface="Arial" panose="020B0604020202020204" pitchFamily="34" charset="0"/>
                <a:cs typeface="Arial" panose="020B0604020202020204" pitchFamily="34" charset="0"/>
              </a:rPr>
              <a:t>as Ontario representative on the National Public Health Experts Committee (AFN). Member of Communicable Disease Working Group (FNIHB) and Indigenous COVID-19 Working Group. Member of the Advisory Committee: Chiefs of Ontario COVID-19 Lessons Learned Project. </a:t>
            </a:r>
            <a:endParaRPr lang="en-US" sz="6400" b="1" dirty="0">
              <a:latin typeface="Arial" panose="020B0604020202020204" pitchFamily="34" charset="0"/>
              <a:cs typeface="Arial" panose="020B0604020202020204" pitchFamily="34" charset="0"/>
            </a:endParaRPr>
          </a:p>
          <a:p>
            <a:pPr marL="285750" lvl="2" indent="-285750">
              <a:lnSpc>
                <a:spcPct val="120000"/>
              </a:lnSpc>
              <a:spcBef>
                <a:spcPts val="600"/>
              </a:spcBef>
            </a:pPr>
            <a:r>
              <a:rPr lang="en-CA" sz="6400" dirty="0">
                <a:latin typeface="Arial" panose="020B0604020202020204" pitchFamily="34" charset="0"/>
                <a:cs typeface="Arial" panose="020B0604020202020204" pitchFamily="34" charset="0"/>
              </a:rPr>
              <a:t>Facilitates</a:t>
            </a:r>
            <a:r>
              <a:rPr lang="en-CA" sz="6400" b="1" dirty="0">
                <a:latin typeface="Arial" panose="020B0604020202020204" pitchFamily="34" charset="0"/>
                <a:cs typeface="Arial" panose="020B0604020202020204" pitchFamily="34" charset="0"/>
              </a:rPr>
              <a:t> </a:t>
            </a:r>
            <a:r>
              <a:rPr lang="en-CA" sz="6400" dirty="0">
                <a:latin typeface="Arial" panose="020B0604020202020204" pitchFamily="34" charset="0"/>
                <a:cs typeface="Arial" panose="020B0604020202020204" pitchFamily="34" charset="0"/>
              </a:rPr>
              <a:t>Trilateral Briefings with </a:t>
            </a:r>
            <a:r>
              <a:rPr lang="en-US" sz="6400" dirty="0">
                <a:latin typeface="Arial" panose="020B0604020202020204" pitchFamily="34" charset="0"/>
                <a:cs typeface="Arial" panose="020B0604020202020204" pitchFamily="34" charset="0"/>
              </a:rPr>
              <a:t>First Nations PTO  Health Directors, MOHLTC, FNIHB-OR, IAO, COO, and others as required. Topics included: vaccination awareness, testing, masking, pandemic planning resources. Public Health priorities to be determined through future strategic planning initiatives. </a:t>
            </a:r>
          </a:p>
          <a:p>
            <a:pPr marL="285750" lvl="2" indent="-285750">
              <a:lnSpc>
                <a:spcPct val="120000"/>
              </a:lnSpc>
              <a:spcBef>
                <a:spcPts val="600"/>
              </a:spcBef>
            </a:pPr>
            <a:r>
              <a:rPr lang="en-US" sz="6400" dirty="0" smtClean="0">
                <a:latin typeface="Arial" panose="020B0604020202020204" pitchFamily="34" charset="0"/>
                <a:cs typeface="Arial" panose="020B0604020202020204" pitchFamily="34" charset="0"/>
              </a:rPr>
              <a:t>Member </a:t>
            </a:r>
            <a:r>
              <a:rPr lang="en-US" sz="6400" dirty="0">
                <a:latin typeface="Arial" panose="020B0604020202020204" pitchFamily="34" charset="0"/>
                <a:cs typeface="Arial" panose="020B0604020202020204" pitchFamily="34" charset="0"/>
              </a:rPr>
              <a:t>of Educating for Equity Working Group: CIHR Project Agreement COO, Western U. Thunder-Bay Regional Health Centre</a:t>
            </a:r>
          </a:p>
          <a:p>
            <a:endParaRPr lang="en-US" dirty="0"/>
          </a:p>
        </p:txBody>
      </p:sp>
      <p:sp>
        <p:nvSpPr>
          <p:cNvPr id="3" name="Text Placeholder 2"/>
          <p:cNvSpPr>
            <a:spLocks noGrp="1"/>
          </p:cNvSpPr>
          <p:nvPr>
            <p:ph type="body" sz="quarter" idx="11"/>
          </p:nvPr>
        </p:nvSpPr>
        <p:spPr/>
        <p:txBody>
          <a:bodyPr/>
          <a:lstStyle/>
          <a:p>
            <a:r>
              <a:rPr lang="en-US" dirty="0" smtClean="0"/>
              <a:t>Public Health </a:t>
            </a:r>
            <a:endParaRPr lang="en-US" dirty="0"/>
          </a:p>
        </p:txBody>
      </p:sp>
    </p:spTree>
    <p:extLst>
      <p:ext uri="{BB962C8B-B14F-4D97-AF65-F5344CB8AC3E}">
        <p14:creationId xmlns:p14="http://schemas.microsoft.com/office/powerpoint/2010/main" val="1733056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3268</Words>
  <Application>Microsoft Office PowerPoint</Application>
  <PresentationFormat>Widescreen</PresentationFormat>
  <Paragraphs>185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Genna Benson</dc:creator>
  <cp:lastModifiedBy>Hayley Lucas</cp:lastModifiedBy>
  <cp:revision>61</cp:revision>
  <dcterms:created xsi:type="dcterms:W3CDTF">2021-03-16T19:50:39Z</dcterms:created>
  <dcterms:modified xsi:type="dcterms:W3CDTF">2023-06-01T15:28:59Z</dcterms:modified>
</cp:coreProperties>
</file>