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506" r:id="rId2"/>
    <p:sldId id="557" r:id="rId3"/>
    <p:sldId id="521" r:id="rId4"/>
    <p:sldId id="555" r:id="rId5"/>
    <p:sldId id="564" r:id="rId6"/>
    <p:sldId id="565" r:id="rId7"/>
    <p:sldId id="554" r:id="rId8"/>
  </p:sldIdLst>
  <p:sldSz cx="9144000" cy="6858000" type="screen4x3"/>
  <p:notesSz cx="7315200" cy="9601200"/>
  <p:custDataLst>
    <p:tags r:id="rId11"/>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3A8F222-20DF-D2AA-5B80-2F1BA8D6C729}" name="Keagan, Colleen" initials="KC" userId="S::colleen.keagan@sac-isc.gc.ca::70770830-a1e6-4b99-9bc8-678898653778" providerId="AD"/>
  <p188:author id="{991108AD-EB4E-BD37-266D-45652A8AEF71}" name="Schmid, Pam" initials="SP" userId="S::pam.schmid@sac-isc.gc.ca::ac6776d1-d7cb-4854-8fff-21488fc70d9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ephanie Ring" initials="SR" lastIdx="8" clrIdx="0">
    <p:extLst>
      <p:ext uri="{19B8F6BF-5375-455C-9EA6-DF929625EA0E}">
        <p15:presenceInfo xmlns:p15="http://schemas.microsoft.com/office/powerpoint/2012/main" userId="S-1-5-21-56248481-1131155372-1737835142-280258" providerId="AD"/>
      </p:ext>
    </p:extLst>
  </p:cmAuthor>
  <p:cmAuthor id="2" name="Author" initials="JO" lastIdx="1" clrIdx="1">
    <p:extLst>
      <p:ext uri="{19B8F6BF-5375-455C-9EA6-DF929625EA0E}">
        <p15:presenceInfo xmlns:p15="http://schemas.microsoft.com/office/powerpoint/2012/main" userId="Auth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F6"/>
    <a:srgbClr val="E6E6E6"/>
    <a:srgbClr val="504D8D"/>
    <a:srgbClr val="DAD9EB"/>
    <a:srgbClr val="000000"/>
    <a:srgbClr val="FFFFFF"/>
    <a:srgbClr val="3D3F58"/>
    <a:srgbClr val="ECEDD4"/>
    <a:srgbClr val="CC99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77" autoAdjust="0"/>
    <p:restoredTop sz="94849" autoAdjust="0"/>
  </p:normalViewPr>
  <p:slideViewPr>
    <p:cSldViewPr snapToObjects="1">
      <p:cViewPr varScale="1">
        <p:scale>
          <a:sx n="108" d="100"/>
          <a:sy n="108" d="100"/>
        </p:scale>
        <p:origin x="1782" y="102"/>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varScale="1">
      <p:scale>
        <a:sx n="100" d="100"/>
        <a:sy n="100" d="100"/>
      </p:scale>
      <p:origin x="0" y="0"/>
    </p:cViewPr>
  </p:sorterViewPr>
  <p:notesViewPr>
    <p:cSldViewPr snapToObjects="1">
      <p:cViewPr>
        <p:scale>
          <a:sx n="75" d="100"/>
          <a:sy n="75" d="100"/>
        </p:scale>
        <p:origin x="-3252" y="-34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_rels/data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E4C02F-B876-4911-8AB8-164DADCEB0DC}" type="doc">
      <dgm:prSet loTypeId="urn:microsoft.com/office/officeart/2005/8/layout/hList3" loCatId="list" qsTypeId="urn:microsoft.com/office/officeart/2005/8/quickstyle/simple1" qsCatId="simple" csTypeId="urn:microsoft.com/office/officeart/2005/8/colors/accent5_1" csCatId="accent5" phldr="1"/>
      <dgm:spPr/>
      <dgm:t>
        <a:bodyPr/>
        <a:lstStyle/>
        <a:p>
          <a:endParaRPr lang="en-US"/>
        </a:p>
      </dgm:t>
    </dgm:pt>
    <dgm:pt modelId="{45E9BF82-AA39-4F98-8A33-5A61F278C9B3}">
      <dgm:prSet phldrT="[Text]" custT="1"/>
      <dgm:spPr>
        <a:solidFill>
          <a:srgbClr val="E6E6E6"/>
        </a:solidFill>
        <a:ln w="38100">
          <a:solidFill>
            <a:srgbClr val="504D8D"/>
          </a:solidFill>
        </a:ln>
      </dgm:spPr>
      <dgm:t>
        <a:bodyPr/>
        <a:lstStyle/>
        <a:p>
          <a:r>
            <a:rPr lang="en-US" sz="1600" b="1" dirty="0">
              <a:solidFill>
                <a:schemeClr val="accent4">
                  <a:lumMod val="90000"/>
                  <a:lumOff val="10000"/>
                </a:schemeClr>
              </a:solidFill>
              <a:latin typeface="Gadugi" panose="020B0502040204020203" pitchFamily="34" charset="0"/>
              <a:ea typeface="Gadugi" panose="020B0502040204020203" pitchFamily="34" charset="0"/>
            </a:rPr>
            <a:t>PRINCIPLES</a:t>
          </a:r>
        </a:p>
      </dgm:t>
    </dgm:pt>
    <dgm:pt modelId="{B40C21BC-CDD2-419B-A2E1-3F47916DA206}" type="parTrans" cxnId="{A67115E5-2091-4C04-B717-62F8E137A5DC}">
      <dgm:prSet/>
      <dgm:spPr/>
      <dgm:t>
        <a:bodyPr/>
        <a:lstStyle/>
        <a:p>
          <a:endParaRPr lang="en-US"/>
        </a:p>
      </dgm:t>
    </dgm:pt>
    <dgm:pt modelId="{262DEC1E-822C-4859-990F-EFD5082ADE61}" type="sibTrans" cxnId="{A67115E5-2091-4C04-B717-62F8E137A5DC}">
      <dgm:prSet/>
      <dgm:spPr/>
      <dgm:t>
        <a:bodyPr/>
        <a:lstStyle/>
        <a:p>
          <a:endParaRPr lang="en-US"/>
        </a:p>
      </dgm:t>
    </dgm:pt>
    <dgm:pt modelId="{21B44C6A-FA26-4A8D-B261-0DE758D1321D}">
      <dgm:prSet phldrT="[Text]"/>
      <dgm:spPr>
        <a:ln>
          <a:solidFill>
            <a:srgbClr val="504D8D"/>
          </a:solidFill>
        </a:ln>
      </dgm:spPr>
      <dgm:t>
        <a:bodyPr/>
        <a:lstStyle/>
        <a:p>
          <a:pPr>
            <a:buFont typeface="Arial" panose="020B0604020202020204" pitchFamily="34" charset="0"/>
            <a:buChar char="•"/>
          </a:pPr>
          <a:r>
            <a:rPr lang="en-US" dirty="0">
              <a:solidFill>
                <a:schemeClr val="accent4">
                  <a:lumMod val="90000"/>
                  <a:lumOff val="10000"/>
                </a:schemeClr>
              </a:solidFill>
              <a:latin typeface="Gadugi" panose="020B0502040204020203" pitchFamily="34" charset="0"/>
              <a:ea typeface="Gadugi" panose="020B0502040204020203" pitchFamily="34" charset="0"/>
            </a:rPr>
            <a:t>Supports service delivery to ensure that First Nations youth and young adults have access to culturally appropriate services and supports that meet their needs and are substantively equal, promote safety, security, and stability to develop necessary life skills.</a:t>
          </a:r>
        </a:p>
      </dgm:t>
    </dgm:pt>
    <dgm:pt modelId="{C3C49621-D6A1-44A2-8CD0-32009BF9B9F2}" type="parTrans" cxnId="{F32D8BBA-FC4E-4206-9E70-1895388E2175}">
      <dgm:prSet/>
      <dgm:spPr/>
      <dgm:t>
        <a:bodyPr/>
        <a:lstStyle/>
        <a:p>
          <a:endParaRPr lang="en-US"/>
        </a:p>
      </dgm:t>
    </dgm:pt>
    <dgm:pt modelId="{8899B531-3753-45CF-A23D-7175D9C268CA}" type="sibTrans" cxnId="{F32D8BBA-FC4E-4206-9E70-1895388E2175}">
      <dgm:prSet/>
      <dgm:spPr/>
      <dgm:t>
        <a:bodyPr/>
        <a:lstStyle/>
        <a:p>
          <a:endParaRPr lang="en-US"/>
        </a:p>
      </dgm:t>
    </dgm:pt>
    <dgm:pt modelId="{9CFC6E7D-3B47-4DD0-A9EA-513A7D6E8EF2}">
      <dgm:prSet phldrT="[Text]"/>
      <dgm:spPr>
        <a:solidFill>
          <a:schemeClr val="accent4">
            <a:lumMod val="10000"/>
            <a:lumOff val="90000"/>
          </a:schemeClr>
        </a:solidFill>
        <a:ln w="38100">
          <a:solidFill>
            <a:srgbClr val="504D8D"/>
          </a:solidFill>
        </a:l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solidFill>
                <a:schemeClr val="accent4">
                  <a:lumMod val="90000"/>
                  <a:lumOff val="10000"/>
                </a:schemeClr>
              </a:solidFill>
              <a:latin typeface="Gadugi" panose="020B0502040204020203" pitchFamily="34" charset="0"/>
              <a:ea typeface="Gadugi" panose="020B0502040204020203" pitchFamily="34" charset="0"/>
            </a:rPr>
            <a:t>Supports First Nations youth and young adults </a:t>
          </a:r>
          <a:r>
            <a:rPr lang="en-CA" dirty="0">
              <a:solidFill>
                <a:schemeClr val="tx2"/>
              </a:solidFill>
              <a:latin typeface="Gadugi" panose="020B0502040204020203" pitchFamily="34" charset="0"/>
              <a:ea typeface="Gadugi" panose="020B0502040204020203" pitchFamily="34" charset="0"/>
            </a:rPr>
            <a:t>to thrive</a:t>
          </a:r>
          <a:r>
            <a:rPr lang="en-CA" dirty="0">
              <a:solidFill>
                <a:schemeClr val="accent4">
                  <a:lumMod val="90000"/>
                  <a:lumOff val="10000"/>
                </a:schemeClr>
              </a:solidFill>
              <a:latin typeface="Gadugi" panose="020B0502040204020203" pitchFamily="34" charset="0"/>
              <a:ea typeface="Gadugi" panose="020B0502040204020203" pitchFamily="34" charset="0"/>
            </a:rPr>
            <a:t>, including their physical, emotional, cultural, relational, and psychological safety, security, and wellbeing. </a:t>
          </a:r>
          <a:endParaRPr lang="en-US" dirty="0">
            <a:solidFill>
              <a:schemeClr val="accent4">
                <a:lumMod val="90000"/>
                <a:lumOff val="10000"/>
              </a:schemeClr>
            </a:solidFill>
            <a:latin typeface="Gadugi" panose="020B0502040204020203" pitchFamily="34" charset="0"/>
            <a:ea typeface="Gadugi" panose="020B0502040204020203" pitchFamily="34" charset="0"/>
          </a:endParaRPr>
        </a:p>
        <a:p>
          <a:pPr marL="0" lvl="0" defTabSz="666750">
            <a:lnSpc>
              <a:spcPct val="90000"/>
            </a:lnSpc>
            <a:spcBef>
              <a:spcPct val="0"/>
            </a:spcBef>
            <a:spcAft>
              <a:spcPct val="35000"/>
            </a:spcAft>
            <a:buFont typeface="Arial" panose="020B0604020202020204" pitchFamily="34" charset="0"/>
            <a:buChar char="•"/>
          </a:pPr>
          <a:endParaRPr lang="en-US" dirty="0">
            <a:latin typeface="Gadugi" panose="020B0502040204020203" pitchFamily="34" charset="0"/>
            <a:ea typeface="Gadugi" panose="020B0502040204020203" pitchFamily="34" charset="0"/>
          </a:endParaRPr>
        </a:p>
      </dgm:t>
    </dgm:pt>
    <dgm:pt modelId="{56C1B6DD-9F88-4230-AC46-470DE33611AC}" type="parTrans" cxnId="{B615B5C9-D3CD-42F8-9DF6-5B289B06947B}">
      <dgm:prSet/>
      <dgm:spPr/>
      <dgm:t>
        <a:bodyPr/>
        <a:lstStyle/>
        <a:p>
          <a:endParaRPr lang="en-US"/>
        </a:p>
      </dgm:t>
    </dgm:pt>
    <dgm:pt modelId="{D6C55EBA-543A-4F23-BCF5-F806D5AB9E72}" type="sibTrans" cxnId="{B615B5C9-D3CD-42F8-9DF6-5B289B06947B}">
      <dgm:prSet/>
      <dgm:spPr/>
      <dgm:t>
        <a:bodyPr/>
        <a:lstStyle/>
        <a:p>
          <a:endParaRPr lang="en-US"/>
        </a:p>
      </dgm:t>
    </dgm:pt>
    <dgm:pt modelId="{DDBD2D68-EEF4-4E84-B9CA-63ADB39489BE}">
      <dgm:prSet/>
      <dgm:spPr>
        <a:ln w="38100">
          <a:solidFill>
            <a:srgbClr val="504D8D"/>
          </a:solidFill>
        </a:ln>
      </dgm:spPr>
      <dgm:t>
        <a:bodyPr/>
        <a:lstStyle/>
        <a:p>
          <a:pPr>
            <a:buFont typeface="Symbol" panose="05050102010706020507" pitchFamily="18" charset="2"/>
            <a:buChar char=""/>
          </a:pPr>
          <a:r>
            <a:rPr lang="en-US" strike="noStrike" baseline="0" dirty="0">
              <a:solidFill>
                <a:schemeClr val="accent4">
                  <a:lumMod val="90000"/>
                  <a:lumOff val="10000"/>
                </a:schemeClr>
              </a:solidFill>
              <a:latin typeface="Gadugi" panose="020B0502040204020203" pitchFamily="34" charset="0"/>
              <a:ea typeface="Gadugi" panose="020B0502040204020203" pitchFamily="34" charset="0"/>
            </a:rPr>
            <a:t>G</a:t>
          </a:r>
          <a:r>
            <a:rPr lang="en-US" dirty="0">
              <a:solidFill>
                <a:schemeClr val="accent4">
                  <a:lumMod val="90000"/>
                  <a:lumOff val="10000"/>
                </a:schemeClr>
              </a:solidFill>
              <a:latin typeface="Gadugi" panose="020B0502040204020203" pitchFamily="34" charset="0"/>
              <a:ea typeface="Gadugi" panose="020B0502040204020203" pitchFamily="34" charset="0"/>
            </a:rPr>
            <a:t>ives service providers the ability to develop and deliver post-majority support programming and offer necessary and relevant services to assist First Nations youth and young adults determine their own needs and self-identified goals as they transition into adulthood.</a:t>
          </a:r>
        </a:p>
      </dgm:t>
    </dgm:pt>
    <dgm:pt modelId="{621163D7-F8B8-4832-ADC1-63FB0E707ED4}" type="parTrans" cxnId="{DA5B705A-C76C-493B-95F5-0959BF12C39F}">
      <dgm:prSet/>
      <dgm:spPr/>
      <dgm:t>
        <a:bodyPr/>
        <a:lstStyle/>
        <a:p>
          <a:endParaRPr lang="en-US"/>
        </a:p>
      </dgm:t>
    </dgm:pt>
    <dgm:pt modelId="{70E73AB3-6B96-4582-9565-0AFBB28A7D9B}" type="sibTrans" cxnId="{DA5B705A-C76C-493B-95F5-0959BF12C39F}">
      <dgm:prSet/>
      <dgm:spPr/>
      <dgm:t>
        <a:bodyPr/>
        <a:lstStyle/>
        <a:p>
          <a:endParaRPr lang="en-US"/>
        </a:p>
      </dgm:t>
    </dgm:pt>
    <dgm:pt modelId="{8C5B8FFE-5483-4E3A-9683-0EE7C4860D93}" type="pres">
      <dgm:prSet presAssocID="{93E4C02F-B876-4911-8AB8-164DADCEB0DC}" presName="composite" presStyleCnt="0">
        <dgm:presLayoutVars>
          <dgm:chMax val="1"/>
          <dgm:dir/>
          <dgm:resizeHandles val="exact"/>
        </dgm:presLayoutVars>
      </dgm:prSet>
      <dgm:spPr/>
    </dgm:pt>
    <dgm:pt modelId="{1019BB76-B0BF-4F24-8EDD-FBB310147619}" type="pres">
      <dgm:prSet presAssocID="{45E9BF82-AA39-4F98-8A33-5A61F278C9B3}" presName="roof" presStyleLbl="dkBgShp" presStyleIdx="0" presStyleCnt="2" custScaleY="18628" custLinFactNeighborX="1024" custLinFactNeighborY="5511"/>
      <dgm:spPr/>
    </dgm:pt>
    <dgm:pt modelId="{139F2DBA-0E41-4DBE-BBF3-F9D413FEA2D6}" type="pres">
      <dgm:prSet presAssocID="{45E9BF82-AA39-4F98-8A33-5A61F278C9B3}" presName="pillars" presStyleCnt="0"/>
      <dgm:spPr/>
    </dgm:pt>
    <dgm:pt modelId="{509ACD37-5589-4F70-A99C-B263A209F55F}" type="pres">
      <dgm:prSet presAssocID="{45E9BF82-AA39-4F98-8A33-5A61F278C9B3}" presName="pillar1" presStyleLbl="node1" presStyleIdx="0" presStyleCnt="3" custScaleX="100000" custScaleY="98310" custLinFactNeighborX="-147" custLinFactNeighborY="-13527">
        <dgm:presLayoutVars>
          <dgm:bulletEnabled val="1"/>
        </dgm:presLayoutVars>
      </dgm:prSet>
      <dgm:spPr/>
    </dgm:pt>
    <dgm:pt modelId="{CA0012FD-039E-4A60-A4A0-E5F7451D406E}" type="pres">
      <dgm:prSet presAssocID="{9CFC6E7D-3B47-4DD0-A9EA-513A7D6E8EF2}" presName="pillarX" presStyleLbl="node1" presStyleIdx="1" presStyleCnt="3" custScaleX="93416" custScaleY="98310" custLinFactNeighborX="251" custLinFactNeighborY="-13527">
        <dgm:presLayoutVars>
          <dgm:bulletEnabled val="1"/>
        </dgm:presLayoutVars>
      </dgm:prSet>
      <dgm:spPr/>
    </dgm:pt>
    <dgm:pt modelId="{3C2D216A-B3C4-4148-A821-0CE6B87823BA}" type="pres">
      <dgm:prSet presAssocID="{DDBD2D68-EEF4-4E84-B9CA-63ADB39489BE}" presName="pillarX" presStyleLbl="node1" presStyleIdx="2" presStyleCnt="3" custScaleX="85182" custScaleY="97898" custLinFactNeighborX="147" custLinFactNeighborY="-13733">
        <dgm:presLayoutVars>
          <dgm:bulletEnabled val="1"/>
        </dgm:presLayoutVars>
      </dgm:prSet>
      <dgm:spPr/>
    </dgm:pt>
    <dgm:pt modelId="{BCCECA15-B891-44AF-AD55-2C154C2F4B32}" type="pres">
      <dgm:prSet presAssocID="{45E9BF82-AA39-4F98-8A33-5A61F278C9B3}" presName="base" presStyleLbl="dkBgShp" presStyleIdx="1" presStyleCnt="2" custFlipVert="1" custScaleY="102342" custLinFactNeighborX="-74" custLinFactNeighborY="-77775"/>
      <dgm:spPr>
        <a:solidFill>
          <a:srgbClr val="E6E6E6"/>
        </a:solidFill>
        <a:ln w="38100">
          <a:solidFill>
            <a:srgbClr val="504D8D"/>
          </a:solidFill>
        </a:ln>
      </dgm:spPr>
    </dgm:pt>
  </dgm:ptLst>
  <dgm:cxnLst>
    <dgm:cxn modelId="{7EB2F63E-0554-4600-9D09-222980E0ADB9}" type="presOf" srcId="{45E9BF82-AA39-4F98-8A33-5A61F278C9B3}" destId="{1019BB76-B0BF-4F24-8EDD-FBB310147619}" srcOrd="0" destOrd="0" presId="urn:microsoft.com/office/officeart/2005/8/layout/hList3"/>
    <dgm:cxn modelId="{36FB676E-DFAC-4582-BD2D-B45EC8510216}" type="presOf" srcId="{DDBD2D68-EEF4-4E84-B9CA-63ADB39489BE}" destId="{3C2D216A-B3C4-4148-A821-0CE6B87823BA}" srcOrd="0" destOrd="0" presId="urn:microsoft.com/office/officeart/2005/8/layout/hList3"/>
    <dgm:cxn modelId="{DA5B705A-C76C-493B-95F5-0959BF12C39F}" srcId="{45E9BF82-AA39-4F98-8A33-5A61F278C9B3}" destId="{DDBD2D68-EEF4-4E84-B9CA-63ADB39489BE}" srcOrd="2" destOrd="0" parTransId="{621163D7-F8B8-4832-ADC1-63FB0E707ED4}" sibTransId="{70E73AB3-6B96-4582-9565-0AFBB28A7D9B}"/>
    <dgm:cxn modelId="{88892EA8-DC04-454D-B56F-56BFC63E7FAD}" type="presOf" srcId="{9CFC6E7D-3B47-4DD0-A9EA-513A7D6E8EF2}" destId="{CA0012FD-039E-4A60-A4A0-E5F7451D406E}" srcOrd="0" destOrd="0" presId="urn:microsoft.com/office/officeart/2005/8/layout/hList3"/>
    <dgm:cxn modelId="{F32D8BBA-FC4E-4206-9E70-1895388E2175}" srcId="{45E9BF82-AA39-4F98-8A33-5A61F278C9B3}" destId="{21B44C6A-FA26-4A8D-B261-0DE758D1321D}" srcOrd="0" destOrd="0" parTransId="{C3C49621-D6A1-44A2-8CD0-32009BF9B9F2}" sibTransId="{8899B531-3753-45CF-A23D-7175D9C268CA}"/>
    <dgm:cxn modelId="{B615B5C9-D3CD-42F8-9DF6-5B289B06947B}" srcId="{45E9BF82-AA39-4F98-8A33-5A61F278C9B3}" destId="{9CFC6E7D-3B47-4DD0-A9EA-513A7D6E8EF2}" srcOrd="1" destOrd="0" parTransId="{56C1B6DD-9F88-4230-AC46-470DE33611AC}" sibTransId="{D6C55EBA-543A-4F23-BCF5-F806D5AB9E72}"/>
    <dgm:cxn modelId="{B89E91DB-D8DC-4382-862F-F0F74D5B8B2A}" type="presOf" srcId="{21B44C6A-FA26-4A8D-B261-0DE758D1321D}" destId="{509ACD37-5589-4F70-A99C-B263A209F55F}" srcOrd="0" destOrd="0" presId="urn:microsoft.com/office/officeart/2005/8/layout/hList3"/>
    <dgm:cxn modelId="{031F74DC-E0B7-45E8-BEF5-901C761BA910}" type="presOf" srcId="{93E4C02F-B876-4911-8AB8-164DADCEB0DC}" destId="{8C5B8FFE-5483-4E3A-9683-0EE7C4860D93}" srcOrd="0" destOrd="0" presId="urn:microsoft.com/office/officeart/2005/8/layout/hList3"/>
    <dgm:cxn modelId="{A67115E5-2091-4C04-B717-62F8E137A5DC}" srcId="{93E4C02F-B876-4911-8AB8-164DADCEB0DC}" destId="{45E9BF82-AA39-4F98-8A33-5A61F278C9B3}" srcOrd="0" destOrd="0" parTransId="{B40C21BC-CDD2-419B-A2E1-3F47916DA206}" sibTransId="{262DEC1E-822C-4859-990F-EFD5082ADE61}"/>
    <dgm:cxn modelId="{73DE8F43-2E39-4201-83BA-EB54761F2D62}" type="presParOf" srcId="{8C5B8FFE-5483-4E3A-9683-0EE7C4860D93}" destId="{1019BB76-B0BF-4F24-8EDD-FBB310147619}" srcOrd="0" destOrd="0" presId="urn:microsoft.com/office/officeart/2005/8/layout/hList3"/>
    <dgm:cxn modelId="{26795CD7-6E4D-42F3-B8F6-C5F90CBBB99B}" type="presParOf" srcId="{8C5B8FFE-5483-4E3A-9683-0EE7C4860D93}" destId="{139F2DBA-0E41-4DBE-BBF3-F9D413FEA2D6}" srcOrd="1" destOrd="0" presId="urn:microsoft.com/office/officeart/2005/8/layout/hList3"/>
    <dgm:cxn modelId="{E204821E-FCEF-4ED2-B401-8092D8F190AC}" type="presParOf" srcId="{139F2DBA-0E41-4DBE-BBF3-F9D413FEA2D6}" destId="{509ACD37-5589-4F70-A99C-B263A209F55F}" srcOrd="0" destOrd="0" presId="urn:microsoft.com/office/officeart/2005/8/layout/hList3"/>
    <dgm:cxn modelId="{94A22CD2-F527-4E5F-B8DB-1C1B47E6EB1C}" type="presParOf" srcId="{139F2DBA-0E41-4DBE-BBF3-F9D413FEA2D6}" destId="{CA0012FD-039E-4A60-A4A0-E5F7451D406E}" srcOrd="1" destOrd="0" presId="urn:microsoft.com/office/officeart/2005/8/layout/hList3"/>
    <dgm:cxn modelId="{1896EC10-FACC-4BB7-9FE8-67EBB476D8A2}" type="presParOf" srcId="{139F2DBA-0E41-4DBE-BBF3-F9D413FEA2D6}" destId="{3C2D216A-B3C4-4148-A821-0CE6B87823BA}" srcOrd="2" destOrd="0" presId="urn:microsoft.com/office/officeart/2005/8/layout/hList3"/>
    <dgm:cxn modelId="{391023EF-8139-4CD8-AED7-C185086C1EA2}" type="presParOf" srcId="{8C5B8FFE-5483-4E3A-9683-0EE7C4860D93}" destId="{BCCECA15-B891-44AF-AD55-2C154C2F4B32}"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47C573-F0AA-43D0-BCA2-8E8EF9F2057A}" type="doc">
      <dgm:prSet loTypeId="urn:diagrams.loki3.com/BracketList" loCatId="list" qsTypeId="urn:microsoft.com/office/officeart/2005/8/quickstyle/simple1" qsCatId="simple" csTypeId="urn:microsoft.com/office/officeart/2005/8/colors/accent1_1" csCatId="accent1" phldr="1"/>
      <dgm:spPr/>
      <dgm:t>
        <a:bodyPr/>
        <a:lstStyle/>
        <a:p>
          <a:endParaRPr lang="en-US"/>
        </a:p>
      </dgm:t>
    </dgm:pt>
    <dgm:pt modelId="{0E7355DD-DA25-4E7C-83A1-2CD82045C0BF}">
      <dgm:prSet/>
      <dgm:spPr/>
      <dgm:t>
        <a:bodyPr/>
        <a:lstStyle/>
        <a:p>
          <a:r>
            <a:rPr lang="en-US" b="1" u="none" dirty="0">
              <a:solidFill>
                <a:schemeClr val="accent4">
                  <a:lumMod val="90000"/>
                  <a:lumOff val="10000"/>
                </a:schemeClr>
              </a:solidFill>
              <a:latin typeface="Gadugi" panose="020B0502040204020203" pitchFamily="34" charset="0"/>
              <a:ea typeface="Gadugi" panose="020B0502040204020203" pitchFamily="34" charset="0"/>
            </a:rPr>
            <a:t>Care funded by the FNCFS Program: </a:t>
          </a:r>
        </a:p>
      </dgm:t>
    </dgm:pt>
    <dgm:pt modelId="{6C1C7AFF-E50C-4CB2-AB30-A498CE06FE2F}" type="parTrans" cxnId="{7615022A-1287-49C3-A7D8-56EDFF65FBD8}">
      <dgm:prSet/>
      <dgm:spPr/>
      <dgm:t>
        <a:bodyPr/>
        <a:lstStyle/>
        <a:p>
          <a:endParaRPr lang="en-US"/>
        </a:p>
      </dgm:t>
    </dgm:pt>
    <dgm:pt modelId="{37F7BCC7-D035-4261-882E-771E816FD076}" type="sibTrans" cxnId="{7615022A-1287-49C3-A7D8-56EDFF65FBD8}">
      <dgm:prSet/>
      <dgm:spPr/>
      <dgm:t>
        <a:bodyPr/>
        <a:lstStyle/>
        <a:p>
          <a:endParaRPr lang="en-US"/>
        </a:p>
      </dgm:t>
    </dgm:pt>
    <dgm:pt modelId="{9F18D917-E62F-4D41-B4EC-150BDFD69E2B}">
      <dgm:prSet/>
      <dgm:spPr>
        <a:solidFill>
          <a:srgbClr val="E6E6E6"/>
        </a:solidFill>
        <a:ln>
          <a:solidFill>
            <a:srgbClr val="504D8D"/>
          </a:solidFill>
        </a:ln>
      </dgm:spPr>
      <dgm:t>
        <a:bodyPr/>
        <a:lstStyle/>
        <a:p>
          <a:r>
            <a:rPr lang="en-US" dirty="0">
              <a:solidFill>
                <a:schemeClr val="accent4">
                  <a:lumMod val="90000"/>
                  <a:lumOff val="10000"/>
                </a:schemeClr>
              </a:solidFill>
              <a:latin typeface="Gadugi" panose="020B0502040204020203" pitchFamily="34" charset="0"/>
              <a:ea typeface="Gadugi" panose="020B0502040204020203" pitchFamily="34" charset="0"/>
            </a:rPr>
            <a:t>Youth who are in FNCFS care </a:t>
          </a:r>
          <a:r>
            <a:rPr lang="en-US" b="1" dirty="0">
              <a:solidFill>
                <a:schemeClr val="accent4">
                  <a:lumMod val="90000"/>
                  <a:lumOff val="10000"/>
                </a:schemeClr>
              </a:solidFill>
              <a:latin typeface="Gadugi" panose="020B0502040204020203" pitchFamily="34" charset="0"/>
              <a:ea typeface="Gadugi" panose="020B0502040204020203" pitchFamily="34" charset="0"/>
            </a:rPr>
            <a:t>approaching the age of majority</a:t>
          </a:r>
          <a:r>
            <a:rPr lang="en-US" dirty="0">
              <a:solidFill>
                <a:schemeClr val="accent4">
                  <a:lumMod val="90000"/>
                  <a:lumOff val="10000"/>
                </a:schemeClr>
              </a:solidFill>
              <a:latin typeface="Gadugi" panose="020B0502040204020203" pitchFamily="34" charset="0"/>
              <a:ea typeface="Gadugi" panose="020B0502040204020203" pitchFamily="34" charset="0"/>
            </a:rPr>
            <a:t>; </a:t>
          </a:r>
        </a:p>
      </dgm:t>
    </dgm:pt>
    <dgm:pt modelId="{3E4504C2-D26E-478F-AEE3-651EC53D8731}" type="parTrans" cxnId="{854DC2C3-C675-447B-BCFA-74F908DB2225}">
      <dgm:prSet/>
      <dgm:spPr/>
      <dgm:t>
        <a:bodyPr/>
        <a:lstStyle/>
        <a:p>
          <a:endParaRPr lang="en-US"/>
        </a:p>
      </dgm:t>
    </dgm:pt>
    <dgm:pt modelId="{9D99CFDC-BEBA-4FBB-A61F-B3FD73DDE7A8}" type="sibTrans" cxnId="{854DC2C3-C675-447B-BCFA-74F908DB2225}">
      <dgm:prSet/>
      <dgm:spPr/>
      <dgm:t>
        <a:bodyPr/>
        <a:lstStyle/>
        <a:p>
          <a:endParaRPr lang="en-US"/>
        </a:p>
      </dgm:t>
    </dgm:pt>
    <dgm:pt modelId="{D27CF20A-AC98-43B8-AA9B-71564BAE30E6}">
      <dgm:prSet/>
      <dgm:spPr>
        <a:solidFill>
          <a:srgbClr val="E6E6E6"/>
        </a:solidFill>
        <a:ln>
          <a:solidFill>
            <a:srgbClr val="504D8D"/>
          </a:solidFill>
        </a:ln>
      </dgm:spPr>
      <dgm:t>
        <a:bodyPr/>
        <a:lstStyle/>
        <a:p>
          <a:r>
            <a:rPr lang="en-US" dirty="0">
              <a:solidFill>
                <a:schemeClr val="accent4">
                  <a:lumMod val="90000"/>
                  <a:lumOff val="10000"/>
                </a:schemeClr>
              </a:solidFill>
              <a:latin typeface="Gadugi" panose="020B0502040204020203" pitchFamily="34" charset="0"/>
              <a:ea typeface="Gadugi" panose="020B0502040204020203" pitchFamily="34" charset="0"/>
            </a:rPr>
            <a:t>Youth who were in FNCFS care and who </a:t>
          </a:r>
          <a:r>
            <a:rPr lang="en-US" b="1" dirty="0">
              <a:solidFill>
                <a:schemeClr val="accent4">
                  <a:lumMod val="90000"/>
                  <a:lumOff val="10000"/>
                </a:schemeClr>
              </a:solidFill>
              <a:latin typeface="Gadugi" panose="020B0502040204020203" pitchFamily="34" charset="0"/>
              <a:ea typeface="Gadugi" panose="020B0502040204020203" pitchFamily="34" charset="0"/>
            </a:rPr>
            <a:t>exercised a voluntary care provision to leave care prior to the age of majority</a:t>
          </a:r>
          <a:r>
            <a:rPr lang="en-US" dirty="0">
              <a:solidFill>
                <a:schemeClr val="accent4">
                  <a:lumMod val="90000"/>
                  <a:lumOff val="10000"/>
                </a:schemeClr>
              </a:solidFill>
              <a:latin typeface="Gadugi" panose="020B0502040204020203" pitchFamily="34" charset="0"/>
              <a:ea typeface="Gadugi" panose="020B0502040204020203" pitchFamily="34" charset="0"/>
            </a:rPr>
            <a:t>;</a:t>
          </a:r>
        </a:p>
      </dgm:t>
    </dgm:pt>
    <dgm:pt modelId="{36DFF2CA-A8F7-4B7D-BF9F-6D07A34BAE21}" type="parTrans" cxnId="{872C68D2-003D-4B71-8D63-5C186B87D18F}">
      <dgm:prSet/>
      <dgm:spPr/>
      <dgm:t>
        <a:bodyPr/>
        <a:lstStyle/>
        <a:p>
          <a:endParaRPr lang="en-US"/>
        </a:p>
      </dgm:t>
    </dgm:pt>
    <dgm:pt modelId="{EDC77865-4A1A-47B4-99E4-927E22D96489}" type="sibTrans" cxnId="{872C68D2-003D-4B71-8D63-5C186B87D18F}">
      <dgm:prSet/>
      <dgm:spPr/>
      <dgm:t>
        <a:bodyPr/>
        <a:lstStyle/>
        <a:p>
          <a:endParaRPr lang="en-US"/>
        </a:p>
      </dgm:t>
    </dgm:pt>
    <dgm:pt modelId="{66A7D6BF-84A2-4F11-AB75-540D54E60072}">
      <dgm:prSet/>
      <dgm:spPr>
        <a:solidFill>
          <a:srgbClr val="E6E6E6"/>
        </a:solidFill>
        <a:ln>
          <a:solidFill>
            <a:srgbClr val="504D8D"/>
          </a:solidFill>
        </a:ln>
      </dgm:spPr>
      <dgm:t>
        <a:bodyPr/>
        <a:lstStyle/>
        <a:p>
          <a:r>
            <a:rPr lang="en-US" dirty="0">
              <a:solidFill>
                <a:schemeClr val="accent4">
                  <a:lumMod val="90000"/>
                  <a:lumOff val="10000"/>
                </a:schemeClr>
              </a:solidFill>
              <a:latin typeface="Gadugi" panose="020B0502040204020203" pitchFamily="34" charset="0"/>
              <a:ea typeface="Gadugi" panose="020B0502040204020203" pitchFamily="34" charset="0"/>
            </a:rPr>
            <a:t>Individuals who have </a:t>
          </a:r>
          <a:r>
            <a:rPr lang="en-US" b="1" dirty="0">
              <a:solidFill>
                <a:schemeClr val="accent4">
                  <a:lumMod val="90000"/>
                  <a:lumOff val="10000"/>
                </a:schemeClr>
              </a:solidFill>
              <a:latin typeface="Gadugi" panose="020B0502040204020203" pitchFamily="34" charset="0"/>
              <a:ea typeface="Gadugi" panose="020B0502040204020203" pitchFamily="34" charset="0"/>
            </a:rPr>
            <a:t>reached the age of majority</a:t>
          </a:r>
          <a:r>
            <a:rPr lang="en-US" dirty="0">
              <a:solidFill>
                <a:schemeClr val="accent4">
                  <a:lumMod val="90000"/>
                  <a:lumOff val="10000"/>
                </a:schemeClr>
              </a:solidFill>
              <a:latin typeface="Gadugi" panose="020B0502040204020203" pitchFamily="34" charset="0"/>
              <a:ea typeface="Gadugi" panose="020B0502040204020203" pitchFamily="34" charset="0"/>
            </a:rPr>
            <a:t>, who are under the age of 26 or the age specified in the applicable provincial or Yukon legislation (whichever age is greater), and </a:t>
          </a:r>
          <a:r>
            <a:rPr lang="en-US" b="1" dirty="0">
              <a:solidFill>
                <a:schemeClr val="accent4">
                  <a:lumMod val="90000"/>
                  <a:lumOff val="10000"/>
                </a:schemeClr>
              </a:solidFill>
              <a:latin typeface="Gadugi" panose="020B0502040204020203" pitchFamily="34" charset="0"/>
              <a:ea typeface="Gadugi" panose="020B0502040204020203" pitchFamily="34" charset="0"/>
            </a:rPr>
            <a:t>who were in FNCFS care on the day they reached the age of majority</a:t>
          </a:r>
          <a:r>
            <a:rPr lang="en-US" dirty="0">
              <a:solidFill>
                <a:schemeClr val="accent4">
                  <a:lumMod val="90000"/>
                  <a:lumOff val="10000"/>
                </a:schemeClr>
              </a:solidFill>
              <a:latin typeface="Gadugi" panose="020B0502040204020203" pitchFamily="34" charset="0"/>
              <a:ea typeface="Gadugi" panose="020B0502040204020203" pitchFamily="34" charset="0"/>
            </a:rPr>
            <a:t>; </a:t>
          </a:r>
        </a:p>
      </dgm:t>
    </dgm:pt>
    <dgm:pt modelId="{29B04981-B474-4C9C-92AF-D664077906A9}" type="parTrans" cxnId="{650A45DA-9A04-4AC8-A681-B79F3C43A138}">
      <dgm:prSet/>
      <dgm:spPr/>
      <dgm:t>
        <a:bodyPr/>
        <a:lstStyle/>
        <a:p>
          <a:endParaRPr lang="en-US"/>
        </a:p>
      </dgm:t>
    </dgm:pt>
    <dgm:pt modelId="{63ADF809-25F2-416F-9843-B8C552E08B70}" type="sibTrans" cxnId="{650A45DA-9A04-4AC8-A681-B79F3C43A138}">
      <dgm:prSet/>
      <dgm:spPr/>
      <dgm:t>
        <a:bodyPr/>
        <a:lstStyle/>
        <a:p>
          <a:endParaRPr lang="en-US"/>
        </a:p>
      </dgm:t>
    </dgm:pt>
    <dgm:pt modelId="{586BBEFD-123F-4F87-B016-A21810C3EA25}">
      <dgm:prSet/>
      <dgm:spPr/>
      <dgm:t>
        <a:bodyPr/>
        <a:lstStyle/>
        <a:p>
          <a:r>
            <a:rPr lang="en-US" b="1" u="none" dirty="0">
              <a:solidFill>
                <a:schemeClr val="accent4">
                  <a:lumMod val="90000"/>
                  <a:lumOff val="10000"/>
                </a:schemeClr>
              </a:solidFill>
              <a:latin typeface="Gadugi" panose="020B0502040204020203" pitchFamily="34" charset="0"/>
              <a:ea typeface="Gadugi" panose="020B0502040204020203" pitchFamily="34" charset="0"/>
            </a:rPr>
            <a:t>Care funded by the Provincial/Yukon Government:</a:t>
          </a:r>
        </a:p>
      </dgm:t>
    </dgm:pt>
    <dgm:pt modelId="{579D270D-ADA0-4B3B-8FBE-398AE7102370}" type="parTrans" cxnId="{858191F8-E8C6-42CB-8DC5-83A9F739CBC4}">
      <dgm:prSet/>
      <dgm:spPr/>
      <dgm:t>
        <a:bodyPr/>
        <a:lstStyle/>
        <a:p>
          <a:endParaRPr lang="en-US"/>
        </a:p>
      </dgm:t>
    </dgm:pt>
    <dgm:pt modelId="{9FCBD746-A2CC-4630-B3D3-3FBE8C371519}" type="sibTrans" cxnId="{858191F8-E8C6-42CB-8DC5-83A9F739CBC4}">
      <dgm:prSet/>
      <dgm:spPr/>
      <dgm:t>
        <a:bodyPr/>
        <a:lstStyle/>
        <a:p>
          <a:endParaRPr lang="en-US"/>
        </a:p>
      </dgm:t>
    </dgm:pt>
    <dgm:pt modelId="{63D101D7-6D72-4825-B266-55A09B2A7836}">
      <dgm:prSet/>
      <dgm:spPr>
        <a:solidFill>
          <a:srgbClr val="E6E6E6"/>
        </a:solidFill>
        <a:ln>
          <a:solidFill>
            <a:srgbClr val="504D8D"/>
          </a:solidFill>
        </a:ln>
      </dgm:spPr>
      <dgm:t>
        <a:bodyPr/>
        <a:lstStyle/>
        <a:p>
          <a:r>
            <a:rPr lang="en-US" dirty="0">
              <a:solidFill>
                <a:schemeClr val="accent4">
                  <a:lumMod val="90000"/>
                  <a:lumOff val="10000"/>
                </a:schemeClr>
              </a:solidFill>
              <a:latin typeface="Gadugi" panose="020B0502040204020203" pitchFamily="34" charset="0"/>
              <a:ea typeface="Gadugi" panose="020B0502040204020203" pitchFamily="34" charset="0"/>
            </a:rPr>
            <a:t>Youth who are in care funded by the province or Yukon, are ordinarily resident on reserve, or residing in the Yukon, and are </a:t>
          </a:r>
          <a:r>
            <a:rPr lang="en-US" b="1" dirty="0">
              <a:solidFill>
                <a:schemeClr val="accent4">
                  <a:lumMod val="90000"/>
                  <a:lumOff val="10000"/>
                </a:schemeClr>
              </a:solidFill>
              <a:latin typeface="Gadugi" panose="020B0502040204020203" pitchFamily="34" charset="0"/>
              <a:ea typeface="Gadugi" panose="020B0502040204020203" pitchFamily="34" charset="0"/>
            </a:rPr>
            <a:t>approaching the age of majority;</a:t>
          </a:r>
          <a:r>
            <a:rPr lang="en-US" dirty="0">
              <a:solidFill>
                <a:schemeClr val="accent4">
                  <a:lumMod val="90000"/>
                  <a:lumOff val="10000"/>
                </a:schemeClr>
              </a:solidFill>
              <a:latin typeface="Gadugi" panose="020B0502040204020203" pitchFamily="34" charset="0"/>
              <a:ea typeface="Gadugi" panose="020B0502040204020203" pitchFamily="34" charset="0"/>
            </a:rPr>
            <a:t> </a:t>
          </a:r>
        </a:p>
      </dgm:t>
    </dgm:pt>
    <dgm:pt modelId="{8829EAE2-EE0F-4C30-BB51-2EA36DF26149}" type="parTrans" cxnId="{159DA672-410D-4F8E-92B9-6213F48E1D43}">
      <dgm:prSet/>
      <dgm:spPr/>
      <dgm:t>
        <a:bodyPr/>
        <a:lstStyle/>
        <a:p>
          <a:endParaRPr lang="en-US"/>
        </a:p>
      </dgm:t>
    </dgm:pt>
    <dgm:pt modelId="{5F554288-7567-47FD-A7B5-73B65900FD00}" type="sibTrans" cxnId="{159DA672-410D-4F8E-92B9-6213F48E1D43}">
      <dgm:prSet/>
      <dgm:spPr/>
      <dgm:t>
        <a:bodyPr/>
        <a:lstStyle/>
        <a:p>
          <a:endParaRPr lang="en-US"/>
        </a:p>
      </dgm:t>
    </dgm:pt>
    <dgm:pt modelId="{0903F27C-5B31-4B8A-BC18-0CCADED00020}">
      <dgm:prSet/>
      <dgm:spPr>
        <a:solidFill>
          <a:srgbClr val="E6E6E6"/>
        </a:solidFill>
        <a:ln>
          <a:solidFill>
            <a:srgbClr val="504D8D"/>
          </a:solidFill>
        </a:ln>
      </dgm:spPr>
      <dgm:t>
        <a:bodyPr/>
        <a:lstStyle/>
        <a:p>
          <a:r>
            <a:rPr lang="en-US" dirty="0">
              <a:solidFill>
                <a:schemeClr val="accent4">
                  <a:lumMod val="90000"/>
                  <a:lumOff val="10000"/>
                </a:schemeClr>
              </a:solidFill>
              <a:latin typeface="Gadugi" panose="020B0502040204020203" pitchFamily="34" charset="0"/>
              <a:ea typeface="Gadugi" panose="020B0502040204020203" pitchFamily="34" charset="0"/>
            </a:rPr>
            <a:t>Youth who were in care funded by the province or Yukon, who </a:t>
          </a:r>
          <a:r>
            <a:rPr lang="en-US" b="1" dirty="0">
              <a:solidFill>
                <a:schemeClr val="accent4">
                  <a:lumMod val="90000"/>
                  <a:lumOff val="10000"/>
                </a:schemeClr>
              </a:solidFill>
              <a:latin typeface="Gadugi" panose="020B0502040204020203" pitchFamily="34" charset="0"/>
              <a:ea typeface="Gadugi" panose="020B0502040204020203" pitchFamily="34" charset="0"/>
            </a:rPr>
            <a:t>exercised a voluntary care provision to leave care prior to the age of majority</a:t>
          </a:r>
          <a:r>
            <a:rPr lang="en-US" dirty="0">
              <a:solidFill>
                <a:schemeClr val="accent4">
                  <a:lumMod val="90000"/>
                  <a:lumOff val="10000"/>
                </a:schemeClr>
              </a:solidFill>
              <a:latin typeface="Gadugi" panose="020B0502040204020203" pitchFamily="34" charset="0"/>
              <a:ea typeface="Gadugi" panose="020B0502040204020203" pitchFamily="34" charset="0"/>
            </a:rPr>
            <a:t> and who are ordinarily resident on reserve, or residing in the Yukon; and</a:t>
          </a:r>
        </a:p>
      </dgm:t>
    </dgm:pt>
    <dgm:pt modelId="{3088DE77-C3F4-4B5D-B892-58A95B0BE477}" type="parTrans" cxnId="{10131B45-6F5F-4A22-BE23-8789714A2CFC}">
      <dgm:prSet/>
      <dgm:spPr/>
      <dgm:t>
        <a:bodyPr/>
        <a:lstStyle/>
        <a:p>
          <a:endParaRPr lang="en-US"/>
        </a:p>
      </dgm:t>
    </dgm:pt>
    <dgm:pt modelId="{2641DAA2-8EDA-4EB6-AB5C-138F04704B99}" type="sibTrans" cxnId="{10131B45-6F5F-4A22-BE23-8789714A2CFC}">
      <dgm:prSet/>
      <dgm:spPr/>
      <dgm:t>
        <a:bodyPr/>
        <a:lstStyle/>
        <a:p>
          <a:endParaRPr lang="en-US"/>
        </a:p>
      </dgm:t>
    </dgm:pt>
    <dgm:pt modelId="{F032C0F1-BABC-4381-AC9F-A07B167BCF6F}">
      <dgm:prSet/>
      <dgm:spPr>
        <a:solidFill>
          <a:srgbClr val="E6E6E6"/>
        </a:solidFill>
        <a:ln>
          <a:solidFill>
            <a:srgbClr val="504D8D"/>
          </a:solidFill>
        </a:ln>
      </dgm:spPr>
      <dgm:t>
        <a:bodyPr/>
        <a:lstStyle/>
        <a:p>
          <a:r>
            <a:rPr lang="en-US" dirty="0">
              <a:solidFill>
                <a:schemeClr val="accent4">
                  <a:lumMod val="90000"/>
                  <a:lumOff val="10000"/>
                </a:schemeClr>
              </a:solidFill>
              <a:latin typeface="Gadugi" panose="020B0502040204020203" pitchFamily="34" charset="0"/>
              <a:ea typeface="Gadugi" panose="020B0502040204020203" pitchFamily="34" charset="0"/>
            </a:rPr>
            <a:t>Individuals who have </a:t>
          </a:r>
          <a:r>
            <a:rPr lang="en-US" b="1" dirty="0">
              <a:solidFill>
                <a:schemeClr val="accent4">
                  <a:lumMod val="90000"/>
                  <a:lumOff val="10000"/>
                </a:schemeClr>
              </a:solidFill>
              <a:latin typeface="Gadugi" panose="020B0502040204020203" pitchFamily="34" charset="0"/>
              <a:ea typeface="Gadugi" panose="020B0502040204020203" pitchFamily="34" charset="0"/>
            </a:rPr>
            <a:t>reached the age of majority</a:t>
          </a:r>
          <a:r>
            <a:rPr lang="en-US" dirty="0">
              <a:solidFill>
                <a:schemeClr val="accent4">
                  <a:lumMod val="90000"/>
                  <a:lumOff val="10000"/>
                </a:schemeClr>
              </a:solidFill>
              <a:latin typeface="Gadugi" panose="020B0502040204020203" pitchFamily="34" charset="0"/>
              <a:ea typeface="Gadugi" panose="020B0502040204020203" pitchFamily="34" charset="0"/>
            </a:rPr>
            <a:t>, who are under the age of 26 or the eligibility age for post-majority services specified in the applicable provincial or Yukon legislation (whichever age is greater), </a:t>
          </a:r>
          <a:r>
            <a:rPr lang="en-US" b="1" dirty="0">
              <a:solidFill>
                <a:schemeClr val="accent4">
                  <a:lumMod val="90000"/>
                  <a:lumOff val="10000"/>
                </a:schemeClr>
              </a:solidFill>
              <a:latin typeface="Gadugi" panose="020B0502040204020203" pitchFamily="34" charset="0"/>
              <a:ea typeface="Gadugi" panose="020B0502040204020203" pitchFamily="34" charset="0"/>
            </a:rPr>
            <a:t>who were in care funded by the province or Yukon on the day they reached the age of majority and who are ordinarily resident on reserve or residing in the Yukon</a:t>
          </a:r>
          <a:r>
            <a:rPr lang="en-US" dirty="0">
              <a:solidFill>
                <a:schemeClr val="accent4">
                  <a:lumMod val="90000"/>
                  <a:lumOff val="10000"/>
                </a:schemeClr>
              </a:solidFill>
              <a:latin typeface="Gadugi" panose="020B0502040204020203" pitchFamily="34" charset="0"/>
              <a:ea typeface="Gadugi" panose="020B0502040204020203" pitchFamily="34" charset="0"/>
            </a:rPr>
            <a:t>.</a:t>
          </a:r>
        </a:p>
      </dgm:t>
    </dgm:pt>
    <dgm:pt modelId="{8B18EA8F-72BB-417F-A48E-04B88490499B}" type="parTrans" cxnId="{A049FEBB-1B9C-407F-8CFE-EBF57D9A311C}">
      <dgm:prSet/>
      <dgm:spPr/>
      <dgm:t>
        <a:bodyPr/>
        <a:lstStyle/>
        <a:p>
          <a:endParaRPr lang="en-US"/>
        </a:p>
      </dgm:t>
    </dgm:pt>
    <dgm:pt modelId="{47DB1672-DEEC-4487-9742-BBBD1C07E172}" type="sibTrans" cxnId="{A049FEBB-1B9C-407F-8CFE-EBF57D9A311C}">
      <dgm:prSet/>
      <dgm:spPr/>
      <dgm:t>
        <a:bodyPr/>
        <a:lstStyle/>
        <a:p>
          <a:endParaRPr lang="en-US"/>
        </a:p>
      </dgm:t>
    </dgm:pt>
    <dgm:pt modelId="{4553A7FD-58AB-4A36-9880-1D6D7DDF8B2B}" type="pres">
      <dgm:prSet presAssocID="{1747C573-F0AA-43D0-BCA2-8E8EF9F2057A}" presName="Name0" presStyleCnt="0">
        <dgm:presLayoutVars>
          <dgm:dir/>
          <dgm:animLvl val="lvl"/>
          <dgm:resizeHandles val="exact"/>
        </dgm:presLayoutVars>
      </dgm:prSet>
      <dgm:spPr/>
    </dgm:pt>
    <dgm:pt modelId="{370EB2B8-80B6-4EC1-9F64-3B2FFBDDE94C}" type="pres">
      <dgm:prSet presAssocID="{0E7355DD-DA25-4E7C-83A1-2CD82045C0BF}" presName="linNode" presStyleCnt="0"/>
      <dgm:spPr/>
    </dgm:pt>
    <dgm:pt modelId="{6DA5CFB4-A232-41EF-801C-D705EC0F22B3}" type="pres">
      <dgm:prSet presAssocID="{0E7355DD-DA25-4E7C-83A1-2CD82045C0BF}" presName="parTx" presStyleLbl="revTx" presStyleIdx="0" presStyleCnt="2" custScaleX="78065" custScaleY="116175">
        <dgm:presLayoutVars>
          <dgm:chMax val="1"/>
          <dgm:bulletEnabled val="1"/>
        </dgm:presLayoutVars>
      </dgm:prSet>
      <dgm:spPr/>
    </dgm:pt>
    <dgm:pt modelId="{DBBAFB5E-176C-4B7A-A099-207B4BE397AA}" type="pres">
      <dgm:prSet presAssocID="{0E7355DD-DA25-4E7C-83A1-2CD82045C0BF}" presName="bracket" presStyleLbl="parChTrans1D1" presStyleIdx="0" presStyleCnt="2"/>
      <dgm:spPr>
        <a:ln>
          <a:solidFill>
            <a:srgbClr val="504D8D"/>
          </a:solidFill>
        </a:ln>
      </dgm:spPr>
    </dgm:pt>
    <dgm:pt modelId="{AA260FB0-B4F1-4740-A3E4-5AC96C3A91D1}" type="pres">
      <dgm:prSet presAssocID="{0E7355DD-DA25-4E7C-83A1-2CD82045C0BF}" presName="spH" presStyleCnt="0"/>
      <dgm:spPr/>
    </dgm:pt>
    <dgm:pt modelId="{22124406-AE57-4D1A-A87A-44B96EFE709D}" type="pres">
      <dgm:prSet presAssocID="{0E7355DD-DA25-4E7C-83A1-2CD82045C0BF}" presName="desTx" presStyleLbl="node1" presStyleIdx="0" presStyleCnt="2">
        <dgm:presLayoutVars>
          <dgm:bulletEnabled val="1"/>
        </dgm:presLayoutVars>
      </dgm:prSet>
      <dgm:spPr/>
    </dgm:pt>
    <dgm:pt modelId="{8F57FF5C-F146-4F26-A7DC-B8CC2E8D3028}" type="pres">
      <dgm:prSet presAssocID="{37F7BCC7-D035-4261-882E-771E816FD076}" presName="spV" presStyleCnt="0"/>
      <dgm:spPr/>
    </dgm:pt>
    <dgm:pt modelId="{07B9AE3E-F53C-4140-96AA-998CEC750A2D}" type="pres">
      <dgm:prSet presAssocID="{586BBEFD-123F-4F87-B016-A21810C3EA25}" presName="linNode" presStyleCnt="0"/>
      <dgm:spPr/>
    </dgm:pt>
    <dgm:pt modelId="{03A1DBD7-A791-4C2E-830D-FF7F95D47E52}" type="pres">
      <dgm:prSet presAssocID="{586BBEFD-123F-4F87-B016-A21810C3EA25}" presName="parTx" presStyleLbl="revTx" presStyleIdx="1" presStyleCnt="2" custScaleX="78065" custScaleY="95448">
        <dgm:presLayoutVars>
          <dgm:chMax val="1"/>
          <dgm:bulletEnabled val="1"/>
        </dgm:presLayoutVars>
      </dgm:prSet>
      <dgm:spPr/>
    </dgm:pt>
    <dgm:pt modelId="{B59F6C19-C690-4951-9C84-693E3DB70C13}" type="pres">
      <dgm:prSet presAssocID="{586BBEFD-123F-4F87-B016-A21810C3EA25}" presName="bracket" presStyleLbl="parChTrans1D1" presStyleIdx="1" presStyleCnt="2"/>
      <dgm:spPr>
        <a:ln>
          <a:solidFill>
            <a:srgbClr val="504D8D"/>
          </a:solidFill>
        </a:ln>
      </dgm:spPr>
    </dgm:pt>
    <dgm:pt modelId="{1EE09B4C-81E5-4DEA-82C7-38933C396A11}" type="pres">
      <dgm:prSet presAssocID="{586BBEFD-123F-4F87-B016-A21810C3EA25}" presName="spH" presStyleCnt="0"/>
      <dgm:spPr/>
    </dgm:pt>
    <dgm:pt modelId="{A818AF86-1249-4105-B825-DAFFD14A0A40}" type="pres">
      <dgm:prSet presAssocID="{586BBEFD-123F-4F87-B016-A21810C3EA25}" presName="desTx" presStyleLbl="node1" presStyleIdx="1" presStyleCnt="2">
        <dgm:presLayoutVars>
          <dgm:bulletEnabled val="1"/>
        </dgm:presLayoutVars>
      </dgm:prSet>
      <dgm:spPr/>
    </dgm:pt>
  </dgm:ptLst>
  <dgm:cxnLst>
    <dgm:cxn modelId="{7615022A-1287-49C3-A7D8-56EDFF65FBD8}" srcId="{1747C573-F0AA-43D0-BCA2-8E8EF9F2057A}" destId="{0E7355DD-DA25-4E7C-83A1-2CD82045C0BF}" srcOrd="0" destOrd="0" parTransId="{6C1C7AFF-E50C-4CB2-AB30-A498CE06FE2F}" sibTransId="{37F7BCC7-D035-4261-882E-771E816FD076}"/>
    <dgm:cxn modelId="{10131B45-6F5F-4A22-BE23-8789714A2CFC}" srcId="{586BBEFD-123F-4F87-B016-A21810C3EA25}" destId="{0903F27C-5B31-4B8A-BC18-0CCADED00020}" srcOrd="1" destOrd="0" parTransId="{3088DE77-C3F4-4B5D-B892-58A95B0BE477}" sibTransId="{2641DAA2-8EDA-4EB6-AB5C-138F04704B99}"/>
    <dgm:cxn modelId="{46DD8D4E-536D-46BB-AFCE-406E0048D684}" type="presOf" srcId="{1747C573-F0AA-43D0-BCA2-8E8EF9F2057A}" destId="{4553A7FD-58AB-4A36-9880-1D6D7DDF8B2B}" srcOrd="0" destOrd="0" presId="urn:diagrams.loki3.com/BracketList"/>
    <dgm:cxn modelId="{159DA672-410D-4F8E-92B9-6213F48E1D43}" srcId="{586BBEFD-123F-4F87-B016-A21810C3EA25}" destId="{63D101D7-6D72-4825-B266-55A09B2A7836}" srcOrd="0" destOrd="0" parTransId="{8829EAE2-EE0F-4C30-BB51-2EA36DF26149}" sibTransId="{5F554288-7567-47FD-A7B5-73B65900FD00}"/>
    <dgm:cxn modelId="{A5D19277-1508-47E8-B7D7-9AD8FD8C01BD}" type="presOf" srcId="{0E7355DD-DA25-4E7C-83A1-2CD82045C0BF}" destId="{6DA5CFB4-A232-41EF-801C-D705EC0F22B3}" srcOrd="0" destOrd="0" presId="urn:diagrams.loki3.com/BracketList"/>
    <dgm:cxn modelId="{37243378-5476-44C2-B825-BB5B60CA6837}" type="presOf" srcId="{D27CF20A-AC98-43B8-AA9B-71564BAE30E6}" destId="{22124406-AE57-4D1A-A87A-44B96EFE709D}" srcOrd="0" destOrd="1" presId="urn:diagrams.loki3.com/BracketList"/>
    <dgm:cxn modelId="{50D66790-3875-4266-9979-37F3EC5832B6}" type="presOf" srcId="{586BBEFD-123F-4F87-B016-A21810C3EA25}" destId="{03A1DBD7-A791-4C2E-830D-FF7F95D47E52}" srcOrd="0" destOrd="0" presId="urn:diagrams.loki3.com/BracketList"/>
    <dgm:cxn modelId="{0003F5B2-7EEF-43EB-A6BC-5FFF562C806D}" type="presOf" srcId="{66A7D6BF-84A2-4F11-AB75-540D54E60072}" destId="{22124406-AE57-4D1A-A87A-44B96EFE709D}" srcOrd="0" destOrd="2" presId="urn:diagrams.loki3.com/BracketList"/>
    <dgm:cxn modelId="{A049FEBB-1B9C-407F-8CFE-EBF57D9A311C}" srcId="{586BBEFD-123F-4F87-B016-A21810C3EA25}" destId="{F032C0F1-BABC-4381-AC9F-A07B167BCF6F}" srcOrd="2" destOrd="0" parTransId="{8B18EA8F-72BB-417F-A48E-04B88490499B}" sibTransId="{47DB1672-DEEC-4487-9742-BBBD1C07E172}"/>
    <dgm:cxn modelId="{854DC2C3-C675-447B-BCFA-74F908DB2225}" srcId="{0E7355DD-DA25-4E7C-83A1-2CD82045C0BF}" destId="{9F18D917-E62F-4D41-B4EC-150BDFD69E2B}" srcOrd="0" destOrd="0" parTransId="{3E4504C2-D26E-478F-AEE3-651EC53D8731}" sibTransId="{9D99CFDC-BEBA-4FBB-A61F-B3FD73DDE7A8}"/>
    <dgm:cxn modelId="{9B6F37C9-4722-49A2-ABE2-C6D18BB30795}" type="presOf" srcId="{F032C0F1-BABC-4381-AC9F-A07B167BCF6F}" destId="{A818AF86-1249-4105-B825-DAFFD14A0A40}" srcOrd="0" destOrd="2" presId="urn:diagrams.loki3.com/BracketList"/>
    <dgm:cxn modelId="{1D66EFCC-FC67-4A80-AEFD-D8432A8DE49F}" type="presOf" srcId="{9F18D917-E62F-4D41-B4EC-150BDFD69E2B}" destId="{22124406-AE57-4D1A-A87A-44B96EFE709D}" srcOrd="0" destOrd="0" presId="urn:diagrams.loki3.com/BracketList"/>
    <dgm:cxn modelId="{872C68D2-003D-4B71-8D63-5C186B87D18F}" srcId="{0E7355DD-DA25-4E7C-83A1-2CD82045C0BF}" destId="{D27CF20A-AC98-43B8-AA9B-71564BAE30E6}" srcOrd="1" destOrd="0" parTransId="{36DFF2CA-A8F7-4B7D-BF9F-6D07A34BAE21}" sibTransId="{EDC77865-4A1A-47B4-99E4-927E22D96489}"/>
    <dgm:cxn modelId="{650A45DA-9A04-4AC8-A681-B79F3C43A138}" srcId="{0E7355DD-DA25-4E7C-83A1-2CD82045C0BF}" destId="{66A7D6BF-84A2-4F11-AB75-540D54E60072}" srcOrd="2" destOrd="0" parTransId="{29B04981-B474-4C9C-92AF-D664077906A9}" sibTransId="{63ADF809-25F2-416F-9843-B8C552E08B70}"/>
    <dgm:cxn modelId="{B27401E0-76E4-45A5-A2BE-7DA33B462F87}" type="presOf" srcId="{0903F27C-5B31-4B8A-BC18-0CCADED00020}" destId="{A818AF86-1249-4105-B825-DAFFD14A0A40}" srcOrd="0" destOrd="1" presId="urn:diagrams.loki3.com/BracketList"/>
    <dgm:cxn modelId="{3455AFE8-6A6D-4EAD-9367-82F226B5AFBE}" type="presOf" srcId="{63D101D7-6D72-4825-B266-55A09B2A7836}" destId="{A818AF86-1249-4105-B825-DAFFD14A0A40}" srcOrd="0" destOrd="0" presId="urn:diagrams.loki3.com/BracketList"/>
    <dgm:cxn modelId="{858191F8-E8C6-42CB-8DC5-83A9F739CBC4}" srcId="{1747C573-F0AA-43D0-BCA2-8E8EF9F2057A}" destId="{586BBEFD-123F-4F87-B016-A21810C3EA25}" srcOrd="1" destOrd="0" parTransId="{579D270D-ADA0-4B3B-8FBE-398AE7102370}" sibTransId="{9FCBD746-A2CC-4630-B3D3-3FBE8C371519}"/>
    <dgm:cxn modelId="{09B885CC-818D-456C-A825-091B5966D5FA}" type="presParOf" srcId="{4553A7FD-58AB-4A36-9880-1D6D7DDF8B2B}" destId="{370EB2B8-80B6-4EC1-9F64-3B2FFBDDE94C}" srcOrd="0" destOrd="0" presId="urn:diagrams.loki3.com/BracketList"/>
    <dgm:cxn modelId="{DA8818D0-B6A8-4B65-92F5-4705160835A8}" type="presParOf" srcId="{370EB2B8-80B6-4EC1-9F64-3B2FFBDDE94C}" destId="{6DA5CFB4-A232-41EF-801C-D705EC0F22B3}" srcOrd="0" destOrd="0" presId="urn:diagrams.loki3.com/BracketList"/>
    <dgm:cxn modelId="{76467D01-0716-425B-A3FB-94727B6651FA}" type="presParOf" srcId="{370EB2B8-80B6-4EC1-9F64-3B2FFBDDE94C}" destId="{DBBAFB5E-176C-4B7A-A099-207B4BE397AA}" srcOrd="1" destOrd="0" presId="urn:diagrams.loki3.com/BracketList"/>
    <dgm:cxn modelId="{060F5CF6-F333-423D-9E62-8CAC7E48AA2A}" type="presParOf" srcId="{370EB2B8-80B6-4EC1-9F64-3B2FFBDDE94C}" destId="{AA260FB0-B4F1-4740-A3E4-5AC96C3A91D1}" srcOrd="2" destOrd="0" presId="urn:diagrams.loki3.com/BracketList"/>
    <dgm:cxn modelId="{E11D14DF-8F0E-452F-A975-B9A2361AD2F1}" type="presParOf" srcId="{370EB2B8-80B6-4EC1-9F64-3B2FFBDDE94C}" destId="{22124406-AE57-4D1A-A87A-44B96EFE709D}" srcOrd="3" destOrd="0" presId="urn:diagrams.loki3.com/BracketList"/>
    <dgm:cxn modelId="{56124302-4F3F-492F-81E7-45A5C44A2078}" type="presParOf" srcId="{4553A7FD-58AB-4A36-9880-1D6D7DDF8B2B}" destId="{8F57FF5C-F146-4F26-A7DC-B8CC2E8D3028}" srcOrd="1" destOrd="0" presId="urn:diagrams.loki3.com/BracketList"/>
    <dgm:cxn modelId="{12073ED1-3A9C-4A42-A25C-06A20F206787}" type="presParOf" srcId="{4553A7FD-58AB-4A36-9880-1D6D7DDF8B2B}" destId="{07B9AE3E-F53C-4140-96AA-998CEC750A2D}" srcOrd="2" destOrd="0" presId="urn:diagrams.loki3.com/BracketList"/>
    <dgm:cxn modelId="{137B2A54-47F5-463E-8820-D46818AC6B24}" type="presParOf" srcId="{07B9AE3E-F53C-4140-96AA-998CEC750A2D}" destId="{03A1DBD7-A791-4C2E-830D-FF7F95D47E52}" srcOrd="0" destOrd="0" presId="urn:diagrams.loki3.com/BracketList"/>
    <dgm:cxn modelId="{46219875-9B8A-4A9C-BA9F-5EC27754D890}" type="presParOf" srcId="{07B9AE3E-F53C-4140-96AA-998CEC750A2D}" destId="{B59F6C19-C690-4951-9C84-693E3DB70C13}" srcOrd="1" destOrd="0" presId="urn:diagrams.loki3.com/BracketList"/>
    <dgm:cxn modelId="{9A67EF1B-64F0-463E-A3F9-9785B0AF893A}" type="presParOf" srcId="{07B9AE3E-F53C-4140-96AA-998CEC750A2D}" destId="{1EE09B4C-81E5-4DEA-82C7-38933C396A11}" srcOrd="2" destOrd="0" presId="urn:diagrams.loki3.com/BracketList"/>
    <dgm:cxn modelId="{6AD45211-EB6D-4647-8BE2-CDEA33600F06}" type="presParOf" srcId="{07B9AE3E-F53C-4140-96AA-998CEC750A2D}" destId="{A818AF86-1249-4105-B825-DAFFD14A0A40}"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1D4088-09C0-43C5-AA35-F092FD6C2815}"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6CDE47AA-4B0C-4FBE-BE1B-DC5C5565EB81}">
      <dgm:prSet phldrT="[Text]" custT="1"/>
      <dgm:spPr/>
      <dgm:t>
        <a:bodyPr/>
        <a:lstStyle/>
        <a:p>
          <a:pPr algn="ctr">
            <a:lnSpc>
              <a:spcPct val="100000"/>
            </a:lnSpc>
            <a:defRPr b="1"/>
          </a:pPr>
          <a:r>
            <a:rPr lang="en-US" sz="2400" dirty="0">
              <a:latin typeface="Gadugi" panose="020B0502040204020203" pitchFamily="34" charset="0"/>
              <a:ea typeface="Gadugi" panose="020B0502040204020203" pitchFamily="34" charset="0"/>
            </a:rPr>
            <a:t>Direct Services</a:t>
          </a:r>
        </a:p>
      </dgm:t>
    </dgm:pt>
    <dgm:pt modelId="{10CF265D-C5A5-46B7-8767-1215B1BA3425}" type="parTrans" cxnId="{8559C705-C6B7-44C6-AABF-22E7AD6F3220}">
      <dgm:prSet/>
      <dgm:spPr/>
      <dgm:t>
        <a:bodyPr/>
        <a:lstStyle/>
        <a:p>
          <a:endParaRPr lang="en-US"/>
        </a:p>
      </dgm:t>
    </dgm:pt>
    <dgm:pt modelId="{442EF7D8-8573-4658-8559-B60F56267CF3}" type="sibTrans" cxnId="{8559C705-C6B7-44C6-AABF-22E7AD6F3220}">
      <dgm:prSet/>
      <dgm:spPr/>
      <dgm:t>
        <a:bodyPr/>
        <a:lstStyle/>
        <a:p>
          <a:endParaRPr lang="en-US"/>
        </a:p>
      </dgm:t>
    </dgm:pt>
    <dgm:pt modelId="{112C84A6-89D1-4A62-9A01-4C9282973AF6}">
      <dgm:prSet phldrT="[Text]" custT="1"/>
      <dgm:spPr/>
      <dgm:t>
        <a:bodyPr/>
        <a:lstStyle/>
        <a:p>
          <a:pPr algn="ctr">
            <a:lnSpc>
              <a:spcPct val="100000"/>
            </a:lnSpc>
          </a:pPr>
          <a:r>
            <a:rPr lang="en-US" sz="1600" b="1" dirty="0">
              <a:latin typeface="Gadugi" panose="020B0502040204020203" pitchFamily="34" charset="0"/>
              <a:ea typeface="Gadugi" panose="020B0502040204020203" pitchFamily="34" charset="0"/>
            </a:rPr>
            <a:t>Costs that are provided to directly support the individual. Costs are Identified through 4 main areas, or “Service Buckets”</a:t>
          </a:r>
          <a:endParaRPr lang="en-US" sz="1800" dirty="0">
            <a:latin typeface="Gadugi" panose="020B0502040204020203" pitchFamily="34" charset="0"/>
            <a:ea typeface="Gadugi" panose="020B0502040204020203" pitchFamily="34" charset="0"/>
          </a:endParaRPr>
        </a:p>
      </dgm:t>
    </dgm:pt>
    <dgm:pt modelId="{45747AE2-EF67-4D49-9251-BCB11BA57CD9}" type="parTrans" cxnId="{782D589C-FED2-485A-997E-F5B00AE15EBF}">
      <dgm:prSet/>
      <dgm:spPr/>
      <dgm:t>
        <a:bodyPr/>
        <a:lstStyle/>
        <a:p>
          <a:endParaRPr lang="en-US"/>
        </a:p>
      </dgm:t>
    </dgm:pt>
    <dgm:pt modelId="{1652D923-3B4D-4C68-BED4-E03D2911D9C0}" type="sibTrans" cxnId="{782D589C-FED2-485A-997E-F5B00AE15EBF}">
      <dgm:prSet/>
      <dgm:spPr/>
      <dgm:t>
        <a:bodyPr/>
        <a:lstStyle/>
        <a:p>
          <a:endParaRPr lang="en-US"/>
        </a:p>
      </dgm:t>
    </dgm:pt>
    <dgm:pt modelId="{76F59ED4-5D5E-45E9-BE31-42F29A054878}">
      <dgm:prSet phldrT="[Text]" custT="1"/>
      <dgm:spPr/>
      <dgm:t>
        <a:bodyPr/>
        <a:lstStyle/>
        <a:p>
          <a:pPr algn="ctr">
            <a:lnSpc>
              <a:spcPct val="100000"/>
            </a:lnSpc>
            <a:defRPr b="1"/>
          </a:pPr>
          <a:r>
            <a:rPr lang="en-US" sz="2400" dirty="0">
              <a:latin typeface="Gadugi" panose="020B0502040204020203" pitchFamily="34" charset="0"/>
              <a:ea typeface="Gadugi" panose="020B0502040204020203" pitchFamily="34" charset="0"/>
            </a:rPr>
            <a:t>Indirect Services</a:t>
          </a:r>
        </a:p>
      </dgm:t>
    </dgm:pt>
    <dgm:pt modelId="{A828CCDC-CAEF-4684-8F70-333A3F655496}" type="parTrans" cxnId="{7C7D8C3C-98E0-40CC-9E90-8EAF18889166}">
      <dgm:prSet/>
      <dgm:spPr/>
      <dgm:t>
        <a:bodyPr/>
        <a:lstStyle/>
        <a:p>
          <a:endParaRPr lang="en-US"/>
        </a:p>
      </dgm:t>
    </dgm:pt>
    <dgm:pt modelId="{7315976C-4155-4D49-9260-8D4AE56EDCE4}" type="sibTrans" cxnId="{7C7D8C3C-98E0-40CC-9E90-8EAF18889166}">
      <dgm:prSet/>
      <dgm:spPr/>
      <dgm:t>
        <a:bodyPr/>
        <a:lstStyle/>
        <a:p>
          <a:endParaRPr lang="en-US"/>
        </a:p>
      </dgm:t>
    </dgm:pt>
    <dgm:pt modelId="{4DE8BA59-FB91-4C98-8866-C974B58300C6}">
      <dgm:prSet phldrT="[Text]" custT="1"/>
      <dgm:spPr/>
      <dgm:t>
        <a:bodyPr/>
        <a:lstStyle/>
        <a:p>
          <a:pPr algn="ctr">
            <a:lnSpc>
              <a:spcPct val="100000"/>
            </a:lnSpc>
          </a:pPr>
          <a:r>
            <a:rPr lang="en-US" sz="1600" b="1" dirty="0">
              <a:latin typeface="Gadugi" panose="020B0502040204020203" pitchFamily="34" charset="0"/>
              <a:ea typeface="Gadugi" panose="020B0502040204020203" pitchFamily="34" charset="0"/>
            </a:rPr>
            <a:t>Activities or costs related to operational activities. </a:t>
          </a:r>
          <a:endParaRPr lang="en-US" sz="1600" dirty="0">
            <a:latin typeface="Gadugi" panose="020B0502040204020203" pitchFamily="34" charset="0"/>
            <a:ea typeface="Gadugi" panose="020B0502040204020203" pitchFamily="34" charset="0"/>
          </a:endParaRPr>
        </a:p>
      </dgm:t>
    </dgm:pt>
    <dgm:pt modelId="{492073D4-F3ED-4C9B-84B7-3C264FAEC4E9}" type="parTrans" cxnId="{182610E1-923C-4B51-844E-DAA305747C0E}">
      <dgm:prSet/>
      <dgm:spPr/>
      <dgm:t>
        <a:bodyPr/>
        <a:lstStyle/>
        <a:p>
          <a:endParaRPr lang="en-US"/>
        </a:p>
      </dgm:t>
    </dgm:pt>
    <dgm:pt modelId="{D0166BC8-02BF-4EBE-8A62-CBB7BFA1BB0C}" type="sibTrans" cxnId="{182610E1-923C-4B51-844E-DAA305747C0E}">
      <dgm:prSet/>
      <dgm:spPr/>
      <dgm:t>
        <a:bodyPr/>
        <a:lstStyle/>
        <a:p>
          <a:endParaRPr lang="en-US"/>
        </a:p>
      </dgm:t>
    </dgm:pt>
    <dgm:pt modelId="{78A1C28E-138F-484C-93A3-42CA8A60700D}">
      <dgm:prSet phldrT="[Text]"/>
      <dgm:spPr/>
      <dgm:t>
        <a:bodyPr/>
        <a:lstStyle/>
        <a:p>
          <a:pPr algn="l">
            <a:lnSpc>
              <a:spcPct val="100000"/>
            </a:lnSpc>
          </a:pPr>
          <a:endParaRPr lang="en-US" sz="1700" dirty="0"/>
        </a:p>
      </dgm:t>
    </dgm:pt>
    <dgm:pt modelId="{BDE3753D-BDAA-4C63-8D93-D55B14AD16FA}" type="parTrans" cxnId="{9D6716BD-F9BD-4F43-9C9B-1FEE9C56B758}">
      <dgm:prSet/>
      <dgm:spPr/>
      <dgm:t>
        <a:bodyPr/>
        <a:lstStyle/>
        <a:p>
          <a:endParaRPr lang="en-US"/>
        </a:p>
      </dgm:t>
    </dgm:pt>
    <dgm:pt modelId="{2869BA3E-EC54-4AB7-86CE-10FA8019C1FF}" type="sibTrans" cxnId="{9D6716BD-F9BD-4F43-9C9B-1FEE9C56B758}">
      <dgm:prSet/>
      <dgm:spPr/>
      <dgm:t>
        <a:bodyPr/>
        <a:lstStyle/>
        <a:p>
          <a:endParaRPr lang="en-US"/>
        </a:p>
      </dgm:t>
    </dgm:pt>
    <dgm:pt modelId="{77911A3E-6C0A-4139-9122-D17F8749D2B5}">
      <dgm:prSet custT="1"/>
      <dgm:spPr/>
      <dgm:t>
        <a:bodyPr/>
        <a:lstStyle/>
        <a:p>
          <a:pPr algn="l">
            <a:lnSpc>
              <a:spcPct val="100000"/>
            </a:lnSpc>
          </a:pPr>
          <a:r>
            <a:rPr lang="en-US" sz="1600" dirty="0">
              <a:latin typeface="Gadugi" panose="020B0502040204020203" pitchFamily="34" charset="0"/>
              <a:ea typeface="Gadugi" panose="020B0502040204020203" pitchFamily="34" charset="0"/>
            </a:rPr>
            <a:t>-Costs that are not readily identified for the project function or activity, but are necessary for the general operation and delivery of post-majority support service activities. </a:t>
          </a:r>
        </a:p>
      </dgm:t>
    </dgm:pt>
    <dgm:pt modelId="{633C9174-1C2C-4742-AD59-53593291BDE4}" type="parTrans" cxnId="{63B044DB-D281-4C26-B662-0763293E3DA6}">
      <dgm:prSet/>
      <dgm:spPr/>
      <dgm:t>
        <a:bodyPr/>
        <a:lstStyle/>
        <a:p>
          <a:endParaRPr lang="en-US"/>
        </a:p>
      </dgm:t>
    </dgm:pt>
    <dgm:pt modelId="{7D169472-AE2B-4D8C-AADD-49E369E0D4EF}" type="sibTrans" cxnId="{63B044DB-D281-4C26-B662-0763293E3DA6}">
      <dgm:prSet/>
      <dgm:spPr/>
      <dgm:t>
        <a:bodyPr/>
        <a:lstStyle/>
        <a:p>
          <a:endParaRPr lang="en-US"/>
        </a:p>
      </dgm:t>
    </dgm:pt>
    <dgm:pt modelId="{E5A44103-15D7-4A79-909F-25536300FE8E}">
      <dgm:prSet custT="1"/>
      <dgm:spPr/>
      <dgm:t>
        <a:bodyPr/>
        <a:lstStyle/>
        <a:p>
          <a:pPr algn="l">
            <a:lnSpc>
              <a:spcPct val="100000"/>
            </a:lnSpc>
          </a:pPr>
          <a:r>
            <a:rPr lang="en-US" sz="1600" dirty="0">
              <a:latin typeface="Gadugi" panose="020B0502040204020203" pitchFamily="34" charset="0"/>
              <a:ea typeface="Gadugi" panose="020B0502040204020203" pitchFamily="34" charset="0"/>
            </a:rPr>
            <a:t>-Costs that go toward the operations or overhead expenses of supporting post-majority support services, such as salaries, utilities, program expenditures </a:t>
          </a:r>
        </a:p>
      </dgm:t>
    </dgm:pt>
    <dgm:pt modelId="{1BB7CF1C-9A05-4818-AD50-7F9EE16560C9}" type="parTrans" cxnId="{0CF67E07-76CC-469E-B8AE-F470D1D24DCE}">
      <dgm:prSet/>
      <dgm:spPr/>
      <dgm:t>
        <a:bodyPr/>
        <a:lstStyle/>
        <a:p>
          <a:endParaRPr lang="en-US"/>
        </a:p>
      </dgm:t>
    </dgm:pt>
    <dgm:pt modelId="{B3EA439F-0CC9-473F-9606-ABB7FB0E4371}" type="sibTrans" cxnId="{0CF67E07-76CC-469E-B8AE-F470D1D24DCE}">
      <dgm:prSet/>
      <dgm:spPr/>
      <dgm:t>
        <a:bodyPr/>
        <a:lstStyle/>
        <a:p>
          <a:endParaRPr lang="en-US"/>
        </a:p>
      </dgm:t>
    </dgm:pt>
    <dgm:pt modelId="{7192881F-DB31-483D-BF3C-BF5EF8CA6F93}">
      <dgm:prSet custT="1"/>
      <dgm:spPr/>
      <dgm:t>
        <a:bodyPr/>
        <a:lstStyle/>
        <a:p>
          <a:pPr algn="l">
            <a:lnSpc>
              <a:spcPct val="100000"/>
            </a:lnSpc>
          </a:pPr>
          <a:r>
            <a:rPr lang="en-US" sz="1600" b="0" dirty="0">
              <a:latin typeface="Gadugi" panose="020B0502040204020203" pitchFamily="34" charset="0"/>
              <a:ea typeface="Gadugi" panose="020B0502040204020203" pitchFamily="34" charset="0"/>
            </a:rPr>
            <a:t>- Learning, Educational &amp; Professional Development Opportunities</a:t>
          </a:r>
        </a:p>
      </dgm:t>
    </dgm:pt>
    <dgm:pt modelId="{E32D4815-4DBF-4E24-A35D-B85953154057}" type="parTrans" cxnId="{28E6AE0E-FC79-4E31-82EB-7AC03AEDC33F}">
      <dgm:prSet/>
      <dgm:spPr/>
      <dgm:t>
        <a:bodyPr/>
        <a:lstStyle/>
        <a:p>
          <a:endParaRPr lang="en-US"/>
        </a:p>
      </dgm:t>
    </dgm:pt>
    <dgm:pt modelId="{748078C5-B4CA-40B6-8E71-6DDD9E23C3E7}" type="sibTrans" cxnId="{28E6AE0E-FC79-4E31-82EB-7AC03AEDC33F}">
      <dgm:prSet/>
      <dgm:spPr/>
      <dgm:t>
        <a:bodyPr/>
        <a:lstStyle/>
        <a:p>
          <a:endParaRPr lang="en-US"/>
        </a:p>
      </dgm:t>
    </dgm:pt>
    <dgm:pt modelId="{7458429D-18ED-46B5-AFDA-92D325FD12B1}">
      <dgm:prSet custT="1"/>
      <dgm:spPr/>
      <dgm:t>
        <a:bodyPr/>
        <a:lstStyle/>
        <a:p>
          <a:pPr algn="l">
            <a:lnSpc>
              <a:spcPct val="100000"/>
            </a:lnSpc>
          </a:pPr>
          <a:r>
            <a:rPr lang="en-US" sz="1600" b="0" u="none" strike="noStrike" baseline="0" dirty="0">
              <a:latin typeface="Gadugi" panose="020B0502040204020203" pitchFamily="34" charset="0"/>
              <a:ea typeface="Gadugi" panose="020B0502040204020203" pitchFamily="34" charset="0"/>
            </a:rPr>
            <a:t>- Financial Support &amp; Safe, Stable, Comfortable Housing</a:t>
          </a:r>
          <a:endParaRPr lang="en-US" sz="1600" b="0" dirty="0">
            <a:latin typeface="Gadugi" panose="020B0502040204020203" pitchFamily="34" charset="0"/>
            <a:ea typeface="Gadugi" panose="020B0502040204020203" pitchFamily="34" charset="0"/>
          </a:endParaRPr>
        </a:p>
      </dgm:t>
    </dgm:pt>
    <dgm:pt modelId="{1AC39843-39A3-4A28-9D59-9C95F4DFD1FA}" type="parTrans" cxnId="{86941C02-3EDD-49CE-A425-1D6A9EFF1F2F}">
      <dgm:prSet/>
      <dgm:spPr/>
      <dgm:t>
        <a:bodyPr/>
        <a:lstStyle/>
        <a:p>
          <a:endParaRPr lang="en-US"/>
        </a:p>
      </dgm:t>
    </dgm:pt>
    <dgm:pt modelId="{ECF7F3E3-9B64-4EE3-8FBD-8151959FA5A1}" type="sibTrans" cxnId="{86941C02-3EDD-49CE-A425-1D6A9EFF1F2F}">
      <dgm:prSet/>
      <dgm:spPr/>
      <dgm:t>
        <a:bodyPr/>
        <a:lstStyle/>
        <a:p>
          <a:endParaRPr lang="en-US"/>
        </a:p>
      </dgm:t>
    </dgm:pt>
    <dgm:pt modelId="{2C003394-E520-4FAF-9AC9-B84546292C74}">
      <dgm:prSet custT="1"/>
      <dgm:spPr/>
      <dgm:t>
        <a:bodyPr/>
        <a:lstStyle/>
        <a:p>
          <a:pPr algn="l">
            <a:lnSpc>
              <a:spcPct val="100000"/>
            </a:lnSpc>
          </a:pPr>
          <a:r>
            <a:rPr lang="en-US" sz="1600" b="0" u="none" strike="noStrike" baseline="0" dirty="0">
              <a:latin typeface="Gadugi" panose="020B0502040204020203" pitchFamily="34" charset="0"/>
              <a:ea typeface="Gadugi" panose="020B0502040204020203" pitchFamily="34" charset="0"/>
            </a:rPr>
            <a:t>- Physical, Mental &amp; Social Wellbeing</a:t>
          </a:r>
          <a:endParaRPr lang="en-US" sz="1600" b="0" dirty="0">
            <a:latin typeface="Gadugi" panose="020B0502040204020203" pitchFamily="34" charset="0"/>
            <a:ea typeface="Gadugi" panose="020B0502040204020203" pitchFamily="34" charset="0"/>
          </a:endParaRPr>
        </a:p>
      </dgm:t>
    </dgm:pt>
    <dgm:pt modelId="{6561CF8E-9614-46EC-8490-A04800CC6755}" type="parTrans" cxnId="{91EFBDFF-638D-4082-AFA4-9A4D173FA3D9}">
      <dgm:prSet/>
      <dgm:spPr/>
      <dgm:t>
        <a:bodyPr/>
        <a:lstStyle/>
        <a:p>
          <a:endParaRPr lang="en-US"/>
        </a:p>
      </dgm:t>
    </dgm:pt>
    <dgm:pt modelId="{77C80D4A-8B69-4270-B9D0-391427C4DCF8}" type="sibTrans" cxnId="{91EFBDFF-638D-4082-AFA4-9A4D173FA3D9}">
      <dgm:prSet/>
      <dgm:spPr/>
      <dgm:t>
        <a:bodyPr/>
        <a:lstStyle/>
        <a:p>
          <a:endParaRPr lang="en-US"/>
        </a:p>
      </dgm:t>
    </dgm:pt>
    <dgm:pt modelId="{D4139AA0-02CF-47F5-BB7C-FDF40EA28A85}">
      <dgm:prSet custT="1"/>
      <dgm:spPr/>
      <dgm:t>
        <a:bodyPr/>
        <a:lstStyle/>
        <a:p>
          <a:pPr algn="l">
            <a:lnSpc>
              <a:spcPct val="100000"/>
            </a:lnSpc>
          </a:pPr>
          <a:r>
            <a:rPr lang="en-US" sz="1600" b="0" u="none" strike="noStrike" baseline="0" dirty="0">
              <a:latin typeface="Gadugi" panose="020B0502040204020203" pitchFamily="34" charset="0"/>
              <a:ea typeface="Gadugi" panose="020B0502040204020203" pitchFamily="34" charset="0"/>
            </a:rPr>
            <a:t>- (Re)connection with Land, Culture, Language &amp; Community </a:t>
          </a:r>
          <a:r>
            <a:rPr lang="en-US" sz="1700" b="1" u="none" strike="noStrike" baseline="0" dirty="0"/>
            <a:t>	</a:t>
          </a:r>
          <a:r>
            <a:rPr lang="en-US" sz="1700" b="1" dirty="0"/>
            <a:t>	</a:t>
          </a:r>
          <a:endParaRPr lang="en-US" sz="1700" dirty="0"/>
        </a:p>
      </dgm:t>
    </dgm:pt>
    <dgm:pt modelId="{798450EA-E112-4EE8-8CC9-2FC0C886E6D2}" type="parTrans" cxnId="{2D266A93-2F60-466F-9E2A-2C771D172301}">
      <dgm:prSet/>
      <dgm:spPr/>
      <dgm:t>
        <a:bodyPr/>
        <a:lstStyle/>
        <a:p>
          <a:endParaRPr lang="en-US"/>
        </a:p>
      </dgm:t>
    </dgm:pt>
    <dgm:pt modelId="{38326935-3C67-4788-BC39-3F77E3D9424A}" type="sibTrans" cxnId="{2D266A93-2F60-466F-9E2A-2C771D172301}">
      <dgm:prSet/>
      <dgm:spPr/>
      <dgm:t>
        <a:bodyPr/>
        <a:lstStyle/>
        <a:p>
          <a:endParaRPr lang="en-US"/>
        </a:p>
      </dgm:t>
    </dgm:pt>
    <dgm:pt modelId="{EEC19D57-BB9A-4D02-8A55-19702195F00B}" type="pres">
      <dgm:prSet presAssocID="{2F1D4088-09C0-43C5-AA35-F092FD6C2815}" presName="root" presStyleCnt="0">
        <dgm:presLayoutVars>
          <dgm:dir/>
          <dgm:resizeHandles val="exact"/>
        </dgm:presLayoutVars>
      </dgm:prSet>
      <dgm:spPr/>
    </dgm:pt>
    <dgm:pt modelId="{9C9507A9-9771-429D-BD20-9FF1695AF16E}" type="pres">
      <dgm:prSet presAssocID="{6CDE47AA-4B0C-4FBE-BE1B-DC5C5565EB81}" presName="compNode" presStyleCnt="0"/>
      <dgm:spPr/>
    </dgm:pt>
    <dgm:pt modelId="{1F9AB33B-E52C-4C61-AF74-6DB8AFC99DC2}" type="pres">
      <dgm:prSet presAssocID="{6CDE47AA-4B0C-4FBE-BE1B-DC5C5565EB81}" presName="iconRect" presStyleLbl="node1" presStyleIdx="0" presStyleCnt="2" custLinFactNeighborX="86752" custLinFactNeighborY="1368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3000" b="-3000"/>
          </a:stretch>
        </a:blipFill>
        <a:ln>
          <a:noFill/>
        </a:ln>
      </dgm:spPr>
      <dgm:extLst>
        <a:ext uri="{E40237B7-FDA0-4F09-8148-C483321AD2D9}">
          <dgm14:cNvPr xmlns:dgm14="http://schemas.microsoft.com/office/drawing/2010/diagram" id="0" name="" descr="House with solid fill"/>
        </a:ext>
      </dgm:extLst>
    </dgm:pt>
    <dgm:pt modelId="{33AE80C6-9547-4E95-8B0F-272184E5F09F}" type="pres">
      <dgm:prSet presAssocID="{6CDE47AA-4B0C-4FBE-BE1B-DC5C5565EB81}" presName="iconSpace" presStyleCnt="0"/>
      <dgm:spPr/>
    </dgm:pt>
    <dgm:pt modelId="{74AFD258-A114-45ED-881F-A6EB033F80E0}" type="pres">
      <dgm:prSet presAssocID="{6CDE47AA-4B0C-4FBE-BE1B-DC5C5565EB81}" presName="parTx" presStyleLbl="revTx" presStyleIdx="0" presStyleCnt="4" custLinFactNeighborX="-177" custLinFactNeighborY="-370">
        <dgm:presLayoutVars>
          <dgm:chMax val="0"/>
          <dgm:chPref val="0"/>
        </dgm:presLayoutVars>
      </dgm:prSet>
      <dgm:spPr/>
    </dgm:pt>
    <dgm:pt modelId="{DBEB87AD-058D-42A8-86A3-A95353B9F9BF}" type="pres">
      <dgm:prSet presAssocID="{6CDE47AA-4B0C-4FBE-BE1B-DC5C5565EB81}" presName="txSpace" presStyleCnt="0"/>
      <dgm:spPr/>
    </dgm:pt>
    <dgm:pt modelId="{6D78E424-D4FB-4404-A878-1ADF1F8DC600}" type="pres">
      <dgm:prSet presAssocID="{6CDE47AA-4B0C-4FBE-BE1B-DC5C5565EB81}" presName="desTx" presStyleLbl="revTx" presStyleIdx="1" presStyleCnt="4" custLinFactNeighborX="3895" custLinFactNeighborY="0">
        <dgm:presLayoutVars/>
      </dgm:prSet>
      <dgm:spPr/>
    </dgm:pt>
    <dgm:pt modelId="{DF42EF5C-86C4-486F-A8EF-8024111C8366}" type="pres">
      <dgm:prSet presAssocID="{442EF7D8-8573-4658-8559-B60F56267CF3}" presName="sibTrans" presStyleCnt="0"/>
      <dgm:spPr/>
    </dgm:pt>
    <dgm:pt modelId="{5057877A-A887-47B4-A660-1FF4B0F107FB}" type="pres">
      <dgm:prSet presAssocID="{76F59ED4-5D5E-45E9-BE31-42F29A054878}" presName="compNode" presStyleCnt="0"/>
      <dgm:spPr/>
    </dgm:pt>
    <dgm:pt modelId="{D36E8907-AE4F-4E02-8001-F6D42EB47E86}" type="pres">
      <dgm:prSet presAssocID="{76F59ED4-5D5E-45E9-BE31-42F29A054878}" presName="iconRect" presStyleLbl="node1" presStyleIdx="1" presStyleCnt="2" custLinFactNeighborX="53532" custLinFactNeighborY="2053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3000" b="-3000"/>
          </a:stretch>
        </a:blipFill>
        <a:ln>
          <a:noFill/>
        </a:ln>
      </dgm:spPr>
      <dgm:extLst>
        <a:ext uri="{E40237B7-FDA0-4F09-8148-C483321AD2D9}">
          <dgm14:cNvPr xmlns:dgm14="http://schemas.microsoft.com/office/drawing/2010/diagram" id="0" name="" descr="Cheers with solid fill"/>
        </a:ext>
      </dgm:extLst>
    </dgm:pt>
    <dgm:pt modelId="{3F25E4CC-4D36-48A4-8FE6-81BF334CC019}" type="pres">
      <dgm:prSet presAssocID="{76F59ED4-5D5E-45E9-BE31-42F29A054878}" presName="iconSpace" presStyleCnt="0"/>
      <dgm:spPr/>
    </dgm:pt>
    <dgm:pt modelId="{4ED8BA64-FF2B-4B56-99D8-AA2CB0A69265}" type="pres">
      <dgm:prSet presAssocID="{76F59ED4-5D5E-45E9-BE31-42F29A054878}" presName="parTx" presStyleLbl="revTx" presStyleIdx="2" presStyleCnt="4" custLinFactNeighborX="-7732" custLinFactNeighborY="-370">
        <dgm:presLayoutVars>
          <dgm:chMax val="0"/>
          <dgm:chPref val="0"/>
        </dgm:presLayoutVars>
      </dgm:prSet>
      <dgm:spPr/>
    </dgm:pt>
    <dgm:pt modelId="{220A1B14-6F81-43DC-BFA9-E6D0B153CFF4}" type="pres">
      <dgm:prSet presAssocID="{76F59ED4-5D5E-45E9-BE31-42F29A054878}" presName="txSpace" presStyleCnt="0"/>
      <dgm:spPr/>
    </dgm:pt>
    <dgm:pt modelId="{70CB1528-5616-4552-9EBA-F286D8F0EBD6}" type="pres">
      <dgm:prSet presAssocID="{76F59ED4-5D5E-45E9-BE31-42F29A054878}" presName="desTx" presStyleLbl="revTx" presStyleIdx="3" presStyleCnt="4" custLinFactNeighborX="-7732" custLinFactNeighborY="322">
        <dgm:presLayoutVars/>
      </dgm:prSet>
      <dgm:spPr/>
    </dgm:pt>
  </dgm:ptLst>
  <dgm:cxnLst>
    <dgm:cxn modelId="{86941C02-3EDD-49CE-A425-1D6A9EFF1F2F}" srcId="{6CDE47AA-4B0C-4FBE-BE1B-DC5C5565EB81}" destId="{7458429D-18ED-46B5-AFDA-92D325FD12B1}" srcOrd="2" destOrd="0" parTransId="{1AC39843-39A3-4A28-9D59-9C95F4DFD1FA}" sibTransId="{ECF7F3E3-9B64-4EE3-8FBD-8151959FA5A1}"/>
    <dgm:cxn modelId="{8559C705-C6B7-44C6-AABF-22E7AD6F3220}" srcId="{2F1D4088-09C0-43C5-AA35-F092FD6C2815}" destId="{6CDE47AA-4B0C-4FBE-BE1B-DC5C5565EB81}" srcOrd="0" destOrd="0" parTransId="{10CF265D-C5A5-46B7-8767-1215B1BA3425}" sibTransId="{442EF7D8-8573-4658-8559-B60F56267CF3}"/>
    <dgm:cxn modelId="{0CF67E07-76CC-469E-B8AE-F470D1D24DCE}" srcId="{76F59ED4-5D5E-45E9-BE31-42F29A054878}" destId="{E5A44103-15D7-4A79-909F-25536300FE8E}" srcOrd="2" destOrd="0" parTransId="{1BB7CF1C-9A05-4818-AD50-7F9EE16560C9}" sibTransId="{B3EA439F-0CC9-473F-9606-ABB7FB0E4371}"/>
    <dgm:cxn modelId="{28E6AE0E-FC79-4E31-82EB-7AC03AEDC33F}" srcId="{6CDE47AA-4B0C-4FBE-BE1B-DC5C5565EB81}" destId="{7192881F-DB31-483D-BF3C-BF5EF8CA6F93}" srcOrd="1" destOrd="0" parTransId="{E32D4815-4DBF-4E24-A35D-B85953154057}" sibTransId="{748078C5-B4CA-40B6-8E71-6DDD9E23C3E7}"/>
    <dgm:cxn modelId="{3835101D-438E-4C32-ADFE-DC7A552B131B}" type="presOf" srcId="{E5A44103-15D7-4A79-909F-25536300FE8E}" destId="{70CB1528-5616-4552-9EBA-F286D8F0EBD6}" srcOrd="0" destOrd="2" presId="urn:microsoft.com/office/officeart/2018/2/layout/IconLabelDescriptionList"/>
    <dgm:cxn modelId="{82F0D438-110B-4059-B8B7-22E2BF4E662A}" type="presOf" srcId="{76F59ED4-5D5E-45E9-BE31-42F29A054878}" destId="{4ED8BA64-FF2B-4B56-99D8-AA2CB0A69265}" srcOrd="0" destOrd="0" presId="urn:microsoft.com/office/officeart/2018/2/layout/IconLabelDescriptionList"/>
    <dgm:cxn modelId="{7C7D8C3C-98E0-40CC-9E90-8EAF18889166}" srcId="{2F1D4088-09C0-43C5-AA35-F092FD6C2815}" destId="{76F59ED4-5D5E-45E9-BE31-42F29A054878}" srcOrd="1" destOrd="0" parTransId="{A828CCDC-CAEF-4684-8F70-333A3F655496}" sibTransId="{7315976C-4155-4D49-9260-8D4AE56EDCE4}"/>
    <dgm:cxn modelId="{36B4675E-EC2A-4994-A57D-DBCF2E44A6FC}" type="presOf" srcId="{2C003394-E520-4FAF-9AC9-B84546292C74}" destId="{6D78E424-D4FB-4404-A878-1ADF1F8DC600}" srcOrd="0" destOrd="3" presId="urn:microsoft.com/office/officeart/2018/2/layout/IconLabelDescriptionList"/>
    <dgm:cxn modelId="{50372D60-06FB-42AC-8A4B-5F1404BD4C21}" type="presOf" srcId="{D4139AA0-02CF-47F5-BB7C-FDF40EA28A85}" destId="{6D78E424-D4FB-4404-A878-1ADF1F8DC600}" srcOrd="0" destOrd="4" presId="urn:microsoft.com/office/officeart/2018/2/layout/IconLabelDescriptionList"/>
    <dgm:cxn modelId="{61146854-6F0E-4738-B373-CC3DF0FDEABE}" type="presOf" srcId="{2F1D4088-09C0-43C5-AA35-F092FD6C2815}" destId="{EEC19D57-BB9A-4D02-8A55-19702195F00B}" srcOrd="0" destOrd="0" presId="urn:microsoft.com/office/officeart/2018/2/layout/IconLabelDescriptionList"/>
    <dgm:cxn modelId="{9E326784-75DC-49F0-8A81-D15D96860A22}" type="presOf" srcId="{77911A3E-6C0A-4139-9122-D17F8749D2B5}" destId="{70CB1528-5616-4552-9EBA-F286D8F0EBD6}" srcOrd="0" destOrd="1" presId="urn:microsoft.com/office/officeart/2018/2/layout/IconLabelDescriptionList"/>
    <dgm:cxn modelId="{EEFB0B8C-29FE-4541-A62B-ABFC1D33EFC0}" type="presOf" srcId="{4DE8BA59-FB91-4C98-8866-C974B58300C6}" destId="{70CB1528-5616-4552-9EBA-F286D8F0EBD6}" srcOrd="0" destOrd="0" presId="urn:microsoft.com/office/officeart/2018/2/layout/IconLabelDescriptionList"/>
    <dgm:cxn modelId="{2D266A93-2F60-466F-9E2A-2C771D172301}" srcId="{6CDE47AA-4B0C-4FBE-BE1B-DC5C5565EB81}" destId="{D4139AA0-02CF-47F5-BB7C-FDF40EA28A85}" srcOrd="4" destOrd="0" parTransId="{798450EA-E112-4EE8-8CC9-2FC0C886E6D2}" sibTransId="{38326935-3C67-4788-BC39-3F77E3D9424A}"/>
    <dgm:cxn modelId="{8E04E599-7FC9-4F64-B9E0-C4E74F9D2EB1}" type="presOf" srcId="{6CDE47AA-4B0C-4FBE-BE1B-DC5C5565EB81}" destId="{74AFD258-A114-45ED-881F-A6EB033F80E0}" srcOrd="0" destOrd="0" presId="urn:microsoft.com/office/officeart/2018/2/layout/IconLabelDescriptionList"/>
    <dgm:cxn modelId="{782D589C-FED2-485A-997E-F5B00AE15EBF}" srcId="{6CDE47AA-4B0C-4FBE-BE1B-DC5C5565EB81}" destId="{112C84A6-89D1-4A62-9A01-4C9282973AF6}" srcOrd="0" destOrd="0" parTransId="{45747AE2-EF67-4D49-9251-BCB11BA57CD9}" sibTransId="{1652D923-3B4D-4C68-BED4-E03D2911D9C0}"/>
    <dgm:cxn modelId="{B8224BA7-D928-4042-A3AA-9EB1F3B86710}" type="presOf" srcId="{7192881F-DB31-483D-BF3C-BF5EF8CA6F93}" destId="{6D78E424-D4FB-4404-A878-1ADF1F8DC600}" srcOrd="0" destOrd="1" presId="urn:microsoft.com/office/officeart/2018/2/layout/IconLabelDescriptionList"/>
    <dgm:cxn modelId="{9A8839B0-36DE-4B21-A323-0014F0235D05}" type="presOf" srcId="{112C84A6-89D1-4A62-9A01-4C9282973AF6}" destId="{6D78E424-D4FB-4404-A878-1ADF1F8DC600}" srcOrd="0" destOrd="0" presId="urn:microsoft.com/office/officeart/2018/2/layout/IconLabelDescriptionList"/>
    <dgm:cxn modelId="{9D6716BD-F9BD-4F43-9C9B-1FEE9C56B758}" srcId="{6CDE47AA-4B0C-4FBE-BE1B-DC5C5565EB81}" destId="{78A1C28E-138F-484C-93A3-42CA8A60700D}" srcOrd="5" destOrd="0" parTransId="{BDE3753D-BDAA-4C63-8D93-D55B14AD16FA}" sibTransId="{2869BA3E-EC54-4AB7-86CE-10FA8019C1FF}"/>
    <dgm:cxn modelId="{E74010C6-CC18-4D58-A223-1A8A3E1704E1}" type="presOf" srcId="{7458429D-18ED-46B5-AFDA-92D325FD12B1}" destId="{6D78E424-D4FB-4404-A878-1ADF1F8DC600}" srcOrd="0" destOrd="2" presId="urn:microsoft.com/office/officeart/2018/2/layout/IconLabelDescriptionList"/>
    <dgm:cxn modelId="{B43941D7-0E1D-4B7C-B8BA-8E941126D034}" type="presOf" srcId="{78A1C28E-138F-484C-93A3-42CA8A60700D}" destId="{6D78E424-D4FB-4404-A878-1ADF1F8DC600}" srcOrd="0" destOrd="5" presId="urn:microsoft.com/office/officeart/2018/2/layout/IconLabelDescriptionList"/>
    <dgm:cxn modelId="{63B044DB-D281-4C26-B662-0763293E3DA6}" srcId="{76F59ED4-5D5E-45E9-BE31-42F29A054878}" destId="{77911A3E-6C0A-4139-9122-D17F8749D2B5}" srcOrd="1" destOrd="0" parTransId="{633C9174-1C2C-4742-AD59-53593291BDE4}" sibTransId="{7D169472-AE2B-4D8C-AADD-49E369E0D4EF}"/>
    <dgm:cxn modelId="{182610E1-923C-4B51-844E-DAA305747C0E}" srcId="{76F59ED4-5D5E-45E9-BE31-42F29A054878}" destId="{4DE8BA59-FB91-4C98-8866-C974B58300C6}" srcOrd="0" destOrd="0" parTransId="{492073D4-F3ED-4C9B-84B7-3C264FAEC4E9}" sibTransId="{D0166BC8-02BF-4EBE-8A62-CBB7BFA1BB0C}"/>
    <dgm:cxn modelId="{91EFBDFF-638D-4082-AFA4-9A4D173FA3D9}" srcId="{6CDE47AA-4B0C-4FBE-BE1B-DC5C5565EB81}" destId="{2C003394-E520-4FAF-9AC9-B84546292C74}" srcOrd="3" destOrd="0" parTransId="{6561CF8E-9614-46EC-8490-A04800CC6755}" sibTransId="{77C80D4A-8B69-4270-B9D0-391427C4DCF8}"/>
    <dgm:cxn modelId="{D6188BDE-04ED-4952-BB48-97BCF25025B2}" type="presParOf" srcId="{EEC19D57-BB9A-4D02-8A55-19702195F00B}" destId="{9C9507A9-9771-429D-BD20-9FF1695AF16E}" srcOrd="0" destOrd="0" presId="urn:microsoft.com/office/officeart/2018/2/layout/IconLabelDescriptionList"/>
    <dgm:cxn modelId="{A571E9B8-EC0D-480F-AA22-0BEACA7C10C3}" type="presParOf" srcId="{9C9507A9-9771-429D-BD20-9FF1695AF16E}" destId="{1F9AB33B-E52C-4C61-AF74-6DB8AFC99DC2}" srcOrd="0" destOrd="0" presId="urn:microsoft.com/office/officeart/2018/2/layout/IconLabelDescriptionList"/>
    <dgm:cxn modelId="{6C7B7D55-3F1B-4347-83F1-EF9B0DE0CCD9}" type="presParOf" srcId="{9C9507A9-9771-429D-BD20-9FF1695AF16E}" destId="{33AE80C6-9547-4E95-8B0F-272184E5F09F}" srcOrd="1" destOrd="0" presId="urn:microsoft.com/office/officeart/2018/2/layout/IconLabelDescriptionList"/>
    <dgm:cxn modelId="{778F11A0-6696-408E-B279-42448572AA82}" type="presParOf" srcId="{9C9507A9-9771-429D-BD20-9FF1695AF16E}" destId="{74AFD258-A114-45ED-881F-A6EB033F80E0}" srcOrd="2" destOrd="0" presId="urn:microsoft.com/office/officeart/2018/2/layout/IconLabelDescriptionList"/>
    <dgm:cxn modelId="{9CC17D98-78F6-4B09-96C1-82DEAFF00B3E}" type="presParOf" srcId="{9C9507A9-9771-429D-BD20-9FF1695AF16E}" destId="{DBEB87AD-058D-42A8-86A3-A95353B9F9BF}" srcOrd="3" destOrd="0" presId="urn:microsoft.com/office/officeart/2018/2/layout/IconLabelDescriptionList"/>
    <dgm:cxn modelId="{32D19780-EC97-4AB8-A95D-01CADCC47AD0}" type="presParOf" srcId="{9C9507A9-9771-429D-BD20-9FF1695AF16E}" destId="{6D78E424-D4FB-4404-A878-1ADF1F8DC600}" srcOrd="4" destOrd="0" presId="urn:microsoft.com/office/officeart/2018/2/layout/IconLabelDescriptionList"/>
    <dgm:cxn modelId="{F85C043D-3921-4FD4-990D-1366D3865B63}" type="presParOf" srcId="{EEC19D57-BB9A-4D02-8A55-19702195F00B}" destId="{DF42EF5C-86C4-486F-A8EF-8024111C8366}" srcOrd="1" destOrd="0" presId="urn:microsoft.com/office/officeart/2018/2/layout/IconLabelDescriptionList"/>
    <dgm:cxn modelId="{36DC1F69-3606-4AEB-BC7A-68D0E2797A3F}" type="presParOf" srcId="{EEC19D57-BB9A-4D02-8A55-19702195F00B}" destId="{5057877A-A887-47B4-A660-1FF4B0F107FB}" srcOrd="2" destOrd="0" presId="urn:microsoft.com/office/officeart/2018/2/layout/IconLabelDescriptionList"/>
    <dgm:cxn modelId="{F32A08AB-58DB-4885-B79E-49B89D1853E6}" type="presParOf" srcId="{5057877A-A887-47B4-A660-1FF4B0F107FB}" destId="{D36E8907-AE4F-4E02-8001-F6D42EB47E86}" srcOrd="0" destOrd="0" presId="urn:microsoft.com/office/officeart/2018/2/layout/IconLabelDescriptionList"/>
    <dgm:cxn modelId="{6AA57196-FDD7-4D8D-88F3-2A505DB1C000}" type="presParOf" srcId="{5057877A-A887-47B4-A660-1FF4B0F107FB}" destId="{3F25E4CC-4D36-48A4-8FE6-81BF334CC019}" srcOrd="1" destOrd="0" presId="urn:microsoft.com/office/officeart/2018/2/layout/IconLabelDescriptionList"/>
    <dgm:cxn modelId="{C9346973-DAD9-4AFE-A8CD-9EDF6842390A}" type="presParOf" srcId="{5057877A-A887-47B4-A660-1FF4B0F107FB}" destId="{4ED8BA64-FF2B-4B56-99D8-AA2CB0A69265}" srcOrd="2" destOrd="0" presId="urn:microsoft.com/office/officeart/2018/2/layout/IconLabelDescriptionList"/>
    <dgm:cxn modelId="{711BFEAE-F578-48B3-B720-B663911EDA77}" type="presParOf" srcId="{5057877A-A887-47B4-A660-1FF4B0F107FB}" destId="{220A1B14-6F81-43DC-BFA9-E6D0B153CFF4}" srcOrd="3" destOrd="0" presId="urn:microsoft.com/office/officeart/2018/2/layout/IconLabelDescriptionList"/>
    <dgm:cxn modelId="{BFF5B9D4-567D-4492-9D4E-58C731EDD63C}" type="presParOf" srcId="{5057877A-A887-47B4-A660-1FF4B0F107FB}" destId="{70CB1528-5616-4552-9EBA-F286D8F0EBD6}"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8B05DA-2384-4F10-9FFB-A31F2DC6152C}" type="doc">
      <dgm:prSet loTypeId="urn:microsoft.com/office/officeart/2005/8/layout/radial3" loCatId="cycle" qsTypeId="urn:microsoft.com/office/officeart/2005/8/quickstyle/simple1" qsCatId="simple" csTypeId="urn:microsoft.com/office/officeart/2005/8/colors/colorful4" csCatId="colorful" phldr="1"/>
      <dgm:spPr/>
      <dgm:t>
        <a:bodyPr/>
        <a:lstStyle/>
        <a:p>
          <a:endParaRPr lang="en-US"/>
        </a:p>
      </dgm:t>
    </dgm:pt>
    <dgm:pt modelId="{B5B6A84A-22D5-4FE6-AD3D-E2D1C4E33BF5}">
      <dgm:prSet phldrT="[Text]" custT="1"/>
      <dgm:spPr/>
      <dgm:t>
        <a:bodyPr/>
        <a:lstStyle/>
        <a:p>
          <a:r>
            <a:rPr lang="en-US" sz="4400" dirty="0"/>
            <a:t>Direct Services</a:t>
          </a:r>
        </a:p>
      </dgm:t>
    </dgm:pt>
    <dgm:pt modelId="{D9C060E4-CEE8-4E93-9C79-7387A7159732}" type="parTrans" cxnId="{EFE772A2-2649-4831-B03D-EB51ED9E6CB3}">
      <dgm:prSet/>
      <dgm:spPr/>
      <dgm:t>
        <a:bodyPr/>
        <a:lstStyle/>
        <a:p>
          <a:endParaRPr lang="en-US"/>
        </a:p>
      </dgm:t>
    </dgm:pt>
    <dgm:pt modelId="{E0B4620E-E906-48C7-8010-E4D6B6E733F9}" type="sibTrans" cxnId="{EFE772A2-2649-4831-B03D-EB51ED9E6CB3}">
      <dgm:prSet/>
      <dgm:spPr/>
      <dgm:t>
        <a:bodyPr/>
        <a:lstStyle/>
        <a:p>
          <a:endParaRPr lang="en-US"/>
        </a:p>
      </dgm:t>
    </dgm:pt>
    <dgm:pt modelId="{01EF8DA7-45ED-4C44-BE04-C5987319B68F}">
      <dgm:prSet phldrT="[Text]"/>
      <dgm:spPr/>
      <dgm:t>
        <a:bodyPr/>
        <a:lstStyle/>
        <a:p>
          <a:r>
            <a:rPr lang="en-US" b="1" dirty="0">
              <a:latin typeface="Gadugi" panose="020B0502040204020203" pitchFamily="34" charset="0"/>
              <a:ea typeface="Gadugi" panose="020B0502040204020203" pitchFamily="34" charset="0"/>
            </a:rPr>
            <a:t>Learning, Educational &amp; Professional Development Opportunities</a:t>
          </a:r>
        </a:p>
        <a:p>
          <a:r>
            <a:rPr lang="en-US" dirty="0">
              <a:latin typeface="Gadugi" panose="020B0502040204020203" pitchFamily="34" charset="0"/>
              <a:ea typeface="Gadugi" panose="020B0502040204020203" pitchFamily="34" charset="0"/>
            </a:rPr>
            <a:t>Activities, services and costs that ensure young people have opportunities to learn and grow in ways that are meaningful to them, their goals and life plan. </a:t>
          </a:r>
          <a:r>
            <a:rPr lang="en-US" dirty="0"/>
            <a:t>	</a:t>
          </a:r>
        </a:p>
      </dgm:t>
    </dgm:pt>
    <dgm:pt modelId="{71F8E4F5-B2C8-417E-81D8-9F67FC9AF844}" type="parTrans" cxnId="{AA1D5ADB-A025-46B4-B6C3-C2EBC9E6AAE1}">
      <dgm:prSet/>
      <dgm:spPr/>
      <dgm:t>
        <a:bodyPr/>
        <a:lstStyle/>
        <a:p>
          <a:endParaRPr lang="en-US"/>
        </a:p>
      </dgm:t>
    </dgm:pt>
    <dgm:pt modelId="{EDAA946C-01DD-43DD-B102-BF043E008B27}" type="sibTrans" cxnId="{AA1D5ADB-A025-46B4-B6C3-C2EBC9E6AAE1}">
      <dgm:prSet/>
      <dgm:spPr/>
      <dgm:t>
        <a:bodyPr/>
        <a:lstStyle/>
        <a:p>
          <a:endParaRPr lang="en-US"/>
        </a:p>
      </dgm:t>
    </dgm:pt>
    <dgm:pt modelId="{9A05E995-F62B-4F6B-BFA2-1E2927FC9C8C}">
      <dgm:prSet phldrT="[Text]" custT="1"/>
      <dgm:spPr/>
      <dgm:t>
        <a:bodyPr/>
        <a:lstStyle/>
        <a:p>
          <a:r>
            <a:rPr lang="en-US" sz="1100" b="1" u="none" strike="noStrike" baseline="0" dirty="0">
              <a:latin typeface="Gadugi" panose="020B0502040204020203" pitchFamily="34" charset="0"/>
              <a:ea typeface="Gadugi" panose="020B0502040204020203" pitchFamily="34" charset="0"/>
            </a:rPr>
            <a:t>Financial Support &amp; Safe, Stable, Comfortable Housing </a:t>
          </a:r>
        </a:p>
        <a:p>
          <a:r>
            <a:rPr lang="en-US" sz="1100" b="0" u="none" strike="noStrike" baseline="0" dirty="0">
              <a:latin typeface="Gadugi" panose="020B0502040204020203" pitchFamily="34" charset="0"/>
              <a:ea typeface="Gadugi" panose="020B0502040204020203" pitchFamily="34" charset="0"/>
            </a:rPr>
            <a:t>Activities, services and costs that ensure young people have the financial resources to meet their needs. To have their basic needs met in a secure and consistent way. </a:t>
          </a:r>
          <a:endParaRPr lang="en-US" sz="1100" b="1" u="none" strike="noStrike" baseline="0" dirty="0">
            <a:latin typeface="Gadugi" panose="020B0502040204020203" pitchFamily="34" charset="0"/>
            <a:ea typeface="Gadugi" panose="020B0502040204020203" pitchFamily="34" charset="0"/>
          </a:endParaRPr>
        </a:p>
        <a:p>
          <a:endParaRPr lang="en-US" sz="1000" dirty="0"/>
        </a:p>
      </dgm:t>
    </dgm:pt>
    <dgm:pt modelId="{54F273C0-0CF6-46BF-94A4-4404B0D8A492}" type="parTrans" cxnId="{3128610E-430E-4F7B-86EB-B25AC00D48FB}">
      <dgm:prSet/>
      <dgm:spPr/>
      <dgm:t>
        <a:bodyPr/>
        <a:lstStyle/>
        <a:p>
          <a:endParaRPr lang="en-US"/>
        </a:p>
      </dgm:t>
    </dgm:pt>
    <dgm:pt modelId="{49187E7C-D30B-4A8D-9A16-EEB03B87A78C}" type="sibTrans" cxnId="{3128610E-430E-4F7B-86EB-B25AC00D48FB}">
      <dgm:prSet/>
      <dgm:spPr/>
      <dgm:t>
        <a:bodyPr/>
        <a:lstStyle/>
        <a:p>
          <a:endParaRPr lang="en-US"/>
        </a:p>
      </dgm:t>
    </dgm:pt>
    <dgm:pt modelId="{FF54A6A4-55E7-416E-9DB8-92D8A3E344C0}">
      <dgm:prSet phldrT="[Text]" custT="1"/>
      <dgm:spPr/>
      <dgm:t>
        <a:bodyPr/>
        <a:lstStyle/>
        <a:p>
          <a:r>
            <a:rPr lang="en-US" sz="1100" b="1" u="none" strike="noStrike" baseline="0" dirty="0">
              <a:latin typeface="Gadugi" panose="020B0502040204020203" pitchFamily="34" charset="0"/>
              <a:ea typeface="Gadugi" panose="020B0502040204020203" pitchFamily="34" charset="0"/>
            </a:rPr>
            <a:t>(Re)connection with Land, Culture, Language &amp; Community</a:t>
          </a:r>
        </a:p>
        <a:p>
          <a:r>
            <a:rPr lang="en-US" sz="1100" b="0" u="none" strike="noStrike" baseline="0" dirty="0">
              <a:latin typeface="Gadugi" panose="020B0502040204020203" pitchFamily="34" charset="0"/>
              <a:ea typeface="Gadugi" panose="020B0502040204020203" pitchFamily="34" charset="0"/>
            </a:rPr>
            <a:t>Activities, services and costs that ensure young people are connected to their culture and communities in ways that are safe, meaningful to them, and at their own pace. </a:t>
          </a:r>
          <a:r>
            <a:rPr lang="en-US" sz="1100" b="1" u="none" strike="noStrike" baseline="0" dirty="0">
              <a:latin typeface="Gadugi" panose="020B0502040204020203" pitchFamily="34" charset="0"/>
              <a:ea typeface="Gadugi" panose="020B0502040204020203" pitchFamily="34" charset="0"/>
            </a:rPr>
            <a:t> </a:t>
          </a:r>
        </a:p>
        <a:p>
          <a:endParaRPr lang="en-US" sz="900" dirty="0"/>
        </a:p>
      </dgm:t>
    </dgm:pt>
    <dgm:pt modelId="{3DB31A8B-F562-4E0B-9C7F-8C5397539B14}" type="parTrans" cxnId="{8266F8EC-4DAF-4016-963B-A1F79434A286}">
      <dgm:prSet/>
      <dgm:spPr/>
      <dgm:t>
        <a:bodyPr/>
        <a:lstStyle/>
        <a:p>
          <a:endParaRPr lang="en-US"/>
        </a:p>
      </dgm:t>
    </dgm:pt>
    <dgm:pt modelId="{F022E554-A73B-4498-8FE0-431254FA3EBC}" type="sibTrans" cxnId="{8266F8EC-4DAF-4016-963B-A1F79434A286}">
      <dgm:prSet/>
      <dgm:spPr/>
      <dgm:t>
        <a:bodyPr/>
        <a:lstStyle/>
        <a:p>
          <a:endParaRPr lang="en-US"/>
        </a:p>
      </dgm:t>
    </dgm:pt>
    <dgm:pt modelId="{F215D910-1A16-4209-9BE2-4DB6F78F2EAE}">
      <dgm:prSet phldrT="[Text]" custT="1"/>
      <dgm:spPr/>
      <dgm:t>
        <a:bodyPr/>
        <a:lstStyle/>
        <a:p>
          <a:r>
            <a:rPr lang="en-US" sz="1100" b="1" u="none" strike="noStrike" baseline="0" dirty="0">
              <a:latin typeface="Gadugi" panose="020B0502040204020203" pitchFamily="34" charset="0"/>
              <a:ea typeface="Gadugi" panose="020B0502040204020203" pitchFamily="34" charset="0"/>
            </a:rPr>
            <a:t>Physical, Mental &amp; Social Wellbeing</a:t>
          </a:r>
        </a:p>
        <a:p>
          <a:r>
            <a:rPr lang="en-US" sz="1100" b="0" u="none" strike="noStrike" baseline="0" dirty="0">
              <a:latin typeface="Gadugi" panose="020B0502040204020203" pitchFamily="34" charset="0"/>
              <a:ea typeface="Gadugi" panose="020B0502040204020203" pitchFamily="34" charset="0"/>
            </a:rPr>
            <a:t>Activities, services and costs that ensure young people have timely ongoing services that support their health and wellbeing. </a:t>
          </a:r>
          <a:r>
            <a:rPr lang="en-US" sz="1100" b="1" u="none" strike="noStrike" baseline="0" dirty="0">
              <a:latin typeface="Gadugi" panose="020B0502040204020203" pitchFamily="34" charset="0"/>
              <a:ea typeface="Gadugi" panose="020B0502040204020203" pitchFamily="34" charset="0"/>
            </a:rPr>
            <a:t> </a:t>
          </a:r>
          <a:endParaRPr lang="en-US" sz="1100" dirty="0">
            <a:latin typeface="Gadugi" panose="020B0502040204020203" pitchFamily="34" charset="0"/>
            <a:ea typeface="Gadugi" panose="020B0502040204020203" pitchFamily="34" charset="0"/>
          </a:endParaRPr>
        </a:p>
      </dgm:t>
    </dgm:pt>
    <dgm:pt modelId="{A567EA04-327E-49F9-A4AF-F3FE40504EDC}" type="parTrans" cxnId="{27ADE0D3-4764-420E-9AAC-B210E4836BE2}">
      <dgm:prSet/>
      <dgm:spPr/>
      <dgm:t>
        <a:bodyPr/>
        <a:lstStyle/>
        <a:p>
          <a:endParaRPr lang="en-US"/>
        </a:p>
      </dgm:t>
    </dgm:pt>
    <dgm:pt modelId="{AFACC756-A3A5-4556-A428-7D47C5A2EDC2}" type="sibTrans" cxnId="{27ADE0D3-4764-420E-9AAC-B210E4836BE2}">
      <dgm:prSet/>
      <dgm:spPr/>
      <dgm:t>
        <a:bodyPr/>
        <a:lstStyle/>
        <a:p>
          <a:endParaRPr lang="en-US"/>
        </a:p>
      </dgm:t>
    </dgm:pt>
    <dgm:pt modelId="{BB9DC7D9-6303-4C0F-BC62-41D17742FB16}" type="pres">
      <dgm:prSet presAssocID="{B58B05DA-2384-4F10-9FFB-A31F2DC6152C}" presName="composite" presStyleCnt="0">
        <dgm:presLayoutVars>
          <dgm:chMax val="1"/>
          <dgm:dir/>
          <dgm:resizeHandles val="exact"/>
        </dgm:presLayoutVars>
      </dgm:prSet>
      <dgm:spPr/>
    </dgm:pt>
    <dgm:pt modelId="{747E9DC8-A078-41DA-8BBA-B7D165DE24D9}" type="pres">
      <dgm:prSet presAssocID="{B58B05DA-2384-4F10-9FFB-A31F2DC6152C}" presName="radial" presStyleCnt="0">
        <dgm:presLayoutVars>
          <dgm:animLvl val="ctr"/>
        </dgm:presLayoutVars>
      </dgm:prSet>
      <dgm:spPr/>
    </dgm:pt>
    <dgm:pt modelId="{AD79C008-3883-4395-A826-1AE16DF303AA}" type="pres">
      <dgm:prSet presAssocID="{B5B6A84A-22D5-4FE6-AD3D-E2D1C4E33BF5}" presName="centerShape" presStyleLbl="vennNode1" presStyleIdx="0" presStyleCnt="5" custScaleX="121057" custScaleY="124348"/>
      <dgm:spPr/>
    </dgm:pt>
    <dgm:pt modelId="{E42EAE59-E599-486A-96FD-658678FE0E13}" type="pres">
      <dgm:prSet presAssocID="{01EF8DA7-45ED-4C44-BE04-C5987319B68F}" presName="node" presStyleLbl="vennNode1" presStyleIdx="1" presStyleCnt="5" custScaleX="190325" custScaleY="201373" custRadScaleRad="150747" custRadScaleInc="127746">
        <dgm:presLayoutVars>
          <dgm:bulletEnabled val="1"/>
        </dgm:presLayoutVars>
      </dgm:prSet>
      <dgm:spPr/>
    </dgm:pt>
    <dgm:pt modelId="{64D25BD5-D707-41F7-B248-A694E81BC6DF}" type="pres">
      <dgm:prSet presAssocID="{9A05E995-F62B-4F6B-BFA2-1E2927FC9C8C}" presName="node" presStyleLbl="vennNode1" presStyleIdx="2" presStyleCnt="5" custScaleX="203458" custScaleY="188273" custRadScaleRad="146638" custRadScaleInc="-27650">
        <dgm:presLayoutVars>
          <dgm:bulletEnabled val="1"/>
        </dgm:presLayoutVars>
      </dgm:prSet>
      <dgm:spPr/>
    </dgm:pt>
    <dgm:pt modelId="{D992EB4F-E70C-4BDA-ACD0-9AAD556188CB}" type="pres">
      <dgm:prSet presAssocID="{FF54A6A4-55E7-416E-9DB8-92D8A3E344C0}" presName="node" presStyleLbl="vennNode1" presStyleIdx="3" presStyleCnt="5" custScaleX="205481" custScaleY="214869" custRadScaleRad="145809" custRadScaleInc="70878">
        <dgm:presLayoutVars>
          <dgm:bulletEnabled val="1"/>
        </dgm:presLayoutVars>
      </dgm:prSet>
      <dgm:spPr/>
    </dgm:pt>
    <dgm:pt modelId="{B9E59B99-0E62-468A-B6D4-380312B1767D}" type="pres">
      <dgm:prSet presAssocID="{F215D910-1A16-4209-9BE2-4DB6F78F2EAE}" presName="node" presStyleLbl="vennNode1" presStyleIdx="4" presStyleCnt="5" custScaleX="190358" custScaleY="190545" custRadScaleRad="151958" custRadScaleInc="30888">
        <dgm:presLayoutVars>
          <dgm:bulletEnabled val="1"/>
        </dgm:presLayoutVars>
      </dgm:prSet>
      <dgm:spPr/>
    </dgm:pt>
  </dgm:ptLst>
  <dgm:cxnLst>
    <dgm:cxn modelId="{3128610E-430E-4F7B-86EB-B25AC00D48FB}" srcId="{B5B6A84A-22D5-4FE6-AD3D-E2D1C4E33BF5}" destId="{9A05E995-F62B-4F6B-BFA2-1E2927FC9C8C}" srcOrd="1" destOrd="0" parTransId="{54F273C0-0CF6-46BF-94A4-4404B0D8A492}" sibTransId="{49187E7C-D30B-4A8D-9A16-EEB03B87A78C}"/>
    <dgm:cxn modelId="{788BB542-F0F0-4C61-87B3-E2D271715351}" type="presOf" srcId="{9A05E995-F62B-4F6B-BFA2-1E2927FC9C8C}" destId="{64D25BD5-D707-41F7-B248-A694E81BC6DF}" srcOrd="0" destOrd="0" presId="urn:microsoft.com/office/officeart/2005/8/layout/radial3"/>
    <dgm:cxn modelId="{161F757B-1336-492C-8241-87E816D265C7}" type="presOf" srcId="{FF54A6A4-55E7-416E-9DB8-92D8A3E344C0}" destId="{D992EB4F-E70C-4BDA-ACD0-9AAD556188CB}" srcOrd="0" destOrd="0" presId="urn:microsoft.com/office/officeart/2005/8/layout/radial3"/>
    <dgm:cxn modelId="{EFE772A2-2649-4831-B03D-EB51ED9E6CB3}" srcId="{B58B05DA-2384-4F10-9FFB-A31F2DC6152C}" destId="{B5B6A84A-22D5-4FE6-AD3D-E2D1C4E33BF5}" srcOrd="0" destOrd="0" parTransId="{D9C060E4-CEE8-4E93-9C79-7387A7159732}" sibTransId="{E0B4620E-E906-48C7-8010-E4D6B6E733F9}"/>
    <dgm:cxn modelId="{631F95B8-04F0-4A4D-BB83-031024A601AB}" type="presOf" srcId="{B58B05DA-2384-4F10-9FFB-A31F2DC6152C}" destId="{BB9DC7D9-6303-4C0F-BC62-41D17742FB16}" srcOrd="0" destOrd="0" presId="urn:microsoft.com/office/officeart/2005/8/layout/radial3"/>
    <dgm:cxn modelId="{CCD3EBC1-83E2-4774-99D1-7B93B613D247}" type="presOf" srcId="{B5B6A84A-22D5-4FE6-AD3D-E2D1C4E33BF5}" destId="{AD79C008-3883-4395-A826-1AE16DF303AA}" srcOrd="0" destOrd="0" presId="urn:microsoft.com/office/officeart/2005/8/layout/radial3"/>
    <dgm:cxn modelId="{A22A68C6-CAD7-4C08-A159-E08450D27702}" type="presOf" srcId="{01EF8DA7-45ED-4C44-BE04-C5987319B68F}" destId="{E42EAE59-E599-486A-96FD-658678FE0E13}" srcOrd="0" destOrd="0" presId="urn:microsoft.com/office/officeart/2005/8/layout/radial3"/>
    <dgm:cxn modelId="{27ADE0D3-4764-420E-9AAC-B210E4836BE2}" srcId="{B5B6A84A-22D5-4FE6-AD3D-E2D1C4E33BF5}" destId="{F215D910-1A16-4209-9BE2-4DB6F78F2EAE}" srcOrd="3" destOrd="0" parTransId="{A567EA04-327E-49F9-A4AF-F3FE40504EDC}" sibTransId="{AFACC756-A3A5-4556-A428-7D47C5A2EDC2}"/>
    <dgm:cxn modelId="{AA1D5ADB-A025-46B4-B6C3-C2EBC9E6AAE1}" srcId="{B5B6A84A-22D5-4FE6-AD3D-E2D1C4E33BF5}" destId="{01EF8DA7-45ED-4C44-BE04-C5987319B68F}" srcOrd="0" destOrd="0" parTransId="{71F8E4F5-B2C8-417E-81D8-9F67FC9AF844}" sibTransId="{EDAA946C-01DD-43DD-B102-BF043E008B27}"/>
    <dgm:cxn modelId="{D0A1A2EB-CD56-4D91-AEA6-6BE401E9A2F8}" type="presOf" srcId="{F215D910-1A16-4209-9BE2-4DB6F78F2EAE}" destId="{B9E59B99-0E62-468A-B6D4-380312B1767D}" srcOrd="0" destOrd="0" presId="urn:microsoft.com/office/officeart/2005/8/layout/radial3"/>
    <dgm:cxn modelId="{8266F8EC-4DAF-4016-963B-A1F79434A286}" srcId="{B5B6A84A-22D5-4FE6-AD3D-E2D1C4E33BF5}" destId="{FF54A6A4-55E7-416E-9DB8-92D8A3E344C0}" srcOrd="2" destOrd="0" parTransId="{3DB31A8B-F562-4E0B-9C7F-8C5397539B14}" sibTransId="{F022E554-A73B-4498-8FE0-431254FA3EBC}"/>
    <dgm:cxn modelId="{788925ED-608E-452F-94C7-E14B36239EC7}" type="presParOf" srcId="{BB9DC7D9-6303-4C0F-BC62-41D17742FB16}" destId="{747E9DC8-A078-41DA-8BBA-B7D165DE24D9}" srcOrd="0" destOrd="0" presId="urn:microsoft.com/office/officeart/2005/8/layout/radial3"/>
    <dgm:cxn modelId="{89C48A19-6796-4805-B7E5-589AB9464433}" type="presParOf" srcId="{747E9DC8-A078-41DA-8BBA-B7D165DE24D9}" destId="{AD79C008-3883-4395-A826-1AE16DF303AA}" srcOrd="0" destOrd="0" presId="urn:microsoft.com/office/officeart/2005/8/layout/radial3"/>
    <dgm:cxn modelId="{25EACD47-948E-4BCB-9B52-3A88C43794B8}" type="presParOf" srcId="{747E9DC8-A078-41DA-8BBA-B7D165DE24D9}" destId="{E42EAE59-E599-486A-96FD-658678FE0E13}" srcOrd="1" destOrd="0" presId="urn:microsoft.com/office/officeart/2005/8/layout/radial3"/>
    <dgm:cxn modelId="{465FA0AB-1EA4-468C-B5E2-A1A85EB72E9B}" type="presParOf" srcId="{747E9DC8-A078-41DA-8BBA-B7D165DE24D9}" destId="{64D25BD5-D707-41F7-B248-A694E81BC6DF}" srcOrd="2" destOrd="0" presId="urn:microsoft.com/office/officeart/2005/8/layout/radial3"/>
    <dgm:cxn modelId="{2A432C83-A865-4F39-9E29-3A7D4D3D4CC0}" type="presParOf" srcId="{747E9DC8-A078-41DA-8BBA-B7D165DE24D9}" destId="{D992EB4F-E70C-4BDA-ACD0-9AAD556188CB}" srcOrd="3" destOrd="0" presId="urn:microsoft.com/office/officeart/2005/8/layout/radial3"/>
    <dgm:cxn modelId="{59EF1ADE-8005-4AD3-BDFB-765CA019EA68}" type="presParOf" srcId="{747E9DC8-A078-41DA-8BBA-B7D165DE24D9}" destId="{B9E59B99-0E62-468A-B6D4-380312B1767D}"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19BB76-B0BF-4F24-8EDD-FBB310147619}">
      <dsp:nvSpPr>
        <dsp:cNvPr id="0" name=""/>
        <dsp:cNvSpPr/>
      </dsp:nvSpPr>
      <dsp:spPr>
        <a:xfrm>
          <a:off x="0" y="321586"/>
          <a:ext cx="8229600" cy="232936"/>
        </a:xfrm>
        <a:prstGeom prst="rect">
          <a:avLst/>
        </a:prstGeom>
        <a:solidFill>
          <a:srgbClr val="E6E6E6"/>
        </a:solidFill>
        <a:ln w="38100">
          <a:solidFill>
            <a:srgbClr val="504D8D"/>
          </a:solid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accent4">
                  <a:lumMod val="90000"/>
                  <a:lumOff val="10000"/>
                </a:schemeClr>
              </a:solidFill>
              <a:latin typeface="Gadugi" panose="020B0502040204020203" pitchFamily="34" charset="0"/>
              <a:ea typeface="Gadugi" panose="020B0502040204020203" pitchFamily="34" charset="0"/>
            </a:rPr>
            <a:t>PRINCIPLES</a:t>
          </a:r>
        </a:p>
      </dsp:txBody>
      <dsp:txXfrm>
        <a:off x="0" y="321586"/>
        <a:ext cx="8229600" cy="232936"/>
      </dsp:txXfrm>
    </dsp:sp>
    <dsp:sp modelId="{509ACD37-5589-4F70-A99C-B263A209F55F}">
      <dsp:nvSpPr>
        <dsp:cNvPr id="0" name=""/>
        <dsp:cNvSpPr/>
      </dsp:nvSpPr>
      <dsp:spPr>
        <a:xfrm>
          <a:off x="0" y="661348"/>
          <a:ext cx="2953494" cy="2581597"/>
        </a:xfrm>
        <a:prstGeom prst="rect">
          <a:avLst/>
        </a:prstGeom>
        <a:solidFill>
          <a:schemeClr val="lt1">
            <a:hueOff val="0"/>
            <a:satOff val="0"/>
            <a:lumOff val="0"/>
            <a:alphaOff val="0"/>
          </a:schemeClr>
        </a:solidFill>
        <a:ln w="25400" cap="flat" cmpd="sng" algn="ctr">
          <a:solidFill>
            <a:srgbClr val="504D8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kern="1200" dirty="0">
              <a:solidFill>
                <a:schemeClr val="accent4">
                  <a:lumMod val="90000"/>
                  <a:lumOff val="10000"/>
                </a:schemeClr>
              </a:solidFill>
              <a:latin typeface="Gadugi" panose="020B0502040204020203" pitchFamily="34" charset="0"/>
              <a:ea typeface="Gadugi" panose="020B0502040204020203" pitchFamily="34" charset="0"/>
            </a:rPr>
            <a:t>Supports service delivery to ensure that First Nations youth and young adults have access to culturally appropriate services and supports that meet their needs and are substantively equal, promote safety, security, and stability to develop necessary life skills.</a:t>
          </a:r>
        </a:p>
      </dsp:txBody>
      <dsp:txXfrm>
        <a:off x="0" y="661348"/>
        <a:ext cx="2953494" cy="2581597"/>
      </dsp:txXfrm>
    </dsp:sp>
    <dsp:sp modelId="{CA0012FD-039E-4A60-A4A0-E5F7451D406E}">
      <dsp:nvSpPr>
        <dsp:cNvPr id="0" name=""/>
        <dsp:cNvSpPr/>
      </dsp:nvSpPr>
      <dsp:spPr>
        <a:xfrm>
          <a:off x="2961519" y="661348"/>
          <a:ext cx="2759036" cy="2581597"/>
        </a:xfrm>
        <a:prstGeom prst="rect">
          <a:avLst/>
        </a:prstGeom>
        <a:solidFill>
          <a:schemeClr val="accent4">
            <a:lumMod val="10000"/>
            <a:lumOff val="90000"/>
          </a:schemeClr>
        </a:solidFill>
        <a:ln w="38100" cap="flat" cmpd="sng" algn="ctr">
          <a:solidFill>
            <a:srgbClr val="504D8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tabLst/>
            <a:defRPr/>
          </a:pPr>
          <a:r>
            <a:rPr lang="en-CA" sz="1400" kern="1200" dirty="0">
              <a:solidFill>
                <a:schemeClr val="accent4">
                  <a:lumMod val="90000"/>
                  <a:lumOff val="10000"/>
                </a:schemeClr>
              </a:solidFill>
              <a:latin typeface="Gadugi" panose="020B0502040204020203" pitchFamily="34" charset="0"/>
              <a:ea typeface="Gadugi" panose="020B0502040204020203" pitchFamily="34" charset="0"/>
            </a:rPr>
            <a:t>Supports First Nations youth and young adults </a:t>
          </a:r>
          <a:r>
            <a:rPr lang="en-CA" sz="1400" kern="1200" dirty="0">
              <a:solidFill>
                <a:schemeClr val="tx2"/>
              </a:solidFill>
              <a:latin typeface="Gadugi" panose="020B0502040204020203" pitchFamily="34" charset="0"/>
              <a:ea typeface="Gadugi" panose="020B0502040204020203" pitchFamily="34" charset="0"/>
            </a:rPr>
            <a:t>to thrive</a:t>
          </a:r>
          <a:r>
            <a:rPr lang="en-CA" sz="1400" kern="1200" dirty="0">
              <a:solidFill>
                <a:schemeClr val="accent4">
                  <a:lumMod val="90000"/>
                  <a:lumOff val="10000"/>
                </a:schemeClr>
              </a:solidFill>
              <a:latin typeface="Gadugi" panose="020B0502040204020203" pitchFamily="34" charset="0"/>
              <a:ea typeface="Gadugi" panose="020B0502040204020203" pitchFamily="34" charset="0"/>
            </a:rPr>
            <a:t>, including their physical, emotional, cultural, relational, and psychological safety, security, and wellbeing. </a:t>
          </a:r>
          <a:endParaRPr lang="en-US" sz="1400" kern="1200" dirty="0">
            <a:solidFill>
              <a:schemeClr val="accent4">
                <a:lumMod val="90000"/>
                <a:lumOff val="10000"/>
              </a:schemeClr>
            </a:solidFill>
            <a:latin typeface="Gadugi" panose="020B0502040204020203" pitchFamily="34" charset="0"/>
            <a:ea typeface="Gadugi" panose="020B0502040204020203" pitchFamily="34" charset="0"/>
          </a:endParaRPr>
        </a:p>
        <a:p>
          <a:pPr marL="0" lvl="0" algn="ctr" defTabSz="666750">
            <a:lnSpc>
              <a:spcPct val="90000"/>
            </a:lnSpc>
            <a:spcBef>
              <a:spcPct val="0"/>
            </a:spcBef>
            <a:spcAft>
              <a:spcPct val="35000"/>
            </a:spcAft>
            <a:buFont typeface="Arial" panose="020B0604020202020204" pitchFamily="34" charset="0"/>
            <a:buNone/>
          </a:pPr>
          <a:endParaRPr lang="en-US" sz="1400" kern="1200" dirty="0">
            <a:latin typeface="Gadugi" panose="020B0502040204020203" pitchFamily="34" charset="0"/>
            <a:ea typeface="Gadugi" panose="020B0502040204020203" pitchFamily="34" charset="0"/>
          </a:endParaRPr>
        </a:p>
      </dsp:txBody>
      <dsp:txXfrm>
        <a:off x="2961519" y="661348"/>
        <a:ext cx="2759036" cy="2581597"/>
      </dsp:txXfrm>
    </dsp:sp>
    <dsp:sp modelId="{3C2D216A-B3C4-4148-A821-0CE6B87823BA}">
      <dsp:nvSpPr>
        <dsp:cNvPr id="0" name=""/>
        <dsp:cNvSpPr/>
      </dsp:nvSpPr>
      <dsp:spPr>
        <a:xfrm>
          <a:off x="5713754" y="661348"/>
          <a:ext cx="2515845" cy="2570778"/>
        </a:xfrm>
        <a:prstGeom prst="rect">
          <a:avLst/>
        </a:prstGeom>
        <a:solidFill>
          <a:schemeClr val="lt1">
            <a:hueOff val="0"/>
            <a:satOff val="0"/>
            <a:lumOff val="0"/>
            <a:alphaOff val="0"/>
          </a:schemeClr>
        </a:solidFill>
        <a:ln w="38100" cap="flat" cmpd="sng" algn="ctr">
          <a:solidFill>
            <a:srgbClr val="504D8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Symbol" panose="05050102010706020507" pitchFamily="18" charset="2"/>
            <a:buNone/>
          </a:pPr>
          <a:r>
            <a:rPr lang="en-US" sz="1400" strike="noStrike" kern="1200" baseline="0" dirty="0">
              <a:solidFill>
                <a:schemeClr val="accent4">
                  <a:lumMod val="90000"/>
                  <a:lumOff val="10000"/>
                </a:schemeClr>
              </a:solidFill>
              <a:latin typeface="Gadugi" panose="020B0502040204020203" pitchFamily="34" charset="0"/>
              <a:ea typeface="Gadugi" panose="020B0502040204020203" pitchFamily="34" charset="0"/>
            </a:rPr>
            <a:t>G</a:t>
          </a:r>
          <a:r>
            <a:rPr lang="en-US" sz="1400" kern="1200" dirty="0">
              <a:solidFill>
                <a:schemeClr val="accent4">
                  <a:lumMod val="90000"/>
                  <a:lumOff val="10000"/>
                </a:schemeClr>
              </a:solidFill>
              <a:latin typeface="Gadugi" panose="020B0502040204020203" pitchFamily="34" charset="0"/>
              <a:ea typeface="Gadugi" panose="020B0502040204020203" pitchFamily="34" charset="0"/>
            </a:rPr>
            <a:t>ives service providers the ability to develop and deliver post-majority support programming and offer necessary and relevant services to assist First Nations youth and young adults determine their own needs and self-identified goals as they transition into adulthood.</a:t>
          </a:r>
        </a:p>
      </dsp:txBody>
      <dsp:txXfrm>
        <a:off x="5713754" y="661348"/>
        <a:ext cx="2515845" cy="2570778"/>
      </dsp:txXfrm>
    </dsp:sp>
    <dsp:sp modelId="{BCCECA15-B891-44AF-AD55-2C154C2F4B32}">
      <dsp:nvSpPr>
        <dsp:cNvPr id="0" name=""/>
        <dsp:cNvSpPr/>
      </dsp:nvSpPr>
      <dsp:spPr>
        <a:xfrm flipV="1">
          <a:off x="0" y="3390006"/>
          <a:ext cx="8229600" cy="298608"/>
        </a:xfrm>
        <a:prstGeom prst="rect">
          <a:avLst/>
        </a:prstGeom>
        <a:solidFill>
          <a:srgbClr val="E6E6E6"/>
        </a:solidFill>
        <a:ln w="38100">
          <a:solidFill>
            <a:srgbClr val="504D8D"/>
          </a:solid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A5CFB4-A232-41EF-801C-D705EC0F22B3}">
      <dsp:nvSpPr>
        <dsp:cNvPr id="0" name=""/>
        <dsp:cNvSpPr/>
      </dsp:nvSpPr>
      <dsp:spPr>
        <a:xfrm>
          <a:off x="254937" y="653399"/>
          <a:ext cx="1782823" cy="884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n-US" sz="1400" b="1" u="none" kern="1200" dirty="0">
              <a:solidFill>
                <a:schemeClr val="accent4">
                  <a:lumMod val="90000"/>
                  <a:lumOff val="10000"/>
                </a:schemeClr>
              </a:solidFill>
              <a:latin typeface="Gadugi" panose="020B0502040204020203" pitchFamily="34" charset="0"/>
              <a:ea typeface="Gadugi" panose="020B0502040204020203" pitchFamily="34" charset="0"/>
            </a:rPr>
            <a:t>Care funded by the FNCFS Program: </a:t>
          </a:r>
        </a:p>
      </dsp:txBody>
      <dsp:txXfrm>
        <a:off x="254937" y="653399"/>
        <a:ext cx="1782823" cy="884164"/>
      </dsp:txXfrm>
    </dsp:sp>
    <dsp:sp modelId="{DBBAFB5E-176C-4B7A-A099-207B4BE397AA}">
      <dsp:nvSpPr>
        <dsp:cNvPr id="0" name=""/>
        <dsp:cNvSpPr/>
      </dsp:nvSpPr>
      <dsp:spPr>
        <a:xfrm>
          <a:off x="2037760" y="191720"/>
          <a:ext cx="456753" cy="1807523"/>
        </a:xfrm>
        <a:prstGeom prst="leftBrace">
          <a:avLst>
            <a:gd name="adj1" fmla="val 35000"/>
            <a:gd name="adj2" fmla="val 50000"/>
          </a:avLst>
        </a:prstGeom>
        <a:noFill/>
        <a:ln w="25400" cap="flat" cmpd="sng" algn="ctr">
          <a:solidFill>
            <a:srgbClr val="504D8D"/>
          </a:solidFill>
          <a:prstDash val="solid"/>
        </a:ln>
        <a:effectLst/>
      </dsp:spPr>
      <dsp:style>
        <a:lnRef idx="2">
          <a:scrgbClr r="0" g="0" b="0"/>
        </a:lnRef>
        <a:fillRef idx="0">
          <a:scrgbClr r="0" g="0" b="0"/>
        </a:fillRef>
        <a:effectRef idx="0">
          <a:scrgbClr r="0" g="0" b="0"/>
        </a:effectRef>
        <a:fontRef idx="minor"/>
      </dsp:style>
    </dsp:sp>
    <dsp:sp modelId="{22124406-AE57-4D1A-A87A-44B96EFE709D}">
      <dsp:nvSpPr>
        <dsp:cNvPr id="0" name=""/>
        <dsp:cNvSpPr/>
      </dsp:nvSpPr>
      <dsp:spPr>
        <a:xfrm>
          <a:off x="2677215" y="191720"/>
          <a:ext cx="6211847" cy="1807523"/>
        </a:xfrm>
        <a:prstGeom prst="rect">
          <a:avLst/>
        </a:prstGeom>
        <a:solidFill>
          <a:srgbClr val="E6E6E6"/>
        </a:solidFill>
        <a:ln w="25400" cap="flat" cmpd="sng" algn="ctr">
          <a:solidFill>
            <a:srgbClr val="504D8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chemeClr val="accent4">
                  <a:lumMod val="90000"/>
                  <a:lumOff val="10000"/>
                </a:schemeClr>
              </a:solidFill>
              <a:latin typeface="Gadugi" panose="020B0502040204020203" pitchFamily="34" charset="0"/>
              <a:ea typeface="Gadugi" panose="020B0502040204020203" pitchFamily="34" charset="0"/>
            </a:rPr>
            <a:t>Youth who are in FNCFS care </a:t>
          </a:r>
          <a:r>
            <a:rPr lang="en-US" sz="1400" b="1" kern="1200" dirty="0">
              <a:solidFill>
                <a:schemeClr val="accent4">
                  <a:lumMod val="90000"/>
                  <a:lumOff val="10000"/>
                </a:schemeClr>
              </a:solidFill>
              <a:latin typeface="Gadugi" panose="020B0502040204020203" pitchFamily="34" charset="0"/>
              <a:ea typeface="Gadugi" panose="020B0502040204020203" pitchFamily="34" charset="0"/>
            </a:rPr>
            <a:t>approaching the age of majority</a:t>
          </a:r>
          <a:r>
            <a:rPr lang="en-US" sz="1400" kern="1200" dirty="0">
              <a:solidFill>
                <a:schemeClr val="accent4">
                  <a:lumMod val="90000"/>
                  <a:lumOff val="10000"/>
                </a:schemeClr>
              </a:solidFill>
              <a:latin typeface="Gadugi" panose="020B0502040204020203" pitchFamily="34" charset="0"/>
              <a:ea typeface="Gadugi" panose="020B0502040204020203" pitchFamily="34" charset="0"/>
            </a:rPr>
            <a:t>; </a:t>
          </a:r>
        </a:p>
        <a:p>
          <a:pPr marL="114300" lvl="1" indent="-114300" algn="l" defTabSz="622300">
            <a:lnSpc>
              <a:spcPct val="90000"/>
            </a:lnSpc>
            <a:spcBef>
              <a:spcPct val="0"/>
            </a:spcBef>
            <a:spcAft>
              <a:spcPct val="15000"/>
            </a:spcAft>
            <a:buChar char="•"/>
          </a:pPr>
          <a:r>
            <a:rPr lang="en-US" sz="1400" kern="1200" dirty="0">
              <a:solidFill>
                <a:schemeClr val="accent4">
                  <a:lumMod val="90000"/>
                  <a:lumOff val="10000"/>
                </a:schemeClr>
              </a:solidFill>
              <a:latin typeface="Gadugi" panose="020B0502040204020203" pitchFamily="34" charset="0"/>
              <a:ea typeface="Gadugi" panose="020B0502040204020203" pitchFamily="34" charset="0"/>
            </a:rPr>
            <a:t>Youth who were in FNCFS care and who </a:t>
          </a:r>
          <a:r>
            <a:rPr lang="en-US" sz="1400" b="1" kern="1200" dirty="0">
              <a:solidFill>
                <a:schemeClr val="accent4">
                  <a:lumMod val="90000"/>
                  <a:lumOff val="10000"/>
                </a:schemeClr>
              </a:solidFill>
              <a:latin typeface="Gadugi" panose="020B0502040204020203" pitchFamily="34" charset="0"/>
              <a:ea typeface="Gadugi" panose="020B0502040204020203" pitchFamily="34" charset="0"/>
            </a:rPr>
            <a:t>exercised a voluntary care provision to leave care prior to the age of majority</a:t>
          </a:r>
          <a:r>
            <a:rPr lang="en-US" sz="1400" kern="1200" dirty="0">
              <a:solidFill>
                <a:schemeClr val="accent4">
                  <a:lumMod val="90000"/>
                  <a:lumOff val="10000"/>
                </a:schemeClr>
              </a:solidFill>
              <a:latin typeface="Gadugi" panose="020B0502040204020203" pitchFamily="34" charset="0"/>
              <a:ea typeface="Gadugi" panose="020B0502040204020203" pitchFamily="34" charset="0"/>
            </a:rPr>
            <a:t>;</a:t>
          </a:r>
        </a:p>
        <a:p>
          <a:pPr marL="114300" lvl="1" indent="-114300" algn="l" defTabSz="622300">
            <a:lnSpc>
              <a:spcPct val="90000"/>
            </a:lnSpc>
            <a:spcBef>
              <a:spcPct val="0"/>
            </a:spcBef>
            <a:spcAft>
              <a:spcPct val="15000"/>
            </a:spcAft>
            <a:buChar char="•"/>
          </a:pPr>
          <a:r>
            <a:rPr lang="en-US" sz="1400" kern="1200" dirty="0">
              <a:solidFill>
                <a:schemeClr val="accent4">
                  <a:lumMod val="90000"/>
                  <a:lumOff val="10000"/>
                </a:schemeClr>
              </a:solidFill>
              <a:latin typeface="Gadugi" panose="020B0502040204020203" pitchFamily="34" charset="0"/>
              <a:ea typeface="Gadugi" panose="020B0502040204020203" pitchFamily="34" charset="0"/>
            </a:rPr>
            <a:t>Individuals who have </a:t>
          </a:r>
          <a:r>
            <a:rPr lang="en-US" sz="1400" b="1" kern="1200" dirty="0">
              <a:solidFill>
                <a:schemeClr val="accent4">
                  <a:lumMod val="90000"/>
                  <a:lumOff val="10000"/>
                </a:schemeClr>
              </a:solidFill>
              <a:latin typeface="Gadugi" panose="020B0502040204020203" pitchFamily="34" charset="0"/>
              <a:ea typeface="Gadugi" panose="020B0502040204020203" pitchFamily="34" charset="0"/>
            </a:rPr>
            <a:t>reached the age of majority</a:t>
          </a:r>
          <a:r>
            <a:rPr lang="en-US" sz="1400" kern="1200" dirty="0">
              <a:solidFill>
                <a:schemeClr val="accent4">
                  <a:lumMod val="90000"/>
                  <a:lumOff val="10000"/>
                </a:schemeClr>
              </a:solidFill>
              <a:latin typeface="Gadugi" panose="020B0502040204020203" pitchFamily="34" charset="0"/>
              <a:ea typeface="Gadugi" panose="020B0502040204020203" pitchFamily="34" charset="0"/>
            </a:rPr>
            <a:t>, who are under the age of 26 or the age specified in the applicable provincial or Yukon legislation (whichever age is greater), and </a:t>
          </a:r>
          <a:r>
            <a:rPr lang="en-US" sz="1400" b="1" kern="1200" dirty="0">
              <a:solidFill>
                <a:schemeClr val="accent4">
                  <a:lumMod val="90000"/>
                  <a:lumOff val="10000"/>
                </a:schemeClr>
              </a:solidFill>
              <a:latin typeface="Gadugi" panose="020B0502040204020203" pitchFamily="34" charset="0"/>
              <a:ea typeface="Gadugi" panose="020B0502040204020203" pitchFamily="34" charset="0"/>
            </a:rPr>
            <a:t>who were in FNCFS care on the day they reached the age of majority</a:t>
          </a:r>
          <a:r>
            <a:rPr lang="en-US" sz="1400" kern="1200" dirty="0">
              <a:solidFill>
                <a:schemeClr val="accent4">
                  <a:lumMod val="90000"/>
                  <a:lumOff val="10000"/>
                </a:schemeClr>
              </a:solidFill>
              <a:latin typeface="Gadugi" panose="020B0502040204020203" pitchFamily="34" charset="0"/>
              <a:ea typeface="Gadugi" panose="020B0502040204020203" pitchFamily="34" charset="0"/>
            </a:rPr>
            <a:t>; </a:t>
          </a:r>
        </a:p>
      </dsp:txBody>
      <dsp:txXfrm>
        <a:off x="2677215" y="191720"/>
        <a:ext cx="6211847" cy="1807523"/>
      </dsp:txXfrm>
    </dsp:sp>
    <dsp:sp modelId="{03A1DBD7-A791-4C2E-830D-FF7F95D47E52}">
      <dsp:nvSpPr>
        <dsp:cNvPr id="0" name=""/>
        <dsp:cNvSpPr/>
      </dsp:nvSpPr>
      <dsp:spPr>
        <a:xfrm>
          <a:off x="254937" y="3172405"/>
          <a:ext cx="1782823" cy="956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n-US" sz="1400" b="1" u="none" kern="1200" dirty="0">
              <a:solidFill>
                <a:schemeClr val="accent4">
                  <a:lumMod val="90000"/>
                  <a:lumOff val="10000"/>
                </a:schemeClr>
              </a:solidFill>
              <a:latin typeface="Gadugi" panose="020B0502040204020203" pitchFamily="34" charset="0"/>
              <a:ea typeface="Gadugi" panose="020B0502040204020203" pitchFamily="34" charset="0"/>
            </a:rPr>
            <a:t>Care funded by the Provincial/Yukon Government:</a:t>
          </a:r>
        </a:p>
      </dsp:txBody>
      <dsp:txXfrm>
        <a:off x="254937" y="3172405"/>
        <a:ext cx="1782823" cy="956746"/>
      </dsp:txXfrm>
    </dsp:sp>
    <dsp:sp modelId="{B59F6C19-C690-4951-9C84-693E3DB70C13}">
      <dsp:nvSpPr>
        <dsp:cNvPr id="0" name=""/>
        <dsp:cNvSpPr/>
      </dsp:nvSpPr>
      <dsp:spPr>
        <a:xfrm>
          <a:off x="2037760" y="2053243"/>
          <a:ext cx="456753" cy="3195070"/>
        </a:xfrm>
        <a:prstGeom prst="leftBrace">
          <a:avLst>
            <a:gd name="adj1" fmla="val 35000"/>
            <a:gd name="adj2" fmla="val 50000"/>
          </a:avLst>
        </a:prstGeom>
        <a:noFill/>
        <a:ln w="25400" cap="flat" cmpd="sng" algn="ctr">
          <a:solidFill>
            <a:srgbClr val="504D8D"/>
          </a:solidFill>
          <a:prstDash val="solid"/>
        </a:ln>
        <a:effectLst/>
      </dsp:spPr>
      <dsp:style>
        <a:lnRef idx="2">
          <a:scrgbClr r="0" g="0" b="0"/>
        </a:lnRef>
        <a:fillRef idx="0">
          <a:scrgbClr r="0" g="0" b="0"/>
        </a:fillRef>
        <a:effectRef idx="0">
          <a:scrgbClr r="0" g="0" b="0"/>
        </a:effectRef>
        <a:fontRef idx="minor"/>
      </dsp:style>
    </dsp:sp>
    <dsp:sp modelId="{A818AF86-1249-4105-B825-DAFFD14A0A40}">
      <dsp:nvSpPr>
        <dsp:cNvPr id="0" name=""/>
        <dsp:cNvSpPr/>
      </dsp:nvSpPr>
      <dsp:spPr>
        <a:xfrm>
          <a:off x="2677215" y="2053243"/>
          <a:ext cx="6211847" cy="3195070"/>
        </a:xfrm>
        <a:prstGeom prst="rect">
          <a:avLst/>
        </a:prstGeom>
        <a:solidFill>
          <a:srgbClr val="E6E6E6"/>
        </a:solidFill>
        <a:ln w="25400" cap="flat" cmpd="sng" algn="ctr">
          <a:solidFill>
            <a:srgbClr val="504D8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chemeClr val="accent4">
                  <a:lumMod val="90000"/>
                  <a:lumOff val="10000"/>
                </a:schemeClr>
              </a:solidFill>
              <a:latin typeface="Gadugi" panose="020B0502040204020203" pitchFamily="34" charset="0"/>
              <a:ea typeface="Gadugi" panose="020B0502040204020203" pitchFamily="34" charset="0"/>
            </a:rPr>
            <a:t>Youth who are in care funded by the province or Yukon, are ordinarily resident on reserve, or residing in the Yukon, and are </a:t>
          </a:r>
          <a:r>
            <a:rPr lang="en-US" sz="1400" b="1" kern="1200" dirty="0">
              <a:solidFill>
                <a:schemeClr val="accent4">
                  <a:lumMod val="90000"/>
                  <a:lumOff val="10000"/>
                </a:schemeClr>
              </a:solidFill>
              <a:latin typeface="Gadugi" panose="020B0502040204020203" pitchFamily="34" charset="0"/>
              <a:ea typeface="Gadugi" panose="020B0502040204020203" pitchFamily="34" charset="0"/>
            </a:rPr>
            <a:t>approaching the age of majority;</a:t>
          </a:r>
          <a:r>
            <a:rPr lang="en-US" sz="1400" kern="1200" dirty="0">
              <a:solidFill>
                <a:schemeClr val="accent4">
                  <a:lumMod val="90000"/>
                  <a:lumOff val="10000"/>
                </a:schemeClr>
              </a:solidFill>
              <a:latin typeface="Gadugi" panose="020B0502040204020203" pitchFamily="34" charset="0"/>
              <a:ea typeface="Gadugi" panose="020B0502040204020203" pitchFamily="34" charset="0"/>
            </a:rPr>
            <a:t> </a:t>
          </a:r>
        </a:p>
        <a:p>
          <a:pPr marL="114300" lvl="1" indent="-114300" algn="l" defTabSz="622300">
            <a:lnSpc>
              <a:spcPct val="90000"/>
            </a:lnSpc>
            <a:spcBef>
              <a:spcPct val="0"/>
            </a:spcBef>
            <a:spcAft>
              <a:spcPct val="15000"/>
            </a:spcAft>
            <a:buChar char="•"/>
          </a:pPr>
          <a:r>
            <a:rPr lang="en-US" sz="1400" kern="1200" dirty="0">
              <a:solidFill>
                <a:schemeClr val="accent4">
                  <a:lumMod val="90000"/>
                  <a:lumOff val="10000"/>
                </a:schemeClr>
              </a:solidFill>
              <a:latin typeface="Gadugi" panose="020B0502040204020203" pitchFamily="34" charset="0"/>
              <a:ea typeface="Gadugi" panose="020B0502040204020203" pitchFamily="34" charset="0"/>
            </a:rPr>
            <a:t>Youth who were in care funded by the province or Yukon, who </a:t>
          </a:r>
          <a:r>
            <a:rPr lang="en-US" sz="1400" b="1" kern="1200" dirty="0">
              <a:solidFill>
                <a:schemeClr val="accent4">
                  <a:lumMod val="90000"/>
                  <a:lumOff val="10000"/>
                </a:schemeClr>
              </a:solidFill>
              <a:latin typeface="Gadugi" panose="020B0502040204020203" pitchFamily="34" charset="0"/>
              <a:ea typeface="Gadugi" panose="020B0502040204020203" pitchFamily="34" charset="0"/>
            </a:rPr>
            <a:t>exercised a voluntary care provision to leave care prior to the age of majority</a:t>
          </a:r>
          <a:r>
            <a:rPr lang="en-US" sz="1400" kern="1200" dirty="0">
              <a:solidFill>
                <a:schemeClr val="accent4">
                  <a:lumMod val="90000"/>
                  <a:lumOff val="10000"/>
                </a:schemeClr>
              </a:solidFill>
              <a:latin typeface="Gadugi" panose="020B0502040204020203" pitchFamily="34" charset="0"/>
              <a:ea typeface="Gadugi" panose="020B0502040204020203" pitchFamily="34" charset="0"/>
            </a:rPr>
            <a:t> and who are ordinarily resident on reserve, or residing in the Yukon; and</a:t>
          </a:r>
        </a:p>
        <a:p>
          <a:pPr marL="114300" lvl="1" indent="-114300" algn="l" defTabSz="622300">
            <a:lnSpc>
              <a:spcPct val="90000"/>
            </a:lnSpc>
            <a:spcBef>
              <a:spcPct val="0"/>
            </a:spcBef>
            <a:spcAft>
              <a:spcPct val="15000"/>
            </a:spcAft>
            <a:buChar char="•"/>
          </a:pPr>
          <a:r>
            <a:rPr lang="en-US" sz="1400" kern="1200" dirty="0">
              <a:solidFill>
                <a:schemeClr val="accent4">
                  <a:lumMod val="90000"/>
                  <a:lumOff val="10000"/>
                </a:schemeClr>
              </a:solidFill>
              <a:latin typeface="Gadugi" panose="020B0502040204020203" pitchFamily="34" charset="0"/>
              <a:ea typeface="Gadugi" panose="020B0502040204020203" pitchFamily="34" charset="0"/>
            </a:rPr>
            <a:t>Individuals who have </a:t>
          </a:r>
          <a:r>
            <a:rPr lang="en-US" sz="1400" b="1" kern="1200" dirty="0">
              <a:solidFill>
                <a:schemeClr val="accent4">
                  <a:lumMod val="90000"/>
                  <a:lumOff val="10000"/>
                </a:schemeClr>
              </a:solidFill>
              <a:latin typeface="Gadugi" panose="020B0502040204020203" pitchFamily="34" charset="0"/>
              <a:ea typeface="Gadugi" panose="020B0502040204020203" pitchFamily="34" charset="0"/>
            </a:rPr>
            <a:t>reached the age of majority</a:t>
          </a:r>
          <a:r>
            <a:rPr lang="en-US" sz="1400" kern="1200" dirty="0">
              <a:solidFill>
                <a:schemeClr val="accent4">
                  <a:lumMod val="90000"/>
                  <a:lumOff val="10000"/>
                </a:schemeClr>
              </a:solidFill>
              <a:latin typeface="Gadugi" panose="020B0502040204020203" pitchFamily="34" charset="0"/>
              <a:ea typeface="Gadugi" panose="020B0502040204020203" pitchFamily="34" charset="0"/>
            </a:rPr>
            <a:t>, who are under the age of 26 or the eligibility age for post-majority services specified in the applicable provincial or Yukon legislation (whichever age is greater), </a:t>
          </a:r>
          <a:r>
            <a:rPr lang="en-US" sz="1400" b="1" kern="1200" dirty="0">
              <a:solidFill>
                <a:schemeClr val="accent4">
                  <a:lumMod val="90000"/>
                  <a:lumOff val="10000"/>
                </a:schemeClr>
              </a:solidFill>
              <a:latin typeface="Gadugi" panose="020B0502040204020203" pitchFamily="34" charset="0"/>
              <a:ea typeface="Gadugi" panose="020B0502040204020203" pitchFamily="34" charset="0"/>
            </a:rPr>
            <a:t>who were in care funded by the province or Yukon on the day they reached the age of majority and who are ordinarily resident on reserve or residing in the Yukon</a:t>
          </a:r>
          <a:r>
            <a:rPr lang="en-US" sz="1400" kern="1200" dirty="0">
              <a:solidFill>
                <a:schemeClr val="accent4">
                  <a:lumMod val="90000"/>
                  <a:lumOff val="10000"/>
                </a:schemeClr>
              </a:solidFill>
              <a:latin typeface="Gadugi" panose="020B0502040204020203" pitchFamily="34" charset="0"/>
              <a:ea typeface="Gadugi" panose="020B0502040204020203" pitchFamily="34" charset="0"/>
            </a:rPr>
            <a:t>.</a:t>
          </a:r>
        </a:p>
      </dsp:txBody>
      <dsp:txXfrm>
        <a:off x="2677215" y="2053243"/>
        <a:ext cx="6211847" cy="31950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AB33B-E52C-4C61-AF74-6DB8AFC99DC2}">
      <dsp:nvSpPr>
        <dsp:cNvPr id="0" name=""/>
        <dsp:cNvSpPr/>
      </dsp:nvSpPr>
      <dsp:spPr>
        <a:xfrm>
          <a:off x="1143002" y="152396"/>
          <a:ext cx="1309907" cy="11133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3000" b="-3000"/>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AFD258-A114-45ED-881F-A6EB033F80E0}">
      <dsp:nvSpPr>
        <dsp:cNvPr id="0" name=""/>
        <dsp:cNvSpPr/>
      </dsp:nvSpPr>
      <dsp:spPr>
        <a:xfrm>
          <a:off x="7" y="1295401"/>
          <a:ext cx="3742591" cy="477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b="1"/>
          </a:pPr>
          <a:r>
            <a:rPr lang="en-US" sz="2400" kern="1200" dirty="0">
              <a:latin typeface="Gadugi" panose="020B0502040204020203" pitchFamily="34" charset="0"/>
              <a:ea typeface="Gadugi" panose="020B0502040204020203" pitchFamily="34" charset="0"/>
            </a:rPr>
            <a:t>Direct Services</a:t>
          </a:r>
        </a:p>
      </dsp:txBody>
      <dsp:txXfrm>
        <a:off x="7" y="1295401"/>
        <a:ext cx="3742591" cy="477154"/>
      </dsp:txXfrm>
    </dsp:sp>
    <dsp:sp modelId="{6D78E424-D4FB-4404-A878-1ADF1F8DC600}">
      <dsp:nvSpPr>
        <dsp:cNvPr id="0" name=""/>
        <dsp:cNvSpPr/>
      </dsp:nvSpPr>
      <dsp:spPr>
        <a:xfrm>
          <a:off x="152405" y="1859812"/>
          <a:ext cx="3742591" cy="3169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b="1" kern="1200" dirty="0">
              <a:latin typeface="Gadugi" panose="020B0502040204020203" pitchFamily="34" charset="0"/>
              <a:ea typeface="Gadugi" panose="020B0502040204020203" pitchFamily="34" charset="0"/>
            </a:rPr>
            <a:t>Costs that are provided to directly support the individual. Costs are Identified through 4 main areas, or “Service Buckets”</a:t>
          </a:r>
          <a:endParaRPr lang="en-US" sz="1800" kern="1200" dirty="0">
            <a:latin typeface="Gadugi" panose="020B0502040204020203" pitchFamily="34" charset="0"/>
            <a:ea typeface="Gadugi" panose="020B0502040204020203" pitchFamily="34" charset="0"/>
          </a:endParaRPr>
        </a:p>
        <a:p>
          <a:pPr marL="0" lvl="0" indent="0" algn="l" defTabSz="711200">
            <a:lnSpc>
              <a:spcPct val="100000"/>
            </a:lnSpc>
            <a:spcBef>
              <a:spcPct val="0"/>
            </a:spcBef>
            <a:spcAft>
              <a:spcPct val="35000"/>
            </a:spcAft>
            <a:buNone/>
          </a:pPr>
          <a:r>
            <a:rPr lang="en-US" sz="1600" b="0" kern="1200" dirty="0">
              <a:latin typeface="Gadugi" panose="020B0502040204020203" pitchFamily="34" charset="0"/>
              <a:ea typeface="Gadugi" panose="020B0502040204020203" pitchFamily="34" charset="0"/>
            </a:rPr>
            <a:t>- Learning, Educational &amp; Professional Development Opportunities</a:t>
          </a:r>
        </a:p>
        <a:p>
          <a:pPr marL="0" lvl="0" indent="0" algn="l" defTabSz="711200">
            <a:lnSpc>
              <a:spcPct val="100000"/>
            </a:lnSpc>
            <a:spcBef>
              <a:spcPct val="0"/>
            </a:spcBef>
            <a:spcAft>
              <a:spcPct val="35000"/>
            </a:spcAft>
            <a:buNone/>
          </a:pPr>
          <a:r>
            <a:rPr lang="en-US" sz="1600" b="0" u="none" strike="noStrike" kern="1200" baseline="0" dirty="0">
              <a:latin typeface="Gadugi" panose="020B0502040204020203" pitchFamily="34" charset="0"/>
              <a:ea typeface="Gadugi" panose="020B0502040204020203" pitchFamily="34" charset="0"/>
            </a:rPr>
            <a:t>- Financial Support &amp; Safe, Stable, Comfortable Housing</a:t>
          </a:r>
          <a:endParaRPr lang="en-US" sz="1600" b="0" kern="1200" dirty="0">
            <a:latin typeface="Gadugi" panose="020B0502040204020203" pitchFamily="34" charset="0"/>
            <a:ea typeface="Gadugi" panose="020B0502040204020203" pitchFamily="34" charset="0"/>
          </a:endParaRPr>
        </a:p>
        <a:p>
          <a:pPr marL="0" lvl="0" indent="0" algn="l" defTabSz="711200">
            <a:lnSpc>
              <a:spcPct val="100000"/>
            </a:lnSpc>
            <a:spcBef>
              <a:spcPct val="0"/>
            </a:spcBef>
            <a:spcAft>
              <a:spcPct val="35000"/>
            </a:spcAft>
            <a:buNone/>
          </a:pPr>
          <a:r>
            <a:rPr lang="en-US" sz="1600" b="0" u="none" strike="noStrike" kern="1200" baseline="0" dirty="0">
              <a:latin typeface="Gadugi" panose="020B0502040204020203" pitchFamily="34" charset="0"/>
              <a:ea typeface="Gadugi" panose="020B0502040204020203" pitchFamily="34" charset="0"/>
            </a:rPr>
            <a:t>- Physical, Mental &amp; Social Wellbeing</a:t>
          </a:r>
          <a:endParaRPr lang="en-US" sz="1600" b="0" kern="1200" dirty="0">
            <a:latin typeface="Gadugi" panose="020B0502040204020203" pitchFamily="34" charset="0"/>
            <a:ea typeface="Gadugi" panose="020B0502040204020203" pitchFamily="34" charset="0"/>
          </a:endParaRPr>
        </a:p>
        <a:p>
          <a:pPr marL="0" lvl="0" indent="0" algn="l" defTabSz="711200">
            <a:lnSpc>
              <a:spcPct val="100000"/>
            </a:lnSpc>
            <a:spcBef>
              <a:spcPct val="0"/>
            </a:spcBef>
            <a:spcAft>
              <a:spcPct val="35000"/>
            </a:spcAft>
            <a:buNone/>
          </a:pPr>
          <a:r>
            <a:rPr lang="en-US" sz="1600" b="0" u="none" strike="noStrike" kern="1200" baseline="0" dirty="0">
              <a:latin typeface="Gadugi" panose="020B0502040204020203" pitchFamily="34" charset="0"/>
              <a:ea typeface="Gadugi" panose="020B0502040204020203" pitchFamily="34" charset="0"/>
            </a:rPr>
            <a:t>- (Re)connection with Land, Culture, Language &amp; Community </a:t>
          </a:r>
          <a:r>
            <a:rPr lang="en-US" sz="1700" b="1" u="none" strike="noStrike" kern="1200" baseline="0" dirty="0"/>
            <a:t>	</a:t>
          </a:r>
          <a:r>
            <a:rPr lang="en-US" sz="1700" b="1" kern="1200" dirty="0"/>
            <a:t>	</a:t>
          </a:r>
          <a:endParaRPr lang="en-US" sz="1700" kern="1200" dirty="0"/>
        </a:p>
        <a:p>
          <a:pPr marL="0" lvl="0" indent="0" algn="l" defTabSz="755650">
            <a:lnSpc>
              <a:spcPct val="100000"/>
            </a:lnSpc>
            <a:spcBef>
              <a:spcPct val="0"/>
            </a:spcBef>
            <a:spcAft>
              <a:spcPct val="35000"/>
            </a:spcAft>
            <a:buNone/>
          </a:pPr>
          <a:endParaRPr lang="en-US" sz="1700" kern="1200" dirty="0"/>
        </a:p>
      </dsp:txBody>
      <dsp:txXfrm>
        <a:off x="152405" y="1859812"/>
        <a:ext cx="3742591" cy="3169387"/>
      </dsp:txXfrm>
    </dsp:sp>
    <dsp:sp modelId="{D36E8907-AE4F-4E02-8001-F6D42EB47E86}">
      <dsp:nvSpPr>
        <dsp:cNvPr id="0" name=""/>
        <dsp:cNvSpPr/>
      </dsp:nvSpPr>
      <dsp:spPr>
        <a:xfrm>
          <a:off x="5105396" y="228594"/>
          <a:ext cx="1309907" cy="11133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3000" b="-3000"/>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ED8BA64-FF2B-4B56-99D8-AA2CB0A69265}">
      <dsp:nvSpPr>
        <dsp:cNvPr id="0" name=""/>
        <dsp:cNvSpPr/>
      </dsp:nvSpPr>
      <dsp:spPr>
        <a:xfrm>
          <a:off x="4114799" y="1295401"/>
          <a:ext cx="3742591" cy="477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b="1"/>
          </a:pPr>
          <a:r>
            <a:rPr lang="en-US" sz="2400" kern="1200" dirty="0">
              <a:latin typeface="Gadugi" panose="020B0502040204020203" pitchFamily="34" charset="0"/>
              <a:ea typeface="Gadugi" panose="020B0502040204020203" pitchFamily="34" charset="0"/>
            </a:rPr>
            <a:t>Indirect Services</a:t>
          </a:r>
        </a:p>
      </dsp:txBody>
      <dsp:txXfrm>
        <a:off x="4114799" y="1295401"/>
        <a:ext cx="3742591" cy="477154"/>
      </dsp:txXfrm>
    </dsp:sp>
    <dsp:sp modelId="{70CB1528-5616-4552-9EBA-F286D8F0EBD6}">
      <dsp:nvSpPr>
        <dsp:cNvPr id="0" name=""/>
        <dsp:cNvSpPr/>
      </dsp:nvSpPr>
      <dsp:spPr>
        <a:xfrm>
          <a:off x="4114799" y="1859812"/>
          <a:ext cx="3742591" cy="3169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b="1" kern="1200" dirty="0">
              <a:latin typeface="Gadugi" panose="020B0502040204020203" pitchFamily="34" charset="0"/>
              <a:ea typeface="Gadugi" panose="020B0502040204020203" pitchFamily="34" charset="0"/>
            </a:rPr>
            <a:t>Activities or costs related to operational activities. </a:t>
          </a:r>
          <a:endParaRPr lang="en-US" sz="1600" kern="1200" dirty="0">
            <a:latin typeface="Gadugi" panose="020B0502040204020203" pitchFamily="34" charset="0"/>
            <a:ea typeface="Gadugi" panose="020B0502040204020203" pitchFamily="34" charset="0"/>
          </a:endParaRPr>
        </a:p>
        <a:p>
          <a:pPr marL="0" lvl="0" indent="0" algn="l" defTabSz="711200">
            <a:lnSpc>
              <a:spcPct val="100000"/>
            </a:lnSpc>
            <a:spcBef>
              <a:spcPct val="0"/>
            </a:spcBef>
            <a:spcAft>
              <a:spcPct val="35000"/>
            </a:spcAft>
            <a:buNone/>
          </a:pPr>
          <a:r>
            <a:rPr lang="en-US" sz="1600" kern="1200" dirty="0">
              <a:latin typeface="Gadugi" panose="020B0502040204020203" pitchFamily="34" charset="0"/>
              <a:ea typeface="Gadugi" panose="020B0502040204020203" pitchFamily="34" charset="0"/>
            </a:rPr>
            <a:t>-Costs that are not readily identified for the project function or activity, but are necessary for the general operation and delivery of post-majority support service activities. </a:t>
          </a:r>
        </a:p>
        <a:p>
          <a:pPr marL="0" lvl="0" indent="0" algn="l" defTabSz="711200">
            <a:lnSpc>
              <a:spcPct val="100000"/>
            </a:lnSpc>
            <a:spcBef>
              <a:spcPct val="0"/>
            </a:spcBef>
            <a:spcAft>
              <a:spcPct val="35000"/>
            </a:spcAft>
            <a:buNone/>
          </a:pPr>
          <a:r>
            <a:rPr lang="en-US" sz="1600" kern="1200" dirty="0">
              <a:latin typeface="Gadugi" panose="020B0502040204020203" pitchFamily="34" charset="0"/>
              <a:ea typeface="Gadugi" panose="020B0502040204020203" pitchFamily="34" charset="0"/>
            </a:rPr>
            <a:t>-Costs that go toward the operations or overhead expenses of supporting post-majority support services, such as salaries, utilities, program expenditures </a:t>
          </a:r>
        </a:p>
      </dsp:txBody>
      <dsp:txXfrm>
        <a:off x="4114799" y="1859812"/>
        <a:ext cx="3742591" cy="31693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9C008-3883-4395-A826-1AE16DF303AA}">
      <dsp:nvSpPr>
        <dsp:cNvPr id="0" name=""/>
        <dsp:cNvSpPr/>
      </dsp:nvSpPr>
      <dsp:spPr>
        <a:xfrm>
          <a:off x="2520076" y="709044"/>
          <a:ext cx="3266185" cy="3354978"/>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5880" tIns="55880" rIns="55880" bIns="55880" numCol="1" spcCol="1270" anchor="ctr" anchorCtr="0">
          <a:noAutofit/>
        </a:bodyPr>
        <a:lstStyle/>
        <a:p>
          <a:pPr marL="0" lvl="0" indent="0" algn="ctr" defTabSz="1955800">
            <a:lnSpc>
              <a:spcPct val="90000"/>
            </a:lnSpc>
            <a:spcBef>
              <a:spcPct val="0"/>
            </a:spcBef>
            <a:spcAft>
              <a:spcPct val="35000"/>
            </a:spcAft>
            <a:buNone/>
          </a:pPr>
          <a:r>
            <a:rPr lang="en-US" sz="4400" kern="1200" dirty="0"/>
            <a:t>Direct Services</a:t>
          </a:r>
        </a:p>
      </dsp:txBody>
      <dsp:txXfrm>
        <a:off x="2998398" y="1200369"/>
        <a:ext cx="2309541" cy="2372328"/>
      </dsp:txXfrm>
    </dsp:sp>
    <dsp:sp modelId="{E42EAE59-E599-486A-96FD-658678FE0E13}">
      <dsp:nvSpPr>
        <dsp:cNvPr id="0" name=""/>
        <dsp:cNvSpPr/>
      </dsp:nvSpPr>
      <dsp:spPr>
        <a:xfrm>
          <a:off x="5270503" y="2146438"/>
          <a:ext cx="2567537" cy="2716577"/>
        </a:xfrm>
        <a:prstGeom prst="ellipse">
          <a:avLst/>
        </a:prstGeom>
        <a:solidFill>
          <a:schemeClr val="accent4">
            <a:alpha val="50000"/>
            <a:hueOff val="-900000"/>
            <a:satOff val="-19203"/>
            <a:lumOff val="140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Gadugi" panose="020B0502040204020203" pitchFamily="34" charset="0"/>
              <a:ea typeface="Gadugi" panose="020B0502040204020203" pitchFamily="34" charset="0"/>
            </a:rPr>
            <a:t>Learning, Educational &amp; Professional Development Opportunities</a:t>
          </a:r>
        </a:p>
        <a:p>
          <a:pPr marL="0" lvl="0" indent="0" algn="ctr" defTabSz="488950">
            <a:lnSpc>
              <a:spcPct val="90000"/>
            </a:lnSpc>
            <a:spcBef>
              <a:spcPct val="0"/>
            </a:spcBef>
            <a:spcAft>
              <a:spcPct val="35000"/>
            </a:spcAft>
            <a:buNone/>
          </a:pPr>
          <a:r>
            <a:rPr lang="en-US" sz="1100" kern="1200" dirty="0">
              <a:latin typeface="Gadugi" panose="020B0502040204020203" pitchFamily="34" charset="0"/>
              <a:ea typeface="Gadugi" panose="020B0502040204020203" pitchFamily="34" charset="0"/>
            </a:rPr>
            <a:t>Activities, services and costs that ensure young people have opportunities to learn and grow in ways that are meaningful to them, their goals and life plan. </a:t>
          </a:r>
          <a:r>
            <a:rPr lang="en-US" sz="1100" kern="1200" dirty="0"/>
            <a:t>	</a:t>
          </a:r>
        </a:p>
      </dsp:txBody>
      <dsp:txXfrm>
        <a:off x="5646510" y="2544271"/>
        <a:ext cx="1815523" cy="1920911"/>
      </dsp:txXfrm>
    </dsp:sp>
    <dsp:sp modelId="{64D25BD5-D707-41F7-B248-A694E81BC6DF}">
      <dsp:nvSpPr>
        <dsp:cNvPr id="0" name=""/>
        <dsp:cNvSpPr/>
      </dsp:nvSpPr>
      <dsp:spPr>
        <a:xfrm>
          <a:off x="5118108" y="32415"/>
          <a:ext cx="2744704" cy="2539854"/>
        </a:xfrm>
        <a:prstGeom prst="ellipse">
          <a:avLst/>
        </a:prstGeom>
        <a:solidFill>
          <a:schemeClr val="accent4">
            <a:alpha val="50000"/>
            <a:hueOff val="-1800000"/>
            <a:satOff val="-38406"/>
            <a:lumOff val="280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u="none" strike="noStrike" kern="1200" baseline="0" dirty="0">
              <a:latin typeface="Gadugi" panose="020B0502040204020203" pitchFamily="34" charset="0"/>
              <a:ea typeface="Gadugi" panose="020B0502040204020203" pitchFamily="34" charset="0"/>
            </a:rPr>
            <a:t>Financial Support &amp; Safe, Stable, Comfortable Housing </a:t>
          </a:r>
        </a:p>
        <a:p>
          <a:pPr marL="0" lvl="0" indent="0" algn="ctr" defTabSz="488950">
            <a:lnSpc>
              <a:spcPct val="90000"/>
            </a:lnSpc>
            <a:spcBef>
              <a:spcPct val="0"/>
            </a:spcBef>
            <a:spcAft>
              <a:spcPct val="35000"/>
            </a:spcAft>
            <a:buNone/>
          </a:pPr>
          <a:r>
            <a:rPr lang="en-US" sz="1100" b="0" u="none" strike="noStrike" kern="1200" baseline="0" dirty="0">
              <a:latin typeface="Gadugi" panose="020B0502040204020203" pitchFamily="34" charset="0"/>
              <a:ea typeface="Gadugi" panose="020B0502040204020203" pitchFamily="34" charset="0"/>
            </a:rPr>
            <a:t>Activities, services and costs that ensure young people have the financial resources to meet their needs. To have their basic needs met in a secure and consistent way. </a:t>
          </a:r>
          <a:endParaRPr lang="en-US" sz="1100" b="1" u="none" strike="noStrike" kern="1200" baseline="0" dirty="0">
            <a:latin typeface="Gadugi" panose="020B0502040204020203" pitchFamily="34" charset="0"/>
            <a:ea typeface="Gadugi" panose="020B0502040204020203" pitchFamily="34" charset="0"/>
          </a:endParaRPr>
        </a:p>
        <a:p>
          <a:pPr marL="0" lvl="0" indent="0" algn="ctr" defTabSz="488950">
            <a:lnSpc>
              <a:spcPct val="90000"/>
            </a:lnSpc>
            <a:spcBef>
              <a:spcPct val="0"/>
            </a:spcBef>
            <a:spcAft>
              <a:spcPct val="35000"/>
            </a:spcAft>
            <a:buNone/>
          </a:pPr>
          <a:endParaRPr lang="en-US" sz="1000" kern="1200" dirty="0"/>
        </a:p>
      </dsp:txBody>
      <dsp:txXfrm>
        <a:off x="5520061" y="404368"/>
        <a:ext cx="1940798" cy="1795948"/>
      </dsp:txXfrm>
    </dsp:sp>
    <dsp:sp modelId="{D992EB4F-E70C-4BDA-ACD0-9AAD556188CB}">
      <dsp:nvSpPr>
        <dsp:cNvPr id="0" name=""/>
        <dsp:cNvSpPr/>
      </dsp:nvSpPr>
      <dsp:spPr>
        <a:xfrm>
          <a:off x="468639" y="2068718"/>
          <a:ext cx="2771995" cy="2898642"/>
        </a:xfrm>
        <a:prstGeom prst="ellipse">
          <a:avLst/>
        </a:prstGeom>
        <a:solidFill>
          <a:schemeClr val="accent4">
            <a:alpha val="50000"/>
            <a:hueOff val="-2700000"/>
            <a:satOff val="-57609"/>
            <a:lumOff val="420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u="none" strike="noStrike" kern="1200" baseline="0" dirty="0">
              <a:latin typeface="Gadugi" panose="020B0502040204020203" pitchFamily="34" charset="0"/>
              <a:ea typeface="Gadugi" panose="020B0502040204020203" pitchFamily="34" charset="0"/>
            </a:rPr>
            <a:t>(Re)connection with Land, Culture, Language &amp; Community</a:t>
          </a:r>
        </a:p>
        <a:p>
          <a:pPr marL="0" lvl="0" indent="0" algn="ctr" defTabSz="488950">
            <a:lnSpc>
              <a:spcPct val="90000"/>
            </a:lnSpc>
            <a:spcBef>
              <a:spcPct val="0"/>
            </a:spcBef>
            <a:spcAft>
              <a:spcPct val="35000"/>
            </a:spcAft>
            <a:buNone/>
          </a:pPr>
          <a:r>
            <a:rPr lang="en-US" sz="1100" b="0" u="none" strike="noStrike" kern="1200" baseline="0" dirty="0">
              <a:latin typeface="Gadugi" panose="020B0502040204020203" pitchFamily="34" charset="0"/>
              <a:ea typeface="Gadugi" panose="020B0502040204020203" pitchFamily="34" charset="0"/>
            </a:rPr>
            <a:t>Activities, services and costs that ensure young people are connected to their culture and communities in ways that are safe, meaningful to them, and at their own pace. </a:t>
          </a:r>
          <a:r>
            <a:rPr lang="en-US" sz="1100" b="1" u="none" strike="noStrike" kern="1200" baseline="0" dirty="0">
              <a:latin typeface="Gadugi" panose="020B0502040204020203" pitchFamily="34" charset="0"/>
              <a:ea typeface="Gadugi" panose="020B0502040204020203" pitchFamily="34" charset="0"/>
            </a:rPr>
            <a:t> </a:t>
          </a:r>
        </a:p>
        <a:p>
          <a:pPr marL="0" lvl="0" indent="0" algn="ctr" defTabSz="488950">
            <a:lnSpc>
              <a:spcPct val="90000"/>
            </a:lnSpc>
            <a:spcBef>
              <a:spcPct val="0"/>
            </a:spcBef>
            <a:spcAft>
              <a:spcPct val="35000"/>
            </a:spcAft>
            <a:buNone/>
          </a:pPr>
          <a:endParaRPr lang="en-US" sz="900" kern="1200" dirty="0"/>
        </a:p>
      </dsp:txBody>
      <dsp:txXfrm>
        <a:off x="874588" y="2493214"/>
        <a:ext cx="1960097" cy="2049650"/>
      </dsp:txXfrm>
    </dsp:sp>
    <dsp:sp modelId="{B9E59B99-0E62-468A-B6D4-380312B1767D}">
      <dsp:nvSpPr>
        <dsp:cNvPr id="0" name=""/>
        <dsp:cNvSpPr/>
      </dsp:nvSpPr>
      <dsp:spPr>
        <a:xfrm>
          <a:off x="507342" y="0"/>
          <a:ext cx="2567982" cy="2570504"/>
        </a:xfrm>
        <a:prstGeom prst="ellipse">
          <a:avLst/>
        </a:prstGeom>
        <a:solidFill>
          <a:schemeClr val="accent4">
            <a:alpha val="50000"/>
            <a:hueOff val="-3600000"/>
            <a:satOff val="-76812"/>
            <a:lumOff val="56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u="none" strike="noStrike" kern="1200" baseline="0" dirty="0">
              <a:latin typeface="Gadugi" panose="020B0502040204020203" pitchFamily="34" charset="0"/>
              <a:ea typeface="Gadugi" panose="020B0502040204020203" pitchFamily="34" charset="0"/>
            </a:rPr>
            <a:t>Physical, Mental &amp; Social Wellbeing</a:t>
          </a:r>
        </a:p>
        <a:p>
          <a:pPr marL="0" lvl="0" indent="0" algn="ctr" defTabSz="488950">
            <a:lnSpc>
              <a:spcPct val="90000"/>
            </a:lnSpc>
            <a:spcBef>
              <a:spcPct val="0"/>
            </a:spcBef>
            <a:spcAft>
              <a:spcPct val="35000"/>
            </a:spcAft>
            <a:buNone/>
          </a:pPr>
          <a:r>
            <a:rPr lang="en-US" sz="1100" b="0" u="none" strike="noStrike" kern="1200" baseline="0" dirty="0">
              <a:latin typeface="Gadugi" panose="020B0502040204020203" pitchFamily="34" charset="0"/>
              <a:ea typeface="Gadugi" panose="020B0502040204020203" pitchFamily="34" charset="0"/>
            </a:rPr>
            <a:t>Activities, services and costs that ensure young people have timely ongoing services that support their health and wellbeing. </a:t>
          </a:r>
          <a:r>
            <a:rPr lang="en-US" sz="1100" b="1" u="none" strike="noStrike" kern="1200" baseline="0" dirty="0">
              <a:latin typeface="Gadugi" panose="020B0502040204020203" pitchFamily="34" charset="0"/>
              <a:ea typeface="Gadugi" panose="020B0502040204020203" pitchFamily="34" charset="0"/>
            </a:rPr>
            <a:t> </a:t>
          </a:r>
          <a:endParaRPr lang="en-US" sz="1100" kern="1200" dirty="0">
            <a:latin typeface="Gadugi" panose="020B0502040204020203" pitchFamily="34" charset="0"/>
            <a:ea typeface="Gadugi" panose="020B0502040204020203" pitchFamily="34" charset="0"/>
          </a:endParaRPr>
        </a:p>
      </dsp:txBody>
      <dsp:txXfrm>
        <a:off x="883414" y="376442"/>
        <a:ext cx="1815838" cy="1817620"/>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078" name="Rectangle 6"/>
          <p:cNvSpPr>
            <a:spLocks noGrp="1" noChangeArrowheads="1"/>
          </p:cNvSpPr>
          <p:nvPr>
            <p:ph type="ftr" sz="quarter" idx="4"/>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175" eaLnBrk="0" hangingPunct="0">
              <a:defRPr>
                <a:solidFill>
                  <a:schemeClr val="tx1"/>
                </a:solidFill>
                <a:latin typeface="Verdana" pitchFamily="34" charset="0"/>
              </a:defRPr>
            </a:lvl1pPr>
            <a:lvl2pPr marL="743955" indent="-286137" defTabSz="925175" eaLnBrk="0" hangingPunct="0">
              <a:defRPr>
                <a:solidFill>
                  <a:schemeClr val="tx1"/>
                </a:solidFill>
                <a:latin typeface="Verdana" pitchFamily="34" charset="0"/>
              </a:defRPr>
            </a:lvl2pPr>
            <a:lvl3pPr marL="1144547" indent="-228910" defTabSz="925175" eaLnBrk="0" hangingPunct="0">
              <a:defRPr>
                <a:solidFill>
                  <a:schemeClr val="tx1"/>
                </a:solidFill>
                <a:latin typeface="Verdana" pitchFamily="34" charset="0"/>
              </a:defRPr>
            </a:lvl3pPr>
            <a:lvl4pPr marL="1602365" indent="-228910" defTabSz="925175" eaLnBrk="0" hangingPunct="0">
              <a:defRPr>
                <a:solidFill>
                  <a:schemeClr val="tx1"/>
                </a:solidFill>
                <a:latin typeface="Verdana" pitchFamily="34" charset="0"/>
              </a:defRPr>
            </a:lvl4pPr>
            <a:lvl5pPr marL="2060185" indent="-228910" defTabSz="925175" eaLnBrk="0" hangingPunct="0">
              <a:defRPr>
                <a:solidFill>
                  <a:schemeClr val="tx1"/>
                </a:solidFill>
                <a:latin typeface="Verdana" pitchFamily="34" charset="0"/>
              </a:defRPr>
            </a:lvl5pPr>
            <a:lvl6pPr marL="2518003" indent="-228910" defTabSz="925175" eaLnBrk="0" fontAlgn="base" hangingPunct="0">
              <a:lnSpc>
                <a:spcPct val="90000"/>
              </a:lnSpc>
              <a:spcBef>
                <a:spcPct val="0"/>
              </a:spcBef>
              <a:spcAft>
                <a:spcPct val="37000"/>
              </a:spcAft>
              <a:defRPr>
                <a:solidFill>
                  <a:schemeClr val="tx1"/>
                </a:solidFill>
                <a:latin typeface="Verdana" pitchFamily="34" charset="0"/>
              </a:defRPr>
            </a:lvl6pPr>
            <a:lvl7pPr marL="2975821" indent="-228910" defTabSz="925175" eaLnBrk="0" fontAlgn="base" hangingPunct="0">
              <a:lnSpc>
                <a:spcPct val="90000"/>
              </a:lnSpc>
              <a:spcBef>
                <a:spcPct val="0"/>
              </a:spcBef>
              <a:spcAft>
                <a:spcPct val="37000"/>
              </a:spcAft>
              <a:defRPr>
                <a:solidFill>
                  <a:schemeClr val="tx1"/>
                </a:solidFill>
                <a:latin typeface="Verdana" pitchFamily="34" charset="0"/>
              </a:defRPr>
            </a:lvl7pPr>
            <a:lvl8pPr marL="3433641" indent="-228910" defTabSz="925175" eaLnBrk="0" fontAlgn="base" hangingPunct="0">
              <a:lnSpc>
                <a:spcPct val="90000"/>
              </a:lnSpc>
              <a:spcBef>
                <a:spcPct val="0"/>
              </a:spcBef>
              <a:spcAft>
                <a:spcPct val="37000"/>
              </a:spcAft>
              <a:defRPr>
                <a:solidFill>
                  <a:schemeClr val="tx1"/>
                </a:solidFill>
                <a:latin typeface="Verdana" pitchFamily="34" charset="0"/>
              </a:defRPr>
            </a:lvl8pPr>
            <a:lvl9pPr marL="3891458" indent="-228910" defTabSz="925175"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dirty="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570094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2</a:t>
            </a:fld>
            <a:endParaRPr lang="en-CA"/>
          </a:p>
        </p:txBody>
      </p:sp>
    </p:spTree>
    <p:extLst>
      <p:ext uri="{BB962C8B-B14F-4D97-AF65-F5344CB8AC3E}">
        <p14:creationId xmlns:p14="http://schemas.microsoft.com/office/powerpoint/2010/main" val="3396605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3</a:t>
            </a:fld>
            <a:endParaRPr lang="en-CA"/>
          </a:p>
        </p:txBody>
      </p:sp>
    </p:spTree>
    <p:extLst>
      <p:ext uri="{BB962C8B-B14F-4D97-AF65-F5344CB8AC3E}">
        <p14:creationId xmlns:p14="http://schemas.microsoft.com/office/powerpoint/2010/main" val="2643950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8369989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descr="ISC_Branding_PPT_standard_10x7.5_ENG_FINAL_4.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07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093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308101"/>
            <a:ext cx="382270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07408" y="1308101"/>
            <a:ext cx="3822192" cy="4787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88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283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85800"/>
            <a:ext cx="4730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057400"/>
            <a:ext cx="3008313" cy="3962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338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763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Insert section title</a:t>
            </a:r>
          </a:p>
        </p:txBody>
      </p:sp>
      <p:sp>
        <p:nvSpPr>
          <p:cNvPr id="1027" name="Rectangle 3"/>
          <p:cNvSpPr>
            <a:spLocks noGrp="1" noChangeArrowheads="1"/>
          </p:cNvSpPr>
          <p:nvPr>
            <p:ph type="body" idx="1"/>
          </p:nvPr>
        </p:nvSpPr>
        <p:spPr bwMode="auto">
          <a:xfrm>
            <a:off x="368300" y="1308101"/>
            <a:ext cx="7861300" cy="4787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Click to edit master text styles</a:t>
            </a:r>
          </a:p>
          <a:p>
            <a:pPr lvl="1"/>
            <a:r>
              <a:rPr lang="en-CA" altLang="en-GB" dirty="0"/>
              <a:t>Second level</a:t>
            </a:r>
          </a:p>
          <a:p>
            <a:pPr lvl="2"/>
            <a:r>
              <a:rPr lang="en-CA" altLang="en-GB" dirty="0"/>
              <a:t>Third level</a:t>
            </a:r>
          </a:p>
          <a:p>
            <a:pPr lvl="3"/>
            <a:r>
              <a:rPr lang="en-CA" altLang="en-GB" dirty="0"/>
              <a:t>Fourth level</a:t>
            </a:r>
          </a:p>
        </p:txBody>
      </p:sp>
      <p:sp>
        <p:nvSpPr>
          <p:cNvPr id="9" name="TextBox 8"/>
          <p:cNvSpPr txBox="1"/>
          <p:nvPr userDrawn="1"/>
        </p:nvSpPr>
        <p:spPr>
          <a:xfrm>
            <a:off x="33967" y="6238718"/>
            <a:ext cx="861125" cy="276999"/>
          </a:xfrm>
          <a:prstGeom prst="rect">
            <a:avLst/>
          </a:prstGeom>
          <a:noFill/>
        </p:spPr>
        <p:txBody>
          <a:bodyPr wrap="square" rtlCol="0">
            <a:spAutoFit/>
          </a:bodyPr>
          <a:lstStyle/>
          <a:p>
            <a:pPr algn="ctr"/>
            <a:fld id="{42816EBD-076B-0740-B037-2845E45D885E}" type="slidenum">
              <a:rPr lang="en-US" sz="1200" b="0" i="0" baseline="0" smtClean="0">
                <a:solidFill>
                  <a:schemeClr val="tx1">
                    <a:lumMod val="85000"/>
                    <a:lumOff val="15000"/>
                  </a:schemeClr>
                </a:solidFill>
                <a:latin typeface="Arial"/>
              </a:rPr>
              <a:pPr algn="ctr"/>
              <a:t>‹#›</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ac-isc.gc.ca/eng/1592232608805/1592234588002#fn_cf_sr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hyperlink" Target="mailto:lexie.halls@sac-isc.gc.ca" TargetMode="External"/><Relationship Id="rId7" Type="http://schemas.openxmlformats.org/officeDocument/2006/relationships/hyperlink" Target="mailto:matthew.li@sac-isc.gc.ca" TargetMode="External"/><Relationship Id="rId2" Type="http://schemas.openxmlformats.org/officeDocument/2006/relationships/hyperlink" Target="mailto:creancesdeschrt-chrtclaims@sac-isc.gc.ca" TargetMode="External"/><Relationship Id="rId1" Type="http://schemas.openxmlformats.org/officeDocument/2006/relationships/slideLayout" Target="../slideLayouts/slideLayout3.xml"/><Relationship Id="rId6" Type="http://schemas.openxmlformats.org/officeDocument/2006/relationships/hyperlink" Target="mailto:sadia.faqiri@sac-isc.gc.ca" TargetMode="External"/><Relationship Id="rId5" Type="http://schemas.openxmlformats.org/officeDocument/2006/relationships/hyperlink" Target="mailto:marisa.thornhill2@sac-isc.gc.ca" TargetMode="External"/><Relationship Id="rId4" Type="http://schemas.openxmlformats.org/officeDocument/2006/relationships/hyperlink" Target="mailto:roberto.hernandezorellana@sac-isc.gc.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600200"/>
            <a:ext cx="5943600" cy="5091715"/>
          </a:xfrm>
          <a:prstGeom prst="rect">
            <a:avLst/>
          </a:prstGeom>
          <a:noFill/>
        </p:spPr>
        <p:txBody>
          <a:bodyPr wrap="square" rtlCol="0">
            <a:spAutoFit/>
          </a:bodyPr>
          <a:lstStyle/>
          <a:p>
            <a:pPr>
              <a:lnSpc>
                <a:spcPct val="100000"/>
              </a:lnSpc>
              <a:spcAft>
                <a:spcPts val="0"/>
              </a:spcAft>
            </a:pPr>
            <a:r>
              <a:rPr lang="en-US" sz="4400" b="1" dirty="0">
                <a:solidFill>
                  <a:schemeClr val="bg2"/>
                </a:solidFill>
                <a:latin typeface="Gadugi" panose="020B0502040204020203" pitchFamily="34" charset="0"/>
                <a:ea typeface="Gadugi" panose="020B0502040204020203" pitchFamily="34" charset="0"/>
              </a:rPr>
              <a:t>Post-Majority Support Services </a:t>
            </a:r>
          </a:p>
          <a:p>
            <a:pPr>
              <a:lnSpc>
                <a:spcPct val="100000"/>
              </a:lnSpc>
              <a:spcAft>
                <a:spcPts val="0"/>
              </a:spcAft>
            </a:pPr>
            <a:endParaRPr lang="en-US" sz="4400" b="1" dirty="0">
              <a:solidFill>
                <a:schemeClr val="bg2"/>
              </a:solidFill>
              <a:latin typeface="Gadugi" panose="020B0502040204020203" pitchFamily="34" charset="0"/>
              <a:ea typeface="Gadugi" panose="020B0502040204020203" pitchFamily="34" charset="0"/>
            </a:endParaRPr>
          </a:p>
          <a:p>
            <a:pPr>
              <a:lnSpc>
                <a:spcPct val="100000"/>
              </a:lnSpc>
              <a:spcAft>
                <a:spcPts val="0"/>
              </a:spcAft>
            </a:pPr>
            <a:r>
              <a:rPr lang="en-US" sz="2000" b="1" dirty="0">
                <a:effectLst/>
                <a:latin typeface="Gadugi" panose="020B0502040204020203" pitchFamily="34" charset="0"/>
                <a:ea typeface="Gadugi" panose="020B0502040204020203" pitchFamily="34" charset="0"/>
              </a:rPr>
              <a:t>Chiefs of Ontario Post-Majority </a:t>
            </a:r>
          </a:p>
          <a:p>
            <a:pPr>
              <a:lnSpc>
                <a:spcPct val="100000"/>
              </a:lnSpc>
              <a:spcAft>
                <a:spcPts val="0"/>
              </a:spcAft>
            </a:pPr>
            <a:r>
              <a:rPr lang="en-US" sz="2000" b="1" dirty="0">
                <a:effectLst/>
                <a:latin typeface="Gadugi" panose="020B0502040204020203" pitchFamily="34" charset="0"/>
                <a:ea typeface="Gadugi" panose="020B0502040204020203" pitchFamily="34" charset="0"/>
              </a:rPr>
              <a:t>Support Services and </a:t>
            </a:r>
          </a:p>
          <a:p>
            <a:pPr>
              <a:lnSpc>
                <a:spcPct val="100000"/>
              </a:lnSpc>
              <a:spcAft>
                <a:spcPts val="0"/>
              </a:spcAft>
            </a:pPr>
            <a:r>
              <a:rPr lang="en-US" sz="2000" b="1" dirty="0">
                <a:effectLst/>
                <a:latin typeface="Gadugi" panose="020B0502040204020203" pitchFamily="34" charset="0"/>
                <a:ea typeface="Gadugi" panose="020B0502040204020203" pitchFamily="34" charset="0"/>
              </a:rPr>
              <a:t>CFS Capital Conference</a:t>
            </a:r>
            <a:r>
              <a:rPr lang="en-US" sz="2000" dirty="0">
                <a:effectLst/>
                <a:latin typeface="Gadugi" panose="020B0502040204020203" pitchFamily="34" charset="0"/>
                <a:ea typeface="Gadugi" panose="020B0502040204020203" pitchFamily="34" charset="0"/>
              </a:rPr>
              <a:t> </a:t>
            </a:r>
            <a:endParaRPr lang="en-US" sz="2000" b="1" dirty="0">
              <a:solidFill>
                <a:schemeClr val="bg2"/>
              </a:solidFill>
              <a:latin typeface="Gadugi" panose="020B0502040204020203" pitchFamily="34" charset="0"/>
              <a:ea typeface="Gadugi" panose="020B0502040204020203" pitchFamily="34" charset="0"/>
            </a:endParaRPr>
          </a:p>
          <a:p>
            <a:pPr>
              <a:lnSpc>
                <a:spcPts val="3700"/>
              </a:lnSpc>
              <a:spcAft>
                <a:spcPts val="500"/>
              </a:spcAft>
            </a:pPr>
            <a:endParaRPr lang="en-US" sz="2000" b="1" dirty="0">
              <a:solidFill>
                <a:schemeClr val="bg2"/>
              </a:solidFill>
              <a:latin typeface="+mn-lt"/>
            </a:endParaRPr>
          </a:p>
          <a:p>
            <a:pPr>
              <a:lnSpc>
                <a:spcPts val="3700"/>
              </a:lnSpc>
              <a:spcAft>
                <a:spcPts val="500"/>
              </a:spcAft>
            </a:pPr>
            <a:endParaRPr lang="en-US" sz="2000" b="1" dirty="0">
              <a:solidFill>
                <a:schemeClr val="bg2"/>
              </a:solidFill>
              <a:latin typeface="+mn-lt"/>
            </a:endParaRPr>
          </a:p>
          <a:p>
            <a:pPr>
              <a:lnSpc>
                <a:spcPts val="3700"/>
              </a:lnSpc>
              <a:spcAft>
                <a:spcPts val="500"/>
              </a:spcAft>
            </a:pPr>
            <a:endParaRPr lang="en-US" sz="2000" b="1" dirty="0">
              <a:solidFill>
                <a:schemeClr val="bg2"/>
              </a:solidFill>
              <a:latin typeface="+mn-lt"/>
            </a:endParaRPr>
          </a:p>
          <a:p>
            <a:pPr>
              <a:lnSpc>
                <a:spcPts val="3700"/>
              </a:lnSpc>
              <a:spcAft>
                <a:spcPts val="500"/>
              </a:spcAft>
            </a:pPr>
            <a:r>
              <a:rPr lang="en-US" sz="2500" b="1" dirty="0">
                <a:solidFill>
                  <a:schemeClr val="bg2"/>
                </a:solidFill>
                <a:latin typeface="+mn-lt"/>
              </a:rPr>
              <a:t> </a:t>
            </a:r>
          </a:p>
        </p:txBody>
      </p:sp>
      <p:sp>
        <p:nvSpPr>
          <p:cNvPr id="3" name="TextBox 2"/>
          <p:cNvSpPr txBox="1"/>
          <p:nvPr/>
        </p:nvSpPr>
        <p:spPr>
          <a:xfrm>
            <a:off x="3238500" y="5562600"/>
            <a:ext cx="6019800" cy="469003"/>
          </a:xfrm>
          <a:prstGeom prst="rect">
            <a:avLst/>
          </a:prstGeom>
          <a:noFill/>
        </p:spPr>
        <p:txBody>
          <a:bodyPr wrap="square" lIns="101882" tIns="50941" rIns="101882" bIns="50941" rtlCol="0">
            <a:spAutoFit/>
          </a:bodyPr>
          <a:lstStyle/>
          <a:p>
            <a:pPr marL="0" indent="0" eaLnBrk="1" hangingPunct="1">
              <a:lnSpc>
                <a:spcPct val="107000"/>
              </a:lnSpc>
              <a:spcAft>
                <a:spcPct val="0"/>
              </a:spcAft>
              <a:buNone/>
            </a:pPr>
            <a:r>
              <a:rPr lang="en-US" altLang="en-US" sz="2400" b="1" dirty="0">
                <a:solidFill>
                  <a:srgbClr val="335C64"/>
                </a:solidFill>
                <a:latin typeface="Gadugi" panose="020B0502040204020203" pitchFamily="34" charset="0"/>
                <a:ea typeface="Gadugi" panose="020B0502040204020203" pitchFamily="34" charset="0"/>
              </a:rPr>
              <a:t>First Nations Child and Family Services</a:t>
            </a:r>
          </a:p>
        </p:txBody>
      </p:sp>
    </p:spTree>
    <p:extLst>
      <p:ext uri="{BB962C8B-B14F-4D97-AF65-F5344CB8AC3E}">
        <p14:creationId xmlns:p14="http://schemas.microsoft.com/office/powerpoint/2010/main" val="2089127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91254" y="152400"/>
            <a:ext cx="8867242" cy="990600"/>
          </a:xfrm>
          <a:prstGeom prst="rect">
            <a:avLst/>
          </a:prstGeom>
          <a:gradFill flip="none" rotWithShape="1">
            <a:gsLst>
              <a:gs pos="0">
                <a:srgbClr val="6A7A9C"/>
              </a:gs>
              <a:gs pos="39000">
                <a:srgbClr val="99888B"/>
              </a:gs>
              <a:gs pos="62000">
                <a:srgbClr val="AE8A74"/>
              </a:gs>
              <a:gs pos="100000">
                <a:srgbClr val="C88E4B"/>
              </a:gs>
            </a:gsLst>
            <a:lin ang="0" scaled="1"/>
            <a:tileRect/>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defTabSz="914400" rtl="0" eaLnBrk="1" fontAlgn="base" latinLnBrk="0" hangingPunct="1">
              <a:lnSpc>
                <a:spcPct val="90000"/>
              </a:lnSpc>
              <a:spcBef>
                <a:spcPct val="0"/>
              </a:spcBef>
              <a:spcAft>
                <a:spcPct val="0"/>
              </a:spcAft>
              <a:buNone/>
              <a:defRPr sz="4400" b="1" kern="1200" baseline="0">
                <a:solidFill>
                  <a:schemeClr val="tx1"/>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a:r>
              <a:rPr lang="en-CA" sz="3200" dirty="0">
                <a:solidFill>
                  <a:schemeClr val="bg1"/>
                </a:solidFill>
                <a:latin typeface="Gadugi" panose="020B0502040204020203" pitchFamily="34" charset="0"/>
                <a:ea typeface="Gadugi" panose="020B0502040204020203" pitchFamily="34" charset="0"/>
              </a:rPr>
              <a:t>Principles</a:t>
            </a:r>
            <a:endParaRPr lang="en-US" sz="3200" dirty="0">
              <a:solidFill>
                <a:schemeClr val="bg1"/>
              </a:solidFill>
              <a:latin typeface="Century Gothic" panose="020B0502020202020204" pitchFamily="34" charset="0"/>
            </a:endParaRPr>
          </a:p>
        </p:txBody>
      </p:sp>
      <p:graphicFrame>
        <p:nvGraphicFramePr>
          <p:cNvPr id="5" name="Diagram 4">
            <a:extLst>
              <a:ext uri="{FF2B5EF4-FFF2-40B4-BE49-F238E27FC236}">
                <a16:creationId xmlns:a16="http://schemas.microsoft.com/office/drawing/2014/main" id="{6E37B481-B759-4BEA-B515-E3BCDB50BB7C}"/>
              </a:ext>
            </a:extLst>
          </p:cNvPr>
          <p:cNvGraphicFramePr/>
          <p:nvPr>
            <p:extLst>
              <p:ext uri="{D42A27DB-BD31-4B8C-83A1-F6EECF244321}">
                <p14:modId xmlns:p14="http://schemas.microsoft.com/office/powerpoint/2010/main" val="830693615"/>
              </p:ext>
            </p:extLst>
          </p:nvPr>
        </p:nvGraphicFramePr>
        <p:xfrm>
          <a:off x="457200" y="1676400"/>
          <a:ext cx="8229600" cy="4168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658FAB15-1BFC-4BBD-9E48-2E18FD14C59C}"/>
              </a:ext>
            </a:extLst>
          </p:cNvPr>
          <p:cNvSpPr txBox="1"/>
          <p:nvPr/>
        </p:nvSpPr>
        <p:spPr>
          <a:xfrm>
            <a:off x="457200" y="1219200"/>
            <a:ext cx="8229600" cy="757130"/>
          </a:xfrm>
          <a:prstGeom prst="rect">
            <a:avLst/>
          </a:prstGeom>
          <a:noFill/>
        </p:spPr>
        <p:txBody>
          <a:bodyPr wrap="square" rtlCol="0">
            <a:spAutoFit/>
          </a:bodyPr>
          <a:lstStyle/>
          <a:p>
            <a:pPr marL="0" indent="0">
              <a:buNone/>
            </a:pPr>
            <a:r>
              <a:rPr lang="en-CA" sz="1600" dirty="0">
                <a:solidFill>
                  <a:schemeClr val="accent4">
                    <a:lumMod val="90000"/>
                    <a:lumOff val="10000"/>
                  </a:schemeClr>
                </a:solidFill>
                <a:latin typeface="Gadugi" panose="020B0502040204020203" pitchFamily="34" charset="0"/>
                <a:ea typeface="Gadugi" panose="020B0502040204020203" pitchFamily="34" charset="0"/>
              </a:rPr>
              <a:t>Post-majority support services are intended to provide wrap-around support that meets the distinct needs of First Nations youth and young adults and promotes and supports holistic positive outcomes for thriving First Nations youth and young adults.</a:t>
            </a:r>
          </a:p>
        </p:txBody>
      </p:sp>
      <p:sp>
        <p:nvSpPr>
          <p:cNvPr id="6" name="Rounded Rectangle 7">
            <a:extLst>
              <a:ext uri="{FF2B5EF4-FFF2-40B4-BE49-F238E27FC236}">
                <a16:creationId xmlns:a16="http://schemas.microsoft.com/office/drawing/2014/main" id="{2579A157-C6D9-4B97-AA3B-14232C226516}"/>
              </a:ext>
            </a:extLst>
          </p:cNvPr>
          <p:cNvSpPr/>
          <p:nvPr/>
        </p:nvSpPr>
        <p:spPr bwMode="auto">
          <a:xfrm>
            <a:off x="200422" y="5029940"/>
            <a:ext cx="8735758" cy="1447060"/>
          </a:xfrm>
          <a:prstGeom prst="roundRect">
            <a:avLst/>
          </a:prstGeom>
          <a:solidFill>
            <a:srgbClr val="3D3F58"/>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spcBef>
                <a:spcPts val="200"/>
              </a:spcBef>
              <a:spcAft>
                <a:spcPts val="200"/>
              </a:spcAft>
              <a:buNone/>
            </a:pPr>
            <a:r>
              <a:rPr lang="en-US" sz="1600" b="1" dirty="0">
                <a:solidFill>
                  <a:srgbClr val="FFFFFF"/>
                </a:solidFill>
                <a:latin typeface="Gadugi" panose="020B0502040204020203" pitchFamily="34" charset="0"/>
                <a:ea typeface="Gadugi" panose="020B0502040204020203" pitchFamily="34" charset="0"/>
              </a:rPr>
              <a:t>Post-Majority Support Services: </a:t>
            </a:r>
            <a:r>
              <a:rPr lang="en-US" sz="1600" dirty="0">
                <a:solidFill>
                  <a:srgbClr val="FFFFFF"/>
                </a:solidFill>
                <a:latin typeface="Gadugi" panose="020B0502040204020203" pitchFamily="34" charset="0"/>
                <a:ea typeface="Gadugi" panose="020B0502040204020203" pitchFamily="34" charset="0"/>
              </a:rPr>
              <a:t>Support to youth aging out of care and young adults formerly in care as they transition to adulthood. Post-Majority Support Services is funded at actual costs up to an individual’s 26</a:t>
            </a:r>
            <a:r>
              <a:rPr lang="en-US" sz="1600" baseline="30000" dirty="0">
                <a:solidFill>
                  <a:srgbClr val="FFFFFF"/>
                </a:solidFill>
                <a:latin typeface="Gadugi" panose="020B0502040204020203" pitchFamily="34" charset="0"/>
                <a:ea typeface="Gadugi" panose="020B0502040204020203" pitchFamily="34" charset="0"/>
              </a:rPr>
              <a:t>th</a:t>
            </a:r>
            <a:r>
              <a:rPr lang="en-US" sz="1600" dirty="0">
                <a:solidFill>
                  <a:srgbClr val="FFFFFF"/>
                </a:solidFill>
                <a:latin typeface="Gadugi" panose="020B0502040204020203" pitchFamily="34" charset="0"/>
                <a:ea typeface="Gadugi" panose="020B0502040204020203" pitchFamily="34" charset="0"/>
              </a:rPr>
              <a:t> birthday, or to the age as defined in Provincial/Yukon legislation (whichever is greater). Funding is available to agencies, First Nations or service providers authorized by the First Nation.</a:t>
            </a:r>
            <a:endParaRPr lang="en-US" sz="1600" b="1" dirty="0">
              <a:solidFill>
                <a:srgbClr val="FFFFFF"/>
              </a:solidFill>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2202167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bwMode="auto">
          <a:xfrm>
            <a:off x="152400" y="152400"/>
            <a:ext cx="8867242" cy="1219200"/>
          </a:xfrm>
          <a:prstGeom prst="rect">
            <a:avLst/>
          </a:prstGeom>
          <a:gradFill flip="none" rotWithShape="1">
            <a:gsLst>
              <a:gs pos="0">
                <a:srgbClr val="6A7A9C"/>
              </a:gs>
              <a:gs pos="39000">
                <a:srgbClr val="99888B"/>
              </a:gs>
              <a:gs pos="62000">
                <a:srgbClr val="AE8A74"/>
              </a:gs>
              <a:gs pos="100000">
                <a:srgbClr val="C88E4B"/>
              </a:gs>
            </a:gsLst>
            <a:lin ang="0" scaled="1"/>
            <a:tileRect/>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defTabSz="914400" rtl="0" eaLnBrk="1" fontAlgn="base" latinLnBrk="0" hangingPunct="1">
              <a:lnSpc>
                <a:spcPct val="90000"/>
              </a:lnSpc>
              <a:spcBef>
                <a:spcPct val="0"/>
              </a:spcBef>
              <a:spcAft>
                <a:spcPct val="0"/>
              </a:spcAft>
              <a:buNone/>
              <a:defRPr sz="4400" b="1" kern="1200" baseline="0">
                <a:solidFill>
                  <a:schemeClr val="tx1"/>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a:r>
              <a:rPr lang="en-US" sz="3200" dirty="0">
                <a:solidFill>
                  <a:schemeClr val="bg1"/>
                </a:solidFill>
                <a:latin typeface="Gadugi" panose="020B0502040204020203" pitchFamily="34" charset="0"/>
                <a:ea typeface="Gadugi" panose="020B0502040204020203" pitchFamily="34" charset="0"/>
              </a:rPr>
              <a:t>Who can access Post-Majority Support Services?</a:t>
            </a:r>
          </a:p>
        </p:txBody>
      </p:sp>
      <p:graphicFrame>
        <p:nvGraphicFramePr>
          <p:cNvPr id="3" name="Diagram 2">
            <a:extLst>
              <a:ext uri="{FF2B5EF4-FFF2-40B4-BE49-F238E27FC236}">
                <a16:creationId xmlns:a16="http://schemas.microsoft.com/office/drawing/2014/main" id="{107020E3-036E-4BBE-B5F9-4E54C33BA754}"/>
              </a:ext>
            </a:extLst>
          </p:cNvPr>
          <p:cNvGraphicFramePr/>
          <p:nvPr>
            <p:extLst>
              <p:ext uri="{D42A27DB-BD31-4B8C-83A1-F6EECF244321}">
                <p14:modId xmlns:p14="http://schemas.microsoft.com/office/powerpoint/2010/main" val="271356198"/>
              </p:ext>
            </p:extLst>
          </p:nvPr>
        </p:nvGraphicFramePr>
        <p:xfrm>
          <a:off x="-34636" y="1371600"/>
          <a:ext cx="9144000" cy="54400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4411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bwMode="auto">
          <a:xfrm>
            <a:off x="152400" y="152400"/>
            <a:ext cx="8867242" cy="1219200"/>
          </a:xfrm>
          <a:prstGeom prst="rect">
            <a:avLst/>
          </a:prstGeom>
          <a:gradFill flip="none" rotWithShape="1">
            <a:gsLst>
              <a:gs pos="0">
                <a:srgbClr val="6A7A9C"/>
              </a:gs>
              <a:gs pos="39000">
                <a:srgbClr val="99888B"/>
              </a:gs>
              <a:gs pos="62000">
                <a:srgbClr val="AE8A74"/>
              </a:gs>
              <a:gs pos="100000">
                <a:srgbClr val="C88E4B"/>
              </a:gs>
            </a:gsLst>
            <a:lin ang="0" scaled="1"/>
            <a:tileRect/>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defTabSz="914400" rtl="0" eaLnBrk="1" fontAlgn="base" latinLnBrk="0" hangingPunct="1">
              <a:lnSpc>
                <a:spcPct val="90000"/>
              </a:lnSpc>
              <a:spcBef>
                <a:spcPct val="0"/>
              </a:spcBef>
              <a:spcAft>
                <a:spcPct val="0"/>
              </a:spcAft>
              <a:buNone/>
              <a:defRPr sz="4400" b="1" kern="1200" baseline="0">
                <a:solidFill>
                  <a:schemeClr val="tx1"/>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a:r>
              <a:rPr lang="en-US" sz="3200" dirty="0">
                <a:solidFill>
                  <a:schemeClr val="bg1"/>
                </a:solidFill>
                <a:latin typeface="Gadugi" panose="020B0502040204020203" pitchFamily="34" charset="0"/>
                <a:ea typeface="Gadugi" panose="020B0502040204020203" pitchFamily="34" charset="0"/>
              </a:rPr>
              <a:t>Eligibility</a:t>
            </a:r>
          </a:p>
        </p:txBody>
      </p:sp>
      <p:sp>
        <p:nvSpPr>
          <p:cNvPr id="4" name="TextBox 3">
            <a:extLst>
              <a:ext uri="{FF2B5EF4-FFF2-40B4-BE49-F238E27FC236}">
                <a16:creationId xmlns:a16="http://schemas.microsoft.com/office/drawing/2014/main" id="{1DAA556F-CF3A-4F70-8BD5-6AE7490F219D}"/>
              </a:ext>
            </a:extLst>
          </p:cNvPr>
          <p:cNvSpPr txBox="1"/>
          <p:nvPr/>
        </p:nvSpPr>
        <p:spPr>
          <a:xfrm>
            <a:off x="509321" y="2895600"/>
            <a:ext cx="8153400" cy="2381934"/>
          </a:xfrm>
          <a:prstGeom prst="rect">
            <a:avLst/>
          </a:prstGeom>
          <a:noFill/>
        </p:spPr>
        <p:txBody>
          <a:bodyPr wrap="square" rtlCol="0">
            <a:spAutoFit/>
          </a:bodyPr>
          <a:lstStyle/>
          <a:p>
            <a:r>
              <a:rPr lang="en-US" sz="1600" dirty="0">
                <a:solidFill>
                  <a:schemeClr val="accent4">
                    <a:lumMod val="90000"/>
                    <a:lumOff val="10000"/>
                  </a:schemeClr>
                </a:solidFill>
                <a:latin typeface="Gadugi" panose="020B0502040204020203" pitchFamily="34" charset="0"/>
                <a:ea typeface="Gadugi" panose="020B0502040204020203" pitchFamily="34" charset="0"/>
              </a:rPr>
              <a:t>Eligibility is confirmed by the First Nation or service provider who is requesting </a:t>
            </a:r>
            <a:r>
              <a:rPr lang="en-US" sz="1600" dirty="0">
                <a:latin typeface="Gadugi" panose="020B0502040204020203" pitchFamily="34" charset="0"/>
                <a:ea typeface="Gadugi" panose="020B0502040204020203" pitchFamily="34" charset="0"/>
              </a:rPr>
              <a:t>PMSS funding.</a:t>
            </a:r>
            <a:r>
              <a:rPr lang="en-US" sz="1600" dirty="0">
                <a:solidFill>
                  <a:srgbClr val="FF0000"/>
                </a:solidFill>
                <a:latin typeface="Gadugi" panose="020B0502040204020203" pitchFamily="34" charset="0"/>
                <a:ea typeface="Gadugi" panose="020B0502040204020203" pitchFamily="34" charset="0"/>
              </a:rPr>
              <a:t> </a:t>
            </a:r>
          </a:p>
          <a:p>
            <a:pPr marL="285750" indent="-285750">
              <a:buFont typeface="Arial" panose="020B0604020202020204" pitchFamily="34" charset="0"/>
              <a:buChar char="•"/>
            </a:pPr>
            <a:r>
              <a:rPr lang="en-US" sz="1600" b="1" dirty="0">
                <a:solidFill>
                  <a:schemeClr val="accent4">
                    <a:lumMod val="90000"/>
                    <a:lumOff val="10000"/>
                  </a:schemeClr>
                </a:solidFill>
                <a:latin typeface="Gadugi" panose="020B0502040204020203" pitchFamily="34" charset="0"/>
                <a:ea typeface="Gadugi" panose="020B0502040204020203" pitchFamily="34" charset="0"/>
              </a:rPr>
              <a:t>There is a section in the request form for the requestor to attest to the eligibility of the young person. </a:t>
            </a:r>
          </a:p>
          <a:p>
            <a:pPr marL="285750" indent="-285750">
              <a:buFont typeface="Arial" panose="020B0604020202020204" pitchFamily="34" charset="0"/>
              <a:buChar char="•"/>
            </a:pPr>
            <a:r>
              <a:rPr lang="en-US" sz="1600" dirty="0">
                <a:solidFill>
                  <a:schemeClr val="accent4">
                    <a:lumMod val="90000"/>
                    <a:lumOff val="10000"/>
                  </a:schemeClr>
                </a:solidFill>
                <a:latin typeface="Gadugi" panose="020B0502040204020203" pitchFamily="34" charset="0"/>
                <a:ea typeface="Gadugi" panose="020B0502040204020203" pitchFamily="34" charset="0"/>
              </a:rPr>
              <a:t>The Post-Majority Support Services funding request form can be found in the Toolkit: Annex A, </a:t>
            </a:r>
            <a:r>
              <a:rPr lang="en-US" sz="1600" dirty="0">
                <a:solidFill>
                  <a:schemeClr val="accent4">
                    <a:lumMod val="90000"/>
                    <a:lumOff val="10000"/>
                  </a:schemeClr>
                </a:solidFill>
                <a:latin typeface="Gadugi" panose="020B0502040204020203" pitchFamily="34" charset="0"/>
                <a:ea typeface="Gadugi" panose="020B0502040204020203" pitchFamily="34" charset="0"/>
                <a:hlinkClick r:id="rId3">
                  <a:extLst>
                    <a:ext uri="{A12FA001-AC4F-418D-AE19-62706E023703}">
                      <ahyp:hlinkClr xmlns:ahyp="http://schemas.microsoft.com/office/drawing/2018/hyperlinkcolor" val="tx"/>
                    </a:ext>
                  </a:extLst>
                </a:hlinkClick>
              </a:rPr>
              <a:t>online on the ISC website</a:t>
            </a:r>
            <a:r>
              <a:rPr lang="en-US" sz="1600" dirty="0">
                <a:solidFill>
                  <a:schemeClr val="accent4">
                    <a:lumMod val="90000"/>
                    <a:lumOff val="10000"/>
                  </a:schemeClr>
                </a:solidFill>
                <a:latin typeface="Gadugi" panose="020B0502040204020203" pitchFamily="34" charset="0"/>
                <a:ea typeface="Gadugi" panose="020B0502040204020203" pitchFamily="34" charset="0"/>
              </a:rPr>
              <a:t>, or by requesting a copy from your ISC regional office.</a:t>
            </a:r>
          </a:p>
          <a:p>
            <a:pPr marL="285750" indent="-285750">
              <a:buFont typeface="Arial" panose="020B0604020202020204" pitchFamily="34" charset="0"/>
              <a:buChar char="•"/>
            </a:pPr>
            <a:endParaRPr lang="en-US" sz="1600" dirty="0">
              <a:solidFill>
                <a:schemeClr val="accent4">
                  <a:lumMod val="90000"/>
                  <a:lumOff val="10000"/>
                </a:schemeClr>
              </a:solidFill>
              <a:latin typeface="Gadugi" panose="020B0502040204020203" pitchFamily="34" charset="0"/>
              <a:ea typeface="Gadugi" panose="020B0502040204020203" pitchFamily="34" charset="0"/>
            </a:endParaRPr>
          </a:p>
          <a:p>
            <a:pPr marL="171450" indent="-171450">
              <a:buFont typeface="Arial" panose="020B0604020202020204" pitchFamily="34" charset="0"/>
              <a:buChar char="•"/>
            </a:pPr>
            <a:endParaRPr lang="en-US" sz="1100" dirty="0">
              <a:solidFill>
                <a:srgbClr val="000000"/>
              </a:solidFill>
              <a:latin typeface="Gadugi" panose="020B0502040204020203" pitchFamily="34" charset="0"/>
              <a:ea typeface="Gadugi" panose="020B0502040204020203" pitchFamily="34" charset="0"/>
            </a:endParaRPr>
          </a:p>
        </p:txBody>
      </p:sp>
      <p:sp>
        <p:nvSpPr>
          <p:cNvPr id="6" name="Rounded Rectangle 7">
            <a:extLst>
              <a:ext uri="{FF2B5EF4-FFF2-40B4-BE49-F238E27FC236}">
                <a16:creationId xmlns:a16="http://schemas.microsoft.com/office/drawing/2014/main" id="{9A34D325-7780-44F8-845D-F29131A26613}"/>
              </a:ext>
            </a:extLst>
          </p:cNvPr>
          <p:cNvSpPr/>
          <p:nvPr/>
        </p:nvSpPr>
        <p:spPr bwMode="auto">
          <a:xfrm>
            <a:off x="163286" y="1720866"/>
            <a:ext cx="8856356" cy="946133"/>
          </a:xfrm>
          <a:prstGeom prst="roundRect">
            <a:avLst/>
          </a:prstGeom>
          <a:solidFill>
            <a:srgbClr val="3D3F58"/>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1600" dirty="0">
                <a:solidFill>
                  <a:srgbClr val="FFFFFF"/>
                </a:solidFill>
                <a:latin typeface="Gadugi" panose="020B0502040204020203" pitchFamily="34" charset="0"/>
                <a:ea typeface="Gadugi" panose="020B0502040204020203" pitchFamily="34" charset="0"/>
              </a:rPr>
              <a:t>The </a:t>
            </a:r>
            <a:r>
              <a:rPr lang="en-US" sz="1600" b="1" dirty="0">
                <a:solidFill>
                  <a:srgbClr val="FFFFFF"/>
                </a:solidFill>
                <a:latin typeface="Gadugi" panose="020B0502040204020203" pitchFamily="34" charset="0"/>
                <a:ea typeface="Gadugi" panose="020B0502040204020203" pitchFamily="34" charset="0"/>
              </a:rPr>
              <a:t>definition of care </a:t>
            </a:r>
            <a:r>
              <a:rPr lang="en-US" sz="1600" dirty="0">
                <a:solidFill>
                  <a:srgbClr val="FFFFFF"/>
                </a:solidFill>
                <a:latin typeface="Gadugi" panose="020B0502040204020203" pitchFamily="34" charset="0"/>
                <a:ea typeface="Gadugi" panose="020B0502040204020203" pitchFamily="34" charset="0"/>
              </a:rPr>
              <a:t>includes when a child or youth, ordinarily resident on reserve, on </a:t>
            </a:r>
            <a:r>
              <a:rPr lang="en-US" sz="1600" dirty="0">
                <a:solidFill>
                  <a:srgbClr val="EEEEF6"/>
                </a:solidFill>
                <a:latin typeface="Gadugi" panose="020B0502040204020203" pitchFamily="34" charset="0"/>
                <a:ea typeface="Gadugi" panose="020B0502040204020203" pitchFamily="34" charset="0"/>
              </a:rPr>
              <a:t>Crown land </a:t>
            </a:r>
            <a:r>
              <a:rPr lang="en-US" sz="1600" dirty="0">
                <a:solidFill>
                  <a:srgbClr val="FFFFFF"/>
                </a:solidFill>
                <a:latin typeface="Gadugi" panose="020B0502040204020203" pitchFamily="34" charset="0"/>
                <a:ea typeface="Gadugi" panose="020B0502040204020203" pitchFamily="34" charset="0"/>
              </a:rPr>
              <a:t>or in the Yukon, and has been placed to live outside of the family/home of origin. For example, care status includes extended society care, guardianship, custody, alternate care, and kinship care.</a:t>
            </a:r>
          </a:p>
        </p:txBody>
      </p:sp>
      <p:sp>
        <p:nvSpPr>
          <p:cNvPr id="5" name="Content Placeholder 2">
            <a:extLst>
              <a:ext uri="{FF2B5EF4-FFF2-40B4-BE49-F238E27FC236}">
                <a16:creationId xmlns:a16="http://schemas.microsoft.com/office/drawing/2014/main" id="{8FB3A34B-52DD-481F-BFC7-DDF6924ACC89}"/>
              </a:ext>
            </a:extLst>
          </p:cNvPr>
          <p:cNvSpPr>
            <a:spLocks noGrp="1"/>
          </p:cNvSpPr>
          <p:nvPr>
            <p:ph idx="1"/>
          </p:nvPr>
        </p:nvSpPr>
        <p:spPr>
          <a:xfrm>
            <a:off x="509321" y="4800600"/>
            <a:ext cx="8153400" cy="1752600"/>
          </a:xfrm>
        </p:spPr>
        <p:txBody>
          <a:bodyPr/>
          <a:lstStyle/>
          <a:p>
            <a:pPr marL="0" indent="0">
              <a:buNone/>
            </a:pPr>
            <a:r>
              <a:rPr lang="en-US" sz="1600" b="1" dirty="0">
                <a:solidFill>
                  <a:schemeClr val="accent4">
                    <a:lumMod val="90000"/>
                    <a:lumOff val="10000"/>
                  </a:schemeClr>
                </a:solidFill>
                <a:latin typeface="Gadugi" panose="020B0502040204020203" pitchFamily="34" charset="0"/>
                <a:ea typeface="Gadugi" panose="020B0502040204020203" pitchFamily="34" charset="0"/>
              </a:rPr>
              <a:t>Who can request funding for Post-majority support services?</a:t>
            </a:r>
          </a:p>
          <a:p>
            <a:pPr lvl="1">
              <a:buFont typeface="Arial" panose="020B0604020202020204" pitchFamily="34" charset="0"/>
              <a:buChar char="•"/>
            </a:pPr>
            <a:r>
              <a:rPr lang="en-US" dirty="0">
                <a:solidFill>
                  <a:schemeClr val="accent4">
                    <a:lumMod val="90000"/>
                    <a:lumOff val="10000"/>
                  </a:schemeClr>
                </a:solidFill>
                <a:latin typeface="Gadugi" panose="020B0502040204020203" pitchFamily="34" charset="0"/>
                <a:ea typeface="Gadugi" panose="020B0502040204020203" pitchFamily="34" charset="0"/>
              </a:rPr>
              <a:t>A delegated or partially delegated FNCFS Agency;</a:t>
            </a:r>
          </a:p>
          <a:p>
            <a:pPr lvl="1">
              <a:buFont typeface="Arial" panose="020B0604020202020204" pitchFamily="34" charset="0"/>
              <a:buChar char="•"/>
            </a:pPr>
            <a:r>
              <a:rPr lang="en-US" dirty="0">
                <a:solidFill>
                  <a:schemeClr val="accent4">
                    <a:lumMod val="90000"/>
                    <a:lumOff val="10000"/>
                  </a:schemeClr>
                </a:solidFill>
                <a:latin typeface="Gadugi" panose="020B0502040204020203" pitchFamily="34" charset="0"/>
                <a:ea typeface="Gadugi" panose="020B0502040204020203" pitchFamily="34" charset="0"/>
              </a:rPr>
              <a:t>Provincial/Yukon service provider; </a:t>
            </a:r>
          </a:p>
          <a:p>
            <a:pPr lvl="1">
              <a:buFont typeface="Arial" panose="020B0604020202020204" pitchFamily="34" charset="0"/>
              <a:buChar char="•"/>
            </a:pPr>
            <a:r>
              <a:rPr lang="en-US" dirty="0">
                <a:solidFill>
                  <a:schemeClr val="accent4">
                    <a:lumMod val="90000"/>
                    <a:lumOff val="10000"/>
                  </a:schemeClr>
                </a:solidFill>
                <a:latin typeface="Gadugi" panose="020B0502040204020203" pitchFamily="34" charset="0"/>
                <a:ea typeface="Gadugi" panose="020B0502040204020203" pitchFamily="34" charset="0"/>
              </a:rPr>
              <a:t>A First Nation; and,</a:t>
            </a:r>
          </a:p>
          <a:p>
            <a:pPr lvl="1">
              <a:buFont typeface="Arial" panose="020B0604020202020204" pitchFamily="34" charset="0"/>
              <a:buChar char="•"/>
            </a:pPr>
            <a:r>
              <a:rPr lang="en-US" dirty="0">
                <a:solidFill>
                  <a:schemeClr val="accent4">
                    <a:lumMod val="90000"/>
                    <a:lumOff val="10000"/>
                  </a:schemeClr>
                </a:solidFill>
                <a:latin typeface="Gadugi" panose="020B0502040204020203" pitchFamily="34" charset="0"/>
                <a:ea typeface="Gadugi" panose="020B0502040204020203" pitchFamily="34" charset="0"/>
              </a:rPr>
              <a:t>A First Nation authorized service provider. </a:t>
            </a:r>
          </a:p>
          <a:p>
            <a:pPr marL="0" indent="0">
              <a:buNone/>
            </a:pPr>
            <a:endParaRPr lang="en-US" sz="1600" dirty="0">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248395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67BFB1EE-EC44-4CA9-8C61-7B73946D3AB4}"/>
              </a:ext>
            </a:extLst>
          </p:cNvPr>
          <p:cNvGraphicFramePr>
            <a:graphicFrameLocks noGrp="1"/>
          </p:cNvGraphicFramePr>
          <p:nvPr>
            <p:ph idx="1"/>
            <p:extLst>
              <p:ext uri="{D42A27DB-BD31-4B8C-83A1-F6EECF244321}">
                <p14:modId xmlns:p14="http://schemas.microsoft.com/office/powerpoint/2010/main" val="139987746"/>
              </p:ext>
            </p:extLst>
          </p:nvPr>
        </p:nvGraphicFramePr>
        <p:xfrm>
          <a:off x="457200" y="1143000"/>
          <a:ext cx="81534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a:extLst>
              <a:ext uri="{FF2B5EF4-FFF2-40B4-BE49-F238E27FC236}">
                <a16:creationId xmlns:a16="http://schemas.microsoft.com/office/drawing/2014/main" id="{9789E9F9-C02E-463C-BCD6-B8A2E27BA91E}"/>
              </a:ext>
            </a:extLst>
          </p:cNvPr>
          <p:cNvSpPr txBox="1">
            <a:spLocks noGrp="1"/>
          </p:cNvSpPr>
          <p:nvPr>
            <p:ph type="title"/>
          </p:nvPr>
        </p:nvSpPr>
        <p:spPr bwMode="auto">
          <a:xfrm>
            <a:off x="152400" y="76200"/>
            <a:ext cx="8839200" cy="1066800"/>
          </a:xfrm>
          <a:prstGeom prst="rect">
            <a:avLst/>
          </a:prstGeom>
          <a:gradFill flip="none" rotWithShape="1">
            <a:gsLst>
              <a:gs pos="0">
                <a:srgbClr val="6A7A9C"/>
              </a:gs>
              <a:gs pos="39000">
                <a:srgbClr val="99888B"/>
              </a:gs>
              <a:gs pos="62000">
                <a:srgbClr val="AE8A74"/>
              </a:gs>
              <a:gs pos="100000">
                <a:srgbClr val="C88E4B"/>
              </a:gs>
            </a:gsLst>
            <a:lin ang="0" scaled="1"/>
            <a:tileRect/>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defTabSz="914400" rtl="0" eaLnBrk="1" fontAlgn="base" latinLnBrk="0" hangingPunct="1">
              <a:lnSpc>
                <a:spcPct val="90000"/>
              </a:lnSpc>
              <a:spcBef>
                <a:spcPct val="0"/>
              </a:spcBef>
              <a:spcAft>
                <a:spcPct val="0"/>
              </a:spcAft>
              <a:buNone/>
              <a:defRPr sz="4400" b="1" kern="1200" baseline="0">
                <a:solidFill>
                  <a:schemeClr val="tx1"/>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a:r>
              <a:rPr lang="en-US" sz="3200" dirty="0">
                <a:solidFill>
                  <a:schemeClr val="bg1"/>
                </a:solidFill>
                <a:latin typeface="Gadugi" panose="020B0502040204020203" pitchFamily="34" charset="0"/>
                <a:ea typeface="Gadugi" panose="020B0502040204020203" pitchFamily="34" charset="0"/>
              </a:rPr>
              <a:t>Funded Services</a:t>
            </a:r>
          </a:p>
        </p:txBody>
      </p:sp>
    </p:spTree>
    <p:extLst>
      <p:ext uri="{BB962C8B-B14F-4D97-AF65-F5344CB8AC3E}">
        <p14:creationId xmlns:p14="http://schemas.microsoft.com/office/powerpoint/2010/main" val="3637262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789E9F9-C02E-463C-BCD6-B8A2E27BA91E}"/>
              </a:ext>
            </a:extLst>
          </p:cNvPr>
          <p:cNvSpPr txBox="1">
            <a:spLocks noGrp="1"/>
          </p:cNvSpPr>
          <p:nvPr>
            <p:ph type="title"/>
          </p:nvPr>
        </p:nvSpPr>
        <p:spPr bwMode="auto">
          <a:xfrm>
            <a:off x="152400" y="76200"/>
            <a:ext cx="8839200" cy="1066800"/>
          </a:xfrm>
          <a:prstGeom prst="rect">
            <a:avLst/>
          </a:prstGeom>
          <a:gradFill flip="none" rotWithShape="1">
            <a:gsLst>
              <a:gs pos="0">
                <a:srgbClr val="6A7A9C"/>
              </a:gs>
              <a:gs pos="39000">
                <a:srgbClr val="99888B"/>
              </a:gs>
              <a:gs pos="62000">
                <a:srgbClr val="AE8A74"/>
              </a:gs>
              <a:gs pos="100000">
                <a:srgbClr val="C88E4B"/>
              </a:gs>
            </a:gsLst>
            <a:lin ang="0" scaled="1"/>
            <a:tileRect/>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defTabSz="914400" rtl="0" eaLnBrk="1" fontAlgn="base" latinLnBrk="0" hangingPunct="1">
              <a:lnSpc>
                <a:spcPct val="90000"/>
              </a:lnSpc>
              <a:spcBef>
                <a:spcPct val="0"/>
              </a:spcBef>
              <a:spcAft>
                <a:spcPct val="0"/>
              </a:spcAft>
              <a:buNone/>
              <a:defRPr sz="4400" b="1" kern="1200" baseline="0">
                <a:solidFill>
                  <a:schemeClr val="tx1"/>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a:r>
              <a:rPr lang="en-US" sz="3200">
                <a:solidFill>
                  <a:schemeClr val="bg1"/>
                </a:solidFill>
                <a:latin typeface="Gadugi" panose="020B0502040204020203" pitchFamily="34" charset="0"/>
                <a:ea typeface="Gadugi" panose="020B0502040204020203" pitchFamily="34" charset="0"/>
              </a:rPr>
              <a:t>Funded Services</a:t>
            </a:r>
            <a:endParaRPr lang="en-US" sz="3200" dirty="0">
              <a:solidFill>
                <a:schemeClr val="bg1"/>
              </a:solidFill>
              <a:latin typeface="Gadugi" panose="020B0502040204020203" pitchFamily="34" charset="0"/>
              <a:ea typeface="Gadugi" panose="020B0502040204020203" pitchFamily="34" charset="0"/>
            </a:endParaRPr>
          </a:p>
        </p:txBody>
      </p:sp>
      <p:graphicFrame>
        <p:nvGraphicFramePr>
          <p:cNvPr id="13" name="Content Placeholder 12">
            <a:extLst>
              <a:ext uri="{FF2B5EF4-FFF2-40B4-BE49-F238E27FC236}">
                <a16:creationId xmlns:a16="http://schemas.microsoft.com/office/drawing/2014/main" id="{35227989-B1C4-4D79-AEB5-DBFAA5564078}"/>
              </a:ext>
            </a:extLst>
          </p:cNvPr>
          <p:cNvGraphicFramePr>
            <a:graphicFrameLocks noGrp="1"/>
          </p:cNvGraphicFramePr>
          <p:nvPr>
            <p:ph idx="1"/>
            <p:extLst>
              <p:ext uri="{D42A27DB-BD31-4B8C-83A1-F6EECF244321}">
                <p14:modId xmlns:p14="http://schemas.microsoft.com/office/powerpoint/2010/main" val="1244847990"/>
              </p:ext>
            </p:extLst>
          </p:nvPr>
        </p:nvGraphicFramePr>
        <p:xfrm>
          <a:off x="368300" y="1308100"/>
          <a:ext cx="8394700" cy="486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8629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5631646-048F-45A4-A881-C000BF8F61A2}"/>
              </a:ext>
            </a:extLst>
          </p:cNvPr>
          <p:cNvSpPr>
            <a:spLocks noGrp="1"/>
          </p:cNvSpPr>
          <p:nvPr>
            <p:ph sz="half" idx="1"/>
          </p:nvPr>
        </p:nvSpPr>
        <p:spPr>
          <a:xfrm>
            <a:off x="304800" y="1371600"/>
            <a:ext cx="8534400" cy="4724400"/>
          </a:xfrm>
        </p:spPr>
        <p:txBody>
          <a:bodyPr/>
          <a:lstStyle/>
          <a:p>
            <a:pPr>
              <a:spcBef>
                <a:spcPts val="600"/>
              </a:spcBef>
              <a:spcAft>
                <a:spcPts val="600"/>
              </a:spcAft>
            </a:pPr>
            <a:r>
              <a:rPr lang="en-US" sz="1800" b="1" dirty="0"/>
              <a:t>Post Majority Support Services Funding Request Submission Inbox: </a:t>
            </a:r>
            <a:r>
              <a:rPr lang="en-US" sz="1800" dirty="0">
                <a:hlinkClick r:id="rId2"/>
              </a:rPr>
              <a:t>creancesdeschrt-chrtclaims@sac-isc.gc.ca</a:t>
            </a:r>
            <a:r>
              <a:rPr lang="en-US" sz="1800" dirty="0"/>
              <a:t> </a:t>
            </a:r>
            <a:endParaRPr lang="en-US" sz="1800" b="1" dirty="0"/>
          </a:p>
          <a:p>
            <a:pPr>
              <a:spcBef>
                <a:spcPts val="600"/>
              </a:spcBef>
              <a:spcAft>
                <a:spcPts val="600"/>
              </a:spcAft>
            </a:pPr>
            <a:r>
              <a:rPr lang="en-US" sz="1800" b="1" dirty="0"/>
              <a:t>Ontario Region General Inbox: </a:t>
            </a:r>
            <a:r>
              <a:rPr lang="en-US" sz="1800" dirty="0">
                <a:hlinkClick r:id="rId2"/>
              </a:rPr>
              <a:t>creancesdeschrt-chrtclaims@sac-isc.gc.ca</a:t>
            </a:r>
            <a:r>
              <a:rPr lang="en-US" sz="1800" dirty="0"/>
              <a:t> </a:t>
            </a:r>
          </a:p>
          <a:p>
            <a:pPr>
              <a:spcBef>
                <a:spcPts val="600"/>
              </a:spcBef>
              <a:spcAft>
                <a:spcPts val="600"/>
              </a:spcAft>
            </a:pPr>
            <a:r>
              <a:rPr lang="en-US" sz="1800" b="1" dirty="0"/>
              <a:t>Ontario Region Managers: </a:t>
            </a:r>
          </a:p>
          <a:p>
            <a:pPr lvl="1">
              <a:spcBef>
                <a:spcPts val="600"/>
              </a:spcBef>
              <a:spcAft>
                <a:spcPts val="600"/>
              </a:spcAft>
            </a:pPr>
            <a:r>
              <a:rPr lang="en-US" sz="1800" dirty="0"/>
              <a:t>Lexie Halls, </a:t>
            </a:r>
            <a:r>
              <a:rPr lang="en-US" sz="1800" dirty="0">
                <a:hlinkClick r:id="rId3"/>
              </a:rPr>
              <a:t>lexie.halls@sac-isc.gc.ca</a:t>
            </a:r>
            <a:r>
              <a:rPr lang="en-US" sz="1800" dirty="0"/>
              <a:t> </a:t>
            </a:r>
          </a:p>
          <a:p>
            <a:pPr lvl="1">
              <a:spcBef>
                <a:spcPts val="600"/>
              </a:spcBef>
              <a:spcAft>
                <a:spcPts val="600"/>
              </a:spcAft>
            </a:pPr>
            <a:r>
              <a:rPr lang="en-US" sz="1800" dirty="0"/>
              <a:t>Roberto Hernandez, </a:t>
            </a:r>
            <a:r>
              <a:rPr lang="en-US" sz="1800" dirty="0">
                <a:hlinkClick r:id="rId4"/>
              </a:rPr>
              <a:t>roberto.hernandezorellana@sac-isc.gc.ca</a:t>
            </a:r>
            <a:endParaRPr lang="en-US" sz="1800" dirty="0"/>
          </a:p>
          <a:p>
            <a:pPr lvl="1">
              <a:spcBef>
                <a:spcPts val="600"/>
              </a:spcBef>
              <a:spcAft>
                <a:spcPts val="600"/>
              </a:spcAft>
            </a:pPr>
            <a:r>
              <a:rPr lang="en-US" sz="1800" dirty="0"/>
              <a:t>Taia Tarvainen, </a:t>
            </a:r>
            <a:r>
              <a:rPr lang="en-US" sz="1800" u="sng" dirty="0">
                <a:solidFill>
                  <a:schemeClr val="accent4">
                    <a:lumMod val="90000"/>
                    <a:lumOff val="10000"/>
                  </a:schemeClr>
                </a:solidFill>
              </a:rPr>
              <a:t>taia.tarvainen@sac-isc.gc.ca</a:t>
            </a:r>
          </a:p>
          <a:p>
            <a:pPr>
              <a:spcBef>
                <a:spcPts val="600"/>
              </a:spcBef>
              <a:spcAft>
                <a:spcPts val="600"/>
              </a:spcAft>
            </a:pPr>
            <a:r>
              <a:rPr lang="en-US" sz="1800" b="1" dirty="0"/>
              <a:t>Ontario Regional Program Development Advisors:</a:t>
            </a:r>
          </a:p>
          <a:p>
            <a:pPr lvl="1">
              <a:spcBef>
                <a:spcPts val="600"/>
              </a:spcBef>
              <a:spcAft>
                <a:spcPts val="600"/>
              </a:spcAft>
            </a:pPr>
            <a:r>
              <a:rPr lang="en-US" sz="1800" dirty="0"/>
              <a:t>Marisa Thornhill, </a:t>
            </a:r>
            <a:r>
              <a:rPr lang="en-US" sz="1800" dirty="0">
                <a:hlinkClick r:id="rId5"/>
              </a:rPr>
              <a:t>marisa.thornhill2@sac-isc.gc.ca</a:t>
            </a:r>
            <a:r>
              <a:rPr lang="en-US" sz="1800" dirty="0"/>
              <a:t> </a:t>
            </a:r>
          </a:p>
          <a:p>
            <a:pPr lvl="1">
              <a:spcBef>
                <a:spcPts val="600"/>
              </a:spcBef>
              <a:spcAft>
                <a:spcPts val="600"/>
              </a:spcAft>
            </a:pPr>
            <a:r>
              <a:rPr lang="en-US" sz="1800" dirty="0"/>
              <a:t>Sadia Faqiri, </a:t>
            </a:r>
            <a:r>
              <a:rPr lang="en-US" sz="1800" dirty="0">
                <a:hlinkClick r:id="rId6"/>
              </a:rPr>
              <a:t>sadia.faqiri@sac-isc.gc.ca</a:t>
            </a:r>
            <a:r>
              <a:rPr lang="en-US" sz="1800" dirty="0"/>
              <a:t> </a:t>
            </a:r>
          </a:p>
          <a:p>
            <a:pPr lvl="1">
              <a:spcBef>
                <a:spcPts val="600"/>
              </a:spcBef>
              <a:spcAft>
                <a:spcPts val="600"/>
              </a:spcAft>
            </a:pPr>
            <a:r>
              <a:rPr lang="en-US" sz="1800" dirty="0" err="1"/>
              <a:t>Dutsun</a:t>
            </a:r>
            <a:r>
              <a:rPr lang="en-US" sz="1800" dirty="0"/>
              <a:t> (Matthew) Li, </a:t>
            </a:r>
            <a:r>
              <a:rPr lang="en-US" sz="1800" dirty="0">
                <a:hlinkClick r:id="rId7"/>
              </a:rPr>
              <a:t>matthew.li@sac-isc.gc.ca</a:t>
            </a:r>
            <a:r>
              <a:rPr lang="en-US" sz="1800" dirty="0"/>
              <a:t> </a:t>
            </a:r>
          </a:p>
          <a:p>
            <a:pPr marL="0" indent="0">
              <a:buNone/>
            </a:pPr>
            <a:endParaRPr lang="en-US" sz="1600" dirty="0">
              <a:solidFill>
                <a:schemeClr val="accent4">
                  <a:lumMod val="90000"/>
                  <a:lumOff val="10000"/>
                </a:schemeClr>
              </a:solidFill>
              <a:latin typeface="Gadugi" panose="020B0502040204020203" pitchFamily="34" charset="0"/>
              <a:ea typeface="Gadugi" panose="020B0502040204020203" pitchFamily="34" charset="0"/>
            </a:endParaRPr>
          </a:p>
          <a:p>
            <a:pPr marL="0" indent="0">
              <a:buNone/>
            </a:pPr>
            <a:endParaRPr lang="en-US" sz="1600" dirty="0">
              <a:solidFill>
                <a:schemeClr val="accent4">
                  <a:lumMod val="90000"/>
                  <a:lumOff val="10000"/>
                </a:schemeClr>
              </a:solidFill>
              <a:latin typeface="Gadugi" panose="020B0502040204020203" pitchFamily="34" charset="0"/>
              <a:ea typeface="Gadugi" panose="020B0502040204020203" pitchFamily="34" charset="0"/>
            </a:endParaRPr>
          </a:p>
          <a:p>
            <a:pPr marL="0" indent="0">
              <a:buNone/>
            </a:pPr>
            <a:endParaRPr lang="en-US" sz="1600" dirty="0">
              <a:solidFill>
                <a:schemeClr val="accent4">
                  <a:lumMod val="90000"/>
                  <a:lumOff val="10000"/>
                </a:schemeClr>
              </a:solidFill>
              <a:latin typeface="Gadugi" panose="020B0502040204020203" pitchFamily="34" charset="0"/>
              <a:ea typeface="Gadugi" panose="020B0502040204020203" pitchFamily="34" charset="0"/>
            </a:endParaRPr>
          </a:p>
          <a:p>
            <a:pPr marL="0" indent="0" algn="ctr">
              <a:buNone/>
            </a:pPr>
            <a:endParaRPr lang="en-US" sz="1600" dirty="0">
              <a:solidFill>
                <a:schemeClr val="accent4">
                  <a:lumMod val="90000"/>
                  <a:lumOff val="10000"/>
                </a:schemeClr>
              </a:solidFill>
              <a:latin typeface="Gadugi" panose="020B0502040204020203" pitchFamily="34" charset="0"/>
              <a:ea typeface="Gadugi" panose="020B0502040204020203" pitchFamily="34" charset="0"/>
            </a:endParaRPr>
          </a:p>
        </p:txBody>
      </p:sp>
      <p:sp>
        <p:nvSpPr>
          <p:cNvPr id="6" name="Title 1">
            <a:extLst>
              <a:ext uri="{FF2B5EF4-FFF2-40B4-BE49-F238E27FC236}">
                <a16:creationId xmlns:a16="http://schemas.microsoft.com/office/drawing/2014/main" id="{EC8BB417-E6BA-401A-A7DD-3CECDB77074D}"/>
              </a:ext>
            </a:extLst>
          </p:cNvPr>
          <p:cNvSpPr txBox="1">
            <a:spLocks/>
          </p:cNvSpPr>
          <p:nvPr/>
        </p:nvSpPr>
        <p:spPr bwMode="auto">
          <a:xfrm>
            <a:off x="167640" y="118712"/>
            <a:ext cx="8867242" cy="948088"/>
          </a:xfrm>
          <a:prstGeom prst="rect">
            <a:avLst/>
          </a:prstGeom>
          <a:gradFill flip="none" rotWithShape="1">
            <a:gsLst>
              <a:gs pos="0">
                <a:srgbClr val="6A7A9C"/>
              </a:gs>
              <a:gs pos="39000">
                <a:srgbClr val="99888B"/>
              </a:gs>
              <a:gs pos="62000">
                <a:srgbClr val="AE8A74"/>
              </a:gs>
              <a:gs pos="100000">
                <a:srgbClr val="C88E4B"/>
              </a:gs>
            </a:gsLst>
            <a:lin ang="0" scaled="1"/>
            <a:tileRect/>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defTabSz="914400" rtl="0" eaLnBrk="1" fontAlgn="base" latinLnBrk="0" hangingPunct="1">
              <a:lnSpc>
                <a:spcPct val="90000"/>
              </a:lnSpc>
              <a:spcBef>
                <a:spcPct val="0"/>
              </a:spcBef>
              <a:spcAft>
                <a:spcPct val="0"/>
              </a:spcAft>
              <a:buNone/>
              <a:defRPr sz="4400" b="1" kern="1200" baseline="0">
                <a:solidFill>
                  <a:schemeClr val="tx1"/>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a:r>
              <a:rPr lang="en-US" sz="3200" dirty="0">
                <a:solidFill>
                  <a:schemeClr val="bg1"/>
                </a:solidFill>
                <a:latin typeface="Gadugi" panose="020B0502040204020203" pitchFamily="34" charset="0"/>
                <a:ea typeface="Gadugi" panose="020B0502040204020203" pitchFamily="34" charset="0"/>
              </a:rPr>
              <a:t>Regional Contacts </a:t>
            </a:r>
          </a:p>
        </p:txBody>
      </p:sp>
    </p:spTree>
    <p:extLst>
      <p:ext uri="{BB962C8B-B14F-4D97-AF65-F5344CB8AC3E}">
        <p14:creationId xmlns:p14="http://schemas.microsoft.com/office/powerpoint/2010/main" val="10172157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4d93533352f046df19f&quot;,&quot;SmartGridHorizontal&quot;:0,&quot;LinkedExcelSources&quot;:{},&quot;LinkedProject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33218</TotalTime>
  <Words>1058</Words>
  <Application>Microsoft Office PowerPoint</Application>
  <PresentationFormat>On-screen Show (4:3)</PresentationFormat>
  <Paragraphs>74</Paragraphs>
  <Slides>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Century Gothic</vt:lpstr>
      <vt:lpstr>Gadugi</vt:lpstr>
      <vt:lpstr>Symbol</vt:lpstr>
      <vt:lpstr>Verdana</vt:lpstr>
      <vt:lpstr>Standard_white</vt:lpstr>
      <vt:lpstr>PowerPoint Presentation</vt:lpstr>
      <vt:lpstr>PowerPoint Presentation</vt:lpstr>
      <vt:lpstr>PowerPoint Presentation</vt:lpstr>
      <vt:lpstr>PowerPoint Presentation</vt:lpstr>
      <vt:lpstr>Funded Services</vt:lpstr>
      <vt:lpstr>Funded Services</vt:lpstr>
      <vt:lpstr>PowerPoint Presentation</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Thornhill, Marisa</cp:lastModifiedBy>
  <cp:revision>863</cp:revision>
  <cp:lastPrinted>2016-07-14T13:03:34Z</cp:lastPrinted>
  <dcterms:created xsi:type="dcterms:W3CDTF">2007-03-13T16:30:24Z</dcterms:created>
  <dcterms:modified xsi:type="dcterms:W3CDTF">2023-11-06T15:11:26Z</dcterms:modified>
</cp:coreProperties>
</file>