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E7131-C94E-D67A-005B-E76DC9087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631F0A-15B9-16AC-934E-A55EB0A957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54D40-968D-0619-F76F-CB943990C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203-D4A7-447B-A68D-DF322040405A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881FE-6891-999B-A1C7-125D7B7A8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56B2E-BF75-54A1-177E-EF718E74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B70D-50CB-4833-8CC0-DF378D5A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15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F25DA-C681-5F89-4F9D-B182D8F7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CEE12D-6FAB-E35B-BB62-E78F54E4D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D083D-346C-DF27-16CE-8DD38D288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203-D4A7-447B-A68D-DF322040405A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F24AA-274E-EEA9-3F4D-5357B1919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12256-B085-BE94-5ED0-E44A80EF2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B70D-50CB-4833-8CC0-DF378D5A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0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1E0489-BB12-FBC6-50D1-40041D204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2C0ABA-D22B-755E-F753-AC9FA92F0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774C0-BCD5-A42E-9F20-EFE95908B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203-D4A7-447B-A68D-DF322040405A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08929-15DD-9D36-C72C-0AC19B68E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0A5C5-7F51-BA43-6E4D-5C7033342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B70D-50CB-4833-8CC0-DF378D5A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3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01361-2ABD-9729-78B1-9F32772F9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94F8B-6BEF-E4EC-1592-77BB4AED5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06CB5-9CDA-5431-F365-25F9407A5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203-D4A7-447B-A68D-DF322040405A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4FF0A-5A55-B8C3-D777-5ED3DA2D3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A9C3D-16D0-F802-DC08-B0B09340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B70D-50CB-4833-8CC0-DF378D5A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2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833F9-BDA5-3397-3A2F-9BFAFC69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4170F-9B9C-D879-388A-16691F6E1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E799C-1576-8E3C-4FA2-CB7EF9E83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203-D4A7-447B-A68D-DF322040405A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B1106-29AD-FB87-19DB-BFC065DF4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8A012-5DE4-7CAF-4DD3-DC78B9CBF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B70D-50CB-4833-8CC0-DF378D5A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2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046A0-FD0C-9879-C5C9-28A074482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D605B-F854-6DFE-EF11-9D93CF61EC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82909-3C52-5445-7787-9A8731A2E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DBA49-BF6C-D302-9955-EA1E06531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203-D4A7-447B-A68D-DF322040405A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FC67E-836C-FCEA-7895-C9A0FC18D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035CFB-0EA3-21D2-709D-4F46894F2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B70D-50CB-4833-8CC0-DF378D5A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9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CBB3D-4849-F2D5-8585-AC073B35B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0EAAB-BE0E-530F-CCE0-838AA7BF7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766C4F-D1BC-984E-AB34-0EA1BA1EC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07BCF5-383C-C12C-806F-9B9ADF48F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1C85F0-3771-54B1-DBB4-DC91AD52D2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CF8F0F-C892-49E9-CDE7-443D336EC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203-D4A7-447B-A68D-DF322040405A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86EEE0-4C3E-0C18-2421-DB7DB207A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F52368-ADFD-83ED-413A-9C525A17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B70D-50CB-4833-8CC0-DF378D5A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4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9BE4D-6309-76D6-B44E-0E932BD90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0162AD-149C-8254-826F-96EF7E9F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203-D4A7-447B-A68D-DF322040405A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45771-0F27-A90B-A8F3-8FE718963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26759-5DB5-70A2-5276-09338656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B70D-50CB-4833-8CC0-DF378D5A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9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0C162-A061-51A0-F99F-EE1AE64E3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203-D4A7-447B-A68D-DF322040405A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3B3C2C-4F90-23A5-0351-C670B8A65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12A197-B836-5C0E-6DD7-8A1CE947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B70D-50CB-4833-8CC0-DF378D5A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8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40FD2-F760-182D-3E34-10EBD0806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E78B7-43A8-E4FB-CA86-3A6D40261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2ED070-4B01-FF98-F013-FBFBF320B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1574D-C04E-B541-68EA-6233A7BDA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203-D4A7-447B-A68D-DF322040405A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934953-A6ED-7BD0-210F-86D5C7BA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B35258-BA71-4A73-3D07-90D620DDB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B70D-50CB-4833-8CC0-DF378D5A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6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2DA02-B629-3484-502D-226450405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F37707-E0C6-15E0-1666-14B88E5AC0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477368-1F58-E5BC-C104-4857D2FC7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08B8D0-E8E2-2551-9503-83DE6552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1203-D4A7-447B-A68D-DF322040405A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4851C-5060-0C2D-A058-609945502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CF389-3E55-CEEA-CCA1-044B440E9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B70D-50CB-4833-8CC0-DF378D5A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8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F48319-3FDF-7D50-7BEF-9DB9195BF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CC6D6-DC52-ADF6-F8A2-6213F7B35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3BA8D-3E14-E716-6E38-61F093CF9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21203-D4A7-447B-A68D-DF322040405A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A5A10-4E5D-2E4A-ED5A-534DE2CA1B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577BC-2186-028D-70CD-4DBAB99313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2B70D-50CB-4833-8CC0-DF378D5AD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6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c-isc.gc.ca/eng/1644603745673/1644603776364" TargetMode="External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hyperlink" Target="https://www.sac-isc.gc.ca/eng/1592232608805/1592234588002#fn_cf_srv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marisa.thornhill2@sac-isc.gc.ca" TargetMode="External"/><Relationship Id="rId3" Type="http://schemas.openxmlformats.org/officeDocument/2006/relationships/hyperlink" Target="mailto:chrt41-tcdp41@sac-isc.gc.ca" TargetMode="External"/><Relationship Id="rId7" Type="http://schemas.openxmlformats.org/officeDocument/2006/relationships/hyperlink" Target="mailto:roberto.hernandezorellana@sac-isc.gc.ca" TargetMode="External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aia.tarvainen@sac-isc.gc.ca" TargetMode="External"/><Relationship Id="rId5" Type="http://schemas.openxmlformats.org/officeDocument/2006/relationships/hyperlink" Target="mailto:lexie.halls@sac-isc.gc.ca" TargetMode="External"/><Relationship Id="rId10" Type="http://schemas.openxmlformats.org/officeDocument/2006/relationships/hyperlink" Target="mailto:matthew.li@sac-isc.gc.ca" TargetMode="External"/><Relationship Id="rId4" Type="http://schemas.openxmlformats.org/officeDocument/2006/relationships/hyperlink" Target="mailto:creancesdeschrt-chrtclaims@sac-isc.gc.ca" TargetMode="External"/><Relationship Id="rId9" Type="http://schemas.openxmlformats.org/officeDocument/2006/relationships/hyperlink" Target="mailto:sadia.faqiri@sac-isc.gc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71C40-7AEE-60B2-1E74-5D8D82A6B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2514"/>
            <a:ext cx="9144000" cy="1995062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7200" b="1" dirty="0">
                <a:latin typeface="+mn-lt"/>
              </a:rPr>
              <a:t>Funding for Capital Assets</a:t>
            </a:r>
            <a:r>
              <a:rPr lang="en-US" sz="7200" dirty="0">
                <a:latin typeface="+mn-lt"/>
              </a:rPr>
              <a:t> </a:t>
            </a:r>
            <a:r>
              <a:rPr lang="en-US" sz="5400" dirty="0">
                <a:latin typeface="+mn-lt"/>
              </a:rPr>
              <a:t>via the 2021 CHRT Order 41</a:t>
            </a:r>
            <a:endParaRPr lang="en-US" sz="72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F2C5AF-6B3F-05FC-66FB-60C769D60C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77571"/>
            <a:ext cx="9144000" cy="1733265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Funding to buy or build capital assets which support the delivery of First Nations Child and Family Services (FNCFS) and services under Jordan's Principle.</a:t>
            </a:r>
          </a:p>
        </p:txBody>
      </p:sp>
      <p:pic>
        <p:nvPicPr>
          <p:cNvPr id="4" name="Picture 3" descr="Icon&#10;&#10;Description automatically generated with medium confidence">
            <a:extLst>
              <a:ext uri="{FF2B5EF4-FFF2-40B4-BE49-F238E27FC236}">
                <a16:creationId xmlns:a16="http://schemas.microsoft.com/office/drawing/2014/main" id="{B1055FC0-75FC-D2DD-A98B-3F66A96BE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0008"/>
            <a:ext cx="12192000" cy="228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817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&#10;&#10;Description automatically generated with medium confidence">
            <a:extLst>
              <a:ext uri="{FF2B5EF4-FFF2-40B4-BE49-F238E27FC236}">
                <a16:creationId xmlns:a16="http://schemas.microsoft.com/office/drawing/2014/main" id="{A0308647-15DC-EDE6-10B0-9DEC324A2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0008"/>
            <a:ext cx="12192000" cy="22879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8BFF46-6140-DB5F-2321-43B7928AB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17009"/>
          </a:xfrm>
        </p:spPr>
        <p:txBody>
          <a:bodyPr>
            <a:normAutofit/>
          </a:bodyPr>
          <a:lstStyle/>
          <a:p>
            <a:r>
              <a:rPr lang="en-US" b="1" i="0" dirty="0">
                <a:effectLst/>
                <a:latin typeface="+mn-lt"/>
              </a:rPr>
              <a:t>Principles</a:t>
            </a:r>
            <a:br>
              <a:rPr lang="en-US" b="1" i="0" dirty="0">
                <a:solidFill>
                  <a:srgbClr val="333333"/>
                </a:solidFill>
                <a:effectLst/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596FD-5F31-006D-6BC4-E51D6CD5E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075130"/>
            <a:ext cx="10058400" cy="4023360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</a:t>
            </a:r>
            <a:r>
              <a:rPr lang="en-US" sz="2400" b="0" i="0" dirty="0">
                <a:effectLst/>
                <a:latin typeface="+mj-lt"/>
              </a:rPr>
              <a:t>apital assets support the delivery of FNCFS on reserve;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</a:t>
            </a:r>
            <a:r>
              <a:rPr lang="en-US" sz="2400" b="0" i="0" dirty="0">
                <a:effectLst/>
                <a:latin typeface="+mj-lt"/>
              </a:rPr>
              <a:t>apital assets support substantive equality and culturally appropriate services;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+mj-lt"/>
              </a:rPr>
              <a:t>The asset(s) fits within long-term FNCFS-related plans and objectives;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+mj-lt"/>
              </a:rPr>
              <a:t>The costs are necessary to purchase, construct or renovate the asset;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T</a:t>
            </a:r>
            <a:r>
              <a:rPr lang="en-US" sz="2400" b="0" i="0" dirty="0">
                <a:effectLst/>
                <a:latin typeface="+mj-lt"/>
              </a:rPr>
              <a:t>he documentation demonstrates value for money;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G</a:t>
            </a:r>
            <a:r>
              <a:rPr lang="en-US" sz="2400" b="0" i="0" dirty="0">
                <a:effectLst/>
                <a:latin typeface="+mj-lt"/>
              </a:rPr>
              <a:t>enerally accepted accounting principles, applicable tendering policies , &amp; applicable federal, provincial and local laws &amp; regulations are followed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9155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9C3B0-855C-BF3B-1EF2-74432D928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Eligible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81A98-C75C-5D2C-BEB2-26D274EE1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7338"/>
            <a:ext cx="10515600" cy="448627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>
                <a:latin typeface="+mj-lt"/>
              </a:rPr>
              <a:t>FNCFS – Prevention 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>
                <a:latin typeface="+mj-lt"/>
              </a:rPr>
              <a:t>FNCFS – Protection (Services delivered by provincially delegated FNCFS Agencies)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>
                <a:latin typeface="+mj-lt"/>
              </a:rPr>
              <a:t>FNCFS – First Nation/Band Representative Services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>
                <a:latin typeface="+mj-lt"/>
              </a:rPr>
              <a:t>FNCFS – Post-Majority Support Services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sz="2400" dirty="0">
                <a:latin typeface="+mj-lt"/>
              </a:rPr>
              <a:t>Jordan’s Principle – services to address unmet health, education, and social needs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4" name="Picture 3" descr="Icon&#10;&#10;Description automatically generated with medium confidence">
            <a:extLst>
              <a:ext uri="{FF2B5EF4-FFF2-40B4-BE49-F238E27FC236}">
                <a16:creationId xmlns:a16="http://schemas.microsoft.com/office/drawing/2014/main" id="{1C73587F-A3E6-B141-28F2-BFEE9447E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0008"/>
            <a:ext cx="12192000" cy="228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576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939C9-C415-576B-8E73-33751D38D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Capital Project Life Cycles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C0F09-34AB-16B9-29CC-A705286FE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123" y="1595154"/>
            <a:ext cx="10515600" cy="349017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+mj-lt"/>
              </a:rPr>
              <a:t>Pre-Capital Stage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+mj-lt"/>
              </a:rPr>
              <a:t>Capital Needs Assessment (FNCFS Program Operational Plan)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+mj-lt"/>
              </a:rPr>
              <a:t>Technical Feasibility Study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+mj-lt"/>
              </a:rPr>
              <a:t>Detailed Design Stage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+mj-lt"/>
              </a:rPr>
              <a:t>Construction Stage </a:t>
            </a:r>
          </a:p>
        </p:txBody>
      </p:sp>
      <p:pic>
        <p:nvPicPr>
          <p:cNvPr id="4" name="Picture 3" descr="Icon&#10;&#10;Description automatically generated with medium confidence">
            <a:extLst>
              <a:ext uri="{FF2B5EF4-FFF2-40B4-BE49-F238E27FC236}">
                <a16:creationId xmlns:a16="http://schemas.microsoft.com/office/drawing/2014/main" id="{427BA6BF-4474-8644-990F-3E103D861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0008"/>
            <a:ext cx="12192000" cy="228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088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&#10;&#10;Description automatically generated with medium confidence">
            <a:extLst>
              <a:ext uri="{FF2B5EF4-FFF2-40B4-BE49-F238E27FC236}">
                <a16:creationId xmlns:a16="http://schemas.microsoft.com/office/drawing/2014/main" id="{3108E8B7-684F-D35B-9A80-83CB707829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0008"/>
            <a:ext cx="12192000" cy="22879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0D813A-DF3D-3B00-8833-A3973DA1D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14FAA-0CBF-4914-62C2-49AA0AA94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75" y="1660848"/>
            <a:ext cx="10515600" cy="3079750"/>
          </a:xfrm>
        </p:spPr>
        <p:txBody>
          <a:bodyPr/>
          <a:lstStyle/>
          <a:p>
            <a:r>
              <a:rPr lang="en-US" dirty="0">
                <a:latin typeface="+mj-lt"/>
              </a:rPr>
              <a:t>Online Capital Delivery Guide: </a:t>
            </a:r>
            <a:r>
              <a:rPr lang="en-US" sz="2800" dirty="0">
                <a:latin typeface="+mj-lt"/>
                <a:hlinkClick r:id="rId3"/>
              </a:rPr>
              <a:t>Funding for capital assets: Jordan's Principle and First Nations child and family services (sac-isc.gc.ca)</a:t>
            </a:r>
            <a:endParaRPr lang="en-US" sz="2800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Updated Capital Delivery Guide (Version 2):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Capital Funding Request Form: </a:t>
            </a:r>
            <a:r>
              <a:rPr lang="en-US" dirty="0">
                <a:latin typeface="+mj-lt"/>
                <a:hlinkClick r:id="rId4"/>
              </a:rPr>
              <a:t>ISC forms by category (sac-isc.gc.ca)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graphicFrame>
        <p:nvGraphicFramePr>
          <p:cNvPr id="9" name="Object 8" descr="CHRT 41 Capital Guide - Version 2">
            <a:extLst>
              <a:ext uri="{FF2B5EF4-FFF2-40B4-BE49-F238E27FC236}">
                <a16:creationId xmlns:a16="http://schemas.microsoft.com/office/drawing/2014/main" id="{AE8809FB-843D-7A29-9CA2-8F52E6E8D8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472840"/>
              </p:ext>
            </p:extLst>
          </p:nvPr>
        </p:nvGraphicFramePr>
        <p:xfrm>
          <a:off x="7724775" y="2861965"/>
          <a:ext cx="1285875" cy="1134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showAsIcon="1" r:id="rId5" imgW="914400" imgH="806400" progId="AcroExch.Document.DC">
                  <p:embed/>
                </p:oleObj>
              </mc:Choice>
              <mc:Fallback>
                <p:oleObj name="Acrobat Document" showAsIcon="1" r:id="rId5" imgW="914400" imgH="8064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24775" y="2861965"/>
                        <a:ext cx="1285875" cy="11340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7037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&#10;&#10;Description automatically generated with medium confidence">
            <a:extLst>
              <a:ext uri="{FF2B5EF4-FFF2-40B4-BE49-F238E27FC236}">
                <a16:creationId xmlns:a16="http://schemas.microsoft.com/office/drawing/2014/main" id="{3108E8B7-684F-D35B-9A80-83CB707829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0008"/>
            <a:ext cx="12192000" cy="22879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0D813A-DF3D-3B00-8833-A3973DA1D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85725"/>
            <a:ext cx="105156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Ontario Regional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14FAA-0CBF-4914-62C2-49AA0AA94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550" y="1333500"/>
            <a:ext cx="10515600" cy="38100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/>
              <a:t>CHRT 41 Capital Funding Request Submission Inbox: </a:t>
            </a:r>
            <a:r>
              <a:rPr lang="en-US" sz="1800" dirty="0">
                <a:hlinkClick r:id="rId3"/>
              </a:rPr>
              <a:t>chrt41-tcdp41@sac-isc.gc.ca</a:t>
            </a:r>
            <a:r>
              <a:rPr lang="en-US" sz="1800" dirty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/>
              <a:t>Ontario Region General Inbox: </a:t>
            </a:r>
            <a:r>
              <a:rPr lang="en-US" sz="1800" dirty="0">
                <a:hlinkClick r:id="rId4"/>
              </a:rPr>
              <a:t>creancesdeschrt-chrtclaims@sac-isc.gc.ca</a:t>
            </a:r>
            <a:r>
              <a:rPr lang="en-US" sz="1800" dirty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/>
              <a:t>Ontario Region Managers: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Lexie Halls, </a:t>
            </a:r>
            <a:r>
              <a:rPr lang="en-US" sz="1800" dirty="0">
                <a:hlinkClick r:id="rId5"/>
              </a:rPr>
              <a:t>lexie.halls@sac-isc.gc.ca</a:t>
            </a:r>
            <a:r>
              <a:rPr lang="en-US" sz="1800" dirty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Taia Tarvainen, </a:t>
            </a:r>
            <a:r>
              <a:rPr lang="en-US" sz="1800" dirty="0">
                <a:hlinkClick r:id="rId6"/>
              </a:rPr>
              <a:t>taia.tarvainen@sac-isc.gc.ca</a:t>
            </a:r>
            <a:r>
              <a:rPr lang="en-US" sz="1800" dirty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Roberto Hernandez, </a:t>
            </a:r>
            <a:r>
              <a:rPr lang="en-US" sz="1800" dirty="0">
                <a:hlinkClick r:id="rId7"/>
              </a:rPr>
              <a:t>roberto.hernandezorellana@sac-isc.gc.ca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/>
              <a:t>Ontario Regional Program Development Advisors: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Marisa Thornhill, </a:t>
            </a:r>
            <a:r>
              <a:rPr lang="en-US" sz="1800" dirty="0">
                <a:hlinkClick r:id="rId8"/>
              </a:rPr>
              <a:t>marisa.thornhill2@sac-isc.gc.ca</a:t>
            </a:r>
            <a:r>
              <a:rPr lang="en-US" sz="1800" dirty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Sadia Faqiri, </a:t>
            </a:r>
            <a:r>
              <a:rPr lang="en-US" sz="1800" dirty="0">
                <a:hlinkClick r:id="rId9"/>
              </a:rPr>
              <a:t>sadia.faqiri@sac-isc.gc.ca</a:t>
            </a:r>
            <a:r>
              <a:rPr lang="en-US" sz="1800" dirty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Dutsun (Matthew) Li, </a:t>
            </a:r>
            <a:r>
              <a:rPr lang="en-US" sz="1800" dirty="0">
                <a:hlinkClick r:id="rId10"/>
              </a:rPr>
              <a:t>matthew.li@sac-isc.gc.ca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7117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</TotalTime>
  <Words>346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Adobe Acrobat Document</vt:lpstr>
      <vt:lpstr>Funding for Capital Assets via the 2021 CHRT Order 41</vt:lpstr>
      <vt:lpstr>Principles </vt:lpstr>
      <vt:lpstr>Eligible Activities</vt:lpstr>
      <vt:lpstr>Capital Project Life Cycles</vt:lpstr>
      <vt:lpstr>Resources</vt:lpstr>
      <vt:lpstr>Ontario Regional Contacts</vt:lpstr>
    </vt:vector>
  </TitlesOfParts>
  <Company>ISC - CIRNAC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Funding for Capital Assets via the 2021 CHRT Order 41</dc:title>
  <dc:creator>Li, Matthew</dc:creator>
  <cp:lastModifiedBy>Li, Matthew</cp:lastModifiedBy>
  <cp:revision>3</cp:revision>
  <dcterms:created xsi:type="dcterms:W3CDTF">2023-11-06T01:56:54Z</dcterms:created>
  <dcterms:modified xsi:type="dcterms:W3CDTF">2023-11-06T20:24:22Z</dcterms:modified>
</cp:coreProperties>
</file>