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310" r:id="rId3"/>
    <p:sldId id="311" r:id="rId4"/>
    <p:sldId id="309" r:id="rId5"/>
    <p:sldId id="383" r:id="rId6"/>
    <p:sldId id="297" r:id="rId7"/>
    <p:sldId id="321" r:id="rId8"/>
    <p:sldId id="362" r:id="rId9"/>
    <p:sldId id="363" r:id="rId10"/>
    <p:sldId id="397" r:id="rId11"/>
    <p:sldId id="364" r:id="rId12"/>
    <p:sldId id="384" r:id="rId13"/>
    <p:sldId id="298" r:id="rId14"/>
    <p:sldId id="365" r:id="rId15"/>
    <p:sldId id="366" r:id="rId16"/>
    <p:sldId id="379" r:id="rId17"/>
    <p:sldId id="380" r:id="rId18"/>
    <p:sldId id="385" r:id="rId19"/>
    <p:sldId id="386" r:id="rId20"/>
    <p:sldId id="381" r:id="rId21"/>
    <p:sldId id="367" r:id="rId22"/>
    <p:sldId id="293" r:id="rId23"/>
    <p:sldId id="388" r:id="rId24"/>
    <p:sldId id="390" r:id="rId25"/>
    <p:sldId id="391" r:id="rId26"/>
    <p:sldId id="392" r:id="rId27"/>
    <p:sldId id="320" r:id="rId28"/>
    <p:sldId id="393" r:id="rId29"/>
    <p:sldId id="398" r:id="rId30"/>
    <p:sldId id="400" r:id="rId31"/>
    <p:sldId id="395" r:id="rId32"/>
    <p:sldId id="394" r:id="rId33"/>
    <p:sldId id="402" r:id="rId34"/>
    <p:sldId id="401" r:id="rId35"/>
    <p:sldId id="403" r:id="rId36"/>
    <p:sldId id="40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A1897"/>
    <a:srgbClr val="10168A"/>
    <a:srgbClr val="B00000"/>
    <a:srgbClr val="142440"/>
    <a:srgbClr val="A71588"/>
    <a:srgbClr val="0C1068"/>
    <a:srgbClr val="C81AA3"/>
    <a:srgbClr val="A14EB2"/>
    <a:srgbClr val="9D63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snapToGrid="0">
      <p:cViewPr varScale="1">
        <p:scale>
          <a:sx n="113" d="100"/>
          <a:sy n="113" d="100"/>
        </p:scale>
        <p:origin x="40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3BD9CD-A02B-4169-9EBB-5A2E025A233F}" type="datetimeFigureOut">
              <a:rPr lang="en-US" smtClean="0"/>
              <a:t>10/26/2023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4337D7-9E7E-4C6A-8152-78753507D8D1}" type="slidenum">
              <a:rPr lang="en-US" smtClean="0"/>
              <a:t>‹#›</a:t>
            </a:fld>
            <a:endParaRPr lang="en-US"/>
          </a:p>
        </p:txBody>
      </p:sp>
    </p:spTree>
    <p:extLst>
      <p:ext uri="{BB962C8B-B14F-4D97-AF65-F5344CB8AC3E}">
        <p14:creationId xmlns:p14="http://schemas.microsoft.com/office/powerpoint/2010/main" val="838754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C12C873-E6FB-4C81-B130-633CDDFBB969}"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3834BE-A5F2-4F88-9343-661AB7D4825D}" type="slidenum">
              <a:rPr lang="en-US" smtClean="0"/>
              <a:t>‹#›</a:t>
            </a:fld>
            <a:endParaRPr lang="en-US"/>
          </a:p>
        </p:txBody>
      </p:sp>
    </p:spTree>
    <p:extLst>
      <p:ext uri="{BB962C8B-B14F-4D97-AF65-F5344CB8AC3E}">
        <p14:creationId xmlns:p14="http://schemas.microsoft.com/office/powerpoint/2010/main" val="3915465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12C873-E6FB-4C81-B130-633CDDFBB969}"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3834BE-A5F2-4F88-9343-661AB7D4825D}" type="slidenum">
              <a:rPr lang="en-US" smtClean="0"/>
              <a:t>‹#›</a:t>
            </a:fld>
            <a:endParaRPr lang="en-US"/>
          </a:p>
        </p:txBody>
      </p:sp>
    </p:spTree>
    <p:extLst>
      <p:ext uri="{BB962C8B-B14F-4D97-AF65-F5344CB8AC3E}">
        <p14:creationId xmlns:p14="http://schemas.microsoft.com/office/powerpoint/2010/main" val="4294094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12C873-E6FB-4C81-B130-633CDDFBB969}"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3834BE-A5F2-4F88-9343-661AB7D4825D}" type="slidenum">
              <a:rPr lang="en-US" smtClean="0"/>
              <a:t>‹#›</a:t>
            </a:fld>
            <a:endParaRPr lang="en-US"/>
          </a:p>
        </p:txBody>
      </p:sp>
    </p:spTree>
    <p:extLst>
      <p:ext uri="{BB962C8B-B14F-4D97-AF65-F5344CB8AC3E}">
        <p14:creationId xmlns:p14="http://schemas.microsoft.com/office/powerpoint/2010/main" val="4168052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pic>
        <p:nvPicPr>
          <p:cNvPr id="5" name="Picture 4"/>
          <p:cNvPicPr/>
          <p:nvPr userDrawn="1"/>
        </p:nvPicPr>
        <p:blipFill rotWithShape="1">
          <a:blip r:embed="rId2">
            <a:extLst>
              <a:ext uri="{28A0092B-C50C-407E-A947-70E740481C1C}">
                <a14:useLocalDpi xmlns:a14="http://schemas.microsoft.com/office/drawing/2010/main" val="0"/>
              </a:ext>
            </a:extLst>
          </a:blip>
          <a:srcRect b="12963"/>
          <a:stretch/>
        </p:blipFill>
        <p:spPr bwMode="auto">
          <a:xfrm>
            <a:off x="1150374" y="0"/>
            <a:ext cx="9989574"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12114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12C873-E6FB-4C81-B130-633CDDFBB969}"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3834BE-A5F2-4F88-9343-661AB7D4825D}" type="slidenum">
              <a:rPr lang="en-US" smtClean="0"/>
              <a:t>‹#›</a:t>
            </a:fld>
            <a:endParaRPr lang="en-US"/>
          </a:p>
        </p:txBody>
      </p:sp>
    </p:spTree>
    <p:extLst>
      <p:ext uri="{BB962C8B-B14F-4D97-AF65-F5344CB8AC3E}">
        <p14:creationId xmlns:p14="http://schemas.microsoft.com/office/powerpoint/2010/main" val="937901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C12C873-E6FB-4C81-B130-633CDDFBB969}"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3834BE-A5F2-4F88-9343-661AB7D4825D}" type="slidenum">
              <a:rPr lang="en-US" smtClean="0"/>
              <a:t>‹#›</a:t>
            </a:fld>
            <a:endParaRPr lang="en-US"/>
          </a:p>
        </p:txBody>
      </p:sp>
    </p:spTree>
    <p:extLst>
      <p:ext uri="{BB962C8B-B14F-4D97-AF65-F5344CB8AC3E}">
        <p14:creationId xmlns:p14="http://schemas.microsoft.com/office/powerpoint/2010/main" val="4237303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12C873-E6FB-4C81-B130-633CDDFBB969}" type="datetimeFigureOut">
              <a:rPr lang="en-US" smtClean="0"/>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3834BE-A5F2-4F88-9343-661AB7D4825D}" type="slidenum">
              <a:rPr lang="en-US" smtClean="0"/>
              <a:t>‹#›</a:t>
            </a:fld>
            <a:endParaRPr lang="en-US"/>
          </a:p>
        </p:txBody>
      </p:sp>
    </p:spTree>
    <p:extLst>
      <p:ext uri="{BB962C8B-B14F-4D97-AF65-F5344CB8AC3E}">
        <p14:creationId xmlns:p14="http://schemas.microsoft.com/office/powerpoint/2010/main" val="2779263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12C873-E6FB-4C81-B130-633CDDFBB969}" type="datetimeFigureOut">
              <a:rPr lang="en-US" smtClean="0"/>
              <a:t>10/26/2023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3834BE-A5F2-4F88-9343-661AB7D4825D}" type="slidenum">
              <a:rPr lang="en-US" smtClean="0"/>
              <a:t>‹#›</a:t>
            </a:fld>
            <a:endParaRPr lang="en-US"/>
          </a:p>
        </p:txBody>
      </p:sp>
    </p:spTree>
    <p:extLst>
      <p:ext uri="{BB962C8B-B14F-4D97-AF65-F5344CB8AC3E}">
        <p14:creationId xmlns:p14="http://schemas.microsoft.com/office/powerpoint/2010/main" val="3528851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12C873-E6FB-4C81-B130-633CDDFBB969}" type="datetimeFigureOut">
              <a:rPr lang="en-US" smtClean="0"/>
              <a:t>10/26/2023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3834BE-A5F2-4F88-9343-661AB7D4825D}" type="slidenum">
              <a:rPr lang="en-US" smtClean="0"/>
              <a:t>‹#›</a:t>
            </a:fld>
            <a:endParaRPr lang="en-US"/>
          </a:p>
        </p:txBody>
      </p:sp>
    </p:spTree>
    <p:extLst>
      <p:ext uri="{BB962C8B-B14F-4D97-AF65-F5344CB8AC3E}">
        <p14:creationId xmlns:p14="http://schemas.microsoft.com/office/powerpoint/2010/main" val="414871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12C873-E6FB-4C81-B130-633CDDFBB969}" type="datetimeFigureOut">
              <a:rPr lang="en-US" smtClean="0"/>
              <a:t>10/26/2023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3834BE-A5F2-4F88-9343-661AB7D4825D}" type="slidenum">
              <a:rPr lang="en-US" smtClean="0"/>
              <a:t>‹#›</a:t>
            </a:fld>
            <a:endParaRPr lang="en-US"/>
          </a:p>
        </p:txBody>
      </p:sp>
    </p:spTree>
    <p:extLst>
      <p:ext uri="{BB962C8B-B14F-4D97-AF65-F5344CB8AC3E}">
        <p14:creationId xmlns:p14="http://schemas.microsoft.com/office/powerpoint/2010/main" val="870763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C12C873-E6FB-4C81-B130-633CDDFBB969}" type="datetimeFigureOut">
              <a:rPr lang="en-US" smtClean="0"/>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3834BE-A5F2-4F88-9343-661AB7D4825D}" type="slidenum">
              <a:rPr lang="en-US" smtClean="0"/>
              <a:t>‹#›</a:t>
            </a:fld>
            <a:endParaRPr lang="en-US"/>
          </a:p>
        </p:txBody>
      </p:sp>
    </p:spTree>
    <p:extLst>
      <p:ext uri="{BB962C8B-B14F-4D97-AF65-F5344CB8AC3E}">
        <p14:creationId xmlns:p14="http://schemas.microsoft.com/office/powerpoint/2010/main" val="379880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C12C873-E6FB-4C81-B130-633CDDFBB969}" type="datetimeFigureOut">
              <a:rPr lang="en-US" smtClean="0"/>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3834BE-A5F2-4F88-9343-661AB7D4825D}" type="slidenum">
              <a:rPr lang="en-US" smtClean="0"/>
              <a:t>‹#›</a:t>
            </a:fld>
            <a:endParaRPr lang="en-US"/>
          </a:p>
        </p:txBody>
      </p:sp>
    </p:spTree>
    <p:extLst>
      <p:ext uri="{BB962C8B-B14F-4D97-AF65-F5344CB8AC3E}">
        <p14:creationId xmlns:p14="http://schemas.microsoft.com/office/powerpoint/2010/main" val="829326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12C873-E6FB-4C81-B130-633CDDFBB969}" type="datetimeFigureOut">
              <a:rPr lang="en-US" smtClean="0"/>
              <a:t>10/26/2023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3834BE-A5F2-4F88-9343-661AB7D4825D}" type="slidenum">
              <a:rPr lang="en-US" smtClean="0"/>
              <a:t>‹#›</a:t>
            </a:fld>
            <a:endParaRPr lang="en-US"/>
          </a:p>
        </p:txBody>
      </p:sp>
    </p:spTree>
    <p:extLst>
      <p:ext uri="{BB962C8B-B14F-4D97-AF65-F5344CB8AC3E}">
        <p14:creationId xmlns:p14="http://schemas.microsoft.com/office/powerpoint/2010/main" val="845907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1.jpe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hyperlink" Target="https://chiefs-of-ontario.org/priorities/womens-initiatives/" TargetMode="Externa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3.jpeg"/><Relationship Id="rId2" Type="http://schemas.openxmlformats.org/officeDocument/2006/relationships/hyperlink" Target="https://www.nwac.ca/assets-knowledge-centre/Fact_Sheet_Missing_and_Murdered_Aboriginal_Women_and_Girls.pdf" TargetMode="External"/><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6.jpe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21.emf"/><Relationship Id="rId2" Type="http://schemas.openxmlformats.org/officeDocument/2006/relationships/hyperlink" Target="https://drive.google.com/file/d/1g9B1WAfFLWJfrLCl2-vk2GVrjS3vZ_VH/view?usp=sharing" TargetMode="External"/><Relationship Id="rId1" Type="http://schemas.openxmlformats.org/officeDocument/2006/relationships/slideLayout" Target="../slideLayouts/slideLayout7.xml"/><Relationship Id="rId6" Type="http://schemas.openxmlformats.org/officeDocument/2006/relationships/image" Target="../media/image20.jpeg"/><Relationship Id="rId5" Type="http://schemas.microsoft.com/office/2007/relationships/hdphoto" Target="../media/hdphoto3.wdp"/><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21.emf"/><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22.emf"/><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22.emf"/><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22.emf"/><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23.emf"/><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7.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24.png"/><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chiefs-of-ontario.org/priorities/womens-initiatives/" TargetMode="Externa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25.png"/><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706165" y="1177161"/>
            <a:ext cx="6096000" cy="4745915"/>
          </a:xfrm>
          <a:prstGeom prst="rect">
            <a:avLst/>
          </a:prstGeom>
        </p:spPr>
        <p:txBody>
          <a:bodyPr>
            <a:spAutoFit/>
          </a:bodyPr>
          <a:lstStyle/>
          <a:p>
            <a:pPr algn="ctr">
              <a:lnSpc>
                <a:spcPct val="90000"/>
              </a:lnSpc>
              <a:defRPr/>
            </a:pPr>
            <a:r>
              <a:rPr lang="en-US" sz="3200" b="1" dirty="0">
                <a:solidFill>
                  <a:srgbClr val="C00000"/>
                </a:solidFill>
              </a:rPr>
              <a:t>Gender-Based Violence Research: Risk and Danger Assessment Tools</a:t>
            </a:r>
          </a:p>
          <a:p>
            <a:pPr lvl="0" algn="ctr">
              <a:lnSpc>
                <a:spcPct val="90000"/>
              </a:lnSpc>
            </a:pPr>
            <a:endParaRPr lang="en-US" sz="4000" b="1" dirty="0">
              <a:solidFill>
                <a:srgbClr val="C00000"/>
              </a:solidFill>
            </a:endParaRPr>
          </a:p>
          <a:p>
            <a:pPr lvl="0" algn="ctr">
              <a:lnSpc>
                <a:spcPct val="90000"/>
              </a:lnSpc>
            </a:pPr>
            <a:endParaRPr lang="en-US" sz="2000" b="1" dirty="0">
              <a:solidFill>
                <a:schemeClr val="accent1">
                  <a:lumMod val="50000"/>
                </a:schemeClr>
              </a:solidFill>
            </a:endParaRPr>
          </a:p>
          <a:p>
            <a:pPr lvl="0" algn="ctr">
              <a:lnSpc>
                <a:spcPct val="90000"/>
              </a:lnSpc>
            </a:pPr>
            <a:r>
              <a:rPr lang="en-US" sz="2000" b="1" dirty="0">
                <a:solidFill>
                  <a:schemeClr val="accent1">
                    <a:lumMod val="50000"/>
                  </a:schemeClr>
                </a:solidFill>
              </a:rPr>
              <a:t>Nancy Johnson, M.Ed.</a:t>
            </a:r>
          </a:p>
          <a:p>
            <a:pPr lvl="0" algn="ctr">
              <a:lnSpc>
                <a:spcPct val="90000"/>
              </a:lnSpc>
            </a:pPr>
            <a:r>
              <a:rPr lang="en-US" sz="2000" b="1" dirty="0">
                <a:solidFill>
                  <a:schemeClr val="accent1">
                    <a:lumMod val="50000"/>
                  </a:schemeClr>
                </a:solidFill>
              </a:rPr>
              <a:t>Director of Women’s Initiatives</a:t>
            </a:r>
          </a:p>
          <a:p>
            <a:pPr lvl="0" algn="ctr">
              <a:lnSpc>
                <a:spcPct val="90000"/>
              </a:lnSpc>
            </a:pPr>
            <a:r>
              <a:rPr lang="en-US" sz="2000" b="1" dirty="0">
                <a:solidFill>
                  <a:schemeClr val="accent1">
                    <a:lumMod val="50000"/>
                  </a:schemeClr>
                </a:solidFill>
              </a:rPr>
              <a:t>and</a:t>
            </a:r>
          </a:p>
          <a:p>
            <a:pPr lvl="0" algn="ctr">
              <a:lnSpc>
                <a:spcPct val="90000"/>
              </a:lnSpc>
            </a:pPr>
            <a:r>
              <a:rPr lang="en-US" sz="2000" b="1" dirty="0">
                <a:solidFill>
                  <a:schemeClr val="accent1">
                    <a:lumMod val="50000"/>
                  </a:schemeClr>
                </a:solidFill>
              </a:rPr>
              <a:t>Rebekah Ederer, MSW, RSW</a:t>
            </a:r>
          </a:p>
          <a:p>
            <a:pPr lvl="0" algn="ctr">
              <a:lnSpc>
                <a:spcPct val="90000"/>
              </a:lnSpc>
            </a:pPr>
            <a:r>
              <a:rPr lang="en-US" sz="2000" b="1" dirty="0">
                <a:solidFill>
                  <a:schemeClr val="accent1">
                    <a:lumMod val="50000"/>
                  </a:schemeClr>
                </a:solidFill>
              </a:rPr>
              <a:t>Women’s Initiatives Research Coordinator</a:t>
            </a:r>
          </a:p>
          <a:p>
            <a:pPr lvl="0" algn="ctr">
              <a:lnSpc>
                <a:spcPct val="90000"/>
              </a:lnSpc>
            </a:pPr>
            <a:r>
              <a:rPr lang="en-US" sz="2000" b="1" dirty="0">
                <a:solidFill>
                  <a:schemeClr val="accent1">
                    <a:lumMod val="50000"/>
                  </a:schemeClr>
                </a:solidFill>
              </a:rPr>
              <a:t>Chiefs of Ontario</a:t>
            </a:r>
          </a:p>
          <a:p>
            <a:pPr lvl="0" algn="ctr">
              <a:lnSpc>
                <a:spcPct val="90000"/>
              </a:lnSpc>
            </a:pPr>
            <a:r>
              <a:rPr lang="en-US" sz="2000" b="1" dirty="0">
                <a:solidFill>
                  <a:schemeClr val="accent1">
                    <a:lumMod val="50000"/>
                  </a:schemeClr>
                </a:solidFill>
              </a:rPr>
              <a:t> </a:t>
            </a:r>
          </a:p>
          <a:p>
            <a:pPr lvl="0" algn="ctr">
              <a:lnSpc>
                <a:spcPct val="90000"/>
              </a:lnSpc>
            </a:pPr>
            <a:endParaRPr lang="en-US" sz="2000" b="1" dirty="0">
              <a:solidFill>
                <a:schemeClr val="accent1">
                  <a:lumMod val="50000"/>
                </a:schemeClr>
              </a:solidFill>
            </a:endParaRPr>
          </a:p>
          <a:p>
            <a:pPr lvl="0" algn="ctr">
              <a:lnSpc>
                <a:spcPct val="90000"/>
              </a:lnSpc>
            </a:pPr>
            <a:r>
              <a:rPr lang="en-US" sz="2000" b="1" i="1" dirty="0">
                <a:solidFill>
                  <a:schemeClr val="accent1">
                    <a:lumMod val="50000"/>
                  </a:schemeClr>
                </a:solidFill>
              </a:rPr>
              <a:t>Powering Up Data Sovereignty Conference</a:t>
            </a:r>
          </a:p>
          <a:p>
            <a:pPr lvl="0" algn="ctr">
              <a:lnSpc>
                <a:spcPct val="90000"/>
              </a:lnSpc>
            </a:pPr>
            <a:endParaRPr lang="en-US" sz="1600" b="1" dirty="0">
              <a:solidFill>
                <a:schemeClr val="accent1">
                  <a:lumMod val="50000"/>
                </a:schemeClr>
              </a:solidFill>
            </a:endParaRPr>
          </a:p>
          <a:p>
            <a:pPr lvl="0" algn="ctr">
              <a:lnSpc>
                <a:spcPct val="90000"/>
              </a:lnSpc>
            </a:pPr>
            <a:r>
              <a:rPr lang="en-US" sz="1600" b="1" dirty="0">
                <a:solidFill>
                  <a:schemeClr val="accent1">
                    <a:lumMod val="50000"/>
                  </a:schemeClr>
                </a:solidFill>
              </a:rPr>
              <a:t>October 26, 2023</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144" y="566059"/>
            <a:ext cx="5029200" cy="5715239"/>
          </a:xfrm>
          <a:prstGeom prst="rect">
            <a:avLst/>
          </a:prstGeom>
        </p:spPr>
      </p:pic>
    </p:spTree>
    <p:extLst>
      <p:ext uri="{BB962C8B-B14F-4D97-AF65-F5344CB8AC3E}">
        <p14:creationId xmlns:p14="http://schemas.microsoft.com/office/powerpoint/2010/main" val="770080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167" y="1312358"/>
            <a:ext cx="9525660" cy="5047536"/>
          </a:xfrm>
          <a:prstGeom prst="rect">
            <a:avLst/>
          </a:prstGeom>
          <a:noFill/>
        </p:spPr>
        <p:txBody>
          <a:bodyPr wrap="square" rtlCol="0">
            <a:spAutoFit/>
          </a:bodyPr>
          <a:lstStyle/>
          <a:p>
            <a:r>
              <a:rPr lang="en-US" sz="2400" b="1" dirty="0"/>
              <a:t>First Nations Women’s Council</a:t>
            </a:r>
          </a:p>
          <a:p>
            <a:endParaRPr lang="en-US" sz="1000" b="1" dirty="0"/>
          </a:p>
          <a:p>
            <a:r>
              <a:rPr lang="en-US" sz="2400" dirty="0"/>
              <a:t>Elder/Knowledge Keeper: Donna Debassige</a:t>
            </a:r>
          </a:p>
          <a:p>
            <a:pPr marL="342900" indent="-342900">
              <a:buFont typeface="Arial" panose="020B0604020202020204" pitchFamily="34" charset="0"/>
              <a:buChar char="•"/>
            </a:pPr>
            <a:r>
              <a:rPr lang="en-US" sz="2400" dirty="0"/>
              <a:t>DGC Anna Betty Achneepineskum, </a:t>
            </a:r>
            <a:r>
              <a:rPr lang="en-US" sz="2400" dirty="0" err="1"/>
              <a:t>Nishnawbe</a:t>
            </a:r>
            <a:r>
              <a:rPr lang="en-US" sz="2400" dirty="0"/>
              <a:t> </a:t>
            </a:r>
            <a:r>
              <a:rPr lang="en-US" sz="2400" dirty="0" err="1"/>
              <a:t>Aski</a:t>
            </a:r>
            <a:r>
              <a:rPr lang="en-US" sz="2400" dirty="0"/>
              <a:t> Nation</a:t>
            </a:r>
          </a:p>
          <a:p>
            <a:pPr marL="342900" indent="-342900">
              <a:buFont typeface="Arial" panose="020B0604020202020204" pitchFamily="34" charset="0"/>
              <a:buChar char="•"/>
            </a:pPr>
            <a:r>
              <a:rPr lang="en-US" sz="2400" dirty="0"/>
              <a:t>Loretta Sheshequin, </a:t>
            </a:r>
            <a:r>
              <a:rPr lang="en-US" sz="2400" dirty="0" err="1"/>
              <a:t>Nishnawbe</a:t>
            </a:r>
            <a:r>
              <a:rPr lang="en-US" sz="2400" dirty="0"/>
              <a:t> </a:t>
            </a:r>
            <a:r>
              <a:rPr lang="en-US" sz="2400" dirty="0" err="1"/>
              <a:t>Aski</a:t>
            </a:r>
            <a:r>
              <a:rPr lang="en-US" sz="2400" dirty="0"/>
              <a:t> Nation</a:t>
            </a:r>
          </a:p>
          <a:p>
            <a:pPr marL="342900" indent="-342900">
              <a:buFont typeface="Arial" panose="020B0604020202020204" pitchFamily="34" charset="0"/>
              <a:buChar char="•"/>
            </a:pPr>
            <a:r>
              <a:rPr lang="en-US" sz="2400" dirty="0"/>
              <a:t>Rebecca Timms, Anishinabek Nation</a:t>
            </a:r>
          </a:p>
          <a:p>
            <a:pPr marL="342900" indent="-342900">
              <a:buFont typeface="Arial" panose="020B0604020202020204" pitchFamily="34" charset="0"/>
              <a:buChar char="•"/>
            </a:pPr>
            <a:r>
              <a:rPr lang="en-US" sz="2400" dirty="0"/>
              <a:t>Debbie Lipscombe, Grand Council Treaty #3</a:t>
            </a:r>
          </a:p>
          <a:p>
            <a:pPr marL="342900" indent="-342900">
              <a:buFont typeface="Arial" panose="020B0604020202020204" pitchFamily="34" charset="0"/>
              <a:buChar char="•"/>
            </a:pPr>
            <a:r>
              <a:rPr lang="en-US" sz="2400" dirty="0"/>
              <a:t>Sydney Lockwood, Association of Iroquois &amp; Allied Indians</a:t>
            </a:r>
          </a:p>
          <a:p>
            <a:pPr marL="342900" indent="-342900">
              <a:buFont typeface="Arial" panose="020B0604020202020204" pitchFamily="34" charset="0"/>
              <a:buChar char="•"/>
            </a:pPr>
            <a:r>
              <a:rPr lang="en-US" sz="2400" dirty="0"/>
              <a:t>Lyndia Jones, Independent First Nations</a:t>
            </a:r>
          </a:p>
          <a:p>
            <a:pPr marL="342900" indent="-342900">
              <a:buFont typeface="Arial" panose="020B0604020202020204" pitchFamily="34" charset="0"/>
              <a:buChar char="•"/>
            </a:pPr>
            <a:r>
              <a:rPr lang="en-US" sz="2400" dirty="0"/>
              <a:t>Chief JoAnn Swamp, Mohawk Council of </a:t>
            </a:r>
            <a:r>
              <a:rPr lang="en-US" sz="2400" dirty="0" err="1"/>
              <a:t>Akwesasne</a:t>
            </a:r>
            <a:endParaRPr lang="en-US" sz="2400" dirty="0"/>
          </a:p>
          <a:p>
            <a:pPr marL="342900" indent="-342900">
              <a:buFont typeface="Arial" panose="020B0604020202020204" pitchFamily="34" charset="0"/>
              <a:buChar char="•"/>
            </a:pPr>
            <a:r>
              <a:rPr lang="en-US" sz="2400" dirty="0"/>
              <a:t>Chief Sarah Diabo, Mohawk Council of </a:t>
            </a:r>
            <a:r>
              <a:rPr lang="en-US" sz="2400" dirty="0" err="1"/>
              <a:t>Akwesasne</a:t>
            </a:r>
            <a:endParaRPr lang="en-US" sz="2400" dirty="0"/>
          </a:p>
          <a:p>
            <a:pPr marL="342900" indent="-342900">
              <a:buFont typeface="Arial" panose="020B0604020202020204" pitchFamily="34" charset="0"/>
              <a:buChar char="•"/>
            </a:pPr>
            <a:r>
              <a:rPr lang="en-US" sz="2400" dirty="0"/>
              <a:t>Sandra Montour, Six Nations of the Grand River</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pic>
        <p:nvPicPr>
          <p:cNvPr id="3" name="Picture 2" descr="C:\Users\Owner\Documents\My Dropbox\AHHRI Project\AHHRI\Chiefs of Ontario Logo\COO logo_main.jpg"/>
          <p:cNvPicPr/>
          <p:nvPr/>
        </p:nvPicPr>
        <p:blipFill>
          <a:blip r:embed="rId2"/>
          <a:srcRect/>
          <a:stretch>
            <a:fillRect/>
          </a:stretch>
        </p:blipFill>
        <p:spPr bwMode="auto">
          <a:xfrm>
            <a:off x="10974977" y="47950"/>
            <a:ext cx="1156063" cy="999247"/>
          </a:xfrm>
          <a:prstGeom prst="rect">
            <a:avLst/>
          </a:prstGeom>
          <a:noFill/>
          <a:ln w="9525">
            <a:noFill/>
            <a:miter lim="800000"/>
            <a:headEnd/>
            <a:tailEnd/>
          </a:ln>
        </p:spPr>
      </p:pic>
      <p:sp>
        <p:nvSpPr>
          <p:cNvPr id="4" name="TextBox 3"/>
          <p:cNvSpPr txBox="1"/>
          <p:nvPr/>
        </p:nvSpPr>
        <p:spPr>
          <a:xfrm>
            <a:off x="0" y="6444343"/>
            <a:ext cx="12192000" cy="413657"/>
          </a:xfrm>
          <a:prstGeom prst="rect">
            <a:avLst/>
          </a:prstGeom>
          <a:solidFill>
            <a:srgbClr val="B00000"/>
          </a:solidFill>
        </p:spPr>
        <p:txBody>
          <a:bodyPr wrap="square" rtlCol="0">
            <a:spAutoFit/>
          </a:bodyPr>
          <a:lstStyle/>
          <a:p>
            <a:endParaRPr lang="en-US" dirty="0"/>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47" b="96502" l="779" r="98753">
                        <a14:foregroundMark x1="19252" y1="25171" x2="15121" y2="63032"/>
                        <a14:foregroundMark x1="64302" y1="14060" x2="86984" y2="31687"/>
                        <a14:foregroundMark x1="88387" y1="33813" x2="83710" y2="63923"/>
                        <a14:foregroundMark x1="89400" y1="35460" x2="90257" y2="60631"/>
                        <a14:foregroundMark x1="88153" y1="62757" x2="72720" y2="80658"/>
                        <a14:foregroundMark x1="13796" y1="37380" x2="12783" y2="75240"/>
                      </a14:backgroundRemoval>
                    </a14:imgEffect>
                  </a14:imgLayer>
                </a14:imgProps>
              </a:ext>
              <a:ext uri="{28A0092B-C50C-407E-A947-70E740481C1C}">
                <a14:useLocalDpi xmlns:a14="http://schemas.microsoft.com/office/drawing/2010/main" val="0"/>
              </a:ext>
            </a:extLst>
          </a:blip>
          <a:stretch>
            <a:fillRect/>
          </a:stretch>
        </p:blipFill>
        <p:spPr>
          <a:xfrm>
            <a:off x="0" y="2"/>
            <a:ext cx="1122959" cy="1227907"/>
          </a:xfrm>
          <a:prstGeom prst="rect">
            <a:avLst/>
          </a:prstGeom>
        </p:spPr>
      </p:pic>
      <p:sp>
        <p:nvSpPr>
          <p:cNvPr id="5" name="TextBox 4"/>
          <p:cNvSpPr txBox="1"/>
          <p:nvPr/>
        </p:nvSpPr>
        <p:spPr>
          <a:xfrm>
            <a:off x="1122959" y="271582"/>
            <a:ext cx="9754047" cy="492443"/>
          </a:xfrm>
          <a:prstGeom prst="rect">
            <a:avLst/>
          </a:prstGeom>
          <a:noFill/>
        </p:spPr>
        <p:txBody>
          <a:bodyPr wrap="square" rtlCol="0">
            <a:spAutoFit/>
          </a:bodyPr>
          <a:lstStyle/>
          <a:p>
            <a:pPr algn="ctr"/>
            <a:r>
              <a:rPr lang="en-US" sz="2600" b="1" dirty="0">
                <a:solidFill>
                  <a:srgbClr val="C00000"/>
                </a:solidFill>
              </a:rPr>
              <a:t>Gender-Based Violence Research: Risk and Danger Assessment Tools</a:t>
            </a:r>
            <a:endParaRPr lang="en-US" sz="2600" dirty="0"/>
          </a:p>
        </p:txBody>
      </p:sp>
    </p:spTree>
    <p:extLst>
      <p:ext uri="{BB962C8B-B14F-4D97-AF65-F5344CB8AC3E}">
        <p14:creationId xmlns:p14="http://schemas.microsoft.com/office/powerpoint/2010/main" val="754373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8852" y="1227909"/>
            <a:ext cx="8961119" cy="5632311"/>
          </a:xfrm>
          <a:prstGeom prst="rect">
            <a:avLst/>
          </a:prstGeom>
          <a:noFill/>
        </p:spPr>
        <p:txBody>
          <a:bodyPr wrap="square" rtlCol="0">
            <a:spAutoFit/>
          </a:bodyPr>
          <a:lstStyle/>
          <a:p>
            <a:r>
              <a:rPr lang="en-US" sz="2400" b="1" dirty="0"/>
              <a:t>First Nations Women’s Council</a:t>
            </a:r>
          </a:p>
          <a:p>
            <a:pPr marL="285750" indent="-285750">
              <a:buFont typeface="Arial" panose="020B0604020202020204" pitchFamily="34" charset="0"/>
              <a:buChar char="•"/>
            </a:pPr>
            <a:r>
              <a:rPr lang="en-US" sz="2400" dirty="0">
                <a:ea typeface="Trebuchet MS" panose="020B0603020202020204" pitchFamily="34" charset="0"/>
                <a:cs typeface="Arial" panose="020B0604020202020204" pitchFamily="34" charset="0"/>
              </a:rPr>
              <a:t>First Nations Women’s Council (FNWC) provides reports, updates and recommendations to the Chiefs-in-Assembly</a:t>
            </a:r>
          </a:p>
          <a:p>
            <a:pPr marL="285750" indent="-285750">
              <a:buFont typeface="Arial" panose="020B0604020202020204" pitchFamily="34" charset="0"/>
              <a:buChar char="•"/>
            </a:pPr>
            <a:r>
              <a:rPr lang="en-US" sz="2400" dirty="0">
                <a:cs typeface="Arial" pitchFamily="34" charset="0"/>
              </a:rPr>
              <a:t>Terms of Reference (updated in 2022) highlight the Council’s role in applying a gender lens in the work of COO and identifying strategies to promote the safety and well-being of First Nations women, girls, and Two-Spirit and gender diverse people – 2SLGBTQQIA+ (2S+)</a:t>
            </a:r>
          </a:p>
          <a:p>
            <a:pPr marL="342900" indent="-342900">
              <a:buFont typeface="Arial" panose="020B0604020202020204" pitchFamily="34" charset="0"/>
              <a:buChar char="•"/>
            </a:pPr>
            <a:r>
              <a:rPr lang="en-US" sz="2400" dirty="0">
                <a:cs typeface="Arial" pitchFamily="34" charset="0"/>
              </a:rPr>
              <a:t>FNWC supported Ontario First Nations families and survivors through two family gatherings during the MMIWG National Inquiry process</a:t>
            </a:r>
          </a:p>
          <a:p>
            <a:pPr marL="342900" indent="-342900">
              <a:buFont typeface="Arial" panose="020B0604020202020204" pitchFamily="34" charset="0"/>
              <a:buChar char="•"/>
            </a:pPr>
            <a:r>
              <a:rPr lang="en-US" sz="2400" dirty="0">
                <a:cs typeface="Arial" panose="020B0604020202020204" pitchFamily="34" charset="0"/>
              </a:rPr>
              <a:t>FNWC assisted Assembly of First Nations to coordinate regional engagement sessions with Ontario First Nations families and survivors to inform the 2021 National Action Plan on MMIWG2S+ </a:t>
            </a:r>
          </a:p>
          <a:p>
            <a:r>
              <a:rPr lang="en-US" sz="2400" b="1" dirty="0"/>
              <a:t> </a:t>
            </a:r>
            <a:endParaRPr lang="en-US" sz="2400" dirty="0"/>
          </a:p>
          <a:p>
            <a:endParaRPr lang="en-US" sz="2400" b="1" dirty="0"/>
          </a:p>
        </p:txBody>
      </p:sp>
      <p:pic>
        <p:nvPicPr>
          <p:cNvPr id="3" name="Picture 2" descr="C:\Users\Owner\Documents\My Dropbox\AHHRI Project\AHHRI\Chiefs of Ontario Logo\COO logo_main.jpg"/>
          <p:cNvPicPr/>
          <p:nvPr/>
        </p:nvPicPr>
        <p:blipFill>
          <a:blip r:embed="rId2"/>
          <a:srcRect/>
          <a:stretch>
            <a:fillRect/>
          </a:stretch>
        </p:blipFill>
        <p:spPr bwMode="auto">
          <a:xfrm>
            <a:off x="10974977" y="47950"/>
            <a:ext cx="1156063" cy="999247"/>
          </a:xfrm>
          <a:prstGeom prst="rect">
            <a:avLst/>
          </a:prstGeom>
          <a:noFill/>
          <a:ln w="9525">
            <a:noFill/>
            <a:miter lim="800000"/>
            <a:headEnd/>
            <a:tailEnd/>
          </a:ln>
        </p:spPr>
      </p:pic>
      <p:sp>
        <p:nvSpPr>
          <p:cNvPr id="4" name="TextBox 3"/>
          <p:cNvSpPr txBox="1"/>
          <p:nvPr/>
        </p:nvSpPr>
        <p:spPr>
          <a:xfrm>
            <a:off x="0" y="6444343"/>
            <a:ext cx="12192000" cy="413657"/>
          </a:xfrm>
          <a:prstGeom prst="rect">
            <a:avLst/>
          </a:prstGeom>
          <a:solidFill>
            <a:srgbClr val="B00000"/>
          </a:solidFill>
        </p:spPr>
        <p:txBody>
          <a:bodyPr wrap="square" rtlCol="0">
            <a:spAutoFit/>
          </a:bodyPr>
          <a:lstStyle/>
          <a:p>
            <a:endParaRPr lang="en-US" dirty="0"/>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47" b="96502" l="779" r="98753">
                        <a14:foregroundMark x1="19252" y1="25171" x2="15121" y2="63032"/>
                        <a14:foregroundMark x1="64302" y1="14060" x2="86984" y2="31687"/>
                        <a14:foregroundMark x1="88387" y1="33813" x2="83710" y2="63923"/>
                        <a14:foregroundMark x1="89400" y1="35460" x2="90257" y2="60631"/>
                        <a14:foregroundMark x1="88153" y1="62757" x2="72720" y2="80658"/>
                        <a14:foregroundMark x1="13796" y1="37380" x2="12783" y2="75240"/>
                      </a14:backgroundRemoval>
                    </a14:imgEffect>
                  </a14:imgLayer>
                </a14:imgProps>
              </a:ext>
              <a:ext uri="{28A0092B-C50C-407E-A947-70E740481C1C}">
                <a14:useLocalDpi xmlns:a14="http://schemas.microsoft.com/office/drawing/2010/main" val="0"/>
              </a:ext>
            </a:extLst>
          </a:blip>
          <a:stretch>
            <a:fillRect/>
          </a:stretch>
        </p:blipFill>
        <p:spPr>
          <a:xfrm>
            <a:off x="0" y="2"/>
            <a:ext cx="1122959" cy="1227907"/>
          </a:xfrm>
          <a:prstGeom prst="rect">
            <a:avLst/>
          </a:prstGeom>
        </p:spPr>
      </p:pic>
      <p:sp>
        <p:nvSpPr>
          <p:cNvPr id="5" name="TextBox 4"/>
          <p:cNvSpPr txBox="1"/>
          <p:nvPr/>
        </p:nvSpPr>
        <p:spPr>
          <a:xfrm>
            <a:off x="1122959" y="271582"/>
            <a:ext cx="9754047" cy="492443"/>
          </a:xfrm>
          <a:prstGeom prst="rect">
            <a:avLst/>
          </a:prstGeom>
          <a:noFill/>
        </p:spPr>
        <p:txBody>
          <a:bodyPr wrap="square" rtlCol="0">
            <a:spAutoFit/>
          </a:bodyPr>
          <a:lstStyle/>
          <a:p>
            <a:pPr algn="ctr"/>
            <a:r>
              <a:rPr lang="en-US" sz="2600" b="1" dirty="0">
                <a:solidFill>
                  <a:srgbClr val="C00000"/>
                </a:solidFill>
              </a:rPr>
              <a:t>Gender-Based Violence Research: Risk and Danger Assessment Tools</a:t>
            </a:r>
            <a:endParaRPr lang="en-US" sz="2600" dirty="0"/>
          </a:p>
        </p:txBody>
      </p:sp>
      <p:pic>
        <p:nvPicPr>
          <p:cNvPr id="7"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6363" y="1580541"/>
            <a:ext cx="2245637" cy="3749040"/>
          </a:xfrm>
          <a:prstGeom prst="rect">
            <a:avLst/>
          </a:prstGeom>
        </p:spPr>
      </p:pic>
    </p:spTree>
    <p:extLst>
      <p:ext uri="{BB962C8B-B14F-4D97-AF65-F5344CB8AC3E}">
        <p14:creationId xmlns:p14="http://schemas.microsoft.com/office/powerpoint/2010/main" val="2098879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9269" y="1227909"/>
            <a:ext cx="8525691" cy="4524315"/>
          </a:xfrm>
          <a:prstGeom prst="rect">
            <a:avLst/>
          </a:prstGeom>
          <a:noFill/>
        </p:spPr>
        <p:txBody>
          <a:bodyPr wrap="square" rtlCol="0">
            <a:spAutoFit/>
          </a:bodyPr>
          <a:lstStyle/>
          <a:p>
            <a:r>
              <a:rPr lang="en-US" sz="2400" b="1" dirty="0"/>
              <a:t>COO Women’s Initiatives</a:t>
            </a:r>
          </a:p>
          <a:p>
            <a:pPr marL="342900" indent="-342900">
              <a:buFont typeface="Arial" panose="020B0604020202020204" pitchFamily="34" charset="0"/>
              <a:buChar char="•"/>
            </a:pPr>
            <a:r>
              <a:rPr lang="en-CA" sz="2400" dirty="0">
                <a:cs typeface="Arial" panose="020B0604020202020204" pitchFamily="34" charset="0"/>
              </a:rPr>
              <a:t>Women’s Initiatives Sector of COO (established in 2021) provides support and coordination to FNWC and </a:t>
            </a:r>
            <a:r>
              <a:rPr lang="en-US" sz="2400" dirty="0">
                <a:cs typeface="Arial" panose="020B0604020202020204" pitchFamily="34" charset="0"/>
              </a:rPr>
              <a:t>promotes the safety, well-being and empowerment of Ontario First Nations women, girls and Two Spirit/gender diverse people</a:t>
            </a:r>
          </a:p>
          <a:p>
            <a:pPr marL="342900" indent="-342900">
              <a:buFont typeface="Arial" panose="020B0604020202020204" pitchFamily="34" charset="0"/>
              <a:buChar char="•"/>
            </a:pPr>
            <a:r>
              <a:rPr lang="en-US" sz="2400" dirty="0">
                <a:cs typeface="Arial" panose="020B0604020202020204" pitchFamily="34" charset="0"/>
              </a:rPr>
              <a:t>COO Women’s Initiatives supported FNWC in coordinating Ontario First Nations input into MMIWG National Action Plan </a:t>
            </a:r>
          </a:p>
          <a:p>
            <a:pPr marL="342900" indent="-342900">
              <a:buFont typeface="Arial" panose="020B0604020202020204" pitchFamily="34" charset="0"/>
              <a:buChar char="•"/>
            </a:pPr>
            <a:r>
              <a:rPr lang="en-US" sz="2400" dirty="0">
                <a:cs typeface="Arial" panose="020B0604020202020204" pitchFamily="34" charset="0"/>
              </a:rPr>
              <a:t>Women’s Initiatives and FNWC convened a third MMIWG Family Gathering in 2022 and utilized input from First Nations families and front line workers to develop an Ontario First Nations Gender-Based Violence Action Plan and work on initial priorities</a:t>
            </a:r>
            <a:endParaRPr lang="en-US" sz="1200" dirty="0"/>
          </a:p>
          <a:p>
            <a:endParaRPr lang="en-US" sz="2400" b="1" dirty="0"/>
          </a:p>
        </p:txBody>
      </p:sp>
      <p:pic>
        <p:nvPicPr>
          <p:cNvPr id="3" name="Picture 2" descr="C:\Users\Owner\Documents\My Dropbox\AHHRI Project\AHHRI\Chiefs of Ontario Logo\COO logo_main.jpg"/>
          <p:cNvPicPr/>
          <p:nvPr/>
        </p:nvPicPr>
        <p:blipFill>
          <a:blip r:embed="rId2"/>
          <a:srcRect/>
          <a:stretch>
            <a:fillRect/>
          </a:stretch>
        </p:blipFill>
        <p:spPr bwMode="auto">
          <a:xfrm>
            <a:off x="10974977" y="47950"/>
            <a:ext cx="1156063" cy="999247"/>
          </a:xfrm>
          <a:prstGeom prst="rect">
            <a:avLst/>
          </a:prstGeom>
          <a:noFill/>
          <a:ln w="9525">
            <a:noFill/>
            <a:miter lim="800000"/>
            <a:headEnd/>
            <a:tailEnd/>
          </a:ln>
        </p:spPr>
      </p:pic>
      <p:sp>
        <p:nvSpPr>
          <p:cNvPr id="4" name="TextBox 3"/>
          <p:cNvSpPr txBox="1"/>
          <p:nvPr/>
        </p:nvSpPr>
        <p:spPr>
          <a:xfrm>
            <a:off x="0" y="6444343"/>
            <a:ext cx="12192000" cy="413657"/>
          </a:xfrm>
          <a:prstGeom prst="rect">
            <a:avLst/>
          </a:prstGeom>
          <a:solidFill>
            <a:srgbClr val="B00000"/>
          </a:solidFill>
        </p:spPr>
        <p:txBody>
          <a:bodyPr wrap="square" rtlCol="0">
            <a:spAutoFit/>
          </a:bodyPr>
          <a:lstStyle/>
          <a:p>
            <a:endParaRPr lang="en-US" dirty="0"/>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47" b="96502" l="779" r="98753">
                        <a14:foregroundMark x1="19252" y1="25171" x2="15121" y2="63032"/>
                        <a14:foregroundMark x1="64302" y1="14060" x2="86984" y2="31687"/>
                        <a14:foregroundMark x1="88387" y1="33813" x2="83710" y2="63923"/>
                        <a14:foregroundMark x1="89400" y1="35460" x2="90257" y2="60631"/>
                        <a14:foregroundMark x1="88153" y1="62757" x2="72720" y2="80658"/>
                        <a14:foregroundMark x1="13796" y1="37380" x2="12783" y2="75240"/>
                      </a14:backgroundRemoval>
                    </a14:imgEffect>
                  </a14:imgLayer>
                </a14:imgProps>
              </a:ext>
              <a:ext uri="{28A0092B-C50C-407E-A947-70E740481C1C}">
                <a14:useLocalDpi xmlns:a14="http://schemas.microsoft.com/office/drawing/2010/main" val="0"/>
              </a:ext>
            </a:extLst>
          </a:blip>
          <a:stretch>
            <a:fillRect/>
          </a:stretch>
        </p:blipFill>
        <p:spPr>
          <a:xfrm>
            <a:off x="0" y="2"/>
            <a:ext cx="1122959" cy="1227907"/>
          </a:xfrm>
          <a:prstGeom prst="rect">
            <a:avLst/>
          </a:prstGeom>
        </p:spPr>
      </p:pic>
      <p:sp>
        <p:nvSpPr>
          <p:cNvPr id="5" name="TextBox 4"/>
          <p:cNvSpPr txBox="1"/>
          <p:nvPr/>
        </p:nvSpPr>
        <p:spPr>
          <a:xfrm>
            <a:off x="1122959" y="271582"/>
            <a:ext cx="9754047" cy="492443"/>
          </a:xfrm>
          <a:prstGeom prst="rect">
            <a:avLst/>
          </a:prstGeom>
          <a:noFill/>
        </p:spPr>
        <p:txBody>
          <a:bodyPr wrap="square" rtlCol="0">
            <a:spAutoFit/>
          </a:bodyPr>
          <a:lstStyle/>
          <a:p>
            <a:pPr algn="ctr"/>
            <a:r>
              <a:rPr lang="en-US" sz="2600" b="1" dirty="0">
                <a:solidFill>
                  <a:srgbClr val="C00000"/>
                </a:solidFill>
              </a:rPr>
              <a:t>Gender-Based Violence Research: Risk and Danger Assessment Tools</a:t>
            </a:r>
            <a:endParaRPr lang="en-US" sz="2600" dirty="0"/>
          </a:p>
        </p:txBody>
      </p:sp>
      <p:sp>
        <p:nvSpPr>
          <p:cNvPr id="10" name="Oval 9"/>
          <p:cNvSpPr/>
          <p:nvPr/>
        </p:nvSpPr>
        <p:spPr>
          <a:xfrm>
            <a:off x="9398001" y="1553858"/>
            <a:ext cx="2468880" cy="23774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b="1" dirty="0"/>
              <a:t>Safety, wellbeing and   empowerment of First Nations women, girls, 2S/gender diverse and communities</a:t>
            </a:r>
            <a:endParaRPr lang="en-US" dirty="0"/>
          </a:p>
        </p:txBody>
      </p:sp>
      <p:sp>
        <p:nvSpPr>
          <p:cNvPr id="12" name="TextBox 11"/>
          <p:cNvSpPr txBox="1"/>
          <p:nvPr/>
        </p:nvSpPr>
        <p:spPr>
          <a:xfrm>
            <a:off x="9846855" y="3987491"/>
            <a:ext cx="1571171" cy="1200329"/>
          </a:xfrm>
          <a:prstGeom prst="rect">
            <a:avLst/>
          </a:prstGeom>
          <a:noFill/>
        </p:spPr>
        <p:txBody>
          <a:bodyPr wrap="square" rtlCol="0">
            <a:spAutoFit/>
          </a:bodyPr>
          <a:lstStyle/>
          <a:p>
            <a:pPr algn="ctr"/>
            <a:r>
              <a:rPr lang="en-US" sz="1200" i="1" dirty="0"/>
              <a:t>Focus of the COO Women’s Initiatives sector – </a:t>
            </a:r>
          </a:p>
          <a:p>
            <a:pPr algn="ctr"/>
            <a:r>
              <a:rPr lang="en-US" sz="1200" i="1" dirty="0">
                <a:hlinkClick r:id="rId5"/>
              </a:rPr>
              <a:t>https://chiefs-of-ontario.org/priorities/womens-initiatives/</a:t>
            </a:r>
            <a:r>
              <a:rPr lang="en-US" sz="1200" i="1" dirty="0"/>
              <a:t>  </a:t>
            </a:r>
          </a:p>
        </p:txBody>
      </p:sp>
    </p:spTree>
    <p:extLst>
      <p:ext uri="{BB962C8B-B14F-4D97-AF65-F5344CB8AC3E}">
        <p14:creationId xmlns:p14="http://schemas.microsoft.com/office/powerpoint/2010/main" val="1944630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sp>
        <p:nvSpPr>
          <p:cNvPr id="4" name="Rectangle 3"/>
          <p:cNvSpPr/>
          <p:nvPr/>
        </p:nvSpPr>
        <p:spPr>
          <a:xfrm>
            <a:off x="4535055" y="1855454"/>
            <a:ext cx="7656945" cy="342669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996874" y="2861861"/>
            <a:ext cx="7042726" cy="1261884"/>
          </a:xfrm>
          <a:prstGeom prst="rect">
            <a:avLst/>
          </a:prstGeom>
          <a:noFill/>
        </p:spPr>
        <p:txBody>
          <a:bodyPr wrap="square" rtlCol="0">
            <a:spAutoFit/>
          </a:bodyPr>
          <a:lstStyle/>
          <a:p>
            <a:r>
              <a:rPr lang="en-US" sz="4400" b="1" dirty="0">
                <a:solidFill>
                  <a:schemeClr val="bg1"/>
                </a:solidFill>
              </a:rPr>
              <a:t>Part 2: MMIWG and</a:t>
            </a:r>
          </a:p>
          <a:p>
            <a:r>
              <a:rPr lang="en-US" sz="3200" b="1" dirty="0">
                <a:solidFill>
                  <a:schemeClr val="bg1"/>
                </a:solidFill>
              </a:rPr>
              <a:t>Gender-Based Violence Research </a:t>
            </a:r>
          </a:p>
        </p:txBody>
      </p:sp>
    </p:spTree>
    <p:extLst>
      <p:ext uri="{BB962C8B-B14F-4D97-AF65-F5344CB8AC3E}">
        <p14:creationId xmlns:p14="http://schemas.microsoft.com/office/powerpoint/2010/main" val="2174568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3559" y="1237748"/>
            <a:ext cx="8697814" cy="5447645"/>
          </a:xfrm>
          <a:prstGeom prst="rect">
            <a:avLst/>
          </a:prstGeom>
          <a:noFill/>
        </p:spPr>
        <p:txBody>
          <a:bodyPr wrap="square" rtlCol="0">
            <a:spAutoFit/>
          </a:bodyPr>
          <a:lstStyle/>
          <a:p>
            <a:r>
              <a:rPr lang="en-US" sz="2400" b="1" dirty="0"/>
              <a:t>National Inquiry into MMIWG: </a:t>
            </a:r>
            <a:r>
              <a:rPr lang="en-US" sz="2400" b="1" i="1" dirty="0"/>
              <a:t>Background Research</a:t>
            </a:r>
          </a:p>
          <a:p>
            <a:pPr marL="342900" indent="-342900">
              <a:buFont typeface="Arial" panose="020B0604020202020204" pitchFamily="34" charset="0"/>
              <a:buChar char="•"/>
            </a:pPr>
            <a:r>
              <a:rPr lang="en-US" sz="2400" dirty="0"/>
              <a:t>RCAP, the Aboriginal Justice Inquiry of Manitoba, Amnesty International’s 2004 Stolen Sisters report and the Native Women’s Association of Canada (NWAC) “Sisters in Spirit” research all focused on violence against Indigenous women and MMIWG</a:t>
            </a:r>
          </a:p>
          <a:p>
            <a:pPr marL="342900" indent="-342900">
              <a:buFont typeface="Arial" panose="020B0604020202020204" pitchFamily="34" charset="0"/>
              <a:buChar char="•"/>
            </a:pPr>
            <a:r>
              <a:rPr lang="en-US" sz="2400" dirty="0"/>
              <a:t>NWAC developed a database of 582 cases of MMIWG* </a:t>
            </a:r>
          </a:p>
          <a:p>
            <a:pPr marL="342900" indent="-342900">
              <a:buFont typeface="Arial" panose="020B0604020202020204" pitchFamily="34" charset="0"/>
              <a:buChar char="•"/>
            </a:pPr>
            <a:r>
              <a:rPr lang="en-US" sz="2400" dirty="0"/>
              <a:t>RCMP review confirmed 1,181 police-recorded incidents of Indigenous female homicides and unresolved missing Indigenous females between 1980 and 2012 - 16% of all female homicides in Canada - despite making up only 4% of the female population</a:t>
            </a:r>
          </a:p>
          <a:p>
            <a:pPr marL="342900" indent="-342900">
              <a:buFont typeface="Arial" panose="020B0604020202020204" pitchFamily="34" charset="0"/>
              <a:buChar char="•"/>
            </a:pPr>
            <a:r>
              <a:rPr lang="en-US" sz="2400" dirty="0"/>
              <a:t>Anecdotal information identified closer to 4,000 MMIWG</a:t>
            </a:r>
          </a:p>
          <a:p>
            <a:pPr marL="342900" indent="-342900">
              <a:buFont typeface="Arial" panose="020B0604020202020204" pitchFamily="34" charset="0"/>
              <a:buChar char="•"/>
            </a:pPr>
            <a:endParaRPr lang="en-US" sz="1200" dirty="0"/>
          </a:p>
          <a:p>
            <a:r>
              <a:rPr lang="en-US" sz="1200" dirty="0"/>
              <a:t>* </a:t>
            </a:r>
            <a:r>
              <a:rPr lang="en-US" sz="1200" dirty="0">
                <a:hlinkClick r:id="rId2"/>
              </a:rPr>
              <a:t>https://www.nwac.ca/assets-knowledge-centre/Fact_Sheet_Missing_and_Murdered_Aboriginal_Women_and_Girls.pdf</a:t>
            </a:r>
            <a:r>
              <a:rPr lang="en-US" sz="1200" dirty="0"/>
              <a:t>   </a:t>
            </a:r>
          </a:p>
          <a:p>
            <a:endParaRPr lang="en-US" sz="1200" dirty="0"/>
          </a:p>
          <a:p>
            <a:pPr marL="342900" indent="-342900">
              <a:buFont typeface="Arial" panose="020B0604020202020204" pitchFamily="34" charset="0"/>
              <a:buChar char="•"/>
            </a:pPr>
            <a:endParaRPr lang="en-US" sz="2400" dirty="0">
              <a:cs typeface="Arial" panose="020B0604020202020204" pitchFamily="34" charset="0"/>
            </a:endParaRPr>
          </a:p>
          <a:p>
            <a:r>
              <a:rPr lang="en-US" sz="2400" b="1" dirty="0"/>
              <a:t> </a:t>
            </a:r>
          </a:p>
        </p:txBody>
      </p:sp>
      <p:pic>
        <p:nvPicPr>
          <p:cNvPr id="3" name="Picture 2" descr="C:\Users\Owner\Documents\My Dropbox\AHHRI Project\AHHRI\Chiefs of Ontario Logo\COO logo_main.jpg"/>
          <p:cNvPicPr/>
          <p:nvPr/>
        </p:nvPicPr>
        <p:blipFill>
          <a:blip r:embed="rId3"/>
          <a:srcRect/>
          <a:stretch>
            <a:fillRect/>
          </a:stretch>
        </p:blipFill>
        <p:spPr bwMode="auto">
          <a:xfrm>
            <a:off x="10974977" y="47950"/>
            <a:ext cx="1156063" cy="999247"/>
          </a:xfrm>
          <a:prstGeom prst="rect">
            <a:avLst/>
          </a:prstGeom>
          <a:noFill/>
          <a:ln w="9525">
            <a:noFill/>
            <a:miter lim="800000"/>
            <a:headEnd/>
            <a:tailEnd/>
          </a:ln>
        </p:spPr>
      </p:pic>
      <p:sp>
        <p:nvSpPr>
          <p:cNvPr id="4" name="TextBox 3"/>
          <p:cNvSpPr txBox="1"/>
          <p:nvPr/>
        </p:nvSpPr>
        <p:spPr>
          <a:xfrm>
            <a:off x="0" y="6444343"/>
            <a:ext cx="12192000" cy="413657"/>
          </a:xfrm>
          <a:prstGeom prst="rect">
            <a:avLst/>
          </a:prstGeom>
          <a:solidFill>
            <a:srgbClr val="B00000"/>
          </a:solidFill>
        </p:spPr>
        <p:txBody>
          <a:bodyPr wrap="square" rtlCol="0">
            <a:spAutoFit/>
          </a:bodyPr>
          <a:lstStyle/>
          <a:p>
            <a:endParaRPr lang="en-US" dirty="0"/>
          </a:p>
        </p:txBody>
      </p:sp>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ackgroundRemoval t="4047" b="96502" l="779" r="98753">
                        <a14:foregroundMark x1="19252" y1="25171" x2="15121" y2="63032"/>
                        <a14:foregroundMark x1="64302" y1="14060" x2="86984" y2="31687"/>
                        <a14:foregroundMark x1="88387" y1="33813" x2="83710" y2="63923"/>
                        <a14:foregroundMark x1="89400" y1="35460" x2="90257" y2="60631"/>
                        <a14:foregroundMark x1="88153" y1="62757" x2="72720" y2="80658"/>
                        <a14:foregroundMark x1="13796" y1="37380" x2="12783" y2="75240"/>
                      </a14:backgroundRemoval>
                    </a14:imgEffect>
                  </a14:imgLayer>
                </a14:imgProps>
              </a:ext>
              <a:ext uri="{28A0092B-C50C-407E-A947-70E740481C1C}">
                <a14:useLocalDpi xmlns:a14="http://schemas.microsoft.com/office/drawing/2010/main" val="0"/>
              </a:ext>
            </a:extLst>
          </a:blip>
          <a:stretch>
            <a:fillRect/>
          </a:stretch>
        </p:blipFill>
        <p:spPr>
          <a:xfrm>
            <a:off x="0" y="2"/>
            <a:ext cx="1122959" cy="1227907"/>
          </a:xfrm>
          <a:prstGeom prst="rect">
            <a:avLst/>
          </a:prstGeom>
        </p:spPr>
      </p:pic>
      <p:sp>
        <p:nvSpPr>
          <p:cNvPr id="5" name="TextBox 4"/>
          <p:cNvSpPr txBox="1"/>
          <p:nvPr/>
        </p:nvSpPr>
        <p:spPr>
          <a:xfrm>
            <a:off x="1122959" y="280291"/>
            <a:ext cx="9754047" cy="492443"/>
          </a:xfrm>
          <a:prstGeom prst="rect">
            <a:avLst/>
          </a:prstGeom>
          <a:noFill/>
        </p:spPr>
        <p:txBody>
          <a:bodyPr wrap="square" rtlCol="0">
            <a:spAutoFit/>
          </a:bodyPr>
          <a:lstStyle/>
          <a:p>
            <a:pPr algn="ctr"/>
            <a:r>
              <a:rPr lang="en-US" sz="2600" b="1" dirty="0">
                <a:solidFill>
                  <a:srgbClr val="C00000"/>
                </a:solidFill>
              </a:rPr>
              <a:t>Gender-Based Violence Research: Risk and Danger Assessment Tools</a:t>
            </a:r>
            <a:endParaRPr lang="en-US" sz="2600" dirty="0"/>
          </a:p>
        </p:txBody>
      </p:sp>
      <p:sp>
        <p:nvSpPr>
          <p:cNvPr id="7" name="AutoShape 2" descr="Frances Abele - School of Public Policy &amp; Administr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Frances Abele - School of Public Policy &amp; Administr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0266" y="1342250"/>
            <a:ext cx="2511734" cy="190018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nada: Stolen Sisters : A Human Rights Response to Discrimination and  Violence against Indigenous Women in Canada - Amnesty Internationa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80267" y="3279188"/>
            <a:ext cx="2526332" cy="2984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368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0032" y="1259686"/>
            <a:ext cx="9002613" cy="6001643"/>
          </a:xfrm>
          <a:prstGeom prst="rect">
            <a:avLst/>
          </a:prstGeom>
          <a:noFill/>
        </p:spPr>
        <p:txBody>
          <a:bodyPr wrap="square" rtlCol="0">
            <a:spAutoFit/>
          </a:bodyPr>
          <a:lstStyle/>
          <a:p>
            <a:r>
              <a:rPr lang="en-US" sz="2400" b="1" dirty="0"/>
              <a:t>National Inquiry into MMIWG: </a:t>
            </a:r>
            <a:r>
              <a:rPr lang="en-US" sz="2400" b="1" i="1" dirty="0"/>
              <a:t>Background Research</a:t>
            </a:r>
            <a:endParaRPr lang="en-US" sz="2400" b="1" dirty="0"/>
          </a:p>
          <a:p>
            <a:pPr marL="342900" indent="-342900">
              <a:buFont typeface="Arial" panose="020B0604020202020204" pitchFamily="34" charset="0"/>
              <a:buChar char="•"/>
            </a:pPr>
            <a:r>
              <a:rPr lang="en-US" sz="2400" dirty="0"/>
              <a:t>TRC Final report noted that most of the 150,000 children who attended Indian residential schools experienced humiliation, fear, grief, were punished for crying or speaking their language; many experienced physical or sexual abuse</a:t>
            </a:r>
          </a:p>
          <a:p>
            <a:pPr marL="342900" indent="-342900">
              <a:buFont typeface="Arial" panose="020B0604020202020204" pitchFamily="34" charset="0"/>
              <a:buChar char="•"/>
            </a:pPr>
            <a:r>
              <a:rPr lang="en-US" sz="2400" dirty="0"/>
              <a:t>TRC Calls to Action 39 and 40: National plan to collect and publish data on criminal victimization of Aboriginal people including family violence and homicide data, and adequately funded, accessible Aboriginal victim programs and services</a:t>
            </a:r>
          </a:p>
          <a:p>
            <a:pPr marL="342900" indent="-342900">
              <a:buFont typeface="Arial" panose="020B0604020202020204" pitchFamily="34" charset="0"/>
              <a:buChar char="•"/>
            </a:pPr>
            <a:r>
              <a:rPr lang="en-US" sz="2400" dirty="0"/>
              <a:t>Call to Action 41 called for a public inquiry into the causes of, and remedies for the disproportionate victimization of Aboriginal women and girls including MMIWG and links to the intergenerational legacy of residential schools</a:t>
            </a:r>
          </a:p>
          <a:p>
            <a:endParaRPr lang="en-US" sz="1200" dirty="0"/>
          </a:p>
          <a:p>
            <a:endParaRPr lang="en-US" sz="1200" dirty="0"/>
          </a:p>
          <a:p>
            <a:pPr marL="342900" indent="-342900">
              <a:buFont typeface="Arial" panose="020B0604020202020204" pitchFamily="34" charset="0"/>
              <a:buChar char="•"/>
            </a:pPr>
            <a:endParaRPr lang="en-US" sz="2400" dirty="0">
              <a:cs typeface="Arial" panose="020B0604020202020204" pitchFamily="34" charset="0"/>
            </a:endParaRPr>
          </a:p>
          <a:p>
            <a:r>
              <a:rPr lang="en-US" sz="2400" b="1" dirty="0"/>
              <a:t> </a:t>
            </a:r>
          </a:p>
        </p:txBody>
      </p:sp>
      <p:pic>
        <p:nvPicPr>
          <p:cNvPr id="3" name="Picture 2" descr="C:\Users\Owner\Documents\My Dropbox\AHHRI Project\AHHRI\Chiefs of Ontario Logo\COO logo_main.jpg"/>
          <p:cNvPicPr/>
          <p:nvPr/>
        </p:nvPicPr>
        <p:blipFill>
          <a:blip r:embed="rId2"/>
          <a:srcRect/>
          <a:stretch>
            <a:fillRect/>
          </a:stretch>
        </p:blipFill>
        <p:spPr bwMode="auto">
          <a:xfrm>
            <a:off x="10974977" y="47950"/>
            <a:ext cx="1156063" cy="999247"/>
          </a:xfrm>
          <a:prstGeom prst="rect">
            <a:avLst/>
          </a:prstGeom>
          <a:noFill/>
          <a:ln w="9525">
            <a:noFill/>
            <a:miter lim="800000"/>
            <a:headEnd/>
            <a:tailEnd/>
          </a:ln>
        </p:spPr>
      </p:pic>
      <p:sp>
        <p:nvSpPr>
          <p:cNvPr id="4" name="TextBox 3"/>
          <p:cNvSpPr txBox="1"/>
          <p:nvPr/>
        </p:nvSpPr>
        <p:spPr>
          <a:xfrm>
            <a:off x="0" y="6444343"/>
            <a:ext cx="12192000" cy="413657"/>
          </a:xfrm>
          <a:prstGeom prst="rect">
            <a:avLst/>
          </a:prstGeom>
          <a:solidFill>
            <a:srgbClr val="B00000"/>
          </a:solidFill>
        </p:spPr>
        <p:txBody>
          <a:bodyPr wrap="square" rtlCol="0">
            <a:spAutoFit/>
          </a:bodyPr>
          <a:lstStyle/>
          <a:p>
            <a:endParaRPr lang="en-US" dirty="0"/>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47" b="96502" l="779" r="98753">
                        <a14:foregroundMark x1="19252" y1="25171" x2="15121" y2="63032"/>
                        <a14:foregroundMark x1="64302" y1="14060" x2="86984" y2="31687"/>
                        <a14:foregroundMark x1="88387" y1="33813" x2="83710" y2="63923"/>
                        <a14:foregroundMark x1="89400" y1="35460" x2="90257" y2="60631"/>
                        <a14:foregroundMark x1="88153" y1="62757" x2="72720" y2="80658"/>
                        <a14:foregroundMark x1="13796" y1="37380" x2="12783" y2="75240"/>
                      </a14:backgroundRemoval>
                    </a14:imgEffect>
                  </a14:imgLayer>
                </a14:imgProps>
              </a:ext>
              <a:ext uri="{28A0092B-C50C-407E-A947-70E740481C1C}">
                <a14:useLocalDpi xmlns:a14="http://schemas.microsoft.com/office/drawing/2010/main" val="0"/>
              </a:ext>
            </a:extLst>
          </a:blip>
          <a:stretch>
            <a:fillRect/>
          </a:stretch>
        </p:blipFill>
        <p:spPr>
          <a:xfrm>
            <a:off x="0" y="2"/>
            <a:ext cx="1122959" cy="1227907"/>
          </a:xfrm>
          <a:prstGeom prst="rect">
            <a:avLst/>
          </a:prstGeom>
        </p:spPr>
      </p:pic>
      <p:sp>
        <p:nvSpPr>
          <p:cNvPr id="5" name="TextBox 4"/>
          <p:cNvSpPr txBox="1"/>
          <p:nvPr/>
        </p:nvSpPr>
        <p:spPr>
          <a:xfrm>
            <a:off x="1122959" y="271582"/>
            <a:ext cx="9754047" cy="492443"/>
          </a:xfrm>
          <a:prstGeom prst="rect">
            <a:avLst/>
          </a:prstGeom>
          <a:noFill/>
        </p:spPr>
        <p:txBody>
          <a:bodyPr wrap="square" rtlCol="0">
            <a:spAutoFit/>
          </a:bodyPr>
          <a:lstStyle/>
          <a:p>
            <a:pPr algn="ctr"/>
            <a:r>
              <a:rPr lang="en-US" sz="2600" b="1" dirty="0">
                <a:solidFill>
                  <a:srgbClr val="C00000"/>
                </a:solidFill>
              </a:rPr>
              <a:t>Gender-Based Violence Research: Risk and Danger Assessment Tools</a:t>
            </a:r>
            <a:endParaRPr lang="en-US" sz="2600" dirty="0"/>
          </a:p>
        </p:txBody>
      </p:sp>
      <p:pic>
        <p:nvPicPr>
          <p:cNvPr id="1028" name="Picture 4" descr="FOUNDATIONAL KNOWLEDGE: CONVERSATION GUI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22646" y="1591443"/>
            <a:ext cx="2269353" cy="26583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National MMIWG inquiry will release final report June 3 in Gatineau - APTN  New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2646" y="4249783"/>
            <a:ext cx="2269354" cy="1612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058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0034" y="1148816"/>
            <a:ext cx="8968135" cy="5632311"/>
          </a:xfrm>
          <a:prstGeom prst="rect">
            <a:avLst/>
          </a:prstGeom>
          <a:noFill/>
        </p:spPr>
        <p:txBody>
          <a:bodyPr wrap="square" rtlCol="0">
            <a:spAutoFit/>
          </a:bodyPr>
          <a:lstStyle/>
          <a:p>
            <a:r>
              <a:rPr lang="en-US" sz="2400" b="1" dirty="0"/>
              <a:t>National Inquiry into MMIWG: </a:t>
            </a:r>
            <a:r>
              <a:rPr lang="en-US" sz="2400" b="1" i="1" dirty="0"/>
              <a:t>Mandate</a:t>
            </a:r>
          </a:p>
          <a:p>
            <a:pPr marL="285750" indent="-285750">
              <a:buFont typeface="Arial" panose="020B0604020202020204" pitchFamily="34" charset="0"/>
              <a:buChar char="•"/>
            </a:pPr>
            <a:r>
              <a:rPr lang="en-US" sz="2400" dirty="0"/>
              <a:t>Look into and report on the systemic causes of all forms of violence against Indigenous women and girls and 2SLGBTQQIA+ people</a:t>
            </a:r>
          </a:p>
          <a:p>
            <a:pPr marL="285750" indent="-285750">
              <a:buFont typeface="Arial" panose="020B0604020202020204" pitchFamily="34" charset="0"/>
              <a:buChar char="•"/>
            </a:pPr>
            <a:r>
              <a:rPr lang="en-US" sz="2400" dirty="0"/>
              <a:t>Examine underlying social, economic, cultural, institutional, and historical causes that contribute to the ongoing violence </a:t>
            </a:r>
          </a:p>
          <a:p>
            <a:pPr marL="285750" indent="-285750">
              <a:buFont typeface="Arial" panose="020B0604020202020204" pitchFamily="34" charset="0"/>
              <a:buChar char="•"/>
            </a:pPr>
            <a:r>
              <a:rPr lang="en-US" sz="2400" dirty="0"/>
              <a:t>Look into and report on existing institutional policies and practices to address violence, including those that are effective in reducing violence and increasing safety </a:t>
            </a:r>
          </a:p>
          <a:p>
            <a:pPr marL="285750" indent="-285750">
              <a:buFont typeface="Arial" panose="020B0604020202020204" pitchFamily="34" charset="0"/>
              <a:buChar char="•"/>
            </a:pPr>
            <a:r>
              <a:rPr lang="en-US" sz="2400" dirty="0"/>
              <a:t>Look at all forms of violence including Indigenous women who went missing or were murdered and those who died under suspicious circumstances</a:t>
            </a:r>
          </a:p>
          <a:p>
            <a:pPr marL="285750" indent="-285750">
              <a:buFont typeface="Arial" panose="020B0604020202020204" pitchFamily="34" charset="0"/>
              <a:buChar char="•"/>
            </a:pPr>
            <a:r>
              <a:rPr lang="en-US" sz="2400" dirty="0"/>
              <a:t>Consider interconnected issues such as sexual assault, child abuse, domestic violence, bullying, harassment, suicide, self-harm </a:t>
            </a:r>
          </a:p>
          <a:p>
            <a:pPr marL="342900" indent="-342900">
              <a:buFont typeface="Arial" panose="020B0604020202020204" pitchFamily="34" charset="0"/>
              <a:buChar char="•"/>
            </a:pPr>
            <a:endParaRPr lang="en-US" sz="2400" dirty="0">
              <a:cs typeface="Arial" panose="020B0604020202020204" pitchFamily="34" charset="0"/>
            </a:endParaRPr>
          </a:p>
          <a:p>
            <a:r>
              <a:rPr lang="en-US" sz="2400" b="1" dirty="0"/>
              <a:t> </a:t>
            </a:r>
          </a:p>
        </p:txBody>
      </p:sp>
      <p:pic>
        <p:nvPicPr>
          <p:cNvPr id="3" name="Picture 2" descr="C:\Users\Owner\Documents\My Dropbox\AHHRI Project\AHHRI\Chiefs of Ontario Logo\COO logo_main.jpg"/>
          <p:cNvPicPr/>
          <p:nvPr/>
        </p:nvPicPr>
        <p:blipFill>
          <a:blip r:embed="rId2"/>
          <a:srcRect/>
          <a:stretch>
            <a:fillRect/>
          </a:stretch>
        </p:blipFill>
        <p:spPr bwMode="auto">
          <a:xfrm>
            <a:off x="10974977" y="47950"/>
            <a:ext cx="1156063" cy="999247"/>
          </a:xfrm>
          <a:prstGeom prst="rect">
            <a:avLst/>
          </a:prstGeom>
          <a:noFill/>
          <a:ln w="9525">
            <a:noFill/>
            <a:miter lim="800000"/>
            <a:headEnd/>
            <a:tailEnd/>
          </a:ln>
        </p:spPr>
      </p:pic>
      <p:sp>
        <p:nvSpPr>
          <p:cNvPr id="4" name="TextBox 3"/>
          <p:cNvSpPr txBox="1"/>
          <p:nvPr/>
        </p:nvSpPr>
        <p:spPr>
          <a:xfrm>
            <a:off x="0" y="6444343"/>
            <a:ext cx="12192000" cy="413657"/>
          </a:xfrm>
          <a:prstGeom prst="rect">
            <a:avLst/>
          </a:prstGeom>
          <a:solidFill>
            <a:srgbClr val="B00000"/>
          </a:solidFill>
        </p:spPr>
        <p:txBody>
          <a:bodyPr wrap="square" rtlCol="0">
            <a:spAutoFit/>
          </a:bodyPr>
          <a:lstStyle/>
          <a:p>
            <a:endParaRPr lang="en-US" dirty="0"/>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47" b="96502" l="779" r="98753">
                        <a14:foregroundMark x1="19252" y1="25171" x2="15121" y2="63032"/>
                        <a14:foregroundMark x1="64302" y1="14060" x2="86984" y2="31687"/>
                        <a14:foregroundMark x1="88387" y1="33813" x2="83710" y2="63923"/>
                        <a14:foregroundMark x1="89400" y1="35460" x2="90257" y2="60631"/>
                        <a14:foregroundMark x1="88153" y1="62757" x2="72720" y2="80658"/>
                        <a14:foregroundMark x1="13796" y1="37380" x2="12783" y2="75240"/>
                      </a14:backgroundRemoval>
                    </a14:imgEffect>
                  </a14:imgLayer>
                </a14:imgProps>
              </a:ext>
              <a:ext uri="{28A0092B-C50C-407E-A947-70E740481C1C}">
                <a14:useLocalDpi xmlns:a14="http://schemas.microsoft.com/office/drawing/2010/main" val="0"/>
              </a:ext>
            </a:extLst>
          </a:blip>
          <a:stretch>
            <a:fillRect/>
          </a:stretch>
        </p:blipFill>
        <p:spPr>
          <a:xfrm>
            <a:off x="0" y="2"/>
            <a:ext cx="1122959" cy="1227907"/>
          </a:xfrm>
          <a:prstGeom prst="rect">
            <a:avLst/>
          </a:prstGeom>
        </p:spPr>
      </p:pic>
      <p:sp>
        <p:nvSpPr>
          <p:cNvPr id="5" name="TextBox 4"/>
          <p:cNvSpPr txBox="1"/>
          <p:nvPr/>
        </p:nvSpPr>
        <p:spPr>
          <a:xfrm>
            <a:off x="1122959" y="271582"/>
            <a:ext cx="9754047" cy="492443"/>
          </a:xfrm>
          <a:prstGeom prst="rect">
            <a:avLst/>
          </a:prstGeom>
          <a:noFill/>
        </p:spPr>
        <p:txBody>
          <a:bodyPr wrap="square" rtlCol="0">
            <a:spAutoFit/>
          </a:bodyPr>
          <a:lstStyle/>
          <a:p>
            <a:pPr algn="ctr"/>
            <a:r>
              <a:rPr lang="en-US" sz="2600" b="1" dirty="0">
                <a:solidFill>
                  <a:srgbClr val="C00000"/>
                </a:solidFill>
              </a:rPr>
              <a:t>Gender-Based Violence Research: Risk and Danger Assessment Tools</a:t>
            </a:r>
            <a:endParaRPr lang="en-US" sz="2600" dirty="0"/>
          </a:p>
        </p:txBody>
      </p:sp>
      <p:pic>
        <p:nvPicPr>
          <p:cNvPr id="8" name="Picture 2" descr="National Inquiry into Missing and Murdered Indigenous Women and Gir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8050" y="2290354"/>
            <a:ext cx="2203950" cy="2527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852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9910" y="1099449"/>
            <a:ext cx="9393954" cy="4524315"/>
          </a:xfrm>
          <a:prstGeom prst="rect">
            <a:avLst/>
          </a:prstGeom>
          <a:noFill/>
        </p:spPr>
        <p:txBody>
          <a:bodyPr wrap="square" rtlCol="0">
            <a:spAutoFit/>
          </a:bodyPr>
          <a:lstStyle/>
          <a:p>
            <a:r>
              <a:rPr lang="en-US" sz="2400" b="1" dirty="0"/>
              <a:t>National Inquiry into MMIWG: </a:t>
            </a:r>
            <a:r>
              <a:rPr lang="en-US" sz="2400" b="1" i="1" dirty="0"/>
              <a:t>Highlights</a:t>
            </a:r>
          </a:p>
          <a:p>
            <a:pPr marL="342900" indent="-342900">
              <a:buFont typeface="Arial" panose="020B0604020202020204" pitchFamily="34" charset="0"/>
              <a:buChar char="•"/>
            </a:pPr>
            <a:r>
              <a:rPr lang="en-US" sz="2400" dirty="0"/>
              <a:t>Final report, </a:t>
            </a:r>
            <a:r>
              <a:rPr lang="en-US" sz="2400" i="1" dirty="0"/>
              <a:t>Reclaiming Power and Place </a:t>
            </a:r>
            <a:r>
              <a:rPr lang="en-US" sz="2400" dirty="0"/>
              <a:t>identified 231 Calls for Justice (CFJ) based on human rights laws and Indigenous rights</a:t>
            </a:r>
          </a:p>
          <a:p>
            <a:pPr marL="342900" indent="-342900">
              <a:buFont typeface="Arial" panose="020B0604020202020204" pitchFamily="34" charset="0"/>
              <a:buChar char="•"/>
            </a:pPr>
            <a:r>
              <a:rPr lang="en-US" sz="2400" dirty="0"/>
              <a:t>The 231 CFJ focus on prevention measures to address the </a:t>
            </a:r>
            <a:r>
              <a:rPr lang="en-US" sz="2400" i="1" dirty="0"/>
              <a:t>root causes of violence:</a:t>
            </a:r>
            <a:r>
              <a:rPr lang="en-US" sz="2400" dirty="0"/>
              <a:t> colonial violence and intergenerational trauma; socio-economic marginalization; institutional lack of will (status quo); and ignoring the agency and expertise of Indigenous women, girls and 2S+</a:t>
            </a:r>
          </a:p>
          <a:p>
            <a:pPr marL="342900" indent="-342900">
              <a:buFont typeface="Arial" panose="020B0604020202020204" pitchFamily="34" charset="0"/>
              <a:buChar char="•"/>
            </a:pPr>
            <a:r>
              <a:rPr lang="en-US" sz="2400" dirty="0"/>
              <a:t>CFJ must be implemented in a trauma-informed approach. Impact of the root causes of violence: unresolved grief, trauma, abuse, neglect; poverty, homelessness, food insecurity, unemployment; and greater vulnerability to violence, without adequate supports (counselling, treatment) or Indigenous-led solutions to ending the violence</a:t>
            </a:r>
            <a:endParaRPr lang="en-US" sz="2400" b="1" dirty="0"/>
          </a:p>
        </p:txBody>
      </p:sp>
      <p:pic>
        <p:nvPicPr>
          <p:cNvPr id="3" name="Picture 2" descr="C:\Users\Owner\Documents\My Dropbox\AHHRI Project\AHHRI\Chiefs of Ontario Logo\COO logo_main.jpg"/>
          <p:cNvPicPr/>
          <p:nvPr/>
        </p:nvPicPr>
        <p:blipFill>
          <a:blip r:embed="rId2"/>
          <a:srcRect/>
          <a:stretch>
            <a:fillRect/>
          </a:stretch>
        </p:blipFill>
        <p:spPr bwMode="auto">
          <a:xfrm>
            <a:off x="10974977" y="47950"/>
            <a:ext cx="1156063" cy="999247"/>
          </a:xfrm>
          <a:prstGeom prst="rect">
            <a:avLst/>
          </a:prstGeom>
          <a:noFill/>
          <a:ln w="9525">
            <a:noFill/>
            <a:miter lim="800000"/>
            <a:headEnd/>
            <a:tailEnd/>
          </a:ln>
        </p:spPr>
      </p:pic>
      <p:sp>
        <p:nvSpPr>
          <p:cNvPr id="4" name="TextBox 3"/>
          <p:cNvSpPr txBox="1"/>
          <p:nvPr/>
        </p:nvSpPr>
        <p:spPr>
          <a:xfrm>
            <a:off x="0" y="6444343"/>
            <a:ext cx="12192000" cy="413657"/>
          </a:xfrm>
          <a:prstGeom prst="rect">
            <a:avLst/>
          </a:prstGeom>
          <a:solidFill>
            <a:srgbClr val="B00000"/>
          </a:solidFill>
        </p:spPr>
        <p:txBody>
          <a:bodyPr wrap="square" rtlCol="0">
            <a:spAutoFit/>
          </a:bodyPr>
          <a:lstStyle/>
          <a:p>
            <a:endParaRPr lang="en-US" dirty="0"/>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47" b="96502" l="779" r="98753">
                        <a14:foregroundMark x1="19252" y1="25171" x2="15121" y2="63032"/>
                        <a14:foregroundMark x1="64302" y1="14060" x2="86984" y2="31687"/>
                        <a14:foregroundMark x1="88387" y1="33813" x2="83710" y2="63923"/>
                        <a14:foregroundMark x1="89400" y1="35460" x2="90257" y2="60631"/>
                        <a14:foregroundMark x1="88153" y1="62757" x2="72720" y2="80658"/>
                        <a14:foregroundMark x1="13796" y1="37380" x2="12783" y2="75240"/>
                      </a14:backgroundRemoval>
                    </a14:imgEffect>
                  </a14:imgLayer>
                </a14:imgProps>
              </a:ext>
              <a:ext uri="{28A0092B-C50C-407E-A947-70E740481C1C}">
                <a14:useLocalDpi xmlns:a14="http://schemas.microsoft.com/office/drawing/2010/main" val="0"/>
              </a:ext>
            </a:extLst>
          </a:blip>
          <a:stretch>
            <a:fillRect/>
          </a:stretch>
        </p:blipFill>
        <p:spPr>
          <a:xfrm>
            <a:off x="0" y="2"/>
            <a:ext cx="1122959" cy="1227907"/>
          </a:xfrm>
          <a:prstGeom prst="rect">
            <a:avLst/>
          </a:prstGeom>
        </p:spPr>
      </p:pic>
      <p:sp>
        <p:nvSpPr>
          <p:cNvPr id="5" name="TextBox 4"/>
          <p:cNvSpPr txBox="1"/>
          <p:nvPr/>
        </p:nvSpPr>
        <p:spPr>
          <a:xfrm>
            <a:off x="1122959" y="271582"/>
            <a:ext cx="9754047" cy="492443"/>
          </a:xfrm>
          <a:prstGeom prst="rect">
            <a:avLst/>
          </a:prstGeom>
          <a:noFill/>
        </p:spPr>
        <p:txBody>
          <a:bodyPr wrap="square" rtlCol="0">
            <a:spAutoFit/>
          </a:bodyPr>
          <a:lstStyle/>
          <a:p>
            <a:pPr algn="ctr"/>
            <a:r>
              <a:rPr lang="en-US" sz="2600" b="1" dirty="0">
                <a:solidFill>
                  <a:srgbClr val="C00000"/>
                </a:solidFill>
              </a:rPr>
              <a:t>Gender-Based Violence Research: Risk and Danger Assessment Tools</a:t>
            </a:r>
            <a:endParaRPr lang="en-US" sz="2600" dirty="0"/>
          </a:p>
        </p:txBody>
      </p:sp>
      <p:pic>
        <p:nvPicPr>
          <p:cNvPr id="9" name="Picture 4" descr="Reclaiming Power and Place: The Final Report of the National Inquiry into  Missing and Murdered Indigenous Women and Girls | The Homeless Hu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54492" y="1643203"/>
            <a:ext cx="1848697" cy="2779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574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7326" y="1035605"/>
            <a:ext cx="9507165" cy="5693866"/>
          </a:xfrm>
          <a:prstGeom prst="rect">
            <a:avLst/>
          </a:prstGeom>
          <a:noFill/>
        </p:spPr>
        <p:txBody>
          <a:bodyPr wrap="square" rtlCol="0">
            <a:spAutoFit/>
          </a:bodyPr>
          <a:lstStyle/>
          <a:p>
            <a:r>
              <a:rPr lang="en-US" sz="2400" b="1" dirty="0"/>
              <a:t>National Inquiry into MMIWG: </a:t>
            </a:r>
            <a:r>
              <a:rPr lang="en-US" sz="2400" b="1" i="1" dirty="0"/>
              <a:t>Summary of the 231 Calls for Justice</a:t>
            </a:r>
          </a:p>
          <a:p>
            <a:r>
              <a:rPr lang="en-US" sz="2400" b="1" i="1" dirty="0">
                <a:solidFill>
                  <a:srgbClr val="BA1897"/>
                </a:solidFill>
              </a:rPr>
              <a:t>For all Governments:</a:t>
            </a:r>
          </a:p>
          <a:p>
            <a:pPr marL="342900" indent="-342900">
              <a:buFont typeface="Arial" panose="020B0604020202020204" pitchFamily="34" charset="0"/>
              <a:buChar char="•"/>
            </a:pPr>
            <a:r>
              <a:rPr lang="en-US" sz="2400" dirty="0"/>
              <a:t>Human and Indigenous Rights – eliminate socio-economic marginalization; Indigenous representatives in governments; close service gaps; long term funding</a:t>
            </a:r>
          </a:p>
          <a:p>
            <a:pPr marL="342900" indent="-342900">
              <a:buFont typeface="Arial" panose="020B0604020202020204" pitchFamily="34" charset="0"/>
              <a:buChar char="•"/>
            </a:pPr>
            <a:r>
              <a:rPr lang="en-US" sz="2400" dirty="0"/>
              <a:t>Recognize/protect Indigenous culture, language, health &amp; wellness</a:t>
            </a:r>
          </a:p>
          <a:p>
            <a:pPr marL="342900" indent="-342900">
              <a:buFont typeface="Arial" panose="020B0604020202020204" pitchFamily="34" charset="0"/>
              <a:buChar char="•"/>
            </a:pPr>
            <a:r>
              <a:rPr lang="en-US" sz="2400" dirty="0"/>
              <a:t>Social and economic infrastructure, safety and security, housing, transportation</a:t>
            </a:r>
          </a:p>
          <a:p>
            <a:pPr marL="342900" indent="-342900">
              <a:buFont typeface="Arial" panose="020B0604020202020204" pitchFamily="34" charset="0"/>
              <a:buChar char="•"/>
            </a:pPr>
            <a:r>
              <a:rPr lang="en-US" sz="2400" dirty="0"/>
              <a:t>Justice – legal reform including Indigenous perspectives on partner violence; equitable policing in First Nations; </a:t>
            </a:r>
            <a:r>
              <a:rPr lang="en-US" sz="2400" b="1" dirty="0"/>
              <a:t>holistic support to Indigenous victims</a:t>
            </a:r>
            <a:r>
              <a:rPr lang="en-US" sz="2400" dirty="0"/>
              <a:t>, missing persons legislation; prompt, effective protection orders; enhanced restorative justice; Indigenous community-based sentencing options; measures to reduce over-representation of Indigenous women and girls in the criminal justice system </a:t>
            </a:r>
          </a:p>
          <a:p>
            <a:endParaRPr lang="en-US" sz="2400" b="1" dirty="0"/>
          </a:p>
        </p:txBody>
      </p:sp>
      <p:pic>
        <p:nvPicPr>
          <p:cNvPr id="3" name="Picture 2" descr="C:\Users\Owner\Documents\My Dropbox\AHHRI Project\AHHRI\Chiefs of Ontario Logo\COO logo_main.jpg"/>
          <p:cNvPicPr/>
          <p:nvPr/>
        </p:nvPicPr>
        <p:blipFill>
          <a:blip r:embed="rId2"/>
          <a:srcRect/>
          <a:stretch>
            <a:fillRect/>
          </a:stretch>
        </p:blipFill>
        <p:spPr bwMode="auto">
          <a:xfrm>
            <a:off x="10974977" y="47950"/>
            <a:ext cx="1156063" cy="999247"/>
          </a:xfrm>
          <a:prstGeom prst="rect">
            <a:avLst/>
          </a:prstGeom>
          <a:noFill/>
          <a:ln w="9525">
            <a:noFill/>
            <a:miter lim="800000"/>
            <a:headEnd/>
            <a:tailEnd/>
          </a:ln>
        </p:spPr>
      </p:pic>
      <p:sp>
        <p:nvSpPr>
          <p:cNvPr id="4" name="TextBox 3"/>
          <p:cNvSpPr txBox="1"/>
          <p:nvPr/>
        </p:nvSpPr>
        <p:spPr>
          <a:xfrm>
            <a:off x="0" y="6444343"/>
            <a:ext cx="12192000" cy="413657"/>
          </a:xfrm>
          <a:prstGeom prst="rect">
            <a:avLst/>
          </a:prstGeom>
          <a:solidFill>
            <a:srgbClr val="B00000"/>
          </a:solidFill>
        </p:spPr>
        <p:txBody>
          <a:bodyPr wrap="square" rtlCol="0">
            <a:spAutoFit/>
          </a:bodyPr>
          <a:lstStyle/>
          <a:p>
            <a:endParaRPr lang="en-US" dirty="0"/>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47" b="96502" l="779" r="98753">
                        <a14:foregroundMark x1="19252" y1="25171" x2="15121" y2="63032"/>
                        <a14:foregroundMark x1="64302" y1="14060" x2="86984" y2="31687"/>
                        <a14:foregroundMark x1="88387" y1="33813" x2="83710" y2="63923"/>
                        <a14:foregroundMark x1="89400" y1="35460" x2="90257" y2="60631"/>
                        <a14:foregroundMark x1="88153" y1="62757" x2="72720" y2="80658"/>
                        <a14:foregroundMark x1="13796" y1="37380" x2="12783" y2="75240"/>
                      </a14:backgroundRemoval>
                    </a14:imgEffect>
                  </a14:imgLayer>
                </a14:imgProps>
              </a:ext>
              <a:ext uri="{28A0092B-C50C-407E-A947-70E740481C1C}">
                <a14:useLocalDpi xmlns:a14="http://schemas.microsoft.com/office/drawing/2010/main" val="0"/>
              </a:ext>
            </a:extLst>
          </a:blip>
          <a:stretch>
            <a:fillRect/>
          </a:stretch>
        </p:blipFill>
        <p:spPr>
          <a:xfrm>
            <a:off x="0" y="2"/>
            <a:ext cx="1122959" cy="1227907"/>
          </a:xfrm>
          <a:prstGeom prst="rect">
            <a:avLst/>
          </a:prstGeom>
        </p:spPr>
      </p:pic>
      <p:sp>
        <p:nvSpPr>
          <p:cNvPr id="5" name="TextBox 4"/>
          <p:cNvSpPr txBox="1"/>
          <p:nvPr/>
        </p:nvSpPr>
        <p:spPr>
          <a:xfrm>
            <a:off x="1122959" y="271582"/>
            <a:ext cx="9754047" cy="492443"/>
          </a:xfrm>
          <a:prstGeom prst="rect">
            <a:avLst/>
          </a:prstGeom>
          <a:noFill/>
        </p:spPr>
        <p:txBody>
          <a:bodyPr wrap="square" rtlCol="0">
            <a:spAutoFit/>
          </a:bodyPr>
          <a:lstStyle/>
          <a:p>
            <a:pPr algn="ctr"/>
            <a:r>
              <a:rPr lang="en-US" sz="2600" b="1" dirty="0">
                <a:solidFill>
                  <a:srgbClr val="C00000"/>
                </a:solidFill>
              </a:rPr>
              <a:t>Gender-Based Violence Research: Risk and Danger Assessment Tools</a:t>
            </a:r>
            <a:endParaRPr lang="en-US" sz="2600" dirty="0"/>
          </a:p>
        </p:txBody>
      </p:sp>
      <p:pic>
        <p:nvPicPr>
          <p:cNvPr id="9" name="Picture 4" descr="Reclaiming Power and Place: The Final Report of the National Inquiry into  Missing and Murdered Indigenous Women and Girls | The Homeless Hu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54492" y="1643203"/>
            <a:ext cx="1848697" cy="2779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135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7327" y="1066783"/>
            <a:ext cx="9507165" cy="5078313"/>
          </a:xfrm>
          <a:prstGeom prst="rect">
            <a:avLst/>
          </a:prstGeom>
          <a:noFill/>
        </p:spPr>
        <p:txBody>
          <a:bodyPr wrap="square" rtlCol="0">
            <a:spAutoFit/>
          </a:bodyPr>
          <a:lstStyle/>
          <a:p>
            <a:r>
              <a:rPr lang="en-US" sz="2400" b="1" dirty="0"/>
              <a:t>National Inquiry into MMIWG: </a:t>
            </a:r>
            <a:r>
              <a:rPr lang="en-US" sz="2400" b="1" i="1" dirty="0"/>
              <a:t>Summary of the 231 Calls for Justice</a:t>
            </a:r>
          </a:p>
          <a:p>
            <a:r>
              <a:rPr lang="en-US" sz="2400" b="1" i="1" dirty="0">
                <a:solidFill>
                  <a:srgbClr val="BA1897"/>
                </a:solidFill>
              </a:rPr>
              <a:t>Industries, Institutions, Services, Partnerships:</a:t>
            </a:r>
          </a:p>
          <a:p>
            <a:pPr marL="342900" indent="-342900">
              <a:buFont typeface="Arial" panose="020B0604020202020204" pitchFamily="34" charset="0"/>
              <a:buChar char="•"/>
            </a:pPr>
            <a:r>
              <a:rPr lang="en-US" sz="2400" dirty="0"/>
              <a:t>Decolonizing approach in media, academic institutions, stereotypes</a:t>
            </a:r>
          </a:p>
          <a:p>
            <a:pPr marL="342900" indent="-342900">
              <a:buFont typeface="Arial" panose="020B0604020202020204" pitchFamily="34" charset="0"/>
              <a:buChar char="•"/>
            </a:pPr>
            <a:r>
              <a:rPr lang="en-US" sz="2400" dirty="0"/>
              <a:t>Indigenous-led health services; training in human trafficking</a:t>
            </a:r>
          </a:p>
          <a:p>
            <a:pPr marL="342900" indent="-342900">
              <a:buFont typeface="Arial" panose="020B0604020202020204" pitchFamily="34" charset="0"/>
              <a:buChar char="•"/>
            </a:pPr>
            <a:r>
              <a:rPr lang="en-US" sz="2400" dirty="0"/>
              <a:t>Policing: culturally appropriate services free of bias; respectful working relationships; more Indigenous representation; enhance investigations</a:t>
            </a:r>
          </a:p>
          <a:p>
            <a:pPr marL="342900" indent="-342900">
              <a:buFont typeface="Arial" panose="020B0604020202020204" pitchFamily="34" charset="0"/>
              <a:buChar char="•"/>
            </a:pPr>
            <a:r>
              <a:rPr lang="en-US" sz="2400" dirty="0"/>
              <a:t>Decolonized education and child welfare systems and extraction industry</a:t>
            </a:r>
          </a:p>
          <a:p>
            <a:r>
              <a:rPr lang="en-US" sz="2400" b="1" i="1" dirty="0">
                <a:solidFill>
                  <a:srgbClr val="BA1897"/>
                </a:solidFill>
              </a:rPr>
              <a:t>For all Canadians:</a:t>
            </a:r>
          </a:p>
          <a:p>
            <a:pPr marL="342900" indent="-342900">
              <a:buFont typeface="Arial" panose="020B0604020202020204" pitchFamily="34" charset="0"/>
              <a:buChar char="•"/>
            </a:pPr>
            <a:r>
              <a:rPr lang="en-US" sz="2400" dirty="0"/>
              <a:t>Promote safety, non-t</a:t>
            </a:r>
            <a:r>
              <a:rPr lang="en-US" sz="2400" dirty="0">
                <a:solidFill>
                  <a:srgbClr val="000000"/>
                </a:solidFill>
              </a:rPr>
              <a:t>oler</a:t>
            </a:r>
            <a:r>
              <a:rPr lang="en-US" sz="2400" dirty="0"/>
              <a:t>ance of violence; learn Indigenous history</a:t>
            </a:r>
          </a:p>
          <a:p>
            <a:r>
              <a:rPr lang="en-US" sz="2400" b="1" i="1" dirty="0">
                <a:solidFill>
                  <a:srgbClr val="BA1897"/>
                </a:solidFill>
              </a:rPr>
              <a:t>Distinctions-Based Calls: </a:t>
            </a:r>
          </a:p>
          <a:p>
            <a:pPr marL="342900" indent="-342900">
              <a:buFont typeface="Arial" panose="020B0604020202020204" pitchFamily="34" charset="0"/>
              <a:buChar char="•"/>
            </a:pPr>
            <a:r>
              <a:rPr lang="en-US" sz="2400" dirty="0"/>
              <a:t>Specific to Inuit; Métis; and 2SLGBTQQIA+*</a:t>
            </a:r>
          </a:p>
          <a:p>
            <a:pPr marL="342900" indent="-342900">
              <a:buFont typeface="Arial" panose="020B0604020202020204" pitchFamily="34" charset="0"/>
              <a:buChar char="•"/>
            </a:pPr>
            <a:endParaRPr lang="en-US" sz="2400" dirty="0"/>
          </a:p>
          <a:p>
            <a:r>
              <a:rPr lang="en-US" sz="1200" dirty="0"/>
              <a:t>* Two Spirit, Lesbian, Gay, Bisexual, Transgender, Queer, Questioning, Intersex, and Asexual Plus   </a:t>
            </a:r>
            <a:endParaRPr lang="en-US" sz="2400" b="1" dirty="0"/>
          </a:p>
        </p:txBody>
      </p:sp>
      <p:pic>
        <p:nvPicPr>
          <p:cNvPr id="3" name="Picture 2" descr="C:\Users\Owner\Documents\My Dropbox\AHHRI Project\AHHRI\Chiefs of Ontario Logo\COO logo_main.jpg"/>
          <p:cNvPicPr/>
          <p:nvPr/>
        </p:nvPicPr>
        <p:blipFill>
          <a:blip r:embed="rId2"/>
          <a:srcRect/>
          <a:stretch>
            <a:fillRect/>
          </a:stretch>
        </p:blipFill>
        <p:spPr bwMode="auto">
          <a:xfrm>
            <a:off x="10974977" y="47950"/>
            <a:ext cx="1156063" cy="999247"/>
          </a:xfrm>
          <a:prstGeom prst="rect">
            <a:avLst/>
          </a:prstGeom>
          <a:noFill/>
          <a:ln w="9525">
            <a:noFill/>
            <a:miter lim="800000"/>
            <a:headEnd/>
            <a:tailEnd/>
          </a:ln>
        </p:spPr>
      </p:pic>
      <p:sp>
        <p:nvSpPr>
          <p:cNvPr id="4" name="TextBox 3"/>
          <p:cNvSpPr txBox="1"/>
          <p:nvPr/>
        </p:nvSpPr>
        <p:spPr>
          <a:xfrm>
            <a:off x="0" y="6444343"/>
            <a:ext cx="12192000" cy="413657"/>
          </a:xfrm>
          <a:prstGeom prst="rect">
            <a:avLst/>
          </a:prstGeom>
          <a:solidFill>
            <a:srgbClr val="B00000"/>
          </a:solidFill>
        </p:spPr>
        <p:txBody>
          <a:bodyPr wrap="square" rtlCol="0">
            <a:spAutoFit/>
          </a:bodyPr>
          <a:lstStyle/>
          <a:p>
            <a:endParaRPr lang="en-US" dirty="0"/>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47" b="96502" l="779" r="98753">
                        <a14:foregroundMark x1="19252" y1="25171" x2="15121" y2="63032"/>
                        <a14:foregroundMark x1="64302" y1="14060" x2="86984" y2="31687"/>
                        <a14:foregroundMark x1="88387" y1="33813" x2="83710" y2="63923"/>
                        <a14:foregroundMark x1="89400" y1="35460" x2="90257" y2="60631"/>
                        <a14:foregroundMark x1="88153" y1="62757" x2="72720" y2="80658"/>
                        <a14:foregroundMark x1="13796" y1="37380" x2="12783" y2="75240"/>
                      </a14:backgroundRemoval>
                    </a14:imgEffect>
                  </a14:imgLayer>
                </a14:imgProps>
              </a:ext>
              <a:ext uri="{28A0092B-C50C-407E-A947-70E740481C1C}">
                <a14:useLocalDpi xmlns:a14="http://schemas.microsoft.com/office/drawing/2010/main" val="0"/>
              </a:ext>
            </a:extLst>
          </a:blip>
          <a:stretch>
            <a:fillRect/>
          </a:stretch>
        </p:blipFill>
        <p:spPr>
          <a:xfrm>
            <a:off x="0" y="2"/>
            <a:ext cx="1122959" cy="1227907"/>
          </a:xfrm>
          <a:prstGeom prst="rect">
            <a:avLst/>
          </a:prstGeom>
        </p:spPr>
      </p:pic>
      <p:sp>
        <p:nvSpPr>
          <p:cNvPr id="5" name="TextBox 4"/>
          <p:cNvSpPr txBox="1"/>
          <p:nvPr/>
        </p:nvSpPr>
        <p:spPr>
          <a:xfrm>
            <a:off x="1122959" y="271582"/>
            <a:ext cx="9754047" cy="492443"/>
          </a:xfrm>
          <a:prstGeom prst="rect">
            <a:avLst/>
          </a:prstGeom>
          <a:noFill/>
        </p:spPr>
        <p:txBody>
          <a:bodyPr wrap="square" rtlCol="0">
            <a:spAutoFit/>
          </a:bodyPr>
          <a:lstStyle/>
          <a:p>
            <a:pPr algn="ctr"/>
            <a:r>
              <a:rPr lang="en-US" sz="2600" b="1" dirty="0">
                <a:solidFill>
                  <a:srgbClr val="C00000"/>
                </a:solidFill>
              </a:rPr>
              <a:t>Gender-Based Violence Research: Risk and Danger Assessment Tools</a:t>
            </a:r>
            <a:endParaRPr lang="en-US" sz="2600" dirty="0"/>
          </a:p>
        </p:txBody>
      </p:sp>
      <p:pic>
        <p:nvPicPr>
          <p:cNvPr id="9" name="Picture 4" descr="Reclaiming Power and Place: The Final Report of the National Inquiry into  Missing and Murdered Indigenous Women and Girls | The Homeless Hu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54492" y="1643203"/>
            <a:ext cx="1848697" cy="2779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596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44359" y="240034"/>
            <a:ext cx="5573307" cy="954107"/>
          </a:xfrm>
          <a:prstGeom prst="rect">
            <a:avLst/>
          </a:prstGeom>
        </p:spPr>
        <p:txBody>
          <a:bodyPr wrap="square">
            <a:spAutoFit/>
          </a:bodyPr>
          <a:lstStyle/>
          <a:p>
            <a:pPr algn="ctr"/>
            <a:r>
              <a:rPr lang="en-US" sz="2800" b="1" dirty="0">
                <a:solidFill>
                  <a:srgbClr val="B80000"/>
                </a:solidFill>
              </a:rPr>
              <a:t>We </a:t>
            </a:r>
            <a:r>
              <a:rPr lang="en-US" sz="2800" b="1" dirty="0" err="1">
                <a:solidFill>
                  <a:srgbClr val="B80000"/>
                </a:solidFill>
              </a:rPr>
              <a:t>honour</a:t>
            </a:r>
            <a:r>
              <a:rPr lang="en-US" sz="2800" b="1" dirty="0">
                <a:solidFill>
                  <a:srgbClr val="B80000"/>
                </a:solidFill>
              </a:rPr>
              <a:t> the memory of </a:t>
            </a:r>
          </a:p>
          <a:p>
            <a:pPr algn="ctr"/>
            <a:r>
              <a:rPr lang="en-US" sz="2800" b="1" dirty="0">
                <a:solidFill>
                  <a:srgbClr val="B80000"/>
                </a:solidFill>
              </a:rPr>
              <a:t>all of our missing and murdered.</a:t>
            </a:r>
            <a:endParaRPr lang="en-US" sz="2800" dirty="0"/>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4047" b="96502" l="779" r="98753">
                        <a14:foregroundMark x1="19252" y1="25171" x2="15121" y2="63032"/>
                        <a14:foregroundMark x1="64302" y1="14060" x2="86984" y2="31687"/>
                        <a14:foregroundMark x1="88387" y1="33813" x2="83710" y2="63923"/>
                        <a14:foregroundMark x1="89400" y1="35460" x2="90257" y2="60631"/>
                        <a14:foregroundMark x1="88153" y1="62757" x2="72720" y2="80658"/>
                        <a14:foregroundMark x1="13796" y1="37380" x2="12783" y2="75240"/>
                      </a14:backgroundRemoval>
                    </a14:imgEffect>
                  </a14:imgLayer>
                </a14:imgProps>
              </a:ext>
              <a:ext uri="{28A0092B-C50C-407E-A947-70E740481C1C}">
                <a14:useLocalDpi xmlns:a14="http://schemas.microsoft.com/office/drawing/2010/main" val="0"/>
              </a:ext>
            </a:extLst>
          </a:blip>
          <a:stretch>
            <a:fillRect/>
          </a:stretch>
        </p:blipFill>
        <p:spPr>
          <a:xfrm>
            <a:off x="4759414" y="1194142"/>
            <a:ext cx="2651580" cy="2899392"/>
          </a:xfrm>
          <a:prstGeom prst="rect">
            <a:avLst/>
          </a:prstGeom>
        </p:spPr>
      </p:pic>
      <p:sp>
        <p:nvSpPr>
          <p:cNvPr id="4" name="Rectangle 3"/>
          <p:cNvSpPr/>
          <p:nvPr/>
        </p:nvSpPr>
        <p:spPr>
          <a:xfrm>
            <a:off x="862328" y="4167590"/>
            <a:ext cx="10537371" cy="2062103"/>
          </a:xfrm>
          <a:prstGeom prst="rect">
            <a:avLst/>
          </a:prstGeom>
        </p:spPr>
        <p:txBody>
          <a:bodyPr wrap="square">
            <a:spAutoFit/>
          </a:bodyPr>
          <a:lstStyle/>
          <a:p>
            <a:pPr algn="just"/>
            <a:r>
              <a:rPr lang="en-US" sz="1600" b="1" dirty="0">
                <a:solidFill>
                  <a:srgbClr val="002060"/>
                </a:solidFill>
              </a:rPr>
              <a:t>ARTIST’S STATEMENT: </a:t>
            </a:r>
            <a:r>
              <a:rPr lang="en-US" sz="1600" dirty="0">
                <a:solidFill>
                  <a:srgbClr val="002060"/>
                </a:solidFill>
              </a:rPr>
              <a:t>The piece entitled “</a:t>
            </a:r>
            <a:r>
              <a:rPr lang="en-US" sz="1600" dirty="0" err="1">
                <a:solidFill>
                  <a:srgbClr val="002060"/>
                </a:solidFill>
              </a:rPr>
              <a:t>Etinǫhkwa</a:t>
            </a:r>
            <a:r>
              <a:rPr lang="en-US" sz="1600" dirty="0">
                <a:solidFill>
                  <a:srgbClr val="002060"/>
                </a:solidFill>
              </a:rPr>
              <a:t>”(a Cayuga word meaning “We all love her”), is a thoughtful representation of MMIWG and their families. The woman stands in strength and love while her family and loved ones remember her. The elements, which are represented in the water, the earth, and the wind in her hair, are symbolic of the universal energy that flows through all of us. She is encircled by berries, as the women traditionally hold the responsibility of gathering and berry picking. This piece is emblematic of the symbiotic relationship we have with all of creation and a reminder that our loved ones who have been taken from us will never be gone, as they live all around us and within us. Commissioned for the Ontario First Nations MMIWG2S Family Gathering, 2022.                </a:t>
            </a:r>
          </a:p>
          <a:p>
            <a:pPr algn="just"/>
            <a:r>
              <a:rPr lang="en-US" sz="1600" b="1" dirty="0">
                <a:solidFill>
                  <a:srgbClr val="002060"/>
                </a:solidFill>
              </a:rPr>
              <a:t>ARTIST:</a:t>
            </a:r>
            <a:r>
              <a:rPr lang="en-US" sz="1600" dirty="0">
                <a:solidFill>
                  <a:srgbClr val="002060"/>
                </a:solidFill>
              </a:rPr>
              <a:t> </a:t>
            </a:r>
            <a:r>
              <a:rPr lang="en-US" sz="1600" i="1" dirty="0">
                <a:solidFill>
                  <a:srgbClr val="002060"/>
                </a:solidFill>
              </a:rPr>
              <a:t>Charlene Hemlock, Cayuga, Wolf Clan, Six Nations of the Grand River. </a:t>
            </a:r>
          </a:p>
        </p:txBody>
      </p:sp>
      <p:sp>
        <p:nvSpPr>
          <p:cNvPr id="6" name="TextBox 5"/>
          <p:cNvSpPr txBox="1"/>
          <p:nvPr/>
        </p:nvSpPr>
        <p:spPr>
          <a:xfrm>
            <a:off x="0" y="6444343"/>
            <a:ext cx="12192000" cy="413657"/>
          </a:xfrm>
          <a:prstGeom prst="rect">
            <a:avLst/>
          </a:prstGeom>
          <a:solidFill>
            <a:srgbClr val="B00000"/>
          </a:solidFill>
        </p:spPr>
        <p:txBody>
          <a:bodyPr wrap="square" rtlCol="0">
            <a:spAutoFit/>
          </a:bodyPr>
          <a:lstStyle/>
          <a:p>
            <a:endParaRPr lang="en-US" dirty="0"/>
          </a:p>
        </p:txBody>
      </p:sp>
    </p:spTree>
    <p:extLst>
      <p:ext uri="{BB962C8B-B14F-4D97-AF65-F5344CB8AC3E}">
        <p14:creationId xmlns:p14="http://schemas.microsoft.com/office/powerpoint/2010/main" val="60576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2160" y="1204637"/>
            <a:ext cx="9332994" cy="4893647"/>
          </a:xfrm>
          <a:prstGeom prst="rect">
            <a:avLst/>
          </a:prstGeom>
          <a:noFill/>
        </p:spPr>
        <p:txBody>
          <a:bodyPr wrap="square" rtlCol="0">
            <a:spAutoFit/>
          </a:bodyPr>
          <a:lstStyle/>
          <a:p>
            <a:r>
              <a:rPr lang="en-US" sz="2400" b="1" dirty="0"/>
              <a:t>National Inquiry into MMIWG: </a:t>
            </a:r>
            <a:r>
              <a:rPr lang="en-US" sz="2400" b="1" i="1" dirty="0"/>
              <a:t>National Action Plan</a:t>
            </a:r>
          </a:p>
          <a:p>
            <a:pPr marL="342900" indent="-342900">
              <a:buFont typeface="Arial" panose="020B0604020202020204" pitchFamily="34" charset="0"/>
              <a:buChar char="•"/>
            </a:pPr>
            <a:r>
              <a:rPr lang="en-US" sz="2400" dirty="0"/>
              <a:t>Following the final report in 2019, a multi-jurisdictional core working group developed a National Action Plan to implement the 231 Calls for Justice; it was released in 2021</a:t>
            </a:r>
          </a:p>
          <a:p>
            <a:pPr marL="342900" indent="-342900">
              <a:buFont typeface="Arial" panose="020B0604020202020204" pitchFamily="34" charset="0"/>
              <a:buChar char="•"/>
            </a:pPr>
            <a:r>
              <a:rPr lang="en-US" sz="2400" dirty="0"/>
              <a:t>National Action Plan (NAP) has several components including federal, provincial and territorial plans, Inuit- and First Nations-specific plans </a:t>
            </a:r>
          </a:p>
          <a:p>
            <a:pPr marL="342900" indent="-342900">
              <a:buFont typeface="Arial" panose="020B0604020202020204" pitchFamily="34" charset="0"/>
              <a:buChar char="•"/>
            </a:pPr>
            <a:r>
              <a:rPr lang="en-US" sz="2400" dirty="0"/>
              <a:t>NAP includes a Data Strategy </a:t>
            </a:r>
            <a:r>
              <a:rPr lang="en-CA" sz="2400" dirty="0">
                <a:cs typeface="Arial" panose="020B0604020202020204" pitchFamily="34" charset="0"/>
              </a:rPr>
              <a:t>based on Indigenous data sovereignty</a:t>
            </a:r>
            <a:r>
              <a:rPr lang="en-US" sz="2400" dirty="0"/>
              <a:t> </a:t>
            </a:r>
          </a:p>
          <a:p>
            <a:pPr marL="342900" indent="-342900">
              <a:buFont typeface="Arial" panose="020B0604020202020204" pitchFamily="34" charset="0"/>
              <a:buChar char="•"/>
            </a:pPr>
            <a:r>
              <a:rPr lang="en-US" sz="2400" dirty="0"/>
              <a:t>Data Strategy identified </a:t>
            </a:r>
            <a:r>
              <a:rPr lang="en-US" sz="2400" i="1" dirty="0"/>
              <a:t>safety for Indigenous women, girls and 2SLGBTQQIA+ people</a:t>
            </a:r>
            <a:r>
              <a:rPr lang="en-US" sz="2400" dirty="0"/>
              <a:t> as a central indicator, i.e. not just the absence of violence but the presence of factors that actively create a safe environment for Indigenous women, girls, 2SLGBTQQIA+ people and survivors – indicators of well-being </a:t>
            </a:r>
          </a:p>
          <a:p>
            <a:endParaRPr lang="en-US" sz="2400" b="1" dirty="0"/>
          </a:p>
        </p:txBody>
      </p:sp>
      <p:pic>
        <p:nvPicPr>
          <p:cNvPr id="3" name="Picture 2" descr="C:\Users\Owner\Documents\My Dropbox\AHHRI Project\AHHRI\Chiefs of Ontario Logo\COO logo_main.jpg"/>
          <p:cNvPicPr/>
          <p:nvPr/>
        </p:nvPicPr>
        <p:blipFill>
          <a:blip r:embed="rId2"/>
          <a:srcRect/>
          <a:stretch>
            <a:fillRect/>
          </a:stretch>
        </p:blipFill>
        <p:spPr bwMode="auto">
          <a:xfrm>
            <a:off x="10974977" y="47950"/>
            <a:ext cx="1156063" cy="999247"/>
          </a:xfrm>
          <a:prstGeom prst="rect">
            <a:avLst/>
          </a:prstGeom>
          <a:noFill/>
          <a:ln w="9525">
            <a:noFill/>
            <a:miter lim="800000"/>
            <a:headEnd/>
            <a:tailEnd/>
          </a:ln>
        </p:spPr>
      </p:pic>
      <p:sp>
        <p:nvSpPr>
          <p:cNvPr id="4" name="TextBox 3"/>
          <p:cNvSpPr txBox="1"/>
          <p:nvPr/>
        </p:nvSpPr>
        <p:spPr>
          <a:xfrm>
            <a:off x="0" y="6444343"/>
            <a:ext cx="12192000" cy="413657"/>
          </a:xfrm>
          <a:prstGeom prst="rect">
            <a:avLst/>
          </a:prstGeom>
          <a:solidFill>
            <a:srgbClr val="B00000"/>
          </a:solidFill>
        </p:spPr>
        <p:txBody>
          <a:bodyPr wrap="square" rtlCol="0">
            <a:spAutoFit/>
          </a:bodyPr>
          <a:lstStyle/>
          <a:p>
            <a:endParaRPr lang="en-US" dirty="0"/>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47" b="96502" l="779" r="98753">
                        <a14:foregroundMark x1="19252" y1="25171" x2="15121" y2="63032"/>
                        <a14:foregroundMark x1="64302" y1="14060" x2="86984" y2="31687"/>
                        <a14:foregroundMark x1="88387" y1="33813" x2="83710" y2="63923"/>
                        <a14:foregroundMark x1="89400" y1="35460" x2="90257" y2="60631"/>
                        <a14:foregroundMark x1="88153" y1="62757" x2="72720" y2="80658"/>
                        <a14:foregroundMark x1="13796" y1="37380" x2="12783" y2="75240"/>
                      </a14:backgroundRemoval>
                    </a14:imgEffect>
                  </a14:imgLayer>
                </a14:imgProps>
              </a:ext>
              <a:ext uri="{28A0092B-C50C-407E-A947-70E740481C1C}">
                <a14:useLocalDpi xmlns:a14="http://schemas.microsoft.com/office/drawing/2010/main" val="0"/>
              </a:ext>
            </a:extLst>
          </a:blip>
          <a:stretch>
            <a:fillRect/>
          </a:stretch>
        </p:blipFill>
        <p:spPr>
          <a:xfrm>
            <a:off x="0" y="2"/>
            <a:ext cx="1122959" cy="1227907"/>
          </a:xfrm>
          <a:prstGeom prst="rect">
            <a:avLst/>
          </a:prstGeom>
        </p:spPr>
      </p:pic>
      <p:sp>
        <p:nvSpPr>
          <p:cNvPr id="5" name="TextBox 4"/>
          <p:cNvSpPr txBox="1"/>
          <p:nvPr/>
        </p:nvSpPr>
        <p:spPr>
          <a:xfrm>
            <a:off x="1122959" y="271582"/>
            <a:ext cx="9754047" cy="492443"/>
          </a:xfrm>
          <a:prstGeom prst="rect">
            <a:avLst/>
          </a:prstGeom>
          <a:noFill/>
        </p:spPr>
        <p:txBody>
          <a:bodyPr wrap="square" rtlCol="0">
            <a:spAutoFit/>
          </a:bodyPr>
          <a:lstStyle/>
          <a:p>
            <a:pPr algn="ctr"/>
            <a:r>
              <a:rPr lang="en-US" sz="2600" b="1" dirty="0">
                <a:solidFill>
                  <a:srgbClr val="C00000"/>
                </a:solidFill>
              </a:rPr>
              <a:t>Gender-Based Violence Research: Risk and Danger Assessment Tools</a:t>
            </a:r>
            <a:endParaRPr lang="en-US" sz="2600" dirty="0"/>
          </a:p>
        </p:txBody>
      </p:sp>
      <p:pic>
        <p:nvPicPr>
          <p:cNvPr id="2052" name="Picture 4" descr="2022 Progress Report on the Missing and Murdered Indigenous Women, Girls,  and 2SLGBTQQIA+ People National Action Pl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5973" y="1333660"/>
            <a:ext cx="1856028" cy="24118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eleased Today: National Action Plan on MMIWG and 2SLGTBQQIA+ People - OFIF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35973" y="3738691"/>
            <a:ext cx="1856028" cy="2403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706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7217" y="1227909"/>
            <a:ext cx="10357565" cy="4154984"/>
          </a:xfrm>
          <a:prstGeom prst="rect">
            <a:avLst/>
          </a:prstGeom>
          <a:noFill/>
        </p:spPr>
        <p:txBody>
          <a:bodyPr wrap="square" rtlCol="0">
            <a:spAutoFit/>
          </a:bodyPr>
          <a:lstStyle/>
          <a:p>
            <a:r>
              <a:rPr lang="en-US" sz="2400" b="1" dirty="0"/>
              <a:t>Gender-Based Violence and MMIWG National Action Plans </a:t>
            </a:r>
          </a:p>
          <a:p>
            <a:pPr marL="342900" indent="-342900">
              <a:buFont typeface="Arial" panose="020B0604020202020204" pitchFamily="34" charset="0"/>
              <a:buChar char="•"/>
            </a:pPr>
            <a:r>
              <a:rPr lang="en-US" sz="2400" i="1" dirty="0"/>
              <a:t>Gender-based violence </a:t>
            </a:r>
            <a:r>
              <a:rPr lang="en-US" sz="2400" dirty="0"/>
              <a:t>is experienced by many individuals but disproportionately affects women, Indigenous women, girls and 2SLGBTQQIA+; and women living in Northern, rural, and remote communities</a:t>
            </a:r>
          </a:p>
          <a:p>
            <a:pPr marL="342900" indent="-342900">
              <a:buFont typeface="Arial" panose="020B0604020202020204" pitchFamily="34" charset="0"/>
              <a:buChar char="•"/>
            </a:pPr>
            <a:r>
              <a:rPr lang="en-US" sz="2400" dirty="0">
                <a:cs typeface="Arial" panose="020B0604020202020204" pitchFamily="34" charset="0"/>
              </a:rPr>
              <a:t>GBV takes many forms, e.g. physical violence; sexual assault; exploitation; domestic homicide; intimate partner violence; or attempts to humiliate, intimidate, coerce, deprive or harm</a:t>
            </a:r>
            <a:endParaRPr lang="en-US" sz="2400" i="1" dirty="0">
              <a:cs typeface="Arial" panose="020B0604020202020204" pitchFamily="34" charset="0"/>
            </a:endParaRPr>
          </a:p>
          <a:p>
            <a:pPr marL="342900" indent="-342900">
              <a:buFont typeface="Arial" panose="020B0604020202020204" pitchFamily="34" charset="0"/>
              <a:buChar char="•"/>
            </a:pPr>
            <a:r>
              <a:rPr lang="en-US" sz="2400" dirty="0"/>
              <a:t>Federal government created a gender-based violence strategy in 2017 and began working with provincial/territorial governments to advance a GBV National Action Plan, distinct from but in alignment with the MMIWG National Action Plan. Negotiation of bilateral funding agreements began in 2022-23 </a:t>
            </a:r>
          </a:p>
        </p:txBody>
      </p:sp>
      <p:pic>
        <p:nvPicPr>
          <p:cNvPr id="3" name="Picture 2" descr="C:\Users\Owner\Documents\My Dropbox\AHHRI Project\AHHRI\Chiefs of Ontario Logo\COO logo_main.jpg"/>
          <p:cNvPicPr/>
          <p:nvPr/>
        </p:nvPicPr>
        <p:blipFill>
          <a:blip r:embed="rId2"/>
          <a:srcRect/>
          <a:stretch>
            <a:fillRect/>
          </a:stretch>
        </p:blipFill>
        <p:spPr bwMode="auto">
          <a:xfrm>
            <a:off x="10974977" y="47950"/>
            <a:ext cx="1156063" cy="999247"/>
          </a:xfrm>
          <a:prstGeom prst="rect">
            <a:avLst/>
          </a:prstGeom>
          <a:noFill/>
          <a:ln w="9525">
            <a:noFill/>
            <a:miter lim="800000"/>
            <a:headEnd/>
            <a:tailEnd/>
          </a:ln>
        </p:spPr>
      </p:pic>
      <p:sp>
        <p:nvSpPr>
          <p:cNvPr id="4" name="TextBox 3"/>
          <p:cNvSpPr txBox="1"/>
          <p:nvPr/>
        </p:nvSpPr>
        <p:spPr>
          <a:xfrm>
            <a:off x="0" y="6444343"/>
            <a:ext cx="12192000" cy="413657"/>
          </a:xfrm>
          <a:prstGeom prst="rect">
            <a:avLst/>
          </a:prstGeom>
          <a:solidFill>
            <a:srgbClr val="B00000"/>
          </a:solidFill>
        </p:spPr>
        <p:txBody>
          <a:bodyPr wrap="square" rtlCol="0">
            <a:spAutoFit/>
          </a:bodyPr>
          <a:lstStyle/>
          <a:p>
            <a:endParaRPr lang="en-US" dirty="0"/>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47" b="96502" l="779" r="98753">
                        <a14:foregroundMark x1="19252" y1="25171" x2="15121" y2="63032"/>
                        <a14:foregroundMark x1="64302" y1="14060" x2="86984" y2="31687"/>
                        <a14:foregroundMark x1="88387" y1="33813" x2="83710" y2="63923"/>
                        <a14:foregroundMark x1="89400" y1="35460" x2="90257" y2="60631"/>
                        <a14:foregroundMark x1="88153" y1="62757" x2="72720" y2="80658"/>
                        <a14:foregroundMark x1="13796" y1="37380" x2="12783" y2="75240"/>
                      </a14:backgroundRemoval>
                    </a14:imgEffect>
                  </a14:imgLayer>
                </a14:imgProps>
              </a:ext>
              <a:ext uri="{28A0092B-C50C-407E-A947-70E740481C1C}">
                <a14:useLocalDpi xmlns:a14="http://schemas.microsoft.com/office/drawing/2010/main" val="0"/>
              </a:ext>
            </a:extLst>
          </a:blip>
          <a:stretch>
            <a:fillRect/>
          </a:stretch>
        </p:blipFill>
        <p:spPr>
          <a:xfrm>
            <a:off x="0" y="2"/>
            <a:ext cx="1122959" cy="1227907"/>
          </a:xfrm>
          <a:prstGeom prst="rect">
            <a:avLst/>
          </a:prstGeom>
        </p:spPr>
      </p:pic>
      <p:sp>
        <p:nvSpPr>
          <p:cNvPr id="5" name="TextBox 4"/>
          <p:cNvSpPr txBox="1"/>
          <p:nvPr/>
        </p:nvSpPr>
        <p:spPr>
          <a:xfrm>
            <a:off x="1122959" y="271582"/>
            <a:ext cx="9754047" cy="492443"/>
          </a:xfrm>
          <a:prstGeom prst="rect">
            <a:avLst/>
          </a:prstGeom>
          <a:noFill/>
        </p:spPr>
        <p:txBody>
          <a:bodyPr wrap="square" rtlCol="0">
            <a:spAutoFit/>
          </a:bodyPr>
          <a:lstStyle/>
          <a:p>
            <a:pPr algn="ctr"/>
            <a:r>
              <a:rPr lang="en-US" sz="2600" b="1" dirty="0">
                <a:solidFill>
                  <a:srgbClr val="C00000"/>
                </a:solidFill>
              </a:rPr>
              <a:t>Gender-Based Violence Research: Risk and Danger Assessment Tools</a:t>
            </a:r>
            <a:endParaRPr lang="en-US" sz="2600" dirty="0"/>
          </a:p>
        </p:txBody>
      </p:sp>
    </p:spTree>
    <p:extLst>
      <p:ext uri="{BB962C8B-B14F-4D97-AF65-F5344CB8AC3E}">
        <p14:creationId xmlns:p14="http://schemas.microsoft.com/office/powerpoint/2010/main" val="2368536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373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2160" y="1336748"/>
            <a:ext cx="8401177" cy="5078313"/>
          </a:xfrm>
          <a:prstGeom prst="rect">
            <a:avLst/>
          </a:prstGeom>
          <a:noFill/>
        </p:spPr>
        <p:txBody>
          <a:bodyPr wrap="square" rtlCol="0">
            <a:spAutoFit/>
          </a:bodyPr>
          <a:lstStyle/>
          <a:p>
            <a:r>
              <a:rPr lang="en-US" sz="2400" b="1" dirty="0"/>
              <a:t>MMIWG National Action Plan: </a:t>
            </a:r>
            <a:r>
              <a:rPr lang="en-US" sz="2400" b="1" i="1" dirty="0"/>
              <a:t>Ontario First Nations</a:t>
            </a:r>
          </a:p>
          <a:p>
            <a:pPr marL="457200" indent="-457200">
              <a:buFont typeface="Arial" panose="020B0604020202020204" pitchFamily="34" charset="0"/>
              <a:buChar char="•"/>
            </a:pPr>
            <a:r>
              <a:rPr lang="en-US" sz="2400" dirty="0"/>
              <a:t>In 2021 the Assembly of First Nations coordinated engagement with First Nations across regions to inform the National Action Plan </a:t>
            </a:r>
          </a:p>
          <a:p>
            <a:pPr marL="457200" indent="-457200">
              <a:buFont typeface="Arial" panose="020B0604020202020204" pitchFamily="34" charset="0"/>
              <a:buChar char="•"/>
            </a:pPr>
            <a:r>
              <a:rPr lang="en-CA" sz="2400" dirty="0">
                <a:cs typeface="Arial" panose="020B0604020202020204" pitchFamily="34" charset="0"/>
              </a:rPr>
              <a:t>Purpose: to seek input from First Nations families and survivors of MMIWG to inform the National Action Plan</a:t>
            </a:r>
          </a:p>
          <a:p>
            <a:pPr marL="457200" indent="-457200">
              <a:buFont typeface="Arial" panose="020B0604020202020204" pitchFamily="34" charset="0"/>
              <a:buChar char="•"/>
            </a:pPr>
            <a:r>
              <a:rPr lang="en-CA" sz="2400" dirty="0">
                <a:cs typeface="Arial" panose="020B0604020202020204" pitchFamily="34" charset="0"/>
              </a:rPr>
              <a:t>In Ontario, FNWC assisted AFN to coordinate 21 sessions with First Nations families and survivors. The roll-up report, </a:t>
            </a:r>
            <a:r>
              <a:rPr lang="en-CA" sz="2400" i="1" dirty="0">
                <a:cs typeface="Arial" panose="020B0604020202020204" pitchFamily="34" charset="0"/>
              </a:rPr>
              <a:t>Decolonizing Systems and Planting Seeds*</a:t>
            </a:r>
            <a:r>
              <a:rPr lang="en-CA" sz="2400" dirty="0">
                <a:cs typeface="Arial" panose="020B0604020202020204" pitchFamily="34" charset="0"/>
              </a:rPr>
              <a:t> was appended to the AFN framework document, </a:t>
            </a:r>
            <a:r>
              <a:rPr lang="en-CA" sz="2400" i="1" dirty="0">
                <a:cs typeface="Arial" panose="020B0604020202020204" pitchFamily="34" charset="0"/>
              </a:rPr>
              <a:t>Breathing Life into the Calls for Justice </a:t>
            </a:r>
            <a:r>
              <a:rPr lang="en-CA" sz="2400" dirty="0">
                <a:cs typeface="Arial" panose="020B0604020202020204" pitchFamily="34" charset="0"/>
              </a:rPr>
              <a:t>– see Recommendations below</a:t>
            </a:r>
            <a:endParaRPr lang="en-CA" sz="2400" i="1" dirty="0">
              <a:cs typeface="Arial" panose="020B0604020202020204" pitchFamily="34" charset="0"/>
            </a:endParaRPr>
          </a:p>
          <a:p>
            <a:pPr marL="457200" indent="-457200">
              <a:buFont typeface="Arial" panose="020B0604020202020204" pitchFamily="34" charset="0"/>
              <a:buChar char="•"/>
            </a:pPr>
            <a:endParaRPr lang="en-CA" sz="2400" i="1" dirty="0">
              <a:cs typeface="Arial" panose="020B0604020202020204" pitchFamily="34" charset="0"/>
            </a:endParaRPr>
          </a:p>
          <a:p>
            <a:r>
              <a:rPr lang="en-CA" sz="1200" dirty="0">
                <a:cs typeface="Arial" panose="020B0604020202020204" pitchFamily="34" charset="0"/>
              </a:rPr>
              <a:t>* </a:t>
            </a:r>
            <a:r>
              <a:rPr lang="en-US" sz="1200" dirty="0">
                <a:cs typeface="Arial" panose="020B0604020202020204" pitchFamily="34" charset="0"/>
                <a:hlinkClick r:id="rId2"/>
              </a:rPr>
              <a:t>https://drive.google.com/file/d/1g9B1WAfFLWJfrLCl2-vk2GVrjS3vZ_VH/view?usp=sharing</a:t>
            </a:r>
            <a:r>
              <a:rPr lang="en-CA" sz="1200" dirty="0">
                <a:cs typeface="Arial" panose="020B0604020202020204" pitchFamily="34" charset="0"/>
              </a:rPr>
              <a:t> </a:t>
            </a:r>
            <a:endParaRPr lang="en-US" sz="1200" dirty="0">
              <a:cs typeface="Arial" panose="020B0604020202020204" pitchFamily="34" charset="0"/>
            </a:endParaRPr>
          </a:p>
          <a:p>
            <a:endParaRPr lang="en-US" sz="2400" b="1" dirty="0"/>
          </a:p>
        </p:txBody>
      </p:sp>
      <p:pic>
        <p:nvPicPr>
          <p:cNvPr id="3" name="Picture 2" descr="C:\Users\Owner\Documents\My Dropbox\AHHRI Project\AHHRI\Chiefs of Ontario Logo\COO logo_main.jpg"/>
          <p:cNvPicPr/>
          <p:nvPr/>
        </p:nvPicPr>
        <p:blipFill>
          <a:blip r:embed="rId3"/>
          <a:srcRect/>
          <a:stretch>
            <a:fillRect/>
          </a:stretch>
        </p:blipFill>
        <p:spPr bwMode="auto">
          <a:xfrm>
            <a:off x="10974977" y="47950"/>
            <a:ext cx="1156063" cy="999247"/>
          </a:xfrm>
          <a:prstGeom prst="rect">
            <a:avLst/>
          </a:prstGeom>
          <a:noFill/>
          <a:ln w="9525">
            <a:noFill/>
            <a:miter lim="800000"/>
            <a:headEnd/>
            <a:tailEnd/>
          </a:ln>
        </p:spPr>
      </p:pic>
      <p:sp>
        <p:nvSpPr>
          <p:cNvPr id="4" name="TextBox 3"/>
          <p:cNvSpPr txBox="1"/>
          <p:nvPr/>
        </p:nvSpPr>
        <p:spPr>
          <a:xfrm>
            <a:off x="0" y="6444343"/>
            <a:ext cx="12192000" cy="413657"/>
          </a:xfrm>
          <a:prstGeom prst="rect">
            <a:avLst/>
          </a:prstGeom>
          <a:solidFill>
            <a:srgbClr val="B00000"/>
          </a:solidFill>
        </p:spPr>
        <p:txBody>
          <a:bodyPr wrap="square" rtlCol="0">
            <a:spAutoFit/>
          </a:bodyPr>
          <a:lstStyle/>
          <a:p>
            <a:endParaRPr lang="en-US" dirty="0"/>
          </a:p>
        </p:txBody>
      </p:sp>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ackgroundRemoval t="4047" b="96502" l="779" r="98753">
                        <a14:foregroundMark x1="19252" y1="25171" x2="15121" y2="63032"/>
                        <a14:foregroundMark x1="64302" y1="14060" x2="86984" y2="31687"/>
                        <a14:foregroundMark x1="88387" y1="33813" x2="83710" y2="63923"/>
                        <a14:foregroundMark x1="89400" y1="35460" x2="90257" y2="60631"/>
                        <a14:foregroundMark x1="88153" y1="62757" x2="72720" y2="80658"/>
                        <a14:foregroundMark x1="13796" y1="37380" x2="12783" y2="75240"/>
                      </a14:backgroundRemoval>
                    </a14:imgEffect>
                  </a14:imgLayer>
                </a14:imgProps>
              </a:ext>
              <a:ext uri="{28A0092B-C50C-407E-A947-70E740481C1C}">
                <a14:useLocalDpi xmlns:a14="http://schemas.microsoft.com/office/drawing/2010/main" val="0"/>
              </a:ext>
            </a:extLst>
          </a:blip>
          <a:stretch>
            <a:fillRect/>
          </a:stretch>
        </p:blipFill>
        <p:spPr>
          <a:xfrm>
            <a:off x="0" y="2"/>
            <a:ext cx="1122959" cy="1227907"/>
          </a:xfrm>
          <a:prstGeom prst="rect">
            <a:avLst/>
          </a:prstGeom>
        </p:spPr>
      </p:pic>
      <p:sp>
        <p:nvSpPr>
          <p:cNvPr id="5" name="TextBox 4"/>
          <p:cNvSpPr txBox="1"/>
          <p:nvPr/>
        </p:nvSpPr>
        <p:spPr>
          <a:xfrm>
            <a:off x="1122959" y="271582"/>
            <a:ext cx="9754047" cy="492443"/>
          </a:xfrm>
          <a:prstGeom prst="rect">
            <a:avLst/>
          </a:prstGeom>
          <a:noFill/>
        </p:spPr>
        <p:txBody>
          <a:bodyPr wrap="square" rtlCol="0">
            <a:spAutoFit/>
          </a:bodyPr>
          <a:lstStyle/>
          <a:p>
            <a:pPr algn="ctr"/>
            <a:r>
              <a:rPr lang="en-US" sz="2600" b="1" dirty="0">
                <a:solidFill>
                  <a:srgbClr val="C00000"/>
                </a:solidFill>
              </a:rPr>
              <a:t>Gender-Based Violence Research: Risk and Danger Assessment Tools</a:t>
            </a:r>
            <a:endParaRPr lang="en-US" sz="2600" dirty="0"/>
          </a:p>
        </p:txBody>
      </p:sp>
      <p:pic>
        <p:nvPicPr>
          <p:cNvPr id="7" name="Picture 2" descr="AFN on Twitter: &quot;“Every single person has the right to live free of  violence and all forms of discrimination, and First Nations women, girls  and 2SLGBTQQIA+ people should be no exception,&quot; say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02874" y="1299816"/>
            <a:ext cx="2696941" cy="1504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9502874" y="2932586"/>
            <a:ext cx="2689124" cy="3468214"/>
          </a:xfrm>
          <a:prstGeom prst="rect">
            <a:avLst/>
          </a:prstGeom>
        </p:spPr>
      </p:pic>
    </p:spTree>
    <p:extLst>
      <p:ext uri="{BB962C8B-B14F-4D97-AF65-F5344CB8AC3E}">
        <p14:creationId xmlns:p14="http://schemas.microsoft.com/office/powerpoint/2010/main" val="2650178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2160" y="1336748"/>
            <a:ext cx="9002069" cy="4893647"/>
          </a:xfrm>
          <a:prstGeom prst="rect">
            <a:avLst/>
          </a:prstGeom>
          <a:noFill/>
        </p:spPr>
        <p:txBody>
          <a:bodyPr wrap="square" rtlCol="0">
            <a:spAutoFit/>
          </a:bodyPr>
          <a:lstStyle/>
          <a:p>
            <a:r>
              <a:rPr lang="en-US" sz="2400" b="1" dirty="0"/>
              <a:t>MMIWG National Action Plan: </a:t>
            </a:r>
            <a:r>
              <a:rPr lang="en-US" sz="2400" b="1" i="1" dirty="0"/>
              <a:t>Ontario First Nations Recommendations</a:t>
            </a:r>
          </a:p>
          <a:p>
            <a:pPr marL="342900" lvl="0" indent="-342900">
              <a:buFont typeface="Arial" panose="020B0604020202020204" pitchFamily="34" charset="0"/>
              <a:buChar char="•"/>
            </a:pPr>
            <a:r>
              <a:rPr lang="en-US" sz="2400" dirty="0">
                <a:cs typeface="Arial" panose="020B0604020202020204" pitchFamily="34" charset="0"/>
              </a:rPr>
              <a:t>Land-based and culturally informed community services and school curriculum</a:t>
            </a:r>
          </a:p>
          <a:p>
            <a:pPr marL="342900" lvl="0" indent="-342900">
              <a:buFont typeface="Arial" panose="020B0604020202020204" pitchFamily="34" charset="0"/>
              <a:buChar char="•"/>
            </a:pPr>
            <a:r>
              <a:rPr lang="en-US" sz="2400" dirty="0">
                <a:cs typeface="Arial" panose="020B0604020202020204" pitchFamily="34" charset="0"/>
              </a:rPr>
              <a:t>Safe, inclusive, supportive community programs/services  </a:t>
            </a:r>
          </a:p>
          <a:p>
            <a:pPr marL="342900" lvl="0" indent="-342900">
              <a:buFont typeface="Arial" panose="020B0604020202020204" pitchFamily="34" charset="0"/>
              <a:buChar char="•"/>
            </a:pPr>
            <a:r>
              <a:rPr lang="en-US" sz="2400" dirty="0">
                <a:cs typeface="Arial" panose="020B0604020202020204" pitchFamily="34" charset="0"/>
              </a:rPr>
              <a:t>Harm reduction approaches and cultural safety training</a:t>
            </a:r>
          </a:p>
          <a:p>
            <a:pPr marL="342900" lvl="0" indent="-342900">
              <a:buFont typeface="Arial" panose="020B0604020202020204" pitchFamily="34" charset="0"/>
              <a:buChar char="•"/>
            </a:pPr>
            <a:r>
              <a:rPr lang="en-US" sz="2400" dirty="0">
                <a:cs typeface="Arial" panose="020B0604020202020204" pitchFamily="34" charset="0"/>
              </a:rPr>
              <a:t>24/7 crisis support line</a:t>
            </a:r>
          </a:p>
          <a:p>
            <a:pPr marL="342900" lvl="0" indent="-342900">
              <a:buFont typeface="Arial" panose="020B0604020202020204" pitchFamily="34" charset="0"/>
              <a:buChar char="•"/>
            </a:pPr>
            <a:r>
              <a:rPr lang="en-US" sz="2400" dirty="0">
                <a:cs typeface="Arial" panose="020B0604020202020204" pitchFamily="34" charset="0"/>
              </a:rPr>
              <a:t>Affordable, safe transportation</a:t>
            </a:r>
          </a:p>
          <a:p>
            <a:pPr marL="342900" lvl="0" indent="-342900">
              <a:buFont typeface="Arial" panose="020B0604020202020204" pitchFamily="34" charset="0"/>
              <a:buChar char="•"/>
            </a:pPr>
            <a:r>
              <a:rPr lang="en-US" sz="2400" dirty="0">
                <a:cs typeface="Arial" panose="020B0604020202020204" pitchFamily="34" charset="0"/>
              </a:rPr>
              <a:t>Support in navigating health care and legal systems</a:t>
            </a:r>
          </a:p>
          <a:p>
            <a:pPr marL="342900" lvl="0" indent="-342900">
              <a:buFont typeface="Arial" panose="020B0604020202020204" pitchFamily="34" charset="0"/>
              <a:buChar char="•"/>
            </a:pPr>
            <a:r>
              <a:rPr lang="en-US" sz="2400" dirty="0">
                <a:cs typeface="Arial" panose="020B0604020202020204" pitchFamily="34" charset="0"/>
              </a:rPr>
              <a:t>Safety in media, industry, child welfare, housing and community infrastructure</a:t>
            </a:r>
          </a:p>
          <a:p>
            <a:endParaRPr lang="en-US" sz="2400" b="1" i="1" dirty="0"/>
          </a:p>
          <a:p>
            <a:endParaRPr lang="en-US" sz="2400" b="1" dirty="0"/>
          </a:p>
        </p:txBody>
      </p:sp>
      <p:pic>
        <p:nvPicPr>
          <p:cNvPr id="3" name="Picture 2" descr="C:\Users\Owner\Documents\My Dropbox\AHHRI Project\AHHRI\Chiefs of Ontario Logo\COO logo_main.jpg"/>
          <p:cNvPicPr/>
          <p:nvPr/>
        </p:nvPicPr>
        <p:blipFill>
          <a:blip r:embed="rId2"/>
          <a:srcRect/>
          <a:stretch>
            <a:fillRect/>
          </a:stretch>
        </p:blipFill>
        <p:spPr bwMode="auto">
          <a:xfrm>
            <a:off x="10974977" y="47950"/>
            <a:ext cx="1156063" cy="999247"/>
          </a:xfrm>
          <a:prstGeom prst="rect">
            <a:avLst/>
          </a:prstGeom>
          <a:noFill/>
          <a:ln w="9525">
            <a:noFill/>
            <a:miter lim="800000"/>
            <a:headEnd/>
            <a:tailEnd/>
          </a:ln>
        </p:spPr>
      </p:pic>
      <p:sp>
        <p:nvSpPr>
          <p:cNvPr id="4" name="TextBox 3"/>
          <p:cNvSpPr txBox="1"/>
          <p:nvPr/>
        </p:nvSpPr>
        <p:spPr>
          <a:xfrm>
            <a:off x="0" y="6444343"/>
            <a:ext cx="12192000" cy="413657"/>
          </a:xfrm>
          <a:prstGeom prst="rect">
            <a:avLst/>
          </a:prstGeom>
          <a:solidFill>
            <a:srgbClr val="B00000"/>
          </a:solidFill>
        </p:spPr>
        <p:txBody>
          <a:bodyPr wrap="square" rtlCol="0">
            <a:spAutoFit/>
          </a:bodyPr>
          <a:lstStyle/>
          <a:p>
            <a:endParaRPr lang="en-US" dirty="0"/>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47" b="96502" l="779" r="98753">
                        <a14:foregroundMark x1="19252" y1="25171" x2="15121" y2="63032"/>
                        <a14:foregroundMark x1="64302" y1="14060" x2="86984" y2="31687"/>
                        <a14:foregroundMark x1="88387" y1="33813" x2="83710" y2="63923"/>
                        <a14:foregroundMark x1="89400" y1="35460" x2="90257" y2="60631"/>
                        <a14:foregroundMark x1="88153" y1="62757" x2="72720" y2="80658"/>
                        <a14:foregroundMark x1="13796" y1="37380" x2="12783" y2="75240"/>
                      </a14:backgroundRemoval>
                    </a14:imgEffect>
                  </a14:imgLayer>
                </a14:imgProps>
              </a:ext>
              <a:ext uri="{28A0092B-C50C-407E-A947-70E740481C1C}">
                <a14:useLocalDpi xmlns:a14="http://schemas.microsoft.com/office/drawing/2010/main" val="0"/>
              </a:ext>
            </a:extLst>
          </a:blip>
          <a:stretch>
            <a:fillRect/>
          </a:stretch>
        </p:blipFill>
        <p:spPr>
          <a:xfrm>
            <a:off x="0" y="2"/>
            <a:ext cx="1122959" cy="1227907"/>
          </a:xfrm>
          <a:prstGeom prst="rect">
            <a:avLst/>
          </a:prstGeom>
        </p:spPr>
      </p:pic>
      <p:sp>
        <p:nvSpPr>
          <p:cNvPr id="5" name="TextBox 4"/>
          <p:cNvSpPr txBox="1"/>
          <p:nvPr/>
        </p:nvSpPr>
        <p:spPr>
          <a:xfrm>
            <a:off x="1122959" y="271582"/>
            <a:ext cx="9754047" cy="492443"/>
          </a:xfrm>
          <a:prstGeom prst="rect">
            <a:avLst/>
          </a:prstGeom>
          <a:noFill/>
        </p:spPr>
        <p:txBody>
          <a:bodyPr wrap="square" rtlCol="0">
            <a:spAutoFit/>
          </a:bodyPr>
          <a:lstStyle/>
          <a:p>
            <a:pPr algn="ctr"/>
            <a:r>
              <a:rPr lang="en-US" sz="2600" b="1" dirty="0">
                <a:solidFill>
                  <a:srgbClr val="C00000"/>
                </a:solidFill>
              </a:rPr>
              <a:t>Gender-Based Violence Research: Risk and Danger Assessment Tools</a:t>
            </a:r>
            <a:endParaRPr lang="en-US" sz="2600" dirty="0"/>
          </a:p>
        </p:txBody>
      </p:sp>
      <p:pic>
        <p:nvPicPr>
          <p:cNvPr id="8" name="Picture 7"/>
          <p:cNvPicPr>
            <a:picLocks noChangeAspect="1"/>
          </p:cNvPicPr>
          <p:nvPr/>
        </p:nvPicPr>
        <p:blipFill>
          <a:blip r:embed="rId5"/>
          <a:stretch>
            <a:fillRect/>
          </a:stretch>
        </p:blipFill>
        <p:spPr>
          <a:xfrm>
            <a:off x="10101943" y="1922392"/>
            <a:ext cx="2090057" cy="3048981"/>
          </a:xfrm>
          <a:prstGeom prst="rect">
            <a:avLst/>
          </a:prstGeom>
        </p:spPr>
      </p:pic>
    </p:spTree>
    <p:extLst>
      <p:ext uri="{BB962C8B-B14F-4D97-AF65-F5344CB8AC3E}">
        <p14:creationId xmlns:p14="http://schemas.microsoft.com/office/powerpoint/2010/main" val="1566133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617" y="1323703"/>
            <a:ext cx="9437497" cy="4154984"/>
          </a:xfrm>
          <a:prstGeom prst="rect">
            <a:avLst/>
          </a:prstGeom>
          <a:noFill/>
        </p:spPr>
        <p:txBody>
          <a:bodyPr wrap="square" rtlCol="0">
            <a:spAutoFit/>
          </a:bodyPr>
          <a:lstStyle/>
          <a:p>
            <a:r>
              <a:rPr lang="en-US" sz="2400" b="1" dirty="0"/>
              <a:t>Ontario First Nations MMIWG2S+ Family Gathering</a:t>
            </a:r>
          </a:p>
          <a:p>
            <a:pPr marL="342900" indent="-342900">
              <a:buFont typeface="Arial" panose="020B0604020202020204" pitchFamily="34" charset="0"/>
              <a:buChar char="•"/>
            </a:pPr>
            <a:r>
              <a:rPr lang="en-CA" sz="2400" dirty="0">
                <a:cs typeface="Arial" panose="020B0604020202020204" pitchFamily="34" charset="0"/>
              </a:rPr>
              <a:t>Further to Resolution 39-18 COO and FNWC conducted a virtual Family Gathering in 2022 to support MMIWG2S+ families and survivors and to develop an Ontario First Nations Gender-Based Violence Action Plan</a:t>
            </a:r>
          </a:p>
          <a:p>
            <a:pPr marL="342900" indent="-342900">
              <a:buFont typeface="Arial" panose="020B0604020202020204" pitchFamily="34" charset="0"/>
              <a:buChar char="•"/>
            </a:pPr>
            <a:r>
              <a:rPr lang="en-CA" sz="2400" dirty="0">
                <a:cs typeface="Arial" panose="020B0604020202020204" pitchFamily="34" charset="0"/>
              </a:rPr>
              <a:t>Presentations on a range of topics related to gender-based violence and MMIWG2S+ (grief, men’s healing, human trafficking, gender diversity)</a:t>
            </a:r>
          </a:p>
          <a:p>
            <a:pPr marL="342900" indent="-342900">
              <a:buFont typeface="Arial" panose="020B0604020202020204" pitchFamily="34" charset="0"/>
              <a:buChar char="•"/>
            </a:pPr>
            <a:r>
              <a:rPr lang="en-CA" sz="2400" dirty="0">
                <a:cs typeface="Arial" panose="020B0604020202020204" pitchFamily="34" charset="0"/>
              </a:rPr>
              <a:t>Participants identified several priorities for further action – see below </a:t>
            </a:r>
          </a:p>
          <a:p>
            <a:pPr marL="342900" indent="-342900">
              <a:buFont typeface="Arial" panose="020B0604020202020204" pitchFamily="34" charset="0"/>
              <a:buChar char="•"/>
            </a:pPr>
            <a:r>
              <a:rPr lang="en-CA" sz="2400" dirty="0">
                <a:cs typeface="Arial" panose="020B0604020202020204" pitchFamily="34" charset="0"/>
              </a:rPr>
              <a:t>Feedback from participants (family members and front line workers) was used to draft an Ontario First Nations Gender-Based Violence Action Plan that was approved by Leadership Council in April 2022</a:t>
            </a:r>
          </a:p>
          <a:p>
            <a:pPr marL="342900" indent="-342900">
              <a:buFont typeface="Arial" panose="020B0604020202020204" pitchFamily="34" charset="0"/>
              <a:buChar char="•"/>
            </a:pPr>
            <a:endParaRPr lang="en-CA" sz="2400" dirty="0">
              <a:cs typeface="Arial" panose="020B0604020202020204" pitchFamily="34" charset="0"/>
            </a:endParaRPr>
          </a:p>
        </p:txBody>
      </p:sp>
      <p:pic>
        <p:nvPicPr>
          <p:cNvPr id="3" name="Picture 2" descr="C:\Users\Owner\Documents\My Dropbox\AHHRI Project\AHHRI\Chiefs of Ontario Logo\COO logo_main.jpg"/>
          <p:cNvPicPr/>
          <p:nvPr/>
        </p:nvPicPr>
        <p:blipFill>
          <a:blip r:embed="rId2"/>
          <a:srcRect/>
          <a:stretch>
            <a:fillRect/>
          </a:stretch>
        </p:blipFill>
        <p:spPr bwMode="auto">
          <a:xfrm>
            <a:off x="10974977" y="47950"/>
            <a:ext cx="1156063" cy="999247"/>
          </a:xfrm>
          <a:prstGeom prst="rect">
            <a:avLst/>
          </a:prstGeom>
          <a:noFill/>
          <a:ln w="9525">
            <a:noFill/>
            <a:miter lim="800000"/>
            <a:headEnd/>
            <a:tailEnd/>
          </a:ln>
        </p:spPr>
      </p:pic>
      <p:sp>
        <p:nvSpPr>
          <p:cNvPr id="4" name="TextBox 3"/>
          <p:cNvSpPr txBox="1"/>
          <p:nvPr/>
        </p:nvSpPr>
        <p:spPr>
          <a:xfrm>
            <a:off x="0" y="6444343"/>
            <a:ext cx="12192000" cy="413657"/>
          </a:xfrm>
          <a:prstGeom prst="rect">
            <a:avLst/>
          </a:prstGeom>
          <a:solidFill>
            <a:srgbClr val="B00000"/>
          </a:solidFill>
        </p:spPr>
        <p:txBody>
          <a:bodyPr wrap="square" rtlCol="0">
            <a:spAutoFit/>
          </a:bodyPr>
          <a:lstStyle/>
          <a:p>
            <a:endParaRPr lang="en-US" dirty="0"/>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47" b="96502" l="779" r="98753">
                        <a14:foregroundMark x1="19252" y1="25171" x2="15121" y2="63032"/>
                        <a14:foregroundMark x1="64302" y1="14060" x2="86984" y2="31687"/>
                        <a14:foregroundMark x1="88387" y1="33813" x2="83710" y2="63923"/>
                        <a14:foregroundMark x1="89400" y1="35460" x2="90257" y2="60631"/>
                        <a14:foregroundMark x1="88153" y1="62757" x2="72720" y2="80658"/>
                        <a14:foregroundMark x1="13796" y1="37380" x2="12783" y2="75240"/>
                      </a14:backgroundRemoval>
                    </a14:imgEffect>
                  </a14:imgLayer>
                </a14:imgProps>
              </a:ext>
              <a:ext uri="{28A0092B-C50C-407E-A947-70E740481C1C}">
                <a14:useLocalDpi xmlns:a14="http://schemas.microsoft.com/office/drawing/2010/main" val="0"/>
              </a:ext>
            </a:extLst>
          </a:blip>
          <a:stretch>
            <a:fillRect/>
          </a:stretch>
        </p:blipFill>
        <p:spPr>
          <a:xfrm>
            <a:off x="0" y="2"/>
            <a:ext cx="1122959" cy="1227907"/>
          </a:xfrm>
          <a:prstGeom prst="rect">
            <a:avLst/>
          </a:prstGeom>
        </p:spPr>
      </p:pic>
      <p:sp>
        <p:nvSpPr>
          <p:cNvPr id="5" name="TextBox 4"/>
          <p:cNvSpPr txBox="1"/>
          <p:nvPr/>
        </p:nvSpPr>
        <p:spPr>
          <a:xfrm>
            <a:off x="1122959" y="271582"/>
            <a:ext cx="9754047" cy="492443"/>
          </a:xfrm>
          <a:prstGeom prst="rect">
            <a:avLst/>
          </a:prstGeom>
          <a:noFill/>
        </p:spPr>
        <p:txBody>
          <a:bodyPr wrap="square" rtlCol="0">
            <a:spAutoFit/>
          </a:bodyPr>
          <a:lstStyle/>
          <a:p>
            <a:pPr algn="ctr"/>
            <a:r>
              <a:rPr lang="en-US" sz="2600" b="1" dirty="0">
                <a:solidFill>
                  <a:srgbClr val="C00000"/>
                </a:solidFill>
              </a:rPr>
              <a:t>Gender-Based Violence Research: Risk and Danger Assessment Tools</a:t>
            </a:r>
            <a:endParaRPr lang="en-US" sz="2600" dirty="0"/>
          </a:p>
        </p:txBody>
      </p:sp>
      <p:pic>
        <p:nvPicPr>
          <p:cNvPr id="7" name="Picture 6"/>
          <p:cNvPicPr>
            <a:picLocks noChangeAspect="1"/>
          </p:cNvPicPr>
          <p:nvPr/>
        </p:nvPicPr>
        <p:blipFill>
          <a:blip r:embed="rId5"/>
          <a:stretch>
            <a:fillRect/>
          </a:stretch>
        </p:blipFill>
        <p:spPr>
          <a:xfrm>
            <a:off x="10406048" y="1668219"/>
            <a:ext cx="1785951" cy="2381268"/>
          </a:xfrm>
          <a:prstGeom prst="rect">
            <a:avLst/>
          </a:prstGeom>
        </p:spPr>
      </p:pic>
    </p:spTree>
    <p:extLst>
      <p:ext uri="{BB962C8B-B14F-4D97-AF65-F5344CB8AC3E}">
        <p14:creationId xmlns:p14="http://schemas.microsoft.com/office/powerpoint/2010/main" val="1100583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4743" y="1227909"/>
            <a:ext cx="9437497" cy="5262979"/>
          </a:xfrm>
          <a:prstGeom prst="rect">
            <a:avLst/>
          </a:prstGeom>
          <a:noFill/>
        </p:spPr>
        <p:txBody>
          <a:bodyPr wrap="square" rtlCol="0">
            <a:spAutoFit/>
          </a:bodyPr>
          <a:lstStyle/>
          <a:p>
            <a:r>
              <a:rPr lang="en-US" sz="2400" b="1" dirty="0"/>
              <a:t>Ontario First Nations MMIWG2S+ Family Gathering: </a:t>
            </a:r>
            <a:r>
              <a:rPr lang="en-US" sz="2400" b="1" i="1" dirty="0"/>
              <a:t>Priorities</a:t>
            </a:r>
          </a:p>
          <a:p>
            <a:pPr marL="342900" indent="-342900">
              <a:buFont typeface="Arial" panose="020B0604020202020204" pitchFamily="34" charset="0"/>
              <a:buChar char="•"/>
            </a:pPr>
            <a:r>
              <a:rPr lang="en-CA" sz="2400" dirty="0"/>
              <a:t>Human trafficking awareness and prevention </a:t>
            </a:r>
          </a:p>
          <a:p>
            <a:pPr marL="342900" indent="-342900">
              <a:buFont typeface="Arial" panose="020B0604020202020204" pitchFamily="34" charset="0"/>
              <a:buChar char="•"/>
            </a:pPr>
            <a:r>
              <a:rPr lang="en-CA" sz="2400" dirty="0"/>
              <a:t>2SLGBTQQIA+ gender diversity awareness </a:t>
            </a:r>
          </a:p>
          <a:p>
            <a:pPr marL="342900" indent="-342900">
              <a:buFont typeface="Arial" panose="020B0604020202020204" pitchFamily="34" charset="0"/>
              <a:buChar char="•"/>
            </a:pPr>
            <a:r>
              <a:rPr lang="en-CA" sz="2400" b="1" dirty="0"/>
              <a:t>Enhanced victim advocacy and support services</a:t>
            </a:r>
            <a:r>
              <a:rPr lang="en-CA" sz="2400" dirty="0"/>
              <a:t> </a:t>
            </a:r>
          </a:p>
          <a:p>
            <a:pPr marL="342900" indent="-342900">
              <a:buFont typeface="Arial" panose="020B0604020202020204" pitchFamily="34" charset="0"/>
              <a:buChar char="•"/>
            </a:pPr>
            <a:r>
              <a:rPr lang="en-CA" sz="2400" dirty="0"/>
              <a:t>Trauma-informed services </a:t>
            </a:r>
          </a:p>
          <a:p>
            <a:pPr marL="342900" indent="-342900">
              <a:buFont typeface="Arial" panose="020B0604020202020204" pitchFamily="34" charset="0"/>
              <a:buChar char="•"/>
            </a:pPr>
            <a:r>
              <a:rPr lang="en-CA" sz="2400" dirty="0"/>
              <a:t>Culture-based programming &amp; land-based programs </a:t>
            </a:r>
          </a:p>
          <a:p>
            <a:pPr marL="342900" indent="-342900">
              <a:buFont typeface="Arial" panose="020B0604020202020204" pitchFamily="34" charset="0"/>
              <a:buChar char="•"/>
            </a:pPr>
            <a:r>
              <a:rPr lang="en-CA" sz="2400" dirty="0"/>
              <a:t>Men’s healing programs </a:t>
            </a:r>
          </a:p>
          <a:p>
            <a:pPr marL="342900" indent="-342900">
              <a:buFont typeface="Arial" panose="020B0604020202020204" pitchFamily="34" charset="0"/>
              <a:buChar char="•"/>
            </a:pPr>
            <a:r>
              <a:rPr lang="en-CA" sz="2400" dirty="0"/>
              <a:t>Youth life skills programs, cultural programs, access to Elders/teachings</a:t>
            </a:r>
          </a:p>
          <a:p>
            <a:pPr marL="342900" indent="-342900">
              <a:buFont typeface="Arial" panose="020B0604020202020204" pitchFamily="34" charset="0"/>
              <a:buChar char="•"/>
            </a:pPr>
            <a:r>
              <a:rPr lang="en-CA" sz="2400" dirty="0"/>
              <a:t>Enhanced cultural safety training for police, health care, justice systems</a:t>
            </a:r>
          </a:p>
          <a:p>
            <a:pPr marL="342900" indent="-342900">
              <a:buFont typeface="Arial" panose="020B0604020202020204" pitchFamily="34" charset="0"/>
              <a:buChar char="•"/>
            </a:pPr>
            <a:r>
              <a:rPr lang="en-CA" sz="2400" dirty="0"/>
              <a:t>Enhanced family healing supports &amp; access to police and coroners during and post-investigations </a:t>
            </a:r>
          </a:p>
          <a:p>
            <a:pPr marL="342900" indent="-342900">
              <a:buFont typeface="Arial" panose="020B0604020202020204" pitchFamily="34" charset="0"/>
              <a:buChar char="•"/>
            </a:pPr>
            <a:r>
              <a:rPr lang="en-CA" sz="2400" dirty="0"/>
              <a:t>Grief and loss programming </a:t>
            </a:r>
            <a:endParaRPr lang="en-US" sz="2400" b="1" dirty="0"/>
          </a:p>
          <a:p>
            <a:endParaRPr lang="en-US" sz="2400" b="1" dirty="0"/>
          </a:p>
          <a:p>
            <a:pPr marL="342900" indent="-342900">
              <a:buFont typeface="Arial" panose="020B0604020202020204" pitchFamily="34" charset="0"/>
              <a:buChar char="•"/>
            </a:pPr>
            <a:endParaRPr lang="en-CA" sz="2400" dirty="0">
              <a:cs typeface="Arial" panose="020B0604020202020204" pitchFamily="34" charset="0"/>
            </a:endParaRPr>
          </a:p>
        </p:txBody>
      </p:sp>
      <p:pic>
        <p:nvPicPr>
          <p:cNvPr id="3" name="Picture 2" descr="C:\Users\Owner\Documents\My Dropbox\AHHRI Project\AHHRI\Chiefs of Ontario Logo\COO logo_main.jpg"/>
          <p:cNvPicPr/>
          <p:nvPr/>
        </p:nvPicPr>
        <p:blipFill>
          <a:blip r:embed="rId2"/>
          <a:srcRect/>
          <a:stretch>
            <a:fillRect/>
          </a:stretch>
        </p:blipFill>
        <p:spPr bwMode="auto">
          <a:xfrm>
            <a:off x="10974977" y="47950"/>
            <a:ext cx="1156063" cy="999247"/>
          </a:xfrm>
          <a:prstGeom prst="rect">
            <a:avLst/>
          </a:prstGeom>
          <a:noFill/>
          <a:ln w="9525">
            <a:noFill/>
            <a:miter lim="800000"/>
            <a:headEnd/>
            <a:tailEnd/>
          </a:ln>
        </p:spPr>
      </p:pic>
      <p:sp>
        <p:nvSpPr>
          <p:cNvPr id="4" name="TextBox 3"/>
          <p:cNvSpPr txBox="1"/>
          <p:nvPr/>
        </p:nvSpPr>
        <p:spPr>
          <a:xfrm>
            <a:off x="0" y="6444343"/>
            <a:ext cx="12192000" cy="413657"/>
          </a:xfrm>
          <a:prstGeom prst="rect">
            <a:avLst/>
          </a:prstGeom>
          <a:solidFill>
            <a:srgbClr val="B00000"/>
          </a:solidFill>
        </p:spPr>
        <p:txBody>
          <a:bodyPr wrap="square" rtlCol="0">
            <a:spAutoFit/>
          </a:bodyPr>
          <a:lstStyle/>
          <a:p>
            <a:endParaRPr lang="en-US" dirty="0"/>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47" b="96502" l="779" r="98753">
                        <a14:foregroundMark x1="19252" y1="25171" x2="15121" y2="63032"/>
                        <a14:foregroundMark x1="64302" y1="14060" x2="86984" y2="31687"/>
                        <a14:foregroundMark x1="88387" y1="33813" x2="83710" y2="63923"/>
                        <a14:foregroundMark x1="89400" y1="35460" x2="90257" y2="60631"/>
                        <a14:foregroundMark x1="88153" y1="62757" x2="72720" y2="80658"/>
                        <a14:foregroundMark x1="13796" y1="37380" x2="12783" y2="75240"/>
                      </a14:backgroundRemoval>
                    </a14:imgEffect>
                  </a14:imgLayer>
                </a14:imgProps>
              </a:ext>
              <a:ext uri="{28A0092B-C50C-407E-A947-70E740481C1C}">
                <a14:useLocalDpi xmlns:a14="http://schemas.microsoft.com/office/drawing/2010/main" val="0"/>
              </a:ext>
            </a:extLst>
          </a:blip>
          <a:stretch>
            <a:fillRect/>
          </a:stretch>
        </p:blipFill>
        <p:spPr>
          <a:xfrm>
            <a:off x="0" y="2"/>
            <a:ext cx="1122959" cy="1227907"/>
          </a:xfrm>
          <a:prstGeom prst="rect">
            <a:avLst/>
          </a:prstGeom>
        </p:spPr>
      </p:pic>
      <p:sp>
        <p:nvSpPr>
          <p:cNvPr id="5" name="TextBox 4"/>
          <p:cNvSpPr txBox="1"/>
          <p:nvPr/>
        </p:nvSpPr>
        <p:spPr>
          <a:xfrm>
            <a:off x="1122959" y="271582"/>
            <a:ext cx="9754047" cy="492443"/>
          </a:xfrm>
          <a:prstGeom prst="rect">
            <a:avLst/>
          </a:prstGeom>
          <a:noFill/>
        </p:spPr>
        <p:txBody>
          <a:bodyPr wrap="square" rtlCol="0">
            <a:spAutoFit/>
          </a:bodyPr>
          <a:lstStyle/>
          <a:p>
            <a:pPr algn="ctr"/>
            <a:r>
              <a:rPr lang="en-US" sz="2600" b="1" dirty="0">
                <a:solidFill>
                  <a:srgbClr val="C00000"/>
                </a:solidFill>
              </a:rPr>
              <a:t>Gender-Based Violence Research: Risk and Danger Assessment Tools</a:t>
            </a:r>
            <a:endParaRPr lang="en-US" sz="2600" dirty="0"/>
          </a:p>
        </p:txBody>
      </p:sp>
      <p:pic>
        <p:nvPicPr>
          <p:cNvPr id="7" name="Picture 6"/>
          <p:cNvPicPr>
            <a:picLocks noChangeAspect="1"/>
          </p:cNvPicPr>
          <p:nvPr/>
        </p:nvPicPr>
        <p:blipFill>
          <a:blip r:embed="rId5"/>
          <a:stretch>
            <a:fillRect/>
          </a:stretch>
        </p:blipFill>
        <p:spPr>
          <a:xfrm>
            <a:off x="10406048" y="1668219"/>
            <a:ext cx="1785951" cy="2381268"/>
          </a:xfrm>
          <a:prstGeom prst="rect">
            <a:avLst/>
          </a:prstGeom>
        </p:spPr>
      </p:pic>
    </p:spTree>
    <p:extLst>
      <p:ext uri="{BB962C8B-B14F-4D97-AF65-F5344CB8AC3E}">
        <p14:creationId xmlns:p14="http://schemas.microsoft.com/office/powerpoint/2010/main" val="1436939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sp>
        <p:nvSpPr>
          <p:cNvPr id="4" name="Rectangle 3"/>
          <p:cNvSpPr/>
          <p:nvPr/>
        </p:nvSpPr>
        <p:spPr>
          <a:xfrm>
            <a:off x="4535055" y="1533237"/>
            <a:ext cx="7656945" cy="342669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031708" y="2411904"/>
            <a:ext cx="7042726" cy="1877437"/>
          </a:xfrm>
          <a:prstGeom prst="rect">
            <a:avLst/>
          </a:prstGeom>
          <a:noFill/>
        </p:spPr>
        <p:txBody>
          <a:bodyPr wrap="square" rtlCol="0">
            <a:spAutoFit/>
          </a:bodyPr>
          <a:lstStyle/>
          <a:p>
            <a:r>
              <a:rPr lang="en-US" sz="4400" b="1" dirty="0">
                <a:solidFill>
                  <a:schemeClr val="bg1"/>
                </a:solidFill>
              </a:rPr>
              <a:t>Part 3: RADAT</a:t>
            </a:r>
          </a:p>
          <a:p>
            <a:r>
              <a:rPr lang="en-US" sz="3600" b="1" dirty="0">
                <a:solidFill>
                  <a:schemeClr val="bg1"/>
                </a:solidFill>
              </a:rPr>
              <a:t>Risk Assessment &amp; Danger Assessment Tools Research Project</a:t>
            </a:r>
          </a:p>
        </p:txBody>
      </p:sp>
    </p:spTree>
    <p:extLst>
      <p:ext uri="{BB962C8B-B14F-4D97-AF65-F5344CB8AC3E}">
        <p14:creationId xmlns:p14="http://schemas.microsoft.com/office/powerpoint/2010/main" val="40444546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4743" y="1227909"/>
            <a:ext cx="9437497" cy="6401753"/>
          </a:xfrm>
          <a:prstGeom prst="rect">
            <a:avLst/>
          </a:prstGeom>
          <a:noFill/>
        </p:spPr>
        <p:txBody>
          <a:bodyPr wrap="square" rtlCol="0">
            <a:spAutoFit/>
          </a:bodyPr>
          <a:lstStyle/>
          <a:p>
            <a:r>
              <a:rPr lang="en-US" sz="2600" b="1" dirty="0"/>
              <a:t>Risk Assessment and Danger Assessment Tools: </a:t>
            </a:r>
            <a:r>
              <a:rPr lang="en-US" sz="2600" b="1" i="1" dirty="0"/>
              <a:t>Project Rationale</a:t>
            </a:r>
            <a:endParaRPr lang="en-US" sz="1000" b="1" i="1" dirty="0"/>
          </a:p>
          <a:p>
            <a:pPr marL="342900" indent="-342900">
              <a:buFont typeface="Arial" panose="020B0604020202020204" pitchFamily="34" charset="0"/>
              <a:buChar char="•"/>
            </a:pPr>
            <a:r>
              <a:rPr lang="en-US" sz="2400" dirty="0"/>
              <a:t>The need to support victim services in First Nations communities was identified as an initial priority within COO Women’s Initiatives as called for by Ontario First Nations families and survivors as well as in the TRC and MMIWG final reports </a:t>
            </a:r>
          </a:p>
          <a:p>
            <a:pPr marL="342900" indent="-342900">
              <a:buFont typeface="Arial" panose="020B0604020202020204" pitchFamily="34" charset="0"/>
              <a:buChar char="•"/>
            </a:pPr>
            <a:r>
              <a:rPr lang="en-US" sz="2400" dirty="0"/>
              <a:t>FNWC noted variations in service availability: not all First Nations received victim support funding or were even aware of victim support services; in some communities funding was minimal and was being utilized to support holistic healing</a:t>
            </a:r>
          </a:p>
          <a:p>
            <a:pPr marL="342900" indent="-342900">
              <a:buFont typeface="Arial" panose="020B0604020202020204" pitchFamily="34" charset="0"/>
              <a:buChar char="•"/>
            </a:pPr>
            <a:r>
              <a:rPr lang="en-US" sz="2400" dirty="0"/>
              <a:t>Experience showed that First Nations victim services in Ontario were generally not accessing available mainstream tools to assess the level of risk and danger to First Nations victims of partner violence</a:t>
            </a:r>
          </a:p>
          <a:p>
            <a:pPr marL="342900" indent="-342900">
              <a:buFont typeface="Arial" panose="020B0604020202020204" pitchFamily="34" charset="0"/>
              <a:buChar char="•"/>
            </a:pPr>
            <a:r>
              <a:rPr lang="en-US" sz="2400" dirty="0"/>
              <a:t>Assessment tools were unlikely to reflect conditions within First Nations</a:t>
            </a:r>
          </a:p>
          <a:p>
            <a:pPr marL="342900" indent="-342900">
              <a:buFont typeface="Arial" panose="020B0604020202020204" pitchFamily="34" charset="0"/>
              <a:buChar char="•"/>
            </a:pPr>
            <a:endParaRPr lang="en-CA" sz="2400" dirty="0"/>
          </a:p>
          <a:p>
            <a:pPr marL="342900" indent="-342900">
              <a:buFont typeface="Arial" panose="020B0604020202020204" pitchFamily="34" charset="0"/>
              <a:buChar char="•"/>
            </a:pPr>
            <a:endParaRPr lang="en-CA" sz="2400" dirty="0"/>
          </a:p>
          <a:p>
            <a:endParaRPr lang="en-US" sz="2400" b="1" dirty="0"/>
          </a:p>
          <a:p>
            <a:pPr marL="342900" indent="-342900">
              <a:buFont typeface="Arial" panose="020B0604020202020204" pitchFamily="34" charset="0"/>
              <a:buChar char="•"/>
            </a:pPr>
            <a:endParaRPr lang="en-CA" sz="2400" dirty="0">
              <a:cs typeface="Arial" panose="020B0604020202020204" pitchFamily="34" charset="0"/>
            </a:endParaRPr>
          </a:p>
        </p:txBody>
      </p:sp>
      <p:pic>
        <p:nvPicPr>
          <p:cNvPr id="3" name="Picture 2" descr="C:\Users\Owner\Documents\My Dropbox\AHHRI Project\AHHRI\Chiefs of Ontario Logo\COO logo_main.jpg"/>
          <p:cNvPicPr/>
          <p:nvPr/>
        </p:nvPicPr>
        <p:blipFill>
          <a:blip r:embed="rId2"/>
          <a:srcRect/>
          <a:stretch>
            <a:fillRect/>
          </a:stretch>
        </p:blipFill>
        <p:spPr bwMode="auto">
          <a:xfrm>
            <a:off x="10974977" y="47950"/>
            <a:ext cx="1156063" cy="999247"/>
          </a:xfrm>
          <a:prstGeom prst="rect">
            <a:avLst/>
          </a:prstGeom>
          <a:noFill/>
          <a:ln w="9525">
            <a:noFill/>
            <a:miter lim="800000"/>
            <a:headEnd/>
            <a:tailEnd/>
          </a:ln>
        </p:spPr>
      </p:pic>
      <p:sp>
        <p:nvSpPr>
          <p:cNvPr id="4" name="TextBox 3"/>
          <p:cNvSpPr txBox="1"/>
          <p:nvPr/>
        </p:nvSpPr>
        <p:spPr>
          <a:xfrm>
            <a:off x="0" y="6444343"/>
            <a:ext cx="12192000" cy="413657"/>
          </a:xfrm>
          <a:prstGeom prst="rect">
            <a:avLst/>
          </a:prstGeom>
          <a:solidFill>
            <a:srgbClr val="B00000"/>
          </a:solidFill>
        </p:spPr>
        <p:txBody>
          <a:bodyPr wrap="square" rtlCol="0">
            <a:spAutoFit/>
          </a:bodyPr>
          <a:lstStyle/>
          <a:p>
            <a:endParaRPr lang="en-US" dirty="0"/>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47" b="96502" l="779" r="98753">
                        <a14:foregroundMark x1="19252" y1="25171" x2="15121" y2="63032"/>
                        <a14:foregroundMark x1="64302" y1="14060" x2="86984" y2="31687"/>
                        <a14:foregroundMark x1="88387" y1="33813" x2="83710" y2="63923"/>
                        <a14:foregroundMark x1="89400" y1="35460" x2="90257" y2="60631"/>
                        <a14:foregroundMark x1="88153" y1="62757" x2="72720" y2="80658"/>
                        <a14:foregroundMark x1="13796" y1="37380" x2="12783" y2="75240"/>
                      </a14:backgroundRemoval>
                    </a14:imgEffect>
                  </a14:imgLayer>
                </a14:imgProps>
              </a:ext>
              <a:ext uri="{28A0092B-C50C-407E-A947-70E740481C1C}">
                <a14:useLocalDpi xmlns:a14="http://schemas.microsoft.com/office/drawing/2010/main" val="0"/>
              </a:ext>
            </a:extLst>
          </a:blip>
          <a:stretch>
            <a:fillRect/>
          </a:stretch>
        </p:blipFill>
        <p:spPr>
          <a:xfrm>
            <a:off x="0" y="2"/>
            <a:ext cx="1122959" cy="1227907"/>
          </a:xfrm>
          <a:prstGeom prst="rect">
            <a:avLst/>
          </a:prstGeom>
        </p:spPr>
      </p:pic>
      <p:sp>
        <p:nvSpPr>
          <p:cNvPr id="5" name="TextBox 4"/>
          <p:cNvSpPr txBox="1"/>
          <p:nvPr/>
        </p:nvSpPr>
        <p:spPr>
          <a:xfrm>
            <a:off x="1122959" y="271582"/>
            <a:ext cx="9754047" cy="492443"/>
          </a:xfrm>
          <a:prstGeom prst="rect">
            <a:avLst/>
          </a:prstGeom>
          <a:noFill/>
        </p:spPr>
        <p:txBody>
          <a:bodyPr wrap="square" rtlCol="0">
            <a:spAutoFit/>
          </a:bodyPr>
          <a:lstStyle/>
          <a:p>
            <a:pPr algn="ctr"/>
            <a:r>
              <a:rPr lang="en-US" sz="2600" b="1" dirty="0">
                <a:solidFill>
                  <a:srgbClr val="C00000"/>
                </a:solidFill>
              </a:rPr>
              <a:t>Gender-Based Violence Research: Risk and Danger Assessment Tools</a:t>
            </a:r>
            <a:endParaRPr lang="en-US" sz="2600" dirty="0"/>
          </a:p>
        </p:txBody>
      </p:sp>
      <p:pic>
        <p:nvPicPr>
          <p:cNvPr id="7" name="Picture 6"/>
          <p:cNvPicPr>
            <a:picLocks noChangeAspect="1"/>
          </p:cNvPicPr>
          <p:nvPr/>
        </p:nvPicPr>
        <p:blipFill>
          <a:blip r:embed="rId5"/>
          <a:stretch>
            <a:fillRect/>
          </a:stretch>
        </p:blipFill>
        <p:spPr>
          <a:xfrm>
            <a:off x="10497489" y="1668219"/>
            <a:ext cx="1694510" cy="2259347"/>
          </a:xfrm>
          <a:prstGeom prst="rect">
            <a:avLst/>
          </a:prstGeom>
        </p:spPr>
      </p:pic>
    </p:spTree>
    <p:extLst>
      <p:ext uri="{BB962C8B-B14F-4D97-AF65-F5344CB8AC3E}">
        <p14:creationId xmlns:p14="http://schemas.microsoft.com/office/powerpoint/2010/main" val="1774595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6651" y="1227909"/>
            <a:ext cx="9910355" cy="3416320"/>
          </a:xfrm>
          <a:prstGeom prst="rect">
            <a:avLst/>
          </a:prstGeom>
          <a:noFill/>
        </p:spPr>
        <p:txBody>
          <a:bodyPr wrap="square" rtlCol="0">
            <a:spAutoFit/>
          </a:bodyPr>
          <a:lstStyle/>
          <a:p>
            <a:r>
              <a:rPr lang="en-US" sz="2600" b="1" dirty="0"/>
              <a:t>Risk Assessment and Danger Assessment Tools: </a:t>
            </a:r>
            <a:r>
              <a:rPr lang="en-US" sz="2600" b="1" i="1" dirty="0"/>
              <a:t>Project Outline</a:t>
            </a:r>
          </a:p>
          <a:p>
            <a:endParaRPr lang="en-US" sz="1000" b="1" i="1" dirty="0"/>
          </a:p>
          <a:p>
            <a:pPr marL="285750" indent="-285750">
              <a:buFont typeface="Arial" panose="020B0604020202020204" pitchFamily="34" charset="0"/>
              <a:buChar char="•"/>
            </a:pPr>
            <a:r>
              <a:rPr lang="en-US" sz="2400" dirty="0"/>
              <a:t>The purpose of the RADAT research initiative is to support First Nations victim services by enhancing tools for assessing risk and danger, safety planning, and for tracking work with victims of partner violence</a:t>
            </a:r>
          </a:p>
          <a:p>
            <a:pPr marL="285750" indent="-285750">
              <a:buFont typeface="Arial" panose="020B0604020202020204" pitchFamily="34" charset="0"/>
              <a:buChar char="•"/>
            </a:pPr>
            <a:r>
              <a:rPr lang="en-US" sz="2400" dirty="0"/>
              <a:t>This is being done in four phases:</a:t>
            </a:r>
            <a:endParaRPr lang="en-US" dirty="0"/>
          </a:p>
          <a:p>
            <a:pPr marL="285750" lvl="0" indent="-285750">
              <a:buFont typeface="Arial" panose="020B0604020202020204" pitchFamily="34" charset="0"/>
              <a:buChar char="•"/>
            </a:pPr>
            <a:endParaRPr lang="en-US" dirty="0"/>
          </a:p>
          <a:p>
            <a:pPr lvl="0"/>
            <a:r>
              <a:rPr lang="en-US" dirty="0"/>
              <a:t> </a:t>
            </a:r>
            <a:endParaRPr lang="en-CA" sz="2400" dirty="0"/>
          </a:p>
          <a:p>
            <a:endParaRPr lang="en-US" sz="2400" b="1" dirty="0"/>
          </a:p>
          <a:p>
            <a:pPr marL="342900" indent="-342900">
              <a:buFont typeface="Arial" panose="020B0604020202020204" pitchFamily="34" charset="0"/>
              <a:buChar char="•"/>
            </a:pPr>
            <a:endParaRPr lang="en-CA" sz="2400" dirty="0">
              <a:cs typeface="Arial" panose="020B0604020202020204" pitchFamily="34" charset="0"/>
            </a:endParaRPr>
          </a:p>
        </p:txBody>
      </p:sp>
      <p:pic>
        <p:nvPicPr>
          <p:cNvPr id="3" name="Picture 2" descr="C:\Users\Owner\Documents\My Dropbox\AHHRI Project\AHHRI\Chiefs of Ontario Logo\COO logo_main.jpg"/>
          <p:cNvPicPr/>
          <p:nvPr/>
        </p:nvPicPr>
        <p:blipFill>
          <a:blip r:embed="rId2"/>
          <a:srcRect/>
          <a:stretch>
            <a:fillRect/>
          </a:stretch>
        </p:blipFill>
        <p:spPr bwMode="auto">
          <a:xfrm>
            <a:off x="10974977" y="47950"/>
            <a:ext cx="1156063" cy="999247"/>
          </a:xfrm>
          <a:prstGeom prst="rect">
            <a:avLst/>
          </a:prstGeom>
          <a:noFill/>
          <a:ln w="9525">
            <a:noFill/>
            <a:miter lim="800000"/>
            <a:headEnd/>
            <a:tailEnd/>
          </a:ln>
        </p:spPr>
      </p:pic>
      <p:sp>
        <p:nvSpPr>
          <p:cNvPr id="4" name="TextBox 3"/>
          <p:cNvSpPr txBox="1"/>
          <p:nvPr/>
        </p:nvSpPr>
        <p:spPr>
          <a:xfrm>
            <a:off x="0" y="6444343"/>
            <a:ext cx="12192000" cy="413657"/>
          </a:xfrm>
          <a:prstGeom prst="rect">
            <a:avLst/>
          </a:prstGeom>
          <a:solidFill>
            <a:srgbClr val="B00000"/>
          </a:solidFill>
        </p:spPr>
        <p:txBody>
          <a:bodyPr wrap="square" rtlCol="0">
            <a:spAutoFit/>
          </a:bodyPr>
          <a:lstStyle/>
          <a:p>
            <a:endParaRPr lang="en-US" dirty="0"/>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47" b="96502" l="779" r="98753">
                        <a14:foregroundMark x1="19252" y1="25171" x2="15121" y2="63032"/>
                        <a14:foregroundMark x1="64302" y1="14060" x2="86984" y2="31687"/>
                        <a14:foregroundMark x1="88387" y1="33813" x2="83710" y2="63923"/>
                        <a14:foregroundMark x1="89400" y1="35460" x2="90257" y2="60631"/>
                        <a14:foregroundMark x1="88153" y1="62757" x2="72720" y2="80658"/>
                        <a14:foregroundMark x1="13796" y1="37380" x2="12783" y2="75240"/>
                      </a14:backgroundRemoval>
                    </a14:imgEffect>
                  </a14:imgLayer>
                </a14:imgProps>
              </a:ext>
              <a:ext uri="{28A0092B-C50C-407E-A947-70E740481C1C}">
                <a14:useLocalDpi xmlns:a14="http://schemas.microsoft.com/office/drawing/2010/main" val="0"/>
              </a:ext>
            </a:extLst>
          </a:blip>
          <a:stretch>
            <a:fillRect/>
          </a:stretch>
        </p:blipFill>
        <p:spPr>
          <a:xfrm>
            <a:off x="0" y="2"/>
            <a:ext cx="1122959" cy="1227907"/>
          </a:xfrm>
          <a:prstGeom prst="rect">
            <a:avLst/>
          </a:prstGeom>
        </p:spPr>
      </p:pic>
      <p:sp>
        <p:nvSpPr>
          <p:cNvPr id="5" name="TextBox 4"/>
          <p:cNvSpPr txBox="1"/>
          <p:nvPr/>
        </p:nvSpPr>
        <p:spPr>
          <a:xfrm>
            <a:off x="1122959" y="271582"/>
            <a:ext cx="9754047" cy="492443"/>
          </a:xfrm>
          <a:prstGeom prst="rect">
            <a:avLst/>
          </a:prstGeom>
          <a:noFill/>
        </p:spPr>
        <p:txBody>
          <a:bodyPr wrap="square" rtlCol="0">
            <a:spAutoFit/>
          </a:bodyPr>
          <a:lstStyle/>
          <a:p>
            <a:pPr algn="ctr"/>
            <a:r>
              <a:rPr lang="en-US" sz="2600" b="1" dirty="0">
                <a:solidFill>
                  <a:srgbClr val="C00000"/>
                </a:solidFill>
              </a:rPr>
              <a:t>Gender-Based Violence Research: Risk and Danger Assessment Tools</a:t>
            </a:r>
            <a:endParaRPr lang="en-US" sz="2600" dirty="0"/>
          </a:p>
        </p:txBody>
      </p:sp>
      <p:pic>
        <p:nvPicPr>
          <p:cNvPr id="8" name="Picture 7"/>
          <p:cNvPicPr>
            <a:picLocks noChangeAspect="1"/>
          </p:cNvPicPr>
          <p:nvPr/>
        </p:nvPicPr>
        <p:blipFill>
          <a:blip r:embed="rId5"/>
          <a:stretch>
            <a:fillRect/>
          </a:stretch>
        </p:blipFill>
        <p:spPr>
          <a:xfrm>
            <a:off x="1340674" y="3428847"/>
            <a:ext cx="8865772" cy="2894923"/>
          </a:xfrm>
          <a:prstGeom prst="rect">
            <a:avLst/>
          </a:prstGeom>
        </p:spPr>
      </p:pic>
    </p:spTree>
    <p:extLst>
      <p:ext uri="{BB962C8B-B14F-4D97-AF65-F5344CB8AC3E}">
        <p14:creationId xmlns:p14="http://schemas.microsoft.com/office/powerpoint/2010/main" val="1500860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17668" y="615185"/>
            <a:ext cx="6096000" cy="954107"/>
          </a:xfrm>
          <a:prstGeom prst="rect">
            <a:avLst/>
          </a:prstGeom>
        </p:spPr>
        <p:txBody>
          <a:bodyPr>
            <a:spAutoFit/>
          </a:bodyPr>
          <a:lstStyle/>
          <a:p>
            <a:pPr algn="ctr"/>
            <a:r>
              <a:rPr lang="en-US" sz="2800" b="1" dirty="0">
                <a:solidFill>
                  <a:srgbClr val="B80000"/>
                </a:solidFill>
              </a:rPr>
              <a:t>We commemorate</a:t>
            </a:r>
          </a:p>
          <a:p>
            <a:pPr algn="ctr"/>
            <a:r>
              <a:rPr lang="en-US" sz="2800" b="1" dirty="0">
                <a:solidFill>
                  <a:srgbClr val="B80000"/>
                </a:solidFill>
              </a:rPr>
              <a:t>all of our missing and murdered</a:t>
            </a:r>
            <a:endParaRPr lang="en-US"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7004" y="2033451"/>
            <a:ext cx="4057329" cy="3784535"/>
          </a:xfrm>
          <a:prstGeom prst="rect">
            <a:avLst/>
          </a:prstGeom>
        </p:spPr>
      </p:pic>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4047" b="96502" l="779" r="98753">
                        <a14:foregroundMark x1="19252" y1="25171" x2="15121" y2="63032"/>
                        <a14:foregroundMark x1="64302" y1="14060" x2="86984" y2="31687"/>
                        <a14:foregroundMark x1="88387" y1="33813" x2="83710" y2="63923"/>
                        <a14:foregroundMark x1="89400" y1="35460" x2="90257" y2="60631"/>
                        <a14:foregroundMark x1="88153" y1="62757" x2="72720" y2="80658"/>
                        <a14:foregroundMark x1="13796" y1="37380" x2="12783" y2="75240"/>
                      </a14:backgroundRemoval>
                    </a14:imgEffect>
                  </a14:imgLayer>
                </a14:imgProps>
              </a:ext>
              <a:ext uri="{28A0092B-C50C-407E-A947-70E740481C1C}">
                <a14:useLocalDpi xmlns:a14="http://schemas.microsoft.com/office/drawing/2010/main" val="0"/>
              </a:ext>
            </a:extLst>
          </a:blip>
          <a:stretch>
            <a:fillRect/>
          </a:stretch>
        </p:blipFill>
        <p:spPr>
          <a:xfrm>
            <a:off x="1" y="-17415"/>
            <a:ext cx="1188720" cy="1299814"/>
          </a:xfrm>
          <a:prstGeom prst="rect">
            <a:avLst/>
          </a:prstGeom>
        </p:spPr>
      </p:pic>
      <p:sp>
        <p:nvSpPr>
          <p:cNvPr id="7" name="TextBox 6"/>
          <p:cNvSpPr txBox="1"/>
          <p:nvPr/>
        </p:nvSpPr>
        <p:spPr>
          <a:xfrm>
            <a:off x="0" y="6374674"/>
            <a:ext cx="12192000" cy="483326"/>
          </a:xfrm>
          <a:prstGeom prst="rect">
            <a:avLst/>
          </a:prstGeom>
          <a:solidFill>
            <a:srgbClr val="C00000"/>
          </a:solidFill>
        </p:spPr>
        <p:txBody>
          <a:bodyPr wrap="square" rtlCol="0">
            <a:spAutoFit/>
          </a:bodyPr>
          <a:lstStyle/>
          <a:p>
            <a:endParaRPr lang="en-US" dirty="0"/>
          </a:p>
        </p:txBody>
      </p:sp>
    </p:spTree>
    <p:extLst>
      <p:ext uri="{BB962C8B-B14F-4D97-AF65-F5344CB8AC3E}">
        <p14:creationId xmlns:p14="http://schemas.microsoft.com/office/powerpoint/2010/main" val="554123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6136" y="1227909"/>
            <a:ext cx="9327725" cy="5147563"/>
          </a:xfrm>
          <a:prstGeom prst="rect">
            <a:avLst/>
          </a:prstGeom>
          <a:noFill/>
        </p:spPr>
        <p:txBody>
          <a:bodyPr wrap="square" rtlCol="0">
            <a:spAutoFit/>
          </a:bodyPr>
          <a:lstStyle/>
          <a:p>
            <a:r>
              <a:rPr lang="en-US" sz="2600" b="1" dirty="0"/>
              <a:t>Risk Assessment and Danger Assessment Tools: </a:t>
            </a:r>
            <a:r>
              <a:rPr lang="en-US" sz="2600" b="1" i="1" dirty="0"/>
              <a:t>Project Outline</a:t>
            </a:r>
          </a:p>
          <a:p>
            <a:endParaRPr lang="en-US" sz="1000" b="1" i="1" dirty="0"/>
          </a:p>
          <a:p>
            <a:pPr marL="342900" indent="-342900">
              <a:buFont typeface="Arial" panose="020B0604020202020204" pitchFamily="34" charset="0"/>
              <a:buChar char="•"/>
            </a:pPr>
            <a:r>
              <a:rPr lang="en-US" sz="2250" b="1" i="1" dirty="0"/>
              <a:t>RADAT Project focus: </a:t>
            </a:r>
            <a:r>
              <a:rPr lang="en-US" sz="2250" dirty="0"/>
              <a:t>To identify unique risk indicators of intimate partner violence against First Nations women and use these indicators to create a First Nations toolkit on risk and danger assessment and safety planning  </a:t>
            </a:r>
          </a:p>
          <a:p>
            <a:pPr marL="342900" indent="-342900">
              <a:buFont typeface="Arial" panose="020B0604020202020204" pitchFamily="34" charset="0"/>
              <a:buChar char="•"/>
            </a:pPr>
            <a:r>
              <a:rPr lang="en-US" sz="2250" b="1" i="1" dirty="0"/>
              <a:t>Ultimate Project Goal: </a:t>
            </a:r>
            <a:r>
              <a:rPr lang="en-US" sz="2250" dirty="0"/>
              <a:t>to design a First Nations victim database management system for community use based on First Nations assessment tools</a:t>
            </a:r>
          </a:p>
          <a:p>
            <a:pPr marL="342900" indent="-342900">
              <a:buFont typeface="Arial" panose="020B0604020202020204" pitchFamily="34" charset="0"/>
              <a:buChar char="•"/>
            </a:pPr>
            <a:r>
              <a:rPr lang="en-US" sz="2250" b="1" i="1" dirty="0"/>
              <a:t>Phase 1</a:t>
            </a:r>
            <a:r>
              <a:rPr lang="en-US" sz="2250" dirty="0"/>
              <a:t> (Aug 2022-April 2023): literature review, practitioner training on risk, danger, and safety, and completion of post-training surveys</a:t>
            </a:r>
          </a:p>
          <a:p>
            <a:pPr marL="342900" indent="-342900">
              <a:buFont typeface="Arial" panose="020B0604020202020204" pitchFamily="34" charset="0"/>
              <a:buChar char="•"/>
            </a:pPr>
            <a:r>
              <a:rPr lang="en-US" sz="2250" b="1" i="1" dirty="0"/>
              <a:t>Phase 2</a:t>
            </a:r>
            <a:r>
              <a:rPr lang="en-US" sz="2250" dirty="0"/>
              <a:t> (May 2023-March 2024): Survey analysis; focus groups and working group feedback to create First Nations-specific risk assessment/danger assessment/ safety planning tools </a:t>
            </a:r>
          </a:p>
          <a:p>
            <a:pPr marL="342900" indent="-342900">
              <a:buFont typeface="Arial" panose="020B0604020202020204" pitchFamily="34" charset="0"/>
              <a:buChar char="•"/>
            </a:pPr>
            <a:r>
              <a:rPr lang="en-US" sz="2250" b="1" i="1" dirty="0"/>
              <a:t>Phases 3 - 4 </a:t>
            </a:r>
            <a:r>
              <a:rPr lang="en-US" sz="2250" dirty="0"/>
              <a:t>(April 2024-Nov 2025): Creating the database templates and pilot testing in communities</a:t>
            </a:r>
            <a:endParaRPr lang="en-CA" sz="2250" dirty="0">
              <a:cs typeface="Arial" panose="020B0604020202020204" pitchFamily="34" charset="0"/>
            </a:endParaRPr>
          </a:p>
        </p:txBody>
      </p:sp>
      <p:pic>
        <p:nvPicPr>
          <p:cNvPr id="3" name="Picture 2" descr="C:\Users\Owner\Documents\My Dropbox\AHHRI Project\AHHRI\Chiefs of Ontario Logo\COO logo_main.jpg"/>
          <p:cNvPicPr/>
          <p:nvPr/>
        </p:nvPicPr>
        <p:blipFill>
          <a:blip r:embed="rId2"/>
          <a:srcRect/>
          <a:stretch>
            <a:fillRect/>
          </a:stretch>
        </p:blipFill>
        <p:spPr bwMode="auto">
          <a:xfrm>
            <a:off x="10974977" y="47950"/>
            <a:ext cx="1156063" cy="999247"/>
          </a:xfrm>
          <a:prstGeom prst="rect">
            <a:avLst/>
          </a:prstGeom>
          <a:noFill/>
          <a:ln w="9525">
            <a:noFill/>
            <a:miter lim="800000"/>
            <a:headEnd/>
            <a:tailEnd/>
          </a:ln>
        </p:spPr>
      </p:pic>
      <p:sp>
        <p:nvSpPr>
          <p:cNvPr id="4" name="TextBox 3"/>
          <p:cNvSpPr txBox="1"/>
          <p:nvPr/>
        </p:nvSpPr>
        <p:spPr>
          <a:xfrm>
            <a:off x="0" y="6444343"/>
            <a:ext cx="12192000" cy="413657"/>
          </a:xfrm>
          <a:prstGeom prst="rect">
            <a:avLst/>
          </a:prstGeom>
          <a:solidFill>
            <a:srgbClr val="B00000"/>
          </a:solidFill>
        </p:spPr>
        <p:txBody>
          <a:bodyPr wrap="square" rtlCol="0">
            <a:spAutoFit/>
          </a:bodyPr>
          <a:lstStyle/>
          <a:p>
            <a:endParaRPr lang="en-US" dirty="0"/>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47" b="96502" l="779" r="98753">
                        <a14:foregroundMark x1="19252" y1="25171" x2="15121" y2="63032"/>
                        <a14:foregroundMark x1="64302" y1="14060" x2="86984" y2="31687"/>
                        <a14:foregroundMark x1="88387" y1="33813" x2="83710" y2="63923"/>
                        <a14:foregroundMark x1="89400" y1="35460" x2="90257" y2="60631"/>
                        <a14:foregroundMark x1="88153" y1="62757" x2="72720" y2="80658"/>
                        <a14:foregroundMark x1="13796" y1="37380" x2="12783" y2="75240"/>
                      </a14:backgroundRemoval>
                    </a14:imgEffect>
                  </a14:imgLayer>
                </a14:imgProps>
              </a:ext>
              <a:ext uri="{28A0092B-C50C-407E-A947-70E740481C1C}">
                <a14:useLocalDpi xmlns:a14="http://schemas.microsoft.com/office/drawing/2010/main" val="0"/>
              </a:ext>
            </a:extLst>
          </a:blip>
          <a:stretch>
            <a:fillRect/>
          </a:stretch>
        </p:blipFill>
        <p:spPr>
          <a:xfrm>
            <a:off x="0" y="2"/>
            <a:ext cx="1122959" cy="1227907"/>
          </a:xfrm>
          <a:prstGeom prst="rect">
            <a:avLst/>
          </a:prstGeom>
        </p:spPr>
      </p:pic>
      <p:sp>
        <p:nvSpPr>
          <p:cNvPr id="5" name="TextBox 4"/>
          <p:cNvSpPr txBox="1"/>
          <p:nvPr/>
        </p:nvSpPr>
        <p:spPr>
          <a:xfrm>
            <a:off x="1122959" y="271582"/>
            <a:ext cx="9754047" cy="492443"/>
          </a:xfrm>
          <a:prstGeom prst="rect">
            <a:avLst/>
          </a:prstGeom>
          <a:noFill/>
        </p:spPr>
        <p:txBody>
          <a:bodyPr wrap="square" rtlCol="0">
            <a:spAutoFit/>
          </a:bodyPr>
          <a:lstStyle/>
          <a:p>
            <a:pPr algn="ctr"/>
            <a:r>
              <a:rPr lang="en-US" sz="2600" b="1" dirty="0">
                <a:solidFill>
                  <a:srgbClr val="C00000"/>
                </a:solidFill>
              </a:rPr>
              <a:t>Gender-Based Violence Research: Risk and Danger Assessment Tools</a:t>
            </a:r>
            <a:endParaRPr lang="en-US" sz="2600"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03861" y="1678359"/>
            <a:ext cx="2088139" cy="3712247"/>
          </a:xfrm>
          <a:prstGeom prst="rect">
            <a:avLst/>
          </a:prstGeom>
        </p:spPr>
      </p:pic>
    </p:spTree>
    <p:extLst>
      <p:ext uri="{BB962C8B-B14F-4D97-AF65-F5344CB8AC3E}">
        <p14:creationId xmlns:p14="http://schemas.microsoft.com/office/powerpoint/2010/main" val="10230874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2154" y="1132114"/>
            <a:ext cx="10447691" cy="10148932"/>
          </a:xfrm>
          <a:prstGeom prst="rect">
            <a:avLst/>
          </a:prstGeom>
          <a:noFill/>
        </p:spPr>
        <p:txBody>
          <a:bodyPr wrap="square" rtlCol="0">
            <a:spAutoFit/>
          </a:bodyPr>
          <a:lstStyle/>
          <a:p>
            <a:r>
              <a:rPr lang="en-US" sz="2600" b="1" dirty="0"/>
              <a:t>Risk Assessment and Danger Assessment Tools: </a:t>
            </a:r>
            <a:r>
              <a:rPr lang="en-US" sz="2600" b="1" i="1" dirty="0"/>
              <a:t>Working Group</a:t>
            </a:r>
          </a:p>
          <a:p>
            <a:endParaRPr lang="en-US" sz="1000" dirty="0"/>
          </a:p>
          <a:p>
            <a:r>
              <a:rPr lang="en-US" dirty="0"/>
              <a:t>• </a:t>
            </a:r>
            <a:r>
              <a:rPr lang="en-US" sz="1950" b="1" dirty="0"/>
              <a:t>Alana Morrison</a:t>
            </a:r>
            <a:r>
              <a:rPr lang="en-US" sz="1950" dirty="0"/>
              <a:t>, D. Sgt. #1220 – Survivor Assistance Program</a:t>
            </a:r>
          </a:p>
          <a:p>
            <a:r>
              <a:rPr lang="en-US" sz="1950" dirty="0"/>
              <a:t>• </a:t>
            </a:r>
            <a:r>
              <a:rPr lang="en-US" sz="1950" b="1" dirty="0"/>
              <a:t>Jocelynn Rancourt </a:t>
            </a:r>
            <a:r>
              <a:rPr lang="en-US" sz="1950" dirty="0"/>
              <a:t>– Survivor Service Worker, Survivor Assistance Program (alternate)</a:t>
            </a:r>
          </a:p>
          <a:p>
            <a:r>
              <a:rPr lang="en-US" sz="1950" dirty="0"/>
              <a:t>• </a:t>
            </a:r>
            <a:r>
              <a:rPr lang="en-US" sz="1950" b="1" dirty="0"/>
              <a:t>Anna-Lee Straatman </a:t>
            </a:r>
            <a:r>
              <a:rPr lang="en-US" sz="1950" dirty="0"/>
              <a:t>– Project Manager Knowledge Hub, Family Violence Family Law, Centre for Research &amp; Education on Violence against Women and Children, Western University</a:t>
            </a:r>
          </a:p>
          <a:p>
            <a:r>
              <a:rPr lang="en-US" sz="1950" dirty="0"/>
              <a:t>• </a:t>
            </a:r>
            <a:r>
              <a:rPr lang="en-US" sz="1950" b="1" dirty="0" err="1"/>
              <a:t>Katreena</a:t>
            </a:r>
            <a:r>
              <a:rPr lang="en-US" sz="1950" b="1" dirty="0"/>
              <a:t> Scott </a:t>
            </a:r>
            <a:r>
              <a:rPr lang="en-US" sz="1950" dirty="0"/>
              <a:t>– Academic Director, Family Violence Family Law, Centre for Research &amp; Education on Violence against Women and Children, Western University (alternate)</a:t>
            </a:r>
          </a:p>
          <a:p>
            <a:r>
              <a:rPr lang="en-US" sz="1950" dirty="0"/>
              <a:t>• </a:t>
            </a:r>
            <a:r>
              <a:rPr lang="en-US" sz="1950" b="1" dirty="0"/>
              <a:t>Sandra Montour </a:t>
            </a:r>
            <a:r>
              <a:rPr lang="en-US" sz="1950" dirty="0"/>
              <a:t>– Executive Director, Ganohkwasra Family Assault Support Services</a:t>
            </a:r>
          </a:p>
          <a:p>
            <a:r>
              <a:rPr lang="en-US" sz="1950" dirty="0"/>
              <a:t>• </a:t>
            </a:r>
            <a:r>
              <a:rPr lang="en-US" sz="1950" b="1" dirty="0"/>
              <a:t>Lyndia Jones </a:t>
            </a:r>
            <a:r>
              <a:rPr lang="en-US" sz="1950" dirty="0"/>
              <a:t>– Health Director, Independent First Nations (alternate)</a:t>
            </a:r>
          </a:p>
          <a:p>
            <a:r>
              <a:rPr lang="en-US" sz="1950" dirty="0"/>
              <a:t>• </a:t>
            </a:r>
            <a:r>
              <a:rPr lang="en-US" sz="1950" b="1" dirty="0"/>
              <a:t>Marilyn </a:t>
            </a:r>
            <a:r>
              <a:rPr lang="en-US" sz="1950" b="1" dirty="0" err="1"/>
              <a:t>Pajunen</a:t>
            </a:r>
            <a:r>
              <a:rPr lang="en-US" sz="1950" b="1" dirty="0"/>
              <a:t> </a:t>
            </a:r>
            <a:r>
              <a:rPr lang="en-US" sz="1950" dirty="0"/>
              <a:t>– Branch Manager, Ontario Native Women’s Association </a:t>
            </a:r>
          </a:p>
          <a:p>
            <a:r>
              <a:rPr lang="en-US" sz="1950" dirty="0"/>
              <a:t>• </a:t>
            </a:r>
            <a:r>
              <a:rPr lang="en-US" sz="1950" b="1" dirty="0"/>
              <a:t>Abi </a:t>
            </a:r>
            <a:r>
              <a:rPr lang="en-US" sz="1950" b="1" dirty="0" err="1"/>
              <a:t>Ajibolade</a:t>
            </a:r>
            <a:r>
              <a:rPr lang="en-US" sz="1950" b="1" dirty="0"/>
              <a:t> </a:t>
            </a:r>
            <a:r>
              <a:rPr lang="en-US" sz="1950" dirty="0"/>
              <a:t>– Executive Director, The Redwood</a:t>
            </a:r>
          </a:p>
          <a:p>
            <a:r>
              <a:rPr lang="en-US" sz="1950" dirty="0"/>
              <a:t>• </a:t>
            </a:r>
            <a:r>
              <a:rPr lang="en-US" sz="1950" b="1" dirty="0"/>
              <a:t>Lucy Deluca </a:t>
            </a:r>
            <a:r>
              <a:rPr lang="en-US" sz="1950" dirty="0"/>
              <a:t>– Office Coordinator, The Redwood (alternate)</a:t>
            </a:r>
          </a:p>
          <a:p>
            <a:r>
              <a:rPr lang="en-US" sz="1950" dirty="0"/>
              <a:t>• </a:t>
            </a:r>
            <a:r>
              <a:rPr lang="en-US" sz="1950" b="1" dirty="0"/>
              <a:t>Jeanine George </a:t>
            </a:r>
            <a:r>
              <a:rPr lang="en-US" sz="1950" dirty="0"/>
              <a:t>– Executive Director, Aboriginal Shelters of Ontario</a:t>
            </a:r>
          </a:p>
          <a:p>
            <a:r>
              <a:rPr lang="en-US" sz="1950" dirty="0"/>
              <a:t>• </a:t>
            </a:r>
            <a:r>
              <a:rPr lang="en-US" sz="1950" b="1" dirty="0"/>
              <a:t>Dr.</a:t>
            </a:r>
            <a:r>
              <a:rPr lang="en-US" sz="1950" dirty="0"/>
              <a:t> </a:t>
            </a:r>
            <a:r>
              <a:rPr lang="en-US" sz="1950" b="1" dirty="0"/>
              <a:t>Lana Ray</a:t>
            </a:r>
            <a:r>
              <a:rPr lang="en-US" sz="1950" dirty="0"/>
              <a:t> – Lakehead University</a:t>
            </a:r>
          </a:p>
          <a:p>
            <a:endParaRPr lang="en-US" dirty="0"/>
          </a:p>
          <a:p>
            <a:pPr marL="342900" indent="-342900">
              <a:buFont typeface="Arial" panose="020B0604020202020204" pitchFamily="34" charset="0"/>
              <a:buChar char="•"/>
            </a:pPr>
            <a:endParaRPr lang="en-US" sz="2300" dirty="0"/>
          </a:p>
          <a:p>
            <a:pPr marL="342900" indent="-342900">
              <a:buFont typeface="Arial" panose="020B0604020202020204" pitchFamily="34" charset="0"/>
              <a:buChar char="•"/>
            </a:pPr>
            <a:endParaRPr lang="en-US" sz="2300" dirty="0"/>
          </a:p>
          <a:p>
            <a:pPr marL="342900" indent="-342900">
              <a:buFont typeface="Arial" panose="020B0604020202020204" pitchFamily="34" charset="0"/>
              <a:buChar char="•"/>
            </a:pPr>
            <a:endParaRPr lang="en-US" sz="2300" dirty="0"/>
          </a:p>
          <a:p>
            <a:pPr marL="342900" indent="-342900">
              <a:buFont typeface="Arial" panose="020B0604020202020204" pitchFamily="34" charset="0"/>
              <a:buChar char="•"/>
            </a:pPr>
            <a:r>
              <a:rPr lang="en-US" sz="2300" b="1" dirty="0"/>
              <a:t>Training </a:t>
            </a:r>
            <a:r>
              <a:rPr lang="en-US" sz="2300" dirty="0"/>
              <a:t>-</a:t>
            </a:r>
            <a:r>
              <a:rPr lang="en-US" sz="2300" b="1" dirty="0"/>
              <a:t> </a:t>
            </a:r>
            <a:r>
              <a:rPr lang="en-US" sz="2300" dirty="0"/>
              <a:t>mainstream assessment and safety planning tools – 274 participants (First Nations shelter workers, crisis workers, victim services workers, police)</a:t>
            </a:r>
          </a:p>
          <a:p>
            <a:pPr marL="342900" indent="-342900">
              <a:buFont typeface="Arial" panose="020B0604020202020204" pitchFamily="34" charset="0"/>
              <a:buChar char="•"/>
            </a:pPr>
            <a:r>
              <a:rPr lang="en-US" sz="2300" b="1" dirty="0"/>
              <a:t>Surveys</a:t>
            </a:r>
            <a:r>
              <a:rPr lang="en-US" sz="2300" dirty="0"/>
              <a:t> - feedback on mainstream tools, missing indicators – 94% response rate</a:t>
            </a:r>
          </a:p>
          <a:p>
            <a:pPr marL="342900" indent="-342900">
              <a:buFont typeface="Arial" panose="020B0604020202020204" pitchFamily="34" charset="0"/>
              <a:buChar char="•"/>
            </a:pPr>
            <a:r>
              <a:rPr lang="en-US" sz="2300" b="1" dirty="0"/>
              <a:t>Survey analysis </a:t>
            </a:r>
            <a:r>
              <a:rPr lang="en-US" sz="2300" dirty="0"/>
              <a:t>-</a:t>
            </a:r>
            <a:r>
              <a:rPr lang="en-US" sz="2300" b="1" dirty="0"/>
              <a:t> </a:t>
            </a:r>
            <a:r>
              <a:rPr lang="en-US" sz="2300" dirty="0"/>
              <a:t>quantitative and qualitative; summary report</a:t>
            </a:r>
          </a:p>
          <a:p>
            <a:pPr marL="342900" indent="-342900">
              <a:buFont typeface="Arial" panose="020B0604020202020204" pitchFamily="34" charset="0"/>
              <a:buChar char="•"/>
            </a:pPr>
            <a:r>
              <a:rPr lang="en-US" sz="2300" b="1" dirty="0"/>
              <a:t>Focus groups </a:t>
            </a:r>
            <a:r>
              <a:rPr lang="en-US" sz="2300" dirty="0"/>
              <a:t>– e</a:t>
            </a:r>
            <a:r>
              <a:rPr lang="en-US" dirty="0"/>
              <a:t>nrich findings, address any gaps in data </a:t>
            </a:r>
          </a:p>
          <a:p>
            <a:pPr marL="342900" indent="-342900">
              <a:buFont typeface="Arial" panose="020B0604020202020204" pitchFamily="34" charset="0"/>
              <a:buChar char="•"/>
            </a:pPr>
            <a:r>
              <a:rPr lang="en-US" dirty="0"/>
              <a:t>Draft risk, danger, and safety planning toolkit package </a:t>
            </a:r>
            <a:endParaRPr lang="en-US" sz="2300" dirty="0"/>
          </a:p>
          <a:p>
            <a:r>
              <a:rPr lang="en-US" dirty="0"/>
              <a:t>Database management – victim database management system designed based on program needs, to assist front line workers in recording victim intakes, updating activity and producing reports. And pilot testing this database management system for community use </a:t>
            </a:r>
          </a:p>
          <a:p>
            <a:pPr marL="285750" lvl="0" indent="-285750">
              <a:buFont typeface="Arial" panose="020B0604020202020204" pitchFamily="34" charset="0"/>
              <a:buChar char="•"/>
            </a:pPr>
            <a:endParaRPr lang="en-US" dirty="0"/>
          </a:p>
          <a:p>
            <a:pPr marL="342900" indent="-342900">
              <a:buFont typeface="Arial" panose="020B0604020202020204" pitchFamily="34" charset="0"/>
              <a:buChar char="•"/>
            </a:pPr>
            <a:endParaRPr lang="en-CA" sz="2400" dirty="0"/>
          </a:p>
          <a:p>
            <a:endParaRPr lang="en-US" sz="2400" b="1" dirty="0"/>
          </a:p>
          <a:p>
            <a:pPr marL="342900" indent="-342900">
              <a:buFont typeface="Arial" panose="020B0604020202020204" pitchFamily="34" charset="0"/>
              <a:buChar char="•"/>
            </a:pPr>
            <a:endParaRPr lang="en-CA" sz="2400" dirty="0">
              <a:cs typeface="Arial" panose="020B0604020202020204" pitchFamily="34" charset="0"/>
            </a:endParaRPr>
          </a:p>
        </p:txBody>
      </p:sp>
      <p:pic>
        <p:nvPicPr>
          <p:cNvPr id="3" name="Picture 2" descr="C:\Users\Owner\Documents\My Dropbox\AHHRI Project\AHHRI\Chiefs of Ontario Logo\COO logo_main.jpg"/>
          <p:cNvPicPr/>
          <p:nvPr/>
        </p:nvPicPr>
        <p:blipFill>
          <a:blip r:embed="rId2"/>
          <a:srcRect/>
          <a:stretch>
            <a:fillRect/>
          </a:stretch>
        </p:blipFill>
        <p:spPr bwMode="auto">
          <a:xfrm>
            <a:off x="10974977" y="47950"/>
            <a:ext cx="1156063" cy="999247"/>
          </a:xfrm>
          <a:prstGeom prst="rect">
            <a:avLst/>
          </a:prstGeom>
          <a:noFill/>
          <a:ln w="9525">
            <a:noFill/>
            <a:miter lim="800000"/>
            <a:headEnd/>
            <a:tailEnd/>
          </a:ln>
        </p:spPr>
      </p:pic>
      <p:sp>
        <p:nvSpPr>
          <p:cNvPr id="4" name="TextBox 3"/>
          <p:cNvSpPr txBox="1"/>
          <p:nvPr/>
        </p:nvSpPr>
        <p:spPr>
          <a:xfrm>
            <a:off x="0" y="6444343"/>
            <a:ext cx="12192000" cy="413657"/>
          </a:xfrm>
          <a:prstGeom prst="rect">
            <a:avLst/>
          </a:prstGeom>
          <a:solidFill>
            <a:srgbClr val="B00000"/>
          </a:solidFill>
        </p:spPr>
        <p:txBody>
          <a:bodyPr wrap="square" rtlCol="0">
            <a:spAutoFit/>
          </a:bodyPr>
          <a:lstStyle/>
          <a:p>
            <a:endParaRPr lang="en-US" dirty="0"/>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47" b="96502" l="779" r="98753">
                        <a14:foregroundMark x1="19252" y1="25171" x2="15121" y2="63032"/>
                        <a14:foregroundMark x1="64302" y1="14060" x2="86984" y2="31687"/>
                        <a14:foregroundMark x1="88387" y1="33813" x2="83710" y2="63923"/>
                        <a14:foregroundMark x1="89400" y1="35460" x2="90257" y2="60631"/>
                        <a14:foregroundMark x1="88153" y1="62757" x2="72720" y2="80658"/>
                        <a14:foregroundMark x1="13796" y1="37380" x2="12783" y2="75240"/>
                      </a14:backgroundRemoval>
                    </a14:imgEffect>
                  </a14:imgLayer>
                </a14:imgProps>
              </a:ext>
              <a:ext uri="{28A0092B-C50C-407E-A947-70E740481C1C}">
                <a14:useLocalDpi xmlns:a14="http://schemas.microsoft.com/office/drawing/2010/main" val="0"/>
              </a:ext>
            </a:extLst>
          </a:blip>
          <a:stretch>
            <a:fillRect/>
          </a:stretch>
        </p:blipFill>
        <p:spPr>
          <a:xfrm>
            <a:off x="0" y="2"/>
            <a:ext cx="1122959" cy="1227907"/>
          </a:xfrm>
          <a:prstGeom prst="rect">
            <a:avLst/>
          </a:prstGeom>
        </p:spPr>
      </p:pic>
      <p:sp>
        <p:nvSpPr>
          <p:cNvPr id="5" name="TextBox 4"/>
          <p:cNvSpPr txBox="1"/>
          <p:nvPr/>
        </p:nvSpPr>
        <p:spPr>
          <a:xfrm>
            <a:off x="1122959" y="271582"/>
            <a:ext cx="9754047" cy="492443"/>
          </a:xfrm>
          <a:prstGeom prst="rect">
            <a:avLst/>
          </a:prstGeom>
          <a:noFill/>
        </p:spPr>
        <p:txBody>
          <a:bodyPr wrap="square" rtlCol="0">
            <a:spAutoFit/>
          </a:bodyPr>
          <a:lstStyle/>
          <a:p>
            <a:pPr algn="ctr"/>
            <a:r>
              <a:rPr lang="en-US" sz="2600" b="1" dirty="0">
                <a:solidFill>
                  <a:srgbClr val="C00000"/>
                </a:solidFill>
              </a:rPr>
              <a:t>Gender-Based Violence Research: Risk and Danger Assessment Tools</a:t>
            </a:r>
            <a:endParaRPr lang="en-US" sz="2600" dirty="0"/>
          </a:p>
        </p:txBody>
      </p:sp>
    </p:spTree>
    <p:extLst>
      <p:ext uri="{BB962C8B-B14F-4D97-AF65-F5344CB8AC3E}">
        <p14:creationId xmlns:p14="http://schemas.microsoft.com/office/powerpoint/2010/main" val="4034804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4743" y="1227909"/>
            <a:ext cx="10386731" cy="6124754"/>
          </a:xfrm>
          <a:prstGeom prst="rect">
            <a:avLst/>
          </a:prstGeom>
          <a:noFill/>
        </p:spPr>
        <p:txBody>
          <a:bodyPr wrap="square" rtlCol="0">
            <a:spAutoFit/>
          </a:bodyPr>
          <a:lstStyle/>
          <a:p>
            <a:r>
              <a:rPr lang="en-US" sz="2400" b="1" dirty="0"/>
              <a:t>Risk Assessment and Danger Assessment Tools: </a:t>
            </a:r>
            <a:r>
              <a:rPr lang="en-US" sz="2400" b="1" i="1" dirty="0"/>
              <a:t>Literature Review</a:t>
            </a:r>
            <a:r>
              <a:rPr lang="en-CA" sz="2400" i="1" dirty="0"/>
              <a:t> </a:t>
            </a:r>
          </a:p>
          <a:p>
            <a:endParaRPr lang="en-US" sz="1000" dirty="0"/>
          </a:p>
          <a:p>
            <a:pPr marL="342900" lvl="0" indent="-342900">
              <a:buFont typeface="Arial" panose="020B0604020202020204" pitchFamily="34" charset="0"/>
              <a:buChar char="•"/>
            </a:pPr>
            <a:r>
              <a:rPr lang="en-US" sz="2200" b="1" dirty="0"/>
              <a:t>Three out of five First Nations women in Canada (61%) in intimate relationships have experienced intimate partner violence</a:t>
            </a:r>
            <a:r>
              <a:rPr lang="en-US" sz="2200" dirty="0"/>
              <a:t>, compared to just over two out of five Canadian women (44%).</a:t>
            </a:r>
          </a:p>
          <a:p>
            <a:pPr marL="342900" lvl="0" indent="-342900">
              <a:buFont typeface="Arial" panose="020B0604020202020204" pitchFamily="34" charset="0"/>
              <a:buChar char="•"/>
            </a:pPr>
            <a:r>
              <a:rPr lang="en-US" sz="2200" b="1" dirty="0"/>
              <a:t>First Nations women are almost twice as likely to experience physical and sexual abuse by an intimate partner as non-Indigenous women</a:t>
            </a:r>
            <a:r>
              <a:rPr lang="en-US" sz="2200" dirty="0"/>
              <a:t> – 42% compared to 22% respectively reported physical abuse, and 18% compared to 11% respectively reported sexual abuse. </a:t>
            </a:r>
            <a:endParaRPr lang="en-US" sz="1000" dirty="0"/>
          </a:p>
          <a:p>
            <a:pPr marL="342900" lvl="0" indent="-342900">
              <a:buFont typeface="Arial" panose="020B0604020202020204" pitchFamily="34" charset="0"/>
              <a:buChar char="•"/>
            </a:pPr>
            <a:r>
              <a:rPr lang="en-US" sz="2200" b="1" dirty="0"/>
              <a:t>Two out of five First Nations women in Canada (42%) reported being physically or sexually abused by an adult before age 15</a:t>
            </a:r>
            <a:r>
              <a:rPr lang="en-US" sz="2200" dirty="0"/>
              <a:t>. When abused by an adult in childhood, Indigenous women are </a:t>
            </a:r>
            <a:r>
              <a:rPr lang="en-US" sz="2200" b="1" dirty="0"/>
              <a:t>twice as likely </a:t>
            </a:r>
            <a:r>
              <a:rPr lang="en-US" sz="2200" dirty="0"/>
              <a:t>to experience violent victimization in adulthood.</a:t>
            </a:r>
          </a:p>
          <a:p>
            <a:pPr marL="342900" lvl="0" indent="-342900">
              <a:buFont typeface="Arial" panose="020B0604020202020204" pitchFamily="34" charset="0"/>
              <a:buChar char="•"/>
            </a:pPr>
            <a:r>
              <a:rPr lang="en-US" sz="2200" dirty="0"/>
              <a:t>From 2015-2020, </a:t>
            </a:r>
            <a:r>
              <a:rPr lang="en-US" sz="2200" b="1" dirty="0"/>
              <a:t>17% of all female homicide victims in Canada were First Nations women</a:t>
            </a:r>
            <a:r>
              <a:rPr lang="en-US" sz="2200" dirty="0"/>
              <a:t>.</a:t>
            </a:r>
          </a:p>
          <a:p>
            <a:pPr marL="342900" indent="-342900">
              <a:buFont typeface="Arial" panose="020B0604020202020204" pitchFamily="34" charset="0"/>
              <a:buChar char="•"/>
            </a:pPr>
            <a:endParaRPr lang="en-CA" sz="2200" dirty="0"/>
          </a:p>
          <a:p>
            <a:r>
              <a:rPr lang="en-CA" sz="1400" dirty="0">
                <a:hlinkClick r:id="rId2"/>
              </a:rPr>
              <a:t>https://chiefs-of-ontario.org/priorities/womens-initiatives/</a:t>
            </a:r>
            <a:r>
              <a:rPr lang="en-CA" sz="1400" dirty="0"/>
              <a:t>  </a:t>
            </a:r>
          </a:p>
          <a:p>
            <a:endParaRPr lang="en-US" sz="2400" b="1" dirty="0"/>
          </a:p>
          <a:p>
            <a:pPr marL="342900" indent="-342900">
              <a:buFont typeface="Arial" panose="020B0604020202020204" pitchFamily="34" charset="0"/>
              <a:buChar char="•"/>
            </a:pPr>
            <a:endParaRPr lang="en-CA" sz="2400" dirty="0">
              <a:cs typeface="Arial" panose="020B0604020202020204" pitchFamily="34" charset="0"/>
            </a:endParaRPr>
          </a:p>
        </p:txBody>
      </p:sp>
      <p:pic>
        <p:nvPicPr>
          <p:cNvPr id="3" name="Picture 2" descr="C:\Users\Owner\Documents\My Dropbox\AHHRI Project\AHHRI\Chiefs of Ontario Logo\COO logo_main.jpg"/>
          <p:cNvPicPr/>
          <p:nvPr/>
        </p:nvPicPr>
        <p:blipFill>
          <a:blip r:embed="rId3"/>
          <a:srcRect/>
          <a:stretch>
            <a:fillRect/>
          </a:stretch>
        </p:blipFill>
        <p:spPr bwMode="auto">
          <a:xfrm>
            <a:off x="10974977" y="47950"/>
            <a:ext cx="1156063" cy="999247"/>
          </a:xfrm>
          <a:prstGeom prst="rect">
            <a:avLst/>
          </a:prstGeom>
          <a:noFill/>
          <a:ln w="9525">
            <a:noFill/>
            <a:miter lim="800000"/>
            <a:headEnd/>
            <a:tailEnd/>
          </a:ln>
        </p:spPr>
      </p:pic>
      <p:sp>
        <p:nvSpPr>
          <p:cNvPr id="4" name="TextBox 3"/>
          <p:cNvSpPr txBox="1"/>
          <p:nvPr/>
        </p:nvSpPr>
        <p:spPr>
          <a:xfrm>
            <a:off x="0" y="6444343"/>
            <a:ext cx="12192000" cy="413657"/>
          </a:xfrm>
          <a:prstGeom prst="rect">
            <a:avLst/>
          </a:prstGeom>
          <a:solidFill>
            <a:srgbClr val="B00000"/>
          </a:solidFill>
        </p:spPr>
        <p:txBody>
          <a:bodyPr wrap="square" rtlCol="0">
            <a:spAutoFit/>
          </a:bodyPr>
          <a:lstStyle/>
          <a:p>
            <a:endParaRPr lang="en-US" dirty="0"/>
          </a:p>
        </p:txBody>
      </p:sp>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ackgroundRemoval t="4047" b="96502" l="779" r="98753">
                        <a14:foregroundMark x1="19252" y1="25171" x2="15121" y2="63032"/>
                        <a14:foregroundMark x1="64302" y1="14060" x2="86984" y2="31687"/>
                        <a14:foregroundMark x1="88387" y1="33813" x2="83710" y2="63923"/>
                        <a14:foregroundMark x1="89400" y1="35460" x2="90257" y2="60631"/>
                        <a14:foregroundMark x1="88153" y1="62757" x2="72720" y2="80658"/>
                        <a14:foregroundMark x1="13796" y1="37380" x2="12783" y2="75240"/>
                      </a14:backgroundRemoval>
                    </a14:imgEffect>
                  </a14:imgLayer>
                </a14:imgProps>
              </a:ext>
              <a:ext uri="{28A0092B-C50C-407E-A947-70E740481C1C}">
                <a14:useLocalDpi xmlns:a14="http://schemas.microsoft.com/office/drawing/2010/main" val="0"/>
              </a:ext>
            </a:extLst>
          </a:blip>
          <a:stretch>
            <a:fillRect/>
          </a:stretch>
        </p:blipFill>
        <p:spPr>
          <a:xfrm>
            <a:off x="0" y="2"/>
            <a:ext cx="1122959" cy="1227907"/>
          </a:xfrm>
          <a:prstGeom prst="rect">
            <a:avLst/>
          </a:prstGeom>
        </p:spPr>
      </p:pic>
      <p:sp>
        <p:nvSpPr>
          <p:cNvPr id="5" name="TextBox 4"/>
          <p:cNvSpPr txBox="1"/>
          <p:nvPr/>
        </p:nvSpPr>
        <p:spPr>
          <a:xfrm>
            <a:off x="1122959" y="271582"/>
            <a:ext cx="9754047" cy="492443"/>
          </a:xfrm>
          <a:prstGeom prst="rect">
            <a:avLst/>
          </a:prstGeom>
          <a:noFill/>
        </p:spPr>
        <p:txBody>
          <a:bodyPr wrap="square" rtlCol="0">
            <a:spAutoFit/>
          </a:bodyPr>
          <a:lstStyle/>
          <a:p>
            <a:pPr algn="ctr"/>
            <a:r>
              <a:rPr lang="en-US" sz="2600" b="1" dirty="0">
                <a:solidFill>
                  <a:srgbClr val="C00000"/>
                </a:solidFill>
              </a:rPr>
              <a:t>Gender-Based Violence Research: Risk and Danger Assessment Tools</a:t>
            </a:r>
            <a:endParaRPr lang="en-US" sz="2600" dirty="0"/>
          </a:p>
        </p:txBody>
      </p:sp>
    </p:spTree>
    <p:extLst>
      <p:ext uri="{BB962C8B-B14F-4D97-AF65-F5344CB8AC3E}">
        <p14:creationId xmlns:p14="http://schemas.microsoft.com/office/powerpoint/2010/main" val="3744694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4743" y="1227909"/>
            <a:ext cx="10621863" cy="5016758"/>
          </a:xfrm>
          <a:prstGeom prst="rect">
            <a:avLst/>
          </a:prstGeom>
          <a:noFill/>
        </p:spPr>
        <p:txBody>
          <a:bodyPr wrap="square" rtlCol="0">
            <a:spAutoFit/>
          </a:bodyPr>
          <a:lstStyle/>
          <a:p>
            <a:r>
              <a:rPr lang="en-US" sz="2400" b="1" dirty="0"/>
              <a:t>Risk Assessment and Danger Assessment Tools: </a:t>
            </a:r>
            <a:r>
              <a:rPr lang="en-US" sz="2400" b="1" i="1" dirty="0"/>
              <a:t>Literature Review</a:t>
            </a:r>
            <a:r>
              <a:rPr lang="en-CA" sz="2400" i="1" dirty="0"/>
              <a:t> </a:t>
            </a:r>
          </a:p>
          <a:p>
            <a:endParaRPr lang="en-US" sz="1000" dirty="0"/>
          </a:p>
          <a:p>
            <a:pPr marL="342900" lvl="0" indent="-342900">
              <a:buFont typeface="Arial" panose="020B0604020202020204" pitchFamily="34" charset="0"/>
              <a:buChar char="•"/>
            </a:pPr>
            <a:r>
              <a:rPr lang="en-US" sz="2200" b="1" dirty="0"/>
              <a:t>Two out of three Indigenous women in Ontario (approximately 67%) experience some form of violence</a:t>
            </a:r>
            <a:r>
              <a:rPr lang="en-US" sz="2200" dirty="0"/>
              <a:t>.</a:t>
            </a:r>
          </a:p>
          <a:p>
            <a:pPr marL="342900" lvl="0" indent="-342900">
              <a:buFont typeface="Arial" panose="020B0604020202020204" pitchFamily="34" charset="0"/>
              <a:buChar char="•"/>
            </a:pPr>
            <a:r>
              <a:rPr lang="en-US" sz="2200" dirty="0"/>
              <a:t>According to a 2015 OPP report on missing and murdered Indigenous people, </a:t>
            </a:r>
            <a:r>
              <a:rPr lang="en-US" sz="2200" b="1" dirty="0"/>
              <a:t>over half of murdered Indigenous females in Ontario were under age 30</a:t>
            </a:r>
            <a:r>
              <a:rPr lang="en-US" sz="2200" dirty="0"/>
              <a:t> (over 35% of murdered Indigenous females from 1964 to 2014 were age 11 to 20 and another 22% were age 21 to 30).</a:t>
            </a:r>
          </a:p>
          <a:p>
            <a:pPr marL="342900" lvl="0" indent="-342900">
              <a:buFont typeface="Arial" panose="020B0604020202020204" pitchFamily="34" charset="0"/>
              <a:buChar char="•"/>
            </a:pPr>
            <a:r>
              <a:rPr lang="en-US" sz="2200" dirty="0"/>
              <a:t>The OPP report found that </a:t>
            </a:r>
            <a:r>
              <a:rPr lang="en-US" sz="2200" b="1" dirty="0"/>
              <a:t>almost all murdered Indigenous females knew their killer</a:t>
            </a:r>
            <a:r>
              <a:rPr lang="en-US" sz="2200" dirty="0"/>
              <a:t> (in 46 solved homicides of Indigenous females only one offender was unknown to victim). </a:t>
            </a:r>
          </a:p>
          <a:p>
            <a:pPr marL="342900" lvl="0" indent="-342900">
              <a:buFont typeface="Arial" panose="020B0604020202020204" pitchFamily="34" charset="0"/>
              <a:buChar char="•"/>
            </a:pPr>
            <a:r>
              <a:rPr lang="en-US" sz="2200" b="1" dirty="0"/>
              <a:t>Almost two out of five murdered Indigenous women and girls (about 37%) were killed by a domestic partner</a:t>
            </a:r>
            <a:r>
              <a:rPr lang="en-US" sz="2200" dirty="0"/>
              <a:t> and for another one in five (19.5%) it was a family member, based on 46 solved cases. </a:t>
            </a:r>
          </a:p>
          <a:p>
            <a:pPr marL="342900" lvl="0" indent="-342900">
              <a:buFont typeface="Arial" panose="020B0604020202020204" pitchFamily="34" charset="0"/>
              <a:buChar char="•"/>
            </a:pPr>
            <a:r>
              <a:rPr lang="en-US" sz="2200" dirty="0"/>
              <a:t>According to another data source </a:t>
            </a:r>
            <a:r>
              <a:rPr lang="en-US" sz="2200" b="1" dirty="0"/>
              <a:t>a total of 97 Indigenous persons from Ontario were reported missing in 2022</a:t>
            </a:r>
            <a:r>
              <a:rPr lang="en-US" sz="2200" dirty="0"/>
              <a:t> (most were later reported to be alive and safe). </a:t>
            </a:r>
            <a:endParaRPr lang="en-CA" sz="2400" dirty="0">
              <a:cs typeface="Arial" panose="020B0604020202020204" pitchFamily="34" charset="0"/>
            </a:endParaRPr>
          </a:p>
        </p:txBody>
      </p:sp>
      <p:pic>
        <p:nvPicPr>
          <p:cNvPr id="3" name="Picture 2" descr="C:\Users\Owner\Documents\My Dropbox\AHHRI Project\AHHRI\Chiefs of Ontario Logo\COO logo_main.jpg"/>
          <p:cNvPicPr/>
          <p:nvPr/>
        </p:nvPicPr>
        <p:blipFill>
          <a:blip r:embed="rId2"/>
          <a:srcRect/>
          <a:stretch>
            <a:fillRect/>
          </a:stretch>
        </p:blipFill>
        <p:spPr bwMode="auto">
          <a:xfrm>
            <a:off x="10974977" y="47950"/>
            <a:ext cx="1156063" cy="999247"/>
          </a:xfrm>
          <a:prstGeom prst="rect">
            <a:avLst/>
          </a:prstGeom>
          <a:noFill/>
          <a:ln w="9525">
            <a:noFill/>
            <a:miter lim="800000"/>
            <a:headEnd/>
            <a:tailEnd/>
          </a:ln>
        </p:spPr>
      </p:pic>
      <p:sp>
        <p:nvSpPr>
          <p:cNvPr id="4" name="TextBox 3"/>
          <p:cNvSpPr txBox="1"/>
          <p:nvPr/>
        </p:nvSpPr>
        <p:spPr>
          <a:xfrm>
            <a:off x="0" y="6444343"/>
            <a:ext cx="12192000" cy="413657"/>
          </a:xfrm>
          <a:prstGeom prst="rect">
            <a:avLst/>
          </a:prstGeom>
          <a:solidFill>
            <a:srgbClr val="B00000"/>
          </a:solidFill>
        </p:spPr>
        <p:txBody>
          <a:bodyPr wrap="square" rtlCol="0">
            <a:spAutoFit/>
          </a:bodyPr>
          <a:lstStyle/>
          <a:p>
            <a:endParaRPr lang="en-US" dirty="0"/>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47" b="96502" l="779" r="98753">
                        <a14:foregroundMark x1="19252" y1="25171" x2="15121" y2="63032"/>
                        <a14:foregroundMark x1="64302" y1="14060" x2="86984" y2="31687"/>
                        <a14:foregroundMark x1="88387" y1="33813" x2="83710" y2="63923"/>
                        <a14:foregroundMark x1="89400" y1="35460" x2="90257" y2="60631"/>
                        <a14:foregroundMark x1="88153" y1="62757" x2="72720" y2="80658"/>
                        <a14:foregroundMark x1="13796" y1="37380" x2="12783" y2="75240"/>
                      </a14:backgroundRemoval>
                    </a14:imgEffect>
                  </a14:imgLayer>
                </a14:imgProps>
              </a:ext>
              <a:ext uri="{28A0092B-C50C-407E-A947-70E740481C1C}">
                <a14:useLocalDpi xmlns:a14="http://schemas.microsoft.com/office/drawing/2010/main" val="0"/>
              </a:ext>
            </a:extLst>
          </a:blip>
          <a:stretch>
            <a:fillRect/>
          </a:stretch>
        </p:blipFill>
        <p:spPr>
          <a:xfrm>
            <a:off x="0" y="2"/>
            <a:ext cx="1122959" cy="1227907"/>
          </a:xfrm>
          <a:prstGeom prst="rect">
            <a:avLst/>
          </a:prstGeom>
        </p:spPr>
      </p:pic>
      <p:sp>
        <p:nvSpPr>
          <p:cNvPr id="5" name="TextBox 4"/>
          <p:cNvSpPr txBox="1"/>
          <p:nvPr/>
        </p:nvSpPr>
        <p:spPr>
          <a:xfrm>
            <a:off x="1122959" y="271582"/>
            <a:ext cx="9754047" cy="492443"/>
          </a:xfrm>
          <a:prstGeom prst="rect">
            <a:avLst/>
          </a:prstGeom>
          <a:noFill/>
        </p:spPr>
        <p:txBody>
          <a:bodyPr wrap="square" rtlCol="0">
            <a:spAutoFit/>
          </a:bodyPr>
          <a:lstStyle/>
          <a:p>
            <a:pPr algn="ctr"/>
            <a:r>
              <a:rPr lang="en-US" sz="2600" b="1" dirty="0">
                <a:solidFill>
                  <a:srgbClr val="C00000"/>
                </a:solidFill>
              </a:rPr>
              <a:t>Gender-Based Violence Research: Risk and Danger Assessment Tools</a:t>
            </a:r>
            <a:endParaRPr lang="en-US" sz="2600" dirty="0"/>
          </a:p>
        </p:txBody>
      </p:sp>
    </p:spTree>
    <p:extLst>
      <p:ext uri="{BB962C8B-B14F-4D97-AF65-F5344CB8AC3E}">
        <p14:creationId xmlns:p14="http://schemas.microsoft.com/office/powerpoint/2010/main" val="3934776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617" y="1227909"/>
            <a:ext cx="10282229" cy="6063198"/>
          </a:xfrm>
          <a:prstGeom prst="rect">
            <a:avLst/>
          </a:prstGeom>
          <a:noFill/>
        </p:spPr>
        <p:txBody>
          <a:bodyPr wrap="square" rtlCol="0">
            <a:spAutoFit/>
          </a:bodyPr>
          <a:lstStyle/>
          <a:p>
            <a:r>
              <a:rPr lang="en-US" sz="2400" b="1" dirty="0"/>
              <a:t>Risk Assessment and Danger Assessment Tools: </a:t>
            </a:r>
            <a:r>
              <a:rPr lang="en-US" sz="2400" b="1" i="1" dirty="0"/>
              <a:t>Training Sessions </a:t>
            </a:r>
          </a:p>
          <a:p>
            <a:pPr marL="342900" indent="-342900">
              <a:buFont typeface="Arial" panose="020B0604020202020204" pitchFamily="34" charset="0"/>
              <a:buChar char="•"/>
            </a:pPr>
            <a:r>
              <a:rPr lang="en-US" sz="2400" b="1" dirty="0"/>
              <a:t>Three topics: </a:t>
            </a:r>
            <a:r>
              <a:rPr lang="en-US" sz="2400" dirty="0"/>
              <a:t>Ontario Domestic Assault Risk Assessment (ODARA), Jacqueline Campbell's Danger Assessment tool (DA) and The Redwood’s Safety Assessment and Risk Management tool (SARM) </a:t>
            </a:r>
          </a:p>
          <a:p>
            <a:pPr marL="342900" indent="-342900">
              <a:buFont typeface="Arial" panose="020B0604020202020204" pitchFamily="34" charset="0"/>
              <a:buChar char="•"/>
            </a:pPr>
            <a:r>
              <a:rPr lang="en-CA" sz="2200" b="1" dirty="0"/>
              <a:t>ODARA</a:t>
            </a:r>
            <a:r>
              <a:rPr lang="en-CA" sz="2200" dirty="0"/>
              <a:t> - actuarial tool that assesses an offender’s risk of recidivism.  Created by OPP Behavioural Sciences and Analysis, used by police services throughout Ontario</a:t>
            </a:r>
          </a:p>
          <a:p>
            <a:pPr marL="342900" indent="-342900">
              <a:buFont typeface="Arial" panose="020B0604020202020204" pitchFamily="34" charset="0"/>
              <a:buChar char="•"/>
            </a:pPr>
            <a:r>
              <a:rPr lang="en-CA" sz="2200" b="1" dirty="0"/>
              <a:t>DA -</a:t>
            </a:r>
            <a:r>
              <a:rPr lang="en-CA" sz="2200" dirty="0"/>
              <a:t> developed by Jacqueline Campbell who consulted with women’s shelters, law enforcement, other VAW clinical professionals. DA tool helps determine level of danger of an abused woman by her partner</a:t>
            </a:r>
          </a:p>
          <a:p>
            <a:pPr marL="342900" indent="-342900">
              <a:buFont typeface="Arial" panose="020B0604020202020204" pitchFamily="34" charset="0"/>
              <a:buChar char="•"/>
            </a:pPr>
            <a:r>
              <a:rPr lang="en-CA" sz="2200" b="1" dirty="0"/>
              <a:t>SARM</a:t>
            </a:r>
            <a:r>
              <a:rPr lang="en-CA" sz="2200" dirty="0"/>
              <a:t> - developed by Beth Jordan, Adobe Consulting Services in collaboration with Deborah Sinclair, MSW, RSW and The Redwood staff, based on their work with front-line workers, researchers, criminal/legal service providers, health professionals and women and children affected by violence </a:t>
            </a:r>
          </a:p>
          <a:p>
            <a:pPr marL="342900" indent="-342900">
              <a:buFont typeface="Arial" panose="020B0604020202020204" pitchFamily="34" charset="0"/>
              <a:buChar char="•"/>
            </a:pPr>
            <a:r>
              <a:rPr lang="en-US" sz="2200" b="1" dirty="0"/>
              <a:t>Participants: 274 </a:t>
            </a:r>
            <a:r>
              <a:rPr lang="en-US" sz="2200" dirty="0"/>
              <a:t>from Ontario First Nations: victim services, shelter workers, police</a:t>
            </a:r>
          </a:p>
          <a:p>
            <a:endParaRPr lang="en-CA" sz="2400" dirty="0"/>
          </a:p>
          <a:p>
            <a:endParaRPr lang="en-US" sz="2400" b="1" dirty="0"/>
          </a:p>
          <a:p>
            <a:pPr marL="342900" indent="-342900">
              <a:buFont typeface="Arial" panose="020B0604020202020204" pitchFamily="34" charset="0"/>
              <a:buChar char="•"/>
            </a:pPr>
            <a:endParaRPr lang="en-CA" sz="2400" dirty="0">
              <a:cs typeface="Arial" panose="020B0604020202020204" pitchFamily="34" charset="0"/>
            </a:endParaRPr>
          </a:p>
        </p:txBody>
      </p:sp>
      <p:pic>
        <p:nvPicPr>
          <p:cNvPr id="3" name="Picture 2" descr="C:\Users\Owner\Documents\My Dropbox\AHHRI Project\AHHRI\Chiefs of Ontario Logo\COO logo_main.jpg"/>
          <p:cNvPicPr/>
          <p:nvPr/>
        </p:nvPicPr>
        <p:blipFill>
          <a:blip r:embed="rId2"/>
          <a:srcRect/>
          <a:stretch>
            <a:fillRect/>
          </a:stretch>
        </p:blipFill>
        <p:spPr bwMode="auto">
          <a:xfrm>
            <a:off x="10974977" y="47950"/>
            <a:ext cx="1156063" cy="999247"/>
          </a:xfrm>
          <a:prstGeom prst="rect">
            <a:avLst/>
          </a:prstGeom>
          <a:noFill/>
          <a:ln w="9525">
            <a:noFill/>
            <a:miter lim="800000"/>
            <a:headEnd/>
            <a:tailEnd/>
          </a:ln>
        </p:spPr>
      </p:pic>
      <p:sp>
        <p:nvSpPr>
          <p:cNvPr id="4" name="TextBox 3"/>
          <p:cNvSpPr txBox="1"/>
          <p:nvPr/>
        </p:nvSpPr>
        <p:spPr>
          <a:xfrm>
            <a:off x="0" y="6444343"/>
            <a:ext cx="12192000" cy="413657"/>
          </a:xfrm>
          <a:prstGeom prst="rect">
            <a:avLst/>
          </a:prstGeom>
          <a:solidFill>
            <a:srgbClr val="B00000"/>
          </a:solidFill>
        </p:spPr>
        <p:txBody>
          <a:bodyPr wrap="square" rtlCol="0">
            <a:spAutoFit/>
          </a:bodyPr>
          <a:lstStyle/>
          <a:p>
            <a:endParaRPr lang="en-US" dirty="0"/>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47" b="96502" l="779" r="98753">
                        <a14:foregroundMark x1="19252" y1="25171" x2="15121" y2="63032"/>
                        <a14:foregroundMark x1="64302" y1="14060" x2="86984" y2="31687"/>
                        <a14:foregroundMark x1="88387" y1="33813" x2="83710" y2="63923"/>
                        <a14:foregroundMark x1="89400" y1="35460" x2="90257" y2="60631"/>
                        <a14:foregroundMark x1="88153" y1="62757" x2="72720" y2="80658"/>
                        <a14:foregroundMark x1="13796" y1="37380" x2="12783" y2="75240"/>
                      </a14:backgroundRemoval>
                    </a14:imgEffect>
                  </a14:imgLayer>
                </a14:imgProps>
              </a:ext>
              <a:ext uri="{28A0092B-C50C-407E-A947-70E740481C1C}">
                <a14:useLocalDpi xmlns:a14="http://schemas.microsoft.com/office/drawing/2010/main" val="0"/>
              </a:ext>
            </a:extLst>
          </a:blip>
          <a:stretch>
            <a:fillRect/>
          </a:stretch>
        </p:blipFill>
        <p:spPr>
          <a:xfrm>
            <a:off x="0" y="2"/>
            <a:ext cx="1122959" cy="1227907"/>
          </a:xfrm>
          <a:prstGeom prst="rect">
            <a:avLst/>
          </a:prstGeom>
        </p:spPr>
      </p:pic>
      <p:sp>
        <p:nvSpPr>
          <p:cNvPr id="5" name="TextBox 4"/>
          <p:cNvSpPr txBox="1"/>
          <p:nvPr/>
        </p:nvSpPr>
        <p:spPr>
          <a:xfrm>
            <a:off x="1122959" y="271582"/>
            <a:ext cx="9754047" cy="492443"/>
          </a:xfrm>
          <a:prstGeom prst="rect">
            <a:avLst/>
          </a:prstGeom>
          <a:noFill/>
        </p:spPr>
        <p:txBody>
          <a:bodyPr wrap="square" rtlCol="0">
            <a:spAutoFit/>
          </a:bodyPr>
          <a:lstStyle/>
          <a:p>
            <a:pPr algn="ctr"/>
            <a:r>
              <a:rPr lang="en-US" sz="2600" b="1" dirty="0">
                <a:solidFill>
                  <a:srgbClr val="C00000"/>
                </a:solidFill>
              </a:rPr>
              <a:t>Gender-Based Violence Research: Risk and Danger Assessment Tools</a:t>
            </a:r>
            <a:endParaRPr lang="en-US" sz="2600" dirty="0"/>
          </a:p>
        </p:txBody>
      </p:sp>
    </p:spTree>
    <p:extLst>
      <p:ext uri="{BB962C8B-B14F-4D97-AF65-F5344CB8AC3E}">
        <p14:creationId xmlns:p14="http://schemas.microsoft.com/office/powerpoint/2010/main" val="16539859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617" y="1227909"/>
            <a:ext cx="8453429" cy="5109091"/>
          </a:xfrm>
          <a:prstGeom prst="rect">
            <a:avLst/>
          </a:prstGeom>
          <a:noFill/>
        </p:spPr>
        <p:txBody>
          <a:bodyPr wrap="square" rtlCol="0">
            <a:spAutoFit/>
          </a:bodyPr>
          <a:lstStyle/>
          <a:p>
            <a:r>
              <a:rPr lang="en-US" sz="2400" b="1" dirty="0"/>
              <a:t>Risk Assessment and Danger Assessment Tools: </a:t>
            </a:r>
            <a:r>
              <a:rPr lang="en-US" sz="2400" b="1" i="1" dirty="0"/>
              <a:t>Surveys and Focus Groups </a:t>
            </a:r>
          </a:p>
          <a:p>
            <a:pPr marL="342900" indent="-342900">
              <a:buFont typeface="Arial" panose="020B0604020202020204" pitchFamily="34" charset="0"/>
              <a:buChar char="•"/>
            </a:pPr>
            <a:r>
              <a:rPr lang="en-CA" sz="2300" dirty="0"/>
              <a:t>94% response rate to the post-training surveys</a:t>
            </a:r>
          </a:p>
          <a:p>
            <a:pPr marL="342900" indent="-342900">
              <a:buFont typeface="Arial" panose="020B0604020202020204" pitchFamily="34" charset="0"/>
              <a:buChar char="•"/>
            </a:pPr>
            <a:r>
              <a:rPr lang="en-CA" sz="2300" dirty="0"/>
              <a:t>Survey Monkey for quantitative and </a:t>
            </a:r>
            <a:r>
              <a:rPr lang="en-CA" sz="2300" dirty="0" err="1"/>
              <a:t>NVivo</a:t>
            </a:r>
            <a:r>
              <a:rPr lang="en-CA" sz="2300" dirty="0"/>
              <a:t> for qualitative analysis</a:t>
            </a:r>
          </a:p>
          <a:p>
            <a:pPr marL="342900" indent="-342900">
              <a:buFont typeface="Arial" panose="020B0604020202020204" pitchFamily="34" charset="0"/>
              <a:buChar char="•"/>
            </a:pPr>
            <a:r>
              <a:rPr lang="en-CA" sz="2300" dirty="0"/>
              <a:t>Survey analysis is providing </a:t>
            </a:r>
            <a:r>
              <a:rPr lang="en-US" sz="2300" dirty="0"/>
              <a:t>feedback on the mainstream assessment tools regarding indicators of risk and danger reflective of First Nations communities and any gaps </a:t>
            </a:r>
          </a:p>
          <a:p>
            <a:pPr marL="342900" indent="-342900">
              <a:buFont typeface="Arial" panose="020B0604020202020204" pitchFamily="34" charset="0"/>
              <a:buChar char="•"/>
            </a:pPr>
            <a:r>
              <a:rPr lang="en-US" sz="2300" dirty="0"/>
              <a:t>Additional input will be gathered from focus groups by early 2024 to refine the indicators and draft a First Nations toolkit for assessing risk and danger that will inform safety planning</a:t>
            </a:r>
          </a:p>
          <a:p>
            <a:r>
              <a:rPr lang="en-US" sz="2400" b="1" i="1" dirty="0"/>
              <a:t>Next Steps</a:t>
            </a:r>
          </a:p>
          <a:p>
            <a:pPr marL="342900" indent="-342900">
              <a:buFont typeface="Arial" panose="020B0604020202020204" pitchFamily="34" charset="0"/>
              <a:buChar char="•"/>
            </a:pPr>
            <a:r>
              <a:rPr lang="en-US" sz="2300" dirty="0"/>
              <a:t>Phase 3 and 4 in development - creating and implementing the database system in communities through a pilot project</a:t>
            </a:r>
            <a:endParaRPr lang="en-US" sz="2300" b="1" dirty="0"/>
          </a:p>
          <a:p>
            <a:pPr marL="342900" indent="-342900">
              <a:buFont typeface="Arial" panose="020B0604020202020204" pitchFamily="34" charset="0"/>
              <a:buChar char="•"/>
            </a:pPr>
            <a:endParaRPr lang="en-CA" sz="2400" dirty="0">
              <a:cs typeface="Arial" panose="020B0604020202020204" pitchFamily="34" charset="0"/>
            </a:endParaRPr>
          </a:p>
        </p:txBody>
      </p:sp>
      <p:pic>
        <p:nvPicPr>
          <p:cNvPr id="3" name="Picture 2" descr="C:\Users\Owner\Documents\My Dropbox\AHHRI Project\AHHRI\Chiefs of Ontario Logo\COO logo_main.jpg"/>
          <p:cNvPicPr/>
          <p:nvPr/>
        </p:nvPicPr>
        <p:blipFill>
          <a:blip r:embed="rId2"/>
          <a:srcRect/>
          <a:stretch>
            <a:fillRect/>
          </a:stretch>
        </p:blipFill>
        <p:spPr bwMode="auto">
          <a:xfrm>
            <a:off x="10974977" y="47950"/>
            <a:ext cx="1156063" cy="999247"/>
          </a:xfrm>
          <a:prstGeom prst="rect">
            <a:avLst/>
          </a:prstGeom>
          <a:noFill/>
          <a:ln w="9525">
            <a:noFill/>
            <a:miter lim="800000"/>
            <a:headEnd/>
            <a:tailEnd/>
          </a:ln>
        </p:spPr>
      </p:pic>
      <p:sp>
        <p:nvSpPr>
          <p:cNvPr id="4" name="TextBox 3"/>
          <p:cNvSpPr txBox="1"/>
          <p:nvPr/>
        </p:nvSpPr>
        <p:spPr>
          <a:xfrm>
            <a:off x="0" y="6444343"/>
            <a:ext cx="12192000" cy="413657"/>
          </a:xfrm>
          <a:prstGeom prst="rect">
            <a:avLst/>
          </a:prstGeom>
          <a:solidFill>
            <a:srgbClr val="B00000"/>
          </a:solidFill>
        </p:spPr>
        <p:txBody>
          <a:bodyPr wrap="square" rtlCol="0">
            <a:spAutoFit/>
          </a:bodyPr>
          <a:lstStyle/>
          <a:p>
            <a:endParaRPr lang="en-US" dirty="0"/>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47" b="96502" l="779" r="98753">
                        <a14:foregroundMark x1="19252" y1="25171" x2="15121" y2="63032"/>
                        <a14:foregroundMark x1="64302" y1="14060" x2="86984" y2="31687"/>
                        <a14:foregroundMark x1="88387" y1="33813" x2="83710" y2="63923"/>
                        <a14:foregroundMark x1="89400" y1="35460" x2="90257" y2="60631"/>
                        <a14:foregroundMark x1="88153" y1="62757" x2="72720" y2="80658"/>
                        <a14:foregroundMark x1="13796" y1="37380" x2="12783" y2="75240"/>
                      </a14:backgroundRemoval>
                    </a14:imgEffect>
                  </a14:imgLayer>
                </a14:imgProps>
              </a:ext>
              <a:ext uri="{28A0092B-C50C-407E-A947-70E740481C1C}">
                <a14:useLocalDpi xmlns:a14="http://schemas.microsoft.com/office/drawing/2010/main" val="0"/>
              </a:ext>
            </a:extLst>
          </a:blip>
          <a:stretch>
            <a:fillRect/>
          </a:stretch>
        </p:blipFill>
        <p:spPr>
          <a:xfrm>
            <a:off x="0" y="2"/>
            <a:ext cx="1122959" cy="1227907"/>
          </a:xfrm>
          <a:prstGeom prst="rect">
            <a:avLst/>
          </a:prstGeom>
        </p:spPr>
      </p:pic>
      <p:sp>
        <p:nvSpPr>
          <p:cNvPr id="5" name="TextBox 4"/>
          <p:cNvSpPr txBox="1"/>
          <p:nvPr/>
        </p:nvSpPr>
        <p:spPr>
          <a:xfrm>
            <a:off x="1122959" y="271582"/>
            <a:ext cx="9754047" cy="492443"/>
          </a:xfrm>
          <a:prstGeom prst="rect">
            <a:avLst/>
          </a:prstGeom>
          <a:noFill/>
        </p:spPr>
        <p:txBody>
          <a:bodyPr wrap="square" rtlCol="0">
            <a:spAutoFit/>
          </a:bodyPr>
          <a:lstStyle/>
          <a:p>
            <a:pPr algn="ctr"/>
            <a:r>
              <a:rPr lang="en-US" sz="2600" b="1" dirty="0">
                <a:solidFill>
                  <a:srgbClr val="C00000"/>
                </a:solidFill>
              </a:rPr>
              <a:t>Gender-Based Violence Research: Risk and Danger Assessment Tools</a:t>
            </a:r>
            <a:endParaRPr lang="en-US" sz="2600"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4998" y="1424876"/>
            <a:ext cx="2827002" cy="5019467"/>
          </a:xfrm>
          <a:prstGeom prst="rect">
            <a:avLst/>
          </a:prstGeom>
        </p:spPr>
      </p:pic>
    </p:spTree>
    <p:extLst>
      <p:ext uri="{BB962C8B-B14F-4D97-AF65-F5344CB8AC3E}">
        <p14:creationId xmlns:p14="http://schemas.microsoft.com/office/powerpoint/2010/main" val="40570005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617" y="1227909"/>
            <a:ext cx="10038389" cy="6001643"/>
          </a:xfrm>
          <a:prstGeom prst="rect">
            <a:avLst/>
          </a:prstGeom>
          <a:noFill/>
        </p:spPr>
        <p:txBody>
          <a:bodyPr wrap="square" rtlCol="0">
            <a:spAutoFit/>
          </a:bodyPr>
          <a:lstStyle/>
          <a:p>
            <a:r>
              <a:rPr lang="en-US" sz="2400" b="1" dirty="0"/>
              <a:t>Risk Assessment and Danger Assessment Tools: </a:t>
            </a:r>
            <a:r>
              <a:rPr lang="en-US" sz="2400" b="1" i="1" dirty="0"/>
              <a:t>Lessons Learned - Data</a:t>
            </a:r>
          </a:p>
          <a:p>
            <a:pPr marL="342900" indent="-342900">
              <a:buFont typeface="Arial" panose="020B0604020202020204" pitchFamily="34" charset="0"/>
              <a:buChar char="•"/>
            </a:pPr>
            <a:r>
              <a:rPr lang="en-CA" sz="2400" dirty="0"/>
              <a:t>First Nations domestic violence may go unreported due to lack of trust in police; need for accurate data is critical</a:t>
            </a:r>
          </a:p>
          <a:p>
            <a:pPr marL="342900" indent="-342900">
              <a:buFont typeface="Arial" panose="020B0604020202020204" pitchFamily="34" charset="0"/>
              <a:buChar char="•"/>
            </a:pPr>
            <a:r>
              <a:rPr lang="en-US" sz="2400" dirty="0"/>
              <a:t>Need external governments to work with Ontario First Nations to identify data sources (e.g. MMIWG2S+; domestic assaults) and ensure First Nations data sovereignty principles in establishing systems to track the issue so that progress can be measured</a:t>
            </a:r>
          </a:p>
          <a:p>
            <a:pPr marL="342900" indent="-342900">
              <a:buFont typeface="Arial" panose="020B0604020202020204" pitchFamily="34" charset="0"/>
              <a:buChar char="•"/>
            </a:pPr>
            <a:r>
              <a:rPr lang="en-CA" sz="2400" dirty="0"/>
              <a:t>As implementation of National Action Plan on MMIWG continues First Nations will advocate for systems to standardize and coordinate the data they are gathering based on OCAP principles</a:t>
            </a:r>
          </a:p>
          <a:p>
            <a:pPr marL="342900" indent="-342900">
              <a:buFont typeface="Arial" panose="020B0604020202020204" pitchFamily="34" charset="0"/>
              <a:buChar char="•"/>
            </a:pPr>
            <a:r>
              <a:rPr lang="en-CA" sz="2400" dirty="0"/>
              <a:t>In the meantime we will continue to work on developing tools to assist First Nations communities in this work</a:t>
            </a:r>
          </a:p>
          <a:p>
            <a:pPr algn="ctr"/>
            <a:endParaRPr lang="en-CA" sz="2400" dirty="0"/>
          </a:p>
          <a:p>
            <a:r>
              <a:rPr lang="en-CA" sz="2400" dirty="0"/>
              <a:t>                                                  </a:t>
            </a:r>
            <a:r>
              <a:rPr lang="en-CA" sz="2400" dirty="0" err="1"/>
              <a:t>Miigwech</a:t>
            </a:r>
            <a:r>
              <a:rPr lang="en-CA" sz="2400" dirty="0"/>
              <a:t>, </a:t>
            </a:r>
            <a:r>
              <a:rPr lang="en-CA" sz="2400" dirty="0" err="1"/>
              <a:t>Nia:wen</a:t>
            </a:r>
            <a:endParaRPr lang="en-US" sz="2400" dirty="0"/>
          </a:p>
          <a:p>
            <a:r>
              <a:rPr lang="en-US" sz="2400" b="1" i="1" dirty="0"/>
              <a:t> </a:t>
            </a:r>
          </a:p>
          <a:p>
            <a:pPr marL="342900" indent="-342900">
              <a:buFont typeface="Arial" panose="020B0604020202020204" pitchFamily="34" charset="0"/>
              <a:buChar char="•"/>
            </a:pPr>
            <a:endParaRPr lang="en-CA" sz="2400" dirty="0">
              <a:cs typeface="Arial" panose="020B0604020202020204" pitchFamily="34" charset="0"/>
            </a:endParaRPr>
          </a:p>
        </p:txBody>
      </p:sp>
      <p:pic>
        <p:nvPicPr>
          <p:cNvPr id="3" name="Picture 2" descr="C:\Users\Owner\Documents\My Dropbox\AHHRI Project\AHHRI\Chiefs of Ontario Logo\COO logo_main.jpg"/>
          <p:cNvPicPr/>
          <p:nvPr/>
        </p:nvPicPr>
        <p:blipFill>
          <a:blip r:embed="rId2"/>
          <a:srcRect/>
          <a:stretch>
            <a:fillRect/>
          </a:stretch>
        </p:blipFill>
        <p:spPr bwMode="auto">
          <a:xfrm>
            <a:off x="10974977" y="47950"/>
            <a:ext cx="1156063" cy="999247"/>
          </a:xfrm>
          <a:prstGeom prst="rect">
            <a:avLst/>
          </a:prstGeom>
          <a:noFill/>
          <a:ln w="9525">
            <a:noFill/>
            <a:miter lim="800000"/>
            <a:headEnd/>
            <a:tailEnd/>
          </a:ln>
        </p:spPr>
      </p:pic>
      <p:sp>
        <p:nvSpPr>
          <p:cNvPr id="4" name="TextBox 3"/>
          <p:cNvSpPr txBox="1"/>
          <p:nvPr/>
        </p:nvSpPr>
        <p:spPr>
          <a:xfrm>
            <a:off x="0" y="6444343"/>
            <a:ext cx="12192000" cy="413657"/>
          </a:xfrm>
          <a:prstGeom prst="rect">
            <a:avLst/>
          </a:prstGeom>
          <a:solidFill>
            <a:srgbClr val="B00000"/>
          </a:solidFill>
        </p:spPr>
        <p:txBody>
          <a:bodyPr wrap="square" rtlCol="0">
            <a:spAutoFit/>
          </a:bodyPr>
          <a:lstStyle/>
          <a:p>
            <a:endParaRPr lang="en-US" dirty="0"/>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47" b="96502" l="779" r="98753">
                        <a14:foregroundMark x1="19252" y1="25171" x2="15121" y2="63032"/>
                        <a14:foregroundMark x1="64302" y1="14060" x2="86984" y2="31687"/>
                        <a14:foregroundMark x1="88387" y1="33813" x2="83710" y2="63923"/>
                        <a14:foregroundMark x1="89400" y1="35460" x2="90257" y2="60631"/>
                        <a14:foregroundMark x1="88153" y1="62757" x2="72720" y2="80658"/>
                        <a14:foregroundMark x1="13796" y1="37380" x2="12783" y2="75240"/>
                      </a14:backgroundRemoval>
                    </a14:imgEffect>
                  </a14:imgLayer>
                </a14:imgProps>
              </a:ext>
              <a:ext uri="{28A0092B-C50C-407E-A947-70E740481C1C}">
                <a14:useLocalDpi xmlns:a14="http://schemas.microsoft.com/office/drawing/2010/main" val="0"/>
              </a:ext>
            </a:extLst>
          </a:blip>
          <a:stretch>
            <a:fillRect/>
          </a:stretch>
        </p:blipFill>
        <p:spPr>
          <a:xfrm>
            <a:off x="0" y="2"/>
            <a:ext cx="1122959" cy="1227907"/>
          </a:xfrm>
          <a:prstGeom prst="rect">
            <a:avLst/>
          </a:prstGeom>
        </p:spPr>
      </p:pic>
      <p:sp>
        <p:nvSpPr>
          <p:cNvPr id="5" name="TextBox 4"/>
          <p:cNvSpPr txBox="1"/>
          <p:nvPr/>
        </p:nvSpPr>
        <p:spPr>
          <a:xfrm>
            <a:off x="1122959" y="271582"/>
            <a:ext cx="9754047" cy="492443"/>
          </a:xfrm>
          <a:prstGeom prst="rect">
            <a:avLst/>
          </a:prstGeom>
          <a:noFill/>
        </p:spPr>
        <p:txBody>
          <a:bodyPr wrap="square" rtlCol="0">
            <a:spAutoFit/>
          </a:bodyPr>
          <a:lstStyle/>
          <a:p>
            <a:pPr algn="ctr"/>
            <a:r>
              <a:rPr lang="en-US" sz="2600" b="1" dirty="0">
                <a:solidFill>
                  <a:srgbClr val="C00000"/>
                </a:solidFill>
              </a:rPr>
              <a:t>Gender-Based Violence Research: Risk and Danger Assessment Tools</a:t>
            </a:r>
            <a:endParaRPr lang="en-US" sz="2600" dirty="0"/>
          </a:p>
        </p:txBody>
      </p:sp>
    </p:spTree>
    <p:extLst>
      <p:ext uri="{BB962C8B-B14F-4D97-AF65-F5344CB8AC3E}">
        <p14:creationId xmlns:p14="http://schemas.microsoft.com/office/powerpoint/2010/main" val="222931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3460" y="-196476"/>
            <a:ext cx="10133511" cy="1036320"/>
          </a:xfrm>
        </p:spPr>
        <p:txBody>
          <a:bodyPr>
            <a:normAutofit fontScale="90000"/>
          </a:bodyPr>
          <a:lstStyle/>
          <a:p>
            <a:pPr lvl="0" algn="ctr">
              <a:defRPr/>
            </a:pPr>
            <a:br>
              <a:rPr lang="en-US" sz="3100" b="1" dirty="0"/>
            </a:br>
            <a:br>
              <a:rPr lang="en-US" sz="3100" b="1" dirty="0"/>
            </a:br>
            <a:r>
              <a:rPr lang="en-US" sz="2900" b="1" dirty="0">
                <a:solidFill>
                  <a:srgbClr val="C00000"/>
                </a:solidFill>
                <a:latin typeface="+mn-lt"/>
              </a:rPr>
              <a:t>Gender-Based Violence Research: Risk and Danger Assessment Tools</a:t>
            </a:r>
            <a:br>
              <a:rPr lang="en-US" sz="3100" b="1" dirty="0">
                <a:solidFill>
                  <a:srgbClr val="C00000"/>
                </a:solidFill>
                <a:latin typeface="+mn-lt"/>
              </a:rPr>
            </a:br>
            <a:endParaRPr lang="en-US" sz="3100" b="1" dirty="0">
              <a:solidFill>
                <a:srgbClr val="C00000"/>
              </a:solidFill>
              <a:latin typeface="+mn-lt"/>
            </a:endParaRPr>
          </a:p>
        </p:txBody>
      </p:sp>
      <p:sp>
        <p:nvSpPr>
          <p:cNvPr id="3" name="Content Placeholder 2"/>
          <p:cNvSpPr>
            <a:spLocks noGrp="1"/>
          </p:cNvSpPr>
          <p:nvPr>
            <p:ph idx="1"/>
          </p:nvPr>
        </p:nvSpPr>
        <p:spPr>
          <a:xfrm>
            <a:off x="1367245" y="1283253"/>
            <a:ext cx="9607732" cy="4733446"/>
          </a:xfrm>
        </p:spPr>
        <p:txBody>
          <a:bodyPr>
            <a:normAutofit/>
          </a:bodyPr>
          <a:lstStyle/>
          <a:p>
            <a:pPr marL="0" indent="0">
              <a:buNone/>
            </a:pPr>
            <a:r>
              <a:rPr lang="en-US" b="1" dirty="0"/>
              <a:t>PURPOSE OF PRESENTATION: </a:t>
            </a:r>
          </a:p>
          <a:p>
            <a:pPr marL="0" indent="0">
              <a:buNone/>
            </a:pPr>
            <a:endParaRPr lang="en-US" sz="1200" b="1" dirty="0"/>
          </a:p>
          <a:p>
            <a:r>
              <a:rPr lang="en-US" sz="2600" dirty="0"/>
              <a:t>To outline work being done through the Chiefs of Ontario Women’s Initiatives sector to support Ontario First Nations in ending gender-based violence </a:t>
            </a:r>
          </a:p>
          <a:p>
            <a:pPr marL="0" indent="0">
              <a:buNone/>
            </a:pPr>
            <a:endParaRPr lang="en-US" sz="2600" dirty="0"/>
          </a:p>
          <a:p>
            <a:r>
              <a:rPr lang="en-US" sz="2600" dirty="0"/>
              <a:t>To highlight a Women’s Initiatives research project on victim services that supports assessment of risk and danger and safety planning </a:t>
            </a:r>
          </a:p>
          <a:p>
            <a:pPr marL="0" indent="0">
              <a:buNone/>
            </a:pPr>
            <a:endParaRPr lang="en-US" sz="2400" dirty="0"/>
          </a:p>
          <a:p>
            <a:pPr marL="0" indent="0">
              <a:buNone/>
            </a:pPr>
            <a:endParaRPr lang="en-US" sz="2400" dirty="0">
              <a:solidFill>
                <a:srgbClr val="10168A"/>
              </a:solidFill>
            </a:endParaRPr>
          </a:p>
          <a:p>
            <a:pPr marL="0" indent="0">
              <a:buNone/>
            </a:pPr>
            <a:endParaRPr lang="en-US" sz="2400" dirty="0">
              <a:solidFill>
                <a:srgbClr val="10168A"/>
              </a:solidFill>
            </a:endParaRPr>
          </a:p>
          <a:p>
            <a:pPr marL="0" indent="0">
              <a:buNone/>
            </a:pPr>
            <a:endParaRPr lang="en-US" sz="2400" dirty="0">
              <a:solidFill>
                <a:srgbClr val="FF0000"/>
              </a:solidFill>
            </a:endParaRP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4047" b="96502" l="779" r="98753">
                        <a14:foregroundMark x1="19252" y1="25171" x2="15121" y2="63032"/>
                        <a14:foregroundMark x1="64302" y1="14060" x2="86984" y2="31687"/>
                        <a14:foregroundMark x1="88387" y1="33813" x2="83710" y2="63923"/>
                        <a14:foregroundMark x1="89400" y1="35460" x2="90257" y2="60631"/>
                        <a14:foregroundMark x1="88153" y1="62757" x2="72720" y2="80658"/>
                        <a14:foregroundMark x1="13796" y1="37380" x2="12783" y2="75240"/>
                      </a14:backgroundRemoval>
                    </a14:imgEffect>
                  </a14:imgLayer>
                </a14:imgProps>
              </a:ext>
              <a:ext uri="{28A0092B-C50C-407E-A947-70E740481C1C}">
                <a14:useLocalDpi xmlns:a14="http://schemas.microsoft.com/office/drawing/2010/main" val="0"/>
              </a:ext>
            </a:extLst>
          </a:blip>
          <a:stretch>
            <a:fillRect/>
          </a:stretch>
        </p:blipFill>
        <p:spPr>
          <a:xfrm>
            <a:off x="-1" y="1"/>
            <a:ext cx="1132115" cy="1237917"/>
          </a:xfrm>
          <a:prstGeom prst="rect">
            <a:avLst/>
          </a:prstGeom>
        </p:spPr>
      </p:pic>
      <p:sp>
        <p:nvSpPr>
          <p:cNvPr id="7" name="TextBox 6"/>
          <p:cNvSpPr txBox="1"/>
          <p:nvPr/>
        </p:nvSpPr>
        <p:spPr>
          <a:xfrm>
            <a:off x="0" y="6252754"/>
            <a:ext cx="12192000" cy="605246"/>
          </a:xfrm>
          <a:prstGeom prst="rect">
            <a:avLst/>
          </a:prstGeom>
          <a:solidFill>
            <a:srgbClr val="C00000"/>
          </a:solidFill>
        </p:spPr>
        <p:txBody>
          <a:bodyPr wrap="square" rtlCol="0">
            <a:spAutoFit/>
          </a:bodyPr>
          <a:lstStyle/>
          <a:p>
            <a:endParaRPr lang="en-US" dirty="0"/>
          </a:p>
        </p:txBody>
      </p:sp>
      <p:pic>
        <p:nvPicPr>
          <p:cNvPr id="6" name="Picture 5" descr="C:\Users\Owner\Documents\My Dropbox\AHHRI Project\AHHRI\Chiefs of Ontario Logo\COO logo_main.jpg"/>
          <p:cNvPicPr/>
          <p:nvPr/>
        </p:nvPicPr>
        <p:blipFill>
          <a:blip r:embed="rId4"/>
          <a:srcRect/>
          <a:stretch>
            <a:fillRect/>
          </a:stretch>
        </p:blipFill>
        <p:spPr bwMode="auto">
          <a:xfrm>
            <a:off x="10974977" y="47950"/>
            <a:ext cx="1156063" cy="999247"/>
          </a:xfrm>
          <a:prstGeom prst="rect">
            <a:avLst/>
          </a:prstGeom>
          <a:noFill/>
          <a:ln w="9525">
            <a:noFill/>
            <a:miter lim="800000"/>
            <a:headEnd/>
            <a:tailEnd/>
          </a:ln>
        </p:spPr>
      </p:pic>
    </p:spTree>
    <p:extLst>
      <p:ext uri="{BB962C8B-B14F-4D97-AF65-F5344CB8AC3E}">
        <p14:creationId xmlns:p14="http://schemas.microsoft.com/office/powerpoint/2010/main" val="2019652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3460" y="-196476"/>
            <a:ext cx="10133511" cy="1036320"/>
          </a:xfrm>
        </p:spPr>
        <p:txBody>
          <a:bodyPr>
            <a:normAutofit fontScale="90000"/>
          </a:bodyPr>
          <a:lstStyle/>
          <a:p>
            <a:pPr lvl="0" algn="ctr">
              <a:defRPr/>
            </a:pPr>
            <a:br>
              <a:rPr lang="en-US" sz="3100" b="1" dirty="0"/>
            </a:br>
            <a:br>
              <a:rPr lang="en-US" sz="3100" b="1" dirty="0"/>
            </a:br>
            <a:r>
              <a:rPr lang="en-US" sz="2900" b="1" dirty="0">
                <a:solidFill>
                  <a:srgbClr val="C00000"/>
                </a:solidFill>
                <a:latin typeface="+mn-lt"/>
              </a:rPr>
              <a:t>Gender-Based Violence Research: Risk and Danger Assessment Tools</a:t>
            </a:r>
            <a:br>
              <a:rPr lang="en-US" sz="3100" b="1" dirty="0">
                <a:solidFill>
                  <a:srgbClr val="C00000"/>
                </a:solidFill>
                <a:latin typeface="+mn-lt"/>
              </a:rPr>
            </a:br>
            <a:endParaRPr lang="en-US" sz="3100" b="1" dirty="0">
              <a:solidFill>
                <a:srgbClr val="C00000"/>
              </a:solidFill>
              <a:latin typeface="+mn-lt"/>
            </a:endParaRPr>
          </a:p>
        </p:txBody>
      </p:sp>
      <p:sp>
        <p:nvSpPr>
          <p:cNvPr id="3" name="Content Placeholder 2"/>
          <p:cNvSpPr>
            <a:spLocks noGrp="1"/>
          </p:cNvSpPr>
          <p:nvPr>
            <p:ph idx="1"/>
          </p:nvPr>
        </p:nvSpPr>
        <p:spPr>
          <a:xfrm>
            <a:off x="838200" y="1179576"/>
            <a:ext cx="10515600" cy="4733446"/>
          </a:xfrm>
        </p:spPr>
        <p:txBody>
          <a:bodyPr>
            <a:normAutofit/>
          </a:bodyPr>
          <a:lstStyle/>
          <a:p>
            <a:pPr marL="0" indent="0">
              <a:buNone/>
            </a:pPr>
            <a:r>
              <a:rPr lang="en-US" sz="2400" b="1" dirty="0"/>
              <a:t>PRESENTATION WILL COVER: </a:t>
            </a:r>
            <a:endParaRPr lang="en-US" sz="2400" dirty="0"/>
          </a:p>
          <a:p>
            <a:pPr marL="0" indent="0">
              <a:buNone/>
            </a:pPr>
            <a:endParaRPr lang="en-US" sz="1000" dirty="0"/>
          </a:p>
          <a:p>
            <a:pPr marL="457200" indent="-457200">
              <a:buFont typeface="+mj-lt"/>
              <a:buAutoNum type="arabicPeriod"/>
            </a:pPr>
            <a:r>
              <a:rPr lang="en-US" sz="2400" dirty="0"/>
              <a:t>Ontario First Nations and Gender-Based Violence – Chiefs’ Resolutions; role of First Nations Women’s Council</a:t>
            </a:r>
          </a:p>
          <a:p>
            <a:pPr marL="457200" indent="-457200">
              <a:buAutoNum type="arabicPeriod"/>
            </a:pPr>
            <a:r>
              <a:rPr lang="en-US" sz="2400" dirty="0"/>
              <a:t>Gender-Based Violence Research – MMIWG Calls for Justice and National Action Plan; Ontario First Nations recommendations; links between gender-based violence and MMIWG </a:t>
            </a:r>
          </a:p>
          <a:p>
            <a:pPr marL="457200" indent="-457200">
              <a:buFont typeface="Arial" panose="020B0604020202020204" pitchFamily="34" charset="0"/>
              <a:buAutoNum type="arabicPeriod"/>
            </a:pPr>
            <a:r>
              <a:rPr lang="en-US" sz="2400" dirty="0"/>
              <a:t>RADAT – Project outline; process; findings to date; how the work supports Ontario First Nations in ending gender-based violence </a:t>
            </a:r>
          </a:p>
          <a:p>
            <a:pPr marL="457200" indent="-457200">
              <a:buAutoNum type="arabicPeriod"/>
            </a:pPr>
            <a:endParaRPr lang="en-US" sz="2400" dirty="0"/>
          </a:p>
          <a:p>
            <a:pPr marL="0" indent="0">
              <a:buNone/>
            </a:pPr>
            <a:endParaRPr lang="en-US" sz="2400" dirty="0">
              <a:solidFill>
                <a:srgbClr val="10168A"/>
              </a:solidFill>
            </a:endParaRPr>
          </a:p>
          <a:p>
            <a:pPr marL="0" indent="0">
              <a:buNone/>
            </a:pPr>
            <a:endParaRPr lang="en-US" sz="2400" dirty="0">
              <a:solidFill>
                <a:srgbClr val="10168A"/>
              </a:solidFill>
            </a:endParaRPr>
          </a:p>
          <a:p>
            <a:pPr marL="0" indent="0">
              <a:buNone/>
            </a:pPr>
            <a:endParaRPr lang="en-US" sz="2400" dirty="0">
              <a:solidFill>
                <a:srgbClr val="FF0000"/>
              </a:solidFill>
            </a:endParaRP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4047" b="96502" l="779" r="98753">
                        <a14:foregroundMark x1="19252" y1="25171" x2="15121" y2="63032"/>
                        <a14:foregroundMark x1="64302" y1="14060" x2="86984" y2="31687"/>
                        <a14:foregroundMark x1="88387" y1="33813" x2="83710" y2="63923"/>
                        <a14:foregroundMark x1="89400" y1="35460" x2="90257" y2="60631"/>
                        <a14:foregroundMark x1="88153" y1="62757" x2="72720" y2="80658"/>
                        <a14:foregroundMark x1="13796" y1="37380" x2="12783" y2="75240"/>
                      </a14:backgroundRemoval>
                    </a14:imgEffect>
                  </a14:imgLayer>
                </a14:imgProps>
              </a:ext>
              <a:ext uri="{28A0092B-C50C-407E-A947-70E740481C1C}">
                <a14:useLocalDpi xmlns:a14="http://schemas.microsoft.com/office/drawing/2010/main" val="0"/>
              </a:ext>
            </a:extLst>
          </a:blip>
          <a:stretch>
            <a:fillRect/>
          </a:stretch>
        </p:blipFill>
        <p:spPr>
          <a:xfrm>
            <a:off x="-1" y="1"/>
            <a:ext cx="1132115" cy="1237917"/>
          </a:xfrm>
          <a:prstGeom prst="rect">
            <a:avLst/>
          </a:prstGeom>
        </p:spPr>
      </p:pic>
      <p:sp>
        <p:nvSpPr>
          <p:cNvPr id="7" name="TextBox 6"/>
          <p:cNvSpPr txBox="1"/>
          <p:nvPr/>
        </p:nvSpPr>
        <p:spPr>
          <a:xfrm>
            <a:off x="0" y="6252754"/>
            <a:ext cx="12192000" cy="605246"/>
          </a:xfrm>
          <a:prstGeom prst="rect">
            <a:avLst/>
          </a:prstGeom>
          <a:solidFill>
            <a:srgbClr val="C00000"/>
          </a:solidFill>
        </p:spPr>
        <p:txBody>
          <a:bodyPr wrap="square" rtlCol="0">
            <a:spAutoFit/>
          </a:bodyPr>
          <a:lstStyle/>
          <a:p>
            <a:endParaRPr lang="en-US" dirty="0"/>
          </a:p>
        </p:txBody>
      </p:sp>
      <p:pic>
        <p:nvPicPr>
          <p:cNvPr id="6" name="Picture 5" descr="C:\Users\Owner\Documents\My Dropbox\AHHRI Project\AHHRI\Chiefs of Ontario Logo\COO logo_main.jpg"/>
          <p:cNvPicPr/>
          <p:nvPr/>
        </p:nvPicPr>
        <p:blipFill>
          <a:blip r:embed="rId4"/>
          <a:srcRect/>
          <a:stretch>
            <a:fillRect/>
          </a:stretch>
        </p:blipFill>
        <p:spPr bwMode="auto">
          <a:xfrm>
            <a:off x="10974977" y="47950"/>
            <a:ext cx="1156063" cy="999247"/>
          </a:xfrm>
          <a:prstGeom prst="rect">
            <a:avLst/>
          </a:prstGeom>
          <a:noFill/>
          <a:ln w="9525">
            <a:noFill/>
            <a:miter lim="800000"/>
            <a:headEnd/>
            <a:tailEnd/>
          </a:ln>
        </p:spPr>
      </p:pic>
    </p:spTree>
    <p:extLst>
      <p:ext uri="{BB962C8B-B14F-4D97-AF65-F5344CB8AC3E}">
        <p14:creationId xmlns:p14="http://schemas.microsoft.com/office/powerpoint/2010/main" val="1623083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sp>
        <p:nvSpPr>
          <p:cNvPr id="4" name="Rectangle 3"/>
          <p:cNvSpPr/>
          <p:nvPr/>
        </p:nvSpPr>
        <p:spPr>
          <a:xfrm>
            <a:off x="4535055" y="1916414"/>
            <a:ext cx="7656945" cy="342669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996874" y="2861861"/>
            <a:ext cx="7042726" cy="1754326"/>
          </a:xfrm>
          <a:prstGeom prst="rect">
            <a:avLst/>
          </a:prstGeom>
          <a:noFill/>
        </p:spPr>
        <p:txBody>
          <a:bodyPr wrap="square" rtlCol="0">
            <a:spAutoFit/>
          </a:bodyPr>
          <a:lstStyle/>
          <a:p>
            <a:r>
              <a:rPr lang="en-US" sz="4400" b="1" dirty="0">
                <a:solidFill>
                  <a:schemeClr val="bg1"/>
                </a:solidFill>
              </a:rPr>
              <a:t>Part 1: Background</a:t>
            </a:r>
          </a:p>
          <a:p>
            <a:r>
              <a:rPr lang="en-US" sz="3200" b="1" dirty="0">
                <a:solidFill>
                  <a:schemeClr val="bg1"/>
                </a:solidFill>
              </a:rPr>
              <a:t>Ontario First Nations and Gender-Based Violence</a:t>
            </a:r>
          </a:p>
        </p:txBody>
      </p:sp>
    </p:spTree>
    <p:extLst>
      <p:ext uri="{BB962C8B-B14F-4D97-AF65-F5344CB8AC3E}">
        <p14:creationId xmlns:p14="http://schemas.microsoft.com/office/powerpoint/2010/main" val="4250588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5063" y="1342026"/>
            <a:ext cx="10859588" cy="4154984"/>
          </a:xfrm>
          <a:prstGeom prst="rect">
            <a:avLst/>
          </a:prstGeom>
          <a:noFill/>
        </p:spPr>
        <p:txBody>
          <a:bodyPr wrap="square" rtlCol="0">
            <a:spAutoFit/>
          </a:bodyPr>
          <a:lstStyle/>
          <a:p>
            <a:pPr marL="342900" indent="-342900">
              <a:buFont typeface="Arial" panose="020B0604020202020204" pitchFamily="34" charset="0"/>
              <a:buChar char="•"/>
            </a:pPr>
            <a:r>
              <a:rPr lang="en-US" sz="2400" b="1" dirty="0"/>
              <a:t>Chiefs of Ontario</a:t>
            </a:r>
            <a:r>
              <a:rPr lang="en-US" sz="2400" dirty="0"/>
              <a:t> secretariat (COO) supports all First Nations in Ontario as they assert their sovereignty, jurisdiction, and their chosen expression of nationhood </a:t>
            </a:r>
          </a:p>
          <a:p>
            <a:pPr marL="342900" indent="-342900">
              <a:buFont typeface="Arial" panose="020B0604020202020204" pitchFamily="34" charset="0"/>
              <a:buChar char="•"/>
            </a:pPr>
            <a:r>
              <a:rPr lang="en-US" sz="2400" dirty="0"/>
              <a:t>COO supports the political leadership in discussing and deciding on regional, provincial and national priorities affecting First Nation people in Ontario and providing a unified voice on these issues through Resolutions</a:t>
            </a:r>
          </a:p>
          <a:p>
            <a:pPr marL="342900" indent="-342900">
              <a:buFont typeface="Arial" panose="020B0604020202020204" pitchFamily="34" charset="0"/>
              <a:buChar char="•"/>
            </a:pPr>
            <a:r>
              <a:rPr lang="en-US" sz="2400" dirty="0"/>
              <a:t>A </a:t>
            </a:r>
            <a:r>
              <a:rPr lang="en-US" sz="2400" b="1" dirty="0"/>
              <a:t>Leadership Council </a:t>
            </a:r>
            <a:r>
              <a:rPr lang="en-US" sz="2400" dirty="0"/>
              <a:t>is mandated by the Chiefs-in-Assembly to work with Ontario Regional Chief</a:t>
            </a:r>
            <a:r>
              <a:rPr lang="en-US" sz="2400" b="1" dirty="0"/>
              <a:t> </a:t>
            </a:r>
            <a:r>
              <a:rPr lang="en-US" sz="2400" dirty="0"/>
              <a:t>to set, coordinate, and implement First Nations leaders’ priorities </a:t>
            </a:r>
          </a:p>
          <a:p>
            <a:pPr marL="342900" indent="-342900">
              <a:buFont typeface="Arial" panose="020B0604020202020204" pitchFamily="34" charset="0"/>
              <a:buChar char="•"/>
            </a:pPr>
            <a:r>
              <a:rPr lang="en-US" sz="2400" dirty="0"/>
              <a:t>Leadership Council: Anishinabek Nation (AN), Association of Iroquois and Allied Indians (AIAI), </a:t>
            </a:r>
            <a:r>
              <a:rPr lang="en-US" sz="2400" dirty="0" err="1"/>
              <a:t>Nishnawbe</a:t>
            </a:r>
            <a:r>
              <a:rPr lang="en-US" sz="2400" dirty="0"/>
              <a:t> </a:t>
            </a:r>
            <a:r>
              <a:rPr lang="en-US" sz="2400" dirty="0" err="1"/>
              <a:t>Aski</a:t>
            </a:r>
            <a:r>
              <a:rPr lang="en-US" sz="2400" dirty="0"/>
              <a:t> Nation (NAN), Grand Council Treaty #3 (GCT3), Independent First Nations, Six Nations of the Grand River, Mohawks of </a:t>
            </a:r>
            <a:r>
              <a:rPr lang="en-US" sz="2400" dirty="0" err="1"/>
              <a:t>Akwesasne</a:t>
            </a:r>
            <a:r>
              <a:rPr lang="en-US" sz="2400" dirty="0"/>
              <a:t>, and </a:t>
            </a:r>
            <a:r>
              <a:rPr lang="en-US" sz="2400" dirty="0" err="1"/>
              <a:t>Mushkegowuk</a:t>
            </a:r>
            <a:r>
              <a:rPr lang="en-US" sz="2400" dirty="0"/>
              <a:t> Council</a:t>
            </a:r>
            <a:endParaRPr lang="en-US" dirty="0"/>
          </a:p>
        </p:txBody>
      </p:sp>
      <p:pic>
        <p:nvPicPr>
          <p:cNvPr id="3" name="Picture 2" descr="C:\Users\Owner\Documents\My Dropbox\AHHRI Project\AHHRI\Chiefs of Ontario Logo\COO logo_main.jpg"/>
          <p:cNvPicPr/>
          <p:nvPr/>
        </p:nvPicPr>
        <p:blipFill>
          <a:blip r:embed="rId2"/>
          <a:srcRect/>
          <a:stretch>
            <a:fillRect/>
          </a:stretch>
        </p:blipFill>
        <p:spPr bwMode="auto">
          <a:xfrm>
            <a:off x="10974977" y="47950"/>
            <a:ext cx="1156063" cy="999247"/>
          </a:xfrm>
          <a:prstGeom prst="rect">
            <a:avLst/>
          </a:prstGeom>
          <a:noFill/>
          <a:ln w="9525">
            <a:noFill/>
            <a:miter lim="800000"/>
            <a:headEnd/>
            <a:tailEnd/>
          </a:ln>
        </p:spPr>
      </p:pic>
      <p:sp>
        <p:nvSpPr>
          <p:cNvPr id="4" name="TextBox 3"/>
          <p:cNvSpPr txBox="1"/>
          <p:nvPr/>
        </p:nvSpPr>
        <p:spPr>
          <a:xfrm>
            <a:off x="0" y="6444343"/>
            <a:ext cx="12192000" cy="413657"/>
          </a:xfrm>
          <a:prstGeom prst="rect">
            <a:avLst/>
          </a:prstGeom>
          <a:solidFill>
            <a:srgbClr val="B00000"/>
          </a:solidFill>
        </p:spPr>
        <p:txBody>
          <a:bodyPr wrap="square" rtlCol="0">
            <a:spAutoFit/>
          </a:bodyPr>
          <a:lstStyle/>
          <a:p>
            <a:endParaRPr lang="en-US" dirty="0"/>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47" b="96502" l="779" r="98753">
                        <a14:foregroundMark x1="19252" y1="25171" x2="15121" y2="63032"/>
                        <a14:foregroundMark x1="64302" y1="14060" x2="86984" y2="31687"/>
                        <a14:foregroundMark x1="88387" y1="33813" x2="83710" y2="63923"/>
                        <a14:foregroundMark x1="89400" y1="35460" x2="90257" y2="60631"/>
                        <a14:foregroundMark x1="88153" y1="62757" x2="72720" y2="80658"/>
                        <a14:foregroundMark x1="13796" y1="37380" x2="12783" y2="75240"/>
                      </a14:backgroundRemoval>
                    </a14:imgEffect>
                  </a14:imgLayer>
                </a14:imgProps>
              </a:ext>
              <a:ext uri="{28A0092B-C50C-407E-A947-70E740481C1C}">
                <a14:useLocalDpi xmlns:a14="http://schemas.microsoft.com/office/drawing/2010/main" val="0"/>
              </a:ext>
            </a:extLst>
          </a:blip>
          <a:stretch>
            <a:fillRect/>
          </a:stretch>
        </p:blipFill>
        <p:spPr>
          <a:xfrm>
            <a:off x="0" y="2"/>
            <a:ext cx="1122959" cy="1227907"/>
          </a:xfrm>
          <a:prstGeom prst="rect">
            <a:avLst/>
          </a:prstGeom>
        </p:spPr>
      </p:pic>
      <p:sp>
        <p:nvSpPr>
          <p:cNvPr id="5" name="TextBox 4"/>
          <p:cNvSpPr txBox="1"/>
          <p:nvPr/>
        </p:nvSpPr>
        <p:spPr>
          <a:xfrm>
            <a:off x="1122959" y="271582"/>
            <a:ext cx="9754047" cy="492443"/>
          </a:xfrm>
          <a:prstGeom prst="rect">
            <a:avLst/>
          </a:prstGeom>
          <a:noFill/>
        </p:spPr>
        <p:txBody>
          <a:bodyPr wrap="square" rtlCol="0">
            <a:spAutoFit/>
          </a:bodyPr>
          <a:lstStyle/>
          <a:p>
            <a:pPr algn="ctr"/>
            <a:r>
              <a:rPr lang="en-US" sz="2600" b="1" dirty="0">
                <a:solidFill>
                  <a:srgbClr val="C00000"/>
                </a:solidFill>
              </a:rPr>
              <a:t>Gender-Based Violence Research: Risk and Danger Assessment Tools</a:t>
            </a:r>
            <a:endParaRPr lang="en-US" sz="2600" dirty="0"/>
          </a:p>
        </p:txBody>
      </p:sp>
    </p:spTree>
    <p:extLst>
      <p:ext uri="{BB962C8B-B14F-4D97-AF65-F5344CB8AC3E}">
        <p14:creationId xmlns:p14="http://schemas.microsoft.com/office/powerpoint/2010/main" val="1325206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1851" y="1098568"/>
            <a:ext cx="11059885" cy="4893647"/>
          </a:xfrm>
          <a:prstGeom prst="rect">
            <a:avLst/>
          </a:prstGeom>
          <a:noFill/>
        </p:spPr>
        <p:txBody>
          <a:bodyPr wrap="square" rtlCol="0">
            <a:spAutoFit/>
          </a:bodyPr>
          <a:lstStyle/>
          <a:p>
            <a:r>
              <a:rPr lang="en-US" sz="2400" b="1" dirty="0">
                <a:solidFill>
                  <a:srgbClr val="C00000"/>
                </a:solidFill>
              </a:rPr>
              <a:t>     </a:t>
            </a:r>
            <a:r>
              <a:rPr lang="en-US" sz="2400" b="1" dirty="0"/>
              <a:t>Chiefs Resolutions:</a:t>
            </a:r>
          </a:p>
          <a:p>
            <a:pPr marL="342900" indent="-342900">
              <a:buFont typeface="Arial" panose="020B0604020202020204" pitchFamily="34" charset="0"/>
              <a:buChar char="•"/>
            </a:pPr>
            <a:r>
              <a:rPr lang="en-CA" sz="2400" b="1" dirty="0"/>
              <a:t>10-31 - </a:t>
            </a:r>
            <a:r>
              <a:rPr lang="en-CA" sz="2400" dirty="0"/>
              <a:t>Support for Sisters in Spirit. Called on Canada to support community facilities such as women's shelters and services for victims of violence and family members. Called for a </a:t>
            </a:r>
            <a:r>
              <a:rPr lang="en-CA" sz="2400" i="1" dirty="0"/>
              <a:t>public inquiry into MMIWG</a:t>
            </a:r>
          </a:p>
          <a:p>
            <a:pPr marL="342900" indent="-342900">
              <a:buFont typeface="Arial" panose="020B0604020202020204" pitchFamily="34" charset="0"/>
              <a:buChar char="•"/>
            </a:pPr>
            <a:r>
              <a:rPr lang="en-CA" sz="2400" b="1" dirty="0"/>
              <a:t>13-04 - </a:t>
            </a:r>
            <a:r>
              <a:rPr lang="en-CA" sz="2400" dirty="0"/>
              <a:t>Chiefs’</a:t>
            </a:r>
            <a:r>
              <a:rPr lang="en-CA" sz="2400" b="1" dirty="0"/>
              <a:t> </a:t>
            </a:r>
            <a:r>
              <a:rPr lang="en-CA" sz="2400" dirty="0"/>
              <a:t>Declaration to support ending violence and abuse in communities and continued strategizing on ending violence and abuse</a:t>
            </a:r>
          </a:p>
          <a:p>
            <a:pPr marL="342900" indent="-342900">
              <a:buFont typeface="Arial" panose="020B0604020202020204" pitchFamily="34" charset="0"/>
              <a:buChar char="•"/>
            </a:pPr>
            <a:r>
              <a:rPr lang="en-CA" sz="2400" b="1" dirty="0"/>
              <a:t>14-19</a:t>
            </a:r>
            <a:r>
              <a:rPr lang="en-CA" sz="2400" dirty="0"/>
              <a:t> </a:t>
            </a:r>
            <a:r>
              <a:rPr lang="en-CA" sz="2400" b="1" dirty="0"/>
              <a:t>-</a:t>
            </a:r>
            <a:r>
              <a:rPr lang="en-CA" sz="2400" dirty="0"/>
              <a:t>  First Nations Women’s Council to </a:t>
            </a:r>
            <a:r>
              <a:rPr lang="en-CA" sz="2400" i="1" dirty="0"/>
              <a:t>conduct research and compile data </a:t>
            </a:r>
            <a:r>
              <a:rPr lang="en-CA" sz="2400" dirty="0"/>
              <a:t>on issues related to MMIWG for First Nations leadership </a:t>
            </a:r>
          </a:p>
          <a:p>
            <a:pPr marL="342900" indent="-342900">
              <a:buFont typeface="Arial" panose="020B0604020202020204" pitchFamily="34" charset="0"/>
              <a:buChar char="•"/>
            </a:pPr>
            <a:r>
              <a:rPr lang="en-CA" sz="2400" b="1" dirty="0"/>
              <a:t>39-18 –</a:t>
            </a:r>
            <a:r>
              <a:rPr lang="en-CA" sz="2400" dirty="0"/>
              <a:t> Support for family gatherings and that MMIWG work include men and boys </a:t>
            </a:r>
          </a:p>
          <a:p>
            <a:pPr marL="342900" indent="-342900">
              <a:buFont typeface="Arial" panose="020B0604020202020204" pitchFamily="34" charset="0"/>
              <a:buChar char="•"/>
            </a:pPr>
            <a:r>
              <a:rPr lang="en-CA" sz="2400" b="1" dirty="0"/>
              <a:t>29-19 –</a:t>
            </a:r>
            <a:r>
              <a:rPr lang="en-CA" sz="2400" dirty="0"/>
              <a:t> Called on Canada and Ontario to provide an Ontario-based implementation plan for the MMIWG National Inquiry Calls for Justice, to support the First Nations Women’s Council and an </a:t>
            </a:r>
            <a:r>
              <a:rPr lang="en-CA" sz="2400" i="1" dirty="0"/>
              <a:t>Indigenous-led research entity and data steward</a:t>
            </a:r>
            <a:r>
              <a:rPr lang="en-CA" sz="2400" dirty="0"/>
              <a:t>, and to support a healing fund for MMIWG families</a:t>
            </a:r>
            <a:endParaRPr lang="en-US" sz="2400" dirty="0"/>
          </a:p>
        </p:txBody>
      </p:sp>
      <p:pic>
        <p:nvPicPr>
          <p:cNvPr id="3" name="Picture 2" descr="C:\Users\Owner\Documents\My Dropbox\AHHRI Project\AHHRI\Chiefs of Ontario Logo\COO logo_main.jpg"/>
          <p:cNvPicPr/>
          <p:nvPr/>
        </p:nvPicPr>
        <p:blipFill>
          <a:blip r:embed="rId2"/>
          <a:srcRect/>
          <a:stretch>
            <a:fillRect/>
          </a:stretch>
        </p:blipFill>
        <p:spPr bwMode="auto">
          <a:xfrm>
            <a:off x="10974977" y="47950"/>
            <a:ext cx="1156063" cy="999247"/>
          </a:xfrm>
          <a:prstGeom prst="rect">
            <a:avLst/>
          </a:prstGeom>
          <a:noFill/>
          <a:ln w="9525">
            <a:noFill/>
            <a:miter lim="800000"/>
            <a:headEnd/>
            <a:tailEnd/>
          </a:ln>
        </p:spPr>
      </p:pic>
      <p:sp>
        <p:nvSpPr>
          <p:cNvPr id="4" name="TextBox 3"/>
          <p:cNvSpPr txBox="1"/>
          <p:nvPr/>
        </p:nvSpPr>
        <p:spPr>
          <a:xfrm>
            <a:off x="0" y="6444343"/>
            <a:ext cx="12192000" cy="413657"/>
          </a:xfrm>
          <a:prstGeom prst="rect">
            <a:avLst/>
          </a:prstGeom>
          <a:solidFill>
            <a:srgbClr val="B00000"/>
          </a:solidFill>
        </p:spPr>
        <p:txBody>
          <a:bodyPr wrap="square" rtlCol="0">
            <a:spAutoFit/>
          </a:bodyPr>
          <a:lstStyle/>
          <a:p>
            <a:endParaRPr lang="en-US" dirty="0"/>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47" b="96502" l="779" r="98753">
                        <a14:foregroundMark x1="19252" y1="25171" x2="15121" y2="63032"/>
                        <a14:foregroundMark x1="64302" y1="14060" x2="86984" y2="31687"/>
                        <a14:foregroundMark x1="88387" y1="33813" x2="83710" y2="63923"/>
                        <a14:foregroundMark x1="89400" y1="35460" x2="90257" y2="60631"/>
                        <a14:foregroundMark x1="88153" y1="62757" x2="72720" y2="80658"/>
                        <a14:foregroundMark x1="13796" y1="37380" x2="12783" y2="75240"/>
                      </a14:backgroundRemoval>
                    </a14:imgEffect>
                  </a14:imgLayer>
                </a14:imgProps>
              </a:ext>
              <a:ext uri="{28A0092B-C50C-407E-A947-70E740481C1C}">
                <a14:useLocalDpi xmlns:a14="http://schemas.microsoft.com/office/drawing/2010/main" val="0"/>
              </a:ext>
            </a:extLst>
          </a:blip>
          <a:stretch>
            <a:fillRect/>
          </a:stretch>
        </p:blipFill>
        <p:spPr>
          <a:xfrm>
            <a:off x="0" y="2"/>
            <a:ext cx="1122959" cy="1227907"/>
          </a:xfrm>
          <a:prstGeom prst="rect">
            <a:avLst/>
          </a:prstGeom>
        </p:spPr>
      </p:pic>
      <p:sp>
        <p:nvSpPr>
          <p:cNvPr id="5" name="TextBox 4"/>
          <p:cNvSpPr txBox="1"/>
          <p:nvPr/>
        </p:nvSpPr>
        <p:spPr>
          <a:xfrm>
            <a:off x="1122959" y="271582"/>
            <a:ext cx="9754047" cy="492443"/>
          </a:xfrm>
          <a:prstGeom prst="rect">
            <a:avLst/>
          </a:prstGeom>
          <a:noFill/>
        </p:spPr>
        <p:txBody>
          <a:bodyPr wrap="square" rtlCol="0">
            <a:spAutoFit/>
          </a:bodyPr>
          <a:lstStyle/>
          <a:p>
            <a:pPr algn="ctr"/>
            <a:r>
              <a:rPr lang="en-US" sz="2600" b="1" dirty="0">
                <a:solidFill>
                  <a:srgbClr val="C00000"/>
                </a:solidFill>
              </a:rPr>
              <a:t>Gender-Based Violence Research: Risk and Danger Assessment Tools</a:t>
            </a:r>
            <a:endParaRPr lang="en-US" sz="2600" dirty="0"/>
          </a:p>
        </p:txBody>
      </p:sp>
    </p:spTree>
    <p:extLst>
      <p:ext uri="{BB962C8B-B14F-4D97-AF65-F5344CB8AC3E}">
        <p14:creationId xmlns:p14="http://schemas.microsoft.com/office/powerpoint/2010/main" val="487289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0316" y="1499489"/>
            <a:ext cx="9525660" cy="4154984"/>
          </a:xfrm>
          <a:prstGeom prst="rect">
            <a:avLst/>
          </a:prstGeom>
          <a:noFill/>
        </p:spPr>
        <p:txBody>
          <a:bodyPr wrap="square" rtlCol="0">
            <a:spAutoFit/>
          </a:bodyPr>
          <a:lstStyle/>
          <a:p>
            <a:r>
              <a:rPr lang="en-US" sz="2400" b="1" dirty="0"/>
              <a:t>First Nations Women’s Council</a:t>
            </a:r>
          </a:p>
          <a:p>
            <a:pPr marL="342900" indent="-342900">
              <a:buFont typeface="Arial" panose="020B0604020202020204" pitchFamily="34" charset="0"/>
              <a:buChar char="•"/>
            </a:pPr>
            <a:r>
              <a:rPr lang="en-CA" sz="2400" dirty="0">
                <a:cs typeface="Arial" panose="020B0604020202020204" pitchFamily="34" charset="0"/>
              </a:rPr>
              <a:t>The Chiefs of Ontario First Nations Women’s Council (FNWC) is an advisory council to the Ontario First Nations Chiefs in Assembly on ending violence against women and girls and promoting community well-being</a:t>
            </a:r>
          </a:p>
          <a:p>
            <a:pPr marL="342900" indent="-342900">
              <a:buFont typeface="Arial" panose="020B0604020202020204" pitchFamily="34" charset="0"/>
              <a:buChar char="•"/>
            </a:pPr>
            <a:r>
              <a:rPr lang="en-CA" sz="2400" dirty="0">
                <a:cs typeface="Arial" panose="020B0604020202020204" pitchFamily="34" charset="0"/>
              </a:rPr>
              <a:t>FNWC was established by Leadership Council in 2011 as a caucus to provide a First Nations voice to Ontario’s strategy to end violence against Indigenous women</a:t>
            </a:r>
          </a:p>
          <a:p>
            <a:pPr marL="342900" indent="-342900">
              <a:buFont typeface="Arial" panose="020B0604020202020204" pitchFamily="34" charset="0"/>
              <a:buChar char="•"/>
            </a:pPr>
            <a:r>
              <a:rPr lang="en-CA" sz="2400" dirty="0">
                <a:cs typeface="Arial" panose="020B0604020202020204" pitchFamily="34" charset="0"/>
              </a:rPr>
              <a:t>Members: </a:t>
            </a:r>
            <a:r>
              <a:rPr lang="en-CA" sz="2400" dirty="0" err="1">
                <a:cs typeface="Arial" panose="020B0604020202020204" pitchFamily="34" charset="0"/>
              </a:rPr>
              <a:t>Nishnawbe</a:t>
            </a:r>
            <a:r>
              <a:rPr lang="en-CA" sz="2400" dirty="0">
                <a:cs typeface="Arial" panose="020B0604020202020204" pitchFamily="34" charset="0"/>
              </a:rPr>
              <a:t> </a:t>
            </a:r>
            <a:r>
              <a:rPr lang="en-CA" sz="2400" dirty="0" err="1">
                <a:cs typeface="Arial" panose="020B0604020202020204" pitchFamily="34" charset="0"/>
              </a:rPr>
              <a:t>Aski</a:t>
            </a:r>
            <a:r>
              <a:rPr lang="en-CA" sz="2400" dirty="0">
                <a:cs typeface="Arial" panose="020B0604020202020204" pitchFamily="34" charset="0"/>
              </a:rPr>
              <a:t> Nation, Anishinabek Nation, Grand Council Treaty #3, Association of Iroquois and Allied Indians, Independent First Nations, Mohawk Council of </a:t>
            </a:r>
            <a:r>
              <a:rPr lang="en-CA" sz="2400" dirty="0" err="1">
                <a:cs typeface="Arial" panose="020B0604020202020204" pitchFamily="34" charset="0"/>
              </a:rPr>
              <a:t>Akwesasne</a:t>
            </a:r>
            <a:r>
              <a:rPr lang="en-CA" sz="2400" dirty="0">
                <a:cs typeface="Arial" panose="020B0604020202020204" pitchFamily="34" charset="0"/>
              </a:rPr>
              <a:t>, Six Nations of the Grand River</a:t>
            </a:r>
          </a:p>
        </p:txBody>
      </p:sp>
      <p:pic>
        <p:nvPicPr>
          <p:cNvPr id="3" name="Picture 2" descr="C:\Users\Owner\Documents\My Dropbox\AHHRI Project\AHHRI\Chiefs of Ontario Logo\COO logo_main.jpg"/>
          <p:cNvPicPr/>
          <p:nvPr/>
        </p:nvPicPr>
        <p:blipFill>
          <a:blip r:embed="rId2"/>
          <a:srcRect/>
          <a:stretch>
            <a:fillRect/>
          </a:stretch>
        </p:blipFill>
        <p:spPr bwMode="auto">
          <a:xfrm>
            <a:off x="10974977" y="47950"/>
            <a:ext cx="1156063" cy="999247"/>
          </a:xfrm>
          <a:prstGeom prst="rect">
            <a:avLst/>
          </a:prstGeom>
          <a:noFill/>
          <a:ln w="9525">
            <a:noFill/>
            <a:miter lim="800000"/>
            <a:headEnd/>
            <a:tailEnd/>
          </a:ln>
        </p:spPr>
      </p:pic>
      <p:sp>
        <p:nvSpPr>
          <p:cNvPr id="4" name="TextBox 3"/>
          <p:cNvSpPr txBox="1"/>
          <p:nvPr/>
        </p:nvSpPr>
        <p:spPr>
          <a:xfrm>
            <a:off x="0" y="6444343"/>
            <a:ext cx="12192000" cy="413657"/>
          </a:xfrm>
          <a:prstGeom prst="rect">
            <a:avLst/>
          </a:prstGeom>
          <a:solidFill>
            <a:srgbClr val="B00000"/>
          </a:solidFill>
        </p:spPr>
        <p:txBody>
          <a:bodyPr wrap="square" rtlCol="0">
            <a:spAutoFit/>
          </a:bodyPr>
          <a:lstStyle/>
          <a:p>
            <a:endParaRPr lang="en-US" dirty="0"/>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47" b="96502" l="779" r="98753">
                        <a14:foregroundMark x1="19252" y1="25171" x2="15121" y2="63032"/>
                        <a14:foregroundMark x1="64302" y1="14060" x2="86984" y2="31687"/>
                        <a14:foregroundMark x1="88387" y1="33813" x2="83710" y2="63923"/>
                        <a14:foregroundMark x1="89400" y1="35460" x2="90257" y2="60631"/>
                        <a14:foregroundMark x1="88153" y1="62757" x2="72720" y2="80658"/>
                        <a14:foregroundMark x1="13796" y1="37380" x2="12783" y2="75240"/>
                      </a14:backgroundRemoval>
                    </a14:imgEffect>
                  </a14:imgLayer>
                </a14:imgProps>
              </a:ext>
              <a:ext uri="{28A0092B-C50C-407E-A947-70E740481C1C}">
                <a14:useLocalDpi xmlns:a14="http://schemas.microsoft.com/office/drawing/2010/main" val="0"/>
              </a:ext>
            </a:extLst>
          </a:blip>
          <a:stretch>
            <a:fillRect/>
          </a:stretch>
        </p:blipFill>
        <p:spPr>
          <a:xfrm>
            <a:off x="0" y="2"/>
            <a:ext cx="1122959" cy="1227907"/>
          </a:xfrm>
          <a:prstGeom prst="rect">
            <a:avLst/>
          </a:prstGeom>
        </p:spPr>
      </p:pic>
      <p:sp>
        <p:nvSpPr>
          <p:cNvPr id="5" name="TextBox 4"/>
          <p:cNvSpPr txBox="1"/>
          <p:nvPr/>
        </p:nvSpPr>
        <p:spPr>
          <a:xfrm>
            <a:off x="1122959" y="271582"/>
            <a:ext cx="9754047" cy="492443"/>
          </a:xfrm>
          <a:prstGeom prst="rect">
            <a:avLst/>
          </a:prstGeom>
          <a:noFill/>
        </p:spPr>
        <p:txBody>
          <a:bodyPr wrap="square" rtlCol="0">
            <a:spAutoFit/>
          </a:bodyPr>
          <a:lstStyle/>
          <a:p>
            <a:pPr algn="ctr"/>
            <a:r>
              <a:rPr lang="en-US" sz="2600" b="1" dirty="0">
                <a:solidFill>
                  <a:srgbClr val="C00000"/>
                </a:solidFill>
              </a:rPr>
              <a:t>Gender-Based Violence Research: Risk and Danger Assessment Tools</a:t>
            </a:r>
            <a:endParaRPr lang="en-US" sz="2600" dirty="0"/>
          </a:p>
        </p:txBody>
      </p:sp>
      <p:pic>
        <p:nvPicPr>
          <p:cNvPr id="7" name="Picture 2" descr="WALKING TOGETHER: ONTARIO'S LONG-TERM STRATEGY TO END VIOLENCE AGAINST  INDIGENOUS WOMEN Year Two Update - March 2018">
            <a:extLst>
              <a:ext uri="{FF2B5EF4-FFF2-40B4-BE49-F238E27FC236}">
                <a16:creationId xmlns:a16="http://schemas.microsoft.com/office/drawing/2014/main" id="{2656E183-F2FE-4C74-A2E2-FA4B304003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4827" y="1471433"/>
            <a:ext cx="1826843" cy="23646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194827" y="3856555"/>
            <a:ext cx="1826843" cy="1138773"/>
          </a:xfrm>
          <a:prstGeom prst="rect">
            <a:avLst/>
          </a:prstGeom>
          <a:noFill/>
        </p:spPr>
        <p:txBody>
          <a:bodyPr wrap="square" rtlCol="0">
            <a:spAutoFit/>
          </a:bodyPr>
          <a:lstStyle/>
          <a:p>
            <a:r>
              <a:rPr lang="en-US" sz="1000" i="1" dirty="0">
                <a:ea typeface="Trebuchet MS" panose="020B0603020202020204" pitchFamily="34" charset="0"/>
                <a:cs typeface="Arial" panose="020B0604020202020204" pitchFamily="34" charset="0"/>
              </a:rPr>
              <a:t>Image: Maxine Noel. Walking Together: Ontario’s Long-Term Strategy to End Violence Against Indigenous Women.                                                        Year Two report, 2018</a:t>
            </a:r>
            <a:endParaRPr lang="en-US" sz="1000" dirty="0">
              <a:ea typeface="Trebuchet MS" panose="020B0603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7212355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7968</TotalTime>
  <Words>4034</Words>
  <Application>Microsoft Office PowerPoint</Application>
  <PresentationFormat>Widescreen</PresentationFormat>
  <Paragraphs>278</Paragraphs>
  <Slides>36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Calibri Light</vt:lpstr>
      <vt:lpstr>Office Theme</vt:lpstr>
      <vt:lpstr>PowerPoint Presentation</vt:lpstr>
      <vt:lpstr>PowerPoint Presentation</vt:lpstr>
      <vt:lpstr>PowerPoint Presentation</vt:lpstr>
      <vt:lpstr>  Gender-Based Violence Research: Risk and Danger Assessment Tools </vt:lpstr>
      <vt:lpstr>  Gender-Based Violence Research: Risk and Danger Assessment Tools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Rebekah Ederer</dc:creator>
  <cp:lastModifiedBy>Tuesday Johnson-MacDonald</cp:lastModifiedBy>
  <cp:revision>540</cp:revision>
  <dcterms:created xsi:type="dcterms:W3CDTF">2023-06-15T11:52:36Z</dcterms:created>
  <dcterms:modified xsi:type="dcterms:W3CDTF">2023-10-26T15:28:50Z</dcterms:modified>
</cp:coreProperties>
</file>