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 id="2147483659" r:id="rId6"/>
    <p:sldMasterId id="2147483662" r:id="rId7"/>
  </p:sldMasterIdLst>
  <p:notesMasterIdLst>
    <p:notesMasterId r:id="rId36"/>
  </p:notesMasterIdLst>
  <p:handoutMasterIdLst>
    <p:handoutMasterId r:id="rId37"/>
  </p:handoutMasterIdLst>
  <p:sldIdLst>
    <p:sldId id="256" r:id="rId8"/>
    <p:sldId id="714" r:id="rId9"/>
    <p:sldId id="744" r:id="rId10"/>
    <p:sldId id="745" r:id="rId11"/>
    <p:sldId id="267" r:id="rId12"/>
    <p:sldId id="727" r:id="rId13"/>
    <p:sldId id="269" r:id="rId14"/>
    <p:sldId id="264" r:id="rId15"/>
    <p:sldId id="266" r:id="rId16"/>
    <p:sldId id="742" r:id="rId17"/>
    <p:sldId id="322" r:id="rId18"/>
    <p:sldId id="339" r:id="rId19"/>
    <p:sldId id="279" r:id="rId20"/>
    <p:sldId id="708" r:id="rId21"/>
    <p:sldId id="724" r:id="rId22"/>
    <p:sldId id="294" r:id="rId23"/>
    <p:sldId id="720" r:id="rId24"/>
    <p:sldId id="721" r:id="rId25"/>
    <p:sldId id="730" r:id="rId26"/>
    <p:sldId id="731" r:id="rId27"/>
    <p:sldId id="732" r:id="rId28"/>
    <p:sldId id="733" r:id="rId29"/>
    <p:sldId id="735" r:id="rId30"/>
    <p:sldId id="736" r:id="rId31"/>
    <p:sldId id="739" r:id="rId32"/>
    <p:sldId id="740" r:id="rId33"/>
    <p:sldId id="348" r:id="rId34"/>
    <p:sldId id="342" r:id="rId35"/>
  </p:sldIdLst>
  <p:sldSz cx="12192000" cy="6858000"/>
  <p:notesSz cx="10242550" cy="7812088"/>
  <p:embeddedFontLst>
    <p:embeddedFont>
      <p:font typeface="Calibri" panose="020F0502020204030204" pitchFamily="34" charset="0"/>
      <p:regular r:id="rId38"/>
      <p:bold r:id="rId39"/>
      <p:italic r:id="rId40"/>
      <p:boldItalic r:id="rId41"/>
    </p:embeddedFont>
    <p:embeddedFont>
      <p:font typeface="Lucida Sans" panose="020B0602030504020204" pitchFamily="34" charset="0"/>
      <p:regular r:id="rId42"/>
      <p:bold r:id="rId43"/>
      <p:italic r:id="rId44"/>
      <p:boldItalic r:id="rId45"/>
    </p:embeddedFont>
    <p:embeddedFont>
      <p:font typeface="Merriweather" panose="00000500000000000000" pitchFamily="2" charset="0"/>
      <p:regular r:id="rId46"/>
      <p:bold r:id="rId47"/>
      <p:italic r:id="rId48"/>
      <p:boldItalic r:id="rId49"/>
    </p:embeddedFont>
    <p:embeddedFont>
      <p:font typeface="Merriweather Light" panose="00000400000000000000" pitchFamily="2" charset="0"/>
      <p:regular r:id="rId50"/>
      <p:bold r:id="rId51"/>
      <p:italic r:id="rId52"/>
      <p:boldItalic r:id="rId53"/>
    </p:embeddedFont>
    <p:embeddedFont>
      <p:font typeface="Raleway" pitchFamily="2" charset="0"/>
      <p:regular r:id="rId54"/>
      <p:bold r:id="rId55"/>
      <p:italic r:id="rId56"/>
      <p:boldItalic r:id="rId57"/>
    </p:embeddedFont>
    <p:embeddedFont>
      <p:font typeface="Raleway Light" pitchFamily="2" charset="0"/>
      <p:regular r:id="rId58"/>
      <p:bold r:id="rId59"/>
      <p:italic r:id="rId60"/>
      <p:boldItalic r:id="rId61"/>
    </p:embeddedFont>
    <p:embeddedFont>
      <p:font typeface="Raleway Thin" pitchFamily="2"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461" userDrawn="1">
          <p15:clr>
            <a:srgbClr val="A4A3A4"/>
          </p15:clr>
        </p15:guide>
        <p15:guide id="2" pos="3226" userDrawn="1">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9" roundtripDataSignature="AMtx7mifspnknW7GJcqRR//yqk55TOqp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2003FE-4AEB-461F-8829-BB6D226B35A9}" v="2154" dt="2023-10-24T20:50:57.1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92" autoAdjust="0"/>
  </p:normalViewPr>
  <p:slideViewPr>
    <p:cSldViewPr snapToGrid="0">
      <p:cViewPr varScale="1">
        <p:scale>
          <a:sx n="59" d="100"/>
          <a:sy n="59" d="100"/>
        </p:scale>
        <p:origin x="868" y="6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461"/>
        <p:guide pos="322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2.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font" Target="fonts/font26.fntdata"/><Relationship Id="rId120" Type="http://schemas.openxmlformats.org/officeDocument/2006/relationships/presProps" Target="presProps.xml"/><Relationship Id="rId125"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123"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font" Target="fonts/font24.fntdata"/><Relationship Id="rId119" Type="http://customschemas.google.com/relationships/presentationmetadata" Target="meta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12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8" Type="http://schemas.openxmlformats.org/officeDocument/2006/relationships/slide" Target="slides/slide1.xml"/><Relationship Id="rId51" Type="http://schemas.openxmlformats.org/officeDocument/2006/relationships/font" Target="fonts/font14.fntdata"/><Relationship Id="rId12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124"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bot-Hamden, Sydney" userId="1fa1ed9b-7ead-468a-b3da-c1547555edb9" providerId="ADAL" clId="{262003FE-4AEB-461F-8829-BB6D226B35A9}"/>
    <pc:docChg chg="custSel addSld delSld modSld">
      <pc:chgData name="Chabot-Hamden, Sydney" userId="1fa1ed9b-7ead-468a-b3da-c1547555edb9" providerId="ADAL" clId="{262003FE-4AEB-461F-8829-BB6D226B35A9}" dt="2023-10-26T15:18:13.983" v="3009" actId="2696"/>
      <pc:docMkLst>
        <pc:docMk/>
      </pc:docMkLst>
      <pc:sldChg chg="modSp mod">
        <pc:chgData name="Chabot-Hamden, Sydney" userId="1fa1ed9b-7ead-468a-b3da-c1547555edb9" providerId="ADAL" clId="{262003FE-4AEB-461F-8829-BB6D226B35A9}" dt="2023-10-24T20:23:27.031" v="2206" actId="20577"/>
        <pc:sldMkLst>
          <pc:docMk/>
          <pc:sldMk cId="0" sldId="256"/>
        </pc:sldMkLst>
        <pc:spChg chg="mod">
          <ac:chgData name="Chabot-Hamden, Sydney" userId="1fa1ed9b-7ead-468a-b3da-c1547555edb9" providerId="ADAL" clId="{262003FE-4AEB-461F-8829-BB6D226B35A9}" dt="2023-10-24T20:23:27.031" v="2206" actId="20577"/>
          <ac:spMkLst>
            <pc:docMk/>
            <pc:sldMk cId="0" sldId="256"/>
            <ac:spMk id="64" creationId="{00000000-0000-0000-0000-000000000000}"/>
          </ac:spMkLst>
        </pc:spChg>
      </pc:sldChg>
      <pc:sldChg chg="modNotesTx">
        <pc:chgData name="Chabot-Hamden, Sydney" userId="1fa1ed9b-7ead-468a-b3da-c1547555edb9" providerId="ADAL" clId="{262003FE-4AEB-461F-8829-BB6D226B35A9}" dt="2023-10-25T17:55:12.636" v="2254"/>
        <pc:sldMkLst>
          <pc:docMk/>
          <pc:sldMk cId="0" sldId="264"/>
        </pc:sldMkLst>
      </pc:sldChg>
      <pc:sldChg chg="modNotesTx">
        <pc:chgData name="Chabot-Hamden, Sydney" userId="1fa1ed9b-7ead-468a-b3da-c1547555edb9" providerId="ADAL" clId="{262003FE-4AEB-461F-8829-BB6D226B35A9}" dt="2023-10-25T17:55:49.898" v="2259"/>
        <pc:sldMkLst>
          <pc:docMk/>
          <pc:sldMk cId="0" sldId="266"/>
        </pc:sldMkLst>
      </pc:sldChg>
      <pc:sldChg chg="del mod modShow">
        <pc:chgData name="Chabot-Hamden, Sydney" userId="1fa1ed9b-7ead-468a-b3da-c1547555edb9" providerId="ADAL" clId="{262003FE-4AEB-461F-8829-BB6D226B35A9}" dt="2023-10-26T15:18:13.983" v="3009" actId="2696"/>
        <pc:sldMkLst>
          <pc:docMk/>
          <pc:sldMk cId="0" sldId="271"/>
        </pc:sldMkLst>
      </pc:sldChg>
      <pc:sldChg chg="modNotesTx">
        <pc:chgData name="Chabot-Hamden, Sydney" userId="1fa1ed9b-7ead-468a-b3da-c1547555edb9" providerId="ADAL" clId="{262003FE-4AEB-461F-8829-BB6D226B35A9}" dt="2023-10-25T17:56:29.734" v="2299"/>
        <pc:sldMkLst>
          <pc:docMk/>
          <pc:sldMk cId="924386456" sldId="322"/>
        </pc:sldMkLst>
      </pc:sldChg>
      <pc:sldChg chg="modNotesTx">
        <pc:chgData name="Chabot-Hamden, Sydney" userId="1fa1ed9b-7ead-468a-b3da-c1547555edb9" providerId="ADAL" clId="{262003FE-4AEB-461F-8829-BB6D226B35A9}" dt="2023-10-25T17:56:43.885" v="2300"/>
        <pc:sldMkLst>
          <pc:docMk/>
          <pc:sldMk cId="2977647305" sldId="339"/>
        </pc:sldMkLst>
      </pc:sldChg>
      <pc:sldChg chg="modNotesTx">
        <pc:chgData name="Chabot-Hamden, Sydney" userId="1fa1ed9b-7ead-468a-b3da-c1547555edb9" providerId="ADAL" clId="{262003FE-4AEB-461F-8829-BB6D226B35A9}" dt="2023-10-25T17:57:07.590" v="2303"/>
        <pc:sldMkLst>
          <pc:docMk/>
          <pc:sldMk cId="761536746" sldId="708"/>
        </pc:sldMkLst>
      </pc:sldChg>
      <pc:sldChg chg="modSp mod modNotesTx">
        <pc:chgData name="Chabot-Hamden, Sydney" userId="1fa1ed9b-7ead-468a-b3da-c1547555edb9" providerId="ADAL" clId="{262003FE-4AEB-461F-8829-BB6D226B35A9}" dt="2023-10-25T22:11:34.538" v="3007" actId="20577"/>
        <pc:sldMkLst>
          <pc:docMk/>
          <pc:sldMk cId="701736802" sldId="721"/>
        </pc:sldMkLst>
        <pc:spChg chg="mod">
          <ac:chgData name="Chabot-Hamden, Sydney" userId="1fa1ed9b-7ead-468a-b3da-c1547555edb9" providerId="ADAL" clId="{262003FE-4AEB-461F-8829-BB6D226B35A9}" dt="2023-10-24T20:04:25.372" v="2151" actId="20577"/>
          <ac:spMkLst>
            <pc:docMk/>
            <pc:sldMk cId="701736802" sldId="721"/>
            <ac:spMk id="123" creationId="{00000000-0000-0000-0000-000000000000}"/>
          </ac:spMkLst>
        </pc:spChg>
        <pc:picChg chg="mod">
          <ac:chgData name="Chabot-Hamden, Sydney" userId="1fa1ed9b-7ead-468a-b3da-c1547555edb9" providerId="ADAL" clId="{262003FE-4AEB-461F-8829-BB6D226B35A9}" dt="2023-10-24T20:04:28.529" v="2152" actId="1076"/>
          <ac:picMkLst>
            <pc:docMk/>
            <pc:sldMk cId="701736802" sldId="721"/>
            <ac:picMk id="124" creationId="{00000000-0000-0000-0000-000000000000}"/>
          </ac:picMkLst>
        </pc:picChg>
      </pc:sldChg>
      <pc:sldChg chg="modSp del mod modNotesTx">
        <pc:chgData name="Chabot-Hamden, Sydney" userId="1fa1ed9b-7ead-468a-b3da-c1547555edb9" providerId="ADAL" clId="{262003FE-4AEB-461F-8829-BB6D226B35A9}" dt="2023-10-26T15:17:34.020" v="3008" actId="2696"/>
        <pc:sldMkLst>
          <pc:docMk/>
          <pc:sldMk cId="3281558157" sldId="723"/>
        </pc:sldMkLst>
        <pc:spChg chg="mod">
          <ac:chgData name="Chabot-Hamden, Sydney" userId="1fa1ed9b-7ead-468a-b3da-c1547555edb9" providerId="ADAL" clId="{262003FE-4AEB-461F-8829-BB6D226B35A9}" dt="2023-10-25T17:54:23.542" v="2251" actId="1076"/>
          <ac:spMkLst>
            <pc:docMk/>
            <pc:sldMk cId="3281558157" sldId="723"/>
            <ac:spMk id="3" creationId="{7901C658-97E9-5B8F-1587-6D427FA1A5FC}"/>
          </ac:spMkLst>
        </pc:spChg>
        <pc:spChg chg="mod">
          <ac:chgData name="Chabot-Hamden, Sydney" userId="1fa1ed9b-7ead-468a-b3da-c1547555edb9" providerId="ADAL" clId="{262003FE-4AEB-461F-8829-BB6D226B35A9}" dt="2023-10-25T17:54:20.823" v="2250" actId="1076"/>
          <ac:spMkLst>
            <pc:docMk/>
            <pc:sldMk cId="3281558157" sldId="723"/>
            <ac:spMk id="9" creationId="{7D45E87B-0FCA-D09E-6E9E-F9085C41DBDA}"/>
          </ac:spMkLst>
        </pc:spChg>
        <pc:spChg chg="mod">
          <ac:chgData name="Chabot-Hamden, Sydney" userId="1fa1ed9b-7ead-468a-b3da-c1547555edb9" providerId="ADAL" clId="{262003FE-4AEB-461F-8829-BB6D226B35A9}" dt="2023-10-25T17:54:17.772" v="2249" actId="1076"/>
          <ac:spMkLst>
            <pc:docMk/>
            <pc:sldMk cId="3281558157" sldId="723"/>
            <ac:spMk id="10" creationId="{6AB33115-66C8-F68D-38AD-6C72B3193D2E}"/>
          </ac:spMkLst>
        </pc:spChg>
      </pc:sldChg>
      <pc:sldChg chg="modNotesTx">
        <pc:chgData name="Chabot-Hamden, Sydney" userId="1fa1ed9b-7ead-468a-b3da-c1547555edb9" providerId="ADAL" clId="{262003FE-4AEB-461F-8829-BB6D226B35A9}" dt="2023-10-23T19:22:15.895" v="576" actId="20577"/>
        <pc:sldMkLst>
          <pc:docMk/>
          <pc:sldMk cId="3225610784" sldId="731"/>
        </pc:sldMkLst>
      </pc:sldChg>
      <pc:sldChg chg="modSp mod modNotesTx">
        <pc:chgData name="Chabot-Hamden, Sydney" userId="1fa1ed9b-7ead-468a-b3da-c1547555edb9" providerId="ADAL" clId="{262003FE-4AEB-461F-8829-BB6D226B35A9}" dt="2023-10-23T19:23:54.298" v="808" actId="20577"/>
        <pc:sldMkLst>
          <pc:docMk/>
          <pc:sldMk cId="2612380958" sldId="732"/>
        </pc:sldMkLst>
        <pc:picChg chg="mod">
          <ac:chgData name="Chabot-Hamden, Sydney" userId="1fa1ed9b-7ead-468a-b3da-c1547555edb9" providerId="ADAL" clId="{262003FE-4AEB-461F-8829-BB6D226B35A9}" dt="2023-10-23T18:49:57.819" v="0" actId="1076"/>
          <ac:picMkLst>
            <pc:docMk/>
            <pc:sldMk cId="2612380958" sldId="732"/>
            <ac:picMk id="3" creationId="{924A0B4D-BB40-B081-76CE-EACE962AF58A}"/>
          </ac:picMkLst>
        </pc:picChg>
      </pc:sldChg>
      <pc:sldChg chg="addSp modSp mod modNotesTx">
        <pc:chgData name="Chabot-Hamden, Sydney" userId="1fa1ed9b-7ead-468a-b3da-c1547555edb9" providerId="ADAL" clId="{262003FE-4AEB-461F-8829-BB6D226B35A9}" dt="2023-10-23T20:05:04.101" v="2068" actId="1076"/>
        <pc:sldMkLst>
          <pc:docMk/>
          <pc:sldMk cId="1097519040" sldId="736"/>
        </pc:sldMkLst>
        <pc:spChg chg="mod">
          <ac:chgData name="Chabot-Hamden, Sydney" userId="1fa1ed9b-7ead-468a-b3da-c1547555edb9" providerId="ADAL" clId="{262003FE-4AEB-461F-8829-BB6D226B35A9}" dt="2023-10-23T20:04:58.720" v="2066" actId="1076"/>
          <ac:spMkLst>
            <pc:docMk/>
            <pc:sldMk cId="1097519040" sldId="736"/>
            <ac:spMk id="95" creationId="{00000000-0000-0000-0000-000000000000}"/>
          </ac:spMkLst>
        </pc:spChg>
        <pc:picChg chg="add mod">
          <ac:chgData name="Chabot-Hamden, Sydney" userId="1fa1ed9b-7ead-468a-b3da-c1547555edb9" providerId="ADAL" clId="{262003FE-4AEB-461F-8829-BB6D226B35A9}" dt="2023-10-23T20:05:04.101" v="2068" actId="1076"/>
          <ac:picMkLst>
            <pc:docMk/>
            <pc:sldMk cId="1097519040" sldId="736"/>
            <ac:picMk id="6" creationId="{E9B71FA2-0C11-1318-03B6-0C42FD9E1D00}"/>
          </ac:picMkLst>
        </pc:picChg>
      </pc:sldChg>
      <pc:sldChg chg="modNotesTx">
        <pc:chgData name="Chabot-Hamden, Sydney" userId="1fa1ed9b-7ead-468a-b3da-c1547555edb9" providerId="ADAL" clId="{262003FE-4AEB-461F-8829-BB6D226B35A9}" dt="2023-10-23T19:33:29" v="2063" actId="20577"/>
        <pc:sldMkLst>
          <pc:docMk/>
          <pc:sldMk cId="1216079305" sldId="739"/>
        </pc:sldMkLst>
      </pc:sldChg>
      <pc:sldChg chg="del mod modShow">
        <pc:chgData name="Chabot-Hamden, Sydney" userId="1fa1ed9b-7ead-468a-b3da-c1547555edb9" providerId="ADAL" clId="{262003FE-4AEB-461F-8829-BB6D226B35A9}" dt="2023-10-26T15:18:13.983" v="3009" actId="2696"/>
        <pc:sldMkLst>
          <pc:docMk/>
          <pc:sldMk cId="2199965478" sldId="741"/>
        </pc:sldMkLst>
      </pc:sldChg>
      <pc:sldChg chg="modNotesTx">
        <pc:chgData name="Chabot-Hamden, Sydney" userId="1fa1ed9b-7ead-468a-b3da-c1547555edb9" providerId="ADAL" clId="{262003FE-4AEB-461F-8829-BB6D226B35A9}" dt="2023-10-24T20:50:54.506" v="2241" actId="20577"/>
        <pc:sldMkLst>
          <pc:docMk/>
          <pc:sldMk cId="568489821" sldId="742"/>
        </pc:sldMkLst>
      </pc:sldChg>
      <pc:sldChg chg="add del">
        <pc:chgData name="Chabot-Hamden, Sydney" userId="1fa1ed9b-7ead-468a-b3da-c1547555edb9" providerId="ADAL" clId="{262003FE-4AEB-461F-8829-BB6D226B35A9}" dt="2023-10-24T20:22:00.628" v="2159" actId="2696"/>
        <pc:sldMkLst>
          <pc:docMk/>
          <pc:sldMk cId="3660923578" sldId="743"/>
        </pc:sldMkLst>
      </pc:sldChg>
      <pc:sldChg chg="add">
        <pc:chgData name="Chabot-Hamden, Sydney" userId="1fa1ed9b-7ead-468a-b3da-c1547555edb9" providerId="ADAL" clId="{262003FE-4AEB-461F-8829-BB6D226B35A9}" dt="2023-10-24T20:19:47.988" v="2156"/>
        <pc:sldMkLst>
          <pc:docMk/>
          <pc:sldMk cId="3624435238" sldId="744"/>
        </pc:sldMkLst>
      </pc:sldChg>
      <pc:sldChg chg="add">
        <pc:chgData name="Chabot-Hamden, Sydney" userId="1fa1ed9b-7ead-468a-b3da-c1547555edb9" providerId="ADAL" clId="{262003FE-4AEB-461F-8829-BB6D226B35A9}" dt="2023-10-24T20:19:52.152" v="2158"/>
        <pc:sldMkLst>
          <pc:docMk/>
          <pc:sldMk cId="374371026" sldId="74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132B9C-A4E7-4073-B790-9F6252733F89}"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CA"/>
        </a:p>
      </dgm:t>
    </dgm:pt>
    <dgm:pt modelId="{E88976C9-1BCC-4761-BA6F-540665446432}">
      <dgm:prSet phldrT="[Text]" custT="1"/>
      <dgm:spPr/>
      <dgm:t>
        <a:bodyPr/>
        <a:lstStyle/>
        <a:p>
          <a:r>
            <a:rPr lang="en-CA" sz="1400" b="1"/>
            <a:t>Children and Youth</a:t>
          </a:r>
        </a:p>
      </dgm:t>
    </dgm:pt>
    <dgm:pt modelId="{C099C094-53D8-4F6D-BB2C-1D4FD5BEBCD3}" type="parTrans" cxnId="{39982757-E40D-4459-BDAE-251F80722C2F}">
      <dgm:prSet/>
      <dgm:spPr/>
      <dgm:t>
        <a:bodyPr/>
        <a:lstStyle/>
        <a:p>
          <a:endParaRPr lang="en-CA"/>
        </a:p>
      </dgm:t>
    </dgm:pt>
    <dgm:pt modelId="{702B8DCE-6F78-4519-A5E6-16D46BC4D55B}" type="sibTrans" cxnId="{39982757-E40D-4459-BDAE-251F80722C2F}">
      <dgm:prSet/>
      <dgm:spPr/>
      <dgm:t>
        <a:bodyPr/>
        <a:lstStyle/>
        <a:p>
          <a:endParaRPr lang="en-CA"/>
        </a:p>
      </dgm:t>
    </dgm:pt>
    <dgm:pt modelId="{DF4ACAB6-DB0A-46AA-9A7E-A372068850E6}">
      <dgm:prSet phldrT="[Text]" custT="1"/>
      <dgm:spPr/>
      <dgm:t>
        <a:bodyPr/>
        <a:lstStyle/>
        <a:p>
          <a:r>
            <a:rPr lang="en-CA" sz="1200" b="1"/>
            <a:t>Health and Education Leaders</a:t>
          </a:r>
        </a:p>
      </dgm:t>
    </dgm:pt>
    <dgm:pt modelId="{1BF28E6D-EA52-42BC-B610-8C73998C0C4B}" type="parTrans" cxnId="{736597A4-80A4-4B7C-81EC-14AE1D4A0F59}">
      <dgm:prSet/>
      <dgm:spPr/>
      <dgm:t>
        <a:bodyPr/>
        <a:lstStyle/>
        <a:p>
          <a:endParaRPr lang="en-CA"/>
        </a:p>
      </dgm:t>
    </dgm:pt>
    <dgm:pt modelId="{3D4A1060-5A91-4885-82F3-362D8EB5DBD6}" type="sibTrans" cxnId="{736597A4-80A4-4B7C-81EC-14AE1D4A0F59}">
      <dgm:prSet/>
      <dgm:spPr/>
      <dgm:t>
        <a:bodyPr/>
        <a:lstStyle/>
        <a:p>
          <a:endParaRPr lang="en-CA"/>
        </a:p>
      </dgm:t>
    </dgm:pt>
    <dgm:pt modelId="{A3CE39F0-179A-4F0A-8A94-312197084480}">
      <dgm:prSet phldrT="[Text]"/>
      <dgm:spPr/>
      <dgm:t>
        <a:bodyPr/>
        <a:lstStyle/>
        <a:p>
          <a:r>
            <a:rPr lang="en-CA" b="1"/>
            <a:t>Chief and Council</a:t>
          </a:r>
        </a:p>
      </dgm:t>
    </dgm:pt>
    <dgm:pt modelId="{427FAAB1-D79B-423A-8D3F-1681B9BE1CD6}" type="parTrans" cxnId="{950A76EC-D0ED-4F2E-9488-29BAFB022861}">
      <dgm:prSet/>
      <dgm:spPr/>
      <dgm:t>
        <a:bodyPr/>
        <a:lstStyle/>
        <a:p>
          <a:endParaRPr lang="en-CA"/>
        </a:p>
      </dgm:t>
    </dgm:pt>
    <dgm:pt modelId="{4AD7504B-FE01-4809-B14B-FD4A88E35137}" type="sibTrans" cxnId="{950A76EC-D0ED-4F2E-9488-29BAFB022861}">
      <dgm:prSet/>
      <dgm:spPr/>
      <dgm:t>
        <a:bodyPr/>
        <a:lstStyle/>
        <a:p>
          <a:endParaRPr lang="en-CA"/>
        </a:p>
      </dgm:t>
    </dgm:pt>
    <dgm:pt modelId="{EDD3DDA0-9B9A-453A-AEF5-18ED1FC67C95}" type="pres">
      <dgm:prSet presAssocID="{08132B9C-A4E7-4073-B790-9F6252733F89}" presName="Name0" presStyleCnt="0">
        <dgm:presLayoutVars>
          <dgm:chMax val="7"/>
          <dgm:chPref val="7"/>
          <dgm:dir/>
          <dgm:animLvl val="lvl"/>
        </dgm:presLayoutVars>
      </dgm:prSet>
      <dgm:spPr/>
    </dgm:pt>
    <dgm:pt modelId="{DF394FD1-691A-4E84-8623-AD953327F787}" type="pres">
      <dgm:prSet presAssocID="{E88976C9-1BCC-4761-BA6F-540665446432}" presName="Accent1" presStyleCnt="0"/>
      <dgm:spPr/>
    </dgm:pt>
    <dgm:pt modelId="{BFCAD932-0C3E-4C58-9025-C262B1AF0D03}" type="pres">
      <dgm:prSet presAssocID="{E88976C9-1BCC-4761-BA6F-540665446432}" presName="Accent" presStyleLbl="node1" presStyleIdx="0" presStyleCnt="3"/>
      <dgm:spPr>
        <a:solidFill>
          <a:schemeClr val="accent2"/>
        </a:solidFill>
        <a:ln>
          <a:solidFill>
            <a:schemeClr val="bg1"/>
          </a:solidFill>
        </a:ln>
      </dgm:spPr>
    </dgm:pt>
    <dgm:pt modelId="{E716A6A6-84B7-4E93-A6B9-AB309809A057}" type="pres">
      <dgm:prSet presAssocID="{E88976C9-1BCC-4761-BA6F-540665446432}" presName="Parent1" presStyleLbl="revTx" presStyleIdx="0" presStyleCnt="3">
        <dgm:presLayoutVars>
          <dgm:chMax val="1"/>
          <dgm:chPref val="1"/>
          <dgm:bulletEnabled val="1"/>
        </dgm:presLayoutVars>
      </dgm:prSet>
      <dgm:spPr/>
    </dgm:pt>
    <dgm:pt modelId="{DC721D5C-595E-4228-8145-C20E6FDD90D3}" type="pres">
      <dgm:prSet presAssocID="{DF4ACAB6-DB0A-46AA-9A7E-A372068850E6}" presName="Accent2" presStyleCnt="0"/>
      <dgm:spPr/>
    </dgm:pt>
    <dgm:pt modelId="{34EA0626-5235-4573-B532-BFA0B9AC2EB5}" type="pres">
      <dgm:prSet presAssocID="{DF4ACAB6-DB0A-46AA-9A7E-A372068850E6}" presName="Accent" presStyleLbl="node1" presStyleIdx="1" presStyleCnt="3"/>
      <dgm:spPr>
        <a:solidFill>
          <a:schemeClr val="accent2"/>
        </a:solidFill>
      </dgm:spPr>
    </dgm:pt>
    <dgm:pt modelId="{A5836FF6-4761-4972-BE63-6EB698C74103}" type="pres">
      <dgm:prSet presAssocID="{DF4ACAB6-DB0A-46AA-9A7E-A372068850E6}" presName="Parent2" presStyleLbl="revTx" presStyleIdx="1" presStyleCnt="3" custScaleY="103686">
        <dgm:presLayoutVars>
          <dgm:chMax val="1"/>
          <dgm:chPref val="1"/>
          <dgm:bulletEnabled val="1"/>
        </dgm:presLayoutVars>
      </dgm:prSet>
      <dgm:spPr/>
    </dgm:pt>
    <dgm:pt modelId="{192361AC-5648-4210-A8A0-682A3CDAFB7D}" type="pres">
      <dgm:prSet presAssocID="{A3CE39F0-179A-4F0A-8A94-312197084480}" presName="Accent3" presStyleCnt="0"/>
      <dgm:spPr/>
    </dgm:pt>
    <dgm:pt modelId="{A89C1823-01CB-4DFB-A9F8-69EBC0A754F2}" type="pres">
      <dgm:prSet presAssocID="{A3CE39F0-179A-4F0A-8A94-312197084480}" presName="Accent" presStyleLbl="node1" presStyleIdx="2" presStyleCnt="3"/>
      <dgm:spPr>
        <a:solidFill>
          <a:schemeClr val="accent2"/>
        </a:solidFill>
      </dgm:spPr>
    </dgm:pt>
    <dgm:pt modelId="{F8C995C6-7403-422A-88ED-45D484C491D4}" type="pres">
      <dgm:prSet presAssocID="{A3CE39F0-179A-4F0A-8A94-312197084480}" presName="Parent3" presStyleLbl="revTx" presStyleIdx="2" presStyleCnt="3">
        <dgm:presLayoutVars>
          <dgm:chMax val="1"/>
          <dgm:chPref val="1"/>
          <dgm:bulletEnabled val="1"/>
        </dgm:presLayoutVars>
      </dgm:prSet>
      <dgm:spPr/>
    </dgm:pt>
  </dgm:ptLst>
  <dgm:cxnLst>
    <dgm:cxn modelId="{07058D38-8B5D-4549-8591-28E31B4F8C6E}" type="presOf" srcId="{E88976C9-1BCC-4761-BA6F-540665446432}" destId="{E716A6A6-84B7-4E93-A6B9-AB309809A057}" srcOrd="0" destOrd="0" presId="urn:microsoft.com/office/officeart/2009/layout/CircleArrowProcess"/>
    <dgm:cxn modelId="{56B3E365-46FC-457F-9B7C-27E941ADFEAB}" type="presOf" srcId="{A3CE39F0-179A-4F0A-8A94-312197084480}" destId="{F8C995C6-7403-422A-88ED-45D484C491D4}" srcOrd="0" destOrd="0" presId="urn:microsoft.com/office/officeart/2009/layout/CircleArrowProcess"/>
    <dgm:cxn modelId="{773ABF55-3057-493B-8052-B7F168F871FF}" type="presOf" srcId="{DF4ACAB6-DB0A-46AA-9A7E-A372068850E6}" destId="{A5836FF6-4761-4972-BE63-6EB698C74103}" srcOrd="0" destOrd="0" presId="urn:microsoft.com/office/officeart/2009/layout/CircleArrowProcess"/>
    <dgm:cxn modelId="{39982757-E40D-4459-BDAE-251F80722C2F}" srcId="{08132B9C-A4E7-4073-B790-9F6252733F89}" destId="{E88976C9-1BCC-4761-BA6F-540665446432}" srcOrd="0" destOrd="0" parTransId="{C099C094-53D8-4F6D-BB2C-1D4FD5BEBCD3}" sibTransId="{702B8DCE-6F78-4519-A5E6-16D46BC4D55B}"/>
    <dgm:cxn modelId="{439BF698-6AF2-4304-BDB2-6DDE1B888198}" type="presOf" srcId="{08132B9C-A4E7-4073-B790-9F6252733F89}" destId="{EDD3DDA0-9B9A-453A-AEF5-18ED1FC67C95}" srcOrd="0" destOrd="0" presId="urn:microsoft.com/office/officeart/2009/layout/CircleArrowProcess"/>
    <dgm:cxn modelId="{736597A4-80A4-4B7C-81EC-14AE1D4A0F59}" srcId="{08132B9C-A4E7-4073-B790-9F6252733F89}" destId="{DF4ACAB6-DB0A-46AA-9A7E-A372068850E6}" srcOrd="1" destOrd="0" parTransId="{1BF28E6D-EA52-42BC-B610-8C73998C0C4B}" sibTransId="{3D4A1060-5A91-4885-82F3-362D8EB5DBD6}"/>
    <dgm:cxn modelId="{950A76EC-D0ED-4F2E-9488-29BAFB022861}" srcId="{08132B9C-A4E7-4073-B790-9F6252733F89}" destId="{A3CE39F0-179A-4F0A-8A94-312197084480}" srcOrd="2" destOrd="0" parTransId="{427FAAB1-D79B-423A-8D3F-1681B9BE1CD6}" sibTransId="{4AD7504B-FE01-4809-B14B-FD4A88E35137}"/>
    <dgm:cxn modelId="{5D662F76-CA06-4125-994E-13EB2CAAD92B}" type="presParOf" srcId="{EDD3DDA0-9B9A-453A-AEF5-18ED1FC67C95}" destId="{DF394FD1-691A-4E84-8623-AD953327F787}" srcOrd="0" destOrd="0" presId="urn:microsoft.com/office/officeart/2009/layout/CircleArrowProcess"/>
    <dgm:cxn modelId="{D3DB5097-C13E-442C-8279-049AEED55038}" type="presParOf" srcId="{DF394FD1-691A-4E84-8623-AD953327F787}" destId="{BFCAD932-0C3E-4C58-9025-C262B1AF0D03}" srcOrd="0" destOrd="0" presId="urn:microsoft.com/office/officeart/2009/layout/CircleArrowProcess"/>
    <dgm:cxn modelId="{3D4311AE-683F-4F5D-991A-15ACA8BDFF66}" type="presParOf" srcId="{EDD3DDA0-9B9A-453A-AEF5-18ED1FC67C95}" destId="{E716A6A6-84B7-4E93-A6B9-AB309809A057}" srcOrd="1" destOrd="0" presId="urn:microsoft.com/office/officeart/2009/layout/CircleArrowProcess"/>
    <dgm:cxn modelId="{71B17BB5-3661-4FBD-9310-E4B4B705DE27}" type="presParOf" srcId="{EDD3DDA0-9B9A-453A-AEF5-18ED1FC67C95}" destId="{DC721D5C-595E-4228-8145-C20E6FDD90D3}" srcOrd="2" destOrd="0" presId="urn:microsoft.com/office/officeart/2009/layout/CircleArrowProcess"/>
    <dgm:cxn modelId="{ECD66958-4EA2-45F9-9A37-F12A291FE2C9}" type="presParOf" srcId="{DC721D5C-595E-4228-8145-C20E6FDD90D3}" destId="{34EA0626-5235-4573-B532-BFA0B9AC2EB5}" srcOrd="0" destOrd="0" presId="urn:microsoft.com/office/officeart/2009/layout/CircleArrowProcess"/>
    <dgm:cxn modelId="{65194C0A-B15B-48D6-A3BF-CB5C0D9B5FA2}" type="presParOf" srcId="{EDD3DDA0-9B9A-453A-AEF5-18ED1FC67C95}" destId="{A5836FF6-4761-4972-BE63-6EB698C74103}" srcOrd="3" destOrd="0" presId="urn:microsoft.com/office/officeart/2009/layout/CircleArrowProcess"/>
    <dgm:cxn modelId="{C64BE686-90E6-42A9-967E-641F00181F44}" type="presParOf" srcId="{EDD3DDA0-9B9A-453A-AEF5-18ED1FC67C95}" destId="{192361AC-5648-4210-A8A0-682A3CDAFB7D}" srcOrd="4" destOrd="0" presId="urn:microsoft.com/office/officeart/2009/layout/CircleArrowProcess"/>
    <dgm:cxn modelId="{BD21A184-B634-47A9-B4EF-B77F44641FEA}" type="presParOf" srcId="{192361AC-5648-4210-A8A0-682A3CDAFB7D}" destId="{A89C1823-01CB-4DFB-A9F8-69EBC0A754F2}" srcOrd="0" destOrd="0" presId="urn:microsoft.com/office/officeart/2009/layout/CircleArrowProcess"/>
    <dgm:cxn modelId="{E59DA11E-F9E1-4135-BF58-AA573F423100}" type="presParOf" srcId="{EDD3DDA0-9B9A-453A-AEF5-18ED1FC67C95}" destId="{F8C995C6-7403-422A-88ED-45D484C491D4}"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AD932-0C3E-4C58-9025-C262B1AF0D03}">
      <dsp:nvSpPr>
        <dsp:cNvPr id="0" name=""/>
        <dsp:cNvSpPr/>
      </dsp:nvSpPr>
      <dsp:spPr>
        <a:xfrm>
          <a:off x="1322576" y="0"/>
          <a:ext cx="1492221" cy="1492448"/>
        </a:xfrm>
        <a:prstGeom prst="circularArrow">
          <a:avLst>
            <a:gd name="adj1" fmla="val 10980"/>
            <a:gd name="adj2" fmla="val 1142322"/>
            <a:gd name="adj3" fmla="val 4500000"/>
            <a:gd name="adj4" fmla="val 10800000"/>
            <a:gd name="adj5" fmla="val 12500"/>
          </a:avLst>
        </a:prstGeom>
        <a:solidFill>
          <a:schemeClr val="accent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E716A6A6-84B7-4E93-A6B9-AB309809A057}">
      <dsp:nvSpPr>
        <dsp:cNvPr id="0" name=""/>
        <dsp:cNvSpPr/>
      </dsp:nvSpPr>
      <dsp:spPr>
        <a:xfrm>
          <a:off x="1652406" y="538819"/>
          <a:ext cx="829198" cy="41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CA" sz="1400" b="1" kern="1200"/>
            <a:t>Children and Youth</a:t>
          </a:r>
        </a:p>
      </dsp:txBody>
      <dsp:txXfrm>
        <a:off x="1652406" y="538819"/>
        <a:ext cx="829198" cy="414500"/>
      </dsp:txXfrm>
    </dsp:sp>
    <dsp:sp modelId="{34EA0626-5235-4573-B532-BFA0B9AC2EB5}">
      <dsp:nvSpPr>
        <dsp:cNvPr id="0" name=""/>
        <dsp:cNvSpPr/>
      </dsp:nvSpPr>
      <dsp:spPr>
        <a:xfrm>
          <a:off x="908117" y="857522"/>
          <a:ext cx="1492221" cy="1492448"/>
        </a:xfrm>
        <a:prstGeom prst="leftCircularArrow">
          <a:avLst>
            <a:gd name="adj1" fmla="val 10980"/>
            <a:gd name="adj2" fmla="val 1142322"/>
            <a:gd name="adj3" fmla="val 6300000"/>
            <a:gd name="adj4" fmla="val 18900000"/>
            <a:gd name="adj5" fmla="val 125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836FF6-4761-4972-BE63-6EB698C74103}">
      <dsp:nvSpPr>
        <dsp:cNvPr id="0" name=""/>
        <dsp:cNvSpPr/>
      </dsp:nvSpPr>
      <dsp:spPr>
        <a:xfrm>
          <a:off x="1239628" y="1393662"/>
          <a:ext cx="829198" cy="429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CA" sz="1200" b="1" kern="1200"/>
            <a:t>Health and Education Leaders</a:t>
          </a:r>
        </a:p>
      </dsp:txBody>
      <dsp:txXfrm>
        <a:off x="1239628" y="1393662"/>
        <a:ext cx="829198" cy="429778"/>
      </dsp:txXfrm>
    </dsp:sp>
    <dsp:sp modelId="{A89C1823-01CB-4DFB-A9F8-69EBC0A754F2}">
      <dsp:nvSpPr>
        <dsp:cNvPr id="0" name=""/>
        <dsp:cNvSpPr/>
      </dsp:nvSpPr>
      <dsp:spPr>
        <a:xfrm>
          <a:off x="1428783" y="1817661"/>
          <a:ext cx="1282049" cy="1282563"/>
        </a:xfrm>
        <a:prstGeom prst="blockArc">
          <a:avLst>
            <a:gd name="adj1" fmla="val 13500000"/>
            <a:gd name="adj2" fmla="val 10800000"/>
            <a:gd name="adj3" fmla="val 1274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C995C6-7403-422A-88ED-45D484C491D4}">
      <dsp:nvSpPr>
        <dsp:cNvPr id="0" name=""/>
        <dsp:cNvSpPr/>
      </dsp:nvSpPr>
      <dsp:spPr>
        <a:xfrm>
          <a:off x="1654368" y="2265024"/>
          <a:ext cx="829198" cy="41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CA" sz="1400" b="1" kern="1200"/>
            <a:t>Chief and Council</a:t>
          </a:r>
        </a:p>
      </dsp:txBody>
      <dsp:txXfrm>
        <a:off x="1654368" y="2265024"/>
        <a:ext cx="829198" cy="414500"/>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CB0474-DEE4-E788-E169-88A13D0A89DC}"/>
              </a:ext>
            </a:extLst>
          </p:cNvPr>
          <p:cNvSpPr>
            <a:spLocks noGrp="1"/>
          </p:cNvSpPr>
          <p:nvPr>
            <p:ph type="hdr" sz="quarter"/>
          </p:nvPr>
        </p:nvSpPr>
        <p:spPr>
          <a:xfrm>
            <a:off x="0" y="1"/>
            <a:ext cx="4438778" cy="391622"/>
          </a:xfrm>
          <a:prstGeom prst="rect">
            <a:avLst/>
          </a:prstGeom>
        </p:spPr>
        <p:txBody>
          <a:bodyPr vert="horz" lIns="97585" tIns="48792" rIns="97585" bIns="48792" rtlCol="0"/>
          <a:lstStyle>
            <a:lvl1pPr algn="l">
              <a:defRPr sz="1300"/>
            </a:lvl1pPr>
          </a:lstStyle>
          <a:p>
            <a:endParaRPr lang="en-CA"/>
          </a:p>
        </p:txBody>
      </p:sp>
      <p:sp>
        <p:nvSpPr>
          <p:cNvPr id="3" name="Date Placeholder 2">
            <a:extLst>
              <a:ext uri="{FF2B5EF4-FFF2-40B4-BE49-F238E27FC236}">
                <a16:creationId xmlns:a16="http://schemas.microsoft.com/office/drawing/2014/main" id="{F771B7ED-01FD-FF40-8CB1-B6DFCFC130E8}"/>
              </a:ext>
            </a:extLst>
          </p:cNvPr>
          <p:cNvSpPr>
            <a:spLocks noGrp="1"/>
          </p:cNvSpPr>
          <p:nvPr>
            <p:ph type="dt" sz="quarter" idx="1"/>
          </p:nvPr>
        </p:nvSpPr>
        <p:spPr>
          <a:xfrm>
            <a:off x="5802079" y="1"/>
            <a:ext cx="4438778" cy="391622"/>
          </a:xfrm>
          <a:prstGeom prst="rect">
            <a:avLst/>
          </a:prstGeom>
        </p:spPr>
        <p:txBody>
          <a:bodyPr vert="horz" lIns="97585" tIns="48792" rIns="97585" bIns="48792" rtlCol="0"/>
          <a:lstStyle>
            <a:lvl1pPr algn="r">
              <a:defRPr sz="1300"/>
            </a:lvl1pPr>
          </a:lstStyle>
          <a:p>
            <a:r>
              <a:rPr lang="en-US"/>
              <a:t>August 29, 2023</a:t>
            </a:r>
            <a:endParaRPr lang="en-CA"/>
          </a:p>
        </p:txBody>
      </p:sp>
      <p:sp>
        <p:nvSpPr>
          <p:cNvPr id="4" name="Footer Placeholder 3">
            <a:extLst>
              <a:ext uri="{FF2B5EF4-FFF2-40B4-BE49-F238E27FC236}">
                <a16:creationId xmlns:a16="http://schemas.microsoft.com/office/drawing/2014/main" id="{E7AEEBB7-1028-DF2F-0D0F-2F7FFAAA282E}"/>
              </a:ext>
            </a:extLst>
          </p:cNvPr>
          <p:cNvSpPr>
            <a:spLocks noGrp="1"/>
          </p:cNvSpPr>
          <p:nvPr>
            <p:ph type="ftr" sz="quarter" idx="2"/>
          </p:nvPr>
        </p:nvSpPr>
        <p:spPr>
          <a:xfrm>
            <a:off x="0" y="7420467"/>
            <a:ext cx="4438778" cy="391621"/>
          </a:xfrm>
          <a:prstGeom prst="rect">
            <a:avLst/>
          </a:prstGeom>
        </p:spPr>
        <p:txBody>
          <a:bodyPr vert="horz" lIns="97585" tIns="48792" rIns="97585" bIns="48792" rtlCol="0" anchor="b"/>
          <a:lstStyle>
            <a:lvl1pPr algn="l">
              <a:defRPr sz="1300"/>
            </a:lvl1pPr>
          </a:lstStyle>
          <a:p>
            <a:endParaRPr lang="en-CA"/>
          </a:p>
        </p:txBody>
      </p:sp>
      <p:sp>
        <p:nvSpPr>
          <p:cNvPr id="5" name="Slide Number Placeholder 4">
            <a:extLst>
              <a:ext uri="{FF2B5EF4-FFF2-40B4-BE49-F238E27FC236}">
                <a16:creationId xmlns:a16="http://schemas.microsoft.com/office/drawing/2014/main" id="{726340AB-6B4F-A664-7DDE-15A6660733F7}"/>
              </a:ext>
            </a:extLst>
          </p:cNvPr>
          <p:cNvSpPr>
            <a:spLocks noGrp="1"/>
          </p:cNvSpPr>
          <p:nvPr>
            <p:ph type="sldNum" sz="quarter" idx="3"/>
          </p:nvPr>
        </p:nvSpPr>
        <p:spPr>
          <a:xfrm>
            <a:off x="5802079" y="7420467"/>
            <a:ext cx="4438778" cy="391621"/>
          </a:xfrm>
          <a:prstGeom prst="rect">
            <a:avLst/>
          </a:prstGeom>
        </p:spPr>
        <p:txBody>
          <a:bodyPr vert="horz" lIns="97585" tIns="48792" rIns="97585" bIns="48792" rtlCol="0" anchor="b"/>
          <a:lstStyle>
            <a:lvl1pPr algn="r">
              <a:defRPr sz="1300"/>
            </a:lvl1pPr>
          </a:lstStyle>
          <a:p>
            <a:fld id="{52E7B948-A271-4BE3-B1D1-D766F030F9D1}" type="slidenum">
              <a:rPr lang="en-CA" smtClean="0"/>
              <a:t>‹#›</a:t>
            </a:fld>
            <a:endParaRPr lang="en-CA"/>
          </a:p>
        </p:txBody>
      </p:sp>
    </p:spTree>
    <p:extLst>
      <p:ext uri="{BB962C8B-B14F-4D97-AF65-F5344CB8AC3E}">
        <p14:creationId xmlns:p14="http://schemas.microsoft.com/office/powerpoint/2010/main" val="3098484806"/>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438438" cy="391961"/>
          </a:xfrm>
          <a:prstGeom prst="rect">
            <a:avLst/>
          </a:prstGeom>
          <a:noFill/>
          <a:ln>
            <a:noFill/>
          </a:ln>
        </p:spPr>
        <p:txBody>
          <a:bodyPr spcFirstLastPara="1" wrap="square" lIns="103145" tIns="51572" rIns="103145" bIns="51572"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801741" y="0"/>
            <a:ext cx="4438438" cy="391961"/>
          </a:xfrm>
          <a:prstGeom prst="rect">
            <a:avLst/>
          </a:prstGeom>
          <a:noFill/>
          <a:ln>
            <a:noFill/>
          </a:ln>
        </p:spPr>
        <p:txBody>
          <a:bodyPr spcFirstLastPara="1" wrap="square" lIns="103145" tIns="51572" rIns="103145" bIns="51572" anchor="t"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r>
              <a:rPr lang="en-US"/>
              <a:t>August 29, 2023</a:t>
            </a:r>
            <a:endParaRPr/>
          </a:p>
        </p:txBody>
      </p:sp>
      <p:sp>
        <p:nvSpPr>
          <p:cNvPr id="5" name="Google Shape;5;n"/>
          <p:cNvSpPr>
            <a:spLocks noGrp="1" noRot="1" noChangeAspect="1"/>
          </p:cNvSpPr>
          <p:nvPr>
            <p:ph type="sldImg" idx="3"/>
          </p:nvPr>
        </p:nvSpPr>
        <p:spPr>
          <a:xfrm>
            <a:off x="2778125" y="976313"/>
            <a:ext cx="4686300" cy="2636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024255" y="3759567"/>
            <a:ext cx="8194040" cy="3076010"/>
          </a:xfrm>
          <a:prstGeom prst="rect">
            <a:avLst/>
          </a:prstGeom>
          <a:noFill/>
          <a:ln>
            <a:noFill/>
          </a:ln>
        </p:spPr>
        <p:txBody>
          <a:bodyPr spcFirstLastPara="1" wrap="square" lIns="103145" tIns="51572" rIns="103145" bIns="51572"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7420129"/>
            <a:ext cx="4438438" cy="391960"/>
          </a:xfrm>
          <a:prstGeom prst="rect">
            <a:avLst/>
          </a:prstGeom>
          <a:noFill/>
          <a:ln>
            <a:noFill/>
          </a:ln>
        </p:spPr>
        <p:txBody>
          <a:bodyPr spcFirstLastPara="1" wrap="square" lIns="103145" tIns="51572" rIns="103145" bIns="51572"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801741" y="7420129"/>
            <a:ext cx="4438438" cy="391960"/>
          </a:xfrm>
          <a:prstGeom prst="rect">
            <a:avLst/>
          </a:prstGeom>
          <a:noFill/>
          <a:ln>
            <a:noFill/>
          </a:ln>
        </p:spPr>
        <p:txBody>
          <a:bodyPr spcFirstLastPara="1" wrap="square" lIns="103145" tIns="51572" rIns="103145" bIns="51572" anchor="b" anchorCtr="0">
            <a:noAutofit/>
          </a:bodyPr>
          <a:lstStyle/>
          <a:p>
            <a:pPr algn="r">
              <a:buSzPts val="1300"/>
            </a:pPr>
            <a:fld id="{00000000-1234-1234-1234-123412341234}" type="slidenum">
              <a:rPr lang="en-CA" smtClean="0">
                <a:solidFill>
                  <a:schemeClr val="dk1"/>
                </a:solidFill>
                <a:latin typeface="Calibri"/>
                <a:ea typeface="Calibri"/>
                <a:cs typeface="Calibri"/>
                <a:sym typeface="Calibri"/>
              </a:rPr>
              <a:pPr algn="r">
                <a:buSzPts val="1300"/>
              </a:pPr>
              <a:t>‹#›</a:t>
            </a:fld>
            <a:endParaRPr lang="en-CA">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hf hdr="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txBox="1">
            <a:spLocks noGrp="1"/>
          </p:cNvSpPr>
          <p:nvPr>
            <p:ph type="body" idx="1"/>
          </p:nvPr>
        </p:nvSpPr>
        <p:spPr>
          <a:xfrm>
            <a:off x="1024255" y="3759567"/>
            <a:ext cx="8194040" cy="3076010"/>
          </a:xfrm>
          <a:prstGeom prst="rect">
            <a:avLst/>
          </a:prstGeom>
          <a:noFill/>
          <a:ln>
            <a:noFill/>
          </a:ln>
        </p:spPr>
        <p:txBody>
          <a:bodyPr spcFirstLastPara="1" wrap="square" lIns="103145" tIns="51572" rIns="103145" bIns="51572" anchor="t" anchorCtr="0">
            <a:noAutofit/>
          </a:bodyPr>
          <a:lstStyle/>
          <a:p>
            <a:pPr marL="0" indent="0"/>
            <a:endParaRPr/>
          </a:p>
        </p:txBody>
      </p:sp>
      <p:sp>
        <p:nvSpPr>
          <p:cNvPr id="61" name="Google Shape;61;p2:notes"/>
          <p:cNvSpPr>
            <a:spLocks noGrp="1" noRot="1" noChangeAspect="1"/>
          </p:cNvSpPr>
          <p:nvPr>
            <p:ph type="sldImg" idx="2"/>
          </p:nvPr>
        </p:nvSpPr>
        <p:spPr>
          <a:xfrm>
            <a:off x="2778125" y="976313"/>
            <a:ext cx="4686300" cy="2636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Date Placeholder 1">
            <a:extLst>
              <a:ext uri="{FF2B5EF4-FFF2-40B4-BE49-F238E27FC236}">
                <a16:creationId xmlns:a16="http://schemas.microsoft.com/office/drawing/2014/main" id="{98582BC0-2C26-832E-5799-A56A3B77DB46}"/>
              </a:ext>
            </a:extLst>
          </p:cNvPr>
          <p:cNvSpPr>
            <a:spLocks noGrp="1"/>
          </p:cNvSpPr>
          <p:nvPr>
            <p:ph type="dt" idx="10"/>
          </p:nvPr>
        </p:nvSpPr>
        <p:spPr/>
        <p:txBody>
          <a:bodyPr/>
          <a:lstStyle/>
          <a:p>
            <a:r>
              <a:rPr lang="en-US"/>
              <a:t>August 29, 2023</a:t>
            </a:r>
          </a:p>
        </p:txBody>
      </p:sp>
      <p:sp>
        <p:nvSpPr>
          <p:cNvPr id="3" name="Footer Placeholder 2">
            <a:extLst>
              <a:ext uri="{FF2B5EF4-FFF2-40B4-BE49-F238E27FC236}">
                <a16:creationId xmlns:a16="http://schemas.microsoft.com/office/drawing/2014/main" id="{3853E7AE-46B0-06B1-7711-0EEE9A605025}"/>
              </a:ext>
            </a:extLst>
          </p:cNvPr>
          <p:cNvSpPr>
            <a:spLocks noGrp="1"/>
          </p:cNvSpPr>
          <p:nvPr>
            <p:ph type="ftr" idx="11"/>
          </p:nvPr>
        </p:nvSpPr>
        <p:spPr/>
        <p:txBody>
          <a:bodyPr/>
          <a:lstStyle/>
          <a:p>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Date Placeholder 3"/>
          <p:cNvSpPr>
            <a:spLocks noGrp="1"/>
          </p:cNvSpPr>
          <p:nvPr>
            <p:ph type="dt" idx="10"/>
          </p:nvPr>
        </p:nvSpPr>
        <p:spPr/>
        <p:txBody>
          <a:bodyPr/>
          <a:lstStyle/>
          <a:p>
            <a:r>
              <a:rPr lang="en-US"/>
              <a:t>August 29, 2023</a:t>
            </a:r>
          </a:p>
        </p:txBody>
      </p:sp>
      <p:sp>
        <p:nvSpPr>
          <p:cNvPr id="5" name="Footer Placeholder 4"/>
          <p:cNvSpPr>
            <a:spLocks noGrp="1"/>
          </p:cNvSpPr>
          <p:nvPr>
            <p:ph type="ftr" idx="11"/>
          </p:nvPr>
        </p:nvSpPr>
        <p:spPr/>
        <p:txBody>
          <a:bodyPr/>
          <a:lstStyle/>
          <a:p>
            <a:endParaRPr lang="en-CA"/>
          </a:p>
        </p:txBody>
      </p:sp>
      <p:sp>
        <p:nvSpPr>
          <p:cNvPr id="6" name="Slide Number Placeholder 5"/>
          <p:cNvSpPr>
            <a:spLocks noGrp="1"/>
          </p:cNvSpPr>
          <p:nvPr>
            <p:ph type="sldNum" idx="12"/>
          </p:nvPr>
        </p:nvSpPr>
        <p:spPr/>
        <p:txBody>
          <a:bodyPr/>
          <a:lstStyle/>
          <a:p>
            <a:pPr algn="r">
              <a:buSzPts val="1300"/>
            </a:pPr>
            <a:fld id="{00000000-1234-1234-1234-123412341234}" type="slidenum">
              <a:rPr lang="en-CA" smtClean="0">
                <a:solidFill>
                  <a:schemeClr val="dk1"/>
                </a:solidFill>
                <a:latin typeface="Calibri"/>
                <a:ea typeface="Calibri"/>
                <a:cs typeface="Calibri"/>
                <a:sym typeface="Calibri"/>
              </a:rPr>
              <a:pPr algn="r">
                <a:buSzPts val="1300"/>
              </a:pPr>
              <a:t>10</a:t>
            </a:fld>
            <a:endParaRPr lang="en-CA">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3091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97:notes"/>
          <p:cNvSpPr>
            <a:spLocks noGrp="1" noRot="1" noChangeAspect="1"/>
          </p:cNvSpPr>
          <p:nvPr>
            <p:ph type="sldImg" idx="2"/>
          </p:nvPr>
        </p:nvSpPr>
        <p:spPr>
          <a:xfrm>
            <a:off x="2778125" y="976313"/>
            <a:ext cx="4686300" cy="2636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p97:notes"/>
          <p:cNvSpPr txBox="1">
            <a:spLocks noGrp="1"/>
          </p:cNvSpPr>
          <p:nvPr>
            <p:ph type="body" idx="1"/>
          </p:nvPr>
        </p:nvSpPr>
        <p:spPr>
          <a:xfrm>
            <a:off x="1024255" y="3759567"/>
            <a:ext cx="8194040" cy="3076010"/>
          </a:xfrm>
          <a:prstGeom prst="rect">
            <a:avLst/>
          </a:prstGeom>
          <a:noFill/>
          <a:ln>
            <a:noFill/>
          </a:ln>
        </p:spPr>
        <p:txBody>
          <a:bodyPr spcFirstLastPara="1" wrap="square" lIns="103145" tIns="51572" rIns="103145" bIns="51572" anchor="t" anchorCtr="0">
            <a:noAutofit/>
          </a:bodyPr>
          <a:lstStyle/>
          <a:p>
            <a:pPr marL="0" indent="0">
              <a:spcBef>
                <a:spcPts val="622"/>
              </a:spcBef>
              <a:buClr>
                <a:schemeClr val="dk1"/>
              </a:buClr>
              <a:buSzPts val="1200"/>
            </a:pPr>
            <a:r>
              <a:rPr lang="en-CA" dirty="0">
                <a:latin typeface="Times New Roman"/>
                <a:ea typeface="Times New Roman"/>
                <a:cs typeface="Times New Roman"/>
                <a:sym typeface="Times New Roman"/>
              </a:rPr>
              <a:t>Sydney</a:t>
            </a:r>
          </a:p>
          <a:p>
            <a:pPr marL="0" indent="0">
              <a:spcBef>
                <a:spcPts val="622"/>
              </a:spcBef>
              <a:buClr>
                <a:schemeClr val="dk1"/>
              </a:buClr>
              <a:buSzPts val="1200"/>
            </a:pPr>
            <a:endParaRPr lang="en-CA" dirty="0">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622"/>
              </a:spcBef>
              <a:spcAft>
                <a:spcPts val="0"/>
              </a:spcAft>
              <a:buClr>
                <a:schemeClr val="dk1"/>
              </a:buClr>
              <a:buSzPts val="1200"/>
              <a:buFont typeface="Arial"/>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After the child fills out their questionnaire in the app, they get a visual representation of what their scores look like. We call this the balance chart. Rooted in medicine wheel teachings, the balance chart shows children and youth where their strengths are and where they could use some support to continue developing. Go through colours</a:t>
            </a:r>
          </a:p>
          <a:p>
            <a:pPr marL="0" indent="0">
              <a:spcBef>
                <a:spcPts val="622"/>
              </a:spcBef>
              <a:buClr>
                <a:schemeClr val="dk1"/>
              </a:buClr>
              <a:buSzPts val="1200"/>
            </a:pPr>
            <a:endParaRPr lang="en-CA" dirty="0">
              <a:latin typeface="Times New Roman"/>
              <a:ea typeface="Times New Roman"/>
              <a:cs typeface="Times New Roman"/>
              <a:sym typeface="Times New Roman"/>
            </a:endParaRPr>
          </a:p>
          <a:p>
            <a:pPr marL="0" indent="0">
              <a:spcBef>
                <a:spcPts val="622"/>
              </a:spcBef>
              <a:buClr>
                <a:schemeClr val="dk1"/>
              </a:buClr>
              <a:buSzPts val="1200"/>
            </a:pPr>
            <a:endParaRPr lang="en-CA" dirty="0">
              <a:latin typeface="Times New Roman"/>
              <a:ea typeface="Times New Roman"/>
              <a:cs typeface="Times New Roman"/>
              <a:sym typeface="Times New Roman"/>
            </a:endParaRPr>
          </a:p>
          <a:p>
            <a:pPr marL="0" indent="0">
              <a:spcBef>
                <a:spcPts val="622"/>
              </a:spcBef>
              <a:buClr>
                <a:schemeClr val="dk1"/>
              </a:buClr>
              <a:buSzPts val="1200"/>
            </a:pPr>
            <a:r>
              <a:rPr lang="en-CA" dirty="0">
                <a:latin typeface="Times New Roman"/>
                <a:ea typeface="Times New Roman"/>
                <a:cs typeface="Times New Roman"/>
                <a:sym typeface="Times New Roman"/>
              </a:rPr>
              <a:t>The Balance Chart offers real-time results in a visual form which highlights our four areas of focus in Indigenous children's wellness; spiritual, emotional, physical, and mental (intellectual) health.</a:t>
            </a:r>
            <a:r>
              <a:rPr lang="en-CA" dirty="0"/>
              <a:t> This is a visual way to show children and youth survey scores in a non-judgemental way</a:t>
            </a:r>
            <a:endParaRPr dirty="0"/>
          </a:p>
          <a:p>
            <a:pPr marL="0" indent="0">
              <a:spcBef>
                <a:spcPts val="1244"/>
              </a:spcBef>
              <a:buClr>
                <a:schemeClr val="dk1"/>
              </a:buClr>
              <a:buSzPts val="1200"/>
            </a:pPr>
            <a:endParaRPr dirty="0"/>
          </a:p>
          <a:p>
            <a:pPr marL="355623" indent="-355623">
              <a:spcBef>
                <a:spcPts val="1244"/>
              </a:spcBef>
              <a:spcAft>
                <a:spcPts val="622"/>
              </a:spcAft>
              <a:buClr>
                <a:schemeClr val="dk1"/>
              </a:buClr>
              <a:buSzPts val="1200"/>
              <a:buFont typeface="Arial"/>
              <a:buChar char="•"/>
            </a:pPr>
            <a:r>
              <a:rPr lang="en-CA" dirty="0">
                <a:latin typeface="Times New Roman"/>
                <a:ea typeface="Times New Roman"/>
                <a:cs typeface="Times New Roman"/>
                <a:sym typeface="Times New Roman"/>
              </a:rPr>
              <a:t>This tool is valuable when the local health worker has conversations with the child in regards to their strengths and opportunities.</a:t>
            </a:r>
            <a:r>
              <a:rPr lang="en-CA" dirty="0"/>
              <a:t> By focusing on what the child does have, not what they lack, the chart creates opportunities for children to build confidence and use their strengths</a:t>
            </a:r>
            <a:endParaRPr dirty="0">
              <a:latin typeface="Times New Roman"/>
              <a:ea typeface="Times New Roman"/>
              <a:cs typeface="Times New Roman"/>
              <a:sym typeface="Times New Roman"/>
            </a:endParaRPr>
          </a:p>
        </p:txBody>
      </p:sp>
      <p:sp>
        <p:nvSpPr>
          <p:cNvPr id="855" name="Google Shape;855;p97:notes"/>
          <p:cNvSpPr txBox="1">
            <a:spLocks noGrp="1"/>
          </p:cNvSpPr>
          <p:nvPr>
            <p:ph type="hdr" idx="3"/>
          </p:nvPr>
        </p:nvSpPr>
        <p:spPr>
          <a:xfrm>
            <a:off x="0" y="0"/>
            <a:ext cx="4438438" cy="391961"/>
          </a:xfrm>
          <a:prstGeom prst="rect">
            <a:avLst/>
          </a:prstGeom>
          <a:noFill/>
          <a:ln>
            <a:noFill/>
          </a:ln>
        </p:spPr>
        <p:txBody>
          <a:bodyPr spcFirstLastPara="1" wrap="square" lIns="103145" tIns="51572" rIns="103145" bIns="51572" anchor="t" anchorCtr="0">
            <a:noAutofit/>
          </a:bodyPr>
          <a:lstStyle/>
          <a:p>
            <a:r>
              <a:rPr lang="en-CA"/>
              <a:t>ACHWM Outreach</a:t>
            </a:r>
            <a:endParaRPr/>
          </a:p>
        </p:txBody>
      </p:sp>
      <p:sp>
        <p:nvSpPr>
          <p:cNvPr id="856" name="Google Shape;856;p97:notes"/>
          <p:cNvSpPr txBox="1">
            <a:spLocks noGrp="1"/>
          </p:cNvSpPr>
          <p:nvPr>
            <p:ph type="dt" idx="10"/>
          </p:nvPr>
        </p:nvSpPr>
        <p:spPr>
          <a:xfrm>
            <a:off x="5801741" y="0"/>
            <a:ext cx="4438438" cy="391961"/>
          </a:xfrm>
          <a:prstGeom prst="rect">
            <a:avLst/>
          </a:prstGeom>
          <a:noFill/>
          <a:ln>
            <a:noFill/>
          </a:ln>
        </p:spPr>
        <p:txBody>
          <a:bodyPr spcFirstLastPara="1" wrap="square" lIns="103145" tIns="51572" rIns="103145" bIns="51572" anchor="t" anchorCtr="0">
            <a:noAutofit/>
          </a:bodyPr>
          <a:lstStyle/>
          <a:p>
            <a:r>
              <a:rPr lang="en-US"/>
              <a:t>August 29, 2023</a:t>
            </a:r>
            <a:endParaRPr/>
          </a:p>
        </p:txBody>
      </p:sp>
      <p:sp>
        <p:nvSpPr>
          <p:cNvPr id="857" name="Google Shape;857;p97:notes"/>
          <p:cNvSpPr txBox="1">
            <a:spLocks noGrp="1"/>
          </p:cNvSpPr>
          <p:nvPr>
            <p:ph type="sldNum" idx="12"/>
          </p:nvPr>
        </p:nvSpPr>
        <p:spPr>
          <a:xfrm>
            <a:off x="5801741" y="7420129"/>
            <a:ext cx="4438438" cy="391960"/>
          </a:xfrm>
          <a:prstGeom prst="rect">
            <a:avLst/>
          </a:prstGeom>
          <a:noFill/>
          <a:ln>
            <a:noFill/>
          </a:ln>
        </p:spPr>
        <p:txBody>
          <a:bodyPr spcFirstLastPara="1" wrap="square" lIns="103145" tIns="51572" rIns="103145" bIns="51572" anchor="b" anchorCtr="0">
            <a:noAutofit/>
          </a:bodyPr>
          <a:lstStyle/>
          <a:p>
            <a:pPr>
              <a:buSzPts val="1400"/>
            </a:pPr>
            <a:fld id="{00000000-1234-1234-1234-123412341234}" type="slidenum">
              <a:rPr lang="en-CA"/>
              <a:pPr>
                <a:buSzPts val="1400"/>
              </a:pPr>
              <a:t>11</a:t>
            </a:fld>
            <a:endParaRPr/>
          </a:p>
        </p:txBody>
      </p:sp>
      <p:sp>
        <p:nvSpPr>
          <p:cNvPr id="2" name="Footer Placeholder 1">
            <a:extLst>
              <a:ext uri="{FF2B5EF4-FFF2-40B4-BE49-F238E27FC236}">
                <a16:creationId xmlns:a16="http://schemas.microsoft.com/office/drawing/2014/main" id="{7C6ED35E-2C88-B67A-D163-EB7B9C323D91}"/>
              </a:ext>
            </a:extLst>
          </p:cNvPr>
          <p:cNvSpPr>
            <a:spLocks noGrp="1"/>
          </p:cNvSpPr>
          <p:nvPr>
            <p:ph type="ftr" idx="11"/>
          </p:nvPr>
        </p:nvSpPr>
        <p:spPr/>
        <p:txBody>
          <a:bodyPr/>
          <a:lstStyle/>
          <a:p>
            <a:endParaRPr lang="en-CA"/>
          </a:p>
        </p:txBody>
      </p:sp>
    </p:spTree>
    <p:extLst>
      <p:ext uri="{BB962C8B-B14F-4D97-AF65-F5344CB8AC3E}">
        <p14:creationId xmlns:p14="http://schemas.microsoft.com/office/powerpoint/2010/main" val="1387709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119:notes"/>
          <p:cNvSpPr>
            <a:spLocks noGrp="1" noRot="1" noChangeAspect="1"/>
          </p:cNvSpPr>
          <p:nvPr>
            <p:ph type="sldImg" idx="2"/>
          </p:nvPr>
        </p:nvSpPr>
        <p:spPr>
          <a:xfrm>
            <a:off x="2778125" y="976313"/>
            <a:ext cx="4686300" cy="2636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2" name="Google Shape;1002;p119:notes"/>
          <p:cNvSpPr txBox="1">
            <a:spLocks noGrp="1"/>
          </p:cNvSpPr>
          <p:nvPr>
            <p:ph type="body" idx="1"/>
          </p:nvPr>
        </p:nvSpPr>
        <p:spPr>
          <a:xfrm>
            <a:off x="1024255" y="3759567"/>
            <a:ext cx="8194040" cy="3076010"/>
          </a:xfrm>
          <a:prstGeom prst="rect">
            <a:avLst/>
          </a:prstGeom>
          <a:noFill/>
          <a:ln>
            <a:noFill/>
          </a:ln>
        </p:spPr>
        <p:txBody>
          <a:bodyPr spcFirstLastPara="1" wrap="square" lIns="103145" tIns="51572" rIns="103145" bIns="51572" anchor="t" anchorCtr="0">
            <a:noAutofit/>
          </a:bodyPr>
          <a:lstStyle/>
          <a:p>
            <a:pPr marL="487924" indent="-243962"/>
            <a:r>
              <a:rPr lang="en-CA" dirty="0"/>
              <a:t>Sydney</a:t>
            </a:r>
          </a:p>
          <a:p>
            <a:pPr marL="487924" indent="-243962"/>
            <a:endParaRPr lang="en-CA" dirty="0"/>
          </a:p>
          <a:p>
            <a:pPr marL="342900" lvl="0" indent="-342900">
              <a:lnSpc>
                <a:spcPct val="107000"/>
              </a:lnSpc>
              <a:spcAft>
                <a:spcPts val="800"/>
              </a:spcAft>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Also see the balance chart when reviewing it with the child. In their own time, if the balance chart title is double clicked, the legend that shows how the colours correspond to each quadrant turn into number scores. This is hidden for the child so they don’t focus on the number, but instead see only the visual. The local worker also sees this brief assessment that is generated after the questionnaire is complete. This assessment shows where there could be potential risk. There are questions that the youth wanted to include that were deemed necessary by staff at the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Nadmadwin</a:t>
            </a:r>
            <a:r>
              <a:rPr lang="en-CA" sz="1800" dirty="0">
                <a:effectLst/>
                <a:latin typeface="Calibri" panose="020F0502020204030204" pitchFamily="34" charset="0"/>
                <a:ea typeface="Calibri" panose="020F0502020204030204" pitchFamily="34" charset="0"/>
                <a:cs typeface="Times New Roman" panose="02020603050405020304" pitchFamily="18" charset="0"/>
              </a:rPr>
              <a:t> clinic to flag to ensure the child was connected to support if necessary. There are some responses that when chosen raise a red flag, and others that raise a yellow flag. If the child has one red flag or two yellow it warrants a follow up convo with a health worker</a:t>
            </a:r>
          </a:p>
        </p:txBody>
      </p:sp>
      <p:sp>
        <p:nvSpPr>
          <p:cNvPr id="1003" name="Google Shape;1003;p119:notes"/>
          <p:cNvSpPr txBox="1">
            <a:spLocks noGrp="1"/>
          </p:cNvSpPr>
          <p:nvPr>
            <p:ph type="sldNum" idx="12"/>
          </p:nvPr>
        </p:nvSpPr>
        <p:spPr>
          <a:xfrm>
            <a:off x="5801741" y="7420129"/>
            <a:ext cx="4438438" cy="391960"/>
          </a:xfrm>
          <a:prstGeom prst="rect">
            <a:avLst/>
          </a:prstGeom>
          <a:noFill/>
          <a:ln>
            <a:noFill/>
          </a:ln>
        </p:spPr>
        <p:txBody>
          <a:bodyPr spcFirstLastPara="1" wrap="square" lIns="103145" tIns="51572" rIns="103145" bIns="51572" anchor="b" anchorCtr="0">
            <a:noAutofit/>
          </a:bodyPr>
          <a:lstStyle/>
          <a:p>
            <a:pPr algn="r">
              <a:buSzPts val="1300"/>
            </a:pPr>
            <a:fld id="{00000000-1234-1234-1234-123412341234}" type="slidenum">
              <a:rPr lang="en-CA">
                <a:solidFill>
                  <a:schemeClr val="dk1"/>
                </a:solidFill>
                <a:latin typeface="Calibri"/>
                <a:ea typeface="Calibri"/>
                <a:cs typeface="Calibri"/>
                <a:sym typeface="Calibri"/>
              </a:rPr>
              <a:pPr algn="r">
                <a:buSzPts val="1300"/>
              </a:pPr>
              <a:t>12</a:t>
            </a:fld>
            <a:endParaRPr>
              <a:solidFill>
                <a:schemeClr val="dk1"/>
              </a:solidFill>
              <a:latin typeface="Calibri"/>
              <a:ea typeface="Calibri"/>
              <a:cs typeface="Calibri"/>
              <a:sym typeface="Calibri"/>
            </a:endParaRPr>
          </a:p>
        </p:txBody>
      </p:sp>
      <p:sp>
        <p:nvSpPr>
          <p:cNvPr id="2" name="Date Placeholder 1">
            <a:extLst>
              <a:ext uri="{FF2B5EF4-FFF2-40B4-BE49-F238E27FC236}">
                <a16:creationId xmlns:a16="http://schemas.microsoft.com/office/drawing/2014/main" id="{92490452-D1BF-AF7A-F9A3-31AE6E0E4BF6}"/>
              </a:ext>
            </a:extLst>
          </p:cNvPr>
          <p:cNvSpPr>
            <a:spLocks noGrp="1"/>
          </p:cNvSpPr>
          <p:nvPr>
            <p:ph type="dt" idx="10"/>
          </p:nvPr>
        </p:nvSpPr>
        <p:spPr/>
        <p:txBody>
          <a:bodyPr/>
          <a:lstStyle/>
          <a:p>
            <a:r>
              <a:rPr lang="en-US"/>
              <a:t>August 29, 2023</a:t>
            </a:r>
          </a:p>
        </p:txBody>
      </p:sp>
      <p:sp>
        <p:nvSpPr>
          <p:cNvPr id="3" name="Footer Placeholder 2">
            <a:extLst>
              <a:ext uri="{FF2B5EF4-FFF2-40B4-BE49-F238E27FC236}">
                <a16:creationId xmlns:a16="http://schemas.microsoft.com/office/drawing/2014/main" id="{A6C11CA0-E1F6-5B2B-8D26-71C6CAD964E4}"/>
              </a:ext>
            </a:extLst>
          </p:cNvPr>
          <p:cNvSpPr>
            <a:spLocks noGrp="1"/>
          </p:cNvSpPr>
          <p:nvPr>
            <p:ph type="ftr" idx="11"/>
          </p:nvPr>
        </p:nvSpPr>
        <p:spPr/>
        <p:txBody>
          <a:bodyPr/>
          <a:lstStyle/>
          <a:p>
            <a:endParaRPr lang="en-CA"/>
          </a:p>
        </p:txBody>
      </p:sp>
    </p:spTree>
    <p:extLst>
      <p:ext uri="{BB962C8B-B14F-4D97-AF65-F5344CB8AC3E}">
        <p14:creationId xmlns:p14="http://schemas.microsoft.com/office/powerpoint/2010/main" val="2734453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4:notes"/>
          <p:cNvSpPr>
            <a:spLocks noGrp="1" noRot="1" noChangeAspect="1"/>
          </p:cNvSpPr>
          <p:nvPr>
            <p:ph type="sldImg" idx="2"/>
          </p:nvPr>
        </p:nvSpPr>
        <p:spPr>
          <a:xfrm>
            <a:off x="2778125" y="976313"/>
            <a:ext cx="4686300" cy="2636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4:notes"/>
          <p:cNvSpPr txBox="1">
            <a:spLocks noGrp="1"/>
          </p:cNvSpPr>
          <p:nvPr>
            <p:ph type="body" idx="1"/>
          </p:nvPr>
        </p:nvSpPr>
        <p:spPr>
          <a:xfrm>
            <a:off x="1024255" y="3759568"/>
            <a:ext cx="8193956" cy="3076113"/>
          </a:xfrm>
          <a:prstGeom prst="rect">
            <a:avLst/>
          </a:prstGeom>
          <a:noFill/>
          <a:ln>
            <a:noFill/>
          </a:ln>
        </p:spPr>
        <p:txBody>
          <a:bodyPr spcFirstLastPara="1" wrap="square" lIns="103145" tIns="51572" rIns="103145" bIns="51572" anchor="t" anchorCtr="0">
            <a:noAutofit/>
          </a:bodyPr>
          <a:lstStyle/>
          <a:p>
            <a:pPr marL="0" indent="0">
              <a:spcBef>
                <a:spcPts val="512"/>
              </a:spcBef>
            </a:pPr>
            <a:r>
              <a:rPr lang="en-CA">
                <a:solidFill>
                  <a:srgbClr val="1D1D1D"/>
                </a:solidFill>
              </a:rPr>
              <a:t>Sydney</a:t>
            </a:r>
          </a:p>
          <a:p>
            <a:pPr marL="0" indent="0">
              <a:spcBef>
                <a:spcPts val="512"/>
              </a:spcBef>
            </a:pPr>
            <a:endParaRPr lang="en-CA">
              <a:solidFill>
                <a:srgbClr val="1D1D1D"/>
              </a:solidFill>
            </a:endParaRPr>
          </a:p>
          <a:p>
            <a:pPr marL="0" indent="0">
              <a:spcBef>
                <a:spcPts val="512"/>
              </a:spcBef>
            </a:pPr>
            <a:r>
              <a:rPr lang="en-CA">
                <a:solidFill>
                  <a:srgbClr val="1D1D1D"/>
                </a:solidFill>
              </a:rPr>
              <a:t>Choosing a LHW is not based on academics. The LHW needs to be someone that the local leadership believes has the skills and preparedness to support children/youth at all levels of need, ranging from early support to crisis. </a:t>
            </a:r>
            <a:endParaRPr>
              <a:solidFill>
                <a:srgbClr val="1D1D1D"/>
              </a:solidFill>
            </a:endParaRPr>
          </a:p>
          <a:p>
            <a:pPr marL="0" indent="0"/>
            <a:endParaRPr>
              <a:solidFill>
                <a:srgbClr val="1D1D1D"/>
              </a:solidFill>
            </a:endParaRPr>
          </a:p>
          <a:p>
            <a:pPr marL="0" indent="0"/>
            <a:r>
              <a:rPr lang="en-CA">
                <a:solidFill>
                  <a:srgbClr val="1D1D1D"/>
                </a:solidFill>
              </a:rPr>
              <a:t>Some essential qualities of the LHW include: </a:t>
            </a:r>
            <a:endParaRPr>
              <a:solidFill>
                <a:srgbClr val="1D1D1D"/>
              </a:solidFill>
            </a:endParaRPr>
          </a:p>
          <a:p>
            <a:pPr marL="487924" indent="-338836">
              <a:buClr>
                <a:srgbClr val="1D1D1D"/>
              </a:buClr>
              <a:buAutoNum type="arabicParenR"/>
            </a:pPr>
            <a:r>
              <a:rPr lang="en-CA">
                <a:solidFill>
                  <a:srgbClr val="1D1D1D"/>
                </a:solidFill>
              </a:rPr>
              <a:t>Connections to natural helpers</a:t>
            </a:r>
            <a:endParaRPr>
              <a:solidFill>
                <a:srgbClr val="1D1D1D"/>
              </a:solidFill>
            </a:endParaRPr>
          </a:p>
          <a:p>
            <a:pPr marL="487924" indent="-338836">
              <a:buClr>
                <a:srgbClr val="1D1D1D"/>
              </a:buClr>
              <a:buAutoNum type="arabicParenR"/>
            </a:pPr>
            <a:r>
              <a:rPr lang="en-CA">
                <a:solidFill>
                  <a:srgbClr val="1D1D1D"/>
                </a:solidFill>
              </a:rPr>
              <a:t>Knowledge of resources/supports available in the community</a:t>
            </a:r>
            <a:endParaRPr>
              <a:solidFill>
                <a:srgbClr val="1D1D1D"/>
              </a:solidFill>
            </a:endParaRPr>
          </a:p>
          <a:p>
            <a:pPr marL="487924" indent="-338836">
              <a:buClr>
                <a:srgbClr val="1D1D1D"/>
              </a:buClr>
              <a:buAutoNum type="arabicParenR"/>
            </a:pPr>
            <a:r>
              <a:rPr lang="en-CA">
                <a:solidFill>
                  <a:srgbClr val="1D1D1D"/>
                </a:solidFill>
              </a:rPr>
              <a:t>Crisis intervention skills</a:t>
            </a:r>
            <a:endParaRPr>
              <a:solidFill>
                <a:srgbClr val="1D1D1D"/>
              </a:solidFill>
            </a:endParaRPr>
          </a:p>
          <a:p>
            <a:pPr marL="487924" indent="-338836">
              <a:buClr>
                <a:srgbClr val="1D1D1D"/>
              </a:buClr>
              <a:buAutoNum type="arabicParenR"/>
            </a:pPr>
            <a:r>
              <a:rPr lang="en-CA">
                <a:solidFill>
                  <a:srgbClr val="1D1D1D"/>
                </a:solidFill>
              </a:rPr>
              <a:t>Preparedness for brief conversations with the children/youth </a:t>
            </a:r>
            <a:endParaRPr>
              <a:solidFill>
                <a:srgbClr val="1D1D1D"/>
              </a:solidFill>
            </a:endParaRPr>
          </a:p>
          <a:p>
            <a:pPr marL="487924" indent="-338836">
              <a:buClr>
                <a:srgbClr val="1D1D1D"/>
              </a:buClr>
              <a:buAutoNum type="arabicParenR"/>
            </a:pPr>
            <a:r>
              <a:rPr lang="en-CA">
                <a:solidFill>
                  <a:srgbClr val="1D1D1D"/>
                </a:solidFill>
              </a:rPr>
              <a:t>Trusted within the community: someone who the children/youth will feel comfortable opening to</a:t>
            </a:r>
            <a:endParaRPr>
              <a:solidFill>
                <a:srgbClr val="1D1D1D"/>
              </a:solidFill>
            </a:endParaRPr>
          </a:p>
          <a:p>
            <a:pPr marL="0" indent="0"/>
            <a:endParaRPr>
              <a:solidFill>
                <a:srgbClr val="1D1D1D"/>
              </a:solidFill>
            </a:endParaRPr>
          </a:p>
          <a:p>
            <a:pPr marL="0" indent="0"/>
            <a:r>
              <a:rPr lang="en-CA">
                <a:solidFill>
                  <a:srgbClr val="1D1D1D"/>
                </a:solidFill>
              </a:rPr>
              <a:t>Some examples of LHWs include: Elders, counsellors, social workers, </a:t>
            </a:r>
            <a:r>
              <a:rPr lang="en-CA" strike="sngStrike">
                <a:solidFill>
                  <a:srgbClr val="1D1D1D"/>
                </a:solidFill>
              </a:rPr>
              <a:t>guidance counsellors,</a:t>
            </a:r>
            <a:r>
              <a:rPr lang="en-CA">
                <a:solidFill>
                  <a:srgbClr val="1D1D1D"/>
                </a:solidFill>
              </a:rPr>
              <a:t> nurses, etc.</a:t>
            </a:r>
            <a:endParaRPr>
              <a:solidFill>
                <a:srgbClr val="1D1D1D"/>
              </a:solidFill>
            </a:endParaRPr>
          </a:p>
          <a:p>
            <a:pPr marL="487924" indent="0">
              <a:spcBef>
                <a:spcPts val="512"/>
              </a:spcBef>
            </a:pPr>
            <a:endParaRPr u="sng">
              <a:solidFill>
                <a:srgbClr val="1D1D1D"/>
              </a:solidFill>
            </a:endParaRPr>
          </a:p>
          <a:p>
            <a:pPr marL="0" indent="0">
              <a:lnSpc>
                <a:spcPct val="115000"/>
              </a:lnSpc>
            </a:pPr>
            <a:endParaRPr sz="1100">
              <a:solidFill>
                <a:schemeClr val="lt1"/>
              </a:solidFill>
              <a:highlight>
                <a:srgbClr val="292929"/>
              </a:highlight>
              <a:latin typeface="Arial"/>
              <a:ea typeface="Arial"/>
              <a:cs typeface="Arial"/>
              <a:sym typeface="Arial"/>
            </a:endParaRPr>
          </a:p>
          <a:p>
            <a:pPr marL="0" indent="0">
              <a:spcBef>
                <a:spcPts val="512"/>
              </a:spcBef>
            </a:pPr>
            <a:endParaRPr/>
          </a:p>
        </p:txBody>
      </p:sp>
      <p:sp>
        <p:nvSpPr>
          <p:cNvPr id="315" name="Google Shape;315;p4:notes"/>
          <p:cNvSpPr txBox="1">
            <a:spLocks noGrp="1"/>
          </p:cNvSpPr>
          <p:nvPr>
            <p:ph type="sldNum" idx="12"/>
          </p:nvPr>
        </p:nvSpPr>
        <p:spPr>
          <a:xfrm>
            <a:off x="5801742" y="7420129"/>
            <a:ext cx="4438271" cy="392020"/>
          </a:xfrm>
          <a:prstGeom prst="rect">
            <a:avLst/>
          </a:prstGeom>
          <a:noFill/>
          <a:ln>
            <a:noFill/>
          </a:ln>
        </p:spPr>
        <p:txBody>
          <a:bodyPr spcFirstLastPara="1" wrap="square" lIns="103145" tIns="51572" rIns="103145" bIns="51572" anchor="b" anchorCtr="0">
            <a:noAutofit/>
          </a:bodyPr>
          <a:lstStyle/>
          <a:p>
            <a:pPr algn="r">
              <a:buSzPts val="1300"/>
            </a:pPr>
            <a:fld id="{00000000-1234-1234-1234-123412341234}" type="slidenum">
              <a:rPr lang="en-CA"/>
              <a:pPr algn="r">
                <a:buSzPts val="1300"/>
              </a:pPr>
              <a:t>13</a:t>
            </a:fld>
            <a:endParaRPr/>
          </a:p>
        </p:txBody>
      </p:sp>
      <p:sp>
        <p:nvSpPr>
          <p:cNvPr id="2" name="Date Placeholder 1">
            <a:extLst>
              <a:ext uri="{FF2B5EF4-FFF2-40B4-BE49-F238E27FC236}">
                <a16:creationId xmlns:a16="http://schemas.microsoft.com/office/drawing/2014/main" id="{4FC7CD20-837B-B4C7-53F6-DB3DDE011BAA}"/>
              </a:ext>
            </a:extLst>
          </p:cNvPr>
          <p:cNvSpPr>
            <a:spLocks noGrp="1"/>
          </p:cNvSpPr>
          <p:nvPr>
            <p:ph type="dt" idx="10"/>
          </p:nvPr>
        </p:nvSpPr>
        <p:spPr/>
        <p:txBody>
          <a:bodyPr/>
          <a:lstStyle/>
          <a:p>
            <a:r>
              <a:rPr lang="en-US"/>
              <a:t>August 29, 2023</a:t>
            </a:r>
          </a:p>
        </p:txBody>
      </p:sp>
      <p:sp>
        <p:nvSpPr>
          <p:cNvPr id="3" name="Footer Placeholder 2">
            <a:extLst>
              <a:ext uri="{FF2B5EF4-FFF2-40B4-BE49-F238E27FC236}">
                <a16:creationId xmlns:a16="http://schemas.microsoft.com/office/drawing/2014/main" id="{A00B1727-2C45-3982-441B-9B386E669981}"/>
              </a:ext>
            </a:extLst>
          </p:cNvPr>
          <p:cNvSpPr>
            <a:spLocks noGrp="1"/>
          </p:cNvSpPr>
          <p:nvPr>
            <p:ph type="ftr" idx="11"/>
          </p:nvPr>
        </p:nvSpPr>
        <p:spPr/>
        <p:txBody>
          <a:bodyPr/>
          <a:lstStyle/>
          <a:p>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48:notes"/>
          <p:cNvSpPr>
            <a:spLocks noGrp="1" noRot="1" noChangeAspect="1"/>
          </p:cNvSpPr>
          <p:nvPr>
            <p:ph type="sldImg" idx="2"/>
          </p:nvPr>
        </p:nvSpPr>
        <p:spPr>
          <a:xfrm>
            <a:off x="827088" y="1281113"/>
            <a:ext cx="6149975" cy="3460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48:notes"/>
          <p:cNvSpPr txBox="1">
            <a:spLocks noGrp="1"/>
          </p:cNvSpPr>
          <p:nvPr>
            <p:ph type="body" idx="1"/>
          </p:nvPr>
        </p:nvSpPr>
        <p:spPr>
          <a:xfrm>
            <a:off x="780385" y="4934432"/>
            <a:ext cx="6243078" cy="4037263"/>
          </a:xfrm>
          <a:prstGeom prst="rect">
            <a:avLst/>
          </a:prstGeom>
          <a:noFill/>
          <a:ln>
            <a:noFill/>
          </a:ln>
        </p:spPr>
        <p:txBody>
          <a:bodyPr spcFirstLastPara="1" wrap="square" lIns="103145" tIns="51572" rIns="103145" bIns="51572" anchor="t" anchorCtr="0">
            <a:noAutofit/>
          </a:bodyPr>
          <a:lstStyle/>
          <a:p>
            <a:pPr marL="487924" indent="-243962">
              <a:spcBef>
                <a:spcPts val="622"/>
              </a:spcBef>
            </a:pPr>
            <a:r>
              <a:rPr lang="en-CA" b="1" dirty="0"/>
              <a:t>Sydney</a:t>
            </a:r>
          </a:p>
          <a:p>
            <a:pPr marL="487924" indent="-243962">
              <a:spcBef>
                <a:spcPts val="622"/>
              </a:spcBef>
            </a:pPr>
            <a:endParaRPr lang="en-CA" b="1" dirty="0"/>
          </a:p>
          <a:p>
            <a:pPr marL="342900" lvl="0" indent="-342900">
              <a:lnSpc>
                <a:spcPct val="107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Depending on agreements</a:t>
            </a:r>
          </a:p>
          <a:p>
            <a:pPr marL="342900" lvl="0" indent="-342900">
              <a:lnSpc>
                <a:spcPct val="107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Analytic spreadsheets and aggregated reports and a database that combine many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childrens</a:t>
            </a:r>
            <a:r>
              <a:rPr lang="en-CA" sz="1800" dirty="0">
                <a:effectLst/>
                <a:latin typeface="Calibri" panose="020F0502020204030204" pitchFamily="34" charset="0"/>
                <a:ea typeface="Calibri" panose="020F0502020204030204" pitchFamily="34" charset="0"/>
                <a:cs typeface="Times New Roman" panose="02020603050405020304" pitchFamily="18" charset="0"/>
              </a:rPr>
              <a:t> data. We wanted to provide multiple formats of data so communities can look at data in a way that is beneficial and impactful to them and their needs</a:t>
            </a:r>
          </a:p>
          <a:p>
            <a:pPr marL="342900" lvl="0" indent="-342900">
              <a:lnSpc>
                <a:spcPct val="107000"/>
              </a:lnSpc>
              <a:spcAft>
                <a:spcPts val="800"/>
              </a:spcAft>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Helps to make decisions about services and needs within the community</a:t>
            </a:r>
          </a:p>
          <a:p>
            <a:pPr marL="487924" indent="-243962">
              <a:spcBef>
                <a:spcPts val="622"/>
              </a:spcBef>
            </a:pPr>
            <a:endParaRPr b="1" dirty="0"/>
          </a:p>
        </p:txBody>
      </p:sp>
      <p:sp>
        <p:nvSpPr>
          <p:cNvPr id="390" name="Google Shape;390;p48:notes"/>
          <p:cNvSpPr txBox="1">
            <a:spLocks noGrp="1"/>
          </p:cNvSpPr>
          <p:nvPr>
            <p:ph type="hdr" idx="3"/>
          </p:nvPr>
        </p:nvSpPr>
        <p:spPr>
          <a:xfrm>
            <a:off x="0" y="0"/>
            <a:ext cx="3381667" cy="514449"/>
          </a:xfrm>
          <a:prstGeom prst="rect">
            <a:avLst/>
          </a:prstGeom>
          <a:noFill/>
          <a:ln>
            <a:noFill/>
          </a:ln>
        </p:spPr>
        <p:txBody>
          <a:bodyPr spcFirstLastPara="1" wrap="square" lIns="103145" tIns="51572" rIns="103145" bIns="51572" anchor="t" anchorCtr="0">
            <a:noAutofit/>
          </a:bodyPr>
          <a:lstStyle/>
          <a:p>
            <a:r>
              <a:rPr lang="en-CA"/>
              <a:t>ACHWM Outreach</a:t>
            </a:r>
            <a:endParaRPr/>
          </a:p>
        </p:txBody>
      </p:sp>
      <p:sp>
        <p:nvSpPr>
          <p:cNvPr id="391" name="Google Shape;391;p48:notes"/>
          <p:cNvSpPr txBox="1">
            <a:spLocks noGrp="1"/>
          </p:cNvSpPr>
          <p:nvPr>
            <p:ph type="dt" idx="10"/>
          </p:nvPr>
        </p:nvSpPr>
        <p:spPr>
          <a:xfrm>
            <a:off x="4420374" y="0"/>
            <a:ext cx="3381667" cy="514449"/>
          </a:xfrm>
          <a:prstGeom prst="rect">
            <a:avLst/>
          </a:prstGeom>
          <a:noFill/>
          <a:ln>
            <a:noFill/>
          </a:ln>
        </p:spPr>
        <p:txBody>
          <a:bodyPr spcFirstLastPara="1" wrap="square" lIns="103145" tIns="51572" rIns="103145" bIns="51572" anchor="t" anchorCtr="0">
            <a:noAutofit/>
          </a:bodyPr>
          <a:lstStyle/>
          <a:p>
            <a:r>
              <a:rPr lang="en-CA"/>
              <a:t>May 23, 2013</a:t>
            </a:r>
            <a:endParaRPr/>
          </a:p>
        </p:txBody>
      </p:sp>
      <p:sp>
        <p:nvSpPr>
          <p:cNvPr id="392" name="Google Shape;392;p48:notes"/>
          <p:cNvSpPr txBox="1">
            <a:spLocks noGrp="1"/>
          </p:cNvSpPr>
          <p:nvPr>
            <p:ph type="sldNum" idx="12"/>
          </p:nvPr>
        </p:nvSpPr>
        <p:spPr>
          <a:xfrm>
            <a:off x="4420374" y="9738918"/>
            <a:ext cx="3381667" cy="514447"/>
          </a:xfrm>
          <a:prstGeom prst="rect">
            <a:avLst/>
          </a:prstGeom>
          <a:noFill/>
          <a:ln>
            <a:noFill/>
          </a:ln>
        </p:spPr>
        <p:txBody>
          <a:bodyPr spcFirstLastPara="1" wrap="square" lIns="103145" tIns="51572" rIns="103145" bIns="51572" anchor="b" anchorCtr="0">
            <a:noAutofit/>
          </a:bodyPr>
          <a:lstStyle/>
          <a:p>
            <a:fld id="{00000000-1234-1234-1234-123412341234}" type="slidenum">
              <a:rPr lang="en-CA"/>
              <a:pPr/>
              <a:t>14</a:t>
            </a:fld>
            <a:endParaRPr/>
          </a:p>
        </p:txBody>
      </p:sp>
      <p:sp>
        <p:nvSpPr>
          <p:cNvPr id="2" name="Footer Placeholder 1">
            <a:extLst>
              <a:ext uri="{FF2B5EF4-FFF2-40B4-BE49-F238E27FC236}">
                <a16:creationId xmlns:a16="http://schemas.microsoft.com/office/drawing/2014/main" id="{1664359B-B770-9704-C457-8D47CCAB9EDE}"/>
              </a:ext>
            </a:extLst>
          </p:cNvPr>
          <p:cNvSpPr>
            <a:spLocks noGrp="1"/>
          </p:cNvSpPr>
          <p:nvPr>
            <p:ph type="ftr" idx="11"/>
          </p:nvPr>
        </p:nvSpPr>
        <p:spPr/>
        <p:txBody>
          <a:bodyPr/>
          <a:lstStyle/>
          <a:p>
            <a:endParaRPr lang="en-CA"/>
          </a:p>
        </p:txBody>
      </p:sp>
    </p:spTree>
    <p:extLst>
      <p:ext uri="{BB962C8B-B14F-4D97-AF65-F5344CB8AC3E}">
        <p14:creationId xmlns:p14="http://schemas.microsoft.com/office/powerpoint/2010/main" val="1555184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72:notes"/>
          <p:cNvSpPr txBox="1">
            <a:spLocks noGrp="1"/>
          </p:cNvSpPr>
          <p:nvPr>
            <p:ph type="body" idx="1"/>
          </p:nvPr>
        </p:nvSpPr>
        <p:spPr>
          <a:xfrm>
            <a:off x="1024255" y="3759567"/>
            <a:ext cx="8194040" cy="3076010"/>
          </a:xfrm>
          <a:prstGeom prst="rect">
            <a:avLst/>
          </a:prstGeom>
          <a:noFill/>
          <a:ln>
            <a:noFill/>
          </a:ln>
        </p:spPr>
        <p:txBody>
          <a:bodyPr spcFirstLastPara="1" wrap="square" lIns="103145" tIns="51572" rIns="103145" bIns="51572" anchor="t" anchorCtr="0">
            <a:noAutofit/>
          </a:bodyPr>
          <a:lstStyle/>
          <a:p>
            <a:pPr marL="0" indent="0"/>
            <a:r>
              <a:rPr lang="en-CA"/>
              <a:t>Sydney</a:t>
            </a:r>
            <a:endParaRPr/>
          </a:p>
        </p:txBody>
      </p:sp>
      <p:sp>
        <p:nvSpPr>
          <p:cNvPr id="297" name="Google Shape;297;p72:notes"/>
          <p:cNvSpPr>
            <a:spLocks noGrp="1" noRot="1" noChangeAspect="1"/>
          </p:cNvSpPr>
          <p:nvPr>
            <p:ph type="sldImg" idx="2"/>
          </p:nvPr>
        </p:nvSpPr>
        <p:spPr>
          <a:xfrm>
            <a:off x="2778125" y="976313"/>
            <a:ext cx="4686300" cy="2636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Date Placeholder 1">
            <a:extLst>
              <a:ext uri="{FF2B5EF4-FFF2-40B4-BE49-F238E27FC236}">
                <a16:creationId xmlns:a16="http://schemas.microsoft.com/office/drawing/2014/main" id="{2B50D5A9-C84D-467B-C92C-63371FBEB9DD}"/>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Calibri"/>
                <a:cs typeface="Calibri"/>
                <a:sym typeface="Calibri"/>
              </a:rPr>
              <a:t>August 29, 2023</a:t>
            </a:r>
          </a:p>
        </p:txBody>
      </p:sp>
      <p:sp>
        <p:nvSpPr>
          <p:cNvPr id="3" name="Footer Placeholder 2">
            <a:extLst>
              <a:ext uri="{FF2B5EF4-FFF2-40B4-BE49-F238E27FC236}">
                <a16:creationId xmlns:a16="http://schemas.microsoft.com/office/drawing/2014/main" id="{F39E21AE-E3BA-7324-C56F-4055CCE406BD}"/>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CA" sz="14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679040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79:notes"/>
          <p:cNvSpPr txBox="1">
            <a:spLocks noGrp="1"/>
          </p:cNvSpPr>
          <p:nvPr>
            <p:ph type="body" idx="1"/>
          </p:nvPr>
        </p:nvSpPr>
        <p:spPr>
          <a:xfrm>
            <a:off x="1024255" y="3759567"/>
            <a:ext cx="8194040" cy="3076010"/>
          </a:xfrm>
          <a:prstGeom prst="rect">
            <a:avLst/>
          </a:prstGeom>
          <a:noFill/>
          <a:ln>
            <a:noFill/>
          </a:ln>
        </p:spPr>
        <p:txBody>
          <a:bodyPr spcFirstLastPara="1" wrap="square" lIns="103118" tIns="51546" rIns="103118" bIns="51546" anchor="t" anchorCtr="0">
            <a:noAutofit/>
          </a:bodyPr>
          <a:lstStyle/>
          <a:p>
            <a:pPr marL="76200" lvl="0" indent="0" algn="l" rtl="0">
              <a:lnSpc>
                <a:spcPct val="150000"/>
              </a:lnSpc>
              <a:spcBef>
                <a:spcPts val="480"/>
              </a:spcBef>
              <a:spcAft>
                <a:spcPts val="0"/>
              </a:spcAft>
              <a:buSzPts val="2400"/>
              <a:buFont typeface="Merriweather"/>
              <a:buNone/>
            </a:pPr>
            <a:r>
              <a:rPr lang="en-CA" sz="2000" dirty="0">
                <a:latin typeface="Merriweather Light"/>
                <a:ea typeface="Merriweather Light"/>
                <a:cs typeface="Merriweather Light"/>
                <a:sym typeface="Merriweather Light"/>
              </a:rPr>
              <a:t>Sydney</a:t>
            </a:r>
          </a:p>
          <a:p>
            <a:pPr marL="76200" lvl="0" indent="0" algn="l" rtl="0">
              <a:lnSpc>
                <a:spcPct val="150000"/>
              </a:lnSpc>
              <a:spcBef>
                <a:spcPts val="480"/>
              </a:spcBef>
              <a:spcAft>
                <a:spcPts val="0"/>
              </a:spcAft>
              <a:buSzPts val="2400"/>
              <a:buFont typeface="Merriweather"/>
              <a:buNone/>
            </a:pPr>
            <a:endParaRPr lang="en-CA" sz="2000" dirty="0">
              <a:latin typeface="Merriweather Light"/>
              <a:ea typeface="Merriweather Light"/>
              <a:cs typeface="Merriweather Light"/>
              <a:sym typeface="Merriweather Light"/>
            </a:endParaRPr>
          </a:p>
          <a:p>
            <a:pPr marL="457200" lvl="0" indent="-381000" algn="l" rtl="0">
              <a:lnSpc>
                <a:spcPct val="150000"/>
              </a:lnSpc>
              <a:spcBef>
                <a:spcPts val="480"/>
              </a:spcBef>
              <a:spcAft>
                <a:spcPts val="0"/>
              </a:spcAft>
              <a:buSzPts val="2400"/>
              <a:buFont typeface="Merriweather"/>
              <a:buChar char="•"/>
            </a:pPr>
            <a:r>
              <a:rPr lang="en-CA" sz="2000" dirty="0">
                <a:latin typeface="Merriweather Light"/>
                <a:ea typeface="Merriweather Light"/>
                <a:cs typeface="Merriweather Light"/>
                <a:sym typeface="Merriweather Light"/>
              </a:rPr>
              <a:t>Agreement types Ensure clear understanding of responsibilities</a:t>
            </a:r>
          </a:p>
          <a:p>
            <a:pPr marL="914400" lvl="1" indent="-342900" algn="l" rtl="0">
              <a:lnSpc>
                <a:spcPct val="150000"/>
              </a:lnSpc>
              <a:spcBef>
                <a:spcPts val="0"/>
              </a:spcBef>
              <a:spcAft>
                <a:spcPts val="0"/>
              </a:spcAft>
              <a:buSzPts val="1800"/>
              <a:buFont typeface="Noto Sans Symbols"/>
              <a:buChar char="❖"/>
            </a:pPr>
            <a:r>
              <a:rPr lang="en-CA" sz="2000" u="sng" dirty="0">
                <a:latin typeface="Merriweather Light"/>
                <a:ea typeface="Merriweather Light"/>
                <a:cs typeface="Merriweather Light"/>
                <a:sym typeface="Merriweather Light"/>
              </a:rPr>
              <a:t>Community is responsible for</a:t>
            </a:r>
          </a:p>
          <a:p>
            <a:pPr marL="1371600" lvl="2" indent="-381000" algn="l" rtl="0">
              <a:lnSpc>
                <a:spcPct val="150000"/>
              </a:lnSpc>
              <a:spcBef>
                <a:spcPts val="0"/>
              </a:spcBef>
              <a:spcAft>
                <a:spcPts val="0"/>
              </a:spcAft>
              <a:buSzPts val="2400"/>
              <a:buFont typeface="Merriweather"/>
              <a:buChar char="•"/>
            </a:pPr>
            <a:r>
              <a:rPr lang="en-CA" sz="2000" b="1" dirty="0">
                <a:latin typeface="Merriweather Light"/>
                <a:ea typeface="Merriweather Light"/>
                <a:cs typeface="Merriweather Light"/>
                <a:sym typeface="Merriweather Light"/>
              </a:rPr>
              <a:t>Children’s well-being </a:t>
            </a:r>
          </a:p>
          <a:p>
            <a:pPr marL="1371600" lvl="2" indent="-381000" algn="l" rtl="0">
              <a:lnSpc>
                <a:spcPct val="150000"/>
              </a:lnSpc>
              <a:spcBef>
                <a:spcPts val="0"/>
              </a:spcBef>
              <a:spcAft>
                <a:spcPts val="0"/>
              </a:spcAft>
              <a:buSzPts val="2400"/>
              <a:buFont typeface="Merriweather"/>
              <a:buChar char="•"/>
            </a:pPr>
            <a:r>
              <a:rPr lang="en-CA" sz="2000" dirty="0">
                <a:latin typeface="Merriweather Light"/>
                <a:ea typeface="Merriweather Light"/>
                <a:cs typeface="Merriweather Light"/>
                <a:sym typeface="Merriweather Light"/>
              </a:rPr>
              <a:t>Providing local health resources</a:t>
            </a:r>
          </a:p>
          <a:p>
            <a:pPr marL="1371600" lvl="2" indent="-381000" algn="l" rtl="0">
              <a:lnSpc>
                <a:spcPct val="150000"/>
              </a:lnSpc>
              <a:spcBef>
                <a:spcPts val="0"/>
              </a:spcBef>
              <a:spcAft>
                <a:spcPts val="0"/>
              </a:spcAft>
              <a:buSzPts val="2400"/>
              <a:buFont typeface="Merriweather"/>
              <a:buChar char="•"/>
            </a:pPr>
            <a:r>
              <a:rPr lang="en-CA" sz="2000" dirty="0">
                <a:latin typeface="Merriweather Light"/>
                <a:ea typeface="Merriweather Light"/>
                <a:cs typeface="Merriweather Light"/>
                <a:sym typeface="Merriweather Light"/>
              </a:rPr>
              <a:t>Ownership of data</a:t>
            </a:r>
          </a:p>
          <a:p>
            <a:pPr marL="914400" lvl="1" indent="-342900" algn="l" rtl="0">
              <a:lnSpc>
                <a:spcPct val="150000"/>
              </a:lnSpc>
              <a:spcBef>
                <a:spcPts val="0"/>
              </a:spcBef>
              <a:spcAft>
                <a:spcPts val="0"/>
              </a:spcAft>
              <a:buSzPts val="1800"/>
              <a:buFont typeface="Noto Sans Symbols"/>
              <a:buChar char="❖"/>
            </a:pPr>
            <a:r>
              <a:rPr lang="en-CA" sz="2000" u="sng" dirty="0">
                <a:latin typeface="Merriweather Light"/>
                <a:ea typeface="Merriweather Light"/>
                <a:cs typeface="Merriweather Light"/>
                <a:sym typeface="Merriweather Light"/>
              </a:rPr>
              <a:t>ACHWM team is responsible for </a:t>
            </a:r>
          </a:p>
          <a:p>
            <a:pPr marL="1371600" lvl="2" indent="-381000" algn="l" rtl="0">
              <a:lnSpc>
                <a:spcPct val="150000"/>
              </a:lnSpc>
              <a:spcBef>
                <a:spcPts val="0"/>
              </a:spcBef>
              <a:spcAft>
                <a:spcPts val="0"/>
              </a:spcAft>
              <a:buSzPts val="2400"/>
              <a:buFont typeface="Merriweather"/>
              <a:buChar char="•"/>
            </a:pPr>
            <a:r>
              <a:rPr lang="en-CA" sz="2000" b="1" dirty="0">
                <a:latin typeface="Merriweather Light"/>
                <a:ea typeface="Merriweather Light"/>
                <a:cs typeface="Merriweather Light"/>
                <a:sym typeface="Merriweather Light"/>
              </a:rPr>
              <a:t>Stewardship of the data</a:t>
            </a:r>
            <a:endParaRPr lang="en-CA" dirty="0"/>
          </a:p>
          <a:p>
            <a:pPr marL="1371600" lvl="2" indent="-381000" algn="l" rtl="0">
              <a:lnSpc>
                <a:spcPct val="150000"/>
              </a:lnSpc>
              <a:spcBef>
                <a:spcPts val="0"/>
              </a:spcBef>
              <a:spcAft>
                <a:spcPts val="0"/>
              </a:spcAft>
              <a:buSzPts val="2400"/>
              <a:buFont typeface="Merriweather"/>
              <a:buChar char="•"/>
            </a:pPr>
            <a:r>
              <a:rPr lang="en-CA" sz="2000" dirty="0">
                <a:latin typeface="Merriweather Light"/>
                <a:ea typeface="Merriweather Light"/>
                <a:cs typeface="Merriweather Light"/>
                <a:sym typeface="Merriweather Light"/>
              </a:rPr>
              <a:t>Providing resources via the website</a:t>
            </a:r>
          </a:p>
          <a:p>
            <a:pPr marL="0" indent="0"/>
            <a:endParaRPr dirty="0"/>
          </a:p>
        </p:txBody>
      </p:sp>
      <p:sp>
        <p:nvSpPr>
          <p:cNvPr id="529" name="Google Shape;529;p79:notes"/>
          <p:cNvSpPr>
            <a:spLocks noGrp="1" noRot="1" noChangeAspect="1"/>
          </p:cNvSpPr>
          <p:nvPr>
            <p:ph type="sldImg" idx="2"/>
          </p:nvPr>
        </p:nvSpPr>
        <p:spPr>
          <a:xfrm>
            <a:off x="2778125" y="976313"/>
            <a:ext cx="4686300" cy="2636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79:notes"/>
          <p:cNvSpPr txBox="1">
            <a:spLocks noGrp="1"/>
          </p:cNvSpPr>
          <p:nvPr>
            <p:ph type="dt" idx="10"/>
          </p:nvPr>
        </p:nvSpPr>
        <p:spPr>
          <a:xfrm>
            <a:off x="5801741" y="0"/>
            <a:ext cx="4438438" cy="391961"/>
          </a:xfrm>
          <a:prstGeom prst="rect">
            <a:avLst/>
          </a:prstGeom>
          <a:noFill/>
          <a:ln>
            <a:noFill/>
          </a:ln>
        </p:spPr>
        <p:txBody>
          <a:bodyPr spcFirstLastPara="1" wrap="square" lIns="103145" tIns="51572" rIns="103145" bIns="51572"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Calibri"/>
                <a:cs typeface="Calibri"/>
                <a:sym typeface="Calibri"/>
              </a:rPr>
              <a:t>August 29, 2023</a:t>
            </a:r>
            <a:endParaRPr kumimoji="0" sz="1400" b="0" i="0" u="none" strike="noStrike" kern="0" cap="none" spc="0" normalizeH="0" baseline="0" noProof="0">
              <a:ln>
                <a:noFill/>
              </a:ln>
              <a:solidFill>
                <a:srgbClr val="000000"/>
              </a:solidFill>
              <a:effectLst/>
              <a:uLnTx/>
              <a:uFillTx/>
              <a:latin typeface="Calibri"/>
              <a:cs typeface="Calibri"/>
              <a:sym typeface="Calibri"/>
            </a:endParaRPr>
          </a:p>
        </p:txBody>
      </p:sp>
      <p:sp>
        <p:nvSpPr>
          <p:cNvPr id="2" name="Footer Placeholder 1">
            <a:extLst>
              <a:ext uri="{FF2B5EF4-FFF2-40B4-BE49-F238E27FC236}">
                <a16:creationId xmlns:a16="http://schemas.microsoft.com/office/drawing/2014/main" id="{FC4B9ABA-F44C-3B7A-2DF0-6A6CEACFBC9D}"/>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CA" sz="14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4096167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457200" marR="0" lvl="0" indent="-228600" algn="l" rtl="0">
              <a:lnSpc>
                <a:spcPct val="100000"/>
              </a:lnSpc>
              <a:spcBef>
                <a:spcPts val="0"/>
              </a:spcBef>
              <a:spcAft>
                <a:spcPts val="0"/>
              </a:spcAft>
              <a:buSzPts val="1400"/>
              <a:buNone/>
            </a:pPr>
            <a:r>
              <a:rPr lang="en-CA"/>
              <a:t>Sydney</a:t>
            </a:r>
          </a:p>
          <a:p>
            <a:pPr marL="457200" marR="0" lvl="0" indent="-228600" algn="l" rtl="0">
              <a:lnSpc>
                <a:spcPct val="100000"/>
              </a:lnSpc>
              <a:spcBef>
                <a:spcPts val="0"/>
              </a:spcBef>
              <a:spcAft>
                <a:spcPts val="0"/>
              </a:spcAft>
              <a:buSzPts val="1400"/>
              <a:buNone/>
            </a:pPr>
            <a:endParaRPr lang="en-CA"/>
          </a:p>
          <a:p>
            <a:pPr marL="457200" marR="0" lvl="0" indent="-228600" algn="l" rtl="0">
              <a:lnSpc>
                <a:spcPct val="100000"/>
              </a:lnSpc>
              <a:spcBef>
                <a:spcPts val="0"/>
              </a:spcBef>
              <a:spcAft>
                <a:spcPts val="0"/>
              </a:spcAft>
              <a:buSzPts val="1400"/>
              <a:buNone/>
            </a:pPr>
            <a:r>
              <a:rPr lang="en-CA"/>
              <a:t>1, 2, 3 are all on the app; 4 is the data transition to redcap through the web server; 5 data pulled from redcap to the webserver to generate the report.</a:t>
            </a:r>
          </a:p>
          <a:p>
            <a:pPr marL="457200" marR="0" lvl="0" indent="-228600" algn="l" rtl="0">
              <a:lnSpc>
                <a:spcPct val="100000"/>
              </a:lnSpc>
              <a:spcBef>
                <a:spcPts val="0"/>
              </a:spcBef>
              <a:spcAft>
                <a:spcPts val="0"/>
              </a:spcAft>
              <a:buSzPts val="1400"/>
              <a:buNone/>
            </a:pPr>
            <a:r>
              <a:rPr lang="en-CA"/>
              <a:t>4. 4 and 5 are </a:t>
            </a:r>
            <a:r>
              <a:rPr lang="en-CA" err="1"/>
              <a:t>external.The</a:t>
            </a:r>
            <a:r>
              <a:rPr lang="en-CA"/>
              <a:t> app submits data to the web server, which sends the data over to redcap and does not store it locally. For data aggregation in reports, data is pulled from the redcap server temporarily to generate the report for the community. The community can access their own data through the member portal and either download it or view it in report form. Data is de-identified from the beginning of the process. Data is uploaded de-identified. Community can attach information to a child but no one else. We collect the gender, year and month of birth, and age</a:t>
            </a:r>
            <a:endParaRPr/>
          </a:p>
        </p:txBody>
      </p:sp>
      <p:sp>
        <p:nvSpPr>
          <p:cNvPr id="80" name="Google Shape;80;p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CA"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17</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19345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457200" marR="0" lvl="0" indent="-228600" algn="l" rtl="0">
              <a:lnSpc>
                <a:spcPct val="100000"/>
              </a:lnSpc>
              <a:spcBef>
                <a:spcPts val="0"/>
              </a:spcBef>
              <a:spcAft>
                <a:spcPts val="0"/>
              </a:spcAft>
              <a:buSzPts val="1400"/>
              <a:buNone/>
            </a:pPr>
            <a:r>
              <a:rPr lang="en-CA" dirty="0"/>
              <a:t>Sydney</a:t>
            </a:r>
          </a:p>
          <a:p>
            <a:pPr marL="457200" marR="0" lvl="0" indent="-228600" algn="l" rtl="0">
              <a:lnSpc>
                <a:spcPct val="100000"/>
              </a:lnSpc>
              <a:spcBef>
                <a:spcPts val="0"/>
              </a:spcBef>
              <a:spcAft>
                <a:spcPts val="0"/>
              </a:spcAft>
              <a:buSzPts val="1400"/>
              <a:buNone/>
            </a:pPr>
            <a:endParaRPr lang="en-CA" dirty="0"/>
          </a:p>
          <a:p>
            <a:pPr marL="342900" lvl="0" indent="-342900">
              <a:lnSpc>
                <a:spcPct val="107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What I just covered was a brief summary of the ACHWM and what we stand for. Data sovereignty has always been a key part of the ACHWM, we strive to meet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ocap</a:t>
            </a:r>
            <a:r>
              <a:rPr lang="en-CA" sz="1800" dirty="0">
                <a:effectLst/>
                <a:latin typeface="Calibri" panose="020F0502020204030204" pitchFamily="34" charset="0"/>
                <a:ea typeface="Calibri" panose="020F0502020204030204" pitchFamily="34" charset="0"/>
                <a:cs typeface="Times New Roman" panose="02020603050405020304" pitchFamily="18" charset="0"/>
              </a:rPr>
              <a:t> standards by incorporating these aspects into all our process, including on the ACHWM app and web portal</a:t>
            </a:r>
          </a:p>
          <a:p>
            <a:pPr marL="342900" lvl="0" indent="-342900">
              <a:lnSpc>
                <a:spcPct val="107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These are some ways in which we apply the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ocap</a:t>
            </a:r>
            <a:r>
              <a:rPr lang="en-CA" sz="1800" dirty="0">
                <a:effectLst/>
                <a:latin typeface="Calibri" panose="020F0502020204030204" pitchFamily="34" charset="0"/>
                <a:ea typeface="Calibri" panose="020F0502020204030204" pitchFamily="34" charset="0"/>
                <a:cs typeface="Times New Roman" panose="02020603050405020304" pitchFamily="18" charset="0"/>
              </a:rPr>
              <a:t> principles to the ACHWM. Setting up projects that meet their needs, take all decisions for everything around their data, access is controlled around online password system</a:t>
            </a:r>
          </a:p>
          <a:p>
            <a:pPr marL="342900" lvl="0" indent="-342900">
              <a:lnSpc>
                <a:spcPct val="107000"/>
              </a:lnSpc>
              <a:spcAft>
                <a:spcPts val="800"/>
              </a:spcAft>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Possession – ask Diane what she thinks. In my opinion, part of data sovereignty to transparency. One of the drawbacks (synonym)? where we are looking to improve is communities housing their data within their own servers. There are a variety of reasons why this is a challenge on our team at the moment, but What we have created is an interim solution by housing the data in a central location. We are constantly looking to improve and I believe that a conference like this where there are so many brilliant minds in the room… </a:t>
            </a:r>
          </a:p>
          <a:p>
            <a:pPr marL="342900" lvl="0" indent="-342900">
              <a:lnSpc>
                <a:spcPct val="107000"/>
              </a:lnSpc>
              <a:spcAft>
                <a:spcPts val="800"/>
              </a:spcAft>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Point about Carol “data is one way of telling our story”. </a:t>
            </a:r>
          </a:p>
          <a:p>
            <a:pPr marL="342900" lvl="0" indent="-342900">
              <a:lnSpc>
                <a:spcPct val="107000"/>
              </a:lnSpc>
              <a:spcAft>
                <a:spcPts val="800"/>
              </a:spcAft>
              <a:buFont typeface="Symbol" panose="05050102010706020507" pitchFamily="18" charset="2"/>
              <a:buChar cha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rtl="0">
              <a:lnSpc>
                <a:spcPct val="100000"/>
              </a:lnSpc>
              <a:spcBef>
                <a:spcPts val="0"/>
              </a:spcBef>
              <a:spcAft>
                <a:spcPts val="0"/>
              </a:spcAft>
              <a:buSzPts val="1400"/>
              <a:buNone/>
            </a:pPr>
            <a:endParaRPr lang="en-CA" dirty="0"/>
          </a:p>
          <a:p>
            <a:pPr marL="457200" marR="0" lvl="0" indent="-228600" algn="l" rtl="0">
              <a:lnSpc>
                <a:spcPct val="100000"/>
              </a:lnSpc>
              <a:spcBef>
                <a:spcPts val="0"/>
              </a:spcBef>
              <a:spcAft>
                <a:spcPts val="0"/>
              </a:spcAft>
              <a:buSzPts val="1400"/>
              <a:buNone/>
            </a:pPr>
            <a:endParaRPr lang="en-CA" dirty="0"/>
          </a:p>
          <a:p>
            <a:pPr marL="457200" marR="0" lvl="0" indent="-228600" algn="l" rtl="0">
              <a:lnSpc>
                <a:spcPct val="100000"/>
              </a:lnSpc>
              <a:spcBef>
                <a:spcPts val="0"/>
              </a:spcBef>
              <a:spcAft>
                <a:spcPts val="0"/>
              </a:spcAft>
              <a:buSzPts val="1400"/>
              <a:buNone/>
            </a:pPr>
            <a:r>
              <a:rPr lang="en-CA" dirty="0"/>
              <a:t>We are looking into data being stored in each community. </a:t>
            </a:r>
          </a:p>
          <a:p>
            <a:pPr marL="457200" marR="0" lvl="0" indent="-228600" algn="l" rtl="0">
              <a:lnSpc>
                <a:spcPct val="100000"/>
              </a:lnSpc>
              <a:spcBef>
                <a:spcPts val="0"/>
              </a:spcBef>
              <a:spcAft>
                <a:spcPts val="0"/>
              </a:spcAft>
              <a:buSzPts val="1400"/>
              <a:buNone/>
            </a:pPr>
            <a:r>
              <a:rPr lang="en-CA" dirty="0"/>
              <a:t>Right now our system is set up to respond to the </a:t>
            </a:r>
            <a:r>
              <a:rPr lang="en-CA" dirty="0" err="1"/>
              <a:t>REDCap</a:t>
            </a:r>
            <a:r>
              <a:rPr lang="en-CA" dirty="0"/>
              <a:t> server; We could also work with multiple </a:t>
            </a:r>
            <a:r>
              <a:rPr lang="en-CA" dirty="0" err="1"/>
              <a:t>REDCap</a:t>
            </a:r>
            <a:r>
              <a:rPr lang="en-CA" dirty="0"/>
              <a:t> servers because it is standardized and our system knows how to communicate with it.</a:t>
            </a:r>
          </a:p>
          <a:p>
            <a:pPr marL="457200" marR="0" lvl="0" indent="-228600" algn="l" rtl="0">
              <a:lnSpc>
                <a:spcPct val="100000"/>
              </a:lnSpc>
              <a:spcBef>
                <a:spcPts val="0"/>
              </a:spcBef>
              <a:spcAft>
                <a:spcPts val="0"/>
              </a:spcAft>
              <a:buSzPts val="1400"/>
              <a:buNone/>
            </a:pPr>
            <a:r>
              <a:rPr lang="en-CA" dirty="0"/>
              <a:t>Challenges: </a:t>
            </a:r>
            <a:r>
              <a:rPr lang="en-CA" dirty="0" err="1"/>
              <a:t>REDCap</a:t>
            </a:r>
            <a:r>
              <a:rPr lang="en-CA" dirty="0"/>
              <a:t> needs an admin in each location. In the future we want communities to set up their own storage system, but it would have to be redcap to be compatible. </a:t>
            </a:r>
            <a:endParaRPr dirty="0"/>
          </a:p>
        </p:txBody>
      </p:sp>
      <p:sp>
        <p:nvSpPr>
          <p:cNvPr id="120" name="Google Shape;120;p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CA"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18</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430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72:notes"/>
          <p:cNvSpPr txBox="1">
            <a:spLocks noGrp="1"/>
          </p:cNvSpPr>
          <p:nvPr>
            <p:ph type="body" idx="1"/>
          </p:nvPr>
        </p:nvSpPr>
        <p:spPr>
          <a:xfrm>
            <a:off x="1024255" y="3759567"/>
            <a:ext cx="8194040" cy="3076010"/>
          </a:xfrm>
          <a:prstGeom prst="rect">
            <a:avLst/>
          </a:prstGeom>
          <a:noFill/>
          <a:ln>
            <a:noFill/>
          </a:ln>
        </p:spPr>
        <p:txBody>
          <a:bodyPr spcFirstLastPara="1" wrap="square" lIns="103145" tIns="51572" rIns="103145" bIns="51572" anchor="t" anchorCtr="0">
            <a:noAutofit/>
          </a:bodyPr>
          <a:lstStyle/>
          <a:p>
            <a:pPr marL="0" indent="0"/>
            <a:r>
              <a:rPr lang="en-CA"/>
              <a:t>Diane – whole section</a:t>
            </a:r>
            <a:endParaRPr/>
          </a:p>
        </p:txBody>
      </p:sp>
      <p:sp>
        <p:nvSpPr>
          <p:cNvPr id="297" name="Google Shape;297;p72:notes"/>
          <p:cNvSpPr>
            <a:spLocks noGrp="1" noRot="1" noChangeAspect="1"/>
          </p:cNvSpPr>
          <p:nvPr>
            <p:ph type="sldImg" idx="2"/>
          </p:nvPr>
        </p:nvSpPr>
        <p:spPr>
          <a:xfrm>
            <a:off x="2778125" y="976313"/>
            <a:ext cx="4686300" cy="2636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Date Placeholder 1">
            <a:extLst>
              <a:ext uri="{FF2B5EF4-FFF2-40B4-BE49-F238E27FC236}">
                <a16:creationId xmlns:a16="http://schemas.microsoft.com/office/drawing/2014/main" id="{2B50D5A9-C84D-467B-C92C-63371FBEB9DD}"/>
              </a:ext>
            </a:extLst>
          </p:cNvPr>
          <p:cNvSpPr>
            <a:spLocks noGrp="1"/>
          </p:cNvSpPr>
          <p:nvPr>
            <p:ph type="dt" idx="10"/>
          </p:nvPr>
        </p:nvSpPr>
        <p:spPr/>
        <p:txBody>
          <a:bodyPr/>
          <a:lstStyle/>
          <a:p>
            <a:r>
              <a:rPr lang="en-US"/>
              <a:t>August 29, 2023</a:t>
            </a:r>
          </a:p>
        </p:txBody>
      </p:sp>
      <p:sp>
        <p:nvSpPr>
          <p:cNvPr id="3" name="Footer Placeholder 2">
            <a:extLst>
              <a:ext uri="{FF2B5EF4-FFF2-40B4-BE49-F238E27FC236}">
                <a16:creationId xmlns:a16="http://schemas.microsoft.com/office/drawing/2014/main" id="{F39E21AE-E3BA-7324-C56F-4055CCE406BD}"/>
              </a:ext>
            </a:extLst>
          </p:cNvPr>
          <p:cNvSpPr>
            <a:spLocks noGrp="1"/>
          </p:cNvSpPr>
          <p:nvPr>
            <p:ph type="ftr" idx="11"/>
          </p:nvPr>
        </p:nvSpPr>
        <p:spPr/>
        <p:txBody>
          <a:bodyPr/>
          <a:lstStyle/>
          <a:p>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2:notes"/>
          <p:cNvSpPr>
            <a:spLocks noGrp="1" noRot="1" noChangeAspect="1"/>
          </p:cNvSpPr>
          <p:nvPr>
            <p:ph type="sldImg" idx="2"/>
          </p:nvPr>
        </p:nvSpPr>
        <p:spPr>
          <a:xfrm>
            <a:off x="2778125" y="976313"/>
            <a:ext cx="4686300" cy="2636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22:notes"/>
          <p:cNvSpPr txBox="1">
            <a:spLocks noGrp="1"/>
          </p:cNvSpPr>
          <p:nvPr>
            <p:ph type="body" idx="1"/>
          </p:nvPr>
        </p:nvSpPr>
        <p:spPr>
          <a:xfrm>
            <a:off x="1024255" y="3759567"/>
            <a:ext cx="8194040" cy="3076010"/>
          </a:xfrm>
          <a:prstGeom prst="rect">
            <a:avLst/>
          </a:prstGeom>
          <a:noFill/>
          <a:ln>
            <a:noFill/>
          </a:ln>
        </p:spPr>
        <p:txBody>
          <a:bodyPr spcFirstLastPara="1" wrap="square" lIns="103145" tIns="51572" rIns="103145" bIns="51572" anchor="t" anchorCtr="0">
            <a:noAutofit/>
          </a:bodyPr>
          <a:lstStyle/>
          <a:p>
            <a:pPr marL="487924" indent="-243962"/>
            <a:r>
              <a:rPr lang="en-CA"/>
              <a:t>Diane</a:t>
            </a:r>
            <a:endParaRPr/>
          </a:p>
        </p:txBody>
      </p:sp>
      <p:sp>
        <p:nvSpPr>
          <p:cNvPr id="82" name="Google Shape;82;p22:notes"/>
          <p:cNvSpPr txBox="1">
            <a:spLocks noGrp="1"/>
          </p:cNvSpPr>
          <p:nvPr>
            <p:ph type="sldNum" idx="12"/>
          </p:nvPr>
        </p:nvSpPr>
        <p:spPr>
          <a:xfrm>
            <a:off x="5801741" y="7420129"/>
            <a:ext cx="4438438" cy="391960"/>
          </a:xfrm>
          <a:prstGeom prst="rect">
            <a:avLst/>
          </a:prstGeom>
          <a:noFill/>
          <a:ln>
            <a:noFill/>
          </a:ln>
        </p:spPr>
        <p:txBody>
          <a:bodyPr spcFirstLastPara="1" wrap="square" lIns="103145" tIns="51572" rIns="103145" bIns="51572" anchor="b" anchorCtr="0">
            <a:noAutofit/>
          </a:bodyPr>
          <a:lstStyle/>
          <a:p>
            <a:pPr algn="r">
              <a:buSzPts val="1300"/>
            </a:pPr>
            <a:fld id="{00000000-1234-1234-1234-123412341234}" type="slidenum">
              <a:rPr lang="en-CA">
                <a:solidFill>
                  <a:schemeClr val="dk1"/>
                </a:solidFill>
                <a:latin typeface="Calibri"/>
                <a:ea typeface="Calibri"/>
                <a:cs typeface="Calibri"/>
                <a:sym typeface="Calibri"/>
              </a:rPr>
              <a:pPr algn="r">
                <a:buSzPts val="1300"/>
              </a:pPr>
              <a:t>2</a:t>
            </a:fld>
            <a:endParaRPr>
              <a:solidFill>
                <a:schemeClr val="dk1"/>
              </a:solidFill>
              <a:latin typeface="Calibri"/>
              <a:ea typeface="Calibri"/>
              <a:cs typeface="Calibri"/>
              <a:sym typeface="Calibri"/>
            </a:endParaRPr>
          </a:p>
        </p:txBody>
      </p:sp>
      <p:sp>
        <p:nvSpPr>
          <p:cNvPr id="2" name="Date Placeholder 1">
            <a:extLst>
              <a:ext uri="{FF2B5EF4-FFF2-40B4-BE49-F238E27FC236}">
                <a16:creationId xmlns:a16="http://schemas.microsoft.com/office/drawing/2014/main" id="{F754B5AF-CBC9-CA1D-0C27-B71F5FD87D4B}"/>
              </a:ext>
            </a:extLst>
          </p:cNvPr>
          <p:cNvSpPr>
            <a:spLocks noGrp="1"/>
          </p:cNvSpPr>
          <p:nvPr>
            <p:ph type="dt" idx="10"/>
          </p:nvPr>
        </p:nvSpPr>
        <p:spPr/>
        <p:txBody>
          <a:bodyPr/>
          <a:lstStyle/>
          <a:p>
            <a:r>
              <a:rPr lang="en-US"/>
              <a:t>August 29, 2023</a:t>
            </a:r>
          </a:p>
        </p:txBody>
      </p:sp>
      <p:sp>
        <p:nvSpPr>
          <p:cNvPr id="3" name="Footer Placeholder 2">
            <a:extLst>
              <a:ext uri="{FF2B5EF4-FFF2-40B4-BE49-F238E27FC236}">
                <a16:creationId xmlns:a16="http://schemas.microsoft.com/office/drawing/2014/main" id="{724AE205-D39D-4E1E-DF4E-FB9B8E4707EE}"/>
              </a:ext>
            </a:extLst>
          </p:cNvPr>
          <p:cNvSpPr>
            <a:spLocks noGrp="1"/>
          </p:cNvSpPr>
          <p:nvPr>
            <p:ph type="ftr" idx="11"/>
          </p:nvPr>
        </p:nvSpPr>
        <p:spPr/>
        <p:txBody>
          <a:bodyPr/>
          <a:lstStyle/>
          <a:p>
            <a:endParaRPr lang="en-CA"/>
          </a:p>
        </p:txBody>
      </p:sp>
    </p:spTree>
    <p:extLst>
      <p:ext uri="{BB962C8B-B14F-4D97-AF65-F5344CB8AC3E}">
        <p14:creationId xmlns:p14="http://schemas.microsoft.com/office/powerpoint/2010/main" val="3669175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**Clarify with Nancy about point: shaped the research funding proposals (community experiences shaping the approach to evolving the measure and app); informed the methods (background, what do we want shared)</a:t>
            </a:r>
          </a:p>
          <a:p>
            <a:r>
              <a:rPr lang="en-CA"/>
              <a:t>-Also the point about sharing more broadly, in research or proposals? Clarify </a:t>
            </a:r>
          </a:p>
          <a:p>
            <a:endParaRPr lang="en-CA"/>
          </a:p>
          <a:p>
            <a:r>
              <a:rPr lang="en-CA"/>
              <a:t>The initiator for the ACHWM</a:t>
            </a:r>
          </a:p>
          <a:p>
            <a:r>
              <a:rPr lang="en-CA"/>
              <a:t>Full partners in the co-creation</a:t>
            </a:r>
          </a:p>
          <a:p>
            <a:r>
              <a:rPr lang="en-CA"/>
              <a:t>Shaped the research funding proposals </a:t>
            </a:r>
          </a:p>
          <a:p>
            <a:pPr lvl="1"/>
            <a:r>
              <a:rPr lang="en-CA" sz="2000">
                <a:latin typeface="Lucida Sans" panose="020B0602030504020204" pitchFamily="34" charset="0"/>
              </a:rPr>
              <a:t>Ensured the questions were relevant to our band members</a:t>
            </a:r>
          </a:p>
          <a:p>
            <a:r>
              <a:rPr lang="en-CA">
                <a:latin typeface="Lucida Sans" panose="020B0602030504020204" pitchFamily="34" charset="0"/>
              </a:rPr>
              <a:t>Contributed to the research</a:t>
            </a:r>
          </a:p>
          <a:p>
            <a:pPr lvl="1"/>
            <a:r>
              <a:rPr lang="en-CA" sz="2000">
                <a:latin typeface="Lucida Sans" panose="020B0602030504020204" pitchFamily="34" charset="0"/>
              </a:rPr>
              <a:t>Informed the methods – using bikes for kids to get around the communities, bringing in staff to chaperone the activity, bringing in elders for teachings; doing the intro in the medicine lodge; integrating culture in the right ways, consistent with the community</a:t>
            </a:r>
          </a:p>
          <a:p>
            <a:r>
              <a:rPr lang="en-CA">
                <a:latin typeface="Lucida Sans" panose="020B0602030504020204" pitchFamily="34" charset="0"/>
              </a:rPr>
              <a:t>Shared the results</a:t>
            </a:r>
          </a:p>
          <a:p>
            <a:pPr marL="914400" marR="0" lvl="1"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2000">
                <a:latin typeface="Lucida Sans" panose="020B0602030504020204" pitchFamily="34" charset="0"/>
              </a:rPr>
              <a:t>Community first - taking the results to chief and council, community members, </a:t>
            </a:r>
          </a:p>
          <a:p>
            <a:pPr lvl="1"/>
            <a:r>
              <a:rPr lang="en-CA" sz="2000">
                <a:latin typeface="Lucida Sans" panose="020B0602030504020204" pitchFamily="34" charset="0"/>
              </a:rPr>
              <a:t>Then shared more broadly – sharing it in other communities, Mary Jo or Diane would be there for those sharing trips </a:t>
            </a:r>
            <a:endParaRPr lang="en-CA"/>
          </a:p>
        </p:txBody>
      </p:sp>
      <p:sp>
        <p:nvSpPr>
          <p:cNvPr id="4" name="Date Placeholder 3"/>
          <p:cNvSpPr>
            <a:spLocks noGrp="1"/>
          </p:cNvSpPr>
          <p:nvPr>
            <p:ph type="dt" idx="10"/>
          </p:nvPr>
        </p:nvSpPr>
        <p:spPr/>
        <p:txBody>
          <a:bodyPr/>
          <a:lstStyle/>
          <a:p>
            <a:r>
              <a:rPr lang="en-US"/>
              <a:t>August 29, 2023</a:t>
            </a:r>
          </a:p>
        </p:txBody>
      </p:sp>
      <p:sp>
        <p:nvSpPr>
          <p:cNvPr id="5" name="Footer Placeholder 4"/>
          <p:cNvSpPr>
            <a:spLocks noGrp="1"/>
          </p:cNvSpPr>
          <p:nvPr>
            <p:ph type="ftr" idx="11"/>
          </p:nvPr>
        </p:nvSpPr>
        <p:spPr/>
        <p:txBody>
          <a:bodyPr/>
          <a:lstStyle/>
          <a:p>
            <a:endParaRPr lang="en-CA"/>
          </a:p>
        </p:txBody>
      </p:sp>
      <p:sp>
        <p:nvSpPr>
          <p:cNvPr id="6" name="Slide Number Placeholder 5"/>
          <p:cNvSpPr>
            <a:spLocks noGrp="1"/>
          </p:cNvSpPr>
          <p:nvPr>
            <p:ph type="sldNum" idx="12"/>
          </p:nvPr>
        </p:nvSpPr>
        <p:spPr/>
        <p:txBody>
          <a:bodyPr/>
          <a:lstStyle/>
          <a:p>
            <a:pPr algn="r">
              <a:buSzPts val="1300"/>
            </a:pPr>
            <a:fld id="{00000000-1234-1234-1234-123412341234}" type="slidenum">
              <a:rPr lang="en-CA" smtClean="0">
                <a:solidFill>
                  <a:schemeClr val="dk1"/>
                </a:solidFill>
                <a:latin typeface="Calibri"/>
                <a:ea typeface="Calibri"/>
                <a:cs typeface="Calibri"/>
                <a:sym typeface="Calibri"/>
              </a:rPr>
              <a:pPr algn="r">
                <a:buSzPts val="1300"/>
              </a:pPr>
              <a:t>20</a:t>
            </a:fld>
            <a:endParaRPr lang="en-CA">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4120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Clarify: paddling upstream – Mary Jo phrase. Paddling upstream towards wellness. It is easy to go with the flow to where the river takes you, but it takes effort and intention to paddle upstream against the current.</a:t>
            </a:r>
          </a:p>
          <a:p>
            <a:endParaRPr lang="en-CA"/>
          </a:p>
          <a:p>
            <a:pPr>
              <a:lnSpc>
                <a:spcPct val="150000"/>
              </a:lnSpc>
            </a:pPr>
            <a:r>
              <a:rPr lang="en-CA" sz="2200">
                <a:latin typeface="Merriweather" panose="00000500000000000000" pitchFamily="2" charset="0"/>
              </a:rPr>
              <a:t>Research for to promote wellness </a:t>
            </a:r>
          </a:p>
          <a:p>
            <a:pPr lvl="1">
              <a:lnSpc>
                <a:spcPct val="150000"/>
              </a:lnSpc>
            </a:pPr>
            <a:r>
              <a:rPr lang="en-CA" sz="2000">
                <a:latin typeface="Merriweather" panose="00000500000000000000" pitchFamily="2" charset="0"/>
              </a:rPr>
              <a:t>Paddling upstream</a:t>
            </a:r>
          </a:p>
          <a:p>
            <a:pPr lvl="1">
              <a:lnSpc>
                <a:spcPct val="150000"/>
              </a:lnSpc>
            </a:pPr>
            <a:r>
              <a:rPr lang="en-CA" sz="2000">
                <a:latin typeface="Merriweather" panose="00000500000000000000" pitchFamily="2" charset="0"/>
              </a:rPr>
              <a:t>Integrating Indigenous perspective</a:t>
            </a:r>
          </a:p>
          <a:p>
            <a:pPr>
              <a:lnSpc>
                <a:spcPct val="150000"/>
              </a:lnSpc>
            </a:pPr>
            <a:r>
              <a:rPr lang="en-CA" sz="2200">
                <a:latin typeface="Merriweather" panose="00000500000000000000" pitchFamily="2" charset="0"/>
              </a:rPr>
              <a:t>Research that answered our questions</a:t>
            </a:r>
          </a:p>
          <a:p>
            <a:pPr lvl="1">
              <a:lnSpc>
                <a:spcPct val="150000"/>
              </a:lnSpc>
            </a:pPr>
            <a:r>
              <a:rPr lang="en-CA" sz="2000">
                <a:latin typeface="Merriweather" panose="00000500000000000000" pitchFamily="2" charset="0"/>
              </a:rPr>
              <a:t>Is the OALE program effective in promoting wellness?</a:t>
            </a:r>
          </a:p>
          <a:p>
            <a:pPr lvl="1">
              <a:lnSpc>
                <a:spcPct val="150000"/>
              </a:lnSpc>
            </a:pPr>
            <a:r>
              <a:rPr lang="en-CA" sz="2000">
                <a:latin typeface="Merriweather" panose="00000500000000000000" pitchFamily="2" charset="0"/>
              </a:rPr>
              <a:t>Is community-based screening effective?</a:t>
            </a:r>
          </a:p>
          <a:p>
            <a:pPr lvl="1">
              <a:lnSpc>
                <a:spcPct val="150000"/>
              </a:lnSpc>
            </a:pPr>
            <a:r>
              <a:rPr lang="en-CA" sz="2000">
                <a:latin typeface="Merriweather" panose="00000500000000000000" pitchFamily="2" charset="0"/>
              </a:rPr>
              <a:t>How do scores change over time with local treatment?</a:t>
            </a:r>
          </a:p>
          <a:p>
            <a:pPr lvl="1">
              <a:lnSpc>
                <a:spcPct val="150000"/>
              </a:lnSpc>
            </a:pPr>
            <a:r>
              <a:rPr lang="en-CA" sz="2000">
                <a:latin typeface="Merriweather" panose="00000500000000000000" pitchFamily="2" charset="0"/>
              </a:rPr>
              <a:t>How do we support younger children and adults over 18?</a:t>
            </a:r>
          </a:p>
          <a:p>
            <a:endParaRPr lang="en-CA"/>
          </a:p>
        </p:txBody>
      </p:sp>
      <p:sp>
        <p:nvSpPr>
          <p:cNvPr id="4" name="Date Placeholder 3"/>
          <p:cNvSpPr>
            <a:spLocks noGrp="1"/>
          </p:cNvSpPr>
          <p:nvPr>
            <p:ph type="dt" idx="10"/>
          </p:nvPr>
        </p:nvSpPr>
        <p:spPr/>
        <p:txBody>
          <a:bodyPr/>
          <a:lstStyle/>
          <a:p>
            <a:r>
              <a:rPr lang="en-US"/>
              <a:t>August 29, 2023</a:t>
            </a:r>
          </a:p>
        </p:txBody>
      </p:sp>
      <p:sp>
        <p:nvSpPr>
          <p:cNvPr id="5" name="Footer Placeholder 4"/>
          <p:cNvSpPr>
            <a:spLocks noGrp="1"/>
          </p:cNvSpPr>
          <p:nvPr>
            <p:ph type="ftr" idx="11"/>
          </p:nvPr>
        </p:nvSpPr>
        <p:spPr/>
        <p:txBody>
          <a:bodyPr/>
          <a:lstStyle/>
          <a:p>
            <a:endParaRPr lang="en-CA"/>
          </a:p>
        </p:txBody>
      </p:sp>
      <p:sp>
        <p:nvSpPr>
          <p:cNvPr id="6" name="Slide Number Placeholder 5"/>
          <p:cNvSpPr>
            <a:spLocks noGrp="1"/>
          </p:cNvSpPr>
          <p:nvPr>
            <p:ph type="sldNum" idx="12"/>
          </p:nvPr>
        </p:nvSpPr>
        <p:spPr/>
        <p:txBody>
          <a:bodyPr/>
          <a:lstStyle/>
          <a:p>
            <a:pPr algn="r">
              <a:buSzPts val="1300"/>
            </a:pPr>
            <a:fld id="{00000000-1234-1234-1234-123412341234}" type="slidenum">
              <a:rPr lang="en-CA" smtClean="0">
                <a:solidFill>
                  <a:schemeClr val="dk1"/>
                </a:solidFill>
                <a:latin typeface="Calibri"/>
                <a:ea typeface="Calibri"/>
                <a:cs typeface="Calibri"/>
                <a:sym typeface="Calibri"/>
              </a:rPr>
              <a:pPr algn="r">
                <a:buSzPts val="1300"/>
              </a:pPr>
              <a:t>21</a:t>
            </a:fld>
            <a:endParaRPr lang="en-CA">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1907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Informed health planning</a:t>
            </a:r>
          </a:p>
          <a:p>
            <a:pPr lvl="1"/>
            <a:r>
              <a:rPr lang="en-CA" sz="2000">
                <a:latin typeface="Lucida Sans" panose="020B0602030504020204" pitchFamily="34" charset="0"/>
              </a:rPr>
              <a:t>Reinstated anti-bullying lessons in specific grades</a:t>
            </a:r>
          </a:p>
          <a:p>
            <a:r>
              <a:rPr lang="en-CA"/>
              <a:t>Informing community planning</a:t>
            </a:r>
          </a:p>
          <a:p>
            <a:pPr lvl="1"/>
            <a:r>
              <a:rPr lang="en-CA" sz="2000">
                <a:latin typeface="Lucida Sans" panose="020B0602030504020204" pitchFamily="34" charset="0"/>
              </a:rPr>
              <a:t>Supported a proposal for a local shelter</a:t>
            </a:r>
          </a:p>
          <a:p>
            <a:r>
              <a:rPr lang="en-CA"/>
              <a:t>Proved the effectiveness of local mental health services</a:t>
            </a:r>
          </a:p>
          <a:p>
            <a:pPr lvl="1"/>
            <a:r>
              <a:rPr lang="en-CA" sz="2000">
                <a:latin typeface="Lucida Sans" panose="020B0602030504020204" pitchFamily="34" charset="0"/>
              </a:rPr>
              <a:t>Showed that local mental health workers improved the emotional wellness of 75% of their clients over one year</a:t>
            </a:r>
          </a:p>
          <a:p>
            <a:pPr lvl="1"/>
            <a:r>
              <a:rPr lang="en-CA" sz="2000">
                <a:latin typeface="Lucida Sans" panose="020B0602030504020204" pitchFamily="34" charset="0"/>
              </a:rPr>
              <a:t>Mental health workers were most effective with those who were identified through community screening programs</a:t>
            </a:r>
          </a:p>
          <a:p>
            <a:endParaRPr lang="en-CA"/>
          </a:p>
        </p:txBody>
      </p:sp>
      <p:sp>
        <p:nvSpPr>
          <p:cNvPr id="4" name="Date Placeholder 3"/>
          <p:cNvSpPr>
            <a:spLocks noGrp="1"/>
          </p:cNvSpPr>
          <p:nvPr>
            <p:ph type="dt" idx="10"/>
          </p:nvPr>
        </p:nvSpPr>
        <p:spPr/>
        <p:txBody>
          <a:bodyPr/>
          <a:lstStyle/>
          <a:p>
            <a:r>
              <a:rPr lang="en-US"/>
              <a:t>August 29, 2023</a:t>
            </a:r>
          </a:p>
        </p:txBody>
      </p:sp>
      <p:sp>
        <p:nvSpPr>
          <p:cNvPr id="5" name="Footer Placeholder 4"/>
          <p:cNvSpPr>
            <a:spLocks noGrp="1"/>
          </p:cNvSpPr>
          <p:nvPr>
            <p:ph type="ftr" idx="11"/>
          </p:nvPr>
        </p:nvSpPr>
        <p:spPr/>
        <p:txBody>
          <a:bodyPr/>
          <a:lstStyle/>
          <a:p>
            <a:endParaRPr lang="en-CA"/>
          </a:p>
        </p:txBody>
      </p:sp>
      <p:sp>
        <p:nvSpPr>
          <p:cNvPr id="6" name="Slide Number Placeholder 5"/>
          <p:cNvSpPr>
            <a:spLocks noGrp="1"/>
          </p:cNvSpPr>
          <p:nvPr>
            <p:ph type="sldNum" idx="12"/>
          </p:nvPr>
        </p:nvSpPr>
        <p:spPr/>
        <p:txBody>
          <a:bodyPr/>
          <a:lstStyle/>
          <a:p>
            <a:pPr algn="r">
              <a:buSzPts val="1300"/>
            </a:pPr>
            <a:fld id="{00000000-1234-1234-1234-123412341234}" type="slidenum">
              <a:rPr lang="en-CA" smtClean="0">
                <a:solidFill>
                  <a:schemeClr val="dk1"/>
                </a:solidFill>
                <a:latin typeface="Calibri"/>
                <a:ea typeface="Calibri"/>
                <a:cs typeface="Calibri"/>
                <a:sym typeface="Calibri"/>
              </a:rPr>
              <a:pPr algn="r">
                <a:buSzPts val="1300"/>
              </a:pPr>
              <a:t>23</a:t>
            </a:fld>
            <a:endParaRPr lang="en-CA">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5072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18" y="4620275"/>
            <a:ext cx="5850965" cy="3780775"/>
          </a:xfrm>
          <a:prstGeom prst="rect">
            <a:avLst/>
          </a:prstGeom>
        </p:spPr>
        <p:txBody>
          <a:bodyPr lIns="86749" tIns="43375" rIns="86749" bIns="43375"/>
          <a:lstStyle/>
          <a:p>
            <a:r>
              <a:rPr lang="en-US"/>
              <a:t>Recruited two groups of children, community-based sample and clinical sample. Community sample was broken into healthy peers (don’t need mental health support - green) or newly identified (need mental health support and have not received any support - yellow). Pink group was getting mental health services from </a:t>
            </a:r>
            <a:r>
              <a:rPr lang="en-US" err="1"/>
              <a:t>Nadmadwin</a:t>
            </a:r>
            <a:r>
              <a:rPr lang="en-US"/>
              <a:t> mental health. All participants completed the ACHWM at baseline and then about a year later.</a:t>
            </a:r>
          </a:p>
          <a:p>
            <a:r>
              <a:rPr lang="en-US"/>
              <a:t>Box: middle line is the median. The box itself is 50% of the participants. The Ts are the whiskers, 25% in each one (top and bottom), Outliers were removed to keep data confidential. </a:t>
            </a:r>
          </a:p>
          <a:p>
            <a:r>
              <a:rPr lang="en-US"/>
              <a:t>Green: Over a year, the healthy kids didn’t change. Went down slightly but that is as expected with aging.</a:t>
            </a:r>
          </a:p>
          <a:p>
            <a:r>
              <a:rPr lang="en-US"/>
              <a:t>Yellow: Moved up about 8% or so.</a:t>
            </a:r>
          </a:p>
          <a:p>
            <a:r>
              <a:rPr lang="en-US"/>
              <a:t>Pink: improved, but not as much as yellow</a:t>
            </a:r>
          </a:p>
          <a:p>
            <a:r>
              <a:rPr lang="en-US"/>
              <a:t>Means: local treatments at </a:t>
            </a:r>
            <a:r>
              <a:rPr lang="en-US" err="1"/>
              <a:t>Nadmadwin</a:t>
            </a:r>
            <a:r>
              <a:rPr lang="en-US"/>
              <a:t> are effective. The app is able to pick kids out who need support and refer them to services earlier than they may have otherwise been.</a:t>
            </a:r>
          </a:p>
          <a:p>
            <a:endParaRPr lang="en-US"/>
          </a:p>
          <a:p>
            <a:endParaRPr lang="en-US"/>
          </a:p>
          <a:p>
            <a:r>
              <a:rPr lang="en-US"/>
              <a:t>graph box emotional0 emotional1 if Include_Q2==1, over(Group) </a:t>
            </a:r>
            <a:r>
              <a:rPr lang="en-US" err="1"/>
              <a:t>yscale</a:t>
            </a:r>
            <a:r>
              <a:rPr lang="en-US"/>
              <a:t>(range(0 100)) </a:t>
            </a:r>
            <a:r>
              <a:rPr lang="en-US" err="1"/>
              <a:t>yline</a:t>
            </a:r>
            <a:r>
              <a:rPr lang="en-US"/>
              <a:t>(74.1, </a:t>
            </a:r>
            <a:r>
              <a:rPr lang="en-US" err="1"/>
              <a:t>lwidth</a:t>
            </a:r>
            <a:r>
              <a:rPr lang="en-US"/>
              <a:t>(thin) </a:t>
            </a:r>
            <a:r>
              <a:rPr lang="en-US" err="1"/>
              <a:t>lcolor</a:t>
            </a:r>
            <a:r>
              <a:rPr lang="en-US"/>
              <a:t>(purple))</a:t>
            </a:r>
          </a:p>
          <a:p>
            <a:r>
              <a:rPr lang="en-US"/>
              <a:t>Horizontal line shows the mean of 74.1 from Mary Jo’s profiles paper</a:t>
            </a:r>
          </a:p>
          <a:p>
            <a:endParaRPr lang="en-US"/>
          </a:p>
          <a:p>
            <a:r>
              <a:rPr lang="en-US"/>
              <a:t>Note:  Group</a:t>
            </a:r>
            <a:r>
              <a:rPr lang="en-US" baseline="0"/>
              <a:t> B with no follow-up have a mean emotional score of 67.9, C with no follow-up have 67.9, and Group A was 78.1</a:t>
            </a:r>
            <a:endParaRPr lang="en-CA"/>
          </a:p>
        </p:txBody>
      </p:sp>
    </p:spTree>
    <p:extLst>
      <p:ext uri="{BB962C8B-B14F-4D97-AF65-F5344CB8AC3E}">
        <p14:creationId xmlns:p14="http://schemas.microsoft.com/office/powerpoint/2010/main" val="52821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Can we get a picture of what the summary looked like? </a:t>
            </a:r>
          </a:p>
          <a:p>
            <a:r>
              <a:rPr lang="en-CA"/>
              <a:t>How far has the measure reached – where have some of these conferences happened? – has been presented to those in NZ and Australia. The OALE was presented in Ireland. ACHWM screening paper was presented in Dublin in 2018</a:t>
            </a:r>
          </a:p>
          <a:p>
            <a:endParaRPr lang="en-CA"/>
          </a:p>
          <a:p>
            <a:r>
              <a:rPr lang="en-CA">
                <a:solidFill>
                  <a:srgbClr val="000000"/>
                </a:solidFill>
                <a:latin typeface="Lucida Sans" panose="020B0602030504020204" pitchFamily="34" charset="0"/>
                <a:cs typeface="Arial"/>
                <a:sym typeface="Arial"/>
              </a:rPr>
              <a:t>Research team takes results </a:t>
            </a:r>
            <a:r>
              <a:rPr lang="en-CA" b="0" i="0" u="none" strike="noStrike" cap="none">
                <a:solidFill>
                  <a:srgbClr val="1D1D1D"/>
                </a:solidFill>
                <a:effectLst/>
                <a:latin typeface="Lucida Sans" panose="020B0602030504020204" pitchFamily="34" charset="0"/>
                <a:sym typeface="Lucida Sans"/>
              </a:rPr>
              <a:t>back to Chief &amp; Council</a:t>
            </a:r>
            <a:endParaRPr lang="en-CA">
              <a:effectLst/>
              <a:latin typeface="Lucida Sans" panose="020B0602030504020204" pitchFamily="34" charset="0"/>
            </a:endParaRPr>
          </a:p>
          <a:p>
            <a:pPr lvl="0"/>
            <a:r>
              <a:rPr lang="en-CA" b="0" i="0" u="none" strike="noStrike" cap="none">
                <a:solidFill>
                  <a:srgbClr val="000000"/>
                </a:solidFill>
                <a:effectLst/>
                <a:latin typeface="Lucida Sans" panose="020B0602030504020204" pitchFamily="34" charset="0"/>
                <a:ea typeface="Arial"/>
                <a:cs typeface="Arial"/>
                <a:sym typeface="Arial"/>
              </a:rPr>
              <a:t>Share at a Research Conference in the community</a:t>
            </a:r>
          </a:p>
          <a:p>
            <a:pPr lvl="0"/>
            <a:endParaRPr lang="en-CA" b="0" i="0" u="none" strike="noStrike" cap="none">
              <a:solidFill>
                <a:srgbClr val="000000"/>
              </a:solidFill>
              <a:effectLst/>
              <a:latin typeface="Lucida Sans" panose="020B0602030504020204" pitchFamily="34" charset="0"/>
              <a:ea typeface="Arial"/>
              <a:cs typeface="Arial"/>
              <a:sym typeface="Arial"/>
            </a:endParaRPr>
          </a:p>
          <a:p>
            <a:pPr marL="450850" indent="-342900">
              <a:lnSpc>
                <a:spcPct val="150000"/>
              </a:lnSpc>
              <a:spcBef>
                <a:spcPts val="480"/>
              </a:spcBef>
              <a:buClr>
                <a:srgbClr val="1D1D1D"/>
              </a:buClr>
              <a:defRPr/>
            </a:pPr>
            <a:r>
              <a:rPr lang="en-CA" b="0" i="0" u="none" strike="noStrike" cap="none">
                <a:solidFill>
                  <a:srgbClr val="1D1D1D"/>
                </a:solidFill>
                <a:effectLst/>
                <a:latin typeface="Lucida Sans" panose="020B0602030504020204" pitchFamily="34" charset="0"/>
                <a:sym typeface="Lucida Sans"/>
              </a:rPr>
              <a:t>Result are always shared with children and youth participants</a:t>
            </a:r>
          </a:p>
          <a:p>
            <a:pPr lvl="1">
              <a:lnSpc>
                <a:spcPct val="150000"/>
              </a:lnSpc>
            </a:pPr>
            <a:r>
              <a:rPr lang="en-CA" sz="2000" b="0" i="0" u="none" strike="noStrike" cap="none">
                <a:solidFill>
                  <a:srgbClr val="000000"/>
                </a:solidFill>
                <a:effectLst/>
                <a:latin typeface="Lucida Sans" panose="020B0602030504020204" pitchFamily="34" charset="0"/>
                <a:ea typeface="Arial"/>
                <a:cs typeface="Arial"/>
                <a:sym typeface="Arial"/>
              </a:rPr>
              <a:t>One-page summary in every mailbox in the community </a:t>
            </a:r>
          </a:p>
          <a:p>
            <a:pPr lvl="0">
              <a:lnSpc>
                <a:spcPct val="150000"/>
              </a:lnSpc>
            </a:pPr>
            <a:r>
              <a:rPr lang="en-CA">
                <a:solidFill>
                  <a:srgbClr val="000000"/>
                </a:solidFill>
                <a:latin typeface="Lucida Sans" panose="020B0602030504020204" pitchFamily="34" charset="0"/>
                <a:ea typeface="Arial"/>
                <a:cs typeface="Arial"/>
                <a:sym typeface="Arial"/>
              </a:rPr>
              <a:t>Shared locally within the community</a:t>
            </a:r>
          </a:p>
          <a:p>
            <a:pPr lvl="0">
              <a:lnSpc>
                <a:spcPct val="150000"/>
              </a:lnSpc>
            </a:pPr>
            <a:r>
              <a:rPr lang="en-CA">
                <a:solidFill>
                  <a:srgbClr val="000000"/>
                </a:solidFill>
                <a:latin typeface="Lucida Sans" panose="020B0602030504020204" pitchFamily="34" charset="0"/>
                <a:ea typeface="Arial"/>
                <a:cs typeface="Arial"/>
                <a:sym typeface="Arial"/>
              </a:rPr>
              <a:t>Shared external to the community</a:t>
            </a:r>
          </a:p>
          <a:p>
            <a:pPr lvl="1">
              <a:lnSpc>
                <a:spcPct val="150000"/>
              </a:lnSpc>
            </a:pPr>
            <a:r>
              <a:rPr lang="en-CA" sz="2000" b="0" i="0" u="none" strike="noStrike" cap="none">
                <a:solidFill>
                  <a:srgbClr val="000000"/>
                </a:solidFill>
                <a:effectLst/>
                <a:latin typeface="Lucida Sans" panose="020B0602030504020204" pitchFamily="34" charset="0"/>
                <a:ea typeface="Arial"/>
                <a:cs typeface="Arial"/>
                <a:sym typeface="Arial"/>
              </a:rPr>
              <a:t>Conferences</a:t>
            </a:r>
          </a:p>
          <a:p>
            <a:pPr lvl="1">
              <a:lnSpc>
                <a:spcPct val="150000"/>
              </a:lnSpc>
            </a:pPr>
            <a:r>
              <a:rPr lang="en-CA" sz="2000">
                <a:solidFill>
                  <a:srgbClr val="000000"/>
                </a:solidFill>
                <a:latin typeface="Lucida Sans" panose="020B0602030504020204" pitchFamily="34" charset="0"/>
                <a:ea typeface="Arial"/>
                <a:cs typeface="Arial"/>
                <a:sym typeface="Arial"/>
              </a:rPr>
              <a:t>By the ACHWM Outreach Team</a:t>
            </a:r>
          </a:p>
          <a:p>
            <a:pPr lvl="2">
              <a:lnSpc>
                <a:spcPct val="150000"/>
              </a:lnSpc>
            </a:pPr>
            <a:r>
              <a:rPr lang="en-CA" sz="2000" b="0" i="0" u="none" strike="noStrike" cap="none">
                <a:solidFill>
                  <a:srgbClr val="000000"/>
                </a:solidFill>
                <a:effectLst/>
                <a:latin typeface="Lucida Sans" panose="020B0602030504020204" pitchFamily="34" charset="0"/>
                <a:ea typeface="Arial"/>
                <a:cs typeface="Arial"/>
                <a:sym typeface="Arial"/>
              </a:rPr>
              <a:t>Online, virtual visits, on-site support when </a:t>
            </a:r>
            <a:r>
              <a:rPr lang="en-CA" sz="2000">
                <a:solidFill>
                  <a:srgbClr val="000000"/>
                </a:solidFill>
                <a:latin typeface="Lucida Sans" panose="020B0602030504020204" pitchFamily="34" charset="0"/>
                <a:ea typeface="Arial"/>
                <a:cs typeface="Arial"/>
                <a:sym typeface="Arial"/>
              </a:rPr>
              <a:t>invited</a:t>
            </a:r>
            <a:endParaRPr lang="en-CA" sz="2000" b="0" i="0" u="none" strike="noStrike" cap="none">
              <a:solidFill>
                <a:srgbClr val="000000"/>
              </a:solidFill>
              <a:effectLst/>
              <a:latin typeface="Lucida Sans" panose="020B0602030504020204" pitchFamily="34" charset="0"/>
              <a:ea typeface="Arial"/>
              <a:cs typeface="Arial"/>
              <a:sym typeface="Arial"/>
            </a:endParaRPr>
          </a:p>
          <a:p>
            <a:pPr lvl="0"/>
            <a:endParaRPr lang="en-CA" b="0" i="0" u="none" strike="noStrike" cap="none">
              <a:solidFill>
                <a:srgbClr val="000000"/>
              </a:solidFill>
              <a:effectLst/>
              <a:latin typeface="Lucida Sans" panose="020B0602030504020204" pitchFamily="34" charset="0"/>
              <a:ea typeface="Arial"/>
              <a:cs typeface="Arial"/>
              <a:sym typeface="Arial"/>
            </a:endParaRPr>
          </a:p>
          <a:p>
            <a:endParaRPr lang="en-CA"/>
          </a:p>
          <a:p>
            <a:endParaRPr lang="en-CA"/>
          </a:p>
          <a:p>
            <a:endParaRPr lang="en-CA"/>
          </a:p>
        </p:txBody>
      </p:sp>
      <p:sp>
        <p:nvSpPr>
          <p:cNvPr id="4" name="Date Placeholder 3"/>
          <p:cNvSpPr>
            <a:spLocks noGrp="1"/>
          </p:cNvSpPr>
          <p:nvPr>
            <p:ph type="dt" idx="10"/>
          </p:nvPr>
        </p:nvSpPr>
        <p:spPr/>
        <p:txBody>
          <a:bodyPr/>
          <a:lstStyle/>
          <a:p>
            <a:r>
              <a:rPr lang="en-US"/>
              <a:t>August 29, 2023</a:t>
            </a:r>
          </a:p>
        </p:txBody>
      </p:sp>
      <p:sp>
        <p:nvSpPr>
          <p:cNvPr id="5" name="Footer Placeholder 4"/>
          <p:cNvSpPr>
            <a:spLocks noGrp="1"/>
          </p:cNvSpPr>
          <p:nvPr>
            <p:ph type="ftr" idx="11"/>
          </p:nvPr>
        </p:nvSpPr>
        <p:spPr/>
        <p:txBody>
          <a:bodyPr/>
          <a:lstStyle/>
          <a:p>
            <a:endParaRPr lang="en-CA"/>
          </a:p>
        </p:txBody>
      </p:sp>
      <p:sp>
        <p:nvSpPr>
          <p:cNvPr id="6" name="Slide Number Placeholder 5"/>
          <p:cNvSpPr>
            <a:spLocks noGrp="1"/>
          </p:cNvSpPr>
          <p:nvPr>
            <p:ph type="sldNum" idx="12"/>
          </p:nvPr>
        </p:nvSpPr>
        <p:spPr/>
        <p:txBody>
          <a:bodyPr/>
          <a:lstStyle/>
          <a:p>
            <a:pPr algn="r">
              <a:buSzPts val="1300"/>
            </a:pPr>
            <a:fld id="{00000000-1234-1234-1234-123412341234}" type="slidenum">
              <a:rPr lang="en-CA" smtClean="0">
                <a:solidFill>
                  <a:schemeClr val="dk1"/>
                </a:solidFill>
                <a:latin typeface="Calibri"/>
                <a:ea typeface="Calibri"/>
                <a:cs typeface="Calibri"/>
                <a:sym typeface="Calibri"/>
              </a:rPr>
              <a:pPr algn="r">
                <a:buSzPts val="1300"/>
              </a:pPr>
              <a:t>25</a:t>
            </a:fld>
            <a:endParaRPr lang="en-CA">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3045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1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457200" marR="0" lvl="0" indent="-228600" algn="l" rtl="0">
              <a:lnSpc>
                <a:spcPct val="100000"/>
              </a:lnSpc>
              <a:spcBef>
                <a:spcPts val="0"/>
              </a:spcBef>
              <a:spcAft>
                <a:spcPts val="0"/>
              </a:spcAft>
              <a:buSzPts val="1400"/>
              <a:buNone/>
            </a:pPr>
            <a:endParaRPr/>
          </a:p>
        </p:txBody>
      </p:sp>
      <p:sp>
        <p:nvSpPr>
          <p:cNvPr id="135" name="Google Shape;135;p1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SzPts val="1300"/>
              <a:buNone/>
            </a:pPr>
            <a:fld id="{00000000-1234-1234-1234-123412341234}" type="slidenum">
              <a:rPr lang="en-CA" sz="1300" b="0" i="0" u="none" strike="noStrike" cap="none">
                <a:solidFill>
                  <a:schemeClr val="dk1"/>
                </a:solidFill>
                <a:latin typeface="Calibri"/>
                <a:ea typeface="Calibri"/>
                <a:cs typeface="Calibri"/>
                <a:sym typeface="Calibri"/>
              </a:rPr>
              <a:t>26</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124:notes"/>
          <p:cNvSpPr txBox="1">
            <a:spLocks noGrp="1"/>
          </p:cNvSpPr>
          <p:nvPr>
            <p:ph type="body" idx="1"/>
          </p:nvPr>
        </p:nvSpPr>
        <p:spPr>
          <a:xfrm>
            <a:off x="1024255" y="3759567"/>
            <a:ext cx="8194040" cy="3076010"/>
          </a:xfrm>
          <a:prstGeom prst="rect">
            <a:avLst/>
          </a:prstGeom>
          <a:noFill/>
          <a:ln>
            <a:noFill/>
          </a:ln>
        </p:spPr>
        <p:txBody>
          <a:bodyPr spcFirstLastPara="1" wrap="square" lIns="103145" tIns="51572" rIns="103145" bIns="51572" anchor="t" anchorCtr="0">
            <a:noAutofit/>
          </a:bodyPr>
          <a:lstStyle/>
          <a:p>
            <a:pPr marL="0" indent="0"/>
            <a:r>
              <a:rPr lang="en-CA"/>
              <a:t>Both – Sydney and Diane</a:t>
            </a:r>
            <a:endParaRPr/>
          </a:p>
        </p:txBody>
      </p:sp>
      <p:sp>
        <p:nvSpPr>
          <p:cNvPr id="1071" name="Google Shape;1071;p124:notes"/>
          <p:cNvSpPr>
            <a:spLocks noGrp="1" noRot="1" noChangeAspect="1"/>
          </p:cNvSpPr>
          <p:nvPr>
            <p:ph type="sldImg" idx="2"/>
          </p:nvPr>
        </p:nvSpPr>
        <p:spPr>
          <a:xfrm>
            <a:off x="2778125" y="976313"/>
            <a:ext cx="4686300" cy="2636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Date Placeholder 1">
            <a:extLst>
              <a:ext uri="{FF2B5EF4-FFF2-40B4-BE49-F238E27FC236}">
                <a16:creationId xmlns:a16="http://schemas.microsoft.com/office/drawing/2014/main" id="{DD179925-E249-714A-09C5-DBCFC8141975}"/>
              </a:ext>
            </a:extLst>
          </p:cNvPr>
          <p:cNvSpPr>
            <a:spLocks noGrp="1"/>
          </p:cNvSpPr>
          <p:nvPr>
            <p:ph type="dt" idx="10"/>
          </p:nvPr>
        </p:nvSpPr>
        <p:spPr/>
        <p:txBody>
          <a:bodyPr/>
          <a:lstStyle/>
          <a:p>
            <a:r>
              <a:rPr lang="en-US"/>
              <a:t>August 29, 2023</a:t>
            </a:r>
          </a:p>
        </p:txBody>
      </p:sp>
      <p:sp>
        <p:nvSpPr>
          <p:cNvPr id="3" name="Footer Placeholder 2">
            <a:extLst>
              <a:ext uri="{FF2B5EF4-FFF2-40B4-BE49-F238E27FC236}">
                <a16:creationId xmlns:a16="http://schemas.microsoft.com/office/drawing/2014/main" id="{1B0E1144-AA60-8E7E-A1A7-1EAB9167A88B}"/>
              </a:ext>
            </a:extLst>
          </p:cNvPr>
          <p:cNvSpPr>
            <a:spLocks noGrp="1"/>
          </p:cNvSpPr>
          <p:nvPr>
            <p:ph type="ftr" idx="11"/>
          </p:nvPr>
        </p:nvSpPr>
        <p:spPr/>
        <p:txBody>
          <a:bodyPr/>
          <a:lstStyle/>
          <a:p>
            <a:endParaRPr lang="en-C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125:notes"/>
          <p:cNvSpPr>
            <a:spLocks noGrp="1" noRot="1" noChangeAspect="1"/>
          </p:cNvSpPr>
          <p:nvPr>
            <p:ph type="sldImg" idx="2"/>
          </p:nvPr>
        </p:nvSpPr>
        <p:spPr>
          <a:xfrm>
            <a:off x="2778125" y="976313"/>
            <a:ext cx="4686300" cy="2636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1" name="Google Shape;1021;p125:notes"/>
          <p:cNvSpPr txBox="1">
            <a:spLocks noGrp="1"/>
          </p:cNvSpPr>
          <p:nvPr>
            <p:ph type="body" idx="1"/>
          </p:nvPr>
        </p:nvSpPr>
        <p:spPr>
          <a:xfrm>
            <a:off x="1024255" y="3759567"/>
            <a:ext cx="8194040" cy="3076010"/>
          </a:xfrm>
          <a:prstGeom prst="rect">
            <a:avLst/>
          </a:prstGeom>
          <a:noFill/>
          <a:ln>
            <a:noFill/>
          </a:ln>
        </p:spPr>
        <p:txBody>
          <a:bodyPr spcFirstLastPara="1" wrap="square" lIns="103145" tIns="51572" rIns="103145" bIns="51572" anchor="t" anchorCtr="0">
            <a:noAutofit/>
          </a:bodyPr>
          <a:lstStyle/>
          <a:p>
            <a:pPr marL="0" indent="0"/>
            <a:r>
              <a:rPr lang="en-CA"/>
              <a:t>Thanks for listening! Here is how you can get in contact with our team. ☺</a:t>
            </a:r>
            <a:endParaRPr/>
          </a:p>
          <a:p>
            <a:pPr marL="81321" indent="0">
              <a:spcBef>
                <a:spcPts val="512"/>
              </a:spcBef>
              <a:buSzPts val="2588"/>
            </a:pPr>
            <a:endParaRPr sz="2300"/>
          </a:p>
          <a:p>
            <a:pPr marL="487924" indent="-290430">
              <a:spcBef>
                <a:spcPts val="512"/>
              </a:spcBef>
              <a:buSzPts val="1714"/>
            </a:pPr>
            <a:endParaRPr/>
          </a:p>
          <a:p>
            <a:pPr marL="487924" indent="-243962"/>
            <a:endParaRPr/>
          </a:p>
        </p:txBody>
      </p:sp>
      <p:sp>
        <p:nvSpPr>
          <p:cNvPr id="1022" name="Google Shape;1022;p125:notes"/>
          <p:cNvSpPr txBox="1">
            <a:spLocks noGrp="1"/>
          </p:cNvSpPr>
          <p:nvPr>
            <p:ph type="sldNum" idx="12"/>
          </p:nvPr>
        </p:nvSpPr>
        <p:spPr>
          <a:xfrm>
            <a:off x="5801741" y="7420129"/>
            <a:ext cx="4438438" cy="391960"/>
          </a:xfrm>
          <a:prstGeom prst="rect">
            <a:avLst/>
          </a:prstGeom>
          <a:noFill/>
          <a:ln>
            <a:noFill/>
          </a:ln>
        </p:spPr>
        <p:txBody>
          <a:bodyPr spcFirstLastPara="1" wrap="square" lIns="103145" tIns="51572" rIns="103145" bIns="51572" anchor="b" anchorCtr="0">
            <a:noAutofit/>
          </a:bodyPr>
          <a:lstStyle/>
          <a:p>
            <a:pPr algn="r">
              <a:buSzPts val="1300"/>
            </a:pPr>
            <a:fld id="{00000000-1234-1234-1234-123412341234}" type="slidenum">
              <a:rPr lang="en-CA">
                <a:solidFill>
                  <a:schemeClr val="dk1"/>
                </a:solidFill>
                <a:latin typeface="Calibri"/>
                <a:ea typeface="Calibri"/>
                <a:cs typeface="Calibri"/>
                <a:sym typeface="Calibri"/>
              </a:rPr>
              <a:pPr algn="r">
                <a:buSzPts val="1300"/>
              </a:pPr>
              <a:t>28</a:t>
            </a:fld>
            <a:endParaRPr>
              <a:solidFill>
                <a:schemeClr val="dk1"/>
              </a:solidFill>
              <a:latin typeface="Calibri"/>
              <a:ea typeface="Calibri"/>
              <a:cs typeface="Calibri"/>
              <a:sym typeface="Calibri"/>
            </a:endParaRPr>
          </a:p>
        </p:txBody>
      </p:sp>
      <p:sp>
        <p:nvSpPr>
          <p:cNvPr id="2" name="Date Placeholder 1">
            <a:extLst>
              <a:ext uri="{FF2B5EF4-FFF2-40B4-BE49-F238E27FC236}">
                <a16:creationId xmlns:a16="http://schemas.microsoft.com/office/drawing/2014/main" id="{CCC87858-E621-9883-126F-7A08A7CA1915}"/>
              </a:ext>
            </a:extLst>
          </p:cNvPr>
          <p:cNvSpPr>
            <a:spLocks noGrp="1"/>
          </p:cNvSpPr>
          <p:nvPr>
            <p:ph type="dt" idx="10"/>
          </p:nvPr>
        </p:nvSpPr>
        <p:spPr/>
        <p:txBody>
          <a:bodyPr/>
          <a:lstStyle/>
          <a:p>
            <a:r>
              <a:rPr lang="en-US"/>
              <a:t>August 29, 2023</a:t>
            </a:r>
          </a:p>
        </p:txBody>
      </p:sp>
      <p:sp>
        <p:nvSpPr>
          <p:cNvPr id="3" name="Footer Placeholder 2">
            <a:extLst>
              <a:ext uri="{FF2B5EF4-FFF2-40B4-BE49-F238E27FC236}">
                <a16:creationId xmlns:a16="http://schemas.microsoft.com/office/drawing/2014/main" id="{96F33470-52F5-69D6-7233-0ACA5208A536}"/>
              </a:ext>
            </a:extLst>
          </p:cNvPr>
          <p:cNvSpPr>
            <a:spLocks noGrp="1"/>
          </p:cNvSpPr>
          <p:nvPr>
            <p:ph type="ftr" idx="11"/>
          </p:nvPr>
        </p:nvSpPr>
        <p:spPr/>
        <p:txBody>
          <a:bodyPr/>
          <a:lstStyle/>
          <a:p>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0:notes"/>
          <p:cNvSpPr txBox="1">
            <a:spLocks noGrp="1"/>
          </p:cNvSpPr>
          <p:nvPr>
            <p:ph type="body" idx="1"/>
          </p:nvPr>
        </p:nvSpPr>
        <p:spPr>
          <a:xfrm>
            <a:off x="1024255" y="3759567"/>
            <a:ext cx="8194040" cy="3076010"/>
          </a:xfrm>
          <a:prstGeom prst="rect">
            <a:avLst/>
          </a:prstGeom>
          <a:noFill/>
          <a:ln>
            <a:noFill/>
          </a:ln>
        </p:spPr>
        <p:txBody>
          <a:bodyPr spcFirstLastPara="1" wrap="square" lIns="103145" tIns="51572" rIns="103145" bIns="51572" anchor="t" anchorCtr="0">
            <a:noAutofit/>
          </a:bodyPr>
          <a:lstStyle/>
          <a:p>
            <a:pPr marL="0" indent="0">
              <a:lnSpc>
                <a:spcPct val="115000"/>
              </a:lnSpc>
              <a:buClr>
                <a:schemeClr val="dk1"/>
              </a:buClr>
              <a:buSzPts val="1100"/>
            </a:pPr>
            <a:r>
              <a:rPr lang="en-CA"/>
              <a:t>The trailblazers in this work were Mary Jo Wabano, who was the Health Services Director at the Wiikwemikong Health Centre back in 2010 and Dr. Young, a measurement scientist, who was at Laurentian University at the time.</a:t>
            </a:r>
            <a:endParaRPr/>
          </a:p>
          <a:p>
            <a:pPr marL="0" indent="0">
              <a:lnSpc>
                <a:spcPct val="115000"/>
              </a:lnSpc>
              <a:buClr>
                <a:schemeClr val="dk1"/>
              </a:buClr>
              <a:buSzPts val="1100"/>
            </a:pPr>
            <a:endParaRPr/>
          </a:p>
          <a:p>
            <a:pPr marL="0" indent="0">
              <a:lnSpc>
                <a:spcPct val="115000"/>
              </a:lnSpc>
              <a:buSzPts val="1100"/>
            </a:pPr>
            <a:r>
              <a:rPr lang="en-CA"/>
              <a:t>Mary Jo has now moved on and works at Indigenous Services Canada and Dr. Young has moved to CHEO RI as a Senior Scientist.</a:t>
            </a:r>
            <a:endParaRPr/>
          </a:p>
        </p:txBody>
      </p:sp>
      <p:sp>
        <p:nvSpPr>
          <p:cNvPr id="94" name="Google Shape;94;p10:notes"/>
          <p:cNvSpPr>
            <a:spLocks noGrp="1" noRot="1" noChangeAspect="1"/>
          </p:cNvSpPr>
          <p:nvPr>
            <p:ph type="sldImg" idx="2"/>
          </p:nvPr>
        </p:nvSpPr>
        <p:spPr>
          <a:xfrm>
            <a:off x="2778125" y="976313"/>
            <a:ext cx="4686300" cy="2636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Date Placeholder 1">
            <a:extLst>
              <a:ext uri="{FF2B5EF4-FFF2-40B4-BE49-F238E27FC236}">
                <a16:creationId xmlns:a16="http://schemas.microsoft.com/office/drawing/2014/main" id="{E5BF3C04-62FF-48D9-EF98-867D673FCEB3}"/>
              </a:ext>
            </a:extLst>
          </p:cNvPr>
          <p:cNvSpPr>
            <a:spLocks noGrp="1"/>
          </p:cNvSpPr>
          <p:nvPr>
            <p:ph type="dt" idx="10"/>
          </p:nvPr>
        </p:nvSpPr>
        <p:spPr/>
        <p:txBody>
          <a:bodyPr/>
          <a:lstStyle/>
          <a:p>
            <a:r>
              <a:rPr lang="en-US"/>
              <a:t>August 29, 2023</a:t>
            </a:r>
          </a:p>
        </p:txBody>
      </p:sp>
      <p:sp>
        <p:nvSpPr>
          <p:cNvPr id="3" name="Footer Placeholder 2">
            <a:extLst>
              <a:ext uri="{FF2B5EF4-FFF2-40B4-BE49-F238E27FC236}">
                <a16:creationId xmlns:a16="http://schemas.microsoft.com/office/drawing/2014/main" id="{39E15875-7E25-217E-90BC-AFD2F1E50B44}"/>
              </a:ext>
            </a:extLst>
          </p:cNvPr>
          <p:cNvSpPr>
            <a:spLocks noGrp="1"/>
          </p:cNvSpPr>
          <p:nvPr>
            <p:ph type="ftr" idx="11"/>
          </p:nvPr>
        </p:nvSpPr>
        <p:spPr/>
        <p:txBody>
          <a:bodyPr/>
          <a:lstStyle/>
          <a:p>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3f1b5451fb_0_23:notes"/>
          <p:cNvSpPr txBox="1">
            <a:spLocks noGrp="1"/>
          </p:cNvSpPr>
          <p:nvPr>
            <p:ph type="body" idx="1"/>
          </p:nvPr>
        </p:nvSpPr>
        <p:spPr>
          <a:xfrm>
            <a:off x="1024255" y="3759568"/>
            <a:ext cx="8193956" cy="3076113"/>
          </a:xfrm>
          <a:prstGeom prst="rect">
            <a:avLst/>
          </a:prstGeom>
          <a:noFill/>
          <a:ln>
            <a:noFill/>
          </a:ln>
        </p:spPr>
        <p:txBody>
          <a:bodyPr spcFirstLastPara="1" wrap="square" lIns="103145" tIns="51572" rIns="103145" bIns="51572" anchor="t" anchorCtr="0">
            <a:noAutofit/>
          </a:bodyPr>
          <a:lstStyle/>
          <a:p>
            <a:pPr marL="0" indent="0"/>
            <a:endParaRPr sz="1100"/>
          </a:p>
          <a:p>
            <a:pPr marL="365943" indent="-271069">
              <a:spcBef>
                <a:spcPts val="1281"/>
              </a:spcBef>
              <a:buClr>
                <a:srgbClr val="1D1D1D"/>
              </a:buClr>
              <a:buSzPts val="1000"/>
              <a:buChar char="•"/>
            </a:pPr>
            <a:r>
              <a:rPr lang="en-CA" sz="1100">
                <a:solidFill>
                  <a:srgbClr val="1D1D1D"/>
                </a:solidFill>
                <a:latin typeface="Lucida Sans"/>
                <a:ea typeface="Lucida Sans"/>
                <a:cs typeface="Lucida Sans"/>
                <a:sym typeface="Lucida Sans"/>
              </a:rPr>
              <a:t>38 children in Wiikwemkoong </a:t>
            </a:r>
            <a:endParaRPr sz="1100">
              <a:solidFill>
                <a:srgbClr val="1D1D1D"/>
              </a:solidFill>
              <a:latin typeface="Lucida Sans"/>
              <a:ea typeface="Lucida Sans"/>
              <a:cs typeface="Lucida Sans"/>
              <a:sym typeface="Lucida Sans"/>
            </a:endParaRPr>
          </a:p>
          <a:p>
            <a:pPr marL="853867" lvl="1" indent="-271069">
              <a:spcBef>
                <a:spcPts val="320"/>
              </a:spcBef>
              <a:buClr>
                <a:srgbClr val="1D1D1D"/>
              </a:buClr>
              <a:buSzPts val="1000"/>
              <a:buFont typeface="Courier New"/>
              <a:buChar char="o"/>
            </a:pPr>
            <a:r>
              <a:rPr lang="en-CA" sz="1100">
                <a:solidFill>
                  <a:srgbClr val="1D1D1D"/>
                </a:solidFill>
                <a:latin typeface="Lucida Sans"/>
                <a:ea typeface="Lucida Sans"/>
                <a:cs typeface="Lucida Sans"/>
                <a:sym typeface="Lucida Sans"/>
              </a:rPr>
              <a:t>Selected the best photos </a:t>
            </a:r>
            <a:endParaRPr sz="1100">
              <a:solidFill>
                <a:srgbClr val="1D1D1D"/>
              </a:solidFill>
              <a:latin typeface="Raleway Light"/>
              <a:ea typeface="Raleway Light"/>
              <a:cs typeface="Raleway Light"/>
              <a:sym typeface="Raleway Light"/>
            </a:endParaRPr>
          </a:p>
          <a:p>
            <a:pPr marL="853867" lvl="1" indent="-271069">
              <a:spcBef>
                <a:spcPts val="320"/>
              </a:spcBef>
              <a:buClr>
                <a:srgbClr val="1D1D1D"/>
              </a:buClr>
              <a:buSzPts val="1000"/>
              <a:buFont typeface="Courier New"/>
              <a:buChar char="o"/>
            </a:pPr>
            <a:r>
              <a:rPr lang="en-CA" sz="1100">
                <a:solidFill>
                  <a:srgbClr val="1D1D1D"/>
                </a:solidFill>
                <a:latin typeface="Lucida Sans"/>
                <a:ea typeface="Lucida Sans"/>
                <a:cs typeface="Lucida Sans"/>
                <a:sym typeface="Lucida Sans"/>
              </a:rPr>
              <a:t>Gave a name to each photo to describe the wellness concept</a:t>
            </a:r>
            <a:endParaRPr sz="1100">
              <a:solidFill>
                <a:srgbClr val="1D1D1D"/>
              </a:solidFill>
              <a:latin typeface="Lucida Sans"/>
              <a:ea typeface="Lucida Sans"/>
              <a:cs typeface="Lucida Sans"/>
              <a:sym typeface="Lucida Sans"/>
            </a:endParaRPr>
          </a:p>
          <a:p>
            <a:pPr marL="853867" lvl="1" indent="-271069">
              <a:spcBef>
                <a:spcPts val="320"/>
              </a:spcBef>
              <a:buClr>
                <a:srgbClr val="1D1D1D"/>
              </a:buClr>
              <a:buSzPts val="1000"/>
              <a:buFont typeface="Courier New"/>
              <a:buChar char="o"/>
            </a:pPr>
            <a:r>
              <a:rPr lang="en-CA" sz="1100">
                <a:solidFill>
                  <a:srgbClr val="1D1D1D"/>
                </a:solidFill>
                <a:latin typeface="Lucida Sans"/>
                <a:ea typeface="Lucida Sans"/>
                <a:cs typeface="Lucida Sans"/>
                <a:sym typeface="Lucida Sans"/>
              </a:rPr>
              <a:t>Assigned the photos/concepts to quadrants</a:t>
            </a:r>
            <a:endParaRPr sz="1100">
              <a:solidFill>
                <a:srgbClr val="1D1D1D"/>
              </a:solidFill>
              <a:latin typeface="Lucida Sans"/>
              <a:ea typeface="Lucida Sans"/>
              <a:cs typeface="Lucida Sans"/>
              <a:sym typeface="Lucida Sans"/>
            </a:endParaRPr>
          </a:p>
          <a:p>
            <a:pPr marL="365943" indent="-271069">
              <a:spcBef>
                <a:spcPts val="1281"/>
              </a:spcBef>
              <a:buClr>
                <a:srgbClr val="1D1D1D"/>
              </a:buClr>
              <a:buSzPts val="1000"/>
              <a:buChar char="•"/>
            </a:pPr>
            <a:r>
              <a:rPr lang="en-CA" sz="1100">
                <a:solidFill>
                  <a:srgbClr val="1D1D1D"/>
                </a:solidFill>
                <a:latin typeface="Lucida Sans"/>
                <a:ea typeface="Lucida Sans"/>
                <a:cs typeface="Lucida Sans"/>
                <a:sym typeface="Lucida Sans"/>
              </a:rPr>
              <a:t>58 questions related to health and wellness were developed </a:t>
            </a:r>
            <a:endParaRPr sz="1100">
              <a:solidFill>
                <a:srgbClr val="1D1D1D"/>
              </a:solidFill>
              <a:latin typeface="Lucida Sans"/>
              <a:ea typeface="Lucida Sans"/>
              <a:cs typeface="Lucida Sans"/>
              <a:sym typeface="Lucida Sans"/>
            </a:endParaRPr>
          </a:p>
          <a:p>
            <a:pPr marL="853867" lvl="1" indent="-271069">
              <a:spcBef>
                <a:spcPts val="320"/>
              </a:spcBef>
              <a:buClr>
                <a:srgbClr val="1D1D1D"/>
              </a:buClr>
              <a:buSzPts val="1000"/>
              <a:buFont typeface="Courier New"/>
              <a:buChar char="o"/>
            </a:pPr>
            <a:r>
              <a:rPr lang="en-CA" sz="1100">
                <a:solidFill>
                  <a:srgbClr val="1D1D1D"/>
                </a:solidFill>
                <a:latin typeface="Lucida Sans"/>
                <a:ea typeface="Lucida Sans"/>
                <a:cs typeface="Lucida Sans"/>
                <a:sym typeface="Lucida Sans"/>
              </a:rPr>
              <a:t>with 4 more added later by other communities</a:t>
            </a:r>
            <a:endParaRPr sz="1100">
              <a:solidFill>
                <a:srgbClr val="1D1D1D"/>
              </a:solidFill>
              <a:latin typeface="Lucida Sans"/>
              <a:ea typeface="Lucida Sans"/>
              <a:cs typeface="Lucida Sans"/>
              <a:sym typeface="Lucida Sans"/>
            </a:endParaRPr>
          </a:p>
          <a:p>
            <a:pPr marL="365943" indent="-271069">
              <a:spcBef>
                <a:spcPts val="1281"/>
              </a:spcBef>
              <a:buClr>
                <a:srgbClr val="1D1D1D"/>
              </a:buClr>
              <a:buSzPts val="1000"/>
              <a:buChar char="•"/>
            </a:pPr>
            <a:r>
              <a:rPr lang="en-CA" sz="1100">
                <a:solidFill>
                  <a:srgbClr val="1D1D1D"/>
                </a:solidFill>
                <a:latin typeface="Lucida Sans"/>
                <a:ea typeface="Lucida Sans"/>
                <a:cs typeface="Lucida Sans"/>
                <a:sym typeface="Lucida Sans"/>
              </a:rPr>
              <a:t>Guided by an Advisory Committee</a:t>
            </a:r>
            <a:endParaRPr sz="1100">
              <a:solidFill>
                <a:srgbClr val="1D1D1D"/>
              </a:solidFill>
              <a:latin typeface="Lucida Sans"/>
              <a:ea typeface="Lucida Sans"/>
              <a:cs typeface="Lucida Sans"/>
              <a:sym typeface="Lucida Sans"/>
            </a:endParaRPr>
          </a:p>
          <a:p>
            <a:pPr marL="365943" indent="-271069">
              <a:spcBef>
                <a:spcPts val="1281"/>
              </a:spcBef>
              <a:buClr>
                <a:srgbClr val="1D1D1D"/>
              </a:buClr>
              <a:buSzPts val="1000"/>
              <a:buFont typeface="Lucida Sans"/>
              <a:buChar char="•"/>
            </a:pPr>
            <a:endParaRPr sz="1100">
              <a:solidFill>
                <a:srgbClr val="1D1D1D"/>
              </a:solidFill>
              <a:latin typeface="Lucida Sans"/>
              <a:ea typeface="Lucida Sans"/>
              <a:cs typeface="Lucida Sans"/>
              <a:sym typeface="Lucida Sans"/>
            </a:endParaRPr>
          </a:p>
          <a:p>
            <a:pPr marL="0" indent="0"/>
            <a:r>
              <a:rPr lang="en-CA" sz="1300"/>
              <a:t>2 open ended questions, and 2 more questions added by Inuuqatigiit, Ottawa Inuit Children’s Centre</a:t>
            </a:r>
            <a:endParaRPr sz="1300"/>
          </a:p>
          <a:p>
            <a:pPr marL="0" indent="0"/>
            <a:endParaRPr sz="1300"/>
          </a:p>
          <a:p>
            <a:pPr marL="0" indent="0"/>
            <a:r>
              <a:rPr lang="en-CA" sz="1300"/>
              <a:t>The advisory committee consisted of an elder, parents, teachers, and local health workers</a:t>
            </a:r>
            <a:endParaRPr sz="1300"/>
          </a:p>
          <a:p>
            <a:pPr marL="0" indent="0"/>
            <a:r>
              <a:rPr lang="en-CA" sz="1300"/>
              <a:t>--------------------------------------------------------------------------</a:t>
            </a:r>
            <a:endParaRPr/>
          </a:p>
          <a:p>
            <a:pPr marL="0" indent="0"/>
            <a:endParaRPr sz="1300"/>
          </a:p>
          <a:p>
            <a:pPr marL="0" indent="0"/>
            <a:r>
              <a:rPr lang="en-CA" sz="1300"/>
              <a:t>Young NL, Wabano MJ, Burke TA, Ritchie SD, Mishibinijima D, Corbiere R. A Process for Creating the Aboriginal Children’s Health and </a:t>
            </a:r>
            <a:br>
              <a:rPr lang="en-CA" sz="1300"/>
            </a:br>
            <a:r>
              <a:rPr lang="en-CA" sz="1300"/>
              <a:t>Well-Being Measure (ACHWM). </a:t>
            </a:r>
            <a:r>
              <a:rPr lang="en-CA" sz="1300" u="sng"/>
              <a:t>Canadian Journal of Public Health</a:t>
            </a:r>
            <a:r>
              <a:rPr lang="en-CA" sz="1300"/>
              <a:t>. 2013 Feb 25;104(2):e136-e141. </a:t>
            </a:r>
            <a:br>
              <a:rPr lang="en-CA" sz="1300"/>
            </a:br>
            <a:r>
              <a:rPr lang="en-CA" sz="1300"/>
              <a:t>URL: http://journal.cpha.ca/index.php/cjph/article/viewFile/3636/2776 </a:t>
            </a:r>
            <a:endParaRPr sz="1300" b="1" i="1"/>
          </a:p>
          <a:p>
            <a:pPr marL="0" indent="0"/>
            <a:endParaRPr/>
          </a:p>
        </p:txBody>
      </p:sp>
      <p:sp>
        <p:nvSpPr>
          <p:cNvPr id="111" name="Google Shape;111;g23f1b5451fb_0_23:notes"/>
          <p:cNvSpPr>
            <a:spLocks noGrp="1" noRot="1" noChangeAspect="1"/>
          </p:cNvSpPr>
          <p:nvPr>
            <p:ph type="sldImg" idx="2"/>
          </p:nvPr>
        </p:nvSpPr>
        <p:spPr>
          <a:xfrm>
            <a:off x="2778125" y="976313"/>
            <a:ext cx="4686300" cy="2636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Date Placeholder 1">
            <a:extLst>
              <a:ext uri="{FF2B5EF4-FFF2-40B4-BE49-F238E27FC236}">
                <a16:creationId xmlns:a16="http://schemas.microsoft.com/office/drawing/2014/main" id="{A4A5A05E-557F-98AA-9963-41A42981B1B7}"/>
              </a:ext>
            </a:extLst>
          </p:cNvPr>
          <p:cNvSpPr>
            <a:spLocks noGrp="1"/>
          </p:cNvSpPr>
          <p:nvPr>
            <p:ph type="dt" idx="10"/>
          </p:nvPr>
        </p:nvSpPr>
        <p:spPr/>
        <p:txBody>
          <a:bodyPr/>
          <a:lstStyle/>
          <a:p>
            <a:r>
              <a:rPr lang="en-US"/>
              <a:t>August 29, 2023</a:t>
            </a:r>
          </a:p>
        </p:txBody>
      </p:sp>
      <p:sp>
        <p:nvSpPr>
          <p:cNvPr id="3" name="Footer Placeholder 2">
            <a:extLst>
              <a:ext uri="{FF2B5EF4-FFF2-40B4-BE49-F238E27FC236}">
                <a16:creationId xmlns:a16="http://schemas.microsoft.com/office/drawing/2014/main" id="{88A7C94A-5591-F283-8D43-864BDB359CD9}"/>
              </a:ext>
            </a:extLst>
          </p:cNvPr>
          <p:cNvSpPr>
            <a:spLocks noGrp="1"/>
          </p:cNvSpPr>
          <p:nvPr>
            <p:ph type="ftr" idx="11"/>
          </p:nvPr>
        </p:nvSpPr>
        <p:spPr/>
        <p:txBody>
          <a:bodyPr/>
          <a:lstStyle/>
          <a:p>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2:notes"/>
          <p:cNvSpPr txBox="1">
            <a:spLocks noGrp="1"/>
          </p:cNvSpPr>
          <p:nvPr>
            <p:ph type="body" idx="1"/>
          </p:nvPr>
        </p:nvSpPr>
        <p:spPr>
          <a:xfrm>
            <a:off x="1024255" y="3759567"/>
            <a:ext cx="8194040" cy="3076010"/>
          </a:xfrm>
          <a:prstGeom prst="rect">
            <a:avLst/>
          </a:prstGeom>
          <a:noFill/>
          <a:ln>
            <a:noFill/>
          </a:ln>
        </p:spPr>
        <p:txBody>
          <a:bodyPr spcFirstLastPara="1" wrap="square" lIns="103145" tIns="51572" rIns="103145" bIns="51572" anchor="t" anchorCtr="0">
            <a:noAutofit/>
          </a:bodyPr>
          <a:lstStyle/>
          <a:p>
            <a:pPr marL="0" indent="0"/>
            <a:r>
              <a:rPr lang="en-CA" sz="1300"/>
              <a:t>Diane</a:t>
            </a:r>
          </a:p>
          <a:p>
            <a:pPr marL="0" indent="0"/>
            <a:endParaRPr lang="en-CA" sz="1300"/>
          </a:p>
          <a:p>
            <a:pPr marL="0" indent="0"/>
            <a:r>
              <a:rPr lang="en-CA" sz="1300"/>
              <a:t>We do have a few ongoing adaptation projects happening as well as hope to have done. </a:t>
            </a:r>
            <a:endParaRPr/>
          </a:p>
          <a:p>
            <a:pPr marL="182971" indent="-182971">
              <a:buFont typeface="Arial"/>
              <a:buChar char="•"/>
            </a:pPr>
            <a:r>
              <a:rPr lang="en-CA" sz="1300" b="1"/>
              <a:t>Little Kids</a:t>
            </a:r>
            <a:r>
              <a:rPr lang="en-CA" sz="1300"/>
              <a:t> ACHWM for children between 4-7 (just passed REB)</a:t>
            </a:r>
            <a:endParaRPr/>
          </a:p>
          <a:p>
            <a:pPr marL="182971" indent="-182971">
              <a:buFont typeface="Arial"/>
              <a:buChar char="•"/>
            </a:pPr>
            <a:r>
              <a:rPr lang="en-CA" sz="1300" b="1"/>
              <a:t>Older Youth</a:t>
            </a:r>
            <a:r>
              <a:rPr lang="en-CA" sz="1300"/>
              <a:t> 19-29</a:t>
            </a:r>
            <a:endParaRPr/>
          </a:p>
          <a:p>
            <a:pPr marL="182971" indent="-182971">
              <a:buFont typeface="Arial"/>
              <a:buChar char="•"/>
            </a:pPr>
            <a:r>
              <a:rPr lang="en-CA" sz="1300" b="1"/>
              <a:t>Iqaluit Project</a:t>
            </a:r>
            <a:endParaRPr/>
          </a:p>
          <a:p>
            <a:pPr marL="182971" indent="-182971">
              <a:buFont typeface="Arial"/>
              <a:buChar char="•"/>
            </a:pPr>
            <a:r>
              <a:rPr lang="en-CA" sz="1300" b="1"/>
              <a:t>Madawaska-Maliseet First Nation</a:t>
            </a:r>
            <a:r>
              <a:rPr lang="en-CA" sz="1300"/>
              <a:t> in New Brunswick</a:t>
            </a:r>
            <a:endParaRPr/>
          </a:p>
          <a:p>
            <a:pPr marL="182971" indent="-88097"/>
            <a:endParaRPr sz="1300"/>
          </a:p>
          <a:p>
            <a:pPr marL="0" indent="0"/>
            <a:r>
              <a:rPr lang="en-CA" sz="1300"/>
              <a:t>“Assessed the fit with other organizations. </a:t>
            </a:r>
            <a:r>
              <a:rPr lang="en-CA" sz="1300" err="1"/>
              <a:t>Weechi</a:t>
            </a:r>
            <a:r>
              <a:rPr lang="en-CA" sz="1300"/>
              <a:t>-it-</a:t>
            </a:r>
            <a:r>
              <a:rPr lang="en-CA" sz="1300" err="1"/>
              <a:t>te</a:t>
            </a:r>
            <a:r>
              <a:rPr lang="en-CA" sz="1300"/>
              <a:t>-win FS, one of the least research friendly communities, but it succeeded because we let the children lead the process” - Nancy</a:t>
            </a:r>
            <a:endParaRPr sz="1300"/>
          </a:p>
          <a:p>
            <a:pPr marL="0" indent="0"/>
            <a:endParaRPr/>
          </a:p>
        </p:txBody>
      </p:sp>
      <p:sp>
        <p:nvSpPr>
          <p:cNvPr id="171" name="Google Shape;171;p12:notes"/>
          <p:cNvSpPr>
            <a:spLocks noGrp="1" noRot="1" noChangeAspect="1"/>
          </p:cNvSpPr>
          <p:nvPr>
            <p:ph type="sldImg" idx="2"/>
          </p:nvPr>
        </p:nvSpPr>
        <p:spPr>
          <a:xfrm>
            <a:off x="2778125" y="976313"/>
            <a:ext cx="4686300" cy="2636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Date Placeholder 1">
            <a:extLst>
              <a:ext uri="{FF2B5EF4-FFF2-40B4-BE49-F238E27FC236}">
                <a16:creationId xmlns:a16="http://schemas.microsoft.com/office/drawing/2014/main" id="{4FCD3864-9695-3745-3890-E525259EC766}"/>
              </a:ext>
            </a:extLst>
          </p:cNvPr>
          <p:cNvSpPr>
            <a:spLocks noGrp="1"/>
          </p:cNvSpPr>
          <p:nvPr>
            <p:ph type="dt" idx="10"/>
          </p:nvPr>
        </p:nvSpPr>
        <p:spPr/>
        <p:txBody>
          <a:bodyPr/>
          <a:lstStyle/>
          <a:p>
            <a:r>
              <a:rPr lang="en-US"/>
              <a:t>August 29, 2023</a:t>
            </a:r>
          </a:p>
        </p:txBody>
      </p:sp>
      <p:sp>
        <p:nvSpPr>
          <p:cNvPr id="3" name="Footer Placeholder 2">
            <a:extLst>
              <a:ext uri="{FF2B5EF4-FFF2-40B4-BE49-F238E27FC236}">
                <a16:creationId xmlns:a16="http://schemas.microsoft.com/office/drawing/2014/main" id="{ACFFA832-6BF7-E9DE-322C-1FEBB33A2DBA}"/>
              </a:ext>
            </a:extLst>
          </p:cNvPr>
          <p:cNvSpPr>
            <a:spLocks noGrp="1"/>
          </p:cNvSpPr>
          <p:nvPr>
            <p:ph type="ftr" idx="11"/>
          </p:nvPr>
        </p:nvSpPr>
        <p:spPr/>
        <p:txBody>
          <a:bodyPr/>
          <a:lstStyle/>
          <a:p>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Diane</a:t>
            </a:r>
          </a:p>
        </p:txBody>
      </p:sp>
      <p:sp>
        <p:nvSpPr>
          <p:cNvPr id="4" name="Date Placeholder 3"/>
          <p:cNvSpPr>
            <a:spLocks noGrp="1"/>
          </p:cNvSpPr>
          <p:nvPr>
            <p:ph type="dt" idx="10"/>
          </p:nvPr>
        </p:nvSpPr>
        <p:spPr/>
        <p:txBody>
          <a:bodyPr/>
          <a:lstStyle/>
          <a:p>
            <a:r>
              <a:rPr lang="en-US"/>
              <a:t>August 29, 2023</a:t>
            </a:r>
          </a:p>
        </p:txBody>
      </p:sp>
      <p:sp>
        <p:nvSpPr>
          <p:cNvPr id="5" name="Footer Placeholder 4"/>
          <p:cNvSpPr>
            <a:spLocks noGrp="1"/>
          </p:cNvSpPr>
          <p:nvPr>
            <p:ph type="ftr" idx="11"/>
          </p:nvPr>
        </p:nvSpPr>
        <p:spPr/>
        <p:txBody>
          <a:bodyPr/>
          <a:lstStyle/>
          <a:p>
            <a:endParaRPr lang="en-CA"/>
          </a:p>
        </p:txBody>
      </p:sp>
      <p:sp>
        <p:nvSpPr>
          <p:cNvPr id="6" name="Slide Number Placeholder 5"/>
          <p:cNvSpPr>
            <a:spLocks noGrp="1"/>
          </p:cNvSpPr>
          <p:nvPr>
            <p:ph type="sldNum" idx="12"/>
          </p:nvPr>
        </p:nvSpPr>
        <p:spPr/>
        <p:txBody>
          <a:bodyPr/>
          <a:lstStyle/>
          <a:p>
            <a:pPr algn="r">
              <a:buSzPts val="1300"/>
            </a:pPr>
            <a:fld id="{00000000-1234-1234-1234-123412341234}" type="slidenum">
              <a:rPr lang="en-CA" smtClean="0">
                <a:solidFill>
                  <a:schemeClr val="dk1"/>
                </a:solidFill>
                <a:latin typeface="Calibri"/>
                <a:ea typeface="Calibri"/>
                <a:cs typeface="Calibri"/>
                <a:sym typeface="Calibri"/>
              </a:rPr>
              <a:pPr algn="r">
                <a:buSzPts val="1300"/>
              </a:pPr>
              <a:t>6</a:t>
            </a:fld>
            <a:endParaRPr lang="en-CA">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0824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5:notes"/>
          <p:cNvSpPr txBox="1">
            <a:spLocks noGrp="1"/>
          </p:cNvSpPr>
          <p:nvPr>
            <p:ph type="body" idx="1"/>
          </p:nvPr>
        </p:nvSpPr>
        <p:spPr>
          <a:xfrm>
            <a:off x="1024255" y="3759567"/>
            <a:ext cx="8194040" cy="3076010"/>
          </a:xfrm>
          <a:prstGeom prst="rect">
            <a:avLst/>
          </a:prstGeom>
          <a:noFill/>
          <a:ln>
            <a:noFill/>
          </a:ln>
        </p:spPr>
        <p:txBody>
          <a:bodyPr spcFirstLastPara="1" wrap="square" lIns="103145" tIns="51572" rIns="103145" bIns="51572" anchor="t" anchorCtr="0">
            <a:noAutofit/>
          </a:bodyPr>
          <a:lstStyle/>
          <a:p>
            <a:pPr marL="0" indent="0"/>
            <a:r>
              <a:rPr lang="en-CA"/>
              <a:t>Sydney</a:t>
            </a:r>
            <a:endParaRPr/>
          </a:p>
        </p:txBody>
      </p:sp>
      <p:sp>
        <p:nvSpPr>
          <p:cNvPr id="189" name="Google Shape;189;p15:notes"/>
          <p:cNvSpPr>
            <a:spLocks noGrp="1" noRot="1" noChangeAspect="1"/>
          </p:cNvSpPr>
          <p:nvPr>
            <p:ph type="sldImg" idx="2"/>
          </p:nvPr>
        </p:nvSpPr>
        <p:spPr>
          <a:xfrm>
            <a:off x="2778125" y="976313"/>
            <a:ext cx="4686300" cy="2636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Date Placeholder 1">
            <a:extLst>
              <a:ext uri="{FF2B5EF4-FFF2-40B4-BE49-F238E27FC236}">
                <a16:creationId xmlns:a16="http://schemas.microsoft.com/office/drawing/2014/main" id="{E99897B3-3DF5-7BD0-6ED3-5C8B2A5C88B2}"/>
              </a:ext>
            </a:extLst>
          </p:cNvPr>
          <p:cNvSpPr>
            <a:spLocks noGrp="1"/>
          </p:cNvSpPr>
          <p:nvPr>
            <p:ph type="dt" idx="10"/>
          </p:nvPr>
        </p:nvSpPr>
        <p:spPr/>
        <p:txBody>
          <a:bodyPr/>
          <a:lstStyle/>
          <a:p>
            <a:r>
              <a:rPr lang="en-US"/>
              <a:t>August 29, 2023</a:t>
            </a:r>
          </a:p>
        </p:txBody>
      </p:sp>
      <p:sp>
        <p:nvSpPr>
          <p:cNvPr id="3" name="Footer Placeholder 2">
            <a:extLst>
              <a:ext uri="{FF2B5EF4-FFF2-40B4-BE49-F238E27FC236}">
                <a16:creationId xmlns:a16="http://schemas.microsoft.com/office/drawing/2014/main" id="{75F01403-E6FB-90A4-8B10-4EEB64BEB5F3}"/>
              </a:ext>
            </a:extLst>
          </p:cNvPr>
          <p:cNvSpPr>
            <a:spLocks noGrp="1"/>
          </p:cNvSpPr>
          <p:nvPr>
            <p:ph type="ftr" idx="11"/>
          </p:nvPr>
        </p:nvSpPr>
        <p:spPr/>
        <p:txBody>
          <a:bodyPr/>
          <a:lstStyle/>
          <a:p>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3:notes"/>
          <p:cNvSpPr txBox="1">
            <a:spLocks noGrp="1"/>
          </p:cNvSpPr>
          <p:nvPr>
            <p:ph type="body" idx="1"/>
          </p:nvPr>
        </p:nvSpPr>
        <p:spPr>
          <a:xfrm>
            <a:off x="1024255" y="3759567"/>
            <a:ext cx="8194040" cy="3076010"/>
          </a:xfrm>
          <a:prstGeom prst="rect">
            <a:avLst/>
          </a:prstGeom>
          <a:noFill/>
          <a:ln>
            <a:noFill/>
          </a:ln>
        </p:spPr>
        <p:txBody>
          <a:bodyPr spcFirstLastPara="1" wrap="square" lIns="103145" tIns="51572" rIns="103145" bIns="51572" anchor="t" anchorCtr="0">
            <a:noAutofit/>
          </a:bodyPr>
          <a:lstStyle/>
          <a:p>
            <a:pPr marL="0" indent="0"/>
            <a:r>
              <a:rPr lang="en-CA" sz="1300" dirty="0"/>
              <a:t>Sydney</a:t>
            </a:r>
          </a:p>
          <a:p>
            <a:pPr marL="0" indent="0"/>
            <a:endParaRPr lang="en-CA" sz="1300" dirty="0"/>
          </a:p>
          <a:p>
            <a:pPr marL="342900" lvl="0" indent="-342900">
              <a:lnSpc>
                <a:spcPct val="107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In 2014 was the co-creation of the ACHWM app. The app was created so children have the ability to self-report in a non-judgemental and engaging way. While some children may have concerns about sharing information to workers, we found that many children were comfortable sharing information with the tablet. The tablet also facilitates the data gathering process for local staff as there are no delays in data entry and reports are generated from the data immediately after the child finishes the survey. </a:t>
            </a:r>
          </a:p>
          <a:p>
            <a:pPr marL="342900" lvl="0" indent="-342900">
              <a:lnSpc>
                <a:spcPct val="107000"/>
              </a:lnSpc>
              <a:spcAft>
                <a:spcPts val="800"/>
              </a:spcAft>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Depending on the agreement type the community chooses, the information collected from the child will be later uploaded to the redcap server for safe storage. We will talk more about agreement types later in the presentation</a:t>
            </a:r>
          </a:p>
          <a:p>
            <a:pPr marL="0" indent="0"/>
            <a:endParaRPr lang="en-CA" sz="1300" dirty="0"/>
          </a:p>
          <a:p>
            <a:pPr marL="0" indent="0"/>
            <a:endParaRPr lang="en-CA" sz="1300" dirty="0"/>
          </a:p>
        </p:txBody>
      </p:sp>
      <p:sp>
        <p:nvSpPr>
          <p:cNvPr id="140" name="Google Shape;140;p13:notes"/>
          <p:cNvSpPr>
            <a:spLocks noGrp="1" noRot="1" noChangeAspect="1"/>
          </p:cNvSpPr>
          <p:nvPr>
            <p:ph type="sldImg" idx="2"/>
          </p:nvPr>
        </p:nvSpPr>
        <p:spPr>
          <a:xfrm>
            <a:off x="2778125" y="976313"/>
            <a:ext cx="4686300" cy="2636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Date Placeholder 1">
            <a:extLst>
              <a:ext uri="{FF2B5EF4-FFF2-40B4-BE49-F238E27FC236}">
                <a16:creationId xmlns:a16="http://schemas.microsoft.com/office/drawing/2014/main" id="{03A39C92-EE42-1251-EA90-8E94849040FA}"/>
              </a:ext>
            </a:extLst>
          </p:cNvPr>
          <p:cNvSpPr>
            <a:spLocks noGrp="1"/>
          </p:cNvSpPr>
          <p:nvPr>
            <p:ph type="dt" idx="10"/>
          </p:nvPr>
        </p:nvSpPr>
        <p:spPr/>
        <p:txBody>
          <a:bodyPr/>
          <a:lstStyle/>
          <a:p>
            <a:r>
              <a:rPr lang="en-US"/>
              <a:t>August 29, 2023</a:t>
            </a:r>
          </a:p>
        </p:txBody>
      </p:sp>
      <p:sp>
        <p:nvSpPr>
          <p:cNvPr id="3" name="Footer Placeholder 2">
            <a:extLst>
              <a:ext uri="{FF2B5EF4-FFF2-40B4-BE49-F238E27FC236}">
                <a16:creationId xmlns:a16="http://schemas.microsoft.com/office/drawing/2014/main" id="{1A546DF8-4E68-E847-CEB3-8F0E3A566B3C}"/>
              </a:ext>
            </a:extLst>
          </p:cNvPr>
          <p:cNvSpPr>
            <a:spLocks noGrp="1"/>
          </p:cNvSpPr>
          <p:nvPr>
            <p:ph type="ftr" idx="11"/>
          </p:nvPr>
        </p:nvSpPr>
        <p:spPr/>
        <p:txBody>
          <a:bodyPr/>
          <a:lstStyle/>
          <a:p>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2778125" y="976313"/>
            <a:ext cx="4686300" cy="2636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1024255" y="3759567"/>
            <a:ext cx="8194040" cy="3076010"/>
          </a:xfrm>
          <a:prstGeom prst="rect">
            <a:avLst/>
          </a:prstGeom>
          <a:noFill/>
          <a:ln>
            <a:noFill/>
          </a:ln>
        </p:spPr>
        <p:txBody>
          <a:bodyPr spcFirstLastPara="1" wrap="square" lIns="103145" tIns="51572" rIns="103145" bIns="51572" anchor="t" anchorCtr="0">
            <a:noAutofit/>
          </a:bodyPr>
          <a:lstStyle/>
          <a:p>
            <a:pPr marL="487924" indent="-243962"/>
            <a:r>
              <a:rPr lang="en-CA" dirty="0"/>
              <a:t>Sydney</a:t>
            </a:r>
          </a:p>
          <a:p>
            <a:pPr marL="487924" indent="-243962"/>
            <a:endParaRPr lang="en-CA" dirty="0"/>
          </a:p>
          <a:p>
            <a:pPr marL="342900" lvl="0" indent="-342900">
              <a:lnSpc>
                <a:spcPct val="107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survey is completed by children in about 10-15 minutes.</a:t>
            </a:r>
          </a:p>
          <a:p>
            <a:pPr marL="342900" lvl="0" indent="-342900">
              <a:lnSpc>
                <a:spcPct val="107000"/>
              </a:lnSpc>
              <a:spcAft>
                <a:spcPts val="800"/>
              </a:spcAft>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measure produces data that is then wrapped in different packages, one for the children and youth, one for the local health worker and one for community leaders and health and education administrators (again, depending on agreement type)</a:t>
            </a:r>
          </a:p>
          <a:p>
            <a:pPr marL="342900" lvl="0" indent="-342900">
              <a:lnSpc>
                <a:spcPct val="107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goal of the ACHWM measure is to connect children and youth to a circle of care and empowerment. This triage process is not only to connect children and youth who may be struggling and need supports, we also want to encourage communities to connect children who are doing well. For example, if a child receives a score indicating they have great spiritual health, they could be connected to other culturally rooted groups within the community to help develop that skill and help them find a sense of belonging within their community.</a:t>
            </a:r>
          </a:p>
          <a:p>
            <a:pPr marL="342900" lvl="0" indent="-342900">
              <a:lnSpc>
                <a:spcPct val="107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We also say the app connects children at “potential” risk. We have a wide safety net, the reason being is that we would rather identify children who may not need additional support, than to miss children who do. </a:t>
            </a:r>
          </a:p>
          <a:p>
            <a:pPr marL="342900" lvl="0" indent="-342900">
              <a:lnSpc>
                <a:spcPct val="107000"/>
              </a:lnSpc>
              <a:spcAft>
                <a:spcPts val="800"/>
              </a:spcAft>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Just a reminder, the ACHWM is NOT a diagnostic tool. It is a wellness tool</a:t>
            </a:r>
          </a:p>
          <a:p>
            <a:pPr marL="342900" lvl="0" indent="-342900">
              <a:lnSpc>
                <a:spcPct val="107000"/>
              </a:lnSpc>
              <a:spcAft>
                <a:spcPts val="800"/>
              </a:spcAft>
              <a:buFont typeface="Symbol" panose="05050102010706020507" pitchFamily="18" charset="2"/>
              <a:buChar cha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487924" indent="-243962"/>
            <a:endParaRPr dirty="0"/>
          </a:p>
        </p:txBody>
      </p:sp>
      <p:sp>
        <p:nvSpPr>
          <p:cNvPr id="162" name="Google Shape;162;p6:notes"/>
          <p:cNvSpPr txBox="1">
            <a:spLocks noGrp="1"/>
          </p:cNvSpPr>
          <p:nvPr>
            <p:ph type="sldNum" idx="12"/>
          </p:nvPr>
        </p:nvSpPr>
        <p:spPr>
          <a:xfrm>
            <a:off x="5801741" y="7420129"/>
            <a:ext cx="4438438" cy="391960"/>
          </a:xfrm>
          <a:prstGeom prst="rect">
            <a:avLst/>
          </a:prstGeom>
          <a:noFill/>
          <a:ln>
            <a:noFill/>
          </a:ln>
        </p:spPr>
        <p:txBody>
          <a:bodyPr spcFirstLastPara="1" wrap="square" lIns="103145" tIns="51572" rIns="103145" bIns="51572" anchor="b" anchorCtr="0">
            <a:noAutofit/>
          </a:bodyPr>
          <a:lstStyle/>
          <a:p>
            <a:pPr algn="r">
              <a:buSzPts val="1200"/>
            </a:pPr>
            <a:fld id="{00000000-1234-1234-1234-123412341234}" type="slidenum">
              <a:rPr lang="en-CA" sz="1300">
                <a:solidFill>
                  <a:schemeClr val="dk1"/>
                </a:solidFill>
                <a:latin typeface="Calibri"/>
                <a:ea typeface="Calibri"/>
                <a:cs typeface="Calibri"/>
                <a:sym typeface="Calibri"/>
              </a:rPr>
              <a:pPr algn="r">
                <a:buSzPts val="1200"/>
              </a:pPr>
              <a:t>9</a:t>
            </a:fld>
            <a:endParaRPr sz="1300">
              <a:solidFill>
                <a:schemeClr val="dk1"/>
              </a:solidFill>
              <a:latin typeface="Calibri"/>
              <a:ea typeface="Calibri"/>
              <a:cs typeface="Calibri"/>
              <a:sym typeface="Calibri"/>
            </a:endParaRPr>
          </a:p>
        </p:txBody>
      </p:sp>
      <p:sp>
        <p:nvSpPr>
          <p:cNvPr id="2" name="Date Placeholder 1">
            <a:extLst>
              <a:ext uri="{FF2B5EF4-FFF2-40B4-BE49-F238E27FC236}">
                <a16:creationId xmlns:a16="http://schemas.microsoft.com/office/drawing/2014/main" id="{12984D24-143C-1782-0A02-E44430C8FD93}"/>
              </a:ext>
            </a:extLst>
          </p:cNvPr>
          <p:cNvSpPr>
            <a:spLocks noGrp="1"/>
          </p:cNvSpPr>
          <p:nvPr>
            <p:ph type="dt" idx="10"/>
          </p:nvPr>
        </p:nvSpPr>
        <p:spPr/>
        <p:txBody>
          <a:bodyPr/>
          <a:lstStyle/>
          <a:p>
            <a:r>
              <a:rPr lang="en-US"/>
              <a:t>August 29, 2023</a:t>
            </a:r>
          </a:p>
        </p:txBody>
      </p:sp>
      <p:sp>
        <p:nvSpPr>
          <p:cNvPr id="3" name="Footer Placeholder 2">
            <a:extLst>
              <a:ext uri="{FF2B5EF4-FFF2-40B4-BE49-F238E27FC236}">
                <a16:creationId xmlns:a16="http://schemas.microsoft.com/office/drawing/2014/main" id="{71662F0E-E009-9653-F36E-9F5A79081BCD}"/>
              </a:ext>
            </a:extLst>
          </p:cNvPr>
          <p:cNvSpPr>
            <a:spLocks noGrp="1"/>
          </p:cNvSpPr>
          <p:nvPr>
            <p:ph type="ftr" idx="11"/>
          </p:nvPr>
        </p:nvSpPr>
        <p:spPr/>
        <p:txBody>
          <a:bodyPr/>
          <a:lstStyle/>
          <a:p>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4"/>
        <p:cNvGrpSpPr/>
        <p:nvPr/>
      </p:nvGrpSpPr>
      <p:grpSpPr>
        <a:xfrm>
          <a:off x="0" y="0"/>
          <a:ext cx="0" cy="0"/>
          <a:chOff x="0" y="0"/>
          <a:chExt cx="0" cy="0"/>
        </a:xfrm>
      </p:grpSpPr>
      <p:sp>
        <p:nvSpPr>
          <p:cNvPr id="15" name="Google Shape;15;p127"/>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1D1D1D"/>
              </a:buClr>
              <a:buSzPts val="4000"/>
              <a:buFont typeface="Merriweather Light"/>
              <a:buNone/>
              <a:defRPr sz="4000" b="0">
                <a:solidFill>
                  <a:srgbClr val="1D1D1D"/>
                </a:solidFill>
                <a:latin typeface="Merriweather Light"/>
                <a:ea typeface="Merriweather Light"/>
                <a:cs typeface="Merriweather Light"/>
                <a:sym typeface="Merriweather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27"/>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rgbClr val="898989"/>
              </a:buClr>
              <a:buSzPts val="2400"/>
              <a:buNone/>
              <a:defRPr sz="3200" b="1" i="0" u="none" strike="noStrike" cap="none">
                <a:solidFill>
                  <a:schemeClr val="dk2"/>
                </a:solidFill>
                <a:latin typeface="Lucida Sans"/>
                <a:ea typeface="Lucida Sans"/>
                <a:cs typeface="Lucida Sans"/>
                <a:sym typeface="Lucida Sans"/>
              </a:defRPr>
            </a:lvl1pPr>
            <a:lvl2pPr lvl="1" algn="ctr">
              <a:lnSpc>
                <a:spcPct val="100000"/>
              </a:lnSpc>
              <a:spcBef>
                <a:spcPts val="480"/>
              </a:spcBef>
              <a:spcAft>
                <a:spcPts val="0"/>
              </a:spcAft>
              <a:buClr>
                <a:srgbClr val="898989"/>
              </a:buClr>
              <a:buSzPts val="2400"/>
              <a:buNone/>
              <a:defRPr>
                <a:solidFill>
                  <a:srgbClr val="898989"/>
                </a:solidFill>
              </a:defRPr>
            </a:lvl2pPr>
            <a:lvl3pPr lvl="2" algn="ctr">
              <a:lnSpc>
                <a:spcPct val="100000"/>
              </a:lnSpc>
              <a:spcBef>
                <a:spcPts val="480"/>
              </a:spcBef>
              <a:spcAft>
                <a:spcPts val="0"/>
              </a:spcAft>
              <a:buClr>
                <a:srgbClr val="898989"/>
              </a:buClr>
              <a:buSzPts val="2400"/>
              <a:buNone/>
              <a:defRPr>
                <a:solidFill>
                  <a:srgbClr val="898989"/>
                </a:solidFill>
              </a:defRPr>
            </a:lvl3pPr>
            <a:lvl4pPr lvl="3" algn="ctr">
              <a:lnSpc>
                <a:spcPct val="100000"/>
              </a:lnSpc>
              <a:spcBef>
                <a:spcPts val="480"/>
              </a:spcBef>
              <a:spcAft>
                <a:spcPts val="0"/>
              </a:spcAft>
              <a:buClr>
                <a:srgbClr val="898989"/>
              </a:buClr>
              <a:buSzPts val="2400"/>
              <a:buNone/>
              <a:defRPr>
                <a:solidFill>
                  <a:srgbClr val="898989"/>
                </a:solidFill>
              </a:defRPr>
            </a:lvl4pPr>
            <a:lvl5pPr lvl="4" algn="ctr">
              <a:lnSpc>
                <a:spcPct val="100000"/>
              </a:lnSpc>
              <a:spcBef>
                <a:spcPts val="480"/>
              </a:spcBef>
              <a:spcAft>
                <a:spcPts val="0"/>
              </a:spcAft>
              <a:buClr>
                <a:srgbClr val="898989"/>
              </a:buClr>
              <a:buSzPts val="2400"/>
              <a:buNone/>
              <a:defRPr>
                <a:solidFill>
                  <a:srgbClr val="898989"/>
                </a:solidFill>
              </a:defRPr>
            </a:lvl5pPr>
            <a:lvl6pPr lvl="5" algn="ctr">
              <a:lnSpc>
                <a:spcPct val="100000"/>
              </a:lnSpc>
              <a:spcBef>
                <a:spcPts val="400"/>
              </a:spcBef>
              <a:spcAft>
                <a:spcPts val="0"/>
              </a:spcAft>
              <a:buClr>
                <a:srgbClr val="898989"/>
              </a:buClr>
              <a:buSzPts val="2000"/>
              <a:buNone/>
              <a:defRPr>
                <a:solidFill>
                  <a:srgbClr val="898989"/>
                </a:solidFill>
              </a:defRPr>
            </a:lvl6pPr>
            <a:lvl7pPr lvl="6" algn="ctr">
              <a:lnSpc>
                <a:spcPct val="100000"/>
              </a:lnSpc>
              <a:spcBef>
                <a:spcPts val="400"/>
              </a:spcBef>
              <a:spcAft>
                <a:spcPts val="0"/>
              </a:spcAft>
              <a:buClr>
                <a:srgbClr val="898989"/>
              </a:buClr>
              <a:buSzPts val="2000"/>
              <a:buNone/>
              <a:defRPr>
                <a:solidFill>
                  <a:srgbClr val="898989"/>
                </a:solidFill>
              </a:defRPr>
            </a:lvl7pPr>
            <a:lvl8pPr lvl="7" algn="ctr">
              <a:lnSpc>
                <a:spcPct val="100000"/>
              </a:lnSpc>
              <a:spcBef>
                <a:spcPts val="400"/>
              </a:spcBef>
              <a:spcAft>
                <a:spcPts val="0"/>
              </a:spcAft>
              <a:buClr>
                <a:srgbClr val="898989"/>
              </a:buClr>
              <a:buSzPts val="2000"/>
              <a:buNone/>
              <a:defRPr>
                <a:solidFill>
                  <a:srgbClr val="898989"/>
                </a:solidFill>
              </a:defRPr>
            </a:lvl8pPr>
            <a:lvl9pPr lvl="8" algn="ctr">
              <a:lnSpc>
                <a:spcPct val="100000"/>
              </a:lnSpc>
              <a:spcBef>
                <a:spcPts val="400"/>
              </a:spcBef>
              <a:spcAft>
                <a:spcPts val="0"/>
              </a:spcAft>
              <a:buClr>
                <a:srgbClr val="898989"/>
              </a:buClr>
              <a:buSzPts val="2000"/>
              <a:buNone/>
              <a:defRPr>
                <a:solidFill>
                  <a:srgbClr val="898989"/>
                </a:solidFill>
              </a:defRPr>
            </a:lvl9pPr>
          </a:lstStyle>
          <a:p>
            <a:endParaRPr/>
          </a:p>
        </p:txBody>
      </p:sp>
      <p:sp>
        <p:nvSpPr>
          <p:cNvPr id="17" name="Google Shape;17;p127"/>
          <p:cNvSpPr/>
          <p:nvPr/>
        </p:nvSpPr>
        <p:spPr>
          <a:xfrm>
            <a:off x="0" y="-14316"/>
            <a:ext cx="720000" cy="6903720"/>
          </a:xfrm>
          <a:prstGeom prst="rect">
            <a:avLst/>
          </a:prstGeom>
          <a:solidFill>
            <a:srgbClr val="FAFAFA"/>
          </a:solidFill>
          <a:ln w="25400" cap="flat" cmpd="sng">
            <a:solidFill>
              <a:srgbClr val="FAFAF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 name="Google Shape;18;p127"/>
          <p:cNvSpPr/>
          <p:nvPr/>
        </p:nvSpPr>
        <p:spPr>
          <a:xfrm>
            <a:off x="-20320" y="-14316"/>
            <a:ext cx="12212319" cy="540000"/>
          </a:xfrm>
          <a:prstGeom prst="rect">
            <a:avLst/>
          </a:prstGeom>
          <a:solidFill>
            <a:srgbClr val="475D3D"/>
          </a:solidFill>
          <a:ln w="25400" cap="flat" cmpd="sng">
            <a:solidFill>
              <a:srgbClr val="475D3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9" name="Google Shape;19;p127"/>
          <p:cNvPicPr preferRelativeResize="0"/>
          <p:nvPr/>
        </p:nvPicPr>
        <p:blipFill rotWithShape="1">
          <a:blip r:embed="rId2">
            <a:alphaModFix/>
          </a:blip>
          <a:srcRect/>
          <a:stretch/>
        </p:blipFill>
        <p:spPr>
          <a:xfrm>
            <a:off x="720000" y="5924549"/>
            <a:ext cx="2421505" cy="610066"/>
          </a:xfrm>
          <a:prstGeom prst="rect">
            <a:avLst/>
          </a:prstGeom>
          <a:noFill/>
          <a:ln>
            <a:noFill/>
          </a:ln>
        </p:spPr>
      </p:pic>
      <p:pic>
        <p:nvPicPr>
          <p:cNvPr id="20" name="Google Shape;20;p127"/>
          <p:cNvPicPr preferRelativeResize="0"/>
          <p:nvPr/>
        </p:nvPicPr>
        <p:blipFill rotWithShape="1">
          <a:blip r:embed="rId3">
            <a:alphaModFix/>
          </a:blip>
          <a:srcRect/>
          <a:stretch/>
        </p:blipFill>
        <p:spPr>
          <a:xfrm>
            <a:off x="8573999" y="5827627"/>
            <a:ext cx="3067243" cy="610065"/>
          </a:xfrm>
          <a:prstGeom prst="rect">
            <a:avLst/>
          </a:prstGeom>
          <a:noFill/>
          <a:ln>
            <a:noFill/>
          </a:ln>
        </p:spPr>
      </p:pic>
      <p:pic>
        <p:nvPicPr>
          <p:cNvPr id="21" name="Google Shape;21;p127" descr="C:\Users\M Fowler\Downloads\logo-mark-dark.png"/>
          <p:cNvPicPr preferRelativeResize="0"/>
          <p:nvPr/>
        </p:nvPicPr>
        <p:blipFill rotWithShape="1">
          <a:blip r:embed="rId4">
            <a:alphaModFix/>
          </a:blip>
          <a:srcRect/>
          <a:stretch/>
        </p:blipFill>
        <p:spPr>
          <a:xfrm>
            <a:off x="5237498" y="5022487"/>
            <a:ext cx="2305072" cy="1415205"/>
          </a:xfrm>
          <a:prstGeom prst="rect">
            <a:avLst/>
          </a:prstGeom>
          <a:noFill/>
          <a:ln>
            <a:noFill/>
          </a:ln>
        </p:spPr>
      </p:pic>
      <p:pic>
        <p:nvPicPr>
          <p:cNvPr id="22" name="Google Shape;22;p127"/>
          <p:cNvPicPr preferRelativeResize="0"/>
          <p:nvPr/>
        </p:nvPicPr>
        <p:blipFill rotWithShape="1">
          <a:blip r:embed="rId2">
            <a:alphaModFix/>
          </a:blip>
          <a:srcRect/>
          <a:stretch/>
        </p:blipFill>
        <p:spPr>
          <a:xfrm>
            <a:off x="720000" y="5924549"/>
            <a:ext cx="2421505" cy="610066"/>
          </a:xfrm>
          <a:prstGeom prst="rect">
            <a:avLst/>
          </a:prstGeom>
          <a:noFill/>
          <a:ln>
            <a:noFill/>
          </a:ln>
        </p:spPr>
      </p:pic>
      <p:pic>
        <p:nvPicPr>
          <p:cNvPr id="23" name="Google Shape;23;p127" descr="C:\Users\M Fowler\Downloads\logo-mark-dark.png"/>
          <p:cNvPicPr preferRelativeResize="0"/>
          <p:nvPr/>
        </p:nvPicPr>
        <p:blipFill rotWithShape="1">
          <a:blip r:embed="rId4">
            <a:alphaModFix/>
          </a:blip>
          <a:srcRect/>
          <a:stretch/>
        </p:blipFill>
        <p:spPr>
          <a:xfrm>
            <a:off x="5237498" y="5022487"/>
            <a:ext cx="2305072" cy="141520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4000"/>
              <a:buFont typeface="Merriweather Light"/>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Clr>
                <a:schemeClr val="dk1"/>
              </a:buClr>
              <a:buSzPts val="2800"/>
              <a:buChar char="⮚"/>
              <a:defRPr/>
            </a:lvl1pPr>
            <a:lvl2pPr marL="914400" lvl="1" indent="-381000" algn="l">
              <a:lnSpc>
                <a:spcPct val="100000"/>
              </a:lnSpc>
              <a:spcBef>
                <a:spcPts val="500"/>
              </a:spcBef>
              <a:spcAft>
                <a:spcPts val="0"/>
              </a:spcAft>
              <a:buClr>
                <a:schemeClr val="dk1"/>
              </a:buClr>
              <a:buSzPts val="2400"/>
              <a:buChar char="•"/>
              <a:defRPr/>
            </a:lvl2pPr>
            <a:lvl3pPr marL="1371600" lvl="2" indent="-368300" algn="l">
              <a:lnSpc>
                <a:spcPct val="100000"/>
              </a:lnSpc>
              <a:spcBef>
                <a:spcPts val="500"/>
              </a:spcBef>
              <a:spcAft>
                <a:spcPts val="0"/>
              </a:spcAft>
              <a:buClr>
                <a:schemeClr val="dk1"/>
              </a:buClr>
              <a:buSzPts val="2200"/>
              <a:buChar char="o"/>
              <a:defRPr/>
            </a:lvl3pPr>
            <a:lvl4pPr marL="1828800" lvl="3" indent="-355600" algn="l">
              <a:lnSpc>
                <a:spcPct val="100000"/>
              </a:lnSpc>
              <a:spcBef>
                <a:spcPts val="500"/>
              </a:spcBef>
              <a:spcAft>
                <a:spcPts val="0"/>
              </a:spcAft>
              <a:buClr>
                <a:schemeClr val="dk1"/>
              </a:buClr>
              <a:buSzPts val="20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69253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129"/>
          <p:cNvSpPr txBox="1">
            <a:spLocks noGrp="1"/>
          </p:cNvSpPr>
          <p:nvPr>
            <p:ph type="title"/>
          </p:nvPr>
        </p:nvSpPr>
        <p:spPr>
          <a:xfrm>
            <a:off x="1230185" y="1131888"/>
            <a:ext cx="10225903"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1D1D1D"/>
              </a:buClr>
              <a:buSzPts val="4000"/>
              <a:buFont typeface="Merriweather Light"/>
              <a:buNone/>
              <a:defRPr>
                <a:latin typeface="Merriweather Light"/>
                <a:ea typeface="Merriweather Light"/>
                <a:cs typeface="Merriweather Light"/>
                <a:sym typeface="Merriweather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29"/>
          <p:cNvSpPr txBox="1">
            <a:spLocks noGrp="1"/>
          </p:cNvSpPr>
          <p:nvPr>
            <p:ph type="body" idx="1"/>
          </p:nvPr>
        </p:nvSpPr>
        <p:spPr>
          <a:xfrm>
            <a:off x="1230185" y="2381251"/>
            <a:ext cx="10225903" cy="3744913"/>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Clr>
                <a:schemeClr val="dk1"/>
              </a:buClr>
              <a:buSzPts val="2400"/>
              <a:buChar char="•"/>
              <a:defRPr sz="2400">
                <a:latin typeface="Lucida Sans"/>
                <a:ea typeface="Lucida Sans"/>
                <a:cs typeface="Lucida Sans"/>
                <a:sym typeface="Lucida Sans"/>
              </a:defRPr>
            </a:lvl1pPr>
            <a:lvl2pPr marL="914400" lvl="1" indent="-381000" algn="l">
              <a:lnSpc>
                <a:spcPct val="100000"/>
              </a:lnSpc>
              <a:spcBef>
                <a:spcPts val="480"/>
              </a:spcBef>
              <a:spcAft>
                <a:spcPts val="0"/>
              </a:spcAft>
              <a:buClr>
                <a:schemeClr val="dk1"/>
              </a:buClr>
              <a:buSzPts val="2400"/>
              <a:buChar char="–"/>
              <a:defRPr sz="2400">
                <a:latin typeface="Raleway Light"/>
                <a:ea typeface="Raleway Light"/>
                <a:cs typeface="Raleway Light"/>
                <a:sym typeface="Raleway Light"/>
              </a:defRPr>
            </a:lvl2pPr>
            <a:lvl3pPr marL="1371600" lvl="2" indent="-381000" algn="l">
              <a:lnSpc>
                <a:spcPct val="100000"/>
              </a:lnSpc>
              <a:spcBef>
                <a:spcPts val="480"/>
              </a:spcBef>
              <a:spcAft>
                <a:spcPts val="0"/>
              </a:spcAft>
              <a:buClr>
                <a:schemeClr val="dk1"/>
              </a:buClr>
              <a:buSzPts val="2400"/>
              <a:buChar char="•"/>
              <a:defRPr sz="2400">
                <a:latin typeface="Raleway Light"/>
                <a:ea typeface="Raleway Light"/>
                <a:cs typeface="Raleway Light"/>
                <a:sym typeface="Raleway Light"/>
              </a:defRPr>
            </a:lvl3pPr>
            <a:lvl4pPr marL="1828800" lvl="3" indent="-381000" algn="l">
              <a:lnSpc>
                <a:spcPct val="100000"/>
              </a:lnSpc>
              <a:spcBef>
                <a:spcPts val="480"/>
              </a:spcBef>
              <a:spcAft>
                <a:spcPts val="0"/>
              </a:spcAft>
              <a:buClr>
                <a:schemeClr val="dk1"/>
              </a:buClr>
              <a:buSzPts val="2400"/>
              <a:buChar char="–"/>
              <a:defRPr sz="2400">
                <a:latin typeface="Raleway Light"/>
                <a:ea typeface="Raleway Light"/>
                <a:cs typeface="Raleway Light"/>
                <a:sym typeface="Raleway Light"/>
              </a:defRPr>
            </a:lvl4pPr>
            <a:lvl5pPr marL="2286000" lvl="4" indent="-381000" algn="l">
              <a:lnSpc>
                <a:spcPct val="100000"/>
              </a:lnSpc>
              <a:spcBef>
                <a:spcPts val="480"/>
              </a:spcBef>
              <a:spcAft>
                <a:spcPts val="0"/>
              </a:spcAft>
              <a:buClr>
                <a:schemeClr val="dk1"/>
              </a:buClr>
              <a:buSzPts val="2400"/>
              <a:buChar char="»"/>
              <a:defRPr sz="2400">
                <a:latin typeface="Raleway Light"/>
                <a:ea typeface="Raleway Light"/>
                <a:cs typeface="Raleway Light"/>
                <a:sym typeface="Raleway Light"/>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 name="Google Shape;27;p129"/>
          <p:cNvSpPr txBox="1">
            <a:spLocks noGrp="1"/>
          </p:cNvSpPr>
          <p:nvPr>
            <p:ph type="sldNum" idx="12"/>
          </p:nvPr>
        </p:nvSpPr>
        <p:spPr>
          <a:xfrm>
            <a:off x="4920735" y="6343968"/>
            <a:ext cx="28448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8"/>
        <p:cNvGrpSpPr/>
        <p:nvPr/>
      </p:nvGrpSpPr>
      <p:grpSpPr>
        <a:xfrm>
          <a:off x="0" y="0"/>
          <a:ext cx="0" cy="0"/>
          <a:chOff x="0" y="0"/>
          <a:chExt cx="0" cy="0"/>
        </a:xfrm>
      </p:grpSpPr>
      <p:sp>
        <p:nvSpPr>
          <p:cNvPr id="29" name="Google Shape;29;p130"/>
          <p:cNvSpPr txBox="1">
            <a:spLocks noGrp="1"/>
          </p:cNvSpPr>
          <p:nvPr>
            <p:ph type="title"/>
          </p:nvPr>
        </p:nvSpPr>
        <p:spPr>
          <a:xfrm>
            <a:off x="1230185" y="455552"/>
            <a:ext cx="10225903" cy="178885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1D1D1D"/>
              </a:buClr>
              <a:buSzPts val="4000"/>
              <a:buFont typeface="Merriweather Light"/>
              <a:buNone/>
              <a:defRPr>
                <a:latin typeface="Merriweather Light"/>
                <a:ea typeface="Merriweather Light"/>
                <a:cs typeface="Merriweather Light"/>
                <a:sym typeface="Merriweather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30"/>
          <p:cNvSpPr txBox="1">
            <a:spLocks noGrp="1"/>
          </p:cNvSpPr>
          <p:nvPr>
            <p:ph type="body" idx="1"/>
          </p:nvPr>
        </p:nvSpPr>
        <p:spPr>
          <a:xfrm>
            <a:off x="1230185" y="2350771"/>
            <a:ext cx="10225903" cy="3744913"/>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Clr>
                <a:schemeClr val="dk1"/>
              </a:buClr>
              <a:buSzPts val="2400"/>
              <a:buChar char="•"/>
              <a:defRPr>
                <a:latin typeface="Lucida Sans"/>
                <a:ea typeface="Lucida Sans"/>
                <a:cs typeface="Lucida Sans"/>
                <a:sym typeface="Lucida Sans"/>
              </a:defRPr>
            </a:lvl1pPr>
            <a:lvl2pPr marL="914400" lvl="1" indent="-381000" algn="l">
              <a:lnSpc>
                <a:spcPct val="100000"/>
              </a:lnSpc>
              <a:spcBef>
                <a:spcPts val="480"/>
              </a:spcBef>
              <a:spcAft>
                <a:spcPts val="0"/>
              </a:spcAft>
              <a:buClr>
                <a:schemeClr val="dk1"/>
              </a:buClr>
              <a:buSzPts val="2400"/>
              <a:buChar char="–"/>
              <a:defRPr>
                <a:latin typeface="Raleway Thin"/>
                <a:ea typeface="Raleway Thin"/>
                <a:cs typeface="Raleway Thin"/>
                <a:sym typeface="Raleway Thin"/>
              </a:defRPr>
            </a:lvl2pPr>
            <a:lvl3pPr marL="1371600" lvl="2" indent="-381000" algn="l">
              <a:lnSpc>
                <a:spcPct val="100000"/>
              </a:lnSpc>
              <a:spcBef>
                <a:spcPts val="480"/>
              </a:spcBef>
              <a:spcAft>
                <a:spcPts val="0"/>
              </a:spcAft>
              <a:buClr>
                <a:schemeClr val="dk1"/>
              </a:buClr>
              <a:buSzPts val="2400"/>
              <a:buChar char="•"/>
              <a:defRPr>
                <a:latin typeface="Raleway Thin"/>
                <a:ea typeface="Raleway Thin"/>
                <a:cs typeface="Raleway Thin"/>
                <a:sym typeface="Raleway Thin"/>
              </a:defRPr>
            </a:lvl3pPr>
            <a:lvl4pPr marL="1828800" lvl="3" indent="-381000" algn="l">
              <a:lnSpc>
                <a:spcPct val="100000"/>
              </a:lnSpc>
              <a:spcBef>
                <a:spcPts val="480"/>
              </a:spcBef>
              <a:spcAft>
                <a:spcPts val="0"/>
              </a:spcAft>
              <a:buClr>
                <a:schemeClr val="dk1"/>
              </a:buClr>
              <a:buSzPts val="2400"/>
              <a:buChar char="–"/>
              <a:defRPr>
                <a:latin typeface="Raleway Thin"/>
                <a:ea typeface="Raleway Thin"/>
                <a:cs typeface="Raleway Thin"/>
                <a:sym typeface="Raleway Thin"/>
              </a:defRPr>
            </a:lvl4pPr>
            <a:lvl5pPr marL="2286000" lvl="4" indent="-381000" algn="l">
              <a:lnSpc>
                <a:spcPct val="100000"/>
              </a:lnSpc>
              <a:spcBef>
                <a:spcPts val="480"/>
              </a:spcBef>
              <a:spcAft>
                <a:spcPts val="0"/>
              </a:spcAft>
              <a:buClr>
                <a:schemeClr val="dk1"/>
              </a:buClr>
              <a:buSzPts val="2400"/>
              <a:buChar char="»"/>
              <a:defRPr>
                <a:latin typeface="Raleway Thin"/>
                <a:ea typeface="Raleway Thin"/>
                <a:cs typeface="Raleway Thin"/>
                <a:sym typeface="Raleway Thin"/>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 name="Google Shape;31;p130"/>
          <p:cNvSpPr txBox="1">
            <a:spLocks noGrp="1"/>
          </p:cNvSpPr>
          <p:nvPr>
            <p:ph type="sldNum" idx="12"/>
          </p:nvPr>
        </p:nvSpPr>
        <p:spPr>
          <a:xfrm>
            <a:off x="4920735" y="6343968"/>
            <a:ext cx="28448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128"/>
          <p:cNvSpPr/>
          <p:nvPr/>
        </p:nvSpPr>
        <p:spPr>
          <a:xfrm>
            <a:off x="-15833" y="-14316"/>
            <a:ext cx="720000" cy="6903720"/>
          </a:xfrm>
          <a:prstGeom prst="rect">
            <a:avLst/>
          </a:prstGeom>
          <a:solidFill>
            <a:srgbClr val="FAFAFA"/>
          </a:solidFill>
          <a:ln w="25400" cap="flat" cmpd="sng">
            <a:solidFill>
              <a:srgbClr val="FAFAF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 name="Google Shape;34;p128"/>
          <p:cNvSpPr/>
          <p:nvPr/>
        </p:nvSpPr>
        <p:spPr>
          <a:xfrm>
            <a:off x="-20318" y="1762898"/>
            <a:ext cx="12212319" cy="1707720"/>
          </a:xfrm>
          <a:prstGeom prst="rect">
            <a:avLst/>
          </a:prstGeom>
          <a:solidFill>
            <a:srgbClr val="475D3D"/>
          </a:solidFill>
          <a:ln w="25400" cap="flat" cmpd="sng">
            <a:solidFill>
              <a:srgbClr val="475D3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AFAFA"/>
              </a:solidFill>
              <a:latin typeface="Lucida Sans"/>
              <a:ea typeface="Lucida Sans"/>
              <a:cs typeface="Lucida Sans"/>
              <a:sym typeface="Lucida Sans"/>
            </a:endParaRPr>
          </a:p>
        </p:txBody>
      </p:sp>
      <p:sp>
        <p:nvSpPr>
          <p:cNvPr id="35" name="Google Shape;35;p128"/>
          <p:cNvSpPr txBox="1">
            <a:spLocks noGrp="1"/>
          </p:cNvSpPr>
          <p:nvPr>
            <p:ph type="title"/>
          </p:nvPr>
        </p:nvSpPr>
        <p:spPr>
          <a:xfrm>
            <a:off x="1127839" y="1927141"/>
            <a:ext cx="10363200" cy="136207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ECECEC"/>
              </a:buClr>
              <a:buSzPts val="4000"/>
              <a:buFont typeface="Merriweather Light"/>
              <a:buNone/>
              <a:defRPr sz="4000" b="0" cap="none">
                <a:solidFill>
                  <a:srgbClr val="ECECEC"/>
                </a:solidFill>
                <a:latin typeface="Merriweather Light"/>
                <a:ea typeface="Merriweather Light"/>
                <a:cs typeface="Merriweather Light"/>
                <a:sym typeface="Merriweather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28"/>
          <p:cNvSpPr txBox="1">
            <a:spLocks noGrp="1"/>
          </p:cNvSpPr>
          <p:nvPr>
            <p:ph type="body" idx="1"/>
          </p:nvPr>
        </p:nvSpPr>
        <p:spPr>
          <a:xfrm>
            <a:off x="1127839" y="3470619"/>
            <a:ext cx="103632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Clr>
                <a:srgbClr val="1D1D1D"/>
              </a:buClr>
              <a:buSzPts val="2400"/>
              <a:buNone/>
              <a:defRPr sz="2400">
                <a:solidFill>
                  <a:srgbClr val="1D1D1D"/>
                </a:solidFill>
                <a:latin typeface="Lucida Sans"/>
                <a:ea typeface="Lucida Sans"/>
                <a:cs typeface="Lucida Sans"/>
                <a:sym typeface="Lucida Sans"/>
              </a:defRPr>
            </a:lvl1pPr>
            <a:lvl2pPr marL="914400" lvl="1" indent="-228600" algn="l">
              <a:lnSpc>
                <a:spcPct val="100000"/>
              </a:lnSpc>
              <a:spcBef>
                <a:spcPts val="360"/>
              </a:spcBef>
              <a:spcAft>
                <a:spcPts val="0"/>
              </a:spcAft>
              <a:buClr>
                <a:srgbClr val="898989"/>
              </a:buClr>
              <a:buSzPts val="1800"/>
              <a:buNone/>
              <a:defRPr sz="1800">
                <a:solidFill>
                  <a:srgbClr val="898989"/>
                </a:solidFill>
              </a:defRPr>
            </a:lvl2pPr>
            <a:lvl3pPr marL="1371600" lvl="2" indent="-228600" algn="l">
              <a:lnSpc>
                <a:spcPct val="100000"/>
              </a:lnSpc>
              <a:spcBef>
                <a:spcPts val="320"/>
              </a:spcBef>
              <a:spcAft>
                <a:spcPts val="0"/>
              </a:spcAft>
              <a:buClr>
                <a:srgbClr val="898989"/>
              </a:buClr>
              <a:buSzPts val="1600"/>
              <a:buNone/>
              <a:defRPr sz="1600">
                <a:solidFill>
                  <a:srgbClr val="898989"/>
                </a:solidFill>
              </a:defRPr>
            </a:lvl3pPr>
            <a:lvl4pPr marL="1828800" lvl="3" indent="-228600" algn="l">
              <a:lnSpc>
                <a:spcPct val="100000"/>
              </a:lnSpc>
              <a:spcBef>
                <a:spcPts val="280"/>
              </a:spcBef>
              <a:spcAft>
                <a:spcPts val="0"/>
              </a:spcAft>
              <a:buClr>
                <a:srgbClr val="898989"/>
              </a:buClr>
              <a:buSzPts val="1400"/>
              <a:buNone/>
              <a:defRPr sz="1400">
                <a:solidFill>
                  <a:srgbClr val="898989"/>
                </a:solidFill>
              </a:defRPr>
            </a:lvl4pPr>
            <a:lvl5pPr marL="2286000" lvl="4" indent="-228600" algn="l">
              <a:lnSpc>
                <a:spcPct val="100000"/>
              </a:lnSpc>
              <a:spcBef>
                <a:spcPts val="280"/>
              </a:spcBef>
              <a:spcAft>
                <a:spcPts val="0"/>
              </a:spcAft>
              <a:buClr>
                <a:srgbClr val="898989"/>
              </a:buClr>
              <a:buSzPts val="1400"/>
              <a:buNone/>
              <a:defRPr sz="1400">
                <a:solidFill>
                  <a:srgbClr val="898989"/>
                </a:solidFill>
              </a:defRPr>
            </a:lvl5pPr>
            <a:lvl6pPr marL="2743200" lvl="5" indent="-228600" algn="l">
              <a:lnSpc>
                <a:spcPct val="100000"/>
              </a:lnSpc>
              <a:spcBef>
                <a:spcPts val="280"/>
              </a:spcBef>
              <a:spcAft>
                <a:spcPts val="0"/>
              </a:spcAft>
              <a:buClr>
                <a:srgbClr val="898989"/>
              </a:buClr>
              <a:buSzPts val="1400"/>
              <a:buNone/>
              <a:defRPr sz="1400">
                <a:solidFill>
                  <a:srgbClr val="898989"/>
                </a:solidFill>
              </a:defRPr>
            </a:lvl6pPr>
            <a:lvl7pPr marL="3200400" lvl="6" indent="-228600" algn="l">
              <a:lnSpc>
                <a:spcPct val="100000"/>
              </a:lnSpc>
              <a:spcBef>
                <a:spcPts val="280"/>
              </a:spcBef>
              <a:spcAft>
                <a:spcPts val="0"/>
              </a:spcAft>
              <a:buClr>
                <a:srgbClr val="898989"/>
              </a:buClr>
              <a:buSzPts val="1400"/>
              <a:buNone/>
              <a:defRPr sz="1400">
                <a:solidFill>
                  <a:srgbClr val="898989"/>
                </a:solidFill>
              </a:defRPr>
            </a:lvl7pPr>
            <a:lvl8pPr marL="3657600" lvl="7" indent="-228600" algn="l">
              <a:lnSpc>
                <a:spcPct val="100000"/>
              </a:lnSpc>
              <a:spcBef>
                <a:spcPts val="280"/>
              </a:spcBef>
              <a:spcAft>
                <a:spcPts val="0"/>
              </a:spcAft>
              <a:buClr>
                <a:srgbClr val="898989"/>
              </a:buClr>
              <a:buSzPts val="1400"/>
              <a:buNone/>
              <a:defRPr sz="1400">
                <a:solidFill>
                  <a:srgbClr val="898989"/>
                </a:solidFill>
              </a:defRPr>
            </a:lvl8pPr>
            <a:lvl9pPr marL="4114800" lvl="8" indent="-228600" algn="l">
              <a:lnSpc>
                <a:spcPct val="100000"/>
              </a:lnSpc>
              <a:spcBef>
                <a:spcPts val="280"/>
              </a:spcBef>
              <a:spcAft>
                <a:spcPts val="0"/>
              </a:spcAft>
              <a:buClr>
                <a:srgbClr val="898989"/>
              </a:buClr>
              <a:buSzPts val="1400"/>
              <a:buNone/>
              <a:defRPr sz="1400">
                <a:solidFill>
                  <a:srgbClr val="898989"/>
                </a:solidFill>
              </a:defRPr>
            </a:lvl9pPr>
          </a:lstStyle>
          <a:p>
            <a:endParaRPr/>
          </a:p>
        </p:txBody>
      </p:sp>
      <p:sp>
        <p:nvSpPr>
          <p:cNvPr id="37" name="Google Shape;37;p128"/>
          <p:cNvSpPr txBox="1">
            <a:spLocks noGrp="1"/>
          </p:cNvSpPr>
          <p:nvPr>
            <p:ph type="sldNum" idx="12"/>
          </p:nvPr>
        </p:nvSpPr>
        <p:spPr>
          <a:xfrm>
            <a:off x="4920735" y="6343968"/>
            <a:ext cx="28448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131"/>
          <p:cNvSpPr txBox="1">
            <a:spLocks noGrp="1"/>
          </p:cNvSpPr>
          <p:nvPr>
            <p:ph type="title"/>
          </p:nvPr>
        </p:nvSpPr>
        <p:spPr>
          <a:xfrm>
            <a:off x="1230185" y="1131888"/>
            <a:ext cx="10225903"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1D1D1D"/>
              </a:buClr>
              <a:buSzPts val="4000"/>
              <a:buFont typeface="Merriweather Light"/>
              <a:buNone/>
              <a:defRPr>
                <a:latin typeface="Merriweather Light"/>
                <a:ea typeface="Merriweather Light"/>
                <a:cs typeface="Merriweather Light"/>
                <a:sym typeface="Merriweather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31"/>
          <p:cNvSpPr txBox="1">
            <a:spLocks noGrp="1"/>
          </p:cNvSpPr>
          <p:nvPr>
            <p:ph type="sldNum" idx="12"/>
          </p:nvPr>
        </p:nvSpPr>
        <p:spPr>
          <a:xfrm>
            <a:off x="4920735" y="6343968"/>
            <a:ext cx="28448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7"/>
        <p:cNvGrpSpPr/>
        <p:nvPr/>
      </p:nvGrpSpPr>
      <p:grpSpPr>
        <a:xfrm>
          <a:off x="0" y="0"/>
          <a:ext cx="0" cy="0"/>
          <a:chOff x="0" y="0"/>
          <a:chExt cx="0" cy="0"/>
        </a:xfrm>
      </p:grpSpPr>
      <p:sp>
        <p:nvSpPr>
          <p:cNvPr id="48" name="Google Shape;48;p133"/>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D1D1D"/>
              </a:buClr>
              <a:buSzPts val="2000"/>
              <a:buFont typeface="Merriweather Light"/>
              <a:buNone/>
              <a:defRPr sz="2000" b="0">
                <a:latin typeface="Lucida Sans"/>
                <a:ea typeface="Lucida Sans"/>
                <a:cs typeface="Lucida Sans"/>
                <a:sym typeface="Lucida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33"/>
          <p:cNvSpPr>
            <a:spLocks noGrp="1"/>
          </p:cNvSpPr>
          <p:nvPr>
            <p:ph type="pic" idx="2"/>
          </p:nvPr>
        </p:nvSpPr>
        <p:spPr>
          <a:xfrm>
            <a:off x="2389717" y="612775"/>
            <a:ext cx="7315200" cy="4114800"/>
          </a:xfrm>
          <a:prstGeom prst="rect">
            <a:avLst/>
          </a:prstGeom>
          <a:noFill/>
          <a:ln>
            <a:noFill/>
          </a:ln>
        </p:spPr>
      </p:sp>
      <p:sp>
        <p:nvSpPr>
          <p:cNvPr id="50" name="Google Shape;50;p133"/>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800">
                <a:latin typeface="Lucida Sans"/>
                <a:ea typeface="Lucida Sans"/>
                <a:cs typeface="Lucida Sans"/>
                <a:sym typeface="Lucida Sans"/>
              </a:defRPr>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1" name="Google Shape;51;p133"/>
          <p:cNvSpPr txBox="1">
            <a:spLocks noGrp="1"/>
          </p:cNvSpPr>
          <p:nvPr>
            <p:ph type="sldNum" idx="12"/>
          </p:nvPr>
        </p:nvSpPr>
        <p:spPr>
          <a:xfrm>
            <a:off x="4920735" y="6343968"/>
            <a:ext cx="28448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
        <p:cNvGrpSpPr/>
        <p:nvPr/>
      </p:nvGrpSpPr>
      <p:grpSpPr>
        <a:xfrm>
          <a:off x="0" y="0"/>
          <a:ext cx="0" cy="0"/>
          <a:chOff x="0" y="0"/>
          <a:chExt cx="0" cy="0"/>
        </a:xfrm>
      </p:grpSpPr>
      <p:sp>
        <p:nvSpPr>
          <p:cNvPr id="53" name="Google Shape;53;p134"/>
          <p:cNvSpPr txBox="1">
            <a:spLocks noGrp="1"/>
          </p:cNvSpPr>
          <p:nvPr>
            <p:ph type="title"/>
          </p:nvPr>
        </p:nvSpPr>
        <p:spPr>
          <a:xfrm>
            <a:off x="1230185" y="1131888"/>
            <a:ext cx="10225903"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1D1D1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34"/>
          <p:cNvSpPr txBox="1">
            <a:spLocks noGrp="1"/>
          </p:cNvSpPr>
          <p:nvPr>
            <p:ph type="body" idx="1"/>
          </p:nvPr>
        </p:nvSpPr>
        <p:spPr>
          <a:xfrm>
            <a:off x="1329037" y="2492693"/>
            <a:ext cx="4665363" cy="3633471"/>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atin typeface="Lucida Sans"/>
                <a:ea typeface="Lucida Sans"/>
                <a:cs typeface="Lucida Sans"/>
                <a:sym typeface="Lucida Sans"/>
              </a:defRPr>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5" name="Google Shape;55;p134"/>
          <p:cNvSpPr txBox="1">
            <a:spLocks noGrp="1"/>
          </p:cNvSpPr>
          <p:nvPr>
            <p:ph type="body" idx="2"/>
          </p:nvPr>
        </p:nvSpPr>
        <p:spPr>
          <a:xfrm>
            <a:off x="6194856" y="2492693"/>
            <a:ext cx="5261232" cy="3633471"/>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atin typeface="Lucida Sans"/>
                <a:ea typeface="Lucida Sans"/>
                <a:cs typeface="Lucida Sans"/>
                <a:sym typeface="Lucida Sans"/>
              </a:defRPr>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6" name="Google Shape;56;p134"/>
          <p:cNvSpPr txBox="1">
            <a:spLocks noGrp="1"/>
          </p:cNvSpPr>
          <p:nvPr>
            <p:ph type="sldNum" idx="12"/>
          </p:nvPr>
        </p:nvSpPr>
        <p:spPr>
          <a:xfrm>
            <a:off x="4920735" y="6343968"/>
            <a:ext cx="28448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1D1D1D"/>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D1D1D"/>
              </a:buClr>
              <a:buSzPts val="2000"/>
              <a:buFont typeface="Merriweather Light"/>
              <a:buNone/>
              <a:defRPr sz="2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a:spLocks noGrp="1"/>
          </p:cNvSpPr>
          <p:nvPr>
            <p:ph type="pic" idx="2"/>
          </p:nvPr>
        </p:nvSpPr>
        <p:spPr>
          <a:xfrm>
            <a:off x="2389717" y="612775"/>
            <a:ext cx="7315200" cy="4114800"/>
          </a:xfrm>
          <a:prstGeom prst="rect">
            <a:avLst/>
          </a:prstGeom>
          <a:noFill/>
          <a:ln>
            <a:noFill/>
          </a:ln>
        </p:spPr>
      </p:sp>
      <p:sp>
        <p:nvSpPr>
          <p:cNvPr id="33" name="Google Shape;33;p5"/>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atin typeface="Raleway"/>
                <a:ea typeface="Raleway"/>
                <a:cs typeface="Raleway"/>
                <a:sym typeface="Raleway"/>
              </a:defRPr>
            </a:lvl1pPr>
            <a:lvl2pPr marL="914400" lvl="1" indent="-228600" algn="l">
              <a:lnSpc>
                <a:spcPct val="90000"/>
              </a:lnSpc>
              <a:spcBef>
                <a:spcPts val="240"/>
              </a:spcBef>
              <a:spcAft>
                <a:spcPts val="0"/>
              </a:spcAft>
              <a:buClr>
                <a:schemeClr val="dk1"/>
              </a:buClr>
              <a:buSzPts val="1200"/>
              <a:buNone/>
              <a:defRPr sz="1200"/>
            </a:lvl2pPr>
            <a:lvl3pPr marL="1371600" lvl="2" indent="-228600" algn="l">
              <a:lnSpc>
                <a:spcPct val="90000"/>
              </a:lnSpc>
              <a:spcBef>
                <a:spcPts val="200"/>
              </a:spcBef>
              <a:spcAft>
                <a:spcPts val="0"/>
              </a:spcAft>
              <a:buClr>
                <a:schemeClr val="dk1"/>
              </a:buClr>
              <a:buSzPts val="1000"/>
              <a:buNone/>
              <a:defRPr sz="1000"/>
            </a:lvl3pPr>
            <a:lvl4pPr marL="1828800" lvl="3" indent="-228600" algn="l">
              <a:lnSpc>
                <a:spcPct val="90000"/>
              </a:lnSpc>
              <a:spcBef>
                <a:spcPts val="180"/>
              </a:spcBef>
              <a:spcAft>
                <a:spcPts val="0"/>
              </a:spcAft>
              <a:buClr>
                <a:schemeClr val="dk1"/>
              </a:buClr>
              <a:buSzPts val="900"/>
              <a:buNone/>
              <a:defRPr sz="900"/>
            </a:lvl4pPr>
            <a:lvl5pPr marL="2286000" lvl="4" indent="-228600" algn="l">
              <a:lnSpc>
                <a:spcPct val="90000"/>
              </a:lnSpc>
              <a:spcBef>
                <a:spcPts val="180"/>
              </a:spcBef>
              <a:spcAft>
                <a:spcPts val="0"/>
              </a:spcAft>
              <a:buClr>
                <a:schemeClr val="dk1"/>
              </a:buClr>
              <a:buSzPts val="900"/>
              <a:buNone/>
              <a:defRPr sz="900"/>
            </a:lvl5pPr>
            <a:lvl6pPr marL="2743200" lvl="5" indent="-228600" algn="l">
              <a:lnSpc>
                <a:spcPct val="90000"/>
              </a:lnSpc>
              <a:spcBef>
                <a:spcPts val="180"/>
              </a:spcBef>
              <a:spcAft>
                <a:spcPts val="0"/>
              </a:spcAft>
              <a:buClr>
                <a:schemeClr val="dk1"/>
              </a:buClr>
              <a:buSzPts val="900"/>
              <a:buNone/>
              <a:defRPr sz="900"/>
            </a:lvl6pPr>
            <a:lvl7pPr marL="3200400" lvl="6" indent="-228600" algn="l">
              <a:lnSpc>
                <a:spcPct val="90000"/>
              </a:lnSpc>
              <a:spcBef>
                <a:spcPts val="180"/>
              </a:spcBef>
              <a:spcAft>
                <a:spcPts val="0"/>
              </a:spcAft>
              <a:buClr>
                <a:schemeClr val="dk1"/>
              </a:buClr>
              <a:buSzPts val="900"/>
              <a:buNone/>
              <a:defRPr sz="900"/>
            </a:lvl7pPr>
            <a:lvl8pPr marL="3657600" lvl="7" indent="-228600" algn="l">
              <a:lnSpc>
                <a:spcPct val="90000"/>
              </a:lnSpc>
              <a:spcBef>
                <a:spcPts val="180"/>
              </a:spcBef>
              <a:spcAft>
                <a:spcPts val="0"/>
              </a:spcAft>
              <a:buClr>
                <a:schemeClr val="dk1"/>
              </a:buClr>
              <a:buSzPts val="900"/>
              <a:buNone/>
              <a:defRPr sz="900"/>
            </a:lvl8pPr>
            <a:lvl9pPr marL="4114800" lvl="8" indent="-228600" algn="l">
              <a:lnSpc>
                <a:spcPct val="9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D1D1D"/>
              </a:buClr>
              <a:buSzPts val="2000"/>
              <a:buFont typeface="Merriweather Light"/>
              <a:buNone/>
              <a:defRPr sz="2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a:spLocks noGrp="1"/>
          </p:cNvSpPr>
          <p:nvPr>
            <p:ph type="pic" idx="2"/>
          </p:nvPr>
        </p:nvSpPr>
        <p:spPr>
          <a:xfrm>
            <a:off x="2389717" y="612775"/>
            <a:ext cx="7315200" cy="4114800"/>
          </a:xfrm>
          <a:prstGeom prst="rect">
            <a:avLst/>
          </a:prstGeom>
          <a:noFill/>
          <a:ln>
            <a:noFill/>
          </a:ln>
        </p:spPr>
      </p:sp>
      <p:sp>
        <p:nvSpPr>
          <p:cNvPr id="33" name="Google Shape;33;p5"/>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atin typeface="Raleway"/>
                <a:ea typeface="Raleway"/>
                <a:cs typeface="Raleway"/>
                <a:sym typeface="Raleway"/>
              </a:defRPr>
            </a:lvl1pPr>
            <a:lvl2pPr marL="914400" lvl="1" indent="-228600" algn="l">
              <a:lnSpc>
                <a:spcPct val="90000"/>
              </a:lnSpc>
              <a:spcBef>
                <a:spcPts val="240"/>
              </a:spcBef>
              <a:spcAft>
                <a:spcPts val="0"/>
              </a:spcAft>
              <a:buClr>
                <a:schemeClr val="dk1"/>
              </a:buClr>
              <a:buSzPts val="1200"/>
              <a:buNone/>
              <a:defRPr sz="1200"/>
            </a:lvl2pPr>
            <a:lvl3pPr marL="1371600" lvl="2" indent="-228600" algn="l">
              <a:lnSpc>
                <a:spcPct val="90000"/>
              </a:lnSpc>
              <a:spcBef>
                <a:spcPts val="200"/>
              </a:spcBef>
              <a:spcAft>
                <a:spcPts val="0"/>
              </a:spcAft>
              <a:buClr>
                <a:schemeClr val="dk1"/>
              </a:buClr>
              <a:buSzPts val="1000"/>
              <a:buNone/>
              <a:defRPr sz="1000"/>
            </a:lvl3pPr>
            <a:lvl4pPr marL="1828800" lvl="3" indent="-228600" algn="l">
              <a:lnSpc>
                <a:spcPct val="90000"/>
              </a:lnSpc>
              <a:spcBef>
                <a:spcPts val="180"/>
              </a:spcBef>
              <a:spcAft>
                <a:spcPts val="0"/>
              </a:spcAft>
              <a:buClr>
                <a:schemeClr val="dk1"/>
              </a:buClr>
              <a:buSzPts val="900"/>
              <a:buNone/>
              <a:defRPr sz="900"/>
            </a:lvl4pPr>
            <a:lvl5pPr marL="2286000" lvl="4" indent="-228600" algn="l">
              <a:lnSpc>
                <a:spcPct val="90000"/>
              </a:lnSpc>
              <a:spcBef>
                <a:spcPts val="180"/>
              </a:spcBef>
              <a:spcAft>
                <a:spcPts val="0"/>
              </a:spcAft>
              <a:buClr>
                <a:schemeClr val="dk1"/>
              </a:buClr>
              <a:buSzPts val="900"/>
              <a:buNone/>
              <a:defRPr sz="900"/>
            </a:lvl5pPr>
            <a:lvl6pPr marL="2743200" lvl="5" indent="-228600" algn="l">
              <a:lnSpc>
                <a:spcPct val="90000"/>
              </a:lnSpc>
              <a:spcBef>
                <a:spcPts val="180"/>
              </a:spcBef>
              <a:spcAft>
                <a:spcPts val="0"/>
              </a:spcAft>
              <a:buClr>
                <a:schemeClr val="dk1"/>
              </a:buClr>
              <a:buSzPts val="900"/>
              <a:buNone/>
              <a:defRPr sz="900"/>
            </a:lvl6pPr>
            <a:lvl7pPr marL="3200400" lvl="6" indent="-228600" algn="l">
              <a:lnSpc>
                <a:spcPct val="90000"/>
              </a:lnSpc>
              <a:spcBef>
                <a:spcPts val="180"/>
              </a:spcBef>
              <a:spcAft>
                <a:spcPts val="0"/>
              </a:spcAft>
              <a:buClr>
                <a:schemeClr val="dk1"/>
              </a:buClr>
              <a:buSzPts val="900"/>
              <a:buNone/>
              <a:defRPr sz="900"/>
            </a:lvl7pPr>
            <a:lvl8pPr marL="3657600" lvl="7" indent="-228600" algn="l">
              <a:lnSpc>
                <a:spcPct val="90000"/>
              </a:lnSpc>
              <a:spcBef>
                <a:spcPts val="180"/>
              </a:spcBef>
              <a:spcAft>
                <a:spcPts val="0"/>
              </a:spcAft>
              <a:buClr>
                <a:schemeClr val="dk1"/>
              </a:buClr>
              <a:buSzPts val="900"/>
              <a:buNone/>
              <a:defRPr sz="900"/>
            </a:lvl8pPr>
            <a:lvl9pPr marL="4114800" lvl="8" indent="-228600" algn="l">
              <a:lnSpc>
                <a:spcPct val="90000"/>
              </a:lnSpc>
              <a:spcBef>
                <a:spcPts val="180"/>
              </a:spcBef>
              <a:spcAft>
                <a:spcPts val="0"/>
              </a:spcAft>
              <a:buClr>
                <a:schemeClr val="dk1"/>
              </a:buClr>
              <a:buSzPts val="900"/>
              <a:buNone/>
              <a:defRPr sz="900"/>
            </a:lvl9pPr>
          </a:lstStyle>
          <a:p>
            <a:endParaRPr/>
          </a:p>
        </p:txBody>
      </p:sp>
    </p:spTree>
    <p:extLst>
      <p:ext uri="{BB962C8B-B14F-4D97-AF65-F5344CB8AC3E}">
        <p14:creationId xmlns:p14="http://schemas.microsoft.com/office/powerpoint/2010/main" val="284915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9"/>
        <p:cNvGrpSpPr/>
        <p:nvPr/>
      </p:nvGrpSpPr>
      <p:grpSpPr>
        <a:xfrm>
          <a:off x="0" y="0"/>
          <a:ext cx="0" cy="0"/>
          <a:chOff x="0" y="0"/>
          <a:chExt cx="0" cy="0"/>
        </a:xfrm>
      </p:grpSpPr>
      <p:sp>
        <p:nvSpPr>
          <p:cNvPr id="10" name="Google Shape;10;p126"/>
          <p:cNvSpPr txBox="1">
            <a:spLocks noGrp="1"/>
          </p:cNvSpPr>
          <p:nvPr>
            <p:ph type="title"/>
          </p:nvPr>
        </p:nvSpPr>
        <p:spPr>
          <a:xfrm>
            <a:off x="1230185" y="1131888"/>
            <a:ext cx="10225903"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1D1D1D"/>
              </a:buClr>
              <a:buSzPts val="4000"/>
              <a:buFont typeface="Merriweather Light"/>
              <a:buNone/>
              <a:defRPr sz="4000" b="0" i="0" u="none" strike="noStrike" cap="none">
                <a:solidFill>
                  <a:srgbClr val="1D1D1D"/>
                </a:solidFill>
                <a:latin typeface="Merriweather Light"/>
                <a:ea typeface="Merriweather Light"/>
                <a:cs typeface="Merriweather Light"/>
                <a:sym typeface="Merriweather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6"/>
          <p:cNvSpPr txBox="1">
            <a:spLocks noGrp="1"/>
          </p:cNvSpPr>
          <p:nvPr>
            <p:ph type="body" idx="1"/>
          </p:nvPr>
        </p:nvSpPr>
        <p:spPr>
          <a:xfrm>
            <a:off x="1230185" y="2381251"/>
            <a:ext cx="10225903" cy="3744913"/>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aleway Light"/>
                <a:ea typeface="Raleway Light"/>
                <a:cs typeface="Raleway Light"/>
                <a:sym typeface="Raleway Light"/>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aleway Light"/>
                <a:ea typeface="Raleway Light"/>
                <a:cs typeface="Raleway Light"/>
                <a:sym typeface="Raleway Light"/>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aleway Light"/>
                <a:ea typeface="Raleway Light"/>
                <a:cs typeface="Raleway Light"/>
                <a:sym typeface="Raleway Light"/>
              </a:defRPr>
            </a:lvl3pPr>
            <a:lvl4pPr marL="1828800" marR="0" lvl="3"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aleway Light"/>
                <a:ea typeface="Raleway Light"/>
                <a:cs typeface="Raleway Light"/>
                <a:sym typeface="Raleway Light"/>
              </a:defRPr>
            </a:lvl4pPr>
            <a:lvl5pPr marL="2286000" marR="0" lvl="4"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aleway Light"/>
                <a:ea typeface="Raleway Light"/>
                <a:cs typeface="Raleway Light"/>
                <a:sym typeface="Raleway Light"/>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aleway Light"/>
                <a:ea typeface="Raleway Light"/>
                <a:cs typeface="Raleway Light"/>
                <a:sym typeface="Raleway Light"/>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aleway Light"/>
                <a:ea typeface="Raleway Light"/>
                <a:cs typeface="Raleway Light"/>
                <a:sym typeface="Raleway Light"/>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aleway Light"/>
                <a:ea typeface="Raleway Light"/>
                <a:cs typeface="Raleway Light"/>
                <a:sym typeface="Raleway Light"/>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aleway Light"/>
                <a:ea typeface="Raleway Light"/>
                <a:cs typeface="Raleway Light"/>
                <a:sym typeface="Raleway Light"/>
              </a:defRPr>
            </a:lvl9pPr>
          </a:lstStyle>
          <a:p>
            <a:endParaRPr/>
          </a:p>
        </p:txBody>
      </p:sp>
      <p:pic>
        <p:nvPicPr>
          <p:cNvPr id="12" name="Google Shape;12;p126" descr="C:\Users\M Fowler\Downloads\logo-mark-dark.png"/>
          <p:cNvPicPr preferRelativeResize="0"/>
          <p:nvPr/>
        </p:nvPicPr>
        <p:blipFill rotWithShape="1">
          <a:blip r:embed="rId9">
            <a:alphaModFix/>
          </a:blip>
          <a:srcRect/>
          <a:stretch/>
        </p:blipFill>
        <p:spPr>
          <a:xfrm>
            <a:off x="10666906" y="5827415"/>
            <a:ext cx="1319683" cy="810223"/>
          </a:xfrm>
          <a:prstGeom prst="rect">
            <a:avLst/>
          </a:prstGeom>
          <a:noFill/>
          <a:ln>
            <a:noFill/>
          </a:ln>
        </p:spPr>
      </p:pic>
      <p:sp>
        <p:nvSpPr>
          <p:cNvPr id="13" name="Google Shape;13;p126"/>
          <p:cNvSpPr/>
          <p:nvPr/>
        </p:nvSpPr>
        <p:spPr>
          <a:xfrm>
            <a:off x="-20319" y="-14316"/>
            <a:ext cx="720000" cy="6904800"/>
          </a:xfrm>
          <a:prstGeom prst="rect">
            <a:avLst/>
          </a:prstGeom>
          <a:solidFill>
            <a:srgbClr val="475D3D">
              <a:alpha val="8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6" r:id="rId6"/>
    <p:sldLayoutId id="214748365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000"/>
              <a:buFont typeface="Merriweather Light"/>
              <a:buNone/>
              <a:defRPr sz="4000" b="0" i="0" u="none" strike="noStrike" cap="none">
                <a:solidFill>
                  <a:schemeClr val="dk1"/>
                </a:solidFill>
                <a:latin typeface="Merriweather Light"/>
                <a:ea typeface="Merriweather Light"/>
                <a:cs typeface="Merriweather Light"/>
                <a:sym typeface="Merriweather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Raleway"/>
                <a:ea typeface="Raleway"/>
                <a:cs typeface="Raleway"/>
                <a:sym typeface="Ralewa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aleway"/>
                <a:ea typeface="Raleway"/>
                <a:cs typeface="Raleway"/>
                <a:sym typeface="Raleway"/>
              </a:defRPr>
            </a:lvl2pPr>
            <a:lvl3pPr marL="1371600" marR="0" lvl="2" indent="-368300" algn="l" rtl="0">
              <a:lnSpc>
                <a:spcPct val="90000"/>
              </a:lnSpc>
              <a:spcBef>
                <a:spcPts val="500"/>
              </a:spcBef>
              <a:spcAft>
                <a:spcPts val="0"/>
              </a:spcAft>
              <a:buClr>
                <a:schemeClr val="dk1"/>
              </a:buClr>
              <a:buSzPts val="2200"/>
              <a:buFont typeface="Courier New"/>
              <a:buChar char="o"/>
              <a:defRPr sz="2200" b="0" i="0" u="none" strike="noStrike" cap="none">
                <a:solidFill>
                  <a:schemeClr val="dk1"/>
                </a:solidFill>
                <a:latin typeface="Raleway"/>
                <a:ea typeface="Raleway"/>
                <a:cs typeface="Raleway"/>
                <a:sym typeface="Raleway"/>
              </a:defRPr>
            </a:lvl3pPr>
            <a:lvl4pPr marL="1828800" marR="0" lvl="3"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Raleway"/>
                <a:ea typeface="Raleway"/>
                <a:cs typeface="Raleway"/>
                <a:sym typeface="Ralewa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p:nvPr/>
        </p:nvSpPr>
        <p:spPr>
          <a:xfrm>
            <a:off x="-20319" y="-14316"/>
            <a:ext cx="720000" cy="6904800"/>
          </a:xfrm>
          <a:prstGeom prst="rect">
            <a:avLst/>
          </a:prstGeom>
          <a:solidFill>
            <a:srgbClr val="475D3D">
              <a:alpha val="8313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aleway Thin"/>
              <a:ea typeface="Raleway Thin"/>
              <a:cs typeface="Raleway Thin"/>
              <a:sym typeface="Raleway Thin"/>
            </a:endParaRPr>
          </a:p>
        </p:txBody>
      </p:sp>
      <p:pic>
        <p:nvPicPr>
          <p:cNvPr id="13" name="Google Shape;13;p1" descr="C:\Users\M Fowler\Downloads\logo-mark-dark.png"/>
          <p:cNvPicPr preferRelativeResize="0"/>
          <p:nvPr/>
        </p:nvPicPr>
        <p:blipFill rotWithShape="1">
          <a:blip r:embed="rId3">
            <a:alphaModFix/>
          </a:blip>
          <a:srcRect/>
          <a:stretch/>
        </p:blipFill>
        <p:spPr>
          <a:xfrm>
            <a:off x="10714008" y="5870683"/>
            <a:ext cx="1199009" cy="73533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000"/>
              <a:buFont typeface="Merriweather Light"/>
              <a:buNone/>
              <a:defRPr sz="4000" b="0" i="0" u="none" strike="noStrike" cap="none">
                <a:solidFill>
                  <a:schemeClr val="dk1"/>
                </a:solidFill>
                <a:latin typeface="Merriweather Light"/>
                <a:ea typeface="Merriweather Light"/>
                <a:cs typeface="Merriweather Light"/>
                <a:sym typeface="Merriweather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Raleway"/>
                <a:ea typeface="Raleway"/>
                <a:cs typeface="Raleway"/>
                <a:sym typeface="Ralewa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aleway"/>
                <a:ea typeface="Raleway"/>
                <a:cs typeface="Raleway"/>
                <a:sym typeface="Raleway"/>
              </a:defRPr>
            </a:lvl2pPr>
            <a:lvl3pPr marL="1371600" marR="0" lvl="2" indent="-368300" algn="l" rtl="0">
              <a:lnSpc>
                <a:spcPct val="90000"/>
              </a:lnSpc>
              <a:spcBef>
                <a:spcPts val="500"/>
              </a:spcBef>
              <a:spcAft>
                <a:spcPts val="0"/>
              </a:spcAft>
              <a:buClr>
                <a:schemeClr val="dk1"/>
              </a:buClr>
              <a:buSzPts val="2200"/>
              <a:buFont typeface="Courier New"/>
              <a:buChar char="o"/>
              <a:defRPr sz="2200" b="0" i="0" u="none" strike="noStrike" cap="none">
                <a:solidFill>
                  <a:schemeClr val="dk1"/>
                </a:solidFill>
                <a:latin typeface="Raleway"/>
                <a:ea typeface="Raleway"/>
                <a:cs typeface="Raleway"/>
                <a:sym typeface="Raleway"/>
              </a:defRPr>
            </a:lvl3pPr>
            <a:lvl4pPr marL="1828800" marR="0" lvl="3"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Raleway"/>
                <a:ea typeface="Raleway"/>
                <a:cs typeface="Raleway"/>
                <a:sym typeface="Ralewa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p:nvPr/>
        </p:nvSpPr>
        <p:spPr>
          <a:xfrm>
            <a:off x="-20319" y="-14316"/>
            <a:ext cx="720000" cy="6904800"/>
          </a:xfrm>
          <a:prstGeom prst="rect">
            <a:avLst/>
          </a:prstGeom>
          <a:solidFill>
            <a:srgbClr val="475D3D">
              <a:alpha val="8313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aleway Thin"/>
              <a:ea typeface="Raleway Thin"/>
              <a:cs typeface="Raleway Thin"/>
              <a:sym typeface="Raleway Thin"/>
            </a:endParaRPr>
          </a:p>
        </p:txBody>
      </p:sp>
      <p:pic>
        <p:nvPicPr>
          <p:cNvPr id="13" name="Google Shape;13;p1" descr="C:\Users\M Fowler\Downloads\logo-mark-dark.png"/>
          <p:cNvPicPr preferRelativeResize="0"/>
          <p:nvPr/>
        </p:nvPicPr>
        <p:blipFill rotWithShape="1">
          <a:blip r:embed="rId4">
            <a:alphaModFix/>
          </a:blip>
          <a:srcRect/>
          <a:stretch/>
        </p:blipFill>
        <p:spPr>
          <a:xfrm>
            <a:off x="10714008" y="5870683"/>
            <a:ext cx="1199009" cy="735330"/>
          </a:xfrm>
          <a:prstGeom prst="rect">
            <a:avLst/>
          </a:prstGeom>
          <a:noFill/>
          <a:ln>
            <a:noFill/>
          </a:ln>
        </p:spPr>
      </p:pic>
    </p:spTree>
    <p:extLst>
      <p:ext uri="{BB962C8B-B14F-4D97-AF65-F5344CB8AC3E}">
        <p14:creationId xmlns:p14="http://schemas.microsoft.com/office/powerpoint/2010/main" val="781850115"/>
      </p:ext>
    </p:extLst>
  </p:cSld>
  <p:clrMap bg1="lt1" tx1="dk1" bg2="dk2" tx2="lt2" accent1="accent1" accent2="accent2" accent3="accent3" accent4="accent4" accent5="accent5" accent6="accent6" hlink="hlink" folHlink="folHlink"/>
  <p:sldLayoutIdLst>
    <p:sldLayoutId id="2147483663" r:id="rId1"/>
    <p:sldLayoutId id="214748366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19.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2"/>
          <p:cNvSpPr txBox="1">
            <a:spLocks noGrp="1"/>
          </p:cNvSpPr>
          <p:nvPr>
            <p:ph type="ctrTitle"/>
          </p:nvPr>
        </p:nvSpPr>
        <p:spPr>
          <a:xfrm>
            <a:off x="592766" y="1669767"/>
            <a:ext cx="11275175" cy="1870074"/>
          </a:xfrm>
          <a:prstGeom prst="rect">
            <a:avLst/>
          </a:prstGeom>
          <a:noFill/>
          <a:ln>
            <a:noFill/>
          </a:ln>
        </p:spPr>
        <p:txBody>
          <a:bodyPr spcFirstLastPara="1" wrap="square" lIns="91425" tIns="45700" rIns="91425" bIns="45700" anchor="ctr" anchorCtr="0">
            <a:noAutofit/>
          </a:bodyPr>
          <a:lstStyle/>
          <a:p>
            <a:pPr marL="0" lvl="0" indent="0" algn="ctr" rtl="0">
              <a:lnSpc>
                <a:spcPct val="150000"/>
              </a:lnSpc>
              <a:spcBef>
                <a:spcPts val="0"/>
              </a:spcBef>
              <a:spcAft>
                <a:spcPts val="0"/>
              </a:spcAft>
              <a:buClr>
                <a:srgbClr val="1D1D1D"/>
              </a:buClr>
              <a:buSzPts val="4000"/>
              <a:buFont typeface="Merriweather Light"/>
              <a:buNone/>
            </a:pPr>
            <a:r>
              <a:rPr lang="en-CA" b="1" err="1"/>
              <a:t>Aanish</a:t>
            </a:r>
            <a:r>
              <a:rPr lang="en-CA" b="1"/>
              <a:t> </a:t>
            </a:r>
            <a:r>
              <a:rPr lang="en-CA" b="1" err="1"/>
              <a:t>Naa</a:t>
            </a:r>
            <a:r>
              <a:rPr lang="en-CA" b="1"/>
              <a:t> </a:t>
            </a:r>
            <a:r>
              <a:rPr lang="en-CA" b="1" err="1"/>
              <a:t>Gegii</a:t>
            </a:r>
            <a:r>
              <a:rPr lang="en-CA" sz="3600" b="1"/>
              <a:t>:</a:t>
            </a:r>
            <a:br>
              <a:rPr lang="en-CA" sz="3600" b="1"/>
            </a:br>
            <a:r>
              <a:rPr lang="en-CA" sz="3600" b="1"/>
              <a:t> </a:t>
            </a:r>
            <a:r>
              <a:rPr lang="en-CA" sz="2800" b="1"/>
              <a:t>the Children’s Health and Well-being Measure (ACHWM)</a:t>
            </a:r>
            <a:br>
              <a:rPr lang="en-CA" sz="4400"/>
            </a:br>
            <a:endParaRPr sz="4400"/>
          </a:p>
        </p:txBody>
      </p:sp>
      <p:sp>
        <p:nvSpPr>
          <p:cNvPr id="64" name="Google Shape;64;p2"/>
          <p:cNvSpPr txBox="1">
            <a:spLocks noGrp="1"/>
          </p:cNvSpPr>
          <p:nvPr>
            <p:ph type="subTitle" idx="1"/>
          </p:nvPr>
        </p:nvSpPr>
        <p:spPr>
          <a:xfrm>
            <a:off x="1828800" y="3235041"/>
            <a:ext cx="8534400" cy="1752600"/>
          </a:xfrm>
          <a:prstGeom prst="rect">
            <a:avLst/>
          </a:prstGeom>
          <a:noFill/>
          <a:ln>
            <a:noFill/>
          </a:ln>
        </p:spPr>
        <p:txBody>
          <a:bodyPr spcFirstLastPara="1" wrap="square" lIns="91425" tIns="45700" rIns="91425" bIns="45700" anchor="t" anchorCtr="0">
            <a:normAutofit fontScale="92500" lnSpcReduction="10000"/>
          </a:bodyPr>
          <a:lstStyle/>
          <a:p>
            <a:pPr marL="457200" lvl="0" indent="-381000" algn="ctr" rtl="0">
              <a:lnSpc>
                <a:spcPct val="100000"/>
              </a:lnSpc>
              <a:spcBef>
                <a:spcPts val="480"/>
              </a:spcBef>
              <a:spcAft>
                <a:spcPts val="0"/>
              </a:spcAft>
              <a:buClr>
                <a:srgbClr val="898989"/>
              </a:buClr>
              <a:buSzPts val="2400"/>
              <a:buNone/>
            </a:pPr>
            <a:r>
              <a:rPr lang="en-CA" sz="2400"/>
              <a:t>Diane Jacko, </a:t>
            </a:r>
            <a:r>
              <a:rPr lang="en-CA" sz="1900"/>
              <a:t>Health Services Director, </a:t>
            </a:r>
            <a:r>
              <a:rPr lang="en-CA" sz="1900" err="1"/>
              <a:t>Naamdwechige-Gamig</a:t>
            </a:r>
            <a:r>
              <a:rPr lang="en-CA" sz="1900"/>
              <a:t>, </a:t>
            </a:r>
            <a:r>
              <a:rPr lang="en-CA" sz="1900" err="1"/>
              <a:t>Wiikwemkoong</a:t>
            </a:r>
            <a:r>
              <a:rPr lang="en-CA" sz="1900"/>
              <a:t> Health Centre</a:t>
            </a:r>
          </a:p>
          <a:p>
            <a:pPr marL="457200" lvl="0" indent="-381000" algn="ctr" rtl="0">
              <a:lnSpc>
                <a:spcPct val="100000"/>
              </a:lnSpc>
              <a:spcBef>
                <a:spcPts val="480"/>
              </a:spcBef>
              <a:spcAft>
                <a:spcPts val="0"/>
              </a:spcAft>
              <a:buClr>
                <a:srgbClr val="898989"/>
              </a:buClr>
              <a:buSzPts val="2400"/>
              <a:buNone/>
            </a:pPr>
            <a:endParaRPr lang="en-CA" sz="2400"/>
          </a:p>
          <a:p>
            <a:pPr marL="457200" lvl="0" indent="-381000" algn="ctr" rtl="0">
              <a:lnSpc>
                <a:spcPct val="100000"/>
              </a:lnSpc>
              <a:spcBef>
                <a:spcPts val="480"/>
              </a:spcBef>
              <a:spcAft>
                <a:spcPts val="0"/>
              </a:spcAft>
              <a:buClr>
                <a:srgbClr val="898989"/>
              </a:buClr>
              <a:buSzPts val="2400"/>
              <a:buNone/>
            </a:pPr>
            <a:r>
              <a:rPr lang="en-CA" sz="2400"/>
              <a:t>Sydney Chabot-Hamden, </a:t>
            </a:r>
            <a:r>
              <a:rPr lang="en-CA" sz="1900"/>
              <a:t>Community Outreach and Communications Coordinator, ACHWM</a:t>
            </a:r>
            <a:endParaRPr sz="2400"/>
          </a:p>
        </p:txBody>
      </p:sp>
      <p:sp>
        <p:nvSpPr>
          <p:cNvPr id="2" name="TextBox 1">
            <a:extLst>
              <a:ext uri="{FF2B5EF4-FFF2-40B4-BE49-F238E27FC236}">
                <a16:creationId xmlns:a16="http://schemas.microsoft.com/office/drawing/2014/main" id="{21FC5CAB-98FF-7C09-175E-4D4E26B85C11}"/>
              </a:ext>
            </a:extLst>
          </p:cNvPr>
          <p:cNvSpPr txBox="1"/>
          <p:nvPr/>
        </p:nvSpPr>
        <p:spPr>
          <a:xfrm>
            <a:off x="5447126" y="6550223"/>
            <a:ext cx="1566454" cy="307777"/>
          </a:xfrm>
          <a:prstGeom prst="rect">
            <a:avLst/>
          </a:prstGeom>
          <a:noFill/>
        </p:spPr>
        <p:txBody>
          <a:bodyPr wrap="none" rtlCol="0">
            <a:spAutoFit/>
          </a:bodyPr>
          <a:lstStyle/>
          <a:p>
            <a:r>
              <a:rPr lang="en-CA"/>
              <a:t>October 26,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D2B0F-7ECB-F0EA-D0E5-A60CB60B10DF}"/>
              </a:ext>
            </a:extLst>
          </p:cNvPr>
          <p:cNvSpPr>
            <a:spLocks noGrp="1"/>
          </p:cNvSpPr>
          <p:nvPr>
            <p:ph type="title"/>
          </p:nvPr>
        </p:nvSpPr>
        <p:spPr>
          <a:xfrm>
            <a:off x="1230185" y="341252"/>
            <a:ext cx="10225903" cy="1788856"/>
          </a:xfrm>
        </p:spPr>
        <p:txBody>
          <a:bodyPr/>
          <a:lstStyle/>
          <a:p>
            <a:r>
              <a:rPr lang="en-CA"/>
              <a:t>Layers of Data</a:t>
            </a:r>
          </a:p>
        </p:txBody>
      </p:sp>
      <p:grpSp>
        <p:nvGrpSpPr>
          <p:cNvPr id="4" name="Google Shape;280;p74">
            <a:extLst>
              <a:ext uri="{FF2B5EF4-FFF2-40B4-BE49-F238E27FC236}">
                <a16:creationId xmlns:a16="http://schemas.microsoft.com/office/drawing/2014/main" id="{0C76CD6B-F70B-A1DA-2E5C-59F759FC4FFC}"/>
              </a:ext>
            </a:extLst>
          </p:cNvPr>
          <p:cNvGrpSpPr/>
          <p:nvPr/>
        </p:nvGrpSpPr>
        <p:grpSpPr>
          <a:xfrm>
            <a:off x="3479499" y="1117600"/>
            <a:ext cx="6502701" cy="5092384"/>
            <a:chOff x="2709246" y="937779"/>
            <a:chExt cx="7086658" cy="5296613"/>
          </a:xfrm>
        </p:grpSpPr>
        <p:sp>
          <p:nvSpPr>
            <p:cNvPr id="5" name="Google Shape;281;p74">
              <a:extLst>
                <a:ext uri="{FF2B5EF4-FFF2-40B4-BE49-F238E27FC236}">
                  <a16:creationId xmlns:a16="http://schemas.microsoft.com/office/drawing/2014/main" id="{1E647C72-B2DD-E426-628A-04A3320A7C3D}"/>
                </a:ext>
              </a:extLst>
            </p:cNvPr>
            <p:cNvSpPr/>
            <p:nvPr/>
          </p:nvSpPr>
          <p:spPr>
            <a:xfrm>
              <a:off x="3615377" y="1906319"/>
              <a:ext cx="4662297" cy="4199878"/>
            </a:xfrm>
            <a:prstGeom prst="ellipse">
              <a:avLst/>
            </a:prstGeom>
            <a:solidFill>
              <a:srgbClr val="B7C2B2"/>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ucida Sans"/>
                <a:ea typeface="Lucida Sans"/>
                <a:cs typeface="Lucida Sans"/>
                <a:sym typeface="Lucida Sans"/>
              </a:endParaRPr>
            </a:p>
          </p:txBody>
        </p:sp>
        <p:sp>
          <p:nvSpPr>
            <p:cNvPr id="6" name="Google Shape;282;p74">
              <a:extLst>
                <a:ext uri="{FF2B5EF4-FFF2-40B4-BE49-F238E27FC236}">
                  <a16:creationId xmlns:a16="http://schemas.microsoft.com/office/drawing/2014/main" id="{6B551021-DADE-4D8B-379A-E86E654B2CA7}"/>
                </a:ext>
              </a:extLst>
            </p:cNvPr>
            <p:cNvSpPr txBox="1"/>
            <p:nvPr/>
          </p:nvSpPr>
          <p:spPr>
            <a:xfrm>
              <a:off x="3928299" y="3695954"/>
              <a:ext cx="4071927" cy="7088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CA" sz="2800" b="0" i="1" u="none" strike="noStrike" cap="none">
                  <a:solidFill>
                    <a:srgbClr val="385623"/>
                  </a:solidFill>
                  <a:latin typeface="Lucida Sans"/>
                  <a:ea typeface="Lucida Sans"/>
                  <a:cs typeface="Lucida Sans"/>
                  <a:sym typeface="Lucida Sans"/>
                </a:rPr>
                <a:t>ACHWM</a:t>
              </a:r>
              <a:endParaRPr sz="1400" b="0" i="0" u="none" strike="noStrike" cap="none">
                <a:solidFill>
                  <a:srgbClr val="000000"/>
                </a:solidFill>
                <a:latin typeface="Lucida Sans"/>
                <a:ea typeface="Lucida Sans"/>
                <a:cs typeface="Lucida Sans"/>
                <a:sym typeface="Lucida Sans"/>
              </a:endParaRPr>
            </a:p>
          </p:txBody>
        </p:sp>
        <p:sp>
          <p:nvSpPr>
            <p:cNvPr id="7" name="Google Shape;284;p74">
              <a:extLst>
                <a:ext uri="{FF2B5EF4-FFF2-40B4-BE49-F238E27FC236}">
                  <a16:creationId xmlns:a16="http://schemas.microsoft.com/office/drawing/2014/main" id="{B9D33CA8-8FFD-0B80-8B72-2A8E1CD37E82}"/>
                </a:ext>
              </a:extLst>
            </p:cNvPr>
            <p:cNvSpPr/>
            <p:nvPr/>
          </p:nvSpPr>
          <p:spPr>
            <a:xfrm rot="3731992">
              <a:off x="7917316" y="2903502"/>
              <a:ext cx="205426" cy="237842"/>
            </a:xfrm>
            <a:prstGeom prst="chevron">
              <a:avLst>
                <a:gd name="adj" fmla="val 50000"/>
              </a:avLst>
            </a:prstGeom>
            <a:solidFill>
              <a:srgbClr val="38562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Lucida Sans"/>
                <a:ea typeface="Lucida Sans"/>
                <a:cs typeface="Lucida Sans"/>
                <a:sym typeface="Lucida Sans"/>
              </a:endParaRPr>
            </a:p>
          </p:txBody>
        </p:sp>
        <p:sp>
          <p:nvSpPr>
            <p:cNvPr id="8" name="Google Shape;285;p74">
              <a:extLst>
                <a:ext uri="{FF2B5EF4-FFF2-40B4-BE49-F238E27FC236}">
                  <a16:creationId xmlns:a16="http://schemas.microsoft.com/office/drawing/2014/main" id="{0038722E-04E2-FDEC-3336-B7E096C086BB}"/>
                </a:ext>
              </a:extLst>
            </p:cNvPr>
            <p:cNvSpPr/>
            <p:nvPr/>
          </p:nvSpPr>
          <p:spPr>
            <a:xfrm rot="8287443">
              <a:off x="7619981" y="5283830"/>
              <a:ext cx="218012" cy="223961"/>
            </a:xfrm>
            <a:prstGeom prst="chevron">
              <a:avLst>
                <a:gd name="adj" fmla="val 50000"/>
              </a:avLst>
            </a:prstGeom>
            <a:solidFill>
              <a:srgbClr val="38562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Lucida Sans"/>
                <a:ea typeface="Lucida Sans"/>
                <a:cs typeface="Lucida Sans"/>
                <a:sym typeface="Lucida Sans"/>
              </a:endParaRPr>
            </a:p>
          </p:txBody>
        </p:sp>
        <p:sp>
          <p:nvSpPr>
            <p:cNvPr id="9" name="Google Shape;286;p74">
              <a:extLst>
                <a:ext uri="{FF2B5EF4-FFF2-40B4-BE49-F238E27FC236}">
                  <a16:creationId xmlns:a16="http://schemas.microsoft.com/office/drawing/2014/main" id="{9832CCE2-EFB6-C6F7-46A1-F2A01A13C8FD}"/>
                </a:ext>
              </a:extLst>
            </p:cNvPr>
            <p:cNvSpPr/>
            <p:nvPr/>
          </p:nvSpPr>
          <p:spPr>
            <a:xfrm rot="10800000">
              <a:off x="6031505" y="6004913"/>
              <a:ext cx="212935" cy="229479"/>
            </a:xfrm>
            <a:prstGeom prst="chevron">
              <a:avLst>
                <a:gd name="adj" fmla="val 50000"/>
              </a:avLst>
            </a:prstGeom>
            <a:solidFill>
              <a:srgbClr val="38562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Lucida Sans"/>
                <a:ea typeface="Lucida Sans"/>
                <a:cs typeface="Lucida Sans"/>
                <a:sym typeface="Lucida Sans"/>
              </a:endParaRPr>
            </a:p>
          </p:txBody>
        </p:sp>
        <p:sp>
          <p:nvSpPr>
            <p:cNvPr id="10" name="Google Shape;287;p74">
              <a:extLst>
                <a:ext uri="{FF2B5EF4-FFF2-40B4-BE49-F238E27FC236}">
                  <a16:creationId xmlns:a16="http://schemas.microsoft.com/office/drawing/2014/main" id="{8987C16C-CF7F-CB91-3177-1C7355B0258D}"/>
                </a:ext>
              </a:extLst>
            </p:cNvPr>
            <p:cNvSpPr/>
            <p:nvPr/>
          </p:nvSpPr>
          <p:spPr>
            <a:xfrm>
              <a:off x="7255638" y="4036388"/>
              <a:ext cx="1838462" cy="1787555"/>
            </a:xfrm>
            <a:prstGeom prst="ellipse">
              <a:avLst/>
            </a:prstGeom>
            <a:solidFill>
              <a:srgbClr val="FBE4D4"/>
            </a:solidFill>
            <a:ln w="127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ucida Sans"/>
                <a:ea typeface="Lucida Sans"/>
                <a:cs typeface="Lucida Sans"/>
                <a:sym typeface="Lucida Sans"/>
              </a:endParaRPr>
            </a:p>
          </p:txBody>
        </p:sp>
        <p:pic>
          <p:nvPicPr>
            <p:cNvPr id="11" name="Google Shape;288;p74" descr="A picture containing text&#10;&#10;Description automatically generated">
              <a:extLst>
                <a:ext uri="{FF2B5EF4-FFF2-40B4-BE49-F238E27FC236}">
                  <a16:creationId xmlns:a16="http://schemas.microsoft.com/office/drawing/2014/main" id="{27209A96-FBF0-C065-D2DF-EBE081784C9B}"/>
                </a:ext>
              </a:extLst>
            </p:cNvPr>
            <p:cNvPicPr preferRelativeResize="0"/>
            <p:nvPr/>
          </p:nvPicPr>
          <p:blipFill rotWithShape="1">
            <a:blip r:embed="rId3">
              <a:alphaModFix/>
            </a:blip>
            <a:srcRect/>
            <a:stretch/>
          </p:blipFill>
          <p:spPr>
            <a:xfrm rot="314712">
              <a:off x="8620839" y="4139619"/>
              <a:ext cx="1175065" cy="1448601"/>
            </a:xfrm>
            <a:prstGeom prst="rect">
              <a:avLst/>
            </a:prstGeom>
            <a:noFill/>
            <a:ln>
              <a:noFill/>
            </a:ln>
          </p:spPr>
        </p:pic>
        <p:sp>
          <p:nvSpPr>
            <p:cNvPr id="12" name="Google Shape;289;p74">
              <a:extLst>
                <a:ext uri="{FF2B5EF4-FFF2-40B4-BE49-F238E27FC236}">
                  <a16:creationId xmlns:a16="http://schemas.microsoft.com/office/drawing/2014/main" id="{9C7F75F6-4C76-6CD1-2ED9-94F00501314D}"/>
                </a:ext>
              </a:extLst>
            </p:cNvPr>
            <p:cNvSpPr txBox="1"/>
            <p:nvPr/>
          </p:nvSpPr>
          <p:spPr>
            <a:xfrm>
              <a:off x="7304739" y="4459123"/>
              <a:ext cx="1594998" cy="7207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Lucida Sans"/>
                  <a:ea typeface="Lucida Sans"/>
                  <a:cs typeface="Lucida Sans"/>
                  <a:sym typeface="Lucida Sans"/>
                </a:rPr>
                <a:t>Children and Youth</a:t>
              </a:r>
              <a:endParaRPr b="0" i="0" u="none" strike="noStrike" cap="none">
                <a:solidFill>
                  <a:srgbClr val="000000"/>
                </a:solidFill>
                <a:latin typeface="Lucida Sans"/>
                <a:ea typeface="Lucida Sans"/>
                <a:cs typeface="Lucida Sans"/>
                <a:sym typeface="Lucida Sans"/>
              </a:endParaRPr>
            </a:p>
          </p:txBody>
        </p:sp>
        <p:sp>
          <p:nvSpPr>
            <p:cNvPr id="13" name="Google Shape;293;p74">
              <a:extLst>
                <a:ext uri="{FF2B5EF4-FFF2-40B4-BE49-F238E27FC236}">
                  <a16:creationId xmlns:a16="http://schemas.microsoft.com/office/drawing/2014/main" id="{D7D660FB-7D35-4AA5-437F-4BBC9A652001}"/>
                </a:ext>
              </a:extLst>
            </p:cNvPr>
            <p:cNvSpPr/>
            <p:nvPr/>
          </p:nvSpPr>
          <p:spPr>
            <a:xfrm>
              <a:off x="5052025" y="937779"/>
              <a:ext cx="2024519" cy="1796911"/>
            </a:xfrm>
            <a:prstGeom prst="ellipse">
              <a:avLst/>
            </a:prstGeom>
            <a:solidFill>
              <a:srgbClr val="FBE4D4"/>
            </a:solidFill>
            <a:ln w="127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ucida Sans"/>
                <a:ea typeface="Lucida Sans"/>
                <a:cs typeface="Lucida Sans"/>
                <a:sym typeface="Lucida Sans"/>
              </a:endParaRPr>
            </a:p>
          </p:txBody>
        </p:sp>
        <p:pic>
          <p:nvPicPr>
            <p:cNvPr id="14" name="Google Shape;294;p74" descr="A picture containing text, queen&#10;&#10;Description automatically generated">
              <a:extLst>
                <a:ext uri="{FF2B5EF4-FFF2-40B4-BE49-F238E27FC236}">
                  <a16:creationId xmlns:a16="http://schemas.microsoft.com/office/drawing/2014/main" id="{BC500A1B-3744-24F8-0A50-8BE0ABAE6296}"/>
                </a:ext>
              </a:extLst>
            </p:cNvPr>
            <p:cNvPicPr preferRelativeResize="0"/>
            <p:nvPr/>
          </p:nvPicPr>
          <p:blipFill rotWithShape="1">
            <a:blip r:embed="rId4">
              <a:alphaModFix/>
            </a:blip>
            <a:srcRect/>
            <a:stretch/>
          </p:blipFill>
          <p:spPr>
            <a:xfrm rot="1114103">
              <a:off x="5395582" y="2344452"/>
              <a:ext cx="1484780" cy="922153"/>
            </a:xfrm>
            <a:prstGeom prst="rect">
              <a:avLst/>
            </a:prstGeom>
            <a:noFill/>
            <a:ln>
              <a:noFill/>
            </a:ln>
          </p:spPr>
        </p:pic>
        <p:sp>
          <p:nvSpPr>
            <p:cNvPr id="15" name="Google Shape;295;p74">
              <a:extLst>
                <a:ext uri="{FF2B5EF4-FFF2-40B4-BE49-F238E27FC236}">
                  <a16:creationId xmlns:a16="http://schemas.microsoft.com/office/drawing/2014/main" id="{9E168E7E-D02E-FBC5-9B51-A52FCD70677C}"/>
                </a:ext>
              </a:extLst>
            </p:cNvPr>
            <p:cNvSpPr txBox="1"/>
            <p:nvPr/>
          </p:nvSpPr>
          <p:spPr>
            <a:xfrm>
              <a:off x="5012985" y="1250064"/>
              <a:ext cx="2102598" cy="11844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CA" sz="1800" b="0" i="0" u="none" strike="noStrike" cap="none">
                  <a:solidFill>
                    <a:srgbClr val="000000"/>
                  </a:solidFill>
                  <a:latin typeface="Lucida Sans"/>
                  <a:ea typeface="Lucida Sans"/>
                  <a:cs typeface="Lucida Sans"/>
                  <a:sym typeface="Lucida Sans"/>
                </a:rPr>
                <a:t>Health and Education Administrators</a:t>
              </a:r>
              <a:endParaRPr sz="1800" b="0" i="0" u="none" strike="noStrike" cap="none">
                <a:solidFill>
                  <a:srgbClr val="000000"/>
                </a:solidFill>
                <a:latin typeface="Lucida Sans"/>
                <a:ea typeface="Lucida Sans"/>
                <a:cs typeface="Lucida Sans"/>
                <a:sym typeface="Lucida Sans"/>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ucida Sans"/>
                <a:ea typeface="Lucida Sans"/>
                <a:cs typeface="Lucida Sans"/>
                <a:sym typeface="Lucida Sans"/>
              </a:endParaRPr>
            </a:p>
          </p:txBody>
        </p:sp>
        <p:sp>
          <p:nvSpPr>
            <p:cNvPr id="16" name="Google Shape;296;p74">
              <a:extLst>
                <a:ext uri="{FF2B5EF4-FFF2-40B4-BE49-F238E27FC236}">
                  <a16:creationId xmlns:a16="http://schemas.microsoft.com/office/drawing/2014/main" id="{9E869DB4-5E4E-CED9-810F-EF6378F2BB4F}"/>
                </a:ext>
              </a:extLst>
            </p:cNvPr>
            <p:cNvSpPr/>
            <p:nvPr/>
          </p:nvSpPr>
          <p:spPr>
            <a:xfrm>
              <a:off x="2709246" y="4047171"/>
              <a:ext cx="1907524" cy="1742356"/>
            </a:xfrm>
            <a:prstGeom prst="ellipse">
              <a:avLst/>
            </a:prstGeom>
            <a:solidFill>
              <a:srgbClr val="FBE4D4"/>
            </a:solidFill>
            <a:ln w="127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ucida Sans"/>
                <a:ea typeface="Lucida Sans"/>
                <a:cs typeface="Lucida Sans"/>
                <a:sym typeface="Lucida Sans"/>
              </a:endParaRPr>
            </a:p>
          </p:txBody>
        </p:sp>
        <p:sp>
          <p:nvSpPr>
            <p:cNvPr id="17" name="Google Shape;297;p74">
              <a:extLst>
                <a:ext uri="{FF2B5EF4-FFF2-40B4-BE49-F238E27FC236}">
                  <a16:creationId xmlns:a16="http://schemas.microsoft.com/office/drawing/2014/main" id="{514A446B-1D78-6FA4-30FB-E27DAE18735D}"/>
                </a:ext>
              </a:extLst>
            </p:cNvPr>
            <p:cNvSpPr txBox="1"/>
            <p:nvPr/>
          </p:nvSpPr>
          <p:spPr>
            <a:xfrm>
              <a:off x="2767354" y="4570776"/>
              <a:ext cx="1787588" cy="6722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Lucida Sans"/>
                  <a:ea typeface="Lucida Sans"/>
                  <a:cs typeface="Lucida Sans"/>
                  <a:sym typeface="Lucida Sans"/>
                </a:rPr>
                <a:t>Local Supports</a:t>
              </a:r>
              <a:endParaRPr sz="1800" b="0" i="0" u="none" strike="noStrike" cap="none">
                <a:solidFill>
                  <a:srgbClr val="000000"/>
                </a:solidFill>
                <a:latin typeface="Lucida Sans"/>
                <a:ea typeface="Lucida Sans"/>
                <a:cs typeface="Lucida Sans"/>
                <a:sym typeface="Lucida Sans"/>
              </a:endParaRPr>
            </a:p>
          </p:txBody>
        </p:sp>
        <p:pic>
          <p:nvPicPr>
            <p:cNvPr id="18" name="Google Shape;298;p74">
              <a:extLst>
                <a:ext uri="{FF2B5EF4-FFF2-40B4-BE49-F238E27FC236}">
                  <a16:creationId xmlns:a16="http://schemas.microsoft.com/office/drawing/2014/main" id="{B9425ACA-2CED-739A-21F4-78D6331FB98D}"/>
                </a:ext>
              </a:extLst>
            </p:cNvPr>
            <p:cNvPicPr preferRelativeResize="0"/>
            <p:nvPr/>
          </p:nvPicPr>
          <p:blipFill rotWithShape="1">
            <a:blip r:embed="rId5">
              <a:alphaModFix/>
            </a:blip>
            <a:srcRect/>
            <a:stretch/>
          </p:blipFill>
          <p:spPr>
            <a:xfrm>
              <a:off x="4118196" y="4085809"/>
              <a:ext cx="1849719" cy="1742357"/>
            </a:xfrm>
            <a:prstGeom prst="rect">
              <a:avLst/>
            </a:prstGeom>
            <a:noFill/>
            <a:ln>
              <a:noFill/>
            </a:ln>
          </p:spPr>
        </p:pic>
        <p:sp>
          <p:nvSpPr>
            <p:cNvPr id="19" name="Google Shape;300;p74">
              <a:extLst>
                <a:ext uri="{FF2B5EF4-FFF2-40B4-BE49-F238E27FC236}">
                  <a16:creationId xmlns:a16="http://schemas.microsoft.com/office/drawing/2014/main" id="{8EECED27-383F-D8EF-B721-4A4B4BDE662E}"/>
                </a:ext>
              </a:extLst>
            </p:cNvPr>
            <p:cNvSpPr/>
            <p:nvPr/>
          </p:nvSpPr>
          <p:spPr>
            <a:xfrm rot="17918757">
              <a:off x="3853797" y="2860697"/>
              <a:ext cx="210370" cy="232097"/>
            </a:xfrm>
            <a:prstGeom prst="chevron">
              <a:avLst>
                <a:gd name="adj" fmla="val 50000"/>
              </a:avLst>
            </a:prstGeom>
            <a:solidFill>
              <a:srgbClr val="38562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Lucida Sans"/>
                <a:ea typeface="Lucida Sans"/>
                <a:cs typeface="Lucida Sans"/>
                <a:sym typeface="Lucida Sans"/>
              </a:endParaRPr>
            </a:p>
          </p:txBody>
        </p:sp>
      </p:grpSp>
      <p:pic>
        <p:nvPicPr>
          <p:cNvPr id="20" name="Google Shape;863;p97" descr="Graphical user interface, application&#10;&#10;Description automatically generated">
            <a:extLst>
              <a:ext uri="{FF2B5EF4-FFF2-40B4-BE49-F238E27FC236}">
                <a16:creationId xmlns:a16="http://schemas.microsoft.com/office/drawing/2014/main" id="{E9AEE3B5-0B60-0C9B-E10E-EF3A88870552}"/>
              </a:ext>
            </a:extLst>
          </p:cNvPr>
          <p:cNvPicPr preferRelativeResize="0"/>
          <p:nvPr/>
        </p:nvPicPr>
        <p:blipFill rotWithShape="1">
          <a:blip r:embed="rId6">
            <a:alphaModFix/>
          </a:blip>
          <a:srcRect/>
          <a:stretch/>
        </p:blipFill>
        <p:spPr>
          <a:xfrm rot="605918">
            <a:off x="7099890" y="4982564"/>
            <a:ext cx="1123188" cy="1107155"/>
          </a:xfrm>
          <a:prstGeom prst="rect">
            <a:avLst/>
          </a:prstGeom>
          <a:noFill/>
          <a:ln>
            <a:noFill/>
          </a:ln>
        </p:spPr>
      </p:pic>
    </p:spTree>
    <p:extLst>
      <p:ext uri="{BB962C8B-B14F-4D97-AF65-F5344CB8AC3E}">
        <p14:creationId xmlns:p14="http://schemas.microsoft.com/office/powerpoint/2010/main" val="568489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97"/>
          <p:cNvSpPr txBox="1">
            <a:spLocks noGrp="1"/>
          </p:cNvSpPr>
          <p:nvPr>
            <p:ph type="title"/>
          </p:nvPr>
        </p:nvSpPr>
        <p:spPr>
          <a:xfrm>
            <a:off x="8184108" y="1723915"/>
            <a:ext cx="10450719"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CA" sz="3600">
                <a:solidFill>
                  <a:schemeClr val="dk2"/>
                </a:solidFill>
                <a:latin typeface="Merriweather"/>
                <a:ea typeface="Merriweather"/>
                <a:cs typeface="Merriweather"/>
                <a:sym typeface="Merriweather"/>
              </a:rPr>
              <a:t>Balance Chart</a:t>
            </a:r>
            <a:endParaRPr/>
          </a:p>
        </p:txBody>
      </p:sp>
      <p:sp>
        <p:nvSpPr>
          <p:cNvPr id="860" name="Google Shape;860;p9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862" name="Google Shape;862;p97"/>
          <p:cNvSpPr txBox="1"/>
          <p:nvPr/>
        </p:nvSpPr>
        <p:spPr>
          <a:xfrm>
            <a:off x="1253918" y="1723915"/>
            <a:ext cx="6585366" cy="37856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400"/>
              <a:buFont typeface="Arial"/>
              <a:buNone/>
            </a:pPr>
            <a:r>
              <a:rPr lang="en-CA" sz="2400" b="0" i="0" u="none" strike="noStrike" cap="none">
                <a:solidFill>
                  <a:srgbClr val="000000"/>
                </a:solidFill>
                <a:latin typeface="Lucida Sans"/>
                <a:ea typeface="Lucida Sans"/>
                <a:cs typeface="Lucida Sans"/>
                <a:sym typeface="Lucida Sans"/>
              </a:rPr>
              <a:t>The Balance Chart provides children/youth a real-time visualization  of their strengths and opportunities by highlighting four areas of health:</a:t>
            </a:r>
            <a:endParaRPr sz="1400" b="0" i="0" u="none" strike="noStrike" cap="none">
              <a:solidFill>
                <a:srgbClr val="000000"/>
              </a:solidFill>
              <a:latin typeface="Arial"/>
              <a:ea typeface="Arial"/>
              <a:cs typeface="Arial"/>
              <a:sym typeface="Arial"/>
            </a:endParaRPr>
          </a:p>
          <a:p>
            <a:pPr marL="971550" marR="0" lvl="0" indent="-342900" algn="l" rtl="0">
              <a:lnSpc>
                <a:spcPct val="150000"/>
              </a:lnSpc>
              <a:spcBef>
                <a:spcPts val="0"/>
              </a:spcBef>
              <a:spcAft>
                <a:spcPts val="0"/>
              </a:spcAft>
              <a:buClr>
                <a:srgbClr val="000000"/>
              </a:buClr>
              <a:buSzPts val="2400"/>
              <a:buFont typeface="Courier New"/>
              <a:buChar char="o"/>
            </a:pPr>
            <a:r>
              <a:rPr lang="en-CA" sz="2400" b="0" i="0" u="none" strike="noStrike" cap="none">
                <a:solidFill>
                  <a:srgbClr val="000000"/>
                </a:solidFill>
                <a:latin typeface="Lucida Sans"/>
                <a:ea typeface="Lucida Sans"/>
                <a:cs typeface="Lucida Sans"/>
                <a:sym typeface="Lucida Sans"/>
              </a:rPr>
              <a:t> Spiritual, </a:t>
            </a:r>
            <a:endParaRPr sz="1400" b="0" i="0" u="none" strike="noStrike" cap="none">
              <a:solidFill>
                <a:srgbClr val="000000"/>
              </a:solidFill>
              <a:latin typeface="Arial"/>
              <a:ea typeface="Arial"/>
              <a:cs typeface="Arial"/>
              <a:sym typeface="Arial"/>
            </a:endParaRPr>
          </a:p>
          <a:p>
            <a:pPr marL="971550" marR="0" lvl="0" indent="-342900" algn="l" rtl="0">
              <a:lnSpc>
                <a:spcPct val="150000"/>
              </a:lnSpc>
              <a:spcBef>
                <a:spcPts val="0"/>
              </a:spcBef>
              <a:spcAft>
                <a:spcPts val="0"/>
              </a:spcAft>
              <a:buClr>
                <a:srgbClr val="000000"/>
              </a:buClr>
              <a:buSzPts val="2400"/>
              <a:buFont typeface="Courier New"/>
              <a:buChar char="o"/>
            </a:pPr>
            <a:r>
              <a:rPr lang="en-CA" sz="2400" b="0" i="0" u="none" strike="noStrike" cap="none">
                <a:solidFill>
                  <a:srgbClr val="000000"/>
                </a:solidFill>
                <a:latin typeface="Lucida Sans"/>
                <a:ea typeface="Lucida Sans"/>
                <a:cs typeface="Lucida Sans"/>
                <a:sym typeface="Lucida Sans"/>
              </a:rPr>
              <a:t> Emotional, </a:t>
            </a:r>
            <a:endParaRPr sz="1400" b="0" i="0" u="none" strike="noStrike" cap="none">
              <a:solidFill>
                <a:srgbClr val="000000"/>
              </a:solidFill>
              <a:latin typeface="Arial"/>
              <a:ea typeface="Arial"/>
              <a:cs typeface="Arial"/>
              <a:sym typeface="Arial"/>
            </a:endParaRPr>
          </a:p>
          <a:p>
            <a:pPr marL="971550" marR="0" lvl="0" indent="-342900" algn="l" rtl="0">
              <a:lnSpc>
                <a:spcPct val="150000"/>
              </a:lnSpc>
              <a:spcBef>
                <a:spcPts val="0"/>
              </a:spcBef>
              <a:spcAft>
                <a:spcPts val="0"/>
              </a:spcAft>
              <a:buClr>
                <a:srgbClr val="000000"/>
              </a:buClr>
              <a:buSzPts val="2400"/>
              <a:buFont typeface="Courier New"/>
              <a:buChar char="o"/>
            </a:pPr>
            <a:r>
              <a:rPr lang="en-CA" sz="2400" b="0" i="0" u="none" strike="noStrike" cap="none">
                <a:solidFill>
                  <a:srgbClr val="000000"/>
                </a:solidFill>
                <a:latin typeface="Lucida Sans"/>
                <a:ea typeface="Lucida Sans"/>
                <a:cs typeface="Lucida Sans"/>
                <a:sym typeface="Lucida Sans"/>
              </a:rPr>
              <a:t> Physical, and </a:t>
            </a:r>
            <a:endParaRPr sz="1400" b="0" i="0" u="none" strike="noStrike" cap="none">
              <a:solidFill>
                <a:srgbClr val="000000"/>
              </a:solidFill>
              <a:latin typeface="Arial"/>
              <a:ea typeface="Arial"/>
              <a:cs typeface="Arial"/>
              <a:sym typeface="Arial"/>
            </a:endParaRPr>
          </a:p>
          <a:p>
            <a:pPr marL="971550" marR="0" lvl="0" indent="-342900" algn="l" rtl="0">
              <a:lnSpc>
                <a:spcPct val="150000"/>
              </a:lnSpc>
              <a:spcBef>
                <a:spcPts val="0"/>
              </a:spcBef>
              <a:spcAft>
                <a:spcPts val="0"/>
              </a:spcAft>
              <a:buClr>
                <a:srgbClr val="000000"/>
              </a:buClr>
              <a:buSzPts val="2400"/>
              <a:buFont typeface="Courier New"/>
              <a:buChar char="o"/>
            </a:pPr>
            <a:r>
              <a:rPr lang="en-CA" sz="2400" b="0" i="0" u="none" strike="noStrike" cap="none">
                <a:solidFill>
                  <a:srgbClr val="000000"/>
                </a:solidFill>
                <a:latin typeface="Lucida Sans"/>
                <a:ea typeface="Lucida Sans"/>
                <a:cs typeface="Lucida Sans"/>
                <a:sym typeface="Lucida Sans"/>
              </a:rPr>
              <a:t> Mental (intellectual)</a:t>
            </a: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CEEF080E-89F5-67C6-609F-372C831C8D42}"/>
              </a:ext>
            </a:extLst>
          </p:cNvPr>
          <p:cNvSpPr txBox="1"/>
          <p:nvPr/>
        </p:nvSpPr>
        <p:spPr>
          <a:xfrm>
            <a:off x="1253918" y="671353"/>
            <a:ext cx="10671783" cy="584775"/>
          </a:xfrm>
          <a:prstGeom prst="rect">
            <a:avLst/>
          </a:prstGeom>
          <a:noFill/>
        </p:spPr>
        <p:txBody>
          <a:bodyPr wrap="square">
            <a:spAutoFit/>
          </a:bodyPr>
          <a:lstStyle/>
          <a:p>
            <a:r>
              <a:rPr lang="en-CA" sz="3200">
                <a:latin typeface="Merriweather Light" panose="00000400000000000000" pitchFamily="2" charset="0"/>
              </a:rPr>
              <a:t>Children and Youth: Strengths-Based Conversations</a:t>
            </a:r>
          </a:p>
        </p:txBody>
      </p:sp>
      <p:pic>
        <p:nvPicPr>
          <p:cNvPr id="2050" name="Picture 2" descr="Graphical user interface, application&#10;&#10;Description automatically generated">
            <a:extLst>
              <a:ext uri="{FF2B5EF4-FFF2-40B4-BE49-F238E27FC236}">
                <a16:creationId xmlns:a16="http://schemas.microsoft.com/office/drawing/2014/main" id="{81E028D0-377C-9090-79C3-FC90FD317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7452" y="1544389"/>
            <a:ext cx="5313611" cy="5313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386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pic>
        <p:nvPicPr>
          <p:cNvPr id="1005" name="Google Shape;1005;p119"/>
          <p:cNvPicPr preferRelativeResize="0"/>
          <p:nvPr/>
        </p:nvPicPr>
        <p:blipFill rotWithShape="1">
          <a:blip r:embed="rId3">
            <a:alphaModFix/>
          </a:blip>
          <a:srcRect/>
          <a:stretch/>
        </p:blipFill>
        <p:spPr>
          <a:xfrm>
            <a:off x="7661463" y="113785"/>
            <a:ext cx="4530537" cy="6630429"/>
          </a:xfrm>
          <a:prstGeom prst="rect">
            <a:avLst/>
          </a:prstGeom>
          <a:noFill/>
          <a:ln>
            <a:noFill/>
          </a:ln>
        </p:spPr>
      </p:pic>
      <p:sp>
        <p:nvSpPr>
          <p:cNvPr id="1006" name="Google Shape;1006;p119"/>
          <p:cNvSpPr txBox="1">
            <a:spLocks noGrp="1"/>
          </p:cNvSpPr>
          <p:nvPr>
            <p:ph type="title"/>
          </p:nvPr>
        </p:nvSpPr>
        <p:spPr>
          <a:xfrm>
            <a:off x="1367030" y="253694"/>
            <a:ext cx="5871969" cy="317530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1D1D1D"/>
              </a:buClr>
              <a:buSzPts val="4000"/>
              <a:buFont typeface="Merriweather Light"/>
              <a:buNone/>
            </a:pPr>
            <a:r>
              <a:rPr lang="en-CA" sz="3200"/>
              <a:t>Local Health Workers:</a:t>
            </a:r>
            <a:br>
              <a:rPr lang="en-CA" sz="3200"/>
            </a:br>
            <a:r>
              <a:rPr lang="en-CA" sz="3200"/>
              <a:t>Individual Participant Summary</a:t>
            </a:r>
            <a:endParaRPr sz="3600"/>
          </a:p>
        </p:txBody>
      </p:sp>
      <p:pic>
        <p:nvPicPr>
          <p:cNvPr id="2" name="Google Shape;871;p99">
            <a:extLst>
              <a:ext uri="{FF2B5EF4-FFF2-40B4-BE49-F238E27FC236}">
                <a16:creationId xmlns:a16="http://schemas.microsoft.com/office/drawing/2014/main" id="{DBE5CA06-FBE5-C9F4-59CF-870FF45E750F}"/>
              </a:ext>
            </a:extLst>
          </p:cNvPr>
          <p:cNvPicPr preferRelativeResize="0"/>
          <p:nvPr/>
        </p:nvPicPr>
        <p:blipFill rotWithShape="1">
          <a:blip r:embed="rId4">
            <a:alphaModFix/>
          </a:blip>
          <a:srcRect/>
          <a:stretch/>
        </p:blipFill>
        <p:spPr>
          <a:xfrm>
            <a:off x="1367030" y="3314700"/>
            <a:ext cx="5871969" cy="3067626"/>
          </a:xfrm>
          <a:prstGeom prst="rect">
            <a:avLst/>
          </a:prstGeom>
          <a:noFill/>
          <a:ln>
            <a:noFill/>
          </a:ln>
        </p:spPr>
      </p:pic>
    </p:spTree>
    <p:extLst>
      <p:ext uri="{BB962C8B-B14F-4D97-AF65-F5344CB8AC3E}">
        <p14:creationId xmlns:p14="http://schemas.microsoft.com/office/powerpoint/2010/main" val="2977647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
          <p:cNvSpPr txBox="1">
            <a:spLocks noGrp="1"/>
          </p:cNvSpPr>
          <p:nvPr>
            <p:ph type="title"/>
          </p:nvPr>
        </p:nvSpPr>
        <p:spPr>
          <a:xfrm>
            <a:off x="1131277" y="285710"/>
            <a:ext cx="9765323" cy="155447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CA" sz="3200">
                <a:latin typeface="Merriweather Light"/>
                <a:ea typeface="Merriweather Light"/>
                <a:cs typeface="Merriweather Light"/>
                <a:sym typeface="Merriweather Light"/>
              </a:rPr>
              <a:t>Local Health Workers are Essential</a:t>
            </a:r>
            <a:endParaRPr sz="3200">
              <a:latin typeface="Merriweather Light"/>
              <a:ea typeface="Merriweather Light"/>
              <a:cs typeface="Merriweather Light"/>
              <a:sym typeface="Merriweather Light"/>
            </a:endParaRPr>
          </a:p>
        </p:txBody>
      </p:sp>
      <p:sp>
        <p:nvSpPr>
          <p:cNvPr id="318" name="Google Shape;318;p4"/>
          <p:cNvSpPr txBox="1">
            <a:spLocks noGrp="1"/>
          </p:cNvSpPr>
          <p:nvPr>
            <p:ph type="body" idx="1"/>
          </p:nvPr>
        </p:nvSpPr>
        <p:spPr>
          <a:xfrm>
            <a:off x="1295401" y="1840189"/>
            <a:ext cx="7142544" cy="4921210"/>
          </a:xfrm>
          <a:prstGeom prst="rect">
            <a:avLst/>
          </a:prstGeom>
          <a:noFill/>
          <a:ln>
            <a:noFill/>
          </a:ln>
        </p:spPr>
        <p:txBody>
          <a:bodyPr spcFirstLastPara="1" wrap="square" lIns="91425" tIns="45700" rIns="91425" bIns="45700" anchor="t" anchorCtr="0">
            <a:normAutofit/>
          </a:bodyPr>
          <a:lstStyle/>
          <a:p>
            <a:pPr marL="88900" lvl="0" indent="0" algn="l" rtl="0">
              <a:lnSpc>
                <a:spcPct val="100000"/>
              </a:lnSpc>
              <a:spcBef>
                <a:spcPts val="480"/>
              </a:spcBef>
              <a:spcAft>
                <a:spcPts val="0"/>
              </a:spcAft>
              <a:buSzPts val="2200"/>
              <a:buNone/>
            </a:pPr>
            <a:r>
              <a:rPr lang="en-CA">
                <a:latin typeface="Lucida Sans"/>
                <a:ea typeface="Lucida Sans"/>
                <a:cs typeface="Lucida Sans"/>
                <a:sym typeface="Lucida Sans"/>
              </a:rPr>
              <a:t>Chose someone with the </a:t>
            </a:r>
            <a:r>
              <a:rPr lang="en-CA" u="sng">
                <a:latin typeface="Lucida Sans"/>
                <a:ea typeface="Lucida Sans"/>
                <a:cs typeface="Lucida Sans"/>
                <a:sym typeface="Lucida Sans"/>
              </a:rPr>
              <a:t>skills and preparedness to support</a:t>
            </a:r>
            <a:r>
              <a:rPr lang="en-CA">
                <a:latin typeface="Lucida Sans"/>
                <a:ea typeface="Lucida Sans"/>
                <a:cs typeface="Lucida Sans"/>
                <a:sym typeface="Lucida Sans"/>
              </a:rPr>
              <a:t> children and youth at all levels of need</a:t>
            </a:r>
            <a:endParaRPr>
              <a:latin typeface="Lucida Sans"/>
              <a:ea typeface="Lucida Sans"/>
              <a:cs typeface="Lucida Sans"/>
              <a:sym typeface="Lucida Sans"/>
            </a:endParaRPr>
          </a:p>
          <a:p>
            <a:pPr marL="914400" lvl="1" indent="-361950" algn="l" rtl="0">
              <a:lnSpc>
                <a:spcPct val="100000"/>
              </a:lnSpc>
              <a:spcBef>
                <a:spcPts val="480"/>
              </a:spcBef>
              <a:spcAft>
                <a:spcPts val="0"/>
              </a:spcAft>
              <a:buSzPts val="2100"/>
              <a:buFont typeface="Courier New"/>
              <a:buChar char="o"/>
            </a:pPr>
            <a:r>
              <a:rPr lang="en-CA" sz="2200">
                <a:latin typeface="Lucida Sans"/>
                <a:ea typeface="Lucida Sans"/>
                <a:cs typeface="Lucida Sans"/>
                <a:sym typeface="Lucida Sans"/>
              </a:rPr>
              <a:t>Prepared to have brief conversations with the children/youth</a:t>
            </a:r>
            <a:endParaRPr/>
          </a:p>
          <a:p>
            <a:pPr marL="914400" lvl="1" indent="-361950" algn="l" rtl="0">
              <a:lnSpc>
                <a:spcPct val="100000"/>
              </a:lnSpc>
              <a:spcBef>
                <a:spcPts val="480"/>
              </a:spcBef>
              <a:spcAft>
                <a:spcPts val="0"/>
              </a:spcAft>
              <a:buSzPts val="2100"/>
              <a:buFont typeface="Courier New"/>
              <a:buChar char="o"/>
            </a:pPr>
            <a:r>
              <a:rPr lang="en-CA" sz="2200">
                <a:latin typeface="Lucida Sans"/>
                <a:ea typeface="Lucida Sans"/>
                <a:cs typeface="Lucida Sans"/>
                <a:sym typeface="Lucida Sans"/>
              </a:rPr>
              <a:t>Trusted within the community</a:t>
            </a:r>
            <a:endParaRPr/>
          </a:p>
          <a:p>
            <a:pPr marL="914400" lvl="1" indent="-361950" algn="l" rtl="0">
              <a:lnSpc>
                <a:spcPct val="100000"/>
              </a:lnSpc>
              <a:spcBef>
                <a:spcPts val="480"/>
              </a:spcBef>
              <a:spcAft>
                <a:spcPts val="0"/>
              </a:spcAft>
              <a:buSzPts val="2100"/>
              <a:buFont typeface="Courier New"/>
              <a:buChar char="o"/>
            </a:pPr>
            <a:r>
              <a:rPr lang="en-CA" sz="2200">
                <a:latin typeface="Lucida Sans"/>
                <a:ea typeface="Lucida Sans"/>
                <a:cs typeface="Lucida Sans"/>
                <a:sym typeface="Lucida Sans"/>
              </a:rPr>
              <a:t>Knowledge of community resources</a:t>
            </a:r>
            <a:endParaRPr/>
          </a:p>
          <a:p>
            <a:pPr marL="914400" lvl="1" indent="-361950" algn="l" rtl="0">
              <a:lnSpc>
                <a:spcPct val="100000"/>
              </a:lnSpc>
              <a:spcBef>
                <a:spcPts val="480"/>
              </a:spcBef>
              <a:spcAft>
                <a:spcPts val="0"/>
              </a:spcAft>
              <a:buSzPts val="2100"/>
              <a:buFont typeface="Courier New"/>
              <a:buChar char="o"/>
            </a:pPr>
            <a:r>
              <a:rPr lang="en-CA" sz="2200">
                <a:latin typeface="Lucida Sans"/>
                <a:ea typeface="Lucida Sans"/>
                <a:cs typeface="Lucida Sans"/>
                <a:sym typeface="Lucida Sans"/>
              </a:rPr>
              <a:t>Able to connect to natural helpers</a:t>
            </a:r>
            <a:endParaRPr sz="2200">
              <a:latin typeface="Lucida Sans"/>
              <a:ea typeface="Lucida Sans"/>
              <a:cs typeface="Lucida Sans"/>
              <a:sym typeface="Lucida Sans"/>
            </a:endParaRPr>
          </a:p>
          <a:p>
            <a:pPr marL="914400" lvl="1" indent="-361950" algn="l" rtl="0">
              <a:lnSpc>
                <a:spcPct val="100000"/>
              </a:lnSpc>
              <a:spcBef>
                <a:spcPts val="480"/>
              </a:spcBef>
              <a:spcAft>
                <a:spcPts val="0"/>
              </a:spcAft>
              <a:buSzPts val="2100"/>
              <a:buFont typeface="Courier New"/>
              <a:buChar char="o"/>
            </a:pPr>
            <a:r>
              <a:rPr lang="en-CA" sz="2200">
                <a:latin typeface="Lucida Sans"/>
                <a:ea typeface="Lucida Sans"/>
                <a:cs typeface="Lucida Sans"/>
                <a:sym typeface="Lucida Sans"/>
              </a:rPr>
              <a:t>Crisis support skills</a:t>
            </a:r>
            <a:endParaRPr sz="2200">
              <a:latin typeface="Lucida Sans"/>
              <a:ea typeface="Lucida Sans"/>
              <a:cs typeface="Lucida Sans"/>
              <a:sym typeface="Lucida Sans"/>
            </a:endParaRPr>
          </a:p>
          <a:p>
            <a:pPr marL="1616075" lvl="0" indent="-1527175" algn="l" rtl="0">
              <a:lnSpc>
                <a:spcPct val="100000"/>
              </a:lnSpc>
              <a:spcBef>
                <a:spcPts val="1800"/>
              </a:spcBef>
              <a:spcAft>
                <a:spcPts val="0"/>
              </a:spcAft>
              <a:buSzPts val="2200"/>
              <a:buNone/>
            </a:pPr>
            <a:r>
              <a:rPr lang="en-CA" sz="2200">
                <a:latin typeface="Lucida Sans"/>
                <a:ea typeface="Lucida Sans"/>
                <a:cs typeface="Lucida Sans"/>
                <a:sym typeface="Lucida Sans"/>
              </a:rPr>
              <a:t>Examples: </a:t>
            </a:r>
            <a:r>
              <a:rPr lang="en-CA" sz="2200" i="1">
                <a:latin typeface="Lucida Sans"/>
                <a:ea typeface="Lucida Sans"/>
                <a:cs typeface="Lucida Sans"/>
                <a:sym typeface="Lucida Sans"/>
              </a:rPr>
              <a:t>Elder, counsellor, social worker, nurse</a:t>
            </a:r>
            <a:endParaRPr sz="2200" i="1">
              <a:latin typeface="Lucida Sans"/>
              <a:ea typeface="Lucida Sans"/>
              <a:cs typeface="Lucida Sans"/>
              <a:sym typeface="Lucida Sans"/>
            </a:endParaRPr>
          </a:p>
        </p:txBody>
      </p:sp>
      <p:pic>
        <p:nvPicPr>
          <p:cNvPr id="319" name="Google Shape;319;p4"/>
          <p:cNvPicPr preferRelativeResize="0"/>
          <p:nvPr/>
        </p:nvPicPr>
        <p:blipFill rotWithShape="1">
          <a:blip r:embed="rId3">
            <a:alphaModFix/>
          </a:blip>
          <a:srcRect/>
          <a:stretch/>
        </p:blipFill>
        <p:spPr>
          <a:xfrm>
            <a:off x="7602952" y="1062950"/>
            <a:ext cx="5576873" cy="43106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8"/>
          <p:cNvSpPr txBox="1">
            <a:spLocks noGrp="1"/>
          </p:cNvSpPr>
          <p:nvPr>
            <p:ph type="title"/>
          </p:nvPr>
        </p:nvSpPr>
        <p:spPr>
          <a:xfrm>
            <a:off x="903168" y="496192"/>
            <a:ext cx="6634770" cy="1143000"/>
          </a:xfrm>
          <a:prstGeom prst="rect">
            <a:avLst/>
          </a:prstGeom>
          <a:noFill/>
          <a:ln>
            <a:noFill/>
          </a:ln>
        </p:spPr>
        <p:txBody>
          <a:bodyPr spcFirstLastPara="1" wrap="square" lIns="91425" tIns="45700" rIns="91425" bIns="45700" anchor="ctr" anchorCtr="0">
            <a:normAutofit/>
          </a:bodyPr>
          <a:lstStyle/>
          <a:p>
            <a:pPr lvl="1">
              <a:spcBef>
                <a:spcPts val="600"/>
              </a:spcBef>
            </a:pPr>
            <a:r>
              <a:rPr lang="en-CA" sz="3200">
                <a:solidFill>
                  <a:schemeClr val="dk1"/>
                </a:solidFill>
              </a:rPr>
              <a:t>Community Leaders/Administrators: Aggregated Reports</a:t>
            </a:r>
            <a:endParaRPr lang="en-CA" sz="3200" b="1">
              <a:latin typeface="+mj-lt"/>
              <a:ea typeface="Lucida Sans" panose="020B0602030504020204" pitchFamily="34" charset="0"/>
              <a:cs typeface="Lucida Sans" panose="020B0602030504020204" pitchFamily="34" charset="0"/>
            </a:endParaRPr>
          </a:p>
        </p:txBody>
      </p:sp>
      <p:sp>
        <p:nvSpPr>
          <p:cNvPr id="2" name="Text Placeholder 1">
            <a:extLst>
              <a:ext uri="{FF2B5EF4-FFF2-40B4-BE49-F238E27FC236}">
                <a16:creationId xmlns:a16="http://schemas.microsoft.com/office/drawing/2014/main" id="{7743A773-48CA-5C86-22C3-4D019E6C28B3}"/>
              </a:ext>
            </a:extLst>
          </p:cNvPr>
          <p:cNvSpPr>
            <a:spLocks noGrp="1"/>
          </p:cNvSpPr>
          <p:nvPr>
            <p:ph type="body" idx="1"/>
          </p:nvPr>
        </p:nvSpPr>
        <p:spPr>
          <a:xfrm>
            <a:off x="787399" y="1262358"/>
            <a:ext cx="8216431" cy="4646150"/>
          </a:xfrm>
        </p:spPr>
        <p:txBody>
          <a:bodyPr>
            <a:normAutofit/>
          </a:bodyPr>
          <a:lstStyle/>
          <a:p>
            <a:pPr marL="76200" indent="0" rtl="0">
              <a:spcBef>
                <a:spcPts val="1800"/>
              </a:spcBef>
              <a:buNone/>
            </a:pPr>
            <a:endParaRPr lang="en-CA" sz="2800" b="1"/>
          </a:p>
          <a:p>
            <a:pPr marL="76200" indent="0" rtl="0">
              <a:spcBef>
                <a:spcPts val="1800"/>
              </a:spcBef>
              <a:buNone/>
            </a:pPr>
            <a:r>
              <a:rPr lang="en-CA" sz="2800" b="1"/>
              <a:t>Aggregated Report</a:t>
            </a:r>
          </a:p>
          <a:p>
            <a:pPr marL="76200" indent="0" rtl="0">
              <a:spcBef>
                <a:spcPts val="1800"/>
              </a:spcBef>
              <a:buNone/>
            </a:pPr>
            <a:endParaRPr lang="en-CA" sz="2800" b="1"/>
          </a:p>
          <a:p>
            <a:pPr marL="76200" indent="0" rtl="0">
              <a:spcBef>
                <a:spcPts val="1800"/>
              </a:spcBef>
              <a:buNone/>
            </a:pPr>
            <a:r>
              <a:rPr lang="en-CA" sz="2800" b="1"/>
              <a:t>Analytic Spreadsheet</a:t>
            </a:r>
          </a:p>
          <a:p>
            <a:pPr marL="76200" indent="0" rtl="0">
              <a:spcBef>
                <a:spcPts val="1800"/>
              </a:spcBef>
              <a:buNone/>
            </a:pPr>
            <a:endParaRPr lang="en-CA" sz="2800" b="1"/>
          </a:p>
          <a:p>
            <a:pPr marL="76200" indent="0" rtl="0">
              <a:spcBef>
                <a:spcPts val="1800"/>
              </a:spcBef>
              <a:buNone/>
            </a:pPr>
            <a:r>
              <a:rPr lang="en-CA" sz="2800" b="1"/>
              <a:t>Database</a:t>
            </a:r>
          </a:p>
          <a:p>
            <a:pPr lvl="1">
              <a:buFont typeface="Wingdings" panose="05000000000000000000" pitchFamily="2" charset="2"/>
              <a:buChar char="Ø"/>
            </a:pPr>
            <a:endParaRPr lang="en-CA" sz="2200" b="0" i="0" u="none" strike="noStrike" cap="none">
              <a:solidFill>
                <a:schemeClr val="dk1"/>
              </a:solidFill>
              <a:effectLst/>
              <a:latin typeface="+mn-lt"/>
              <a:ea typeface="Lucida Sans" panose="020B0602030504020204" pitchFamily="34" charset="0"/>
              <a:cs typeface="Lucida Sans" panose="020B0602030504020204" pitchFamily="34" charset="0"/>
              <a:sym typeface="Raleway Light"/>
            </a:endParaRPr>
          </a:p>
        </p:txBody>
      </p:sp>
      <p:pic>
        <p:nvPicPr>
          <p:cNvPr id="3" name="Google Shape;339;p76">
            <a:extLst>
              <a:ext uri="{FF2B5EF4-FFF2-40B4-BE49-F238E27FC236}">
                <a16:creationId xmlns:a16="http://schemas.microsoft.com/office/drawing/2014/main" id="{65B0D6E5-0325-09B7-F849-614EABDAE498}"/>
              </a:ext>
            </a:extLst>
          </p:cNvPr>
          <p:cNvPicPr preferRelativeResize="0"/>
          <p:nvPr/>
        </p:nvPicPr>
        <p:blipFill rotWithShape="1">
          <a:blip r:embed="rId3">
            <a:alphaModFix/>
          </a:blip>
          <a:srcRect/>
          <a:stretch/>
        </p:blipFill>
        <p:spPr>
          <a:xfrm>
            <a:off x="5015653" y="2574219"/>
            <a:ext cx="6992948" cy="2545959"/>
          </a:xfrm>
          <a:prstGeom prst="rect">
            <a:avLst/>
          </a:prstGeom>
          <a:noFill/>
          <a:ln>
            <a:noFill/>
          </a:ln>
        </p:spPr>
      </p:pic>
      <p:pic>
        <p:nvPicPr>
          <p:cNvPr id="4" name="Google Shape;340;p76">
            <a:extLst>
              <a:ext uri="{FF2B5EF4-FFF2-40B4-BE49-F238E27FC236}">
                <a16:creationId xmlns:a16="http://schemas.microsoft.com/office/drawing/2014/main" id="{0BB1C7D0-FDC9-2347-C942-1C61429D0FE3}"/>
              </a:ext>
            </a:extLst>
          </p:cNvPr>
          <p:cNvPicPr preferRelativeResize="0"/>
          <p:nvPr/>
        </p:nvPicPr>
        <p:blipFill rotWithShape="1">
          <a:blip r:embed="rId4">
            <a:alphaModFix/>
          </a:blip>
          <a:srcRect/>
          <a:stretch/>
        </p:blipFill>
        <p:spPr>
          <a:xfrm>
            <a:off x="7537938" y="5238519"/>
            <a:ext cx="4605338" cy="1436155"/>
          </a:xfrm>
          <a:prstGeom prst="rect">
            <a:avLst/>
          </a:prstGeom>
          <a:noFill/>
          <a:ln>
            <a:noFill/>
          </a:ln>
        </p:spPr>
      </p:pic>
      <p:pic>
        <p:nvPicPr>
          <p:cNvPr id="5" name="Google Shape;341;p76">
            <a:extLst>
              <a:ext uri="{FF2B5EF4-FFF2-40B4-BE49-F238E27FC236}">
                <a16:creationId xmlns:a16="http://schemas.microsoft.com/office/drawing/2014/main" id="{A0AB03AB-2A95-F5AC-E2BF-97E27E7C99EE}"/>
              </a:ext>
            </a:extLst>
          </p:cNvPr>
          <p:cNvPicPr preferRelativeResize="0"/>
          <p:nvPr/>
        </p:nvPicPr>
        <p:blipFill rotWithShape="1">
          <a:blip r:embed="rId5">
            <a:alphaModFix/>
          </a:blip>
          <a:srcRect/>
          <a:stretch/>
        </p:blipFill>
        <p:spPr>
          <a:xfrm>
            <a:off x="7464951" y="40802"/>
            <a:ext cx="4543650" cy="2749991"/>
          </a:xfrm>
          <a:prstGeom prst="rect">
            <a:avLst/>
          </a:prstGeom>
          <a:noFill/>
          <a:ln>
            <a:noFill/>
          </a:ln>
        </p:spPr>
      </p:pic>
      <p:cxnSp>
        <p:nvCxnSpPr>
          <p:cNvPr id="6" name="Straight Arrow Connector 5">
            <a:extLst>
              <a:ext uri="{FF2B5EF4-FFF2-40B4-BE49-F238E27FC236}">
                <a16:creationId xmlns:a16="http://schemas.microsoft.com/office/drawing/2014/main" id="{DA13F011-8EDC-7AE9-2031-3C910D313351}"/>
              </a:ext>
            </a:extLst>
          </p:cNvPr>
          <p:cNvCxnSpPr>
            <a:cxnSpLocks/>
          </p:cNvCxnSpPr>
          <p:nvPr/>
        </p:nvCxnSpPr>
        <p:spPr>
          <a:xfrm flipV="1">
            <a:off x="4568124" y="2032000"/>
            <a:ext cx="2969814" cy="424621"/>
          </a:xfrm>
          <a:prstGeom prst="straightConnector1">
            <a:avLst/>
          </a:prstGeom>
          <a:ln w="28575">
            <a:solidFill>
              <a:srgbClr val="475D3D"/>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6B393A3-E38A-A0FD-446F-8B8C3B6717D5}"/>
              </a:ext>
            </a:extLst>
          </p:cNvPr>
          <p:cNvCxnSpPr>
            <a:cxnSpLocks/>
          </p:cNvCxnSpPr>
          <p:nvPr/>
        </p:nvCxnSpPr>
        <p:spPr>
          <a:xfrm>
            <a:off x="2827834" y="5099030"/>
            <a:ext cx="4474666" cy="731309"/>
          </a:xfrm>
          <a:prstGeom prst="straightConnector1">
            <a:avLst/>
          </a:prstGeom>
          <a:ln w="28575">
            <a:solidFill>
              <a:srgbClr val="475D3D"/>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03764C0-699A-8314-9C4D-83F6F6FBF54E}"/>
              </a:ext>
            </a:extLst>
          </p:cNvPr>
          <p:cNvCxnSpPr>
            <a:cxnSpLocks/>
          </p:cNvCxnSpPr>
          <p:nvPr/>
        </p:nvCxnSpPr>
        <p:spPr>
          <a:xfrm flipV="1">
            <a:off x="3899446" y="3242237"/>
            <a:ext cx="1142454" cy="189543"/>
          </a:xfrm>
          <a:prstGeom prst="straightConnector1">
            <a:avLst/>
          </a:prstGeom>
          <a:ln w="28575">
            <a:solidFill>
              <a:srgbClr val="475D3D"/>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1536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72"/>
          <p:cNvSpPr txBox="1">
            <a:spLocks noGrp="1"/>
          </p:cNvSpPr>
          <p:nvPr>
            <p:ph type="title"/>
          </p:nvPr>
        </p:nvSpPr>
        <p:spPr>
          <a:xfrm>
            <a:off x="431800" y="1927141"/>
            <a:ext cx="11391900" cy="1362075"/>
          </a:xfrm>
          <a:prstGeom prst="rect">
            <a:avLst/>
          </a:prstGeom>
          <a:noFill/>
          <a:ln>
            <a:noFill/>
          </a:ln>
        </p:spPr>
        <p:txBody>
          <a:bodyPr spcFirstLastPara="1" wrap="square" lIns="91425" tIns="45700" rIns="91425" bIns="45700" anchor="ctr" anchorCtr="0">
            <a:noAutofit/>
          </a:bodyPr>
          <a:lstStyle/>
          <a:p>
            <a:pPr marL="114110" lvl="0" indent="0" algn="l" rtl="0">
              <a:lnSpc>
                <a:spcPct val="150000"/>
              </a:lnSpc>
              <a:spcBef>
                <a:spcPts val="0"/>
              </a:spcBef>
              <a:spcAft>
                <a:spcPts val="0"/>
              </a:spcAft>
              <a:buClr>
                <a:schemeClr val="dk1"/>
              </a:buClr>
              <a:buSzPts val="1803"/>
              <a:buNone/>
            </a:pPr>
            <a:r>
              <a:rPr lang="en-CA" sz="3600">
                <a:solidFill>
                  <a:schemeClr val="lt1"/>
                </a:solidFill>
              </a:rPr>
              <a:t>Data Sovereignty and Management </a:t>
            </a:r>
            <a:endParaRPr sz="3600">
              <a:solidFill>
                <a:schemeClr val="lt1"/>
              </a:solidFill>
            </a:endParaRPr>
          </a:p>
        </p:txBody>
      </p:sp>
    </p:spTree>
    <p:extLst>
      <p:ext uri="{BB962C8B-B14F-4D97-AF65-F5344CB8AC3E}">
        <p14:creationId xmlns:p14="http://schemas.microsoft.com/office/powerpoint/2010/main" val="1511480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79"/>
          <p:cNvSpPr txBox="1">
            <a:spLocks noGrp="1"/>
          </p:cNvSpPr>
          <p:nvPr>
            <p:ph type="title"/>
          </p:nvPr>
        </p:nvSpPr>
        <p:spPr>
          <a:xfrm>
            <a:off x="822810" y="880000"/>
            <a:ext cx="4047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200"/>
              <a:buNone/>
            </a:pPr>
            <a:r>
              <a:rPr lang="en-CA" sz="3200">
                <a:latin typeface="Merriweather Light"/>
                <a:ea typeface="Merriweather Light"/>
                <a:cs typeface="Merriweather Light"/>
                <a:sym typeface="Merriweather Light"/>
              </a:rPr>
              <a:t>Agreement Types</a:t>
            </a:r>
            <a:endParaRPr sz="3200">
              <a:latin typeface="Merriweather Light"/>
              <a:ea typeface="Merriweather Light"/>
              <a:cs typeface="Merriweather Light"/>
              <a:sym typeface="Merriweather Light"/>
            </a:endParaRPr>
          </a:p>
        </p:txBody>
      </p:sp>
      <p:sp>
        <p:nvSpPr>
          <p:cNvPr id="533" name="Google Shape;533;p79"/>
          <p:cNvSpPr txBox="1">
            <a:spLocks noGrp="1"/>
          </p:cNvSpPr>
          <p:nvPr>
            <p:ph type="body" idx="1"/>
          </p:nvPr>
        </p:nvSpPr>
        <p:spPr>
          <a:xfrm>
            <a:off x="974874" y="2479950"/>
            <a:ext cx="3604352" cy="4133050"/>
          </a:xfrm>
          <a:prstGeom prst="rect">
            <a:avLst/>
          </a:prstGeom>
          <a:noFill/>
          <a:ln>
            <a:noFill/>
          </a:ln>
        </p:spPr>
        <p:txBody>
          <a:bodyPr spcFirstLastPara="1" wrap="square" lIns="91425" tIns="45700" rIns="91425" bIns="45700" anchor="t" anchorCtr="0">
            <a:normAutofit/>
          </a:bodyPr>
          <a:lstStyle/>
          <a:p>
            <a:pPr marL="457200" lvl="0" indent="-342900" algn="l" rtl="0">
              <a:lnSpc>
                <a:spcPct val="110000"/>
              </a:lnSpc>
              <a:spcBef>
                <a:spcPts val="1200"/>
              </a:spcBef>
              <a:spcAft>
                <a:spcPts val="0"/>
              </a:spcAft>
              <a:buClr>
                <a:schemeClr val="dk1"/>
              </a:buClr>
              <a:buSzPts val="1800"/>
              <a:buFont typeface="Merriweather"/>
              <a:buChar char="•"/>
            </a:pPr>
            <a:r>
              <a:rPr lang="en-CA" sz="1800">
                <a:latin typeface="Merriweather Light"/>
                <a:ea typeface="Merriweather Light"/>
                <a:cs typeface="Merriweather Light"/>
                <a:sym typeface="Merriweather Light"/>
              </a:rPr>
              <a:t>Give communities choice</a:t>
            </a:r>
            <a:endParaRPr sz="1800">
              <a:latin typeface="Merriweather Light"/>
              <a:ea typeface="Merriweather Light"/>
              <a:cs typeface="Merriweather Light"/>
              <a:sym typeface="Merriweather Light"/>
            </a:endParaRPr>
          </a:p>
          <a:p>
            <a:pPr marL="457200" lvl="0" indent="-342900" algn="l" rtl="0">
              <a:lnSpc>
                <a:spcPct val="110000"/>
              </a:lnSpc>
              <a:spcBef>
                <a:spcPts val="1200"/>
              </a:spcBef>
              <a:spcAft>
                <a:spcPts val="0"/>
              </a:spcAft>
              <a:buSzPts val="1800"/>
              <a:buFont typeface="Merriweather"/>
              <a:buChar char="•"/>
            </a:pPr>
            <a:r>
              <a:rPr lang="en-CA" sz="1800">
                <a:latin typeface="Merriweather Light"/>
                <a:ea typeface="Merriweather Light"/>
                <a:cs typeface="Merriweather Light"/>
                <a:sym typeface="Merriweather Light"/>
              </a:rPr>
              <a:t>They decide how they want to control the data/survey results</a:t>
            </a:r>
            <a:endParaRPr sz="1800">
              <a:latin typeface="Merriweather Light"/>
              <a:ea typeface="Merriweather Light"/>
              <a:cs typeface="Merriweather Light"/>
              <a:sym typeface="Merriweather Light"/>
            </a:endParaRPr>
          </a:p>
          <a:p>
            <a:pPr marL="457200" lvl="0" indent="-342900" algn="l" rtl="0">
              <a:lnSpc>
                <a:spcPct val="110000"/>
              </a:lnSpc>
              <a:spcBef>
                <a:spcPts val="1200"/>
              </a:spcBef>
              <a:spcAft>
                <a:spcPts val="0"/>
              </a:spcAft>
              <a:buSzPts val="1800"/>
              <a:buFont typeface="Merriweather"/>
              <a:buChar char="•"/>
            </a:pPr>
            <a:r>
              <a:rPr lang="en-CA" sz="1800">
                <a:latin typeface="Merriweather Light"/>
                <a:ea typeface="Merriweather Light"/>
                <a:cs typeface="Merriweather Light"/>
                <a:sym typeface="Merriweather Light"/>
              </a:rPr>
              <a:t>Communities can choose how they want to use the App.</a:t>
            </a:r>
            <a:endParaRPr sz="1800">
              <a:latin typeface="Merriweather Light"/>
              <a:ea typeface="Merriweather Light"/>
              <a:cs typeface="Merriweather Light"/>
              <a:sym typeface="Merriweather Light"/>
            </a:endParaRPr>
          </a:p>
          <a:p>
            <a:pPr marL="0" lvl="0" indent="0" algn="l" rtl="0">
              <a:lnSpc>
                <a:spcPct val="110000"/>
              </a:lnSpc>
              <a:spcBef>
                <a:spcPts val="1200"/>
              </a:spcBef>
              <a:spcAft>
                <a:spcPts val="0"/>
              </a:spcAft>
              <a:buSzPts val="2400"/>
              <a:buNone/>
            </a:pPr>
            <a:endParaRPr sz="2000"/>
          </a:p>
        </p:txBody>
      </p:sp>
      <p:pic>
        <p:nvPicPr>
          <p:cNvPr id="534" name="Google Shape;534;p79" descr="https://lh3.googleusercontent.com/N34WaKCKCM9eGUNUsQY9gAvX4we9ck1F68SldWG3MfMML-BDNQvBd371U6pX-l9XckeBA2XRQsxju4yrrHCpg_3X-SErZlxDIU9ibGcp0h3g_wh_NCqE-hdPJqXgLIyDcK7bsYN98Kp4atDuUa1tBA=s2048"/>
          <p:cNvPicPr preferRelativeResize="0"/>
          <p:nvPr/>
        </p:nvPicPr>
        <p:blipFill rotWithShape="1">
          <a:blip r:embed="rId3">
            <a:alphaModFix/>
          </a:blip>
          <a:srcRect/>
          <a:stretch/>
        </p:blipFill>
        <p:spPr>
          <a:xfrm>
            <a:off x="5161593" y="0"/>
            <a:ext cx="7030407" cy="6858000"/>
          </a:xfrm>
          <a:prstGeom prst="rect">
            <a:avLst/>
          </a:prstGeom>
          <a:noFill/>
          <a:ln>
            <a:noFill/>
          </a:ln>
        </p:spPr>
      </p:pic>
    </p:spTree>
    <p:extLst>
      <p:ext uri="{BB962C8B-B14F-4D97-AF65-F5344CB8AC3E}">
        <p14:creationId xmlns:p14="http://schemas.microsoft.com/office/powerpoint/2010/main" val="4006928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1107782" y="8119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Merriweather Light"/>
              <a:buNone/>
            </a:pPr>
            <a:r>
              <a:rPr lang="en-CA"/>
              <a:t> Flow of data</a:t>
            </a:r>
            <a:endParaRPr/>
          </a:p>
        </p:txBody>
      </p:sp>
      <p:grpSp>
        <p:nvGrpSpPr>
          <p:cNvPr id="3" name="Group 2">
            <a:extLst>
              <a:ext uri="{FF2B5EF4-FFF2-40B4-BE49-F238E27FC236}">
                <a16:creationId xmlns:a16="http://schemas.microsoft.com/office/drawing/2014/main" id="{1444412C-D820-809E-794C-727428D78BA9}"/>
              </a:ext>
            </a:extLst>
          </p:cNvPr>
          <p:cNvGrpSpPr/>
          <p:nvPr/>
        </p:nvGrpSpPr>
        <p:grpSpPr>
          <a:xfrm>
            <a:off x="3282705" y="1265080"/>
            <a:ext cx="5891672" cy="5125594"/>
            <a:chOff x="2400959" y="27934"/>
            <a:chExt cx="7341039" cy="6610587"/>
          </a:xfrm>
        </p:grpSpPr>
        <p:sp>
          <p:nvSpPr>
            <p:cNvPr id="4" name="Oval 3">
              <a:extLst>
                <a:ext uri="{FF2B5EF4-FFF2-40B4-BE49-F238E27FC236}">
                  <a16:creationId xmlns:a16="http://schemas.microsoft.com/office/drawing/2014/main" id="{DB3F9B4E-5BAA-D368-1322-C455DE61146E}"/>
                </a:ext>
              </a:extLst>
            </p:cNvPr>
            <p:cNvSpPr/>
            <p:nvPr/>
          </p:nvSpPr>
          <p:spPr>
            <a:xfrm>
              <a:off x="3524944" y="1297701"/>
              <a:ext cx="4911287" cy="4696835"/>
            </a:xfrm>
            <a:prstGeom prst="ellipse">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DB00E667-1B43-8103-705A-12283877B332}"/>
                </a:ext>
              </a:extLst>
            </p:cNvPr>
            <p:cNvSpPr txBox="1"/>
            <p:nvPr/>
          </p:nvSpPr>
          <p:spPr>
            <a:xfrm>
              <a:off x="3792259" y="2752290"/>
              <a:ext cx="428930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70AD47">
                      <a:lumMod val="50000"/>
                    </a:srgbClr>
                  </a:solidFill>
                  <a:effectLst/>
                  <a:uLnTx/>
                  <a:uFillTx/>
                  <a:latin typeface="Lucida Sans" panose="020B0602030504020204" pitchFamily="34" charset="0"/>
                  <a:cs typeface="Arial"/>
                  <a:sym typeface="Arial"/>
                </a:rPr>
                <a:t>ACHWM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70AD47">
                      <a:lumMod val="50000"/>
                    </a:srgbClr>
                  </a:solidFill>
                  <a:effectLst/>
                  <a:uLnTx/>
                  <a:uFillTx/>
                  <a:latin typeface="Lucida Sans" panose="020B0602030504020204" pitchFamily="34" charset="0"/>
                  <a:cs typeface="Arial"/>
                  <a:sym typeface="Arial"/>
                </a:rPr>
                <a:t>Implementation</a:t>
              </a:r>
            </a:p>
          </p:txBody>
        </p:sp>
        <p:sp>
          <p:nvSpPr>
            <p:cNvPr id="9" name="Chevron 28">
              <a:extLst>
                <a:ext uri="{FF2B5EF4-FFF2-40B4-BE49-F238E27FC236}">
                  <a16:creationId xmlns:a16="http://schemas.microsoft.com/office/drawing/2014/main" id="{241E41F0-4C9E-3021-F4FF-7A83E0F94C7E}"/>
                </a:ext>
              </a:extLst>
            </p:cNvPr>
            <p:cNvSpPr/>
            <p:nvPr/>
          </p:nvSpPr>
          <p:spPr>
            <a:xfrm rot="873179">
              <a:off x="6532253" y="1264448"/>
              <a:ext cx="229644" cy="250520"/>
            </a:xfrm>
            <a:prstGeom prst="chevron">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0" name="Chevron 29">
              <a:extLst>
                <a:ext uri="{FF2B5EF4-FFF2-40B4-BE49-F238E27FC236}">
                  <a16:creationId xmlns:a16="http://schemas.microsoft.com/office/drawing/2014/main" id="{B4F9A0B0-3067-F5F9-4BD8-DD3745826C39}"/>
                </a:ext>
              </a:extLst>
            </p:cNvPr>
            <p:cNvSpPr/>
            <p:nvPr/>
          </p:nvSpPr>
          <p:spPr>
            <a:xfrm rot="4506558">
              <a:off x="8220223" y="2885552"/>
              <a:ext cx="229644" cy="250520"/>
            </a:xfrm>
            <a:prstGeom prst="chevron">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Chevron 30">
              <a:extLst>
                <a:ext uri="{FF2B5EF4-FFF2-40B4-BE49-F238E27FC236}">
                  <a16:creationId xmlns:a16="http://schemas.microsoft.com/office/drawing/2014/main" id="{6C015BD2-03A3-D093-B191-CB9FF43964C6}"/>
                </a:ext>
              </a:extLst>
            </p:cNvPr>
            <p:cNvSpPr/>
            <p:nvPr/>
          </p:nvSpPr>
          <p:spPr>
            <a:xfrm rot="8285112">
              <a:off x="7735699" y="5055770"/>
              <a:ext cx="229644" cy="250520"/>
            </a:xfrm>
            <a:prstGeom prst="chevron">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Chevron 32">
              <a:extLst>
                <a:ext uri="{FF2B5EF4-FFF2-40B4-BE49-F238E27FC236}">
                  <a16:creationId xmlns:a16="http://schemas.microsoft.com/office/drawing/2014/main" id="{423B5F92-CA1B-0CD0-FCF9-52FF4184C2CE}"/>
                </a:ext>
              </a:extLst>
            </p:cNvPr>
            <p:cNvSpPr/>
            <p:nvPr/>
          </p:nvSpPr>
          <p:spPr>
            <a:xfrm rot="15374638">
              <a:off x="3475930" y="4059803"/>
              <a:ext cx="229644" cy="250520"/>
            </a:xfrm>
            <a:prstGeom prst="chevron">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3" name="Group 12">
              <a:extLst>
                <a:ext uri="{FF2B5EF4-FFF2-40B4-BE49-F238E27FC236}">
                  <a16:creationId xmlns:a16="http://schemas.microsoft.com/office/drawing/2014/main" id="{D783BB03-6B03-72B1-5637-E016D3F19C54}"/>
                </a:ext>
              </a:extLst>
            </p:cNvPr>
            <p:cNvGrpSpPr/>
            <p:nvPr/>
          </p:nvGrpSpPr>
          <p:grpSpPr>
            <a:xfrm>
              <a:off x="7283704" y="3229343"/>
              <a:ext cx="2458294" cy="1771978"/>
              <a:chOff x="7334240" y="3245515"/>
              <a:chExt cx="2458294" cy="1771978"/>
            </a:xfrm>
          </p:grpSpPr>
          <p:sp>
            <p:nvSpPr>
              <p:cNvPr id="69" name="Oval 68">
                <a:extLst>
                  <a:ext uri="{FF2B5EF4-FFF2-40B4-BE49-F238E27FC236}">
                    <a16:creationId xmlns:a16="http://schemas.microsoft.com/office/drawing/2014/main" id="{0E9AAE55-8993-C4D1-B072-C3DE5CF5C2C8}"/>
                  </a:ext>
                </a:extLst>
              </p:cNvPr>
              <p:cNvSpPr/>
              <p:nvPr/>
            </p:nvSpPr>
            <p:spPr>
              <a:xfrm>
                <a:off x="7635668" y="3245515"/>
                <a:ext cx="2009465" cy="1771978"/>
              </a:xfrm>
              <a:prstGeom prst="ellipse">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0" name="Picture 69" descr="A picture containing text&#10;&#10;Description automatically generated">
                <a:extLst>
                  <a:ext uri="{FF2B5EF4-FFF2-40B4-BE49-F238E27FC236}">
                    <a16:creationId xmlns:a16="http://schemas.microsoft.com/office/drawing/2014/main" id="{A429C12B-3ACA-B432-7A43-5CDF2D4F3A5A}"/>
                  </a:ext>
                </a:extLst>
              </p:cNvPr>
              <p:cNvPicPr>
                <a:picLocks noChangeAspect="1"/>
              </p:cNvPicPr>
              <p:nvPr/>
            </p:nvPicPr>
            <p:blipFill>
              <a:blip r:embed="rId3"/>
              <a:stretch>
                <a:fillRect/>
              </a:stretch>
            </p:blipFill>
            <p:spPr>
              <a:xfrm rot="314713">
                <a:off x="8508213" y="3337514"/>
                <a:ext cx="1284321" cy="1619997"/>
              </a:xfrm>
              <a:prstGeom prst="rect">
                <a:avLst/>
              </a:prstGeom>
            </p:spPr>
          </p:pic>
          <p:sp>
            <p:nvSpPr>
              <p:cNvPr id="71" name="TextBox 70">
                <a:extLst>
                  <a:ext uri="{FF2B5EF4-FFF2-40B4-BE49-F238E27FC236}">
                    <a16:creationId xmlns:a16="http://schemas.microsoft.com/office/drawing/2014/main" id="{B61E794C-9533-22CC-955C-925E066937AE}"/>
                  </a:ext>
                </a:extLst>
              </p:cNvPr>
              <p:cNvSpPr txBox="1"/>
              <p:nvPr/>
            </p:nvSpPr>
            <p:spPr>
              <a:xfrm>
                <a:off x="7334240" y="3623725"/>
                <a:ext cx="1743423" cy="9526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Lucida Sans" panose="020B0602030504020204" pitchFamily="34" charset="0"/>
                    <a:cs typeface="Arial"/>
                    <a:sym typeface="Arial"/>
                  </a:rPr>
                  <a:t>Child completes survey</a:t>
                </a:r>
              </a:p>
            </p:txBody>
          </p:sp>
        </p:grpSp>
        <p:grpSp>
          <p:nvGrpSpPr>
            <p:cNvPr id="14" name="Group 13">
              <a:extLst>
                <a:ext uri="{FF2B5EF4-FFF2-40B4-BE49-F238E27FC236}">
                  <a16:creationId xmlns:a16="http://schemas.microsoft.com/office/drawing/2014/main" id="{77837004-1E9F-65BA-36A2-93C03B889A36}"/>
                </a:ext>
              </a:extLst>
            </p:cNvPr>
            <p:cNvGrpSpPr/>
            <p:nvPr/>
          </p:nvGrpSpPr>
          <p:grpSpPr>
            <a:xfrm>
              <a:off x="3133505" y="4310690"/>
              <a:ext cx="2009465" cy="2259788"/>
              <a:chOff x="3163469" y="3873469"/>
              <a:chExt cx="2009465" cy="2259788"/>
            </a:xfrm>
          </p:grpSpPr>
          <p:sp>
            <p:nvSpPr>
              <p:cNvPr id="66" name="Oval 65">
                <a:extLst>
                  <a:ext uri="{FF2B5EF4-FFF2-40B4-BE49-F238E27FC236}">
                    <a16:creationId xmlns:a16="http://schemas.microsoft.com/office/drawing/2014/main" id="{5F754EEC-08F8-E059-F712-E891DF3D5393}"/>
                  </a:ext>
                </a:extLst>
              </p:cNvPr>
              <p:cNvSpPr/>
              <p:nvPr/>
            </p:nvSpPr>
            <p:spPr>
              <a:xfrm>
                <a:off x="3163469" y="3873469"/>
                <a:ext cx="2009465" cy="1771978"/>
              </a:xfrm>
              <a:prstGeom prst="ellipse">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7" name="Picture 66" descr="Graphical user interface, application&#10;&#10;Description automatically generated">
                <a:extLst>
                  <a:ext uri="{FF2B5EF4-FFF2-40B4-BE49-F238E27FC236}">
                    <a16:creationId xmlns:a16="http://schemas.microsoft.com/office/drawing/2014/main" id="{5F08D9D1-9C70-6A71-90ED-B53CE78A8208}"/>
                  </a:ext>
                </a:extLst>
              </p:cNvPr>
              <p:cNvPicPr>
                <a:picLocks noChangeAspect="1"/>
              </p:cNvPicPr>
              <p:nvPr/>
            </p:nvPicPr>
            <p:blipFill>
              <a:blip r:embed="rId4"/>
              <a:stretch>
                <a:fillRect/>
              </a:stretch>
            </p:blipFill>
            <p:spPr>
              <a:xfrm>
                <a:off x="3300151" y="4469134"/>
                <a:ext cx="1664123" cy="1664123"/>
              </a:xfrm>
              <a:prstGeom prst="rect">
                <a:avLst/>
              </a:prstGeom>
            </p:spPr>
          </p:pic>
          <p:sp>
            <p:nvSpPr>
              <p:cNvPr id="68" name="TextBox 67">
                <a:extLst>
                  <a:ext uri="{FF2B5EF4-FFF2-40B4-BE49-F238E27FC236}">
                    <a16:creationId xmlns:a16="http://schemas.microsoft.com/office/drawing/2014/main" id="{021D15C3-2F18-6514-DC47-B2FD085B4143}"/>
                  </a:ext>
                </a:extLst>
              </p:cNvPr>
              <p:cNvSpPr txBox="1"/>
              <p:nvPr/>
            </p:nvSpPr>
            <p:spPr>
              <a:xfrm>
                <a:off x="3323126" y="4123215"/>
                <a:ext cx="1730036" cy="6748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
                    <a:cs typeface="Arial"/>
                    <a:sym typeface="Arial"/>
                  </a:rPr>
                  <a:t> Results are displayed</a:t>
                </a:r>
              </a:p>
            </p:txBody>
          </p:sp>
        </p:grpSp>
        <p:grpSp>
          <p:nvGrpSpPr>
            <p:cNvPr id="15" name="Group 14">
              <a:extLst>
                <a:ext uri="{FF2B5EF4-FFF2-40B4-BE49-F238E27FC236}">
                  <a16:creationId xmlns:a16="http://schemas.microsoft.com/office/drawing/2014/main" id="{E1B31E6D-A508-E496-C17E-A740A2D4EA62}"/>
                </a:ext>
              </a:extLst>
            </p:cNvPr>
            <p:cNvGrpSpPr/>
            <p:nvPr/>
          </p:nvGrpSpPr>
          <p:grpSpPr>
            <a:xfrm>
              <a:off x="4325941" y="198394"/>
              <a:ext cx="2025032" cy="2015826"/>
              <a:chOff x="4569493" y="-50155"/>
              <a:chExt cx="2025032" cy="2015826"/>
            </a:xfrm>
          </p:grpSpPr>
          <p:sp>
            <p:nvSpPr>
              <p:cNvPr id="31" name="Oval 30">
                <a:extLst>
                  <a:ext uri="{FF2B5EF4-FFF2-40B4-BE49-F238E27FC236}">
                    <a16:creationId xmlns:a16="http://schemas.microsoft.com/office/drawing/2014/main" id="{834F44A3-1C66-5D0A-614D-F22A76D235BF}"/>
                  </a:ext>
                </a:extLst>
              </p:cNvPr>
              <p:cNvSpPr/>
              <p:nvPr/>
            </p:nvSpPr>
            <p:spPr>
              <a:xfrm>
                <a:off x="4569493" y="193693"/>
                <a:ext cx="2009465" cy="1771978"/>
              </a:xfrm>
              <a:prstGeom prst="ellipse">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4" name="Picture 63" descr="A picture containing text, queen&#10;&#10;Description automatically generated">
                <a:extLst>
                  <a:ext uri="{FF2B5EF4-FFF2-40B4-BE49-F238E27FC236}">
                    <a16:creationId xmlns:a16="http://schemas.microsoft.com/office/drawing/2014/main" id="{2BF1A705-8D10-7CBB-DD91-2500904F5FDB}"/>
                  </a:ext>
                </a:extLst>
              </p:cNvPr>
              <p:cNvPicPr>
                <a:picLocks noChangeAspect="1"/>
              </p:cNvPicPr>
              <p:nvPr/>
            </p:nvPicPr>
            <p:blipFill>
              <a:blip r:embed="rId5"/>
              <a:stretch>
                <a:fillRect/>
              </a:stretch>
            </p:blipFill>
            <p:spPr>
              <a:xfrm rot="1114103">
                <a:off x="4742974" y="-50155"/>
                <a:ext cx="1564079" cy="1031261"/>
              </a:xfrm>
              <a:prstGeom prst="rect">
                <a:avLst/>
              </a:prstGeom>
            </p:spPr>
          </p:pic>
          <p:sp>
            <p:nvSpPr>
              <p:cNvPr id="65" name="TextBox 64">
                <a:extLst>
                  <a:ext uri="{FF2B5EF4-FFF2-40B4-BE49-F238E27FC236}">
                    <a16:creationId xmlns:a16="http://schemas.microsoft.com/office/drawing/2014/main" id="{09D7D3C8-C056-B0E5-9999-2F67145A10E2}"/>
                  </a:ext>
                </a:extLst>
              </p:cNvPr>
              <p:cNvSpPr txBox="1"/>
              <p:nvPr/>
            </p:nvSpPr>
            <p:spPr>
              <a:xfrm>
                <a:off x="4691080" y="888853"/>
                <a:ext cx="1903445" cy="9526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Lucida Sans" panose="020B0602030504020204" pitchFamily="34" charset="0"/>
                    <a:cs typeface="Arial"/>
                    <a:sym typeface="Arial"/>
                  </a:rPr>
                  <a:t>Aggregated data report is created</a:t>
                </a:r>
              </a:p>
            </p:txBody>
          </p:sp>
        </p:grpSp>
        <p:grpSp>
          <p:nvGrpSpPr>
            <p:cNvPr id="16" name="Group 15">
              <a:extLst>
                <a:ext uri="{FF2B5EF4-FFF2-40B4-BE49-F238E27FC236}">
                  <a16:creationId xmlns:a16="http://schemas.microsoft.com/office/drawing/2014/main" id="{575149D3-A1EB-AA3E-A736-13188D60EE00}"/>
                </a:ext>
              </a:extLst>
            </p:cNvPr>
            <p:cNvGrpSpPr/>
            <p:nvPr/>
          </p:nvGrpSpPr>
          <p:grpSpPr>
            <a:xfrm>
              <a:off x="2400959" y="2042664"/>
              <a:ext cx="2033835" cy="1793873"/>
              <a:chOff x="2603743" y="1611731"/>
              <a:chExt cx="2033835" cy="1793873"/>
            </a:xfrm>
          </p:grpSpPr>
          <p:sp>
            <p:nvSpPr>
              <p:cNvPr id="27" name="Oval 26">
                <a:extLst>
                  <a:ext uri="{FF2B5EF4-FFF2-40B4-BE49-F238E27FC236}">
                    <a16:creationId xmlns:a16="http://schemas.microsoft.com/office/drawing/2014/main" id="{9301BC3C-D498-AD4A-D256-FBF3D9BF7974}"/>
                  </a:ext>
                </a:extLst>
              </p:cNvPr>
              <p:cNvSpPr/>
              <p:nvPr/>
            </p:nvSpPr>
            <p:spPr>
              <a:xfrm>
                <a:off x="2628113" y="1611731"/>
                <a:ext cx="2009465" cy="1771978"/>
              </a:xfrm>
              <a:prstGeom prst="ellipse">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8" name="Picture 27" descr="Icon&#10;&#10;Description automatically generated">
                <a:extLst>
                  <a:ext uri="{FF2B5EF4-FFF2-40B4-BE49-F238E27FC236}">
                    <a16:creationId xmlns:a16="http://schemas.microsoft.com/office/drawing/2014/main" id="{B03DEFA0-1A90-8443-DAFF-84B07B1EF9ED}"/>
                  </a:ext>
                </a:extLst>
              </p:cNvPr>
              <p:cNvPicPr>
                <a:picLocks noChangeAspect="1"/>
              </p:cNvPicPr>
              <p:nvPr/>
            </p:nvPicPr>
            <p:blipFill>
              <a:blip r:embed="rId6"/>
              <a:stretch>
                <a:fillRect/>
              </a:stretch>
            </p:blipFill>
            <p:spPr>
              <a:xfrm>
                <a:off x="3340030" y="2386881"/>
                <a:ext cx="1018723" cy="1018723"/>
              </a:xfrm>
              <a:prstGeom prst="rect">
                <a:avLst/>
              </a:prstGeom>
            </p:spPr>
          </p:pic>
          <p:sp>
            <p:nvSpPr>
              <p:cNvPr id="29" name="TextBox 28">
                <a:extLst>
                  <a:ext uri="{FF2B5EF4-FFF2-40B4-BE49-F238E27FC236}">
                    <a16:creationId xmlns:a16="http://schemas.microsoft.com/office/drawing/2014/main" id="{FB979002-3B0F-23C4-118C-AA9DB8E59505}"/>
                  </a:ext>
                </a:extLst>
              </p:cNvPr>
              <p:cNvSpPr txBox="1"/>
              <p:nvPr/>
            </p:nvSpPr>
            <p:spPr>
              <a:xfrm>
                <a:off x="2628548" y="1887338"/>
                <a:ext cx="1950172" cy="6748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Lucida Sans" panose="020B0602030504020204" pitchFamily="34" charset="0"/>
                    <a:cs typeface="Arial"/>
                    <a:sym typeface="Arial"/>
                  </a:rPr>
                  <a:t>Upload/save data over Wi-Fi</a:t>
                </a:r>
              </a:p>
            </p:txBody>
          </p:sp>
          <p:pic>
            <p:nvPicPr>
              <p:cNvPr id="30" name="Picture 2" descr="Internal Use Only] REDCap Images - REDCap Documentation - UIowa Wiki">
                <a:extLst>
                  <a:ext uri="{FF2B5EF4-FFF2-40B4-BE49-F238E27FC236}">
                    <a16:creationId xmlns:a16="http://schemas.microsoft.com/office/drawing/2014/main" id="{1781D17E-DD7A-873A-26EA-77E8593E384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03743" y="2354593"/>
                <a:ext cx="1032638" cy="10070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FDB506EF-60C2-957D-737C-F6F9FD9CA87A}"/>
                </a:ext>
              </a:extLst>
            </p:cNvPr>
            <p:cNvGrpSpPr/>
            <p:nvPr/>
          </p:nvGrpSpPr>
          <p:grpSpPr>
            <a:xfrm>
              <a:off x="6752744" y="27934"/>
              <a:ext cx="2489802" cy="2739876"/>
              <a:chOff x="6879269" y="1639"/>
              <a:chExt cx="2421483" cy="2747305"/>
            </a:xfrm>
          </p:grpSpPr>
          <p:sp>
            <p:nvSpPr>
              <p:cNvPr id="24" name="Oval 23">
                <a:extLst>
                  <a:ext uri="{FF2B5EF4-FFF2-40B4-BE49-F238E27FC236}">
                    <a16:creationId xmlns:a16="http://schemas.microsoft.com/office/drawing/2014/main" id="{6F494E55-4769-40DB-9E5C-10CEADA69AAD}"/>
                  </a:ext>
                </a:extLst>
              </p:cNvPr>
              <p:cNvSpPr/>
              <p:nvPr/>
            </p:nvSpPr>
            <p:spPr>
              <a:xfrm>
                <a:off x="7023764" y="976966"/>
                <a:ext cx="2009465" cy="1771978"/>
              </a:xfrm>
              <a:prstGeom prst="ellipse">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TextBox 24">
                <a:extLst>
                  <a:ext uri="{FF2B5EF4-FFF2-40B4-BE49-F238E27FC236}">
                    <a16:creationId xmlns:a16="http://schemas.microsoft.com/office/drawing/2014/main" id="{2095B8DA-8939-4746-9E5D-300BCFD09D10}"/>
                  </a:ext>
                </a:extLst>
              </p:cNvPr>
              <p:cNvSpPr txBox="1"/>
              <p:nvPr/>
            </p:nvSpPr>
            <p:spPr>
              <a:xfrm>
                <a:off x="7038904" y="1581071"/>
                <a:ext cx="1954326" cy="955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Lucida Sans" panose="020B0602030504020204" pitchFamily="34" charset="0"/>
                    <a:cs typeface="Arial"/>
                    <a:sym typeface="Arial"/>
                  </a:rPr>
                  <a:t>Final report informs local programming</a:t>
                </a:r>
              </a:p>
            </p:txBody>
          </p:sp>
          <p:pic>
            <p:nvPicPr>
              <p:cNvPr id="26" name="Picture 25" descr="A picture containing text&#10;&#10;Description automatically generated">
                <a:extLst>
                  <a:ext uri="{FF2B5EF4-FFF2-40B4-BE49-F238E27FC236}">
                    <a16:creationId xmlns:a16="http://schemas.microsoft.com/office/drawing/2014/main" id="{66AFC57B-A643-B0A2-D60A-C90B73762EB3}"/>
                  </a:ext>
                </a:extLst>
              </p:cNvPr>
              <p:cNvPicPr>
                <a:picLocks noChangeAspect="1"/>
              </p:cNvPicPr>
              <p:nvPr/>
            </p:nvPicPr>
            <p:blipFill>
              <a:blip r:embed="rId9"/>
              <a:stretch>
                <a:fillRect/>
              </a:stretch>
            </p:blipFill>
            <p:spPr>
              <a:xfrm>
                <a:off x="6879269" y="1639"/>
                <a:ext cx="2421483" cy="1871147"/>
              </a:xfrm>
              <a:prstGeom prst="rect">
                <a:avLst/>
              </a:prstGeom>
            </p:spPr>
          </p:pic>
        </p:grpSp>
        <p:grpSp>
          <p:nvGrpSpPr>
            <p:cNvPr id="18" name="Group 17">
              <a:extLst>
                <a:ext uri="{FF2B5EF4-FFF2-40B4-BE49-F238E27FC236}">
                  <a16:creationId xmlns:a16="http://schemas.microsoft.com/office/drawing/2014/main" id="{7D3CD6A5-F177-A385-4B83-F6A356DF5AEA}"/>
                </a:ext>
              </a:extLst>
            </p:cNvPr>
            <p:cNvGrpSpPr/>
            <p:nvPr/>
          </p:nvGrpSpPr>
          <p:grpSpPr>
            <a:xfrm>
              <a:off x="5621010" y="3985178"/>
              <a:ext cx="2105905" cy="2653343"/>
              <a:chOff x="5599520" y="3726367"/>
              <a:chExt cx="2105905" cy="2653343"/>
            </a:xfrm>
          </p:grpSpPr>
          <p:sp>
            <p:nvSpPr>
              <p:cNvPr id="21" name="Oval 20">
                <a:extLst>
                  <a:ext uri="{FF2B5EF4-FFF2-40B4-BE49-F238E27FC236}">
                    <a16:creationId xmlns:a16="http://schemas.microsoft.com/office/drawing/2014/main" id="{944C4144-4529-AFAF-0261-308D7CA92819}"/>
                  </a:ext>
                </a:extLst>
              </p:cNvPr>
              <p:cNvSpPr/>
              <p:nvPr/>
            </p:nvSpPr>
            <p:spPr>
              <a:xfrm>
                <a:off x="5617182" y="4607732"/>
                <a:ext cx="2009465" cy="1771978"/>
              </a:xfrm>
              <a:prstGeom prst="ellipse">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5E5BBF68-B059-DB31-A486-CB8333D75D99}"/>
                  </a:ext>
                </a:extLst>
              </p:cNvPr>
              <p:cNvSpPr txBox="1"/>
              <p:nvPr/>
            </p:nvSpPr>
            <p:spPr>
              <a:xfrm>
                <a:off x="5599520" y="5476662"/>
                <a:ext cx="1928061" cy="6748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Lucida Sans" panose="020B0602030504020204" pitchFamily="34" charset="0"/>
                    <a:cs typeface="Arial"/>
                    <a:sym typeface="Arial"/>
                  </a:rPr>
                  <a:t> Brief Assessment</a:t>
                </a:r>
              </a:p>
            </p:txBody>
          </p:sp>
          <p:pic>
            <p:nvPicPr>
              <p:cNvPr id="23" name="Picture 22">
                <a:extLst>
                  <a:ext uri="{FF2B5EF4-FFF2-40B4-BE49-F238E27FC236}">
                    <a16:creationId xmlns:a16="http://schemas.microsoft.com/office/drawing/2014/main" id="{40C73E3A-5604-48E9-3ACA-7430FFC367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6916" y="3726367"/>
                <a:ext cx="1948509" cy="1948509"/>
              </a:xfrm>
              <a:prstGeom prst="rect">
                <a:avLst/>
              </a:prstGeom>
            </p:spPr>
          </p:pic>
        </p:grpSp>
        <p:sp>
          <p:nvSpPr>
            <p:cNvPr id="19" name="Chevron 41">
              <a:extLst>
                <a:ext uri="{FF2B5EF4-FFF2-40B4-BE49-F238E27FC236}">
                  <a16:creationId xmlns:a16="http://schemas.microsoft.com/office/drawing/2014/main" id="{E4AE01AA-D8DE-F469-FC53-CCCFE41D950B}"/>
                </a:ext>
              </a:extLst>
            </p:cNvPr>
            <p:cNvSpPr/>
            <p:nvPr/>
          </p:nvSpPr>
          <p:spPr>
            <a:xfrm rot="19199123">
              <a:off x="4116223" y="1859554"/>
              <a:ext cx="229644" cy="250520"/>
            </a:xfrm>
            <a:prstGeom prst="chevron">
              <a:avLst>
                <a:gd name="adj" fmla="val 42626"/>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0" name="Chevron 43">
              <a:extLst>
                <a:ext uri="{FF2B5EF4-FFF2-40B4-BE49-F238E27FC236}">
                  <a16:creationId xmlns:a16="http://schemas.microsoft.com/office/drawing/2014/main" id="{126C5952-15E7-7370-A96B-37A5C3ADD238}"/>
                </a:ext>
              </a:extLst>
            </p:cNvPr>
            <p:cNvSpPr/>
            <p:nvPr/>
          </p:nvSpPr>
          <p:spPr>
            <a:xfrm rot="11859484">
              <a:off x="5247496" y="5805999"/>
              <a:ext cx="229644" cy="250520"/>
            </a:xfrm>
            <a:prstGeom prst="chevron">
              <a:avLst>
                <a:gd name="adj" fmla="val 42626"/>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spTree>
    <p:extLst>
      <p:ext uri="{BB962C8B-B14F-4D97-AF65-F5344CB8AC3E}">
        <p14:creationId xmlns:p14="http://schemas.microsoft.com/office/powerpoint/2010/main" val="1999311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812481" y="0"/>
            <a:ext cx="10852881"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1D1D1D"/>
              </a:buClr>
              <a:buSzPts val="4000"/>
              <a:buFont typeface="Merriweather Light"/>
              <a:buNone/>
            </a:pPr>
            <a:r>
              <a:rPr lang="en-CA" sz="4000"/>
              <a:t>ACHWM and the OCAP Principles</a:t>
            </a:r>
            <a:endParaRPr sz="4000"/>
          </a:p>
        </p:txBody>
      </p:sp>
      <p:sp>
        <p:nvSpPr>
          <p:cNvPr id="123" name="Google Shape;123;p21"/>
          <p:cNvSpPr txBox="1">
            <a:spLocks noGrp="1"/>
          </p:cNvSpPr>
          <p:nvPr>
            <p:ph type="body" idx="1"/>
          </p:nvPr>
        </p:nvSpPr>
        <p:spPr>
          <a:xfrm>
            <a:off x="812481" y="977933"/>
            <a:ext cx="11182255" cy="5702785"/>
          </a:xfrm>
          <a:prstGeom prst="rect">
            <a:avLst/>
          </a:prstGeom>
          <a:noFill/>
          <a:ln>
            <a:noFill/>
          </a:ln>
        </p:spPr>
        <p:txBody>
          <a:bodyPr spcFirstLastPara="1" wrap="square" lIns="91425" tIns="45700" rIns="91425" bIns="45700" anchor="t" anchorCtr="0">
            <a:normAutofit/>
          </a:bodyPr>
          <a:lstStyle/>
          <a:p>
            <a:pPr marL="76200" lvl="0" indent="0" algn="l" rtl="0">
              <a:lnSpc>
                <a:spcPct val="120000"/>
              </a:lnSpc>
              <a:spcBef>
                <a:spcPts val="0"/>
              </a:spcBef>
              <a:spcAft>
                <a:spcPts val="0"/>
              </a:spcAft>
              <a:buSzPct val="129032"/>
              <a:buNone/>
            </a:pPr>
            <a:r>
              <a:rPr lang="en-CA" sz="2400">
                <a:solidFill>
                  <a:srgbClr val="000000"/>
                </a:solidFill>
                <a:latin typeface="Lucida Sans"/>
                <a:ea typeface="Lucida Sans"/>
                <a:cs typeface="Lucida Sans"/>
                <a:sym typeface="Lucida Sans"/>
              </a:rPr>
              <a:t>Ownership</a:t>
            </a:r>
            <a:endParaRPr sz="2400">
              <a:latin typeface="Lucida Sans"/>
              <a:ea typeface="Lucida Sans"/>
              <a:cs typeface="Lucida Sans"/>
              <a:sym typeface="Lucida Sans"/>
            </a:endParaRPr>
          </a:p>
          <a:p>
            <a:pPr marL="762000" lvl="0" indent="-317500" algn="l" rtl="0">
              <a:lnSpc>
                <a:spcPct val="120000"/>
              </a:lnSpc>
              <a:spcBef>
                <a:spcPts val="0"/>
              </a:spcBef>
              <a:spcAft>
                <a:spcPts val="0"/>
              </a:spcAft>
              <a:buSzPct val="129032"/>
              <a:buFont typeface="Noto Sans Symbols"/>
              <a:buChar char="▪"/>
            </a:pPr>
            <a:r>
              <a:rPr lang="en-CA" sz="2400">
                <a:solidFill>
                  <a:srgbClr val="000000"/>
                </a:solidFill>
                <a:latin typeface="Lucida Sans"/>
                <a:ea typeface="Lucida Sans"/>
                <a:cs typeface="Lucida Sans"/>
                <a:sym typeface="Lucida Sans"/>
              </a:rPr>
              <a:t>Setting up projects</a:t>
            </a:r>
            <a:endParaRPr sz="2400">
              <a:latin typeface="Lucida Sans"/>
              <a:ea typeface="Lucida Sans"/>
              <a:cs typeface="Lucida Sans"/>
              <a:sym typeface="Lucida Sans"/>
            </a:endParaRPr>
          </a:p>
          <a:p>
            <a:pPr marL="762000" lvl="0" indent="-317500" algn="l" rtl="0">
              <a:lnSpc>
                <a:spcPct val="120000"/>
              </a:lnSpc>
              <a:spcBef>
                <a:spcPts val="0"/>
              </a:spcBef>
              <a:spcAft>
                <a:spcPts val="0"/>
              </a:spcAft>
              <a:buSzPct val="129032"/>
              <a:buFont typeface="Noto Sans Symbols"/>
              <a:buChar char="▪"/>
            </a:pPr>
            <a:r>
              <a:rPr lang="en-CA" sz="2400">
                <a:solidFill>
                  <a:srgbClr val="000000"/>
                </a:solidFill>
                <a:latin typeface="Lucida Sans"/>
                <a:ea typeface="Lucida Sans"/>
                <a:cs typeface="Lucida Sans"/>
                <a:sym typeface="Lucida Sans"/>
              </a:rPr>
              <a:t>Separating data by community </a:t>
            </a:r>
            <a:endParaRPr sz="2400">
              <a:latin typeface="Lucida Sans"/>
              <a:ea typeface="Lucida Sans"/>
              <a:cs typeface="Lucida Sans"/>
              <a:sym typeface="Lucida Sans"/>
            </a:endParaRPr>
          </a:p>
          <a:p>
            <a:pPr marL="76200" lvl="0" indent="0" algn="l" rtl="0">
              <a:lnSpc>
                <a:spcPct val="120000"/>
              </a:lnSpc>
              <a:spcBef>
                <a:spcPts val="0"/>
              </a:spcBef>
              <a:spcAft>
                <a:spcPts val="0"/>
              </a:spcAft>
              <a:buSzPct val="129032"/>
              <a:buNone/>
            </a:pPr>
            <a:r>
              <a:rPr lang="en-CA" sz="2400">
                <a:solidFill>
                  <a:srgbClr val="000000"/>
                </a:solidFill>
                <a:latin typeface="Lucida Sans"/>
                <a:ea typeface="Lucida Sans"/>
                <a:cs typeface="Lucida Sans"/>
                <a:sym typeface="Lucida Sans"/>
              </a:rPr>
              <a:t>Control</a:t>
            </a:r>
            <a:endParaRPr sz="2400">
              <a:latin typeface="Lucida Sans"/>
              <a:ea typeface="Lucida Sans"/>
              <a:cs typeface="Lucida Sans"/>
              <a:sym typeface="Lucida Sans"/>
            </a:endParaRPr>
          </a:p>
          <a:p>
            <a:pPr marL="762000" lvl="0" indent="-317500" algn="l" rtl="0">
              <a:lnSpc>
                <a:spcPct val="120000"/>
              </a:lnSpc>
              <a:spcBef>
                <a:spcPts val="0"/>
              </a:spcBef>
              <a:spcAft>
                <a:spcPts val="0"/>
              </a:spcAft>
              <a:buSzPct val="129032"/>
              <a:buFont typeface="Noto Sans Symbols"/>
              <a:buChar char="▪"/>
            </a:pPr>
            <a:r>
              <a:rPr lang="en-CA" sz="2400">
                <a:solidFill>
                  <a:srgbClr val="000000"/>
                </a:solidFill>
                <a:latin typeface="Lucida Sans"/>
                <a:ea typeface="Lucida Sans"/>
                <a:cs typeface="Lucida Sans"/>
                <a:sym typeface="Lucida Sans"/>
              </a:rPr>
              <a:t>Adding or removing team members</a:t>
            </a:r>
            <a:endParaRPr sz="2400">
              <a:latin typeface="Lucida Sans"/>
              <a:ea typeface="Lucida Sans"/>
              <a:cs typeface="Lucida Sans"/>
              <a:sym typeface="Lucida Sans"/>
            </a:endParaRPr>
          </a:p>
          <a:p>
            <a:pPr marL="762000" lvl="0" indent="-317500" algn="l" rtl="0">
              <a:lnSpc>
                <a:spcPct val="120000"/>
              </a:lnSpc>
              <a:spcBef>
                <a:spcPts val="0"/>
              </a:spcBef>
              <a:spcAft>
                <a:spcPts val="0"/>
              </a:spcAft>
              <a:buSzPct val="129032"/>
              <a:buFont typeface="Noto Sans Symbols"/>
              <a:buChar char="▪"/>
            </a:pPr>
            <a:r>
              <a:rPr lang="en-CA" sz="2400">
                <a:solidFill>
                  <a:srgbClr val="000000"/>
                </a:solidFill>
                <a:latin typeface="Lucida Sans"/>
                <a:ea typeface="Lucida Sans"/>
                <a:cs typeface="Lucida Sans"/>
                <a:sym typeface="Lucida Sans"/>
              </a:rPr>
              <a:t>Removing data from the </a:t>
            </a:r>
            <a:r>
              <a:rPr lang="en-CA" sz="2400" err="1">
                <a:solidFill>
                  <a:srgbClr val="000000"/>
                </a:solidFill>
                <a:latin typeface="Lucida Sans"/>
                <a:ea typeface="Lucida Sans"/>
                <a:cs typeface="Lucida Sans"/>
                <a:sym typeface="Lucida Sans"/>
              </a:rPr>
              <a:t>REDCap</a:t>
            </a:r>
            <a:r>
              <a:rPr lang="en-CA" sz="2400">
                <a:solidFill>
                  <a:srgbClr val="000000"/>
                </a:solidFill>
                <a:latin typeface="Lucida Sans"/>
                <a:ea typeface="Lucida Sans"/>
                <a:cs typeface="Lucida Sans"/>
                <a:sym typeface="Lucida Sans"/>
              </a:rPr>
              <a:t> server</a:t>
            </a:r>
            <a:endParaRPr sz="2400">
              <a:latin typeface="Lucida Sans"/>
              <a:ea typeface="Lucida Sans"/>
              <a:cs typeface="Lucida Sans"/>
              <a:sym typeface="Lucida Sans"/>
            </a:endParaRPr>
          </a:p>
          <a:p>
            <a:pPr marL="76200" lvl="0" indent="0" algn="l" rtl="0">
              <a:lnSpc>
                <a:spcPct val="120000"/>
              </a:lnSpc>
              <a:spcBef>
                <a:spcPts val="0"/>
              </a:spcBef>
              <a:spcAft>
                <a:spcPts val="0"/>
              </a:spcAft>
              <a:buSzPct val="129032"/>
              <a:buNone/>
            </a:pPr>
            <a:r>
              <a:rPr lang="en-CA" sz="2400">
                <a:solidFill>
                  <a:srgbClr val="000000"/>
                </a:solidFill>
                <a:latin typeface="Lucida Sans"/>
                <a:ea typeface="Lucida Sans"/>
                <a:cs typeface="Lucida Sans"/>
                <a:sym typeface="Lucida Sans"/>
              </a:rPr>
              <a:t>Access</a:t>
            </a:r>
            <a:endParaRPr sz="2400">
              <a:latin typeface="Lucida Sans"/>
              <a:ea typeface="Lucida Sans"/>
              <a:cs typeface="Lucida Sans"/>
              <a:sym typeface="Lucida Sans"/>
            </a:endParaRPr>
          </a:p>
          <a:p>
            <a:pPr marL="762000" lvl="0" indent="-317500" algn="l" rtl="0">
              <a:lnSpc>
                <a:spcPct val="120000"/>
              </a:lnSpc>
              <a:spcBef>
                <a:spcPts val="0"/>
              </a:spcBef>
              <a:spcAft>
                <a:spcPts val="0"/>
              </a:spcAft>
              <a:buSzPct val="129032"/>
              <a:buFont typeface="Noto Sans Symbols"/>
              <a:buChar char="▪"/>
            </a:pPr>
            <a:r>
              <a:rPr lang="en-CA" sz="2400">
                <a:solidFill>
                  <a:srgbClr val="000000"/>
                </a:solidFill>
                <a:latin typeface="Lucida Sans"/>
                <a:ea typeface="Lucida Sans"/>
                <a:cs typeface="Lucida Sans"/>
                <a:sym typeface="Lucida Sans"/>
              </a:rPr>
              <a:t>Reporting controlled by passwords (online)</a:t>
            </a:r>
            <a:endParaRPr sz="2400">
              <a:latin typeface="Lucida Sans"/>
              <a:ea typeface="Lucida Sans"/>
              <a:cs typeface="Lucida Sans"/>
              <a:sym typeface="Lucida Sans"/>
            </a:endParaRPr>
          </a:p>
          <a:p>
            <a:pPr marL="76200" lvl="0" indent="0" algn="l" rtl="0">
              <a:lnSpc>
                <a:spcPct val="120000"/>
              </a:lnSpc>
              <a:spcBef>
                <a:spcPts val="0"/>
              </a:spcBef>
              <a:spcAft>
                <a:spcPts val="0"/>
              </a:spcAft>
              <a:buSzPct val="129032"/>
              <a:buNone/>
            </a:pPr>
            <a:r>
              <a:rPr lang="en-CA" sz="2400">
                <a:solidFill>
                  <a:srgbClr val="000000"/>
                </a:solidFill>
                <a:latin typeface="Lucida Sans"/>
                <a:ea typeface="Lucida Sans"/>
                <a:cs typeface="Lucida Sans"/>
                <a:sym typeface="Lucida Sans"/>
              </a:rPr>
              <a:t>Possession</a:t>
            </a:r>
            <a:endParaRPr sz="2400">
              <a:latin typeface="Lucida Sans"/>
              <a:ea typeface="Lucida Sans"/>
              <a:cs typeface="Lucida Sans"/>
              <a:sym typeface="Lucida Sans"/>
            </a:endParaRPr>
          </a:p>
          <a:p>
            <a:pPr marL="762000" lvl="0" indent="-317500" algn="l" rtl="0">
              <a:lnSpc>
                <a:spcPct val="120000"/>
              </a:lnSpc>
              <a:spcBef>
                <a:spcPts val="0"/>
              </a:spcBef>
              <a:spcAft>
                <a:spcPts val="0"/>
              </a:spcAft>
              <a:buSzPct val="129032"/>
              <a:buFont typeface="Noto Sans Symbols"/>
              <a:buChar char="▪"/>
            </a:pPr>
            <a:r>
              <a:rPr lang="en-CA" sz="2400">
                <a:solidFill>
                  <a:srgbClr val="000000"/>
                </a:solidFill>
                <a:latin typeface="Lucida Sans"/>
                <a:ea typeface="Lucida Sans"/>
                <a:cs typeface="Lucida Sans"/>
                <a:sym typeface="Lucida Sans"/>
              </a:rPr>
              <a:t>Storing and backing up on an academic server</a:t>
            </a:r>
            <a:endParaRPr sz="2400"/>
          </a:p>
          <a:p>
            <a:pPr marL="762000" lvl="0" indent="-317500" algn="l" rtl="0">
              <a:lnSpc>
                <a:spcPct val="120000"/>
              </a:lnSpc>
              <a:spcBef>
                <a:spcPts val="0"/>
              </a:spcBef>
              <a:spcAft>
                <a:spcPts val="0"/>
              </a:spcAft>
              <a:buSzPct val="129032"/>
              <a:buFont typeface="Noto Sans Symbols"/>
              <a:buChar char="▪"/>
            </a:pPr>
            <a:r>
              <a:rPr lang="en-CA" sz="2400">
                <a:solidFill>
                  <a:srgbClr val="000000"/>
                </a:solidFill>
                <a:latin typeface="Lucida Sans"/>
                <a:ea typeface="Lucida Sans"/>
                <a:cs typeface="Lucida Sans"/>
                <a:sym typeface="Lucida Sans"/>
              </a:rPr>
              <a:t>Downloading via password protection</a:t>
            </a:r>
            <a:endParaRPr sz="2400"/>
          </a:p>
          <a:p>
            <a:pPr marL="984250" lvl="0" indent="-450850" algn="l" rtl="0">
              <a:lnSpc>
                <a:spcPct val="120000"/>
              </a:lnSpc>
              <a:spcBef>
                <a:spcPts val="200"/>
              </a:spcBef>
              <a:spcAft>
                <a:spcPts val="0"/>
              </a:spcAft>
              <a:buSzPct val="154838"/>
              <a:buFont typeface="Noto Sans Symbols"/>
              <a:buNone/>
            </a:pPr>
            <a:endParaRPr sz="2400">
              <a:solidFill>
                <a:srgbClr val="000000"/>
              </a:solidFill>
              <a:latin typeface="Raleway Thin"/>
              <a:ea typeface="Raleway Thin"/>
              <a:cs typeface="Raleway Thin"/>
              <a:sym typeface="Raleway Thin"/>
            </a:endParaRPr>
          </a:p>
          <a:p>
            <a:pPr marL="914400" lvl="1" indent="-181896" algn="l" rtl="0">
              <a:lnSpc>
                <a:spcPct val="100000"/>
              </a:lnSpc>
              <a:spcBef>
                <a:spcPts val="480"/>
              </a:spcBef>
              <a:spcAft>
                <a:spcPts val="0"/>
              </a:spcAft>
              <a:buSzPct val="129032"/>
              <a:buFont typeface="Noto Sans Symbols"/>
              <a:buNone/>
            </a:pPr>
            <a:endParaRPr/>
          </a:p>
        </p:txBody>
      </p:sp>
      <p:pic>
        <p:nvPicPr>
          <p:cNvPr id="124" name="Google Shape;124;p21"/>
          <p:cNvPicPr preferRelativeResize="0"/>
          <p:nvPr/>
        </p:nvPicPr>
        <p:blipFill rotWithShape="1">
          <a:blip r:embed="rId3">
            <a:alphaModFix/>
          </a:blip>
          <a:srcRect/>
          <a:stretch/>
        </p:blipFill>
        <p:spPr>
          <a:xfrm>
            <a:off x="9082458" y="-816109"/>
            <a:ext cx="3142593" cy="3142593"/>
          </a:xfrm>
          <a:prstGeom prst="rect">
            <a:avLst/>
          </a:prstGeom>
          <a:noFill/>
          <a:ln>
            <a:noFill/>
          </a:ln>
        </p:spPr>
      </p:pic>
    </p:spTree>
    <p:extLst>
      <p:ext uri="{BB962C8B-B14F-4D97-AF65-F5344CB8AC3E}">
        <p14:creationId xmlns:p14="http://schemas.microsoft.com/office/powerpoint/2010/main" val="701736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72"/>
          <p:cNvSpPr txBox="1">
            <a:spLocks noGrp="1"/>
          </p:cNvSpPr>
          <p:nvPr>
            <p:ph type="title"/>
          </p:nvPr>
        </p:nvSpPr>
        <p:spPr>
          <a:xfrm>
            <a:off x="431800" y="1927141"/>
            <a:ext cx="11391900" cy="1362075"/>
          </a:xfrm>
          <a:prstGeom prst="rect">
            <a:avLst/>
          </a:prstGeom>
          <a:noFill/>
          <a:ln>
            <a:noFill/>
          </a:ln>
        </p:spPr>
        <p:txBody>
          <a:bodyPr spcFirstLastPara="1" wrap="square" lIns="91425" tIns="45700" rIns="91425" bIns="45700" anchor="ctr" anchorCtr="0">
            <a:noAutofit/>
          </a:bodyPr>
          <a:lstStyle/>
          <a:p>
            <a:pPr marL="114110" lvl="0" indent="0" algn="l" rtl="0">
              <a:lnSpc>
                <a:spcPct val="150000"/>
              </a:lnSpc>
              <a:spcBef>
                <a:spcPts val="0"/>
              </a:spcBef>
              <a:spcAft>
                <a:spcPts val="0"/>
              </a:spcAft>
              <a:buClr>
                <a:schemeClr val="dk1"/>
              </a:buClr>
              <a:buSzPts val="1803"/>
              <a:buNone/>
            </a:pPr>
            <a:r>
              <a:rPr lang="en-CA" sz="3600">
                <a:solidFill>
                  <a:schemeClr val="lt1"/>
                </a:solidFill>
              </a:rPr>
              <a:t>Community Experience and Impact</a:t>
            </a:r>
            <a:endParaRPr sz="3600">
              <a:solidFill>
                <a:schemeClr val="lt1"/>
              </a:solidFill>
            </a:endParaRPr>
          </a:p>
        </p:txBody>
      </p:sp>
    </p:spTree>
    <p:extLst>
      <p:ext uri="{BB962C8B-B14F-4D97-AF65-F5344CB8AC3E}">
        <p14:creationId xmlns:p14="http://schemas.microsoft.com/office/powerpoint/2010/main" val="1065393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 name="Oval 7">
            <a:extLst>
              <a:ext uri="{FF2B5EF4-FFF2-40B4-BE49-F238E27FC236}">
                <a16:creationId xmlns:a16="http://schemas.microsoft.com/office/drawing/2014/main" id="{3ED99A70-EDC8-4DFF-DFB2-779B72E97E7F}"/>
              </a:ext>
            </a:extLst>
          </p:cNvPr>
          <p:cNvSpPr/>
          <p:nvPr/>
        </p:nvSpPr>
        <p:spPr>
          <a:xfrm>
            <a:off x="10245969" y="5079102"/>
            <a:ext cx="2461847" cy="246184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descr="A cartoon of a child in a red shirt and blue pants&#10;&#10;Description automatically generated">
            <a:extLst>
              <a:ext uri="{FF2B5EF4-FFF2-40B4-BE49-F238E27FC236}">
                <a16:creationId xmlns:a16="http://schemas.microsoft.com/office/drawing/2014/main" id="{7319DF9E-86D1-C777-F30C-8CB6276DF42E}"/>
              </a:ext>
            </a:extLst>
          </p:cNvPr>
          <p:cNvPicPr>
            <a:picLocks noChangeAspect="1"/>
          </p:cNvPicPr>
          <p:nvPr/>
        </p:nvPicPr>
        <p:blipFill>
          <a:blip r:embed="rId3"/>
          <a:stretch>
            <a:fillRect/>
          </a:stretch>
        </p:blipFill>
        <p:spPr>
          <a:xfrm>
            <a:off x="5846193" y="1014438"/>
            <a:ext cx="9900126" cy="7650098"/>
          </a:xfrm>
          <a:prstGeom prst="rect">
            <a:avLst/>
          </a:prstGeom>
        </p:spPr>
      </p:pic>
      <p:sp>
        <p:nvSpPr>
          <p:cNvPr id="84" name="Google Shape;84;p22"/>
          <p:cNvSpPr txBox="1">
            <a:spLocks noGrp="1"/>
          </p:cNvSpPr>
          <p:nvPr>
            <p:ph type="title"/>
          </p:nvPr>
        </p:nvSpPr>
        <p:spPr>
          <a:xfrm>
            <a:off x="1043850" y="-105651"/>
            <a:ext cx="10681453" cy="2716566"/>
          </a:xfrm>
          <a:prstGeom prst="rect">
            <a:avLst/>
          </a:prstGeom>
          <a:noFill/>
          <a:ln>
            <a:noFill/>
          </a:ln>
        </p:spPr>
        <p:txBody>
          <a:bodyPr spcFirstLastPara="1" wrap="square" lIns="91425" tIns="45700" rIns="91425" bIns="45700" anchor="ctr" anchorCtr="0">
            <a:normAutofit/>
          </a:bodyPr>
          <a:lstStyle/>
          <a:p>
            <a:pPr marL="0" lvl="0" indent="0" algn="ctr" rtl="0">
              <a:lnSpc>
                <a:spcPct val="110000"/>
              </a:lnSpc>
              <a:spcAft>
                <a:spcPts val="0"/>
              </a:spcAft>
              <a:buClr>
                <a:srgbClr val="1D1D1D"/>
              </a:buClr>
              <a:buSzPts val="4000"/>
              <a:buFont typeface="Merriweather Light"/>
              <a:buNone/>
            </a:pPr>
            <a:r>
              <a:rPr lang="en-CA" sz="4800" b="1">
                <a:solidFill>
                  <a:srgbClr val="475D3D"/>
                </a:solidFill>
              </a:rPr>
              <a:t>ACHWM</a:t>
            </a:r>
            <a:br>
              <a:rPr lang="en-CA" sz="3800" b="1">
                <a:solidFill>
                  <a:srgbClr val="475D3D"/>
                </a:solidFill>
              </a:rPr>
            </a:br>
            <a:br>
              <a:rPr lang="en-CA" sz="900"/>
            </a:br>
            <a:br>
              <a:rPr lang="en-CA" sz="1200"/>
            </a:br>
            <a:endParaRPr sz="2800">
              <a:latin typeface="Merriweather Light" panose="00000400000000000000" pitchFamily="2" charset="0"/>
            </a:endParaRPr>
          </a:p>
        </p:txBody>
      </p:sp>
      <p:sp>
        <p:nvSpPr>
          <p:cNvPr id="85" name="Google Shape;85;p22"/>
          <p:cNvSpPr txBox="1">
            <a:spLocks noGrp="1"/>
          </p:cNvSpPr>
          <p:nvPr>
            <p:ph type="body" idx="1"/>
          </p:nvPr>
        </p:nvSpPr>
        <p:spPr>
          <a:xfrm>
            <a:off x="1765491" y="2342066"/>
            <a:ext cx="7348424" cy="2707047"/>
          </a:xfrm>
          <a:prstGeom prst="rect">
            <a:avLst/>
          </a:prstGeom>
          <a:noFill/>
          <a:ln>
            <a:noFill/>
          </a:ln>
        </p:spPr>
        <p:txBody>
          <a:bodyPr spcFirstLastPara="1" wrap="square" lIns="91425" tIns="45700" rIns="91425" bIns="45700" anchor="t" anchorCtr="0">
            <a:noAutofit/>
          </a:bodyPr>
          <a:lstStyle/>
          <a:p>
            <a:pPr marL="273050" lvl="0" indent="-273050" algn="l" rtl="0">
              <a:spcAft>
                <a:spcPts val="0"/>
              </a:spcAft>
              <a:buSzPct val="117647"/>
              <a:buChar char="•"/>
            </a:pPr>
            <a:r>
              <a:rPr lang="en-CA" sz="2200">
                <a:latin typeface="Lucida Sans" panose="020B0602030504020204" pitchFamily="34" charset="77"/>
                <a:ea typeface="Lucida Sans"/>
                <a:cs typeface="Lucida Sans"/>
                <a:sym typeface="Lucida Sans"/>
              </a:rPr>
              <a:t>A self-reported, tablet-based wellness assessment tool</a:t>
            </a:r>
            <a:endParaRPr sz="2200">
              <a:latin typeface="Lucida Sans" panose="020B0602030504020204" pitchFamily="34" charset="77"/>
              <a:ea typeface="Lucida Sans"/>
              <a:cs typeface="Lucida Sans"/>
              <a:sym typeface="Lucida Sans"/>
            </a:endParaRPr>
          </a:p>
          <a:p>
            <a:pPr marL="800100" lvl="1" indent="-342900">
              <a:spcBef>
                <a:spcPts val="1200"/>
              </a:spcBef>
              <a:buSzPct val="117647"/>
              <a:buFont typeface="Courier New" panose="02070309020205020404" pitchFamily="49" charset="0"/>
              <a:buChar char="o"/>
            </a:pPr>
            <a:r>
              <a:rPr lang="en-CA" sz="2200">
                <a:latin typeface="Lucida Sans" panose="020B0602030504020204" pitchFamily="34" charset="77"/>
                <a:ea typeface="Lucida Sans"/>
                <a:cs typeface="Lucida Sans"/>
                <a:sym typeface="Lucida Sans"/>
              </a:rPr>
              <a:t>With and for First Nation, Inuit and Métis children and youth (8 to 18 years of age)</a:t>
            </a:r>
          </a:p>
          <a:p>
            <a:pPr marL="273050" indent="-273050">
              <a:spcBef>
                <a:spcPts val="1800"/>
              </a:spcBef>
              <a:buSzPct val="117647"/>
            </a:pPr>
            <a:r>
              <a:rPr lang="en-CA" sz="2200">
                <a:latin typeface="Lucida Sans" panose="020B0602030504020204" pitchFamily="34" charset="77"/>
                <a:ea typeface="Lucida Sans"/>
                <a:cs typeface="Lucida Sans"/>
                <a:sym typeface="Lucida Sans"/>
              </a:rPr>
              <a:t>Generates information for each community</a:t>
            </a:r>
          </a:p>
          <a:p>
            <a:pPr marL="800100" lvl="1" indent="-342900">
              <a:spcBef>
                <a:spcPts val="1800"/>
              </a:spcBef>
              <a:buSzPct val="117647"/>
              <a:buFont typeface="Courier New" panose="02070309020205020404" pitchFamily="49" charset="0"/>
              <a:buChar char="o"/>
            </a:pPr>
            <a:r>
              <a:rPr lang="en-CA" sz="2200">
                <a:latin typeface="Lucida Sans" panose="020B0602030504020204" pitchFamily="34" charset="77"/>
                <a:ea typeface="Lucida Sans"/>
                <a:cs typeface="Lucida Sans"/>
                <a:sym typeface="Lucida Sans"/>
              </a:rPr>
              <a:t>Locally controlled; Numerous usages for data</a:t>
            </a:r>
          </a:p>
          <a:p>
            <a:pPr marL="273050" indent="-273050">
              <a:spcBef>
                <a:spcPts val="1800"/>
              </a:spcBef>
              <a:buSzPct val="117647"/>
            </a:pPr>
            <a:r>
              <a:rPr lang="en-CA" sz="2200">
                <a:latin typeface="Lucida Sans" panose="020B0602030504020204" pitchFamily="34" charset="77"/>
                <a:ea typeface="Lucida Sans"/>
                <a:cs typeface="Lucida Sans"/>
                <a:sym typeface="Lucida Sans"/>
              </a:rPr>
              <a:t>Rooted in medicine wheel teachings</a:t>
            </a:r>
          </a:p>
          <a:p>
            <a:pPr marL="800100" lvl="1" indent="-342900">
              <a:spcBef>
                <a:spcPts val="1800"/>
              </a:spcBef>
              <a:buSzPct val="117647"/>
              <a:buFont typeface="Courier New" panose="02070309020205020404" pitchFamily="49" charset="0"/>
              <a:buChar char="o"/>
            </a:pPr>
            <a:r>
              <a:rPr lang="en-CA" sz="2200">
                <a:latin typeface="Lucida Sans" panose="020B0602030504020204" pitchFamily="34" charset="77"/>
                <a:ea typeface="Lucida Sans"/>
                <a:cs typeface="Lucida Sans"/>
                <a:sym typeface="Lucida Sans"/>
              </a:rPr>
              <a:t>Spiritual, Emotional, Physical, Mental</a:t>
            </a:r>
          </a:p>
        </p:txBody>
      </p:sp>
      <p:pic>
        <p:nvPicPr>
          <p:cNvPr id="3" name="Picture 2" descr="A black and white image of a person with arms outstretched&#10;&#10;Description automatically generated">
            <a:extLst>
              <a:ext uri="{FF2B5EF4-FFF2-40B4-BE49-F238E27FC236}">
                <a16:creationId xmlns:a16="http://schemas.microsoft.com/office/drawing/2014/main" id="{8C077D43-9D92-8897-CCB9-F004DB947323}"/>
              </a:ext>
            </a:extLst>
          </p:cNvPr>
          <p:cNvPicPr>
            <a:picLocks noChangeAspect="1"/>
          </p:cNvPicPr>
          <p:nvPr/>
        </p:nvPicPr>
        <p:blipFill>
          <a:blip r:embed="rId4"/>
          <a:stretch>
            <a:fillRect/>
          </a:stretch>
        </p:blipFill>
        <p:spPr>
          <a:xfrm>
            <a:off x="1043850" y="143982"/>
            <a:ext cx="2073307" cy="1210256"/>
          </a:xfrm>
          <a:prstGeom prst="rect">
            <a:avLst/>
          </a:prstGeom>
        </p:spPr>
      </p:pic>
      <p:sp>
        <p:nvSpPr>
          <p:cNvPr id="4" name="TextBox 3">
            <a:extLst>
              <a:ext uri="{FF2B5EF4-FFF2-40B4-BE49-F238E27FC236}">
                <a16:creationId xmlns:a16="http://schemas.microsoft.com/office/drawing/2014/main" id="{D501CEE8-69D1-B288-E6BB-AE84A9264634}"/>
              </a:ext>
            </a:extLst>
          </p:cNvPr>
          <p:cNvSpPr txBox="1"/>
          <p:nvPr/>
        </p:nvSpPr>
        <p:spPr>
          <a:xfrm>
            <a:off x="1452975" y="1551370"/>
            <a:ext cx="11682714" cy="461665"/>
          </a:xfrm>
          <a:prstGeom prst="rect">
            <a:avLst/>
          </a:prstGeom>
          <a:noFill/>
        </p:spPr>
        <p:txBody>
          <a:bodyPr wrap="square">
            <a:spAutoFit/>
          </a:bodyPr>
          <a:lstStyle/>
          <a:p>
            <a:r>
              <a:rPr lang="en-CA" sz="2400" b="1" i="0" u="sng" strike="noStrike" cap="none" err="1">
                <a:solidFill>
                  <a:srgbClr val="203317"/>
                </a:solidFill>
                <a:latin typeface="Merriweather Light"/>
                <a:ea typeface="Merriweather Light"/>
                <a:cs typeface="Merriweather Light"/>
                <a:sym typeface="Merriweather Light"/>
              </a:rPr>
              <a:t>A</a:t>
            </a:r>
            <a:r>
              <a:rPr lang="en-CA" sz="2400" b="0" i="0" u="none" strike="noStrike" cap="none" err="1">
                <a:solidFill>
                  <a:srgbClr val="000000"/>
                </a:solidFill>
                <a:latin typeface="Merriweather Light"/>
                <a:ea typeface="Merriweather Light"/>
                <a:cs typeface="Merriweather Light"/>
                <a:sym typeface="Merriweather Light"/>
              </a:rPr>
              <a:t>aniish</a:t>
            </a:r>
            <a:r>
              <a:rPr lang="en-CA" sz="2400" b="0" i="0" u="none" strike="noStrike" cap="none">
                <a:solidFill>
                  <a:srgbClr val="000000"/>
                </a:solidFill>
                <a:latin typeface="Merriweather Light"/>
                <a:ea typeface="Merriweather Light"/>
                <a:cs typeface="Merriweather Light"/>
                <a:sym typeface="Merriweather Light"/>
              </a:rPr>
              <a:t> </a:t>
            </a:r>
            <a:r>
              <a:rPr lang="en-CA" sz="2400" b="0" i="0" u="none" strike="noStrike" cap="none" err="1">
                <a:solidFill>
                  <a:srgbClr val="000000"/>
                </a:solidFill>
                <a:latin typeface="Merriweather Light"/>
                <a:ea typeface="Merriweather Light"/>
                <a:cs typeface="Merriweather Light"/>
                <a:sym typeface="Merriweather Light"/>
              </a:rPr>
              <a:t>Naa</a:t>
            </a:r>
            <a:r>
              <a:rPr lang="en-CA" sz="2400" b="0" i="0" u="none" strike="noStrike" cap="none">
                <a:solidFill>
                  <a:srgbClr val="000000"/>
                </a:solidFill>
                <a:latin typeface="Merriweather Light"/>
                <a:ea typeface="Merriweather Light"/>
                <a:cs typeface="Merriweather Light"/>
                <a:sym typeface="Merriweather Light"/>
              </a:rPr>
              <a:t> </a:t>
            </a:r>
            <a:r>
              <a:rPr lang="en-CA" sz="2400" b="0" i="0" u="none" strike="noStrike" cap="none" err="1">
                <a:solidFill>
                  <a:srgbClr val="000000"/>
                </a:solidFill>
                <a:latin typeface="Merriweather Light"/>
                <a:ea typeface="Merriweather Light"/>
                <a:cs typeface="Merriweather Light"/>
                <a:sym typeface="Merriweather Light"/>
              </a:rPr>
              <a:t>Gegii</a:t>
            </a:r>
            <a:r>
              <a:rPr lang="en-CA" sz="2400" b="0" i="0" u="none" strike="noStrike" cap="none">
                <a:solidFill>
                  <a:srgbClr val="000000"/>
                </a:solidFill>
                <a:latin typeface="Merriweather Light"/>
                <a:ea typeface="Merriweather Light"/>
                <a:cs typeface="Merriweather Light"/>
                <a:sym typeface="Merriweather Light"/>
              </a:rPr>
              <a:t> : the </a:t>
            </a:r>
            <a:r>
              <a:rPr lang="en-CA" sz="2400" b="1" u="sng">
                <a:solidFill>
                  <a:srgbClr val="203317"/>
                </a:solidFill>
                <a:latin typeface="Merriweather Light"/>
                <a:ea typeface="Merriweather Light"/>
                <a:cs typeface="Merriweather Light"/>
                <a:sym typeface="Merriweather Light"/>
              </a:rPr>
              <a:t>C</a:t>
            </a:r>
            <a:r>
              <a:rPr lang="en-CA" sz="2400" b="0" i="0" u="none" strike="noStrike" cap="none">
                <a:solidFill>
                  <a:srgbClr val="000000"/>
                </a:solidFill>
                <a:latin typeface="Merriweather Light"/>
                <a:ea typeface="Merriweather Light"/>
                <a:cs typeface="Merriweather Light"/>
                <a:sym typeface="Merriweather Light"/>
              </a:rPr>
              <a:t>hildren’s </a:t>
            </a:r>
            <a:r>
              <a:rPr lang="en-CA" sz="2400" b="1" u="sng">
                <a:solidFill>
                  <a:srgbClr val="203317"/>
                </a:solidFill>
                <a:latin typeface="Merriweather Light"/>
                <a:ea typeface="Merriweather Light"/>
                <a:cs typeface="Merriweather Light"/>
                <a:sym typeface="Merriweather Light"/>
              </a:rPr>
              <a:t>H</a:t>
            </a:r>
            <a:r>
              <a:rPr lang="en-CA" sz="2400" b="0" i="0" u="none" strike="noStrike" cap="none">
                <a:solidFill>
                  <a:srgbClr val="000000"/>
                </a:solidFill>
                <a:latin typeface="Merriweather Light"/>
                <a:ea typeface="Merriweather Light"/>
                <a:cs typeface="Merriweather Light"/>
                <a:sym typeface="Merriweather Light"/>
              </a:rPr>
              <a:t>ealth and </a:t>
            </a:r>
            <a:r>
              <a:rPr lang="en-CA" sz="2400" b="1" u="sng">
                <a:solidFill>
                  <a:srgbClr val="203317"/>
                </a:solidFill>
                <a:latin typeface="Merriweather Light"/>
                <a:ea typeface="Merriweather Light"/>
                <a:cs typeface="Merriweather Light"/>
                <a:sym typeface="Merriweather Light"/>
              </a:rPr>
              <a:t>W</a:t>
            </a:r>
            <a:r>
              <a:rPr lang="en-CA" sz="2400" b="0" i="0" u="none" strike="noStrike" cap="none">
                <a:solidFill>
                  <a:srgbClr val="000000"/>
                </a:solidFill>
                <a:latin typeface="Merriweather Light"/>
                <a:ea typeface="Merriweather Light"/>
                <a:cs typeface="Merriweather Light"/>
                <a:sym typeface="Merriweather Light"/>
              </a:rPr>
              <a:t>ell-being </a:t>
            </a:r>
            <a:r>
              <a:rPr lang="en-CA" sz="2400" b="1" u="sng">
                <a:solidFill>
                  <a:srgbClr val="203317"/>
                </a:solidFill>
                <a:latin typeface="Merriweather Light"/>
                <a:ea typeface="Merriweather Light"/>
                <a:cs typeface="Merriweather Light"/>
                <a:sym typeface="Merriweather Light"/>
              </a:rPr>
              <a:t>M</a:t>
            </a:r>
            <a:r>
              <a:rPr lang="en-CA" sz="2400" b="0" i="0" u="none" strike="noStrike" cap="none">
                <a:solidFill>
                  <a:srgbClr val="000000"/>
                </a:solidFill>
                <a:latin typeface="Merriweather Light"/>
                <a:ea typeface="Merriweather Light"/>
                <a:cs typeface="Merriweather Light"/>
                <a:sym typeface="Merriweather Light"/>
              </a:rPr>
              <a:t>easure</a:t>
            </a:r>
            <a:endParaRPr lang="en-CA" sz="2400"/>
          </a:p>
        </p:txBody>
      </p:sp>
    </p:spTree>
    <p:extLst>
      <p:ext uri="{BB962C8B-B14F-4D97-AF65-F5344CB8AC3E}">
        <p14:creationId xmlns:p14="http://schemas.microsoft.com/office/powerpoint/2010/main" val="3586121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B15B13-DCB3-1688-A2E7-69C01BE46E89}"/>
              </a:ext>
            </a:extLst>
          </p:cNvPr>
          <p:cNvSpPr>
            <a:spLocks noGrp="1"/>
          </p:cNvSpPr>
          <p:nvPr>
            <p:ph type="title"/>
          </p:nvPr>
        </p:nvSpPr>
        <p:spPr>
          <a:xfrm>
            <a:off x="1230185" y="440267"/>
            <a:ext cx="10225903" cy="1834621"/>
          </a:xfrm>
        </p:spPr>
        <p:txBody>
          <a:bodyPr/>
          <a:lstStyle/>
          <a:p>
            <a:pPr>
              <a:lnSpc>
                <a:spcPct val="120000"/>
              </a:lnSpc>
            </a:pPr>
            <a:r>
              <a:rPr lang="en-CA"/>
              <a:t>Experience from the perspective of </a:t>
            </a:r>
            <a:r>
              <a:rPr lang="en-CA" err="1"/>
              <a:t>Wiikwemkoong</a:t>
            </a:r>
            <a:r>
              <a:rPr lang="en-CA"/>
              <a:t> Unceded Territory</a:t>
            </a:r>
          </a:p>
        </p:txBody>
      </p:sp>
      <p:sp>
        <p:nvSpPr>
          <p:cNvPr id="5" name="Text Placeholder 4">
            <a:extLst>
              <a:ext uri="{FF2B5EF4-FFF2-40B4-BE49-F238E27FC236}">
                <a16:creationId xmlns:a16="http://schemas.microsoft.com/office/drawing/2014/main" id="{56A9A3BC-A7DC-4D54-F891-0DAD2393385F}"/>
              </a:ext>
            </a:extLst>
          </p:cNvPr>
          <p:cNvSpPr>
            <a:spLocks noGrp="1"/>
          </p:cNvSpPr>
          <p:nvPr>
            <p:ph type="body" idx="1"/>
          </p:nvPr>
        </p:nvSpPr>
        <p:spPr/>
        <p:txBody>
          <a:bodyPr>
            <a:normAutofit/>
          </a:bodyPr>
          <a:lstStyle/>
          <a:p>
            <a:pPr>
              <a:lnSpc>
                <a:spcPct val="150000"/>
              </a:lnSpc>
            </a:pPr>
            <a:r>
              <a:rPr lang="en-CA"/>
              <a:t>The initiator for the ACHWM, full partners in the co-creation</a:t>
            </a:r>
          </a:p>
          <a:p>
            <a:pPr>
              <a:lnSpc>
                <a:spcPct val="150000"/>
              </a:lnSpc>
            </a:pPr>
            <a:r>
              <a:rPr lang="en-CA"/>
              <a:t>Shaped the research funding proposals </a:t>
            </a:r>
          </a:p>
          <a:p>
            <a:pPr>
              <a:lnSpc>
                <a:spcPct val="150000"/>
              </a:lnSpc>
            </a:pPr>
            <a:r>
              <a:rPr lang="en-CA">
                <a:latin typeface="Lucida Sans" panose="020B0602030504020204" pitchFamily="34" charset="0"/>
              </a:rPr>
              <a:t>Contributed to the research</a:t>
            </a:r>
          </a:p>
          <a:p>
            <a:pPr>
              <a:lnSpc>
                <a:spcPct val="150000"/>
              </a:lnSpc>
            </a:pPr>
            <a:r>
              <a:rPr lang="en-CA">
                <a:latin typeface="Lucida Sans" panose="020B0602030504020204" pitchFamily="34" charset="0"/>
              </a:rPr>
              <a:t>Shared the results</a:t>
            </a:r>
          </a:p>
          <a:p>
            <a:pPr marL="533400" lvl="1" indent="0">
              <a:buNone/>
            </a:pPr>
            <a:endParaRPr lang="en-CA" sz="2000">
              <a:latin typeface="Lucida Sans" panose="020B0602030504020204" pitchFamily="34" charset="0"/>
            </a:endParaRPr>
          </a:p>
        </p:txBody>
      </p:sp>
    </p:spTree>
    <p:extLst>
      <p:ext uri="{BB962C8B-B14F-4D97-AF65-F5344CB8AC3E}">
        <p14:creationId xmlns:p14="http://schemas.microsoft.com/office/powerpoint/2010/main" val="3225610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C7237-2F41-CE38-EC23-D9704A00C9C8}"/>
              </a:ext>
            </a:extLst>
          </p:cNvPr>
          <p:cNvSpPr>
            <a:spLocks noGrp="1"/>
          </p:cNvSpPr>
          <p:nvPr>
            <p:ph type="title"/>
          </p:nvPr>
        </p:nvSpPr>
        <p:spPr>
          <a:xfrm>
            <a:off x="1230184" y="911369"/>
            <a:ext cx="10225903" cy="1143000"/>
          </a:xfrm>
          <a:noFill/>
          <a:ln>
            <a:noFill/>
          </a:ln>
        </p:spPr>
        <p:txBody>
          <a:bodyPr spcFirstLastPara="1" wrap="square" lIns="91425" tIns="45700" rIns="91425" bIns="45700" anchor="ctr" anchorCtr="0">
            <a:normAutofit/>
          </a:bodyPr>
          <a:lstStyle/>
          <a:p>
            <a:r>
              <a:rPr lang="en-CA" sz="3600">
                <a:latin typeface="Merriweather" panose="00000500000000000000" pitchFamily="2" charset="0"/>
              </a:rPr>
              <a:t>Research on our terms</a:t>
            </a:r>
          </a:p>
        </p:txBody>
      </p:sp>
      <p:sp>
        <p:nvSpPr>
          <p:cNvPr id="4" name="Text Placeholder 3">
            <a:extLst>
              <a:ext uri="{FF2B5EF4-FFF2-40B4-BE49-F238E27FC236}">
                <a16:creationId xmlns:a16="http://schemas.microsoft.com/office/drawing/2014/main" id="{D83B7F1A-8593-FB58-16AC-61B5521E9F63}"/>
              </a:ext>
            </a:extLst>
          </p:cNvPr>
          <p:cNvSpPr>
            <a:spLocks noGrp="1"/>
          </p:cNvSpPr>
          <p:nvPr>
            <p:ph type="body" idx="1"/>
          </p:nvPr>
        </p:nvSpPr>
        <p:spPr>
          <a:xfrm>
            <a:off x="1230184" y="2201718"/>
            <a:ext cx="10225903" cy="3744913"/>
          </a:xfrm>
        </p:spPr>
        <p:txBody>
          <a:bodyPr>
            <a:noAutofit/>
          </a:bodyPr>
          <a:lstStyle/>
          <a:p>
            <a:pPr>
              <a:lnSpc>
                <a:spcPct val="150000"/>
              </a:lnSpc>
            </a:pPr>
            <a:r>
              <a:rPr lang="en-CA" sz="2200">
                <a:latin typeface="Merriweather" panose="00000500000000000000" pitchFamily="2" charset="0"/>
              </a:rPr>
              <a:t>Research for to promote wellness </a:t>
            </a:r>
          </a:p>
          <a:p>
            <a:pPr lvl="1">
              <a:lnSpc>
                <a:spcPct val="150000"/>
              </a:lnSpc>
            </a:pPr>
            <a:r>
              <a:rPr lang="en-CA" sz="2000">
                <a:latin typeface="Merriweather" panose="00000500000000000000" pitchFamily="2" charset="0"/>
              </a:rPr>
              <a:t>Integrating Indigenous perspective</a:t>
            </a:r>
          </a:p>
          <a:p>
            <a:pPr>
              <a:lnSpc>
                <a:spcPct val="150000"/>
              </a:lnSpc>
            </a:pPr>
            <a:r>
              <a:rPr lang="en-CA" sz="2200">
                <a:latin typeface="Merriweather" panose="00000500000000000000" pitchFamily="2" charset="0"/>
              </a:rPr>
              <a:t>Research that answered our questions</a:t>
            </a:r>
          </a:p>
          <a:p>
            <a:pPr lvl="1">
              <a:lnSpc>
                <a:spcPct val="150000"/>
              </a:lnSpc>
            </a:pPr>
            <a:r>
              <a:rPr lang="en-CA" sz="2000">
                <a:latin typeface="Merriweather" panose="00000500000000000000" pitchFamily="2" charset="0"/>
              </a:rPr>
              <a:t>Is the OALE program effective in promoting wellness?</a:t>
            </a:r>
          </a:p>
          <a:p>
            <a:pPr lvl="1">
              <a:lnSpc>
                <a:spcPct val="150000"/>
              </a:lnSpc>
            </a:pPr>
            <a:r>
              <a:rPr lang="en-CA" sz="2000">
                <a:latin typeface="Merriweather" panose="00000500000000000000" pitchFamily="2" charset="0"/>
              </a:rPr>
              <a:t>How do scores change over time with local treatment?</a:t>
            </a:r>
          </a:p>
          <a:p>
            <a:pPr lvl="1">
              <a:lnSpc>
                <a:spcPct val="150000"/>
              </a:lnSpc>
            </a:pPr>
            <a:r>
              <a:rPr lang="en-CA" sz="2000">
                <a:latin typeface="Merriweather" panose="00000500000000000000" pitchFamily="2" charset="0"/>
              </a:rPr>
              <a:t>How do we support younger children and adults over 18?</a:t>
            </a:r>
          </a:p>
        </p:txBody>
      </p:sp>
      <p:pic>
        <p:nvPicPr>
          <p:cNvPr id="3" name="Picture 2" descr="A group of cartoon babies running&#10;&#10;Description automatically generated">
            <a:extLst>
              <a:ext uri="{FF2B5EF4-FFF2-40B4-BE49-F238E27FC236}">
                <a16:creationId xmlns:a16="http://schemas.microsoft.com/office/drawing/2014/main" id="{924A0B4D-BB40-B081-76CE-EACE962AF58A}"/>
              </a:ext>
            </a:extLst>
          </p:cNvPr>
          <p:cNvPicPr>
            <a:picLocks noChangeAspect="1"/>
          </p:cNvPicPr>
          <p:nvPr/>
        </p:nvPicPr>
        <p:blipFill>
          <a:blip r:embed="rId3"/>
          <a:stretch>
            <a:fillRect/>
          </a:stretch>
        </p:blipFill>
        <p:spPr>
          <a:xfrm>
            <a:off x="6343135" y="616921"/>
            <a:ext cx="5402729" cy="4174836"/>
          </a:xfrm>
          <a:prstGeom prst="rect">
            <a:avLst/>
          </a:prstGeom>
        </p:spPr>
      </p:pic>
    </p:spTree>
    <p:extLst>
      <p:ext uri="{BB962C8B-B14F-4D97-AF65-F5344CB8AC3E}">
        <p14:creationId xmlns:p14="http://schemas.microsoft.com/office/powerpoint/2010/main" val="2612380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BB3F2-20D6-FB83-7F15-49DB9EB84750}"/>
              </a:ext>
            </a:extLst>
          </p:cNvPr>
          <p:cNvSpPr>
            <a:spLocks noGrp="1"/>
          </p:cNvSpPr>
          <p:nvPr>
            <p:ph type="title"/>
          </p:nvPr>
        </p:nvSpPr>
        <p:spPr>
          <a:xfrm>
            <a:off x="1230185" y="248356"/>
            <a:ext cx="10225903" cy="2026532"/>
          </a:xfrm>
        </p:spPr>
        <p:txBody>
          <a:bodyPr>
            <a:noAutofit/>
          </a:bodyPr>
          <a:lstStyle/>
          <a:p>
            <a:pPr lvl="1"/>
            <a:r>
              <a:rPr lang="en-CA" sz="3600" b="0" i="0" u="none" strike="noStrike" cap="none">
                <a:solidFill>
                  <a:srgbClr val="000000"/>
                </a:solidFill>
                <a:effectLst/>
                <a:latin typeface="Merriweather" panose="00000500000000000000" pitchFamily="2" charset="0"/>
                <a:ea typeface="Arial"/>
                <a:cs typeface="Arial"/>
                <a:sym typeface="Arial"/>
              </a:rPr>
              <a:t>How we </a:t>
            </a:r>
            <a:r>
              <a:rPr lang="en-CA" sz="3600">
                <a:latin typeface="Merriweather" panose="00000500000000000000" pitchFamily="2" charset="0"/>
              </a:rPr>
              <a:t>h</a:t>
            </a:r>
            <a:r>
              <a:rPr lang="en-CA" sz="3600" b="0" i="0" u="none" strike="noStrike" cap="none">
                <a:solidFill>
                  <a:srgbClr val="000000"/>
                </a:solidFill>
                <a:effectLst/>
                <a:latin typeface="Merriweather" panose="00000500000000000000" pitchFamily="2" charset="0"/>
                <a:ea typeface="Arial"/>
                <a:cs typeface="Arial"/>
                <a:sym typeface="Arial"/>
              </a:rPr>
              <a:t>ave </a:t>
            </a:r>
            <a:r>
              <a:rPr lang="en-CA" sz="3600">
                <a:latin typeface="Merriweather" panose="00000500000000000000" pitchFamily="2" charset="0"/>
              </a:rPr>
              <a:t>U</a:t>
            </a:r>
            <a:r>
              <a:rPr lang="en-CA" sz="3600" b="0" i="0" u="none" strike="noStrike" cap="none">
                <a:solidFill>
                  <a:srgbClr val="000000"/>
                </a:solidFill>
                <a:effectLst/>
                <a:latin typeface="Merriweather" panose="00000500000000000000" pitchFamily="2" charset="0"/>
                <a:ea typeface="Arial"/>
                <a:cs typeface="Arial"/>
                <a:sym typeface="Arial"/>
              </a:rPr>
              <a:t>sed </a:t>
            </a:r>
            <a:r>
              <a:rPr lang="en-CA" sz="3600">
                <a:latin typeface="Merriweather" panose="00000500000000000000" pitchFamily="2" charset="0"/>
              </a:rPr>
              <a:t>the Measure</a:t>
            </a:r>
          </a:p>
        </p:txBody>
      </p:sp>
      <p:sp>
        <p:nvSpPr>
          <p:cNvPr id="4" name="Text Placeholder 3">
            <a:extLst>
              <a:ext uri="{FF2B5EF4-FFF2-40B4-BE49-F238E27FC236}">
                <a16:creationId xmlns:a16="http://schemas.microsoft.com/office/drawing/2014/main" id="{E1842F52-E568-C002-9500-6B9FC3A5255D}"/>
              </a:ext>
            </a:extLst>
          </p:cNvPr>
          <p:cNvSpPr>
            <a:spLocks noGrp="1"/>
          </p:cNvSpPr>
          <p:nvPr>
            <p:ph type="body" idx="1"/>
          </p:nvPr>
        </p:nvSpPr>
        <p:spPr>
          <a:xfrm>
            <a:off x="1230185" y="1985875"/>
            <a:ext cx="10225903" cy="3744913"/>
          </a:xfrm>
        </p:spPr>
        <p:txBody>
          <a:bodyPr>
            <a:normAutofit/>
          </a:bodyPr>
          <a:lstStyle/>
          <a:p>
            <a:pPr>
              <a:lnSpc>
                <a:spcPct val="150000"/>
              </a:lnSpc>
            </a:pPr>
            <a:r>
              <a:rPr lang="en-CA">
                <a:latin typeface="Merriweather" panose="00000500000000000000" pitchFamily="2" charset="0"/>
              </a:rPr>
              <a:t>Variety </a:t>
            </a:r>
            <a:r>
              <a:rPr lang="en-CA" b="0" i="0" u="none" strike="noStrike" cap="none">
                <a:solidFill>
                  <a:srgbClr val="000000"/>
                </a:solidFill>
                <a:effectLst/>
                <a:latin typeface="Merriweather" panose="00000500000000000000" pitchFamily="2" charset="0"/>
                <a:ea typeface="Arial"/>
                <a:cs typeface="Arial"/>
                <a:sym typeface="Arial"/>
              </a:rPr>
              <a:t>of settings: </a:t>
            </a:r>
          </a:p>
          <a:p>
            <a:pPr lvl="1">
              <a:lnSpc>
                <a:spcPct val="150000"/>
              </a:lnSpc>
            </a:pPr>
            <a:r>
              <a:rPr lang="en-CA" sz="2000">
                <a:solidFill>
                  <a:srgbClr val="000000"/>
                </a:solidFill>
                <a:latin typeface="Merriweather" panose="00000500000000000000" pitchFamily="2" charset="0"/>
                <a:ea typeface="Arial"/>
                <a:cs typeface="Arial"/>
                <a:sym typeface="Arial"/>
              </a:rPr>
              <a:t>M</a:t>
            </a:r>
            <a:r>
              <a:rPr lang="en-CA" sz="2000" b="0" i="0" u="none" strike="noStrike" cap="none">
                <a:solidFill>
                  <a:srgbClr val="000000"/>
                </a:solidFill>
                <a:effectLst/>
                <a:latin typeface="Merriweather" panose="00000500000000000000" pitchFamily="2" charset="0"/>
                <a:ea typeface="Arial"/>
                <a:cs typeface="Arial"/>
                <a:sym typeface="Arial"/>
              </a:rPr>
              <a:t>ental health, school health, youth centre, community events</a:t>
            </a:r>
          </a:p>
          <a:p>
            <a:pPr>
              <a:lnSpc>
                <a:spcPct val="150000"/>
              </a:lnSpc>
              <a:spcBef>
                <a:spcPts val="1800"/>
              </a:spcBef>
            </a:pPr>
            <a:r>
              <a:rPr lang="en-CA">
                <a:solidFill>
                  <a:srgbClr val="000000"/>
                </a:solidFill>
                <a:latin typeface="Merriweather" panose="00000500000000000000" pitchFamily="2" charset="0"/>
                <a:ea typeface="Arial"/>
                <a:cs typeface="Arial"/>
                <a:sym typeface="Arial"/>
              </a:rPr>
              <a:t>Different purposes:</a:t>
            </a:r>
          </a:p>
          <a:p>
            <a:pPr lvl="1">
              <a:lnSpc>
                <a:spcPct val="150000"/>
              </a:lnSpc>
            </a:pPr>
            <a:r>
              <a:rPr lang="en-CA" sz="2000">
                <a:solidFill>
                  <a:srgbClr val="000000"/>
                </a:solidFill>
                <a:latin typeface="Merriweather" panose="00000500000000000000" pitchFamily="2" charset="0"/>
                <a:ea typeface="Arial"/>
                <a:cs typeface="Arial"/>
                <a:sym typeface="Arial"/>
              </a:rPr>
              <a:t>Needs assessment</a:t>
            </a:r>
          </a:p>
          <a:p>
            <a:pPr lvl="1">
              <a:lnSpc>
                <a:spcPct val="150000"/>
              </a:lnSpc>
            </a:pPr>
            <a:r>
              <a:rPr lang="en-CA" sz="2000" b="0" i="0" u="none" strike="noStrike" cap="none">
                <a:solidFill>
                  <a:srgbClr val="000000"/>
                </a:solidFill>
                <a:effectLst/>
                <a:latin typeface="Merriweather" panose="00000500000000000000" pitchFamily="2" charset="0"/>
                <a:ea typeface="Arial"/>
                <a:cs typeface="Arial"/>
                <a:sym typeface="Arial"/>
              </a:rPr>
              <a:t>Program evaluation</a:t>
            </a:r>
          </a:p>
          <a:p>
            <a:pPr lvl="1">
              <a:lnSpc>
                <a:spcPct val="150000"/>
              </a:lnSpc>
            </a:pPr>
            <a:r>
              <a:rPr lang="en-CA" sz="2000">
                <a:solidFill>
                  <a:srgbClr val="000000"/>
                </a:solidFill>
                <a:latin typeface="Merriweather" panose="00000500000000000000" pitchFamily="2" charset="0"/>
                <a:ea typeface="Arial"/>
                <a:cs typeface="Arial"/>
                <a:sym typeface="Arial"/>
              </a:rPr>
              <a:t>Conversation starter for </a:t>
            </a:r>
            <a:r>
              <a:rPr lang="en-CA" sz="2000" b="0" i="0" u="none" strike="noStrike" cap="none">
                <a:solidFill>
                  <a:srgbClr val="000000"/>
                </a:solidFill>
                <a:effectLst/>
                <a:latin typeface="Merriweather" panose="00000500000000000000" pitchFamily="2" charset="0"/>
                <a:ea typeface="Arial"/>
                <a:cs typeface="Arial"/>
                <a:sym typeface="Arial"/>
              </a:rPr>
              <a:t>individual counselling</a:t>
            </a:r>
            <a:endParaRPr lang="en-CA" sz="2000"/>
          </a:p>
        </p:txBody>
      </p:sp>
    </p:spTree>
    <p:extLst>
      <p:ext uri="{BB962C8B-B14F-4D97-AF65-F5344CB8AC3E}">
        <p14:creationId xmlns:p14="http://schemas.microsoft.com/office/powerpoint/2010/main" val="1600257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4540F-6FD8-CFA0-10C6-C2629671C340}"/>
              </a:ext>
            </a:extLst>
          </p:cNvPr>
          <p:cNvSpPr>
            <a:spLocks noGrp="1"/>
          </p:cNvSpPr>
          <p:nvPr>
            <p:ph type="title"/>
          </p:nvPr>
        </p:nvSpPr>
        <p:spPr>
          <a:xfrm>
            <a:off x="1072140" y="739422"/>
            <a:ext cx="10225903" cy="1789466"/>
          </a:xfrm>
        </p:spPr>
        <p:txBody>
          <a:bodyPr>
            <a:noAutofit/>
          </a:bodyPr>
          <a:lstStyle/>
          <a:p>
            <a:pPr lvl="2"/>
            <a:r>
              <a:rPr lang="en-CA" sz="3600" b="0" i="0" u="none" strike="noStrike" cap="none">
                <a:solidFill>
                  <a:srgbClr val="000000"/>
                </a:solidFill>
                <a:effectLst/>
                <a:latin typeface="Merriweather" panose="00000500000000000000" pitchFamily="2" charset="0"/>
                <a:ea typeface="Arial"/>
                <a:cs typeface="Arial"/>
                <a:sym typeface="Arial"/>
              </a:rPr>
              <a:t>Reflecting on how data has supported our community</a:t>
            </a:r>
          </a:p>
          <a:p>
            <a:endParaRPr lang="en-CA" sz="3600">
              <a:latin typeface="Merriweather" panose="00000500000000000000" pitchFamily="2" charset="0"/>
            </a:endParaRPr>
          </a:p>
        </p:txBody>
      </p:sp>
      <p:sp>
        <p:nvSpPr>
          <p:cNvPr id="4" name="Text Placeholder 3">
            <a:extLst>
              <a:ext uri="{FF2B5EF4-FFF2-40B4-BE49-F238E27FC236}">
                <a16:creationId xmlns:a16="http://schemas.microsoft.com/office/drawing/2014/main" id="{2BBF65C2-4518-AA87-ACFB-135225488CE2}"/>
              </a:ext>
            </a:extLst>
          </p:cNvPr>
          <p:cNvSpPr>
            <a:spLocks noGrp="1"/>
          </p:cNvSpPr>
          <p:nvPr>
            <p:ph type="body" idx="1"/>
          </p:nvPr>
        </p:nvSpPr>
        <p:spPr>
          <a:xfrm>
            <a:off x="1072141" y="2373665"/>
            <a:ext cx="7386060" cy="3744913"/>
          </a:xfrm>
        </p:spPr>
        <p:txBody>
          <a:bodyPr>
            <a:normAutofit/>
          </a:bodyPr>
          <a:lstStyle/>
          <a:p>
            <a:pPr>
              <a:lnSpc>
                <a:spcPct val="150000"/>
              </a:lnSpc>
            </a:pPr>
            <a:r>
              <a:rPr lang="en-CA"/>
              <a:t>Informed health planning</a:t>
            </a:r>
          </a:p>
          <a:p>
            <a:pPr>
              <a:lnSpc>
                <a:spcPct val="150000"/>
              </a:lnSpc>
            </a:pPr>
            <a:r>
              <a:rPr lang="en-CA"/>
              <a:t>Informing community planning</a:t>
            </a:r>
          </a:p>
          <a:p>
            <a:pPr>
              <a:lnSpc>
                <a:spcPct val="150000"/>
              </a:lnSpc>
            </a:pPr>
            <a:r>
              <a:rPr lang="en-CA"/>
              <a:t>Proved the effectiveness of local mental health services</a:t>
            </a:r>
          </a:p>
        </p:txBody>
      </p:sp>
      <p:pic>
        <p:nvPicPr>
          <p:cNvPr id="9" name="Picture 8" descr="A cartoon of a child wearing a graduation gown and holding flowers&#10;&#10;Description automatically generated">
            <a:extLst>
              <a:ext uri="{FF2B5EF4-FFF2-40B4-BE49-F238E27FC236}">
                <a16:creationId xmlns:a16="http://schemas.microsoft.com/office/drawing/2014/main" id="{A86B9535-DF93-B831-5C16-15D81B90AB57}"/>
              </a:ext>
            </a:extLst>
          </p:cNvPr>
          <p:cNvPicPr>
            <a:picLocks noChangeAspect="1"/>
          </p:cNvPicPr>
          <p:nvPr/>
        </p:nvPicPr>
        <p:blipFill>
          <a:blip r:embed="rId3"/>
          <a:stretch>
            <a:fillRect/>
          </a:stretch>
        </p:blipFill>
        <p:spPr>
          <a:xfrm>
            <a:off x="6769270" y="1913555"/>
            <a:ext cx="5602380" cy="4329112"/>
          </a:xfrm>
          <a:prstGeom prst="rect">
            <a:avLst/>
          </a:prstGeom>
        </p:spPr>
      </p:pic>
    </p:spTree>
    <p:extLst>
      <p:ext uri="{BB962C8B-B14F-4D97-AF65-F5344CB8AC3E}">
        <p14:creationId xmlns:p14="http://schemas.microsoft.com/office/powerpoint/2010/main" val="1101917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120" y="207818"/>
            <a:ext cx="10556240" cy="614460"/>
          </a:xfrm>
        </p:spPr>
        <p:txBody>
          <a:bodyPr>
            <a:noAutofit/>
          </a:bodyPr>
          <a:lstStyle/>
          <a:p>
            <a:r>
              <a:rPr lang="en-CA" sz="3600" b="1">
                <a:solidFill>
                  <a:schemeClr val="tx1"/>
                </a:solidFill>
                <a:cs typeface="Arial" panose="020B0604020202020204" pitchFamily="34" charset="0"/>
              </a:rPr>
              <a:t>Changes in </a:t>
            </a:r>
            <a:r>
              <a:rPr lang="en-CA" sz="3600" b="1" u="sng">
                <a:solidFill>
                  <a:schemeClr val="tx1"/>
                </a:solidFill>
                <a:cs typeface="Arial" panose="020B0604020202020204" pitchFamily="34" charset="0"/>
              </a:rPr>
              <a:t>emotional</a:t>
            </a:r>
            <a:r>
              <a:rPr lang="en-CA" sz="3600" b="1">
                <a:solidFill>
                  <a:schemeClr val="tx1"/>
                </a:solidFill>
                <a:cs typeface="Arial" panose="020B0604020202020204" pitchFamily="34" charset="0"/>
              </a:rPr>
              <a:t> scores over 1 year</a:t>
            </a:r>
            <a:endParaRPr lang="en-CA" sz="3600">
              <a:solidFill>
                <a:schemeClr val="tx1"/>
              </a:solidFill>
            </a:endParaRPr>
          </a:p>
        </p:txBody>
      </p:sp>
      <p:sp>
        <p:nvSpPr>
          <p:cNvPr id="3" name="Content Placeholder 2"/>
          <p:cNvSpPr>
            <a:spLocks noGrp="1"/>
          </p:cNvSpPr>
          <p:nvPr>
            <p:ph idx="1"/>
          </p:nvPr>
        </p:nvSpPr>
        <p:spPr>
          <a:xfrm>
            <a:off x="3575829" y="7048314"/>
            <a:ext cx="6591985" cy="3777622"/>
          </a:xfrm>
        </p:spPr>
        <p:txBody>
          <a:bodyPr/>
          <a:lstStyle/>
          <a:p>
            <a:endParaRPr lang="en-CA"/>
          </a:p>
        </p:txBody>
      </p:sp>
      <p:sp>
        <p:nvSpPr>
          <p:cNvPr id="10" name="Rectangle 8"/>
          <p:cNvSpPr>
            <a:spLocks noChangeArrowheads="1"/>
          </p:cNvSpPr>
          <p:nvPr/>
        </p:nvSpPr>
        <p:spPr bwMode="auto">
          <a:xfrm>
            <a:off x="3201958" y="1859367"/>
            <a:ext cx="5573208" cy="35274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11" name="Rectangle 9"/>
          <p:cNvSpPr>
            <a:spLocks noChangeArrowheads="1"/>
          </p:cNvSpPr>
          <p:nvPr/>
        </p:nvSpPr>
        <p:spPr bwMode="auto">
          <a:xfrm>
            <a:off x="3206287" y="1863697"/>
            <a:ext cx="5564549" cy="3518838"/>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12" name="Line 10"/>
          <p:cNvSpPr>
            <a:spLocks noChangeShapeType="1"/>
          </p:cNvSpPr>
          <p:nvPr/>
        </p:nvSpPr>
        <p:spPr bwMode="auto">
          <a:xfrm>
            <a:off x="3201958" y="4586981"/>
            <a:ext cx="5573208" cy="0"/>
          </a:xfrm>
          <a:prstGeom prst="line">
            <a:avLst/>
          </a:prstGeom>
          <a:noFill/>
          <a:ln w="20638"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13" name="Line 11"/>
          <p:cNvSpPr>
            <a:spLocks noChangeShapeType="1"/>
          </p:cNvSpPr>
          <p:nvPr/>
        </p:nvSpPr>
        <p:spPr bwMode="auto">
          <a:xfrm>
            <a:off x="3201958" y="3944043"/>
            <a:ext cx="5573208" cy="0"/>
          </a:xfrm>
          <a:prstGeom prst="line">
            <a:avLst/>
          </a:prstGeom>
          <a:noFill/>
          <a:ln w="20638"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14" name="Line 12"/>
          <p:cNvSpPr>
            <a:spLocks noChangeShapeType="1"/>
          </p:cNvSpPr>
          <p:nvPr/>
        </p:nvSpPr>
        <p:spPr bwMode="auto">
          <a:xfrm>
            <a:off x="3201958" y="3301106"/>
            <a:ext cx="5573208" cy="0"/>
          </a:xfrm>
          <a:prstGeom prst="line">
            <a:avLst/>
          </a:prstGeom>
          <a:noFill/>
          <a:ln w="20638"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15" name="Line 13"/>
          <p:cNvSpPr>
            <a:spLocks noChangeShapeType="1"/>
          </p:cNvSpPr>
          <p:nvPr/>
        </p:nvSpPr>
        <p:spPr bwMode="auto">
          <a:xfrm>
            <a:off x="3201958" y="2659251"/>
            <a:ext cx="5573208" cy="0"/>
          </a:xfrm>
          <a:prstGeom prst="line">
            <a:avLst/>
          </a:prstGeom>
          <a:noFill/>
          <a:ln w="20638"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16" name="Line 14"/>
          <p:cNvSpPr>
            <a:spLocks noChangeShapeType="1"/>
          </p:cNvSpPr>
          <p:nvPr/>
        </p:nvSpPr>
        <p:spPr bwMode="auto">
          <a:xfrm>
            <a:off x="3201958" y="2016314"/>
            <a:ext cx="5573208" cy="0"/>
          </a:xfrm>
          <a:prstGeom prst="line">
            <a:avLst/>
          </a:prstGeom>
          <a:noFill/>
          <a:ln w="20638"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62345" tIns="31173" rIns="62345" bIns="31173" numCol="1" anchor="t" anchorCtr="0" compatLnSpc="1">
            <a:prstTxWarp prst="textNoShape">
              <a:avLst/>
            </a:prstTxWarp>
          </a:bodyPr>
          <a:lstStyle/>
          <a:p>
            <a:endParaRPr lang="en-CA" sz="1636">
              <a:latin typeface="+mj-lt"/>
            </a:endParaRPr>
          </a:p>
        </p:txBody>
      </p:sp>
      <p:grpSp>
        <p:nvGrpSpPr>
          <p:cNvPr id="97" name="Group 96"/>
          <p:cNvGrpSpPr/>
          <p:nvPr/>
        </p:nvGrpSpPr>
        <p:grpSpPr>
          <a:xfrm>
            <a:off x="3471473" y="2016314"/>
            <a:ext cx="559594" cy="1137588"/>
            <a:chOff x="3424238" y="3128963"/>
            <a:chExt cx="820738" cy="1668463"/>
          </a:xfrm>
          <a:solidFill>
            <a:schemeClr val="accent3">
              <a:lumMod val="40000"/>
              <a:lumOff val="60000"/>
            </a:schemeClr>
          </a:solidFill>
        </p:grpSpPr>
        <p:sp>
          <p:nvSpPr>
            <p:cNvPr id="18" name="Rectangle 16"/>
            <p:cNvSpPr>
              <a:spLocks noChangeArrowheads="1"/>
            </p:cNvSpPr>
            <p:nvPr/>
          </p:nvSpPr>
          <p:spPr bwMode="auto">
            <a:xfrm>
              <a:off x="3424238" y="3600450"/>
              <a:ext cx="820738" cy="658813"/>
            </a:xfrm>
            <a:prstGeom prst="rect">
              <a:avLst/>
            </a:prstGeom>
            <a:grpFill/>
            <a:ln w="9525">
              <a:solidFill>
                <a:srgbClr val="000000"/>
              </a:solidFill>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19" name="Rectangle 17"/>
            <p:cNvSpPr>
              <a:spLocks noChangeArrowheads="1"/>
            </p:cNvSpPr>
            <p:nvPr/>
          </p:nvSpPr>
          <p:spPr bwMode="auto">
            <a:xfrm>
              <a:off x="3433763" y="3609975"/>
              <a:ext cx="801688" cy="639763"/>
            </a:xfrm>
            <a:prstGeom prst="rect">
              <a:avLst/>
            </a:prstGeom>
            <a:grpFill/>
            <a:ln w="19050" cap="flat">
              <a:solidFill>
                <a:schemeClr val="accent3">
                  <a:lumMod val="50000"/>
                </a:schemeClr>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20" name="Line 18"/>
            <p:cNvSpPr>
              <a:spLocks noChangeShapeType="1"/>
            </p:cNvSpPr>
            <p:nvPr/>
          </p:nvSpPr>
          <p:spPr bwMode="auto">
            <a:xfrm>
              <a:off x="3424238" y="3863975"/>
              <a:ext cx="820738" cy="0"/>
            </a:xfrm>
            <a:prstGeom prst="line">
              <a:avLst/>
            </a:prstGeom>
            <a:grpFill/>
            <a:ln w="19050" cap="flat">
              <a:solidFill>
                <a:schemeClr val="accent3">
                  <a:lumMod val="50000"/>
                </a:schemeClr>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21" name="Line 19"/>
            <p:cNvSpPr>
              <a:spLocks noChangeShapeType="1"/>
            </p:cNvSpPr>
            <p:nvPr/>
          </p:nvSpPr>
          <p:spPr bwMode="auto">
            <a:xfrm>
              <a:off x="3835400" y="4259263"/>
              <a:ext cx="0" cy="538163"/>
            </a:xfrm>
            <a:prstGeom prst="line">
              <a:avLst/>
            </a:prstGeom>
            <a:grpFill/>
            <a:ln w="19050" cap="flat">
              <a:solidFill>
                <a:schemeClr val="accent3">
                  <a:lumMod val="50000"/>
                </a:schemeClr>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22" name="Line 20"/>
            <p:cNvSpPr>
              <a:spLocks noChangeShapeType="1"/>
            </p:cNvSpPr>
            <p:nvPr/>
          </p:nvSpPr>
          <p:spPr bwMode="auto">
            <a:xfrm flipV="1">
              <a:off x="3835400" y="3128963"/>
              <a:ext cx="0" cy="471488"/>
            </a:xfrm>
            <a:prstGeom prst="line">
              <a:avLst/>
            </a:prstGeom>
            <a:grpFill/>
            <a:ln w="19050" cap="flat">
              <a:solidFill>
                <a:schemeClr val="accent3">
                  <a:lumMod val="50000"/>
                </a:schemeClr>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23" name="Line 21"/>
            <p:cNvSpPr>
              <a:spLocks noChangeShapeType="1"/>
            </p:cNvSpPr>
            <p:nvPr/>
          </p:nvSpPr>
          <p:spPr bwMode="auto">
            <a:xfrm>
              <a:off x="3559175" y="4797425"/>
              <a:ext cx="550863" cy="0"/>
            </a:xfrm>
            <a:prstGeom prst="line">
              <a:avLst/>
            </a:prstGeom>
            <a:grpFill/>
            <a:ln w="19050" cap="flat">
              <a:solidFill>
                <a:schemeClr val="accent3">
                  <a:lumMod val="50000"/>
                </a:schemeClr>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24" name="Line 22"/>
            <p:cNvSpPr>
              <a:spLocks noChangeShapeType="1"/>
            </p:cNvSpPr>
            <p:nvPr/>
          </p:nvSpPr>
          <p:spPr bwMode="auto">
            <a:xfrm>
              <a:off x="3559175" y="3128963"/>
              <a:ext cx="550863" cy="0"/>
            </a:xfrm>
            <a:prstGeom prst="line">
              <a:avLst/>
            </a:prstGeom>
            <a:grpFill/>
            <a:ln w="19050" cap="flat">
              <a:solidFill>
                <a:schemeClr val="accent3">
                  <a:lumMod val="50000"/>
                </a:schemeClr>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grpSp>
      <p:grpSp>
        <p:nvGrpSpPr>
          <p:cNvPr id="98" name="Group 97"/>
          <p:cNvGrpSpPr/>
          <p:nvPr/>
        </p:nvGrpSpPr>
        <p:grpSpPr>
          <a:xfrm>
            <a:off x="4216155" y="2048786"/>
            <a:ext cx="560676" cy="1284793"/>
            <a:chOff x="4516438" y="3176588"/>
            <a:chExt cx="822325" cy="1884363"/>
          </a:xfrm>
          <a:solidFill>
            <a:schemeClr val="accent3">
              <a:lumMod val="40000"/>
              <a:lumOff val="60000"/>
            </a:schemeClr>
          </a:solidFill>
        </p:grpSpPr>
        <p:sp>
          <p:nvSpPr>
            <p:cNvPr id="25" name="Rectangle 23"/>
            <p:cNvSpPr>
              <a:spLocks noChangeArrowheads="1"/>
            </p:cNvSpPr>
            <p:nvPr/>
          </p:nvSpPr>
          <p:spPr bwMode="auto">
            <a:xfrm>
              <a:off x="4516438" y="3600450"/>
              <a:ext cx="822325" cy="706438"/>
            </a:xfrm>
            <a:prstGeom prst="rect">
              <a:avLst/>
            </a:prstGeom>
            <a:grpFill/>
            <a:ln w="9525">
              <a:solidFill>
                <a:srgbClr val="000000"/>
              </a:solidFill>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26" name="Rectangle 24"/>
            <p:cNvSpPr>
              <a:spLocks noChangeArrowheads="1"/>
            </p:cNvSpPr>
            <p:nvPr/>
          </p:nvSpPr>
          <p:spPr bwMode="auto">
            <a:xfrm>
              <a:off x="4525963" y="3609975"/>
              <a:ext cx="801688" cy="687388"/>
            </a:xfrm>
            <a:prstGeom prst="rect">
              <a:avLst/>
            </a:prstGeom>
            <a:grpFill/>
            <a:ln w="19050" cap="flat">
              <a:solidFill>
                <a:schemeClr val="accent3">
                  <a:lumMod val="50000"/>
                </a:schemeClr>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27" name="Line 25"/>
            <p:cNvSpPr>
              <a:spLocks noChangeShapeType="1"/>
            </p:cNvSpPr>
            <p:nvPr/>
          </p:nvSpPr>
          <p:spPr bwMode="auto">
            <a:xfrm>
              <a:off x="4516438" y="3840163"/>
              <a:ext cx="822325" cy="0"/>
            </a:xfrm>
            <a:prstGeom prst="line">
              <a:avLst/>
            </a:prstGeom>
            <a:grpFill/>
            <a:ln w="19050" cap="flat">
              <a:solidFill>
                <a:schemeClr val="accent3">
                  <a:lumMod val="50000"/>
                </a:schemeClr>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28" name="Line 26"/>
            <p:cNvSpPr>
              <a:spLocks noChangeShapeType="1"/>
            </p:cNvSpPr>
            <p:nvPr/>
          </p:nvSpPr>
          <p:spPr bwMode="auto">
            <a:xfrm>
              <a:off x="4927600" y="4306888"/>
              <a:ext cx="0" cy="754063"/>
            </a:xfrm>
            <a:prstGeom prst="line">
              <a:avLst/>
            </a:prstGeom>
            <a:grpFill/>
            <a:ln w="19050" cap="flat">
              <a:solidFill>
                <a:schemeClr val="accent3">
                  <a:lumMod val="50000"/>
                </a:schemeClr>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29" name="Line 27"/>
            <p:cNvSpPr>
              <a:spLocks noChangeShapeType="1"/>
            </p:cNvSpPr>
            <p:nvPr/>
          </p:nvSpPr>
          <p:spPr bwMode="auto">
            <a:xfrm flipV="1">
              <a:off x="4927600" y="3176588"/>
              <a:ext cx="0" cy="423863"/>
            </a:xfrm>
            <a:prstGeom prst="line">
              <a:avLst/>
            </a:prstGeom>
            <a:grpFill/>
            <a:ln w="19050" cap="flat">
              <a:solidFill>
                <a:schemeClr val="accent3">
                  <a:lumMod val="50000"/>
                </a:schemeClr>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30" name="Line 28"/>
            <p:cNvSpPr>
              <a:spLocks noChangeShapeType="1"/>
            </p:cNvSpPr>
            <p:nvPr/>
          </p:nvSpPr>
          <p:spPr bwMode="auto">
            <a:xfrm>
              <a:off x="4652963" y="5060950"/>
              <a:ext cx="549275" cy="0"/>
            </a:xfrm>
            <a:prstGeom prst="line">
              <a:avLst/>
            </a:prstGeom>
            <a:grpFill/>
            <a:ln w="19050" cap="flat">
              <a:solidFill>
                <a:schemeClr val="accent3">
                  <a:lumMod val="50000"/>
                </a:schemeClr>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31" name="Line 29"/>
            <p:cNvSpPr>
              <a:spLocks noChangeShapeType="1"/>
            </p:cNvSpPr>
            <p:nvPr/>
          </p:nvSpPr>
          <p:spPr bwMode="auto">
            <a:xfrm>
              <a:off x="4652963" y="3176588"/>
              <a:ext cx="549275" cy="0"/>
            </a:xfrm>
            <a:prstGeom prst="line">
              <a:avLst/>
            </a:prstGeom>
            <a:grpFill/>
            <a:ln w="19050" cap="flat">
              <a:solidFill>
                <a:schemeClr val="accent3">
                  <a:lumMod val="50000"/>
                </a:schemeClr>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grpSp>
      <p:grpSp>
        <p:nvGrpSpPr>
          <p:cNvPr id="99" name="Group 98"/>
          <p:cNvGrpSpPr/>
          <p:nvPr/>
        </p:nvGrpSpPr>
        <p:grpSpPr>
          <a:xfrm>
            <a:off x="5336424" y="2553178"/>
            <a:ext cx="559594" cy="1439574"/>
            <a:chOff x="6159500" y="3916363"/>
            <a:chExt cx="820738" cy="2111375"/>
          </a:xfrm>
          <a:solidFill>
            <a:srgbClr val="FFC000"/>
          </a:solidFill>
        </p:grpSpPr>
        <p:sp>
          <p:nvSpPr>
            <p:cNvPr id="32" name="Rectangle 30"/>
            <p:cNvSpPr>
              <a:spLocks noChangeArrowheads="1"/>
            </p:cNvSpPr>
            <p:nvPr/>
          </p:nvSpPr>
          <p:spPr bwMode="auto">
            <a:xfrm>
              <a:off x="6159500" y="4213225"/>
              <a:ext cx="820738" cy="1084263"/>
            </a:xfrm>
            <a:prstGeom prst="rect">
              <a:avLst/>
            </a:prstGeom>
            <a:grpFill/>
            <a:ln w="9525">
              <a:solidFill>
                <a:schemeClr val="tx1"/>
              </a:solidFill>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33" name="Rectangle 31"/>
            <p:cNvSpPr>
              <a:spLocks noChangeArrowheads="1"/>
            </p:cNvSpPr>
            <p:nvPr/>
          </p:nvSpPr>
          <p:spPr bwMode="auto">
            <a:xfrm>
              <a:off x="6169025" y="4222750"/>
              <a:ext cx="801688" cy="1063625"/>
            </a:xfrm>
            <a:prstGeom prst="rect">
              <a:avLst/>
            </a:prstGeom>
            <a:grpFill/>
            <a:ln w="19050"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34" name="Line 32"/>
            <p:cNvSpPr>
              <a:spLocks noChangeShapeType="1"/>
            </p:cNvSpPr>
            <p:nvPr/>
          </p:nvSpPr>
          <p:spPr bwMode="auto">
            <a:xfrm>
              <a:off x="6159500" y="4565650"/>
              <a:ext cx="820738" cy="0"/>
            </a:xfrm>
            <a:prstGeom prst="line">
              <a:avLst/>
            </a:prstGeom>
            <a:grpFill/>
            <a:ln w="19050"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35" name="Line 33"/>
            <p:cNvSpPr>
              <a:spLocks noChangeShapeType="1"/>
            </p:cNvSpPr>
            <p:nvPr/>
          </p:nvSpPr>
          <p:spPr bwMode="auto">
            <a:xfrm>
              <a:off x="6570663" y="5297488"/>
              <a:ext cx="0" cy="730250"/>
            </a:xfrm>
            <a:prstGeom prst="line">
              <a:avLst/>
            </a:prstGeom>
            <a:grpFill/>
            <a:ln w="19050"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36" name="Line 34"/>
            <p:cNvSpPr>
              <a:spLocks noChangeShapeType="1"/>
            </p:cNvSpPr>
            <p:nvPr/>
          </p:nvSpPr>
          <p:spPr bwMode="auto">
            <a:xfrm flipV="1">
              <a:off x="6570663" y="3916363"/>
              <a:ext cx="0" cy="296863"/>
            </a:xfrm>
            <a:prstGeom prst="line">
              <a:avLst/>
            </a:prstGeom>
            <a:grpFill/>
            <a:ln w="19050"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37" name="Line 35"/>
            <p:cNvSpPr>
              <a:spLocks noChangeShapeType="1"/>
            </p:cNvSpPr>
            <p:nvPr/>
          </p:nvSpPr>
          <p:spPr bwMode="auto">
            <a:xfrm>
              <a:off x="6294438" y="6027738"/>
              <a:ext cx="550863" cy="0"/>
            </a:xfrm>
            <a:prstGeom prst="line">
              <a:avLst/>
            </a:prstGeom>
            <a:grpFill/>
            <a:ln w="19050"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38" name="Line 36"/>
            <p:cNvSpPr>
              <a:spLocks noChangeShapeType="1"/>
            </p:cNvSpPr>
            <p:nvPr/>
          </p:nvSpPr>
          <p:spPr bwMode="auto">
            <a:xfrm>
              <a:off x="6294438" y="3916363"/>
              <a:ext cx="550863" cy="0"/>
            </a:xfrm>
            <a:prstGeom prst="line">
              <a:avLst/>
            </a:prstGeom>
            <a:grpFill/>
            <a:ln w="19050"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grpSp>
      <p:grpSp>
        <p:nvGrpSpPr>
          <p:cNvPr id="100" name="Group 99"/>
          <p:cNvGrpSpPr/>
          <p:nvPr/>
        </p:nvGrpSpPr>
        <p:grpSpPr>
          <a:xfrm>
            <a:off x="6081106" y="2145117"/>
            <a:ext cx="560676" cy="1493693"/>
            <a:chOff x="7251700" y="3317875"/>
            <a:chExt cx="822325" cy="2190750"/>
          </a:xfrm>
          <a:solidFill>
            <a:srgbClr val="FFC000"/>
          </a:solidFill>
        </p:grpSpPr>
        <p:sp>
          <p:nvSpPr>
            <p:cNvPr id="39" name="Rectangle 37"/>
            <p:cNvSpPr>
              <a:spLocks noChangeArrowheads="1"/>
            </p:cNvSpPr>
            <p:nvPr/>
          </p:nvSpPr>
          <p:spPr bwMode="auto">
            <a:xfrm>
              <a:off x="7251700" y="3741738"/>
              <a:ext cx="822325" cy="1271588"/>
            </a:xfrm>
            <a:prstGeom prst="rect">
              <a:avLst/>
            </a:prstGeom>
            <a:grpFill/>
            <a:ln w="9525">
              <a:solidFill>
                <a:schemeClr val="tx1"/>
              </a:solidFill>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40" name="Rectangle 38"/>
            <p:cNvSpPr>
              <a:spLocks noChangeArrowheads="1"/>
            </p:cNvSpPr>
            <p:nvPr/>
          </p:nvSpPr>
          <p:spPr bwMode="auto">
            <a:xfrm>
              <a:off x="7261225" y="3751263"/>
              <a:ext cx="801688" cy="1252538"/>
            </a:xfrm>
            <a:prstGeom prst="rect">
              <a:avLst/>
            </a:prstGeom>
            <a:grpFill/>
            <a:ln w="20638"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41" name="Line 39"/>
            <p:cNvSpPr>
              <a:spLocks noChangeShapeType="1"/>
            </p:cNvSpPr>
            <p:nvPr/>
          </p:nvSpPr>
          <p:spPr bwMode="auto">
            <a:xfrm>
              <a:off x="7251700" y="4189413"/>
              <a:ext cx="822325" cy="0"/>
            </a:xfrm>
            <a:prstGeom prst="line">
              <a:avLst/>
            </a:prstGeom>
            <a:grpFill/>
            <a:ln w="20638"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42" name="Line 40"/>
            <p:cNvSpPr>
              <a:spLocks noChangeShapeType="1"/>
            </p:cNvSpPr>
            <p:nvPr/>
          </p:nvSpPr>
          <p:spPr bwMode="auto">
            <a:xfrm>
              <a:off x="7662863" y="5013325"/>
              <a:ext cx="0" cy="495300"/>
            </a:xfrm>
            <a:prstGeom prst="line">
              <a:avLst/>
            </a:prstGeom>
            <a:grpFill/>
            <a:ln w="19050"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43" name="Line 41"/>
            <p:cNvSpPr>
              <a:spLocks noChangeShapeType="1"/>
            </p:cNvSpPr>
            <p:nvPr/>
          </p:nvSpPr>
          <p:spPr bwMode="auto">
            <a:xfrm flipV="1">
              <a:off x="7662863" y="3317875"/>
              <a:ext cx="0" cy="423863"/>
            </a:xfrm>
            <a:prstGeom prst="line">
              <a:avLst/>
            </a:prstGeom>
            <a:grpFill/>
            <a:ln w="19050"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44" name="Line 42"/>
            <p:cNvSpPr>
              <a:spLocks noChangeShapeType="1"/>
            </p:cNvSpPr>
            <p:nvPr/>
          </p:nvSpPr>
          <p:spPr bwMode="auto">
            <a:xfrm>
              <a:off x="7388225" y="5508625"/>
              <a:ext cx="549275" cy="0"/>
            </a:xfrm>
            <a:prstGeom prst="line">
              <a:avLst/>
            </a:prstGeom>
            <a:grpFill/>
            <a:ln w="19050"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45" name="Line 43"/>
            <p:cNvSpPr>
              <a:spLocks noChangeShapeType="1"/>
            </p:cNvSpPr>
            <p:nvPr/>
          </p:nvSpPr>
          <p:spPr bwMode="auto">
            <a:xfrm>
              <a:off x="7388225" y="3317875"/>
              <a:ext cx="549275" cy="0"/>
            </a:xfrm>
            <a:prstGeom prst="line">
              <a:avLst/>
            </a:prstGeom>
            <a:grpFill/>
            <a:ln w="19050"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grpSp>
      <p:grpSp>
        <p:nvGrpSpPr>
          <p:cNvPr id="101" name="Group 100"/>
          <p:cNvGrpSpPr/>
          <p:nvPr/>
        </p:nvGrpSpPr>
        <p:grpSpPr>
          <a:xfrm>
            <a:off x="7201376" y="2302064"/>
            <a:ext cx="559594" cy="2291412"/>
            <a:chOff x="8894763" y="3548063"/>
            <a:chExt cx="820738" cy="3360737"/>
          </a:xfrm>
          <a:solidFill>
            <a:srgbClr val="FF00FF">
              <a:alpha val="10196"/>
            </a:srgbClr>
          </a:solidFill>
        </p:grpSpPr>
        <p:sp>
          <p:nvSpPr>
            <p:cNvPr id="46" name="Rectangle 44"/>
            <p:cNvSpPr>
              <a:spLocks noChangeArrowheads="1"/>
            </p:cNvSpPr>
            <p:nvPr/>
          </p:nvSpPr>
          <p:spPr bwMode="auto">
            <a:xfrm>
              <a:off x="8894763" y="4383088"/>
              <a:ext cx="820738" cy="1243013"/>
            </a:xfrm>
            <a:prstGeom prst="rect">
              <a:avLst/>
            </a:prstGeom>
            <a:grpFill/>
            <a:ln w="9525">
              <a:solidFill>
                <a:srgbClr val="000000"/>
              </a:solidFill>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47" name="Rectangle 45"/>
            <p:cNvSpPr>
              <a:spLocks noChangeArrowheads="1"/>
            </p:cNvSpPr>
            <p:nvPr/>
          </p:nvSpPr>
          <p:spPr bwMode="auto">
            <a:xfrm>
              <a:off x="8904288" y="4392613"/>
              <a:ext cx="801688" cy="1223963"/>
            </a:xfrm>
            <a:prstGeom prst="rect">
              <a:avLst/>
            </a:prstGeom>
            <a:grpFill/>
            <a:ln w="20638"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48" name="Line 46"/>
            <p:cNvSpPr>
              <a:spLocks noChangeShapeType="1"/>
            </p:cNvSpPr>
            <p:nvPr/>
          </p:nvSpPr>
          <p:spPr bwMode="auto">
            <a:xfrm>
              <a:off x="8894763" y="4778375"/>
              <a:ext cx="820738" cy="0"/>
            </a:xfrm>
            <a:prstGeom prst="line">
              <a:avLst/>
            </a:prstGeom>
            <a:grpFill/>
            <a:ln w="20638"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49" name="Line 47"/>
            <p:cNvSpPr>
              <a:spLocks noChangeShapeType="1"/>
            </p:cNvSpPr>
            <p:nvPr/>
          </p:nvSpPr>
          <p:spPr bwMode="auto">
            <a:xfrm>
              <a:off x="9305925" y="5626100"/>
              <a:ext cx="0" cy="1282700"/>
            </a:xfrm>
            <a:prstGeom prst="line">
              <a:avLst/>
            </a:prstGeom>
            <a:grpFill/>
            <a:ln w="20638"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50" name="Line 48"/>
            <p:cNvSpPr>
              <a:spLocks noChangeShapeType="1"/>
            </p:cNvSpPr>
            <p:nvPr/>
          </p:nvSpPr>
          <p:spPr bwMode="auto">
            <a:xfrm flipV="1">
              <a:off x="9305925" y="3548063"/>
              <a:ext cx="0" cy="835025"/>
            </a:xfrm>
            <a:prstGeom prst="line">
              <a:avLst/>
            </a:prstGeom>
            <a:grpFill/>
            <a:ln w="20638"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51" name="Line 49"/>
            <p:cNvSpPr>
              <a:spLocks noChangeShapeType="1"/>
            </p:cNvSpPr>
            <p:nvPr/>
          </p:nvSpPr>
          <p:spPr bwMode="auto">
            <a:xfrm>
              <a:off x="9029700" y="6908800"/>
              <a:ext cx="550863" cy="0"/>
            </a:xfrm>
            <a:prstGeom prst="line">
              <a:avLst/>
            </a:prstGeom>
            <a:grpFill/>
            <a:ln w="20638"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52" name="Line 50"/>
            <p:cNvSpPr>
              <a:spLocks noChangeShapeType="1"/>
            </p:cNvSpPr>
            <p:nvPr/>
          </p:nvSpPr>
          <p:spPr bwMode="auto">
            <a:xfrm>
              <a:off x="9029700" y="3548063"/>
              <a:ext cx="550863" cy="0"/>
            </a:xfrm>
            <a:prstGeom prst="line">
              <a:avLst/>
            </a:prstGeom>
            <a:grpFill/>
            <a:ln w="20638"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grpSp>
      <p:grpSp>
        <p:nvGrpSpPr>
          <p:cNvPr id="102" name="Group 101"/>
          <p:cNvGrpSpPr/>
          <p:nvPr/>
        </p:nvGrpSpPr>
        <p:grpSpPr>
          <a:xfrm>
            <a:off x="7946058" y="2215473"/>
            <a:ext cx="559594" cy="1674452"/>
            <a:chOff x="9986963" y="3421063"/>
            <a:chExt cx="820738" cy="2455863"/>
          </a:xfrm>
          <a:solidFill>
            <a:srgbClr val="FF00FF">
              <a:alpha val="10196"/>
            </a:srgbClr>
          </a:solidFill>
        </p:grpSpPr>
        <p:sp>
          <p:nvSpPr>
            <p:cNvPr id="53" name="Rectangle 51"/>
            <p:cNvSpPr>
              <a:spLocks noChangeArrowheads="1"/>
            </p:cNvSpPr>
            <p:nvPr/>
          </p:nvSpPr>
          <p:spPr bwMode="auto">
            <a:xfrm>
              <a:off x="9986963" y="4184650"/>
              <a:ext cx="820738" cy="735013"/>
            </a:xfrm>
            <a:prstGeom prst="rect">
              <a:avLst/>
            </a:prstGeom>
            <a:grpFill/>
            <a:ln w="9525">
              <a:solidFill>
                <a:srgbClr val="000000"/>
              </a:solidFill>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54" name="Rectangle 52"/>
            <p:cNvSpPr>
              <a:spLocks noChangeArrowheads="1"/>
            </p:cNvSpPr>
            <p:nvPr/>
          </p:nvSpPr>
          <p:spPr bwMode="auto">
            <a:xfrm>
              <a:off x="9996488" y="4194175"/>
              <a:ext cx="801688" cy="715963"/>
            </a:xfrm>
            <a:prstGeom prst="rect">
              <a:avLst/>
            </a:prstGeom>
            <a:grpFill/>
            <a:ln w="20638"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55" name="Line 53"/>
            <p:cNvSpPr>
              <a:spLocks noChangeShapeType="1"/>
            </p:cNvSpPr>
            <p:nvPr/>
          </p:nvSpPr>
          <p:spPr bwMode="auto">
            <a:xfrm>
              <a:off x="9986963" y="4627563"/>
              <a:ext cx="820738" cy="0"/>
            </a:xfrm>
            <a:prstGeom prst="line">
              <a:avLst/>
            </a:prstGeom>
            <a:grpFill/>
            <a:ln w="20638"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56" name="Line 54"/>
            <p:cNvSpPr>
              <a:spLocks noChangeShapeType="1"/>
            </p:cNvSpPr>
            <p:nvPr/>
          </p:nvSpPr>
          <p:spPr bwMode="auto">
            <a:xfrm>
              <a:off x="10398125" y="4919663"/>
              <a:ext cx="0" cy="957263"/>
            </a:xfrm>
            <a:prstGeom prst="line">
              <a:avLst/>
            </a:prstGeom>
            <a:grpFill/>
            <a:ln w="20638"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57" name="Line 55"/>
            <p:cNvSpPr>
              <a:spLocks noChangeShapeType="1"/>
            </p:cNvSpPr>
            <p:nvPr/>
          </p:nvSpPr>
          <p:spPr bwMode="auto">
            <a:xfrm flipV="1">
              <a:off x="10398125" y="3421063"/>
              <a:ext cx="0" cy="763588"/>
            </a:xfrm>
            <a:prstGeom prst="line">
              <a:avLst/>
            </a:prstGeom>
            <a:grpFill/>
            <a:ln w="20638"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58" name="Line 56"/>
            <p:cNvSpPr>
              <a:spLocks noChangeShapeType="1"/>
            </p:cNvSpPr>
            <p:nvPr/>
          </p:nvSpPr>
          <p:spPr bwMode="auto">
            <a:xfrm>
              <a:off x="10121900" y="5876925"/>
              <a:ext cx="550863" cy="0"/>
            </a:xfrm>
            <a:prstGeom prst="line">
              <a:avLst/>
            </a:prstGeom>
            <a:grpFill/>
            <a:ln w="20638"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59" name="Line 57"/>
            <p:cNvSpPr>
              <a:spLocks noChangeShapeType="1"/>
            </p:cNvSpPr>
            <p:nvPr/>
          </p:nvSpPr>
          <p:spPr bwMode="auto">
            <a:xfrm>
              <a:off x="10121900" y="3421063"/>
              <a:ext cx="550863" cy="0"/>
            </a:xfrm>
            <a:prstGeom prst="line">
              <a:avLst/>
            </a:prstGeom>
            <a:grpFill/>
            <a:ln w="20638" cap="flat">
              <a:solidFill>
                <a:schemeClr val="tx1"/>
              </a:solidFill>
              <a:prstDash val="solid"/>
              <a:miter lim="800000"/>
              <a:headEnd/>
              <a:tailEnd/>
            </a:ln>
          </p:spPr>
          <p:txBody>
            <a:bodyPr vert="horz" wrap="square" lIns="62345" tIns="31173" rIns="62345" bIns="31173" numCol="1" anchor="t" anchorCtr="0" compatLnSpc="1">
              <a:prstTxWarp prst="textNoShape">
                <a:avLst/>
              </a:prstTxWarp>
            </a:bodyPr>
            <a:lstStyle/>
            <a:p>
              <a:endParaRPr lang="en-CA" sz="1636">
                <a:latin typeface="+mj-lt"/>
              </a:endParaRPr>
            </a:p>
          </p:txBody>
        </p:sp>
      </p:grpSp>
      <p:sp>
        <p:nvSpPr>
          <p:cNvPr id="68" name="Line 66"/>
          <p:cNvSpPr>
            <a:spLocks noChangeShapeType="1"/>
          </p:cNvSpPr>
          <p:nvPr/>
        </p:nvSpPr>
        <p:spPr bwMode="auto">
          <a:xfrm flipV="1">
            <a:off x="3201958" y="1859367"/>
            <a:ext cx="0" cy="352749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69" name="Line 67"/>
          <p:cNvSpPr>
            <a:spLocks noChangeShapeType="1"/>
          </p:cNvSpPr>
          <p:nvPr/>
        </p:nvSpPr>
        <p:spPr bwMode="auto">
          <a:xfrm flipH="1">
            <a:off x="3140262" y="4586981"/>
            <a:ext cx="61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70" name="Rectangle 68"/>
          <p:cNvSpPr>
            <a:spLocks noChangeArrowheads="1"/>
          </p:cNvSpPr>
          <p:nvPr/>
        </p:nvSpPr>
        <p:spPr bwMode="auto">
          <a:xfrm rot="16200000">
            <a:off x="2976219" y="4469231"/>
            <a:ext cx="117020" cy="25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23438">
              <a:buClrTx/>
            </a:pPr>
            <a:r>
              <a:rPr lang="en-US" altLang="en-US" sz="1636">
                <a:solidFill>
                  <a:srgbClr val="000000"/>
                </a:solidFill>
                <a:latin typeface="+mj-lt"/>
              </a:rPr>
              <a:t>2</a:t>
            </a:r>
            <a:endParaRPr lang="en-US" altLang="en-US" sz="1636">
              <a:latin typeface="+mj-lt"/>
            </a:endParaRPr>
          </a:p>
        </p:txBody>
      </p:sp>
      <p:sp>
        <p:nvSpPr>
          <p:cNvPr id="71" name="Rectangle 69"/>
          <p:cNvSpPr>
            <a:spLocks noChangeArrowheads="1"/>
          </p:cNvSpPr>
          <p:nvPr/>
        </p:nvSpPr>
        <p:spPr bwMode="auto">
          <a:xfrm rot="16200000">
            <a:off x="2976219" y="4382640"/>
            <a:ext cx="117020" cy="25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23438">
              <a:buClrTx/>
            </a:pPr>
            <a:r>
              <a:rPr lang="en-US" altLang="en-US" sz="1636">
                <a:solidFill>
                  <a:srgbClr val="000000"/>
                </a:solidFill>
                <a:latin typeface="+mj-lt"/>
              </a:rPr>
              <a:t>0</a:t>
            </a:r>
            <a:endParaRPr lang="en-US" altLang="en-US" sz="1636">
              <a:latin typeface="+mj-lt"/>
            </a:endParaRPr>
          </a:p>
        </p:txBody>
      </p:sp>
      <p:sp>
        <p:nvSpPr>
          <p:cNvPr id="72" name="Line 70"/>
          <p:cNvSpPr>
            <a:spLocks noChangeShapeType="1"/>
          </p:cNvSpPr>
          <p:nvPr/>
        </p:nvSpPr>
        <p:spPr bwMode="auto">
          <a:xfrm flipH="1">
            <a:off x="3140262" y="3944043"/>
            <a:ext cx="61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73" name="Rectangle 71"/>
          <p:cNvSpPr>
            <a:spLocks noChangeArrowheads="1"/>
          </p:cNvSpPr>
          <p:nvPr/>
        </p:nvSpPr>
        <p:spPr bwMode="auto">
          <a:xfrm rot="16200000">
            <a:off x="2976219" y="3826294"/>
            <a:ext cx="117020" cy="25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23438">
              <a:buClrTx/>
            </a:pPr>
            <a:r>
              <a:rPr lang="en-US" altLang="en-US" sz="1636">
                <a:solidFill>
                  <a:srgbClr val="000000"/>
                </a:solidFill>
                <a:latin typeface="+mj-lt"/>
              </a:rPr>
              <a:t>4</a:t>
            </a:r>
            <a:endParaRPr lang="en-US" altLang="en-US" sz="1636">
              <a:latin typeface="+mj-lt"/>
            </a:endParaRPr>
          </a:p>
        </p:txBody>
      </p:sp>
      <p:sp>
        <p:nvSpPr>
          <p:cNvPr id="74" name="Rectangle 72"/>
          <p:cNvSpPr>
            <a:spLocks noChangeArrowheads="1"/>
          </p:cNvSpPr>
          <p:nvPr/>
        </p:nvSpPr>
        <p:spPr bwMode="auto">
          <a:xfrm rot="16200000">
            <a:off x="2976219" y="3739703"/>
            <a:ext cx="117020" cy="25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23438">
              <a:buClrTx/>
            </a:pPr>
            <a:r>
              <a:rPr lang="en-US" altLang="en-US" sz="1636">
                <a:solidFill>
                  <a:srgbClr val="000000"/>
                </a:solidFill>
                <a:latin typeface="+mj-lt"/>
              </a:rPr>
              <a:t>0</a:t>
            </a:r>
            <a:endParaRPr lang="en-US" altLang="en-US" sz="1636">
              <a:latin typeface="+mj-lt"/>
            </a:endParaRPr>
          </a:p>
        </p:txBody>
      </p:sp>
      <p:sp>
        <p:nvSpPr>
          <p:cNvPr id="75" name="Line 73"/>
          <p:cNvSpPr>
            <a:spLocks noChangeShapeType="1"/>
          </p:cNvSpPr>
          <p:nvPr/>
        </p:nvSpPr>
        <p:spPr bwMode="auto">
          <a:xfrm flipH="1">
            <a:off x="3139180" y="3301106"/>
            <a:ext cx="62778"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76" name="Rectangle 74"/>
          <p:cNvSpPr>
            <a:spLocks noChangeArrowheads="1"/>
          </p:cNvSpPr>
          <p:nvPr/>
        </p:nvSpPr>
        <p:spPr bwMode="auto">
          <a:xfrm rot="16200000">
            <a:off x="2976219" y="3183356"/>
            <a:ext cx="117020" cy="25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23438">
              <a:buClrTx/>
            </a:pPr>
            <a:r>
              <a:rPr lang="en-US" altLang="en-US" sz="1636">
                <a:solidFill>
                  <a:srgbClr val="000000"/>
                </a:solidFill>
                <a:latin typeface="+mj-lt"/>
              </a:rPr>
              <a:t>6</a:t>
            </a:r>
            <a:endParaRPr lang="en-US" altLang="en-US" sz="1636">
              <a:latin typeface="+mj-lt"/>
            </a:endParaRPr>
          </a:p>
        </p:txBody>
      </p:sp>
      <p:sp>
        <p:nvSpPr>
          <p:cNvPr id="77" name="Rectangle 75"/>
          <p:cNvSpPr>
            <a:spLocks noChangeArrowheads="1"/>
          </p:cNvSpPr>
          <p:nvPr/>
        </p:nvSpPr>
        <p:spPr bwMode="auto">
          <a:xfrm rot="16200000">
            <a:off x="2976219" y="3096765"/>
            <a:ext cx="117020" cy="25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23438">
              <a:buClrTx/>
            </a:pPr>
            <a:r>
              <a:rPr lang="en-US" altLang="en-US" sz="1636">
                <a:solidFill>
                  <a:srgbClr val="000000"/>
                </a:solidFill>
                <a:latin typeface="+mj-lt"/>
              </a:rPr>
              <a:t>0</a:t>
            </a:r>
            <a:endParaRPr lang="en-US" altLang="en-US" sz="1636">
              <a:latin typeface="+mj-lt"/>
            </a:endParaRPr>
          </a:p>
        </p:txBody>
      </p:sp>
      <p:sp>
        <p:nvSpPr>
          <p:cNvPr id="78" name="Line 76"/>
          <p:cNvSpPr>
            <a:spLocks noChangeShapeType="1"/>
          </p:cNvSpPr>
          <p:nvPr/>
        </p:nvSpPr>
        <p:spPr bwMode="auto">
          <a:xfrm flipH="1">
            <a:off x="3139180" y="2659251"/>
            <a:ext cx="62778"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79" name="Rectangle 77"/>
          <p:cNvSpPr>
            <a:spLocks noChangeArrowheads="1"/>
          </p:cNvSpPr>
          <p:nvPr/>
        </p:nvSpPr>
        <p:spPr bwMode="auto">
          <a:xfrm rot="16200000">
            <a:off x="2976219" y="2540419"/>
            <a:ext cx="117020" cy="25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23438">
              <a:buClrTx/>
            </a:pPr>
            <a:r>
              <a:rPr lang="en-US" altLang="en-US" sz="1636">
                <a:solidFill>
                  <a:srgbClr val="000000"/>
                </a:solidFill>
                <a:latin typeface="+mj-lt"/>
              </a:rPr>
              <a:t>8</a:t>
            </a:r>
            <a:endParaRPr lang="en-US" altLang="en-US" sz="1636">
              <a:latin typeface="+mj-lt"/>
            </a:endParaRPr>
          </a:p>
        </p:txBody>
      </p:sp>
      <p:sp>
        <p:nvSpPr>
          <p:cNvPr id="80" name="Rectangle 78"/>
          <p:cNvSpPr>
            <a:spLocks noChangeArrowheads="1"/>
          </p:cNvSpPr>
          <p:nvPr/>
        </p:nvSpPr>
        <p:spPr bwMode="auto">
          <a:xfrm rot="16200000">
            <a:off x="2976219" y="2452745"/>
            <a:ext cx="117020" cy="25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23438">
              <a:buClrTx/>
            </a:pPr>
            <a:r>
              <a:rPr lang="en-US" altLang="en-US" sz="1636">
                <a:solidFill>
                  <a:srgbClr val="000000"/>
                </a:solidFill>
                <a:latin typeface="+mj-lt"/>
              </a:rPr>
              <a:t>0</a:t>
            </a:r>
            <a:endParaRPr lang="en-US" altLang="en-US" sz="1636">
              <a:latin typeface="+mj-lt"/>
            </a:endParaRPr>
          </a:p>
        </p:txBody>
      </p:sp>
      <p:sp>
        <p:nvSpPr>
          <p:cNvPr id="81" name="Line 79"/>
          <p:cNvSpPr>
            <a:spLocks noChangeShapeType="1"/>
          </p:cNvSpPr>
          <p:nvPr/>
        </p:nvSpPr>
        <p:spPr bwMode="auto">
          <a:xfrm flipH="1">
            <a:off x="3139180" y="2016314"/>
            <a:ext cx="62778"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82" name="Rectangle 80"/>
          <p:cNvSpPr>
            <a:spLocks noChangeArrowheads="1"/>
          </p:cNvSpPr>
          <p:nvPr/>
        </p:nvSpPr>
        <p:spPr bwMode="auto">
          <a:xfrm rot="16200000">
            <a:off x="2976219" y="1941859"/>
            <a:ext cx="117020" cy="25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23438">
              <a:buClrTx/>
            </a:pPr>
            <a:r>
              <a:rPr lang="en-US" altLang="en-US" sz="1636">
                <a:solidFill>
                  <a:srgbClr val="000000"/>
                </a:solidFill>
                <a:latin typeface="+mj-lt"/>
              </a:rPr>
              <a:t>1</a:t>
            </a:r>
            <a:endParaRPr lang="en-US" altLang="en-US" sz="1636">
              <a:latin typeface="+mj-lt"/>
            </a:endParaRPr>
          </a:p>
        </p:txBody>
      </p:sp>
      <p:sp>
        <p:nvSpPr>
          <p:cNvPr id="83" name="Rectangle 81"/>
          <p:cNvSpPr>
            <a:spLocks noChangeArrowheads="1"/>
          </p:cNvSpPr>
          <p:nvPr/>
        </p:nvSpPr>
        <p:spPr bwMode="auto">
          <a:xfrm rot="16200000">
            <a:off x="2975137" y="1855268"/>
            <a:ext cx="117020" cy="25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23438">
              <a:buClrTx/>
            </a:pPr>
            <a:r>
              <a:rPr lang="en-US" altLang="en-US" sz="1636">
                <a:solidFill>
                  <a:srgbClr val="000000"/>
                </a:solidFill>
                <a:latin typeface="+mj-lt"/>
              </a:rPr>
              <a:t>0</a:t>
            </a:r>
            <a:endParaRPr lang="en-US" altLang="en-US" sz="1636">
              <a:latin typeface="+mj-lt"/>
            </a:endParaRPr>
          </a:p>
        </p:txBody>
      </p:sp>
      <p:sp>
        <p:nvSpPr>
          <p:cNvPr id="84" name="Rectangle 82"/>
          <p:cNvSpPr>
            <a:spLocks noChangeArrowheads="1"/>
          </p:cNvSpPr>
          <p:nvPr/>
        </p:nvSpPr>
        <p:spPr bwMode="auto">
          <a:xfrm rot="16200000">
            <a:off x="2975137" y="1769760"/>
            <a:ext cx="117020" cy="25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23438">
              <a:buClrTx/>
            </a:pPr>
            <a:r>
              <a:rPr lang="en-US" altLang="en-US" sz="1636">
                <a:solidFill>
                  <a:srgbClr val="000000"/>
                </a:solidFill>
                <a:latin typeface="+mj-lt"/>
              </a:rPr>
              <a:t>0</a:t>
            </a:r>
            <a:endParaRPr lang="en-US" altLang="en-US" sz="1636">
              <a:latin typeface="+mj-lt"/>
            </a:endParaRPr>
          </a:p>
        </p:txBody>
      </p:sp>
      <p:sp>
        <p:nvSpPr>
          <p:cNvPr id="85" name="Line 83"/>
          <p:cNvSpPr>
            <a:spLocks noChangeShapeType="1"/>
          </p:cNvSpPr>
          <p:nvPr/>
        </p:nvSpPr>
        <p:spPr bwMode="auto">
          <a:xfrm>
            <a:off x="3201958" y="5386865"/>
            <a:ext cx="5573208"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2345" tIns="31173" rIns="62345" bIns="31173" numCol="1" anchor="t" anchorCtr="0" compatLnSpc="1">
            <a:prstTxWarp prst="textNoShape">
              <a:avLst/>
            </a:prstTxWarp>
          </a:bodyPr>
          <a:lstStyle/>
          <a:p>
            <a:endParaRPr lang="en-CA" sz="1636">
              <a:latin typeface="+mj-lt"/>
            </a:endParaRPr>
          </a:p>
        </p:txBody>
      </p:sp>
      <p:sp>
        <p:nvSpPr>
          <p:cNvPr id="103" name="Rectangle 80"/>
          <p:cNvSpPr>
            <a:spLocks noChangeArrowheads="1"/>
          </p:cNvSpPr>
          <p:nvPr/>
        </p:nvSpPr>
        <p:spPr bwMode="auto">
          <a:xfrm>
            <a:off x="3353580" y="5450022"/>
            <a:ext cx="1389804" cy="25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23438">
              <a:buClrTx/>
            </a:pPr>
            <a:r>
              <a:rPr lang="en-US" altLang="en-US" sz="1636" b="1">
                <a:latin typeface="+mj-lt"/>
              </a:rPr>
              <a:t>Healthy Peers</a:t>
            </a:r>
          </a:p>
        </p:txBody>
      </p:sp>
      <p:sp>
        <p:nvSpPr>
          <p:cNvPr id="104" name="Rectangle 81"/>
          <p:cNvSpPr>
            <a:spLocks noChangeArrowheads="1"/>
          </p:cNvSpPr>
          <p:nvPr/>
        </p:nvSpPr>
        <p:spPr bwMode="auto">
          <a:xfrm>
            <a:off x="5116805" y="5450022"/>
            <a:ext cx="1598194" cy="25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23438">
              <a:buClrTx/>
            </a:pPr>
            <a:r>
              <a:rPr lang="en-US" altLang="en-US" sz="1636" b="1">
                <a:solidFill>
                  <a:srgbClr val="000000"/>
                </a:solidFill>
                <a:latin typeface="+mj-lt"/>
              </a:rPr>
              <a:t>Newly Identified</a:t>
            </a:r>
            <a:endParaRPr lang="en-US" altLang="en-US" sz="1636" b="1">
              <a:latin typeface="+mj-lt"/>
            </a:endParaRPr>
          </a:p>
        </p:txBody>
      </p:sp>
      <p:sp>
        <p:nvSpPr>
          <p:cNvPr id="105" name="Rectangle 82"/>
          <p:cNvSpPr>
            <a:spLocks noChangeArrowheads="1"/>
          </p:cNvSpPr>
          <p:nvPr/>
        </p:nvSpPr>
        <p:spPr bwMode="auto">
          <a:xfrm>
            <a:off x="7111538" y="5424395"/>
            <a:ext cx="1923105" cy="25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23438">
              <a:buClrTx/>
            </a:pPr>
            <a:r>
              <a:rPr lang="en-US" altLang="en-US" sz="1636" b="1">
                <a:solidFill>
                  <a:srgbClr val="000000"/>
                </a:solidFill>
                <a:latin typeface="+mj-lt"/>
              </a:rPr>
              <a:t>Typical Treatment</a:t>
            </a:r>
            <a:endParaRPr lang="en-US" altLang="en-US" sz="1636" b="1">
              <a:latin typeface="+mj-lt"/>
            </a:endParaRPr>
          </a:p>
        </p:txBody>
      </p:sp>
      <p:sp>
        <p:nvSpPr>
          <p:cNvPr id="106" name="Rectangle 80"/>
          <p:cNvSpPr>
            <a:spLocks noChangeArrowheads="1"/>
          </p:cNvSpPr>
          <p:nvPr/>
        </p:nvSpPr>
        <p:spPr bwMode="auto">
          <a:xfrm>
            <a:off x="5344395" y="5818909"/>
            <a:ext cx="1211870" cy="33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23438">
              <a:buClrTx/>
            </a:pPr>
            <a:r>
              <a:rPr lang="en-US" altLang="en-US" sz="2182" b="1">
                <a:latin typeface="+mj-lt"/>
              </a:rPr>
              <a:t>GROUPS</a:t>
            </a:r>
          </a:p>
        </p:txBody>
      </p:sp>
      <p:sp>
        <p:nvSpPr>
          <p:cNvPr id="107" name="Rectangle 80"/>
          <p:cNvSpPr>
            <a:spLocks noChangeArrowheads="1"/>
          </p:cNvSpPr>
          <p:nvPr/>
        </p:nvSpPr>
        <p:spPr bwMode="auto">
          <a:xfrm rot="16200000">
            <a:off x="831854" y="3054734"/>
            <a:ext cx="3023760" cy="335798"/>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23438">
              <a:buClrTx/>
            </a:pPr>
            <a:r>
              <a:rPr lang="en-US" altLang="en-US" sz="2182" b="1">
                <a:latin typeface="+mj-lt"/>
              </a:rPr>
              <a:t>EMOTIONAL SCORES</a:t>
            </a:r>
          </a:p>
        </p:txBody>
      </p:sp>
      <p:sp>
        <p:nvSpPr>
          <p:cNvPr id="108" name="Rectangle 80"/>
          <p:cNvSpPr>
            <a:spLocks noChangeArrowheads="1"/>
          </p:cNvSpPr>
          <p:nvPr/>
        </p:nvSpPr>
        <p:spPr bwMode="auto">
          <a:xfrm>
            <a:off x="3748348" y="4987636"/>
            <a:ext cx="472424" cy="25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23438">
              <a:buClrTx/>
            </a:pPr>
            <a:r>
              <a:rPr lang="en-US" altLang="en-US" sz="1636">
                <a:latin typeface="+mj-lt"/>
              </a:rPr>
              <a:t>n=71</a:t>
            </a:r>
          </a:p>
        </p:txBody>
      </p:sp>
      <p:sp>
        <p:nvSpPr>
          <p:cNvPr id="109" name="Rectangle 80"/>
          <p:cNvSpPr>
            <a:spLocks noChangeArrowheads="1"/>
          </p:cNvSpPr>
          <p:nvPr/>
        </p:nvSpPr>
        <p:spPr bwMode="auto">
          <a:xfrm>
            <a:off x="5769742" y="4987636"/>
            <a:ext cx="472424" cy="25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23438">
              <a:buClrTx/>
            </a:pPr>
            <a:r>
              <a:rPr lang="en-US" altLang="en-US" sz="1636">
                <a:latin typeface="+mj-lt"/>
              </a:rPr>
              <a:t>n=18</a:t>
            </a:r>
          </a:p>
        </p:txBody>
      </p:sp>
      <p:sp>
        <p:nvSpPr>
          <p:cNvPr id="110" name="Rectangle 80"/>
          <p:cNvSpPr>
            <a:spLocks noChangeArrowheads="1"/>
          </p:cNvSpPr>
          <p:nvPr/>
        </p:nvSpPr>
        <p:spPr bwMode="auto">
          <a:xfrm>
            <a:off x="7748848" y="4987636"/>
            <a:ext cx="472424" cy="25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23438">
              <a:buClrTx/>
            </a:pPr>
            <a:r>
              <a:rPr lang="en-US" altLang="en-US" sz="1636">
                <a:latin typeface="+mj-lt"/>
              </a:rPr>
              <a:t>n=17</a:t>
            </a:r>
          </a:p>
        </p:txBody>
      </p:sp>
      <p:sp>
        <p:nvSpPr>
          <p:cNvPr id="111" name="Rectangle 80"/>
          <p:cNvSpPr>
            <a:spLocks noChangeArrowheads="1"/>
          </p:cNvSpPr>
          <p:nvPr/>
        </p:nvSpPr>
        <p:spPr bwMode="auto">
          <a:xfrm>
            <a:off x="4163984" y="1418247"/>
            <a:ext cx="692032" cy="50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23438">
              <a:buClrTx/>
            </a:pPr>
            <a:r>
              <a:rPr lang="en-US" altLang="en-US" sz="1636">
                <a:latin typeface="+mj-lt"/>
              </a:rPr>
              <a:t>Follow-up</a:t>
            </a:r>
          </a:p>
        </p:txBody>
      </p:sp>
      <p:sp>
        <p:nvSpPr>
          <p:cNvPr id="112" name="Rectangle 80"/>
          <p:cNvSpPr>
            <a:spLocks noChangeArrowheads="1"/>
          </p:cNvSpPr>
          <p:nvPr/>
        </p:nvSpPr>
        <p:spPr bwMode="auto">
          <a:xfrm>
            <a:off x="3482560" y="1402773"/>
            <a:ext cx="577515" cy="50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23438">
              <a:buClrTx/>
            </a:pPr>
            <a:r>
              <a:rPr lang="en-US" altLang="en-US" sz="1636">
                <a:latin typeface="+mj-lt"/>
              </a:rPr>
              <a:t>Base-line</a:t>
            </a:r>
          </a:p>
        </p:txBody>
      </p:sp>
      <p:sp>
        <p:nvSpPr>
          <p:cNvPr id="113" name="Rectangle 80"/>
          <p:cNvSpPr>
            <a:spLocks noChangeArrowheads="1"/>
          </p:cNvSpPr>
          <p:nvPr/>
        </p:nvSpPr>
        <p:spPr bwMode="auto">
          <a:xfrm>
            <a:off x="5913815" y="1418247"/>
            <a:ext cx="692032" cy="50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23438">
              <a:buClrTx/>
            </a:pPr>
            <a:r>
              <a:rPr lang="en-US" altLang="en-US" sz="1636">
                <a:latin typeface="+mj-lt"/>
              </a:rPr>
              <a:t>Follow-up</a:t>
            </a:r>
          </a:p>
        </p:txBody>
      </p:sp>
      <p:sp>
        <p:nvSpPr>
          <p:cNvPr id="114" name="Rectangle 80"/>
          <p:cNvSpPr>
            <a:spLocks noChangeArrowheads="1"/>
          </p:cNvSpPr>
          <p:nvPr/>
        </p:nvSpPr>
        <p:spPr bwMode="auto">
          <a:xfrm>
            <a:off x="5232391" y="1402773"/>
            <a:ext cx="577515" cy="50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23438">
              <a:buClrTx/>
            </a:pPr>
            <a:r>
              <a:rPr lang="en-US" altLang="en-US" sz="1636">
                <a:latin typeface="+mj-lt"/>
              </a:rPr>
              <a:t>Base-line</a:t>
            </a:r>
          </a:p>
        </p:txBody>
      </p:sp>
      <p:sp>
        <p:nvSpPr>
          <p:cNvPr id="115" name="Rectangle 80"/>
          <p:cNvSpPr>
            <a:spLocks noChangeArrowheads="1"/>
          </p:cNvSpPr>
          <p:nvPr/>
        </p:nvSpPr>
        <p:spPr bwMode="auto">
          <a:xfrm>
            <a:off x="7836134" y="1418247"/>
            <a:ext cx="692032" cy="50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23438">
              <a:buClrTx/>
            </a:pPr>
            <a:r>
              <a:rPr lang="en-US" altLang="en-US" sz="1636">
                <a:latin typeface="+mj-lt"/>
              </a:rPr>
              <a:t>Follow-up</a:t>
            </a:r>
          </a:p>
        </p:txBody>
      </p:sp>
      <p:sp>
        <p:nvSpPr>
          <p:cNvPr id="116" name="Rectangle 80"/>
          <p:cNvSpPr>
            <a:spLocks noChangeArrowheads="1"/>
          </p:cNvSpPr>
          <p:nvPr/>
        </p:nvSpPr>
        <p:spPr bwMode="auto">
          <a:xfrm>
            <a:off x="7154710" y="1402773"/>
            <a:ext cx="577515" cy="50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23438">
              <a:buClrTx/>
            </a:pPr>
            <a:r>
              <a:rPr lang="en-US" altLang="en-US" sz="1636">
                <a:latin typeface="+mj-lt"/>
              </a:rPr>
              <a:t>Base-line</a:t>
            </a:r>
          </a:p>
        </p:txBody>
      </p:sp>
      <p:sp>
        <p:nvSpPr>
          <p:cNvPr id="117" name="Slide Number Placeholder 116"/>
          <p:cNvSpPr>
            <a:spLocks noGrp="1"/>
          </p:cNvSpPr>
          <p:nvPr>
            <p:ph type="sldNum" sz="quarter" idx="12"/>
          </p:nvPr>
        </p:nvSpPr>
        <p:spPr/>
        <p:txBody>
          <a:bodyPr/>
          <a:lstStyle/>
          <a:p>
            <a:pPr marL="29882"/>
            <a:fld id="{81D60167-4931-47E6-BA6A-407CBD079E47}" type="slidenum">
              <a:rPr lang="en-CA" smtClean="0"/>
              <a:pPr marL="29882"/>
              <a:t>24</a:t>
            </a:fld>
            <a:endParaRPr lang="en-CA"/>
          </a:p>
        </p:txBody>
      </p:sp>
      <p:sp>
        <p:nvSpPr>
          <p:cNvPr id="4" name="TextBox 3"/>
          <p:cNvSpPr txBox="1"/>
          <p:nvPr/>
        </p:nvSpPr>
        <p:spPr>
          <a:xfrm>
            <a:off x="4496493" y="4260273"/>
            <a:ext cx="1120270" cy="239296"/>
          </a:xfrm>
          <a:prstGeom prst="rect">
            <a:avLst/>
          </a:prstGeom>
          <a:noFill/>
        </p:spPr>
        <p:txBody>
          <a:bodyPr wrap="square" rtlCol="0">
            <a:spAutoFit/>
          </a:bodyPr>
          <a:lstStyle/>
          <a:p>
            <a:endParaRPr lang="en-CA" sz="955"/>
          </a:p>
        </p:txBody>
      </p:sp>
      <p:sp>
        <p:nvSpPr>
          <p:cNvPr id="95" name="TextBox 94"/>
          <p:cNvSpPr txBox="1"/>
          <p:nvPr/>
        </p:nvSpPr>
        <p:spPr>
          <a:xfrm>
            <a:off x="9177146" y="2126237"/>
            <a:ext cx="1678039" cy="533223"/>
          </a:xfrm>
          <a:prstGeom prst="rect">
            <a:avLst/>
          </a:prstGeom>
          <a:noFill/>
        </p:spPr>
        <p:txBody>
          <a:bodyPr wrap="square" rtlCol="0">
            <a:spAutoFit/>
          </a:bodyPr>
          <a:lstStyle/>
          <a:p>
            <a:r>
              <a:rPr lang="en-CA" sz="955">
                <a:latin typeface="+mj-lt"/>
              </a:rPr>
              <a:t>Outliers have been suppressed to protect the identity of children</a:t>
            </a:r>
          </a:p>
        </p:txBody>
      </p:sp>
      <p:pic>
        <p:nvPicPr>
          <p:cNvPr id="6" name="Picture 5">
            <a:extLst>
              <a:ext uri="{FF2B5EF4-FFF2-40B4-BE49-F238E27FC236}">
                <a16:creationId xmlns:a16="http://schemas.microsoft.com/office/drawing/2014/main" id="{E9B71FA2-0C11-1318-03B6-0C42FD9E1D00}"/>
              </a:ext>
            </a:extLst>
          </p:cNvPr>
          <p:cNvPicPr>
            <a:picLocks noChangeAspect="1"/>
          </p:cNvPicPr>
          <p:nvPr/>
        </p:nvPicPr>
        <p:blipFill>
          <a:blip r:embed="rId3"/>
          <a:stretch>
            <a:fillRect/>
          </a:stretch>
        </p:blipFill>
        <p:spPr>
          <a:xfrm>
            <a:off x="9243838" y="3032628"/>
            <a:ext cx="1865222" cy="1665885"/>
          </a:xfrm>
          <a:prstGeom prst="rect">
            <a:avLst/>
          </a:prstGeom>
        </p:spPr>
      </p:pic>
    </p:spTree>
    <p:extLst>
      <p:ext uri="{BB962C8B-B14F-4D97-AF65-F5344CB8AC3E}">
        <p14:creationId xmlns:p14="http://schemas.microsoft.com/office/powerpoint/2010/main" val="1097519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D6332-05A5-168C-5A82-A92D4695DE7C}"/>
              </a:ext>
            </a:extLst>
          </p:cNvPr>
          <p:cNvSpPr>
            <a:spLocks noGrp="1"/>
          </p:cNvSpPr>
          <p:nvPr>
            <p:ph type="title"/>
          </p:nvPr>
        </p:nvSpPr>
        <p:spPr>
          <a:xfrm>
            <a:off x="1230185" y="669041"/>
            <a:ext cx="10225903" cy="1143000"/>
          </a:xfrm>
        </p:spPr>
        <p:txBody>
          <a:bodyPr>
            <a:normAutofit/>
          </a:bodyPr>
          <a:lstStyle/>
          <a:p>
            <a:pPr lvl="1"/>
            <a:r>
              <a:rPr lang="en-CA" sz="3600" b="0" i="0" u="none" strike="noStrike" cap="none">
                <a:solidFill>
                  <a:schemeClr val="tx1"/>
                </a:solidFill>
                <a:latin typeface="Merriweather" panose="00000500000000000000" pitchFamily="2" charset="0"/>
                <a:sym typeface="Arial"/>
              </a:rPr>
              <a:t>Reporting back to communities: </a:t>
            </a:r>
            <a:endParaRPr lang="en-CA" sz="3600">
              <a:solidFill>
                <a:schemeClr val="tx1"/>
              </a:solidFill>
              <a:latin typeface="Merriweather" panose="00000500000000000000" pitchFamily="2" charset="0"/>
            </a:endParaRPr>
          </a:p>
        </p:txBody>
      </p:sp>
      <p:sp>
        <p:nvSpPr>
          <p:cNvPr id="3" name="Text Placeholder 2">
            <a:extLst>
              <a:ext uri="{FF2B5EF4-FFF2-40B4-BE49-F238E27FC236}">
                <a16:creationId xmlns:a16="http://schemas.microsoft.com/office/drawing/2014/main" id="{76C96766-19B7-2996-D853-7D27358B7F67}"/>
              </a:ext>
            </a:extLst>
          </p:cNvPr>
          <p:cNvSpPr>
            <a:spLocks noGrp="1"/>
          </p:cNvSpPr>
          <p:nvPr>
            <p:ph type="body" idx="1"/>
          </p:nvPr>
        </p:nvSpPr>
        <p:spPr>
          <a:xfrm>
            <a:off x="1230185" y="1918404"/>
            <a:ext cx="10225903" cy="3744913"/>
          </a:xfrm>
        </p:spPr>
        <p:txBody>
          <a:bodyPr>
            <a:normAutofit/>
          </a:bodyPr>
          <a:lstStyle/>
          <a:p>
            <a:pPr marL="450850" indent="-342900">
              <a:lnSpc>
                <a:spcPct val="150000"/>
              </a:lnSpc>
              <a:spcBef>
                <a:spcPts val="480"/>
              </a:spcBef>
              <a:buClr>
                <a:srgbClr val="1D1D1D"/>
              </a:buClr>
              <a:defRPr/>
            </a:pPr>
            <a:r>
              <a:rPr lang="en-CA" b="0" i="0" u="none" strike="noStrike" cap="none">
                <a:solidFill>
                  <a:srgbClr val="1D1D1D"/>
                </a:solidFill>
                <a:effectLst/>
                <a:latin typeface="Lucida Sans" panose="020B0602030504020204" pitchFamily="34" charset="0"/>
                <a:sym typeface="Lucida Sans"/>
              </a:rPr>
              <a:t>Result are always shared with children and youth participants</a:t>
            </a:r>
          </a:p>
          <a:p>
            <a:pPr lvl="0">
              <a:lnSpc>
                <a:spcPct val="150000"/>
              </a:lnSpc>
            </a:pPr>
            <a:r>
              <a:rPr lang="en-CA">
                <a:solidFill>
                  <a:srgbClr val="000000"/>
                </a:solidFill>
                <a:latin typeface="Lucida Sans" panose="020B0602030504020204" pitchFamily="34" charset="0"/>
                <a:ea typeface="Arial"/>
                <a:cs typeface="Arial"/>
                <a:sym typeface="Arial"/>
              </a:rPr>
              <a:t>Shared locally within the community</a:t>
            </a:r>
          </a:p>
          <a:p>
            <a:pPr lvl="0">
              <a:lnSpc>
                <a:spcPct val="150000"/>
              </a:lnSpc>
            </a:pPr>
            <a:r>
              <a:rPr lang="en-CA">
                <a:solidFill>
                  <a:srgbClr val="000000"/>
                </a:solidFill>
                <a:latin typeface="Lucida Sans" panose="020B0602030504020204" pitchFamily="34" charset="0"/>
                <a:ea typeface="Arial"/>
                <a:cs typeface="Arial"/>
                <a:sym typeface="Arial"/>
              </a:rPr>
              <a:t>Shared external to the community</a:t>
            </a:r>
          </a:p>
          <a:p>
            <a:pPr lvl="1">
              <a:lnSpc>
                <a:spcPct val="150000"/>
              </a:lnSpc>
            </a:pPr>
            <a:r>
              <a:rPr lang="en-CA" sz="2000" b="0" i="0" u="none" strike="noStrike" cap="none">
                <a:solidFill>
                  <a:srgbClr val="000000"/>
                </a:solidFill>
                <a:effectLst/>
                <a:latin typeface="Lucida Sans" panose="020B0602030504020204" pitchFamily="34" charset="0"/>
                <a:ea typeface="Arial"/>
                <a:cs typeface="Arial"/>
                <a:sym typeface="Arial"/>
              </a:rPr>
              <a:t>Conferences</a:t>
            </a:r>
          </a:p>
          <a:p>
            <a:pPr lvl="1">
              <a:lnSpc>
                <a:spcPct val="150000"/>
              </a:lnSpc>
            </a:pPr>
            <a:r>
              <a:rPr lang="en-CA" sz="2000">
                <a:solidFill>
                  <a:srgbClr val="000000"/>
                </a:solidFill>
                <a:latin typeface="Lucida Sans" panose="020B0602030504020204" pitchFamily="34" charset="0"/>
                <a:ea typeface="Arial"/>
                <a:cs typeface="Arial"/>
                <a:sym typeface="Arial"/>
              </a:rPr>
              <a:t>By the ACHWM Outreach Team</a:t>
            </a:r>
          </a:p>
          <a:p>
            <a:pPr marL="76200" indent="0">
              <a:buNone/>
            </a:pPr>
            <a:endParaRPr lang="en-CA"/>
          </a:p>
        </p:txBody>
      </p:sp>
    </p:spTree>
    <p:extLst>
      <p:ext uri="{BB962C8B-B14F-4D97-AF65-F5344CB8AC3E}">
        <p14:creationId xmlns:p14="http://schemas.microsoft.com/office/powerpoint/2010/main" val="1216079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3"/>
          <p:cNvPicPr preferRelativeResize="0"/>
          <p:nvPr/>
        </p:nvPicPr>
        <p:blipFill rotWithShape="1">
          <a:blip r:embed="rId3">
            <a:alphaModFix/>
          </a:blip>
          <a:srcRect/>
          <a:stretch/>
        </p:blipFill>
        <p:spPr>
          <a:xfrm>
            <a:off x="848999" y="47936"/>
            <a:ext cx="1886518" cy="1561356"/>
          </a:xfrm>
          <a:prstGeom prst="rect">
            <a:avLst/>
          </a:prstGeom>
          <a:noFill/>
          <a:ln>
            <a:noFill/>
          </a:ln>
        </p:spPr>
      </p:pic>
      <p:pic>
        <p:nvPicPr>
          <p:cNvPr id="138" name="Google Shape;138;p23"/>
          <p:cNvPicPr preferRelativeResize="0"/>
          <p:nvPr/>
        </p:nvPicPr>
        <p:blipFill rotWithShape="1">
          <a:blip r:embed="rId4">
            <a:alphaModFix/>
          </a:blip>
          <a:srcRect/>
          <a:stretch/>
        </p:blipFill>
        <p:spPr>
          <a:xfrm>
            <a:off x="7147634" y="3359476"/>
            <a:ext cx="3211302" cy="2706039"/>
          </a:xfrm>
          <a:prstGeom prst="rect">
            <a:avLst/>
          </a:prstGeom>
          <a:noFill/>
          <a:ln>
            <a:noFill/>
          </a:ln>
        </p:spPr>
      </p:pic>
      <p:sp>
        <p:nvSpPr>
          <p:cNvPr id="139" name="Google Shape;139;p23"/>
          <p:cNvSpPr txBox="1">
            <a:spLocks noGrp="1"/>
          </p:cNvSpPr>
          <p:nvPr>
            <p:ph type="title"/>
          </p:nvPr>
        </p:nvSpPr>
        <p:spPr>
          <a:xfrm>
            <a:off x="2577267" y="239259"/>
            <a:ext cx="76695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2000"/>
              <a:buNone/>
            </a:pPr>
            <a:r>
              <a:rPr lang="en-CA" sz="4000"/>
              <a:t>Empowering communities</a:t>
            </a:r>
            <a:endParaRPr sz="4000"/>
          </a:p>
        </p:txBody>
      </p:sp>
      <p:sp>
        <p:nvSpPr>
          <p:cNvPr id="140" name="Google Shape;140;p23"/>
          <p:cNvSpPr txBox="1">
            <a:spLocks noGrp="1"/>
          </p:cNvSpPr>
          <p:nvPr>
            <p:ph type="body" idx="1"/>
          </p:nvPr>
        </p:nvSpPr>
        <p:spPr>
          <a:xfrm>
            <a:off x="2417595" y="1972990"/>
            <a:ext cx="7841422" cy="1142999"/>
          </a:xfrm>
          <a:prstGeom prst="rect">
            <a:avLst/>
          </a:prstGeom>
          <a:noFill/>
          <a:ln>
            <a:noFill/>
          </a:ln>
        </p:spPr>
        <p:txBody>
          <a:bodyPr spcFirstLastPara="1" wrap="square" lIns="91425" tIns="45700" rIns="91425" bIns="45700" anchor="t" anchorCtr="0">
            <a:noAutofit/>
          </a:bodyPr>
          <a:lstStyle/>
          <a:p>
            <a:pPr marL="685800" lvl="1" indent="0" algn="ctr" rtl="0">
              <a:lnSpc>
                <a:spcPct val="90000"/>
              </a:lnSpc>
              <a:spcBef>
                <a:spcPts val="480"/>
              </a:spcBef>
              <a:spcAft>
                <a:spcPts val="0"/>
              </a:spcAft>
              <a:buSzPts val="2236"/>
              <a:buNone/>
            </a:pPr>
            <a:r>
              <a:rPr lang="en-CA" sz="2800">
                <a:solidFill>
                  <a:srgbClr val="607159"/>
                </a:solidFill>
                <a:latin typeface="Lucida Sans"/>
                <a:ea typeface="Lucida Sans"/>
                <a:cs typeface="Lucida Sans"/>
                <a:sym typeface="Lucida Sans"/>
              </a:rPr>
              <a:t>Consider ways your community could use data to create change </a:t>
            </a:r>
            <a:endParaRPr sz="2800"/>
          </a:p>
        </p:txBody>
      </p:sp>
      <p:pic>
        <p:nvPicPr>
          <p:cNvPr id="141" name="Google Shape;141;p23"/>
          <p:cNvPicPr preferRelativeResize="0"/>
          <p:nvPr/>
        </p:nvPicPr>
        <p:blipFill rotWithShape="1">
          <a:blip r:embed="rId5">
            <a:alphaModFix/>
          </a:blip>
          <a:srcRect/>
          <a:stretch/>
        </p:blipFill>
        <p:spPr>
          <a:xfrm>
            <a:off x="1833064" y="2852203"/>
            <a:ext cx="1804905" cy="1804905"/>
          </a:xfrm>
          <a:prstGeom prst="rect">
            <a:avLst/>
          </a:prstGeom>
          <a:noFill/>
          <a:ln>
            <a:noFill/>
          </a:ln>
        </p:spPr>
      </p:pic>
      <p:pic>
        <p:nvPicPr>
          <p:cNvPr id="142" name="Google Shape;142;p23"/>
          <p:cNvPicPr preferRelativeResize="0"/>
          <p:nvPr/>
        </p:nvPicPr>
        <p:blipFill rotWithShape="1">
          <a:blip r:embed="rId6">
            <a:alphaModFix/>
          </a:blip>
          <a:srcRect/>
          <a:stretch/>
        </p:blipFill>
        <p:spPr>
          <a:xfrm>
            <a:off x="4635811" y="3093041"/>
            <a:ext cx="2920378" cy="2256656"/>
          </a:xfrm>
          <a:prstGeom prst="rect">
            <a:avLst/>
          </a:prstGeom>
          <a:noFill/>
          <a:ln>
            <a:noFill/>
          </a:ln>
        </p:spPr>
      </p:pic>
      <p:pic>
        <p:nvPicPr>
          <p:cNvPr id="143" name="Google Shape;143;p23"/>
          <p:cNvPicPr preferRelativeResize="0"/>
          <p:nvPr/>
        </p:nvPicPr>
        <p:blipFill rotWithShape="1">
          <a:blip r:embed="rId7">
            <a:alphaModFix/>
          </a:blip>
          <a:srcRect/>
          <a:stretch/>
        </p:blipFill>
        <p:spPr>
          <a:xfrm>
            <a:off x="2417595" y="4173448"/>
            <a:ext cx="3474127" cy="2684552"/>
          </a:xfrm>
          <a:prstGeom prst="rect">
            <a:avLst/>
          </a:prstGeom>
          <a:noFill/>
          <a:ln>
            <a:noFill/>
          </a:ln>
        </p:spPr>
      </p:pic>
    </p:spTree>
    <p:extLst>
      <p:ext uri="{BB962C8B-B14F-4D97-AF65-F5344CB8AC3E}">
        <p14:creationId xmlns:p14="http://schemas.microsoft.com/office/powerpoint/2010/main" val="4265888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124"/>
          <p:cNvSpPr txBox="1">
            <a:spLocks noGrp="1"/>
          </p:cNvSpPr>
          <p:nvPr>
            <p:ph type="title"/>
          </p:nvPr>
        </p:nvSpPr>
        <p:spPr>
          <a:xfrm>
            <a:off x="1230185" y="331788"/>
            <a:ext cx="10225903"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CA" sz="4000" b="0" i="0">
                <a:solidFill>
                  <a:srgbClr val="31521B"/>
                </a:solidFill>
                <a:latin typeface="Merriweather"/>
                <a:ea typeface="Merriweather"/>
                <a:cs typeface="Merriweather"/>
                <a:sym typeface="Merriweather"/>
              </a:rPr>
              <a:t>Chi Miigwetch</a:t>
            </a:r>
            <a:endParaRPr>
              <a:latin typeface="Merriweather"/>
              <a:ea typeface="Merriweather"/>
              <a:cs typeface="Merriweather"/>
              <a:sym typeface="Merriweather"/>
            </a:endParaRPr>
          </a:p>
        </p:txBody>
      </p:sp>
      <p:sp>
        <p:nvSpPr>
          <p:cNvPr id="1074" name="Google Shape;1074;p124"/>
          <p:cNvSpPr txBox="1">
            <a:spLocks noGrp="1"/>
          </p:cNvSpPr>
          <p:nvPr>
            <p:ph type="body" idx="1"/>
          </p:nvPr>
        </p:nvSpPr>
        <p:spPr>
          <a:xfrm>
            <a:off x="1230185" y="1581151"/>
            <a:ext cx="10225903" cy="3744913"/>
          </a:xfrm>
          <a:prstGeom prst="rect">
            <a:avLst/>
          </a:prstGeom>
          <a:noFill/>
          <a:ln>
            <a:noFill/>
          </a:ln>
        </p:spPr>
        <p:txBody>
          <a:bodyPr spcFirstLastPara="1" wrap="square" lIns="91425" tIns="45700" rIns="91425" bIns="45700" anchor="t" anchorCtr="0">
            <a:normAutofit lnSpcReduction="10000"/>
          </a:bodyPr>
          <a:lstStyle/>
          <a:p>
            <a:pPr marL="457200" lvl="0" indent="-381000" algn="l" rtl="0">
              <a:lnSpc>
                <a:spcPct val="100000"/>
              </a:lnSpc>
              <a:spcBef>
                <a:spcPts val="1200"/>
              </a:spcBef>
              <a:spcAft>
                <a:spcPts val="0"/>
              </a:spcAft>
              <a:buSzPts val="2400"/>
              <a:buChar char="•"/>
            </a:pPr>
            <a:r>
              <a:rPr lang="en-CA" sz="2400" b="0" i="0" u="none" strike="noStrike" cap="none">
                <a:solidFill>
                  <a:schemeClr val="dk1"/>
                </a:solidFill>
                <a:latin typeface="Lucida Sans"/>
                <a:ea typeface="Lucida Sans"/>
                <a:cs typeface="Lucida Sans"/>
                <a:sym typeface="Lucida Sans"/>
              </a:rPr>
              <a:t>To the many children and youth who shared their vision of health with us through this project;</a:t>
            </a:r>
            <a:endParaRPr sz="2400"/>
          </a:p>
          <a:p>
            <a:pPr marL="457200" lvl="0" indent="-381000" algn="l" rtl="0">
              <a:lnSpc>
                <a:spcPct val="100000"/>
              </a:lnSpc>
              <a:spcBef>
                <a:spcPts val="1200"/>
              </a:spcBef>
              <a:spcAft>
                <a:spcPts val="0"/>
              </a:spcAft>
              <a:buSzPts val="2400"/>
              <a:buChar char="•"/>
            </a:pPr>
            <a:r>
              <a:rPr lang="en-CA" sz="2400" b="0" i="0" u="none" strike="noStrike" cap="none">
                <a:solidFill>
                  <a:schemeClr val="dk1"/>
                </a:solidFill>
                <a:latin typeface="Lucida Sans"/>
                <a:ea typeface="Lucida Sans"/>
                <a:cs typeface="Lucida Sans"/>
                <a:sym typeface="Lucida Sans"/>
              </a:rPr>
              <a:t>The Elders, for their devotion to this project;</a:t>
            </a:r>
            <a:endParaRPr/>
          </a:p>
          <a:p>
            <a:pPr marL="457200" lvl="0" indent="-381000" algn="l" rtl="0">
              <a:lnSpc>
                <a:spcPct val="100000"/>
              </a:lnSpc>
              <a:spcBef>
                <a:spcPts val="1200"/>
              </a:spcBef>
              <a:spcAft>
                <a:spcPts val="0"/>
              </a:spcAft>
              <a:buSzPts val="2400"/>
              <a:buChar char="•"/>
            </a:pPr>
            <a:r>
              <a:rPr lang="en-CA" sz="2400" b="0" i="0" u="none" strike="noStrike" cap="none">
                <a:solidFill>
                  <a:schemeClr val="dk1"/>
                </a:solidFill>
                <a:latin typeface="Lucida Sans"/>
                <a:ea typeface="Lucida Sans"/>
                <a:cs typeface="Lucida Sans"/>
                <a:sym typeface="Lucida Sans"/>
              </a:rPr>
              <a:t>To the Health and Social Well-being Committee and Chief &amp; Council for their ongoing support;</a:t>
            </a:r>
            <a:endParaRPr/>
          </a:p>
          <a:p>
            <a:pPr marL="457200" lvl="0" indent="-381000" algn="l" rtl="0">
              <a:lnSpc>
                <a:spcPct val="100000"/>
              </a:lnSpc>
              <a:spcBef>
                <a:spcPts val="1200"/>
              </a:spcBef>
              <a:spcAft>
                <a:spcPts val="0"/>
              </a:spcAft>
              <a:buSzPts val="2400"/>
              <a:buChar char="•"/>
            </a:pPr>
            <a:r>
              <a:rPr lang="en-CA" sz="2400" b="0" i="0" u="none" strike="noStrike" cap="none">
                <a:solidFill>
                  <a:schemeClr val="dk1"/>
                </a:solidFill>
                <a:latin typeface="Lucida Sans"/>
                <a:ea typeface="Lucida Sans"/>
                <a:cs typeface="Lucida Sans"/>
                <a:sym typeface="Lucida Sans"/>
              </a:rPr>
              <a:t>To the communities who have helped us along our journey</a:t>
            </a:r>
            <a:endParaRPr/>
          </a:p>
          <a:p>
            <a:pPr marL="457200" lvl="0" indent="-381000" algn="l" rtl="0">
              <a:lnSpc>
                <a:spcPct val="100000"/>
              </a:lnSpc>
              <a:spcBef>
                <a:spcPts val="1200"/>
              </a:spcBef>
              <a:spcAft>
                <a:spcPts val="0"/>
              </a:spcAft>
              <a:buSzPts val="2400"/>
              <a:buChar char="•"/>
            </a:pPr>
            <a:r>
              <a:rPr lang="en-CA" sz="2400" b="0" i="0" u="none" strike="noStrike" cap="none">
                <a:solidFill>
                  <a:schemeClr val="dk1"/>
                </a:solidFill>
                <a:latin typeface="Lucida Sans"/>
                <a:ea typeface="Lucida Sans"/>
                <a:cs typeface="Lucida Sans"/>
                <a:sym typeface="Lucida Sans"/>
              </a:rPr>
              <a:t>To the members of the Advisory Committee for their wisdom and guidance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25"/>
          <p:cNvSpPr txBox="1">
            <a:spLocks noGrp="1"/>
          </p:cNvSpPr>
          <p:nvPr>
            <p:ph type="title"/>
          </p:nvPr>
        </p:nvSpPr>
        <p:spPr>
          <a:xfrm>
            <a:off x="1212574" y="239259"/>
            <a:ext cx="9034193"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r>
              <a:rPr lang="en-CA" sz="4000">
                <a:latin typeface="Merriweather"/>
                <a:ea typeface="Merriweather"/>
                <a:cs typeface="Merriweather"/>
                <a:sym typeface="Merriweather"/>
              </a:rPr>
              <a:t>Stay in touch!</a:t>
            </a:r>
            <a:endParaRPr sz="4000">
              <a:latin typeface="Merriweather"/>
              <a:ea typeface="Merriweather"/>
              <a:cs typeface="Merriweather"/>
              <a:sym typeface="Merriweather"/>
            </a:endParaRPr>
          </a:p>
        </p:txBody>
      </p:sp>
      <p:pic>
        <p:nvPicPr>
          <p:cNvPr id="1025" name="Google Shape;1025;p125"/>
          <p:cNvPicPr preferRelativeResize="0"/>
          <p:nvPr/>
        </p:nvPicPr>
        <p:blipFill rotWithShape="1">
          <a:blip r:embed="rId3">
            <a:alphaModFix/>
          </a:blip>
          <a:srcRect/>
          <a:stretch/>
        </p:blipFill>
        <p:spPr>
          <a:xfrm>
            <a:off x="1575511" y="3465916"/>
            <a:ext cx="1876400" cy="1876400"/>
          </a:xfrm>
          <a:prstGeom prst="rect">
            <a:avLst/>
          </a:prstGeom>
          <a:noFill/>
          <a:ln>
            <a:noFill/>
          </a:ln>
        </p:spPr>
      </p:pic>
      <p:pic>
        <p:nvPicPr>
          <p:cNvPr id="1026" name="Google Shape;1026;p125"/>
          <p:cNvPicPr preferRelativeResize="0"/>
          <p:nvPr/>
        </p:nvPicPr>
        <p:blipFill rotWithShape="1">
          <a:blip r:embed="rId4">
            <a:alphaModFix/>
          </a:blip>
          <a:srcRect/>
          <a:stretch/>
        </p:blipFill>
        <p:spPr>
          <a:xfrm>
            <a:off x="4537292" y="3611966"/>
            <a:ext cx="1584300" cy="1584300"/>
          </a:xfrm>
          <a:prstGeom prst="rect">
            <a:avLst/>
          </a:prstGeom>
          <a:noFill/>
          <a:ln>
            <a:noFill/>
          </a:ln>
        </p:spPr>
      </p:pic>
      <p:pic>
        <p:nvPicPr>
          <p:cNvPr id="1027" name="Google Shape;1027;p125"/>
          <p:cNvPicPr preferRelativeResize="0"/>
          <p:nvPr/>
        </p:nvPicPr>
        <p:blipFill rotWithShape="1">
          <a:blip r:embed="rId5">
            <a:alphaModFix/>
          </a:blip>
          <a:srcRect/>
          <a:stretch/>
        </p:blipFill>
        <p:spPr>
          <a:xfrm>
            <a:off x="7206973" y="3383588"/>
            <a:ext cx="1943100" cy="1943100"/>
          </a:xfrm>
          <a:prstGeom prst="rect">
            <a:avLst/>
          </a:prstGeom>
          <a:noFill/>
          <a:ln>
            <a:noFill/>
          </a:ln>
        </p:spPr>
      </p:pic>
      <p:pic>
        <p:nvPicPr>
          <p:cNvPr id="1028" name="Google Shape;1028;p125"/>
          <p:cNvPicPr preferRelativeResize="0"/>
          <p:nvPr/>
        </p:nvPicPr>
        <p:blipFill rotWithShape="1">
          <a:blip r:embed="rId6">
            <a:alphaModFix/>
          </a:blip>
          <a:srcRect/>
          <a:stretch/>
        </p:blipFill>
        <p:spPr>
          <a:xfrm>
            <a:off x="1575511" y="1414437"/>
            <a:ext cx="2019300" cy="2019300"/>
          </a:xfrm>
          <a:prstGeom prst="rect">
            <a:avLst/>
          </a:prstGeom>
          <a:noFill/>
          <a:ln>
            <a:noFill/>
          </a:ln>
        </p:spPr>
      </p:pic>
      <p:sp>
        <p:nvSpPr>
          <p:cNvPr id="1029" name="Google Shape;1029;p125"/>
          <p:cNvSpPr txBox="1"/>
          <p:nvPr/>
        </p:nvSpPr>
        <p:spPr>
          <a:xfrm>
            <a:off x="3816635" y="2245338"/>
            <a:ext cx="498944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CA" sz="2800" b="1" i="0" u="none" strike="noStrike" cap="none">
                <a:solidFill>
                  <a:srgbClr val="607159"/>
                </a:solidFill>
                <a:latin typeface="Lucida Sans"/>
                <a:ea typeface="Lucida Sans"/>
                <a:cs typeface="Lucida Sans"/>
                <a:sym typeface="Lucida Sans"/>
              </a:rPr>
              <a:t>ACHWM@cheo.on.ca </a:t>
            </a:r>
            <a:endParaRPr sz="2800" b="1" i="0" u="none" strike="noStrike" cap="none">
              <a:solidFill>
                <a:srgbClr val="607159"/>
              </a:solidFill>
              <a:latin typeface="Lucida Sans"/>
              <a:ea typeface="Lucida Sans"/>
              <a:cs typeface="Lucida Sans"/>
              <a:sym typeface="Lucida Sans"/>
            </a:endParaRPr>
          </a:p>
        </p:txBody>
      </p:sp>
      <p:sp>
        <p:nvSpPr>
          <p:cNvPr id="1030" name="Google Shape;1030;p125"/>
          <p:cNvSpPr txBox="1"/>
          <p:nvPr/>
        </p:nvSpPr>
        <p:spPr>
          <a:xfrm>
            <a:off x="7295322" y="5444772"/>
            <a:ext cx="400115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Lucida Sans"/>
                <a:ea typeface="Lucida Sans"/>
                <a:cs typeface="Lucida Sans"/>
                <a:sym typeface="Lucida Sans"/>
              </a:rPr>
              <a:t>@ACHWM_official </a:t>
            </a:r>
            <a:endParaRPr sz="2400" b="0" i="0" u="none" strike="noStrike" cap="none">
              <a:solidFill>
                <a:schemeClr val="dk1"/>
              </a:solidFill>
              <a:latin typeface="Lucida Sans"/>
              <a:ea typeface="Lucida Sans"/>
              <a:cs typeface="Lucida Sans"/>
              <a:sym typeface="Lucida Sans"/>
            </a:endParaRPr>
          </a:p>
        </p:txBody>
      </p:sp>
      <p:sp>
        <p:nvSpPr>
          <p:cNvPr id="1031" name="Google Shape;1031;p125"/>
          <p:cNvSpPr txBox="1"/>
          <p:nvPr/>
        </p:nvSpPr>
        <p:spPr>
          <a:xfrm>
            <a:off x="4188887" y="5444772"/>
            <a:ext cx="292863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rgbClr val="000000"/>
                </a:solidFill>
                <a:latin typeface="Lucida Sans"/>
                <a:ea typeface="Lucida Sans"/>
                <a:cs typeface="Lucida Sans"/>
                <a:sym typeface="Lucida Sans"/>
              </a:rPr>
              <a:t>@ACHWM_official </a:t>
            </a:r>
            <a:endParaRPr sz="2400" b="0" i="0" u="none" strike="noStrike" cap="none">
              <a:solidFill>
                <a:srgbClr val="000000"/>
              </a:solidFill>
              <a:latin typeface="Lucida Sans"/>
              <a:ea typeface="Lucida Sans"/>
              <a:cs typeface="Lucida Sans"/>
              <a:sym typeface="Lucida Sans"/>
            </a:endParaRPr>
          </a:p>
        </p:txBody>
      </p:sp>
      <p:sp>
        <p:nvSpPr>
          <p:cNvPr id="1032" name="Google Shape;1032;p125"/>
          <p:cNvSpPr txBox="1"/>
          <p:nvPr/>
        </p:nvSpPr>
        <p:spPr>
          <a:xfrm>
            <a:off x="1839743" y="5432961"/>
            <a:ext cx="178804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rgbClr val="000000"/>
                </a:solidFill>
                <a:latin typeface="Lucida Sans"/>
                <a:ea typeface="Lucida Sans"/>
                <a:cs typeface="Lucida Sans"/>
                <a:sym typeface="Lucida Sans"/>
              </a:rPr>
              <a:t>@ACHWM </a:t>
            </a:r>
            <a:endParaRPr sz="2400" b="0" i="0" u="none" strike="noStrike" cap="none">
              <a:solidFill>
                <a:srgbClr val="000000"/>
              </a:solidFill>
              <a:latin typeface="Lucida Sans"/>
              <a:ea typeface="Lucida Sans"/>
              <a:cs typeface="Lucida Sans"/>
              <a:sym typeface="Lucida Sans"/>
            </a:endParaRPr>
          </a:p>
        </p:txBody>
      </p:sp>
      <p:pic>
        <p:nvPicPr>
          <p:cNvPr id="1033" name="Google Shape;1033;p125" descr="Qr code&#10;&#10;Description automatically generated"/>
          <p:cNvPicPr preferRelativeResize="0"/>
          <p:nvPr/>
        </p:nvPicPr>
        <p:blipFill rotWithShape="1">
          <a:blip r:embed="rId7">
            <a:alphaModFix/>
          </a:blip>
          <a:srcRect/>
          <a:stretch/>
        </p:blipFill>
        <p:spPr>
          <a:xfrm flipH="1">
            <a:off x="9943097" y="74062"/>
            <a:ext cx="2019300" cy="2019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0"/>
          <p:cNvSpPr txBox="1">
            <a:spLocks noGrp="1"/>
          </p:cNvSpPr>
          <p:nvPr>
            <p:ph type="title"/>
          </p:nvPr>
        </p:nvSpPr>
        <p:spPr>
          <a:xfrm>
            <a:off x="946314" y="606407"/>
            <a:ext cx="754128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D1D1D"/>
              </a:buClr>
              <a:buSzPts val="4000"/>
              <a:buFont typeface="Merriweather Light"/>
              <a:buNone/>
            </a:pPr>
            <a:r>
              <a:rPr lang="en-CA"/>
              <a:t>Origin of the ACHWM</a:t>
            </a:r>
            <a:endParaRPr/>
          </a:p>
        </p:txBody>
      </p:sp>
      <p:pic>
        <p:nvPicPr>
          <p:cNvPr id="97" name="Google Shape;97;p10"/>
          <p:cNvPicPr preferRelativeResize="0"/>
          <p:nvPr/>
        </p:nvPicPr>
        <p:blipFill rotWithShape="1">
          <a:blip r:embed="rId3">
            <a:alphaModFix/>
          </a:blip>
          <a:srcRect/>
          <a:stretch/>
        </p:blipFill>
        <p:spPr>
          <a:xfrm>
            <a:off x="1842437" y="3835875"/>
            <a:ext cx="955655" cy="1396481"/>
          </a:xfrm>
          <a:prstGeom prst="ellipse">
            <a:avLst/>
          </a:prstGeom>
          <a:noFill/>
          <a:ln>
            <a:noFill/>
          </a:ln>
        </p:spPr>
      </p:pic>
      <p:sp>
        <p:nvSpPr>
          <p:cNvPr id="98" name="Google Shape;98;p10"/>
          <p:cNvSpPr txBox="1"/>
          <p:nvPr/>
        </p:nvSpPr>
        <p:spPr>
          <a:xfrm>
            <a:off x="880258" y="5232356"/>
            <a:ext cx="2956772" cy="1767814"/>
          </a:xfrm>
          <a:prstGeom prst="rect">
            <a:avLst/>
          </a:prstGeom>
          <a:noFill/>
          <a:ln>
            <a:noFill/>
          </a:ln>
        </p:spPr>
        <p:txBody>
          <a:bodyPr spcFirstLastPara="1" wrap="square" lIns="91425" tIns="45700" rIns="91425" bIns="45700" anchor="t" anchorCtr="0">
            <a:normAutofit/>
          </a:bodyPr>
          <a:lstStyle/>
          <a:p>
            <a:pPr marL="0" marR="0" lvl="0" indent="0" algn="ctr" rtl="0">
              <a:lnSpc>
                <a:spcPct val="110000"/>
              </a:lnSpc>
              <a:spcBef>
                <a:spcPts val="0"/>
              </a:spcBef>
              <a:spcAft>
                <a:spcPts val="0"/>
              </a:spcAft>
              <a:buClr>
                <a:srgbClr val="000000"/>
              </a:buClr>
              <a:buSzPts val="2000"/>
              <a:buFont typeface="Arial"/>
              <a:buNone/>
            </a:pPr>
            <a:r>
              <a:rPr lang="en-CA" sz="2000" b="1" i="0" u="none" strike="noStrike" cap="none">
                <a:solidFill>
                  <a:srgbClr val="475D3D"/>
                </a:solidFill>
                <a:latin typeface="Lucida Sans"/>
                <a:ea typeface="Lucida Sans"/>
                <a:cs typeface="Lucida Sans"/>
                <a:sym typeface="Lucida Sans"/>
              </a:rPr>
              <a:t>Mary Jo Wabano</a:t>
            </a:r>
            <a:endParaRPr sz="2000" b="0" i="0" u="none" strike="noStrike" cap="none">
              <a:solidFill>
                <a:srgbClr val="000000"/>
              </a:solidFill>
              <a:latin typeface="Arial"/>
              <a:ea typeface="Arial"/>
              <a:cs typeface="Arial"/>
              <a:sym typeface="Arial"/>
            </a:endParaRPr>
          </a:p>
        </p:txBody>
      </p:sp>
      <p:pic>
        <p:nvPicPr>
          <p:cNvPr id="99" name="Google Shape;99;p10"/>
          <p:cNvPicPr preferRelativeResize="0"/>
          <p:nvPr/>
        </p:nvPicPr>
        <p:blipFill rotWithShape="1">
          <a:blip r:embed="rId4">
            <a:alphaModFix/>
          </a:blip>
          <a:srcRect l="21813" t="7609" r="26038" b="5650"/>
          <a:stretch/>
        </p:blipFill>
        <p:spPr>
          <a:xfrm>
            <a:off x="9868280" y="3679080"/>
            <a:ext cx="1085851" cy="1346379"/>
          </a:xfrm>
          <a:prstGeom prst="ellipse">
            <a:avLst/>
          </a:prstGeom>
          <a:noFill/>
          <a:ln>
            <a:noFill/>
          </a:ln>
          <a:effectLst>
            <a:outerShdw dist="35921" dir="2700000" algn="ctr" rotWithShape="0">
              <a:schemeClr val="lt2"/>
            </a:outerShdw>
          </a:effectLst>
        </p:spPr>
      </p:pic>
      <p:sp>
        <p:nvSpPr>
          <p:cNvPr id="100" name="Google Shape;100;p10"/>
          <p:cNvSpPr txBox="1"/>
          <p:nvPr/>
        </p:nvSpPr>
        <p:spPr>
          <a:xfrm>
            <a:off x="8952033" y="5149872"/>
            <a:ext cx="2984787" cy="2118925"/>
          </a:xfrm>
          <a:prstGeom prst="rect">
            <a:avLst/>
          </a:prstGeom>
          <a:noFill/>
          <a:ln>
            <a:noFill/>
          </a:ln>
        </p:spPr>
        <p:txBody>
          <a:bodyPr spcFirstLastPara="1" wrap="square" lIns="91425" tIns="45700" rIns="91425" bIns="45700" anchor="t" anchorCtr="0">
            <a:normAutofit/>
          </a:bodyPr>
          <a:lstStyle/>
          <a:p>
            <a:pPr marL="0" marR="0" lvl="0" indent="0" algn="ctr" rtl="0">
              <a:lnSpc>
                <a:spcPct val="110000"/>
              </a:lnSpc>
              <a:spcBef>
                <a:spcPts val="0"/>
              </a:spcBef>
              <a:spcAft>
                <a:spcPts val="0"/>
              </a:spcAft>
              <a:buClr>
                <a:srgbClr val="000000"/>
              </a:buClr>
              <a:buSzPts val="2000"/>
              <a:buFont typeface="Arial"/>
              <a:buNone/>
            </a:pPr>
            <a:r>
              <a:rPr lang="en-CA" sz="2000" b="1" i="0" u="none" strike="noStrike" cap="none">
                <a:solidFill>
                  <a:srgbClr val="475D3D"/>
                </a:solidFill>
                <a:latin typeface="Lucida Sans"/>
                <a:ea typeface="Lucida Sans"/>
                <a:cs typeface="Lucida Sans"/>
                <a:sym typeface="Lucida Sans"/>
              </a:rPr>
              <a:t>Nancy L. Young</a:t>
            </a:r>
            <a:endParaRPr sz="2000" b="0" i="0" u="none" strike="noStrike" cap="none">
              <a:solidFill>
                <a:srgbClr val="000000"/>
              </a:solidFill>
              <a:latin typeface="Lucida Sans"/>
              <a:ea typeface="Lucida Sans"/>
              <a:cs typeface="Lucida Sans"/>
              <a:sym typeface="Lucida Sans"/>
            </a:endParaRPr>
          </a:p>
          <a:p>
            <a:pPr marL="0" marR="0" lvl="0" indent="0" algn="ctr" rtl="0">
              <a:lnSpc>
                <a:spcPct val="110000"/>
              </a:lnSpc>
              <a:spcBef>
                <a:spcPts val="0"/>
              </a:spcBef>
              <a:spcAft>
                <a:spcPts val="0"/>
              </a:spcAft>
              <a:buClr>
                <a:srgbClr val="000000"/>
              </a:buClr>
              <a:buSzPts val="1400"/>
              <a:buFont typeface="Arial"/>
              <a:buNone/>
            </a:pPr>
            <a:endParaRPr sz="1400" b="1" i="0" u="none" strike="noStrike" cap="none">
              <a:solidFill>
                <a:srgbClr val="000000"/>
              </a:solidFill>
              <a:latin typeface="Lucida Sans"/>
              <a:ea typeface="Lucida Sans"/>
              <a:cs typeface="Lucida Sans"/>
              <a:sym typeface="Lucida Sans"/>
            </a:endParaRPr>
          </a:p>
          <a:p>
            <a:pPr marL="0" marR="0" lvl="0" indent="0" algn="ctr" rtl="0">
              <a:lnSpc>
                <a:spcPct val="110000"/>
              </a:lnSpc>
              <a:spcBef>
                <a:spcPts val="0"/>
              </a:spcBef>
              <a:spcAft>
                <a:spcPts val="0"/>
              </a:spcAft>
              <a:buClr>
                <a:srgbClr val="000000"/>
              </a:buClr>
              <a:buSzPts val="1200"/>
              <a:buFont typeface="Arial"/>
              <a:buNone/>
            </a:pPr>
            <a:r>
              <a:rPr lang="en-CA" sz="1200" b="0" i="0" u="none" strike="noStrike" cap="none">
                <a:solidFill>
                  <a:srgbClr val="1D1D1D"/>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101" name="Google Shape;101;p10"/>
          <p:cNvSpPr/>
          <p:nvPr/>
        </p:nvSpPr>
        <p:spPr>
          <a:xfrm>
            <a:off x="1194699" y="1854273"/>
            <a:ext cx="10256969" cy="1092607"/>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400"/>
              <a:buFont typeface="Arial"/>
              <a:buChar char="•"/>
            </a:pPr>
            <a:r>
              <a:rPr lang="en-CA" sz="2000" b="0" i="0" u="none" strike="noStrike" cap="none">
                <a:solidFill>
                  <a:srgbClr val="000000"/>
                </a:solidFill>
                <a:latin typeface="Lucida Sans"/>
                <a:ea typeface="Lucida Sans"/>
                <a:cs typeface="Lucida Sans"/>
                <a:sym typeface="Lucida Sans"/>
              </a:rPr>
              <a:t>A partnership developed between Indigenous health leaders and academic researchers to incorporate traditional wisdom and ensure scientific credibility</a:t>
            </a:r>
            <a:endParaRPr sz="2000" b="0" i="0" u="none" strike="noStrike" cap="none">
              <a:solidFill>
                <a:srgbClr val="000000"/>
              </a:solidFill>
              <a:latin typeface="Lucida Sans"/>
              <a:ea typeface="Lucida Sans"/>
              <a:cs typeface="Lucida Sans"/>
              <a:sym typeface="Lucida Sans"/>
            </a:endParaRPr>
          </a:p>
          <a:p>
            <a:pPr marL="342900" marR="0" lvl="0" indent="-342900" algn="l" rtl="0">
              <a:lnSpc>
                <a:spcPct val="100000"/>
              </a:lnSpc>
              <a:spcBef>
                <a:spcPts val="1200"/>
              </a:spcBef>
              <a:spcAft>
                <a:spcPts val="0"/>
              </a:spcAft>
              <a:buClr>
                <a:srgbClr val="000000"/>
              </a:buClr>
              <a:buSzPts val="2400"/>
              <a:buFont typeface="Arial"/>
              <a:buChar char="•"/>
            </a:pPr>
            <a:r>
              <a:rPr lang="en-CA" sz="2000" b="0" i="0" u="none" strike="noStrike" cap="none">
                <a:solidFill>
                  <a:srgbClr val="000000"/>
                </a:solidFill>
                <a:latin typeface="Lucida Sans"/>
                <a:ea typeface="Lucida Sans"/>
                <a:cs typeface="Lucida Sans"/>
                <a:sym typeface="Lucida Sans"/>
              </a:rPr>
              <a:t>Intent was to </a:t>
            </a:r>
            <a:r>
              <a:rPr lang="en-CA" sz="2000" b="1" i="0" u="none" strike="noStrike" cap="none">
                <a:solidFill>
                  <a:srgbClr val="000000"/>
                </a:solidFill>
                <a:latin typeface="Lucida Sans"/>
                <a:ea typeface="Lucida Sans"/>
                <a:cs typeface="Lucida Sans"/>
                <a:sym typeface="Lucida Sans"/>
              </a:rPr>
              <a:t>ensure the relevance for Indigenous children </a:t>
            </a:r>
            <a:r>
              <a:rPr lang="en-CA" sz="2000" b="1" i="0" u="none" strike="noStrike" cap="none">
                <a:solidFill>
                  <a:srgbClr val="1D1D1D"/>
                </a:solidFill>
                <a:latin typeface="Lucida Sans"/>
                <a:ea typeface="Lucida Sans"/>
                <a:cs typeface="Lucida Sans"/>
                <a:sym typeface="Lucida Sans"/>
              </a:rPr>
              <a:t>across </a:t>
            </a:r>
            <a:r>
              <a:rPr lang="en-CA" sz="2000" b="1" i="0" u="none" strike="noStrike" cap="none">
                <a:solidFill>
                  <a:srgbClr val="000000"/>
                </a:solidFill>
                <a:latin typeface="Lucida Sans"/>
                <a:ea typeface="Lucida Sans"/>
                <a:cs typeface="Lucida Sans"/>
                <a:sym typeface="Lucida Sans"/>
              </a:rPr>
              <a:t>Canada</a:t>
            </a:r>
            <a:endParaRPr sz="2000" b="0" i="0" u="none" strike="noStrike" cap="none">
              <a:solidFill>
                <a:srgbClr val="000000"/>
              </a:solidFill>
              <a:latin typeface="Lucida Sans"/>
              <a:ea typeface="Lucida Sans"/>
              <a:cs typeface="Lucida Sans"/>
              <a:sym typeface="Lucida Sans"/>
            </a:endParaRPr>
          </a:p>
        </p:txBody>
      </p:sp>
      <p:sp>
        <p:nvSpPr>
          <p:cNvPr id="102" name="Google Shape;102;p10"/>
          <p:cNvSpPr/>
          <p:nvPr/>
        </p:nvSpPr>
        <p:spPr>
          <a:xfrm>
            <a:off x="705395" y="14554"/>
            <a:ext cx="11476666" cy="664571"/>
          </a:xfrm>
          <a:prstGeom prst="rect">
            <a:avLst/>
          </a:prstGeom>
          <a:solidFill>
            <a:srgbClr val="B2C7A9">
              <a:alpha val="2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ucida Sans"/>
              <a:ea typeface="Lucida Sans"/>
              <a:cs typeface="Lucida Sans"/>
              <a:sym typeface="Lucida Sans"/>
            </a:endParaRPr>
          </a:p>
        </p:txBody>
      </p:sp>
      <p:sp>
        <p:nvSpPr>
          <p:cNvPr id="103" name="Google Shape;103;p10"/>
          <p:cNvSpPr txBox="1"/>
          <p:nvPr/>
        </p:nvSpPr>
        <p:spPr>
          <a:xfrm>
            <a:off x="958645" y="138693"/>
            <a:ext cx="125984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A5A5A5"/>
                </a:solidFill>
                <a:latin typeface="Lucida Sans"/>
                <a:ea typeface="Lucida Sans"/>
                <a:cs typeface="Lucida Sans"/>
                <a:sym typeface="Lucida Sans"/>
              </a:rPr>
              <a:t>2009</a:t>
            </a:r>
            <a:endParaRPr sz="1800" b="0" i="0" u="none" strike="noStrike" cap="none">
              <a:solidFill>
                <a:srgbClr val="000000"/>
              </a:solidFill>
              <a:latin typeface="Lucida Sans"/>
              <a:ea typeface="Lucida Sans"/>
              <a:cs typeface="Lucida Sans"/>
              <a:sym typeface="Lucida Sans"/>
            </a:endParaRPr>
          </a:p>
        </p:txBody>
      </p:sp>
      <p:sp>
        <p:nvSpPr>
          <p:cNvPr id="104" name="Google Shape;104;p10"/>
          <p:cNvSpPr/>
          <p:nvPr/>
        </p:nvSpPr>
        <p:spPr>
          <a:xfrm>
            <a:off x="3285621" y="6443"/>
            <a:ext cx="2396722" cy="664571"/>
          </a:xfrm>
          <a:prstGeom prst="rect">
            <a:avLst/>
          </a:prstGeom>
          <a:solidFill>
            <a:srgbClr val="B2C7A9">
              <a:alpha val="2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1" i="0" u="none" strike="noStrike" cap="none">
                <a:solidFill>
                  <a:srgbClr val="35452D"/>
                </a:solidFill>
                <a:latin typeface="Lucida Sans"/>
                <a:ea typeface="Lucida Sans"/>
                <a:cs typeface="Lucida Sans"/>
                <a:sym typeface="Lucida Sans"/>
              </a:rPr>
              <a:t>2010 - 2011</a:t>
            </a:r>
            <a:endParaRPr sz="1800" b="1" i="0" u="none" strike="noStrike" cap="none">
              <a:solidFill>
                <a:srgbClr val="000000"/>
              </a:solidFill>
              <a:latin typeface="Lucida Sans"/>
              <a:ea typeface="Lucida Sans"/>
              <a:cs typeface="Lucida Sans"/>
              <a:sym typeface="Lucida Sans"/>
            </a:endParaRPr>
          </a:p>
        </p:txBody>
      </p:sp>
      <p:sp>
        <p:nvSpPr>
          <p:cNvPr id="105" name="Google Shape;105;p10"/>
          <p:cNvSpPr txBox="1"/>
          <p:nvPr/>
        </p:nvSpPr>
        <p:spPr>
          <a:xfrm>
            <a:off x="10464800" y="161258"/>
            <a:ext cx="172719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A5A5A5"/>
                </a:solidFill>
                <a:latin typeface="Lucida Sans"/>
                <a:ea typeface="Lucida Sans"/>
                <a:cs typeface="Lucida Sans"/>
                <a:sym typeface="Lucida Sans"/>
              </a:rPr>
              <a:t>Present</a:t>
            </a:r>
            <a:endParaRPr sz="1800" b="0" i="0" u="none" strike="noStrike" cap="none">
              <a:solidFill>
                <a:srgbClr val="A5A5A5"/>
              </a:solidFill>
              <a:latin typeface="Lucida Sans"/>
              <a:ea typeface="Lucida Sans"/>
              <a:cs typeface="Lucida Sans"/>
              <a:sym typeface="Lucida Sans"/>
            </a:endParaRPr>
          </a:p>
        </p:txBody>
      </p:sp>
      <p:sp>
        <p:nvSpPr>
          <p:cNvPr id="106" name="Google Shape;106;p10"/>
          <p:cNvSpPr/>
          <p:nvPr/>
        </p:nvSpPr>
        <p:spPr>
          <a:xfrm>
            <a:off x="4137475" y="3679075"/>
            <a:ext cx="2607900" cy="2426700"/>
          </a:xfrm>
          <a:prstGeom prst="ellipse">
            <a:avLst/>
          </a:prstGeom>
          <a:solidFill>
            <a:srgbClr val="FFFF00">
              <a:alpha val="94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2200"/>
              <a:t>Indigenous Ways of Knowing</a:t>
            </a:r>
            <a:endParaRPr sz="2200"/>
          </a:p>
        </p:txBody>
      </p:sp>
      <p:sp>
        <p:nvSpPr>
          <p:cNvPr id="107" name="Google Shape;107;p10"/>
          <p:cNvSpPr/>
          <p:nvPr/>
        </p:nvSpPr>
        <p:spPr>
          <a:xfrm>
            <a:off x="6368425" y="3656425"/>
            <a:ext cx="2583600" cy="2472000"/>
          </a:xfrm>
          <a:prstGeom prst="ellipse">
            <a:avLst/>
          </a:prstGeom>
          <a:solidFill>
            <a:srgbClr val="B2C7A9">
              <a:alpha val="2745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2400"/>
              <a:t>Western Science</a:t>
            </a:r>
            <a:endParaRPr sz="2400"/>
          </a:p>
        </p:txBody>
      </p:sp>
      <p:sp>
        <p:nvSpPr>
          <p:cNvPr id="108" name="Google Shape;108;p10"/>
          <p:cNvSpPr/>
          <p:nvPr/>
        </p:nvSpPr>
        <p:spPr>
          <a:xfrm>
            <a:off x="6307625" y="5833975"/>
            <a:ext cx="535800" cy="8619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4435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
        <p:cNvGrpSpPr/>
        <p:nvPr/>
      </p:nvGrpSpPr>
      <p:grpSpPr>
        <a:xfrm>
          <a:off x="0" y="0"/>
          <a:ext cx="0" cy="0"/>
          <a:chOff x="0" y="0"/>
          <a:chExt cx="0" cy="0"/>
        </a:xfrm>
      </p:grpSpPr>
      <p:pic>
        <p:nvPicPr>
          <p:cNvPr id="113" name="Google Shape;113;g23f1b5451fb_0_23"/>
          <p:cNvPicPr preferRelativeResize="0"/>
          <p:nvPr/>
        </p:nvPicPr>
        <p:blipFill rotWithShape="1">
          <a:blip r:embed="rId3">
            <a:alphaModFix/>
          </a:blip>
          <a:srcRect l="24413" t="26443" r="7336" b="19928"/>
          <a:stretch/>
        </p:blipFill>
        <p:spPr>
          <a:xfrm>
            <a:off x="1132850" y="1701100"/>
            <a:ext cx="3392725" cy="2255449"/>
          </a:xfrm>
          <a:prstGeom prst="rect">
            <a:avLst/>
          </a:prstGeom>
          <a:solidFill>
            <a:srgbClr val="ECECEC"/>
          </a:solidFill>
          <a:ln>
            <a:noFill/>
          </a:ln>
          <a:effectLst>
            <a:outerShdw blurRad="55000" dist="18000" dir="5400000" algn="tl" rotWithShape="0">
              <a:srgbClr val="000000">
                <a:alpha val="40000"/>
              </a:srgbClr>
            </a:outerShdw>
          </a:effectLst>
        </p:spPr>
      </p:pic>
      <p:pic>
        <p:nvPicPr>
          <p:cNvPr id="114" name="Google Shape;114;g23f1b5451fb_0_23"/>
          <p:cNvPicPr preferRelativeResize="0"/>
          <p:nvPr/>
        </p:nvPicPr>
        <p:blipFill rotWithShape="1">
          <a:blip r:embed="rId4">
            <a:alphaModFix/>
          </a:blip>
          <a:srcRect l="10793" t="9057"/>
          <a:stretch/>
        </p:blipFill>
        <p:spPr>
          <a:xfrm>
            <a:off x="4705350" y="1701100"/>
            <a:ext cx="3770600" cy="2255449"/>
          </a:xfrm>
          <a:prstGeom prst="rect">
            <a:avLst/>
          </a:prstGeom>
          <a:solidFill>
            <a:srgbClr val="ECECEC"/>
          </a:solidFill>
          <a:ln>
            <a:noFill/>
          </a:ln>
          <a:effectLst>
            <a:outerShdw blurRad="55000" dist="18000" dir="5400000" algn="tl" rotWithShape="0">
              <a:srgbClr val="000000">
                <a:alpha val="40000"/>
              </a:srgbClr>
            </a:outerShdw>
          </a:effectLst>
        </p:spPr>
      </p:pic>
      <p:sp>
        <p:nvSpPr>
          <p:cNvPr id="115" name="Google Shape;115;g23f1b5451fb_0_23"/>
          <p:cNvSpPr txBox="1">
            <a:spLocks noGrp="1"/>
          </p:cNvSpPr>
          <p:nvPr>
            <p:ph type="title"/>
          </p:nvPr>
        </p:nvSpPr>
        <p:spPr>
          <a:xfrm>
            <a:off x="1128344" y="795793"/>
            <a:ext cx="10225800" cy="788400"/>
          </a:xfrm>
          <a:prstGeom prst="rect">
            <a:avLst/>
          </a:prstGeom>
          <a:noFill/>
          <a:ln>
            <a:noFill/>
          </a:ln>
        </p:spPr>
        <p:txBody>
          <a:bodyPr spcFirstLastPara="1" wrap="square" lIns="91425" tIns="45700" rIns="91425" bIns="45700" anchor="ctr" anchorCtr="0">
            <a:normAutofit/>
          </a:bodyPr>
          <a:lstStyle/>
          <a:p>
            <a:pPr marL="266700" lvl="0" indent="-266700" algn="l" rtl="0">
              <a:lnSpc>
                <a:spcPct val="100000"/>
              </a:lnSpc>
              <a:spcBef>
                <a:spcPts val="0"/>
              </a:spcBef>
              <a:spcAft>
                <a:spcPts val="0"/>
              </a:spcAft>
              <a:buSzPts val="4000"/>
              <a:buNone/>
            </a:pPr>
            <a:r>
              <a:rPr lang="en-CA" sz="3600">
                <a:solidFill>
                  <a:srgbClr val="000000"/>
                </a:solidFill>
              </a:rPr>
              <a:t>Photovoice Activities</a:t>
            </a:r>
            <a:endParaRPr/>
          </a:p>
        </p:txBody>
      </p:sp>
      <p:sp>
        <p:nvSpPr>
          <p:cNvPr id="116" name="Google Shape;116;g23f1b5451fb_0_23"/>
          <p:cNvSpPr/>
          <p:nvPr/>
        </p:nvSpPr>
        <p:spPr>
          <a:xfrm>
            <a:off x="694482" y="14398"/>
            <a:ext cx="11537400" cy="664500"/>
          </a:xfrm>
          <a:prstGeom prst="rect">
            <a:avLst/>
          </a:prstGeom>
          <a:solidFill>
            <a:srgbClr val="B2C7A9">
              <a:alpha val="2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7" name="Google Shape;117;g23f1b5451fb_0_23"/>
          <p:cNvSpPr txBox="1"/>
          <p:nvPr/>
        </p:nvSpPr>
        <p:spPr>
          <a:xfrm>
            <a:off x="1128344" y="137689"/>
            <a:ext cx="12597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000" b="0" i="0" u="none" strike="noStrike" cap="none">
                <a:solidFill>
                  <a:srgbClr val="A5A5A5"/>
                </a:solidFill>
                <a:latin typeface="Lucida Sans"/>
                <a:ea typeface="Lucida Sans"/>
                <a:cs typeface="Lucida Sans"/>
                <a:sym typeface="Lucida Sans"/>
              </a:rPr>
              <a:t>2009</a:t>
            </a:r>
            <a:endParaRPr sz="2000" b="0" i="0" u="none" strike="noStrike" cap="none">
              <a:solidFill>
                <a:srgbClr val="000000"/>
              </a:solidFill>
              <a:latin typeface="Arial"/>
              <a:ea typeface="Arial"/>
              <a:cs typeface="Arial"/>
              <a:sym typeface="Arial"/>
            </a:endParaRPr>
          </a:p>
        </p:txBody>
      </p:sp>
      <p:sp>
        <p:nvSpPr>
          <p:cNvPr id="118" name="Google Shape;118;g23f1b5451fb_0_23"/>
          <p:cNvSpPr/>
          <p:nvPr/>
        </p:nvSpPr>
        <p:spPr>
          <a:xfrm>
            <a:off x="2202255" y="7931"/>
            <a:ext cx="1578300" cy="664500"/>
          </a:xfrm>
          <a:prstGeom prst="rect">
            <a:avLst/>
          </a:prstGeom>
          <a:solidFill>
            <a:srgbClr val="B2C7A9">
              <a:alpha val="27450"/>
            </a:srgbClr>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000"/>
              <a:buFont typeface="Arial"/>
              <a:buNone/>
            </a:pPr>
            <a:r>
              <a:rPr lang="en-CA" sz="2000" b="1" i="0" u="none" strike="noStrike" cap="none">
                <a:solidFill>
                  <a:srgbClr val="35452D"/>
                </a:solidFill>
                <a:latin typeface="Lucida Sans"/>
                <a:ea typeface="Lucida Sans"/>
                <a:cs typeface="Lucida Sans"/>
                <a:sym typeface="Lucida Sans"/>
              </a:rPr>
              <a:t>2010 -</a:t>
            </a:r>
            <a:endParaRPr sz="1400" b="1" i="0" u="none" strike="noStrike" cap="none">
              <a:solidFill>
                <a:srgbClr val="000000"/>
              </a:solidFill>
              <a:latin typeface="Arial"/>
              <a:ea typeface="Arial"/>
              <a:cs typeface="Arial"/>
              <a:sym typeface="Arial"/>
            </a:endParaRPr>
          </a:p>
        </p:txBody>
      </p:sp>
      <p:sp>
        <p:nvSpPr>
          <p:cNvPr id="119" name="Google Shape;119;g23f1b5451fb_0_23"/>
          <p:cNvSpPr/>
          <p:nvPr/>
        </p:nvSpPr>
        <p:spPr>
          <a:xfrm>
            <a:off x="3770323" y="9610"/>
            <a:ext cx="1578300" cy="664500"/>
          </a:xfrm>
          <a:prstGeom prst="rect">
            <a:avLst/>
          </a:prstGeom>
          <a:solidFill>
            <a:srgbClr val="B2C7A9">
              <a:alpha val="2745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000" b="1" i="0" u="none" strike="noStrike" cap="none">
                <a:solidFill>
                  <a:srgbClr val="35452D"/>
                </a:solidFill>
                <a:latin typeface="Lucida Sans"/>
                <a:ea typeface="Lucida Sans"/>
                <a:cs typeface="Lucida Sans"/>
                <a:sym typeface="Lucida Sans"/>
              </a:rPr>
              <a:t>2011</a:t>
            </a:r>
            <a:endParaRPr sz="1400" b="1" i="0" u="none" strike="noStrike" cap="none">
              <a:solidFill>
                <a:srgbClr val="000000"/>
              </a:solidFill>
              <a:latin typeface="Arial"/>
              <a:ea typeface="Arial"/>
              <a:cs typeface="Arial"/>
              <a:sym typeface="Arial"/>
            </a:endParaRPr>
          </a:p>
        </p:txBody>
      </p:sp>
      <p:sp>
        <p:nvSpPr>
          <p:cNvPr id="120" name="Google Shape;120;g23f1b5451fb_0_23"/>
          <p:cNvSpPr txBox="1"/>
          <p:nvPr/>
        </p:nvSpPr>
        <p:spPr>
          <a:xfrm>
            <a:off x="10587304" y="95264"/>
            <a:ext cx="1727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rgbClr val="A5A5A5"/>
                </a:solidFill>
                <a:latin typeface="Lucida Sans"/>
                <a:ea typeface="Lucida Sans"/>
                <a:cs typeface="Lucida Sans"/>
                <a:sym typeface="Lucida Sans"/>
              </a:rPr>
              <a:t>Present</a:t>
            </a:r>
            <a:endParaRPr sz="1400" b="0" i="0" u="none" strike="noStrike" cap="none">
              <a:solidFill>
                <a:srgbClr val="000000"/>
              </a:solidFill>
              <a:latin typeface="Arial"/>
              <a:ea typeface="Arial"/>
              <a:cs typeface="Arial"/>
              <a:sym typeface="Arial"/>
            </a:endParaRPr>
          </a:p>
        </p:txBody>
      </p:sp>
      <p:pic>
        <p:nvPicPr>
          <p:cNvPr id="121" name="Google Shape;121;g23f1b5451fb_0_23" descr="T:\Young Team Files\ACHWM Core Documents\IHRDP Photos\Photos\Aug 17-11 Group 2 006.jpg"/>
          <p:cNvPicPr preferRelativeResize="0"/>
          <p:nvPr/>
        </p:nvPicPr>
        <p:blipFill>
          <a:blip r:embed="rId5">
            <a:alphaModFix/>
          </a:blip>
          <a:stretch>
            <a:fillRect/>
          </a:stretch>
        </p:blipFill>
        <p:spPr>
          <a:xfrm>
            <a:off x="8655725" y="1701101"/>
            <a:ext cx="3392725" cy="2255450"/>
          </a:xfrm>
          <a:prstGeom prst="rect">
            <a:avLst/>
          </a:prstGeom>
          <a:noFill/>
          <a:ln>
            <a:noFill/>
          </a:ln>
          <a:effectLst>
            <a:outerShdw blurRad="57150" dist="19050" dir="5400000" algn="bl" rotWithShape="0">
              <a:srgbClr val="000000">
                <a:alpha val="50000"/>
              </a:srgbClr>
            </a:outerShdw>
          </a:effectLst>
        </p:spPr>
      </p:pic>
      <p:pic>
        <p:nvPicPr>
          <p:cNvPr id="122" name="Google Shape;122;g23f1b5451fb_0_23"/>
          <p:cNvPicPr preferRelativeResize="0"/>
          <p:nvPr/>
        </p:nvPicPr>
        <p:blipFill>
          <a:blip r:embed="rId6">
            <a:alphaModFix/>
          </a:blip>
          <a:stretch>
            <a:fillRect/>
          </a:stretch>
        </p:blipFill>
        <p:spPr>
          <a:xfrm>
            <a:off x="1128350" y="4090925"/>
            <a:ext cx="3392725" cy="2559018"/>
          </a:xfrm>
          <a:prstGeom prst="rect">
            <a:avLst/>
          </a:prstGeom>
          <a:noFill/>
          <a:ln>
            <a:noFill/>
          </a:ln>
          <a:effectLst>
            <a:outerShdw blurRad="57150" dist="19050" dir="5400000" algn="bl" rotWithShape="0">
              <a:srgbClr val="000000">
                <a:alpha val="50000"/>
              </a:srgbClr>
            </a:outerShdw>
          </a:effectLst>
        </p:spPr>
      </p:pic>
      <p:pic>
        <p:nvPicPr>
          <p:cNvPr id="123" name="Google Shape;123;g23f1b5451fb_0_23" descr="Sept 10 2011 Group 2 019.jpg"/>
          <p:cNvPicPr preferRelativeResize="0"/>
          <p:nvPr/>
        </p:nvPicPr>
        <p:blipFill>
          <a:blip r:embed="rId7">
            <a:alphaModFix/>
          </a:blip>
          <a:stretch>
            <a:fillRect/>
          </a:stretch>
        </p:blipFill>
        <p:spPr>
          <a:xfrm>
            <a:off x="4705350" y="4090925"/>
            <a:ext cx="3770600" cy="2559025"/>
          </a:xfrm>
          <a:prstGeom prst="rect">
            <a:avLst/>
          </a:prstGeom>
          <a:noFill/>
          <a:ln>
            <a:noFill/>
          </a:ln>
          <a:effectLst>
            <a:outerShdw blurRad="57150" dist="19050" dir="5400000" algn="bl" rotWithShape="0">
              <a:srgbClr val="000000">
                <a:alpha val="50000"/>
              </a:srgbClr>
            </a:outerShdw>
          </a:effectLst>
        </p:spPr>
      </p:pic>
      <p:pic>
        <p:nvPicPr>
          <p:cNvPr id="124" name="Google Shape;124;g23f1b5451fb_0_23" descr="T:\Young Team Files\ACHWM Core Documents\IHRDP Photos\Photos\Aug 17-11 Group 2 002.jpg"/>
          <p:cNvPicPr preferRelativeResize="0"/>
          <p:nvPr/>
        </p:nvPicPr>
        <p:blipFill>
          <a:blip r:embed="rId8">
            <a:alphaModFix/>
          </a:blip>
          <a:stretch>
            <a:fillRect/>
          </a:stretch>
        </p:blipFill>
        <p:spPr>
          <a:xfrm>
            <a:off x="8660225" y="4090925"/>
            <a:ext cx="3392725" cy="2559025"/>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374371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2"/>
          <p:cNvSpPr txBox="1">
            <a:spLocks noGrp="1"/>
          </p:cNvSpPr>
          <p:nvPr>
            <p:ph type="title"/>
          </p:nvPr>
        </p:nvSpPr>
        <p:spPr>
          <a:xfrm>
            <a:off x="1354238" y="1008047"/>
            <a:ext cx="9450358"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CA" sz="3600"/>
              <a:t>Assessed the Fit in Other Communities</a:t>
            </a:r>
            <a:endParaRPr sz="3600"/>
          </a:p>
        </p:txBody>
      </p:sp>
      <p:sp>
        <p:nvSpPr>
          <p:cNvPr id="174" name="Google Shape;174;p12"/>
          <p:cNvSpPr txBox="1">
            <a:spLocks noGrp="1"/>
          </p:cNvSpPr>
          <p:nvPr>
            <p:ph type="body" idx="1"/>
          </p:nvPr>
        </p:nvSpPr>
        <p:spPr>
          <a:xfrm>
            <a:off x="1735833" y="2248684"/>
            <a:ext cx="8607441" cy="3744913"/>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1200"/>
              </a:spcBef>
              <a:spcAft>
                <a:spcPts val="0"/>
              </a:spcAft>
              <a:buSzPts val="2400"/>
              <a:buChar char="•"/>
            </a:pPr>
            <a:r>
              <a:rPr lang="en-CA" b="1">
                <a:solidFill>
                  <a:srgbClr val="232E1E"/>
                </a:solidFill>
                <a:latin typeface="Lucida Sans"/>
                <a:ea typeface="Lucida Sans"/>
                <a:cs typeface="Lucida Sans"/>
                <a:sym typeface="Lucida Sans"/>
              </a:rPr>
              <a:t>Weechi-it-te-win Family Services	June 2014</a:t>
            </a:r>
            <a:endParaRPr b="1">
              <a:solidFill>
                <a:srgbClr val="232E1E"/>
              </a:solidFill>
              <a:latin typeface="Lucida Sans"/>
              <a:ea typeface="Lucida Sans"/>
              <a:cs typeface="Lucida Sans"/>
              <a:sym typeface="Lucida Sans"/>
            </a:endParaRPr>
          </a:p>
          <a:p>
            <a:pPr marL="342900" lvl="0" indent="-342900" algn="l" rtl="0">
              <a:lnSpc>
                <a:spcPct val="100000"/>
              </a:lnSpc>
              <a:spcBef>
                <a:spcPts val="1200"/>
              </a:spcBef>
              <a:spcAft>
                <a:spcPts val="0"/>
              </a:spcAft>
              <a:buSzPts val="2400"/>
              <a:buChar char="•"/>
            </a:pPr>
            <a:r>
              <a:rPr lang="en-CA">
                <a:latin typeface="Lucida Sans"/>
                <a:ea typeface="Lucida Sans"/>
                <a:cs typeface="Lucida Sans"/>
                <a:sym typeface="Lucida Sans"/>
              </a:rPr>
              <a:t>Métis Community in Sudbury	July 2014</a:t>
            </a:r>
            <a:endParaRPr>
              <a:latin typeface="Lucida Sans"/>
              <a:ea typeface="Lucida Sans"/>
              <a:cs typeface="Lucida Sans"/>
              <a:sym typeface="Lucida Sans"/>
            </a:endParaRPr>
          </a:p>
          <a:p>
            <a:pPr marL="342900" lvl="0" indent="-342900" algn="l" rtl="0">
              <a:lnSpc>
                <a:spcPct val="100000"/>
              </a:lnSpc>
              <a:spcBef>
                <a:spcPts val="1200"/>
              </a:spcBef>
              <a:spcAft>
                <a:spcPts val="0"/>
              </a:spcAft>
              <a:buSzPts val="2400"/>
              <a:buChar char="•"/>
            </a:pPr>
            <a:r>
              <a:rPr lang="en-CA">
                <a:latin typeface="Lucida Sans"/>
                <a:ea typeface="Lucida Sans"/>
                <a:cs typeface="Lucida Sans"/>
                <a:sym typeface="Lucida Sans"/>
              </a:rPr>
              <a:t>M’Chigeeng First Nation	August 2014</a:t>
            </a:r>
            <a:endParaRPr>
              <a:latin typeface="Lucida Sans"/>
              <a:ea typeface="Lucida Sans"/>
              <a:cs typeface="Lucida Sans"/>
              <a:sym typeface="Lucida Sans"/>
            </a:endParaRPr>
          </a:p>
          <a:p>
            <a:pPr marL="342900" lvl="0" indent="-342900" algn="l" rtl="0">
              <a:lnSpc>
                <a:spcPct val="100000"/>
              </a:lnSpc>
              <a:spcBef>
                <a:spcPts val="1200"/>
              </a:spcBef>
              <a:spcAft>
                <a:spcPts val="0"/>
              </a:spcAft>
              <a:buSzPts val="2400"/>
              <a:buChar char="•"/>
            </a:pPr>
            <a:r>
              <a:rPr lang="en-CA">
                <a:latin typeface="Lucida Sans"/>
                <a:ea typeface="Lucida Sans"/>
                <a:cs typeface="Lucida Sans"/>
                <a:sym typeface="Lucida Sans"/>
              </a:rPr>
              <a:t>Whitefish River First Nation	October 2014</a:t>
            </a:r>
            <a:endParaRPr>
              <a:latin typeface="Lucida Sans"/>
              <a:ea typeface="Lucida Sans"/>
              <a:cs typeface="Lucida Sans"/>
              <a:sym typeface="Lucida Sans"/>
            </a:endParaRPr>
          </a:p>
          <a:p>
            <a:pPr marL="342900" lvl="0" indent="-342900" algn="l" rtl="0">
              <a:lnSpc>
                <a:spcPct val="100000"/>
              </a:lnSpc>
              <a:spcBef>
                <a:spcPts val="1200"/>
              </a:spcBef>
              <a:spcAft>
                <a:spcPts val="0"/>
              </a:spcAft>
              <a:buSzPts val="2400"/>
              <a:buChar char="•"/>
            </a:pPr>
            <a:r>
              <a:rPr lang="en-CA">
                <a:latin typeface="Lucida Sans"/>
                <a:ea typeface="Lucida Sans"/>
                <a:cs typeface="Lucida Sans"/>
                <a:sym typeface="Lucida Sans"/>
              </a:rPr>
              <a:t>Ottawa Inuit Children’s Centre	January 2015</a:t>
            </a:r>
            <a:endParaRPr/>
          </a:p>
          <a:p>
            <a:pPr marL="0" lvl="0" indent="0" algn="l" rtl="0">
              <a:lnSpc>
                <a:spcPct val="100000"/>
              </a:lnSpc>
              <a:spcBef>
                <a:spcPts val="300"/>
              </a:spcBef>
              <a:spcAft>
                <a:spcPts val="0"/>
              </a:spcAft>
              <a:buSzPts val="2400"/>
              <a:buNone/>
            </a:pPr>
            <a:r>
              <a:rPr lang="en-CA" sz="1800">
                <a:latin typeface="Lucida Sans"/>
                <a:ea typeface="Lucida Sans"/>
                <a:cs typeface="Lucida Sans"/>
                <a:sym typeface="Lucida Sans"/>
              </a:rPr>
              <a:t>	</a:t>
            </a:r>
            <a:r>
              <a:rPr lang="en-CA" sz="1800" i="1">
                <a:solidFill>
                  <a:schemeClr val="dk1"/>
                </a:solidFill>
                <a:latin typeface="Lucida Sans"/>
                <a:ea typeface="Lucida Sans"/>
                <a:cs typeface="Lucida Sans"/>
                <a:sym typeface="Lucida Sans"/>
              </a:rPr>
              <a:t>(Now: Inuuqatigiit Centre for Inuit Children, Youth and Families)</a:t>
            </a:r>
            <a:endParaRPr i="1">
              <a:solidFill>
                <a:schemeClr val="dk1"/>
              </a:solidFill>
              <a:latin typeface="Lucida Sans"/>
              <a:ea typeface="Lucida Sans"/>
              <a:cs typeface="Lucida Sans"/>
              <a:sym typeface="Lucida Sans"/>
            </a:endParaRPr>
          </a:p>
        </p:txBody>
      </p:sp>
      <p:sp>
        <p:nvSpPr>
          <p:cNvPr id="175" name="Google Shape;175;p12"/>
          <p:cNvSpPr/>
          <p:nvPr/>
        </p:nvSpPr>
        <p:spPr>
          <a:xfrm>
            <a:off x="706882" y="-3212"/>
            <a:ext cx="11485117" cy="664571"/>
          </a:xfrm>
          <a:prstGeom prst="rect">
            <a:avLst/>
          </a:prstGeom>
          <a:solidFill>
            <a:srgbClr val="B2C7A9">
              <a:alpha val="2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ucida Sans"/>
              <a:ea typeface="Lucida Sans"/>
              <a:cs typeface="Lucida Sans"/>
              <a:sym typeface="Lucida Sans"/>
            </a:endParaRPr>
          </a:p>
        </p:txBody>
      </p:sp>
      <p:sp>
        <p:nvSpPr>
          <p:cNvPr id="176" name="Google Shape;176;p12"/>
          <p:cNvSpPr txBox="1"/>
          <p:nvPr/>
        </p:nvSpPr>
        <p:spPr>
          <a:xfrm>
            <a:off x="1005840" y="114304"/>
            <a:ext cx="125984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A5A5A5"/>
                </a:solidFill>
                <a:latin typeface="Lucida Sans"/>
                <a:ea typeface="Lucida Sans"/>
                <a:cs typeface="Lucida Sans"/>
                <a:sym typeface="Lucida Sans"/>
              </a:rPr>
              <a:t>2009</a:t>
            </a:r>
            <a:endParaRPr sz="1800" b="0" i="0" u="none" strike="noStrike" cap="none">
              <a:solidFill>
                <a:srgbClr val="000000"/>
              </a:solidFill>
              <a:latin typeface="Lucida Sans"/>
              <a:ea typeface="Lucida Sans"/>
              <a:cs typeface="Lucida Sans"/>
              <a:sym typeface="Lucida Sans"/>
            </a:endParaRPr>
          </a:p>
        </p:txBody>
      </p:sp>
      <p:sp>
        <p:nvSpPr>
          <p:cNvPr id="177" name="Google Shape;177;p12"/>
          <p:cNvSpPr txBox="1"/>
          <p:nvPr/>
        </p:nvSpPr>
        <p:spPr>
          <a:xfrm>
            <a:off x="10464800" y="136833"/>
            <a:ext cx="172719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A5A5A5"/>
                </a:solidFill>
                <a:latin typeface="Lucida Sans"/>
                <a:ea typeface="Lucida Sans"/>
                <a:cs typeface="Lucida Sans"/>
                <a:sym typeface="Lucida Sans"/>
              </a:rPr>
              <a:t>Present</a:t>
            </a:r>
            <a:endParaRPr sz="1800" b="0" i="0" u="none" strike="noStrike" cap="none">
              <a:solidFill>
                <a:srgbClr val="000000"/>
              </a:solidFill>
              <a:latin typeface="Lucida Sans"/>
              <a:ea typeface="Lucida Sans"/>
              <a:cs typeface="Lucida Sans"/>
              <a:sym typeface="Lucida Sans"/>
            </a:endParaRPr>
          </a:p>
        </p:txBody>
      </p:sp>
      <p:sp>
        <p:nvSpPr>
          <p:cNvPr id="178" name="Google Shape;178;p12"/>
          <p:cNvSpPr/>
          <p:nvPr/>
        </p:nvSpPr>
        <p:spPr>
          <a:xfrm>
            <a:off x="4193099" y="7931"/>
            <a:ext cx="1578228" cy="664571"/>
          </a:xfrm>
          <a:prstGeom prst="rect">
            <a:avLst/>
          </a:prstGeom>
          <a:solidFill>
            <a:srgbClr val="B2C7A9">
              <a:alpha val="27450"/>
            </a:srgbClr>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000"/>
              <a:buFont typeface="Arial"/>
              <a:buNone/>
            </a:pPr>
            <a:r>
              <a:rPr lang="en-CA" sz="2000" b="1" i="0" u="none" strike="noStrike" cap="none">
                <a:solidFill>
                  <a:srgbClr val="35452D"/>
                </a:solidFill>
                <a:latin typeface="Lucida Sans"/>
                <a:ea typeface="Lucida Sans"/>
                <a:cs typeface="Lucida Sans"/>
                <a:sym typeface="Lucida Sans"/>
              </a:rPr>
              <a:t>2014 -</a:t>
            </a:r>
            <a:endParaRPr sz="1400" b="1" i="0" u="none" strike="noStrike" cap="none">
              <a:solidFill>
                <a:srgbClr val="000000"/>
              </a:solidFill>
              <a:latin typeface="Arial"/>
              <a:ea typeface="Arial"/>
              <a:cs typeface="Arial"/>
              <a:sym typeface="Arial"/>
            </a:endParaRPr>
          </a:p>
        </p:txBody>
      </p:sp>
      <p:sp>
        <p:nvSpPr>
          <p:cNvPr id="179" name="Google Shape;179;p12"/>
          <p:cNvSpPr/>
          <p:nvPr/>
        </p:nvSpPr>
        <p:spPr>
          <a:xfrm>
            <a:off x="5763399" y="9610"/>
            <a:ext cx="1578228" cy="664571"/>
          </a:xfrm>
          <a:prstGeom prst="rect">
            <a:avLst/>
          </a:prstGeom>
          <a:solidFill>
            <a:srgbClr val="B2C7A9">
              <a:alpha val="2745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000" b="1" i="0" u="none" strike="noStrike" cap="none">
                <a:solidFill>
                  <a:srgbClr val="35452D"/>
                </a:solidFill>
                <a:latin typeface="Lucida Sans"/>
                <a:ea typeface="Lucida Sans"/>
                <a:cs typeface="Lucida Sans"/>
                <a:sym typeface="Lucida Sans"/>
              </a:rPr>
              <a:t>2015</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46373-F25F-165E-790F-D5C8509C9AF9}"/>
              </a:ext>
            </a:extLst>
          </p:cNvPr>
          <p:cNvSpPr>
            <a:spLocks noGrp="1"/>
          </p:cNvSpPr>
          <p:nvPr>
            <p:ph type="title"/>
          </p:nvPr>
        </p:nvSpPr>
        <p:spPr/>
        <p:txBody>
          <a:bodyPr/>
          <a:lstStyle/>
          <a:p>
            <a:r>
              <a:rPr lang="en-CA"/>
              <a:t>Extensive Community Engagement</a:t>
            </a:r>
          </a:p>
        </p:txBody>
      </p:sp>
      <p:sp>
        <p:nvSpPr>
          <p:cNvPr id="3" name="Text Placeholder 2">
            <a:extLst>
              <a:ext uri="{FF2B5EF4-FFF2-40B4-BE49-F238E27FC236}">
                <a16:creationId xmlns:a16="http://schemas.microsoft.com/office/drawing/2014/main" id="{1926557B-2A20-FE01-DE22-806FBE60669A}"/>
              </a:ext>
            </a:extLst>
          </p:cNvPr>
          <p:cNvSpPr>
            <a:spLocks noGrp="1"/>
          </p:cNvSpPr>
          <p:nvPr>
            <p:ph type="body" idx="1"/>
          </p:nvPr>
        </p:nvSpPr>
        <p:spPr>
          <a:xfrm>
            <a:off x="1230185" y="2435680"/>
            <a:ext cx="10225903" cy="3744913"/>
          </a:xfrm>
        </p:spPr>
        <p:txBody>
          <a:bodyPr>
            <a:normAutofit/>
          </a:bodyPr>
          <a:lstStyle/>
          <a:p>
            <a:pPr>
              <a:lnSpc>
                <a:spcPct val="150000"/>
              </a:lnSpc>
            </a:pPr>
            <a:r>
              <a:rPr lang="en-CA"/>
              <a:t>Repeated and continuous feedback from a variety of sources</a:t>
            </a:r>
          </a:p>
          <a:p>
            <a:pPr>
              <a:lnSpc>
                <a:spcPct val="150000"/>
              </a:lnSpc>
            </a:pPr>
            <a:r>
              <a:rPr lang="en-CA"/>
              <a:t>Responsive to communities</a:t>
            </a:r>
          </a:p>
          <a:p>
            <a:pPr>
              <a:lnSpc>
                <a:spcPct val="150000"/>
              </a:lnSpc>
            </a:pPr>
            <a:r>
              <a:rPr lang="en-CA"/>
              <a:t>Timely changes to ensure relevance</a:t>
            </a:r>
          </a:p>
          <a:p>
            <a:pPr>
              <a:lnSpc>
                <a:spcPct val="150000"/>
              </a:lnSpc>
            </a:pPr>
            <a:r>
              <a:rPr lang="en-CA"/>
              <a:t>Help us stay grounded in culture</a:t>
            </a:r>
          </a:p>
          <a:p>
            <a:pPr>
              <a:lnSpc>
                <a:spcPct val="150000"/>
              </a:lnSpc>
            </a:pPr>
            <a:endParaRPr lang="en-CA"/>
          </a:p>
          <a:p>
            <a:pPr>
              <a:lnSpc>
                <a:spcPct val="150000"/>
              </a:lnSpc>
            </a:pPr>
            <a:endParaRPr lang="en-CA"/>
          </a:p>
          <a:p>
            <a:pPr marL="76200" indent="0">
              <a:lnSpc>
                <a:spcPct val="150000"/>
              </a:lnSpc>
              <a:buNone/>
            </a:pPr>
            <a:endParaRPr lang="en-CA"/>
          </a:p>
        </p:txBody>
      </p:sp>
      <p:sp>
        <p:nvSpPr>
          <p:cNvPr id="4" name="Google Shape;133;p11">
            <a:extLst>
              <a:ext uri="{FF2B5EF4-FFF2-40B4-BE49-F238E27FC236}">
                <a16:creationId xmlns:a16="http://schemas.microsoft.com/office/drawing/2014/main" id="{29718898-8FE8-B9F5-C10B-7FBF72156626}"/>
              </a:ext>
            </a:extLst>
          </p:cNvPr>
          <p:cNvSpPr/>
          <p:nvPr/>
        </p:nvSpPr>
        <p:spPr>
          <a:xfrm>
            <a:off x="694942" y="0"/>
            <a:ext cx="11537274" cy="664571"/>
          </a:xfrm>
          <a:prstGeom prst="rect">
            <a:avLst/>
          </a:prstGeom>
          <a:solidFill>
            <a:srgbClr val="B2C7A9">
              <a:alpha val="2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 name="TextBox 6">
            <a:extLst>
              <a:ext uri="{FF2B5EF4-FFF2-40B4-BE49-F238E27FC236}">
                <a16:creationId xmlns:a16="http://schemas.microsoft.com/office/drawing/2014/main" id="{F532D9D0-292A-7069-E1D0-125ABEA2EA47}"/>
              </a:ext>
            </a:extLst>
          </p:cNvPr>
          <p:cNvSpPr txBox="1"/>
          <p:nvPr/>
        </p:nvSpPr>
        <p:spPr>
          <a:xfrm>
            <a:off x="962527" y="117588"/>
            <a:ext cx="1636294" cy="400110"/>
          </a:xfrm>
          <a:prstGeom prst="rect">
            <a:avLst/>
          </a:prstGeom>
          <a:noFill/>
        </p:spPr>
        <p:txBody>
          <a:bodyPr wrap="square" rtlCol="0">
            <a:spAutoFit/>
          </a:bodyPr>
          <a:lstStyle/>
          <a:p>
            <a:r>
              <a:rPr lang="en-CA" sz="2000" b="1">
                <a:solidFill>
                  <a:schemeClr val="tx1"/>
                </a:solidFill>
                <a:latin typeface="Lucida Sans" panose="020B0602030504020204" pitchFamily="34" charset="0"/>
              </a:rPr>
              <a:t>2009</a:t>
            </a:r>
          </a:p>
        </p:txBody>
      </p:sp>
      <p:sp>
        <p:nvSpPr>
          <p:cNvPr id="8" name="TextBox 7">
            <a:extLst>
              <a:ext uri="{FF2B5EF4-FFF2-40B4-BE49-F238E27FC236}">
                <a16:creationId xmlns:a16="http://schemas.microsoft.com/office/drawing/2014/main" id="{DA1C8B24-D799-ED30-82CC-BCBDCE65DDE3}"/>
              </a:ext>
            </a:extLst>
          </p:cNvPr>
          <p:cNvSpPr txBox="1"/>
          <p:nvPr/>
        </p:nvSpPr>
        <p:spPr>
          <a:xfrm>
            <a:off x="10466727" y="132697"/>
            <a:ext cx="1520792" cy="400110"/>
          </a:xfrm>
          <a:prstGeom prst="rect">
            <a:avLst/>
          </a:prstGeom>
          <a:noFill/>
        </p:spPr>
        <p:txBody>
          <a:bodyPr wrap="square" rtlCol="0">
            <a:spAutoFit/>
          </a:bodyPr>
          <a:lstStyle/>
          <a:p>
            <a:r>
              <a:rPr lang="en-CA" sz="2000" b="1">
                <a:solidFill>
                  <a:schemeClr val="tx1"/>
                </a:solidFill>
                <a:latin typeface="Lucida Sans" panose="020B0602030504020204" pitchFamily="34" charset="0"/>
              </a:rPr>
              <a:t>Present</a:t>
            </a:r>
          </a:p>
        </p:txBody>
      </p:sp>
      <p:cxnSp>
        <p:nvCxnSpPr>
          <p:cNvPr id="10" name="Straight Arrow Connector 9">
            <a:extLst>
              <a:ext uri="{FF2B5EF4-FFF2-40B4-BE49-F238E27FC236}">
                <a16:creationId xmlns:a16="http://schemas.microsoft.com/office/drawing/2014/main" id="{6A4F6785-B051-CE91-B81F-5BB836609BBC}"/>
              </a:ext>
            </a:extLst>
          </p:cNvPr>
          <p:cNvCxnSpPr/>
          <p:nvPr/>
        </p:nvCxnSpPr>
        <p:spPr>
          <a:xfrm>
            <a:off x="1841633" y="336884"/>
            <a:ext cx="85087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aphicFrame>
        <p:nvGraphicFramePr>
          <p:cNvPr id="5" name="Diagram 4">
            <a:extLst>
              <a:ext uri="{FF2B5EF4-FFF2-40B4-BE49-F238E27FC236}">
                <a16:creationId xmlns:a16="http://schemas.microsoft.com/office/drawing/2014/main" id="{5CDBC0BE-A5C4-FEB7-3ED5-0D4F80E94A64}"/>
              </a:ext>
            </a:extLst>
          </p:cNvPr>
          <p:cNvGraphicFramePr/>
          <p:nvPr>
            <p:extLst>
              <p:ext uri="{D42A27DB-BD31-4B8C-83A1-F6EECF244321}">
                <p14:modId xmlns:p14="http://schemas.microsoft.com/office/powerpoint/2010/main" val="3070268073"/>
              </p:ext>
            </p:extLst>
          </p:nvPr>
        </p:nvGraphicFramePr>
        <p:xfrm>
          <a:off x="7238900" y="3080368"/>
          <a:ext cx="3722915" cy="3100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3360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5"/>
          <p:cNvSpPr txBox="1">
            <a:spLocks noGrp="1"/>
          </p:cNvSpPr>
          <p:nvPr>
            <p:ph type="title"/>
          </p:nvPr>
        </p:nvSpPr>
        <p:spPr>
          <a:xfrm>
            <a:off x="876300" y="1927141"/>
            <a:ext cx="11069894" cy="1362075"/>
          </a:xfrm>
          <a:prstGeom prst="rect">
            <a:avLst/>
          </a:prstGeom>
          <a:noFill/>
          <a:ln>
            <a:noFill/>
          </a:ln>
        </p:spPr>
        <p:txBody>
          <a:bodyPr spcFirstLastPara="1" wrap="square" lIns="91425" tIns="45700" rIns="91425" bIns="45700" anchor="ctr" anchorCtr="0">
            <a:normAutofit/>
          </a:bodyPr>
          <a:lstStyle/>
          <a:p>
            <a:pPr marL="114110" lvl="0" indent="0" rtl="0">
              <a:lnSpc>
                <a:spcPct val="150000"/>
              </a:lnSpc>
              <a:spcBef>
                <a:spcPts val="0"/>
              </a:spcBef>
              <a:spcAft>
                <a:spcPts val="0"/>
              </a:spcAft>
              <a:buClr>
                <a:schemeClr val="dk1"/>
              </a:buClr>
              <a:buSzPts val="1803"/>
              <a:buNone/>
            </a:pPr>
            <a:r>
              <a:rPr lang="en-CA">
                <a:solidFill>
                  <a:schemeClr val="lt1"/>
                </a:solidFill>
              </a:rPr>
              <a:t>Knowledge to Action</a:t>
            </a: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3"/>
          <p:cNvSpPr txBox="1">
            <a:spLocks noGrp="1"/>
          </p:cNvSpPr>
          <p:nvPr>
            <p:ph type="title"/>
          </p:nvPr>
        </p:nvSpPr>
        <p:spPr>
          <a:xfrm>
            <a:off x="1354238" y="1008047"/>
            <a:ext cx="9450358"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CA" sz="3600"/>
              <a:t>Co-created a custom app</a:t>
            </a:r>
            <a:endParaRPr sz="3600"/>
          </a:p>
        </p:txBody>
      </p:sp>
      <p:sp>
        <p:nvSpPr>
          <p:cNvPr id="143" name="Google Shape;143;p13"/>
          <p:cNvSpPr txBox="1">
            <a:spLocks noGrp="1"/>
          </p:cNvSpPr>
          <p:nvPr>
            <p:ph type="body" idx="1"/>
          </p:nvPr>
        </p:nvSpPr>
        <p:spPr>
          <a:xfrm>
            <a:off x="1387404" y="1913018"/>
            <a:ext cx="8607441" cy="3744913"/>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lnSpc>
                <a:spcPct val="100000"/>
              </a:lnSpc>
              <a:spcBef>
                <a:spcPts val="1200"/>
              </a:spcBef>
              <a:spcAft>
                <a:spcPts val="0"/>
              </a:spcAft>
              <a:buSzPts val="2400"/>
              <a:buChar char="•"/>
            </a:pPr>
            <a:r>
              <a:rPr lang="en-CA" b="1">
                <a:solidFill>
                  <a:srgbClr val="232E1E"/>
                </a:solidFill>
                <a:latin typeface="Lucida Sans"/>
                <a:ea typeface="Lucida Sans"/>
                <a:cs typeface="Lucida Sans"/>
                <a:sym typeface="Lucida Sans"/>
              </a:rPr>
              <a:t>To enable children to self-report, efficiently</a:t>
            </a:r>
            <a:endParaRPr b="1">
              <a:solidFill>
                <a:srgbClr val="232E1E"/>
              </a:solidFill>
              <a:latin typeface="Lucida Sans"/>
              <a:ea typeface="Lucida Sans"/>
              <a:cs typeface="Lucida Sans"/>
              <a:sym typeface="Lucida Sans"/>
            </a:endParaRPr>
          </a:p>
          <a:p>
            <a:pPr marL="342900" lvl="0" indent="-342900" algn="l" rtl="0">
              <a:lnSpc>
                <a:spcPct val="100000"/>
              </a:lnSpc>
              <a:spcBef>
                <a:spcPts val="1200"/>
              </a:spcBef>
              <a:spcAft>
                <a:spcPts val="0"/>
              </a:spcAft>
              <a:buSzPts val="2400"/>
              <a:buChar char="•"/>
            </a:pPr>
            <a:r>
              <a:rPr lang="en-CA">
                <a:latin typeface="Lucida Sans"/>
                <a:ea typeface="Lucida Sans"/>
                <a:cs typeface="Lucida Sans"/>
                <a:sym typeface="Lucida Sans"/>
              </a:rPr>
              <a:t>Enhances engagement in the process</a:t>
            </a:r>
            <a:endParaRPr>
              <a:latin typeface="Lucida Sans"/>
              <a:ea typeface="Lucida Sans"/>
              <a:cs typeface="Lucida Sans"/>
              <a:sym typeface="Lucida Sans"/>
            </a:endParaRPr>
          </a:p>
          <a:p>
            <a:pPr marL="342900" lvl="0" indent="-342900" algn="l" rtl="0">
              <a:lnSpc>
                <a:spcPct val="100000"/>
              </a:lnSpc>
              <a:spcBef>
                <a:spcPts val="1200"/>
              </a:spcBef>
              <a:spcAft>
                <a:spcPts val="0"/>
              </a:spcAft>
              <a:buSzPts val="2400"/>
              <a:buChar char="•"/>
            </a:pPr>
            <a:r>
              <a:rPr lang="en-CA">
                <a:latin typeface="Lucida Sans"/>
                <a:ea typeface="Lucida Sans"/>
                <a:cs typeface="Lucida Sans"/>
                <a:sym typeface="Lucida Sans"/>
              </a:rPr>
              <a:t>Non-judgemental</a:t>
            </a:r>
            <a:endParaRPr>
              <a:latin typeface="Lucida Sans"/>
              <a:ea typeface="Lucida Sans"/>
              <a:cs typeface="Lucida Sans"/>
              <a:sym typeface="Lucida Sans"/>
            </a:endParaRPr>
          </a:p>
          <a:p>
            <a:pPr marL="342900" lvl="0" indent="-342900" algn="l" rtl="0">
              <a:lnSpc>
                <a:spcPct val="100000"/>
              </a:lnSpc>
              <a:spcBef>
                <a:spcPts val="1200"/>
              </a:spcBef>
              <a:spcAft>
                <a:spcPts val="0"/>
              </a:spcAft>
              <a:buSzPts val="2400"/>
              <a:buChar char="•"/>
            </a:pPr>
            <a:r>
              <a:rPr lang="en-CA">
                <a:latin typeface="Lucida Sans"/>
                <a:ea typeface="Lucida Sans"/>
                <a:cs typeface="Lucida Sans"/>
                <a:sym typeface="Lucida Sans"/>
              </a:rPr>
              <a:t>No delays in entering data</a:t>
            </a:r>
            <a:endParaRPr>
              <a:latin typeface="Lucida Sans"/>
              <a:ea typeface="Lucida Sans"/>
              <a:cs typeface="Lucida Sans"/>
              <a:sym typeface="Lucida Sans"/>
            </a:endParaRPr>
          </a:p>
          <a:p>
            <a:pPr marL="342900" lvl="0" indent="-342900" algn="l" rtl="0">
              <a:lnSpc>
                <a:spcPct val="100000"/>
              </a:lnSpc>
              <a:spcBef>
                <a:spcPts val="1200"/>
              </a:spcBef>
              <a:spcAft>
                <a:spcPts val="0"/>
              </a:spcAft>
              <a:buSzPts val="2400"/>
              <a:buChar char="•"/>
            </a:pPr>
            <a:r>
              <a:rPr lang="en-CA">
                <a:latin typeface="Lucida Sans"/>
                <a:ea typeface="Lucida Sans"/>
                <a:cs typeface="Lucida Sans"/>
                <a:sym typeface="Lucida Sans"/>
              </a:rPr>
              <a:t>Generated reports immediately</a:t>
            </a:r>
            <a:endParaRPr/>
          </a:p>
          <a:p>
            <a:pPr marL="342900" lvl="0" indent="-190500" algn="l" rtl="0">
              <a:lnSpc>
                <a:spcPct val="100000"/>
              </a:lnSpc>
              <a:spcBef>
                <a:spcPts val="1200"/>
              </a:spcBef>
              <a:spcAft>
                <a:spcPts val="0"/>
              </a:spcAft>
              <a:buSzPts val="2400"/>
              <a:buNone/>
            </a:pPr>
            <a:endParaRPr>
              <a:latin typeface="Lucida Sans"/>
              <a:ea typeface="Lucida Sans"/>
              <a:cs typeface="Lucida Sans"/>
              <a:sym typeface="Lucida Sans"/>
            </a:endParaRPr>
          </a:p>
          <a:p>
            <a:pPr marL="342900" lvl="0" indent="-342900" algn="l" rtl="0">
              <a:lnSpc>
                <a:spcPct val="100000"/>
              </a:lnSpc>
              <a:spcBef>
                <a:spcPts val="1200"/>
              </a:spcBef>
              <a:spcAft>
                <a:spcPts val="0"/>
              </a:spcAft>
              <a:buSzPts val="2400"/>
              <a:buChar char="•"/>
            </a:pPr>
            <a:r>
              <a:rPr lang="en-CA" i="1">
                <a:solidFill>
                  <a:schemeClr val="dk1"/>
                </a:solidFill>
              </a:rPr>
              <a:t>Store</a:t>
            </a:r>
            <a:r>
              <a:rPr lang="en-CA" i="1"/>
              <a:t>s de-identified data on a REDCap server</a:t>
            </a:r>
            <a:endParaRPr/>
          </a:p>
          <a:p>
            <a:pPr marL="800100" lvl="1" indent="-342900" algn="l" rtl="0">
              <a:lnSpc>
                <a:spcPct val="100000"/>
              </a:lnSpc>
              <a:spcBef>
                <a:spcPts val="1200"/>
              </a:spcBef>
              <a:spcAft>
                <a:spcPts val="0"/>
              </a:spcAft>
              <a:buSzPts val="2400"/>
              <a:buChar char="•"/>
            </a:pPr>
            <a:r>
              <a:rPr lang="en-CA" i="1">
                <a:solidFill>
                  <a:schemeClr val="dk1"/>
                </a:solidFill>
                <a:latin typeface="Lucida Sans"/>
                <a:ea typeface="Lucida Sans"/>
                <a:cs typeface="Lucida Sans"/>
                <a:sym typeface="Lucida Sans"/>
              </a:rPr>
              <a:t>Controlled by agreements</a:t>
            </a:r>
            <a:endParaRPr i="1">
              <a:solidFill>
                <a:schemeClr val="dk1"/>
              </a:solidFill>
              <a:latin typeface="Lucida Sans"/>
              <a:ea typeface="Lucida Sans"/>
              <a:cs typeface="Lucida Sans"/>
              <a:sym typeface="Lucida Sans"/>
            </a:endParaRPr>
          </a:p>
        </p:txBody>
      </p:sp>
      <p:sp>
        <p:nvSpPr>
          <p:cNvPr id="144" name="Google Shape;144;p13"/>
          <p:cNvSpPr/>
          <p:nvPr/>
        </p:nvSpPr>
        <p:spPr>
          <a:xfrm>
            <a:off x="706882" y="-3212"/>
            <a:ext cx="11485117" cy="664571"/>
          </a:xfrm>
          <a:prstGeom prst="rect">
            <a:avLst/>
          </a:prstGeom>
          <a:solidFill>
            <a:srgbClr val="B2C7A9">
              <a:alpha val="2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ucida Sans"/>
              <a:ea typeface="Lucida Sans"/>
              <a:cs typeface="Lucida Sans"/>
              <a:sym typeface="Lucida Sans"/>
            </a:endParaRPr>
          </a:p>
        </p:txBody>
      </p:sp>
      <p:sp>
        <p:nvSpPr>
          <p:cNvPr id="145" name="Google Shape;145;p13"/>
          <p:cNvSpPr txBox="1"/>
          <p:nvPr/>
        </p:nvSpPr>
        <p:spPr>
          <a:xfrm>
            <a:off x="1005840" y="114304"/>
            <a:ext cx="125984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A5A5A5"/>
                </a:solidFill>
                <a:latin typeface="Lucida Sans"/>
                <a:ea typeface="Lucida Sans"/>
                <a:cs typeface="Lucida Sans"/>
                <a:sym typeface="Lucida Sans"/>
              </a:rPr>
              <a:t>2009</a:t>
            </a:r>
            <a:endParaRPr sz="1800" b="0" i="0" u="none" strike="noStrike" cap="none">
              <a:solidFill>
                <a:srgbClr val="000000"/>
              </a:solidFill>
              <a:latin typeface="Lucida Sans"/>
              <a:ea typeface="Lucida Sans"/>
              <a:cs typeface="Lucida Sans"/>
              <a:sym typeface="Lucida Sans"/>
            </a:endParaRPr>
          </a:p>
        </p:txBody>
      </p:sp>
      <p:sp>
        <p:nvSpPr>
          <p:cNvPr id="146" name="Google Shape;146;p13"/>
          <p:cNvSpPr txBox="1"/>
          <p:nvPr/>
        </p:nvSpPr>
        <p:spPr>
          <a:xfrm>
            <a:off x="10464800" y="136833"/>
            <a:ext cx="172719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35452D"/>
                </a:solidFill>
                <a:latin typeface="Lucida Sans"/>
                <a:ea typeface="Lucida Sans"/>
                <a:cs typeface="Lucida Sans"/>
                <a:sym typeface="Lucida Sans"/>
              </a:rPr>
              <a:t>Present</a:t>
            </a:r>
            <a:endParaRPr sz="1800" b="1" i="0" u="none" strike="noStrike" cap="none">
              <a:solidFill>
                <a:srgbClr val="35452D"/>
              </a:solidFill>
              <a:latin typeface="Lucida Sans"/>
              <a:ea typeface="Lucida Sans"/>
              <a:cs typeface="Lucida Sans"/>
              <a:sym typeface="Lucida Sans"/>
            </a:endParaRPr>
          </a:p>
        </p:txBody>
      </p:sp>
      <p:sp>
        <p:nvSpPr>
          <p:cNvPr id="147" name="Google Shape;147;p13"/>
          <p:cNvSpPr/>
          <p:nvPr/>
        </p:nvSpPr>
        <p:spPr>
          <a:xfrm>
            <a:off x="4193099" y="7931"/>
            <a:ext cx="1578228" cy="664571"/>
          </a:xfrm>
          <a:prstGeom prst="rect">
            <a:avLst/>
          </a:prstGeom>
          <a:solidFill>
            <a:srgbClr val="B2C7A9">
              <a:alpha val="27450"/>
            </a:srgbClr>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000"/>
              <a:buFont typeface="Arial"/>
              <a:buNone/>
            </a:pPr>
            <a:r>
              <a:rPr lang="en-CA" sz="2000" b="1" i="0" u="none" strike="noStrike" cap="none">
                <a:solidFill>
                  <a:srgbClr val="35452D"/>
                </a:solidFill>
                <a:latin typeface="Lucida Sans"/>
                <a:ea typeface="Lucida Sans"/>
                <a:cs typeface="Lucida Sans"/>
                <a:sym typeface="Lucida Sans"/>
              </a:rPr>
              <a:t>2014 -</a:t>
            </a:r>
            <a:endParaRPr sz="1400" b="1" i="0" u="none" strike="noStrike" cap="none">
              <a:solidFill>
                <a:srgbClr val="000000"/>
              </a:solidFill>
              <a:latin typeface="Arial"/>
              <a:ea typeface="Arial"/>
              <a:cs typeface="Arial"/>
              <a:sym typeface="Arial"/>
            </a:endParaRPr>
          </a:p>
        </p:txBody>
      </p:sp>
      <p:pic>
        <p:nvPicPr>
          <p:cNvPr id="148" name="Google Shape;148;p13"/>
          <p:cNvPicPr preferRelativeResize="0"/>
          <p:nvPr/>
        </p:nvPicPr>
        <p:blipFill rotWithShape="1">
          <a:blip r:embed="rId3">
            <a:alphaModFix/>
          </a:blip>
          <a:srcRect l="17714" t="26190" r="15756" b="27249"/>
          <a:stretch/>
        </p:blipFill>
        <p:spPr>
          <a:xfrm>
            <a:off x="8335250" y="1396315"/>
            <a:ext cx="3315131" cy="2237972"/>
          </a:xfrm>
          <a:prstGeom prst="rect">
            <a:avLst/>
          </a:prstGeom>
          <a:noFill/>
          <a:ln>
            <a:noFill/>
          </a:ln>
        </p:spPr>
      </p:pic>
      <p:pic>
        <p:nvPicPr>
          <p:cNvPr id="2" name="Google Shape;158;p8">
            <a:extLst>
              <a:ext uri="{FF2B5EF4-FFF2-40B4-BE49-F238E27FC236}">
                <a16:creationId xmlns:a16="http://schemas.microsoft.com/office/drawing/2014/main" id="{56A4FFB1-C538-5A73-7C33-253C41AAD97A}"/>
              </a:ext>
            </a:extLst>
          </p:cNvPr>
          <p:cNvPicPr preferRelativeResize="0"/>
          <p:nvPr/>
        </p:nvPicPr>
        <p:blipFill rotWithShape="1">
          <a:blip r:embed="rId4">
            <a:alphaModFix/>
          </a:blip>
          <a:srcRect l="18207" t="27068" r="15899" b="29050"/>
          <a:stretch/>
        </p:blipFill>
        <p:spPr>
          <a:xfrm>
            <a:off x="8335250" y="3713667"/>
            <a:ext cx="3319190" cy="206967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6"/>
          <p:cNvSpPr txBox="1">
            <a:spLocks noGrp="1"/>
          </p:cNvSpPr>
          <p:nvPr>
            <p:ph type="body" idx="1"/>
          </p:nvPr>
        </p:nvSpPr>
        <p:spPr>
          <a:xfrm>
            <a:off x="964181" y="1392137"/>
            <a:ext cx="7346440" cy="4557250"/>
          </a:xfrm>
          <a:prstGeom prst="rect">
            <a:avLst/>
          </a:prstGeom>
          <a:noFill/>
          <a:ln>
            <a:noFill/>
          </a:ln>
        </p:spPr>
        <p:txBody>
          <a:bodyPr spcFirstLastPara="1" wrap="square" lIns="91425" tIns="45700" rIns="91425" bIns="45700" anchor="t" anchorCtr="0">
            <a:normAutofit fontScale="85000" lnSpcReduction="10000"/>
          </a:bodyPr>
          <a:lstStyle/>
          <a:p>
            <a:pPr marL="457200" lvl="0" indent="-381000" algn="l" rtl="0">
              <a:lnSpc>
                <a:spcPct val="120000"/>
              </a:lnSpc>
              <a:spcBef>
                <a:spcPts val="600"/>
              </a:spcBef>
              <a:spcAft>
                <a:spcPts val="0"/>
              </a:spcAft>
              <a:buSzPct val="117646"/>
              <a:buChar char="•"/>
            </a:pPr>
            <a:r>
              <a:rPr lang="en-CA" sz="2800"/>
              <a:t>Completed by children independently</a:t>
            </a:r>
            <a:br>
              <a:rPr lang="en-CA" sz="2800"/>
            </a:br>
            <a:r>
              <a:rPr lang="en-CA" sz="2800"/>
              <a:t>using a tablet in </a:t>
            </a:r>
            <a:r>
              <a:rPr lang="en-CA" sz="2800" b="1" i="1">
                <a:solidFill>
                  <a:srgbClr val="35452D"/>
                </a:solidFill>
              </a:rPr>
              <a:t>10 to 15 minutes</a:t>
            </a:r>
            <a:endParaRPr b="1" i="1">
              <a:solidFill>
                <a:srgbClr val="35452D"/>
              </a:solidFill>
            </a:endParaRPr>
          </a:p>
          <a:p>
            <a:pPr marL="914400" lvl="1" indent="-381000" algn="l" rtl="0">
              <a:lnSpc>
                <a:spcPct val="120000"/>
              </a:lnSpc>
              <a:spcBef>
                <a:spcPts val="600"/>
              </a:spcBef>
              <a:spcAft>
                <a:spcPts val="0"/>
              </a:spcAft>
              <a:buSzPct val="117646"/>
              <a:buFont typeface="Courier New"/>
              <a:buChar char="o"/>
            </a:pPr>
            <a:r>
              <a:rPr lang="en-CA">
                <a:latin typeface="Lucida Sans"/>
                <a:ea typeface="Lucida Sans"/>
                <a:cs typeface="Lucida Sans"/>
                <a:sym typeface="Lucida Sans"/>
              </a:rPr>
              <a:t>No data entry</a:t>
            </a:r>
            <a:endParaRPr/>
          </a:p>
          <a:p>
            <a:pPr marL="457200" lvl="0" indent="-381000" algn="l" rtl="0">
              <a:lnSpc>
                <a:spcPct val="120000"/>
              </a:lnSpc>
              <a:spcBef>
                <a:spcPts val="1200"/>
              </a:spcBef>
              <a:spcAft>
                <a:spcPts val="0"/>
              </a:spcAft>
              <a:buSzPct val="117646"/>
              <a:buChar char="•"/>
            </a:pPr>
            <a:r>
              <a:rPr lang="en-CA" sz="2800"/>
              <a:t>Produces scores that are:</a:t>
            </a:r>
            <a:endParaRPr sz="2800"/>
          </a:p>
          <a:p>
            <a:pPr marL="914400" lvl="1" indent="-381000" algn="l" rtl="0">
              <a:lnSpc>
                <a:spcPct val="120000"/>
              </a:lnSpc>
              <a:spcBef>
                <a:spcPts val="600"/>
              </a:spcBef>
              <a:spcAft>
                <a:spcPts val="0"/>
              </a:spcAft>
              <a:buSzPct val="117646"/>
              <a:buFont typeface="Courier New"/>
              <a:buChar char="o"/>
            </a:pPr>
            <a:r>
              <a:rPr lang="en-CA">
                <a:latin typeface="Lucida Sans"/>
                <a:ea typeface="Lucida Sans"/>
                <a:cs typeface="Lucida Sans"/>
                <a:sym typeface="Lucida Sans"/>
              </a:rPr>
              <a:t>shared with each child on a </a:t>
            </a:r>
            <a:r>
              <a:rPr lang="en-CA" b="1" i="1">
                <a:solidFill>
                  <a:srgbClr val="35452D"/>
                </a:solidFill>
                <a:latin typeface="Lucida Sans"/>
                <a:ea typeface="Lucida Sans"/>
                <a:cs typeface="Lucida Sans"/>
                <a:sym typeface="Lucida Sans"/>
              </a:rPr>
              <a:t>balance chart</a:t>
            </a:r>
            <a:endParaRPr>
              <a:solidFill>
                <a:srgbClr val="35452D"/>
              </a:solidFill>
              <a:latin typeface="Lucida Sans"/>
              <a:ea typeface="Lucida Sans"/>
              <a:cs typeface="Lucida Sans"/>
              <a:sym typeface="Lucida Sans"/>
            </a:endParaRPr>
          </a:p>
          <a:p>
            <a:pPr marL="914400" lvl="1" indent="-381000" algn="l" rtl="0">
              <a:lnSpc>
                <a:spcPct val="120000"/>
              </a:lnSpc>
              <a:spcBef>
                <a:spcPts val="600"/>
              </a:spcBef>
              <a:spcAft>
                <a:spcPts val="0"/>
              </a:spcAft>
              <a:buSzPct val="117646"/>
              <a:buFont typeface="Courier New"/>
              <a:buChar char="o"/>
            </a:pPr>
            <a:r>
              <a:rPr lang="en-CA">
                <a:latin typeface="Lucida Sans"/>
                <a:ea typeface="Lucida Sans"/>
                <a:cs typeface="Lucida Sans"/>
                <a:sym typeface="Lucida Sans"/>
              </a:rPr>
              <a:t>shared with a local health worker in a </a:t>
            </a:r>
            <a:r>
              <a:rPr lang="en-CA" b="1" i="1">
                <a:solidFill>
                  <a:srgbClr val="35452D"/>
                </a:solidFill>
                <a:latin typeface="Lucida Sans"/>
                <a:ea typeface="Lucida Sans"/>
                <a:cs typeface="Lucida Sans"/>
                <a:sym typeface="Lucida Sans"/>
              </a:rPr>
              <a:t>brief report</a:t>
            </a:r>
            <a:endParaRPr b="1" i="1">
              <a:solidFill>
                <a:srgbClr val="35452D"/>
              </a:solidFill>
              <a:latin typeface="Lucida Sans"/>
              <a:ea typeface="Lucida Sans"/>
              <a:cs typeface="Lucida Sans"/>
              <a:sym typeface="Lucida Sans"/>
            </a:endParaRPr>
          </a:p>
          <a:p>
            <a:pPr marL="914400" lvl="1" indent="-381000" algn="l" rtl="0">
              <a:lnSpc>
                <a:spcPct val="120000"/>
              </a:lnSpc>
              <a:spcBef>
                <a:spcPts val="600"/>
              </a:spcBef>
              <a:spcAft>
                <a:spcPts val="0"/>
              </a:spcAft>
              <a:buSzPct val="117646"/>
              <a:buFont typeface="Courier New"/>
              <a:buChar char="o"/>
            </a:pPr>
            <a:r>
              <a:rPr lang="en-CA">
                <a:latin typeface="Lucida Sans"/>
                <a:ea typeface="Lucida Sans"/>
                <a:cs typeface="Lucida Sans"/>
                <a:sym typeface="Lucida Sans"/>
              </a:rPr>
              <a:t>shared with the community in an </a:t>
            </a:r>
            <a:br>
              <a:rPr lang="en-CA">
                <a:latin typeface="Lucida Sans"/>
                <a:ea typeface="Lucida Sans"/>
                <a:cs typeface="Lucida Sans"/>
                <a:sym typeface="Lucida Sans"/>
              </a:rPr>
            </a:br>
            <a:r>
              <a:rPr lang="en-CA" b="1" i="1">
                <a:solidFill>
                  <a:srgbClr val="35452D"/>
                </a:solidFill>
                <a:latin typeface="Lucida Sans"/>
                <a:ea typeface="Lucida Sans"/>
                <a:cs typeface="Lucida Sans"/>
                <a:sym typeface="Lucida Sans"/>
              </a:rPr>
              <a:t>automated report</a:t>
            </a:r>
            <a:r>
              <a:rPr lang="en-CA">
                <a:solidFill>
                  <a:srgbClr val="35452D"/>
                </a:solidFill>
                <a:latin typeface="Lucida Sans"/>
                <a:ea typeface="Lucida Sans"/>
                <a:cs typeface="Lucida Sans"/>
                <a:sym typeface="Lucida Sans"/>
              </a:rPr>
              <a:t> </a:t>
            </a:r>
            <a:r>
              <a:rPr lang="en-CA">
                <a:latin typeface="Lucida Sans"/>
                <a:ea typeface="Lucida Sans"/>
                <a:cs typeface="Lucida Sans"/>
                <a:sym typeface="Lucida Sans"/>
              </a:rPr>
              <a:t>based on pooled data</a:t>
            </a:r>
            <a:endParaRPr/>
          </a:p>
          <a:p>
            <a:pPr marL="457200" lvl="0" indent="-381000" algn="l" rtl="0">
              <a:lnSpc>
                <a:spcPct val="120000"/>
              </a:lnSpc>
              <a:spcBef>
                <a:spcPts val="600"/>
              </a:spcBef>
              <a:spcAft>
                <a:spcPts val="0"/>
              </a:spcAft>
              <a:buSzPct val="117646"/>
              <a:buChar char="•"/>
            </a:pPr>
            <a:r>
              <a:rPr lang="en-CA" sz="2800"/>
              <a:t>Connects children at “potential risk”</a:t>
            </a:r>
            <a:br>
              <a:rPr lang="en-CA" sz="2800"/>
            </a:br>
            <a:r>
              <a:rPr lang="en-CA" sz="2800"/>
              <a:t>to a local safety net</a:t>
            </a:r>
            <a:endParaRPr sz="2800"/>
          </a:p>
        </p:txBody>
      </p:sp>
      <p:pic>
        <p:nvPicPr>
          <p:cNvPr id="165" name="Google Shape;165;p6"/>
          <p:cNvPicPr preferRelativeResize="0"/>
          <p:nvPr/>
        </p:nvPicPr>
        <p:blipFill rotWithShape="1">
          <a:blip r:embed="rId3">
            <a:alphaModFix/>
          </a:blip>
          <a:srcRect/>
          <a:stretch/>
        </p:blipFill>
        <p:spPr>
          <a:xfrm rot="-5400000">
            <a:off x="9332416" y="3933309"/>
            <a:ext cx="3058197" cy="2291168"/>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1176"/>
              </a:srgbClr>
            </a:outerShdw>
          </a:effectLst>
        </p:spPr>
      </p:pic>
      <p:pic>
        <p:nvPicPr>
          <p:cNvPr id="166" name="Google Shape;166;p6"/>
          <p:cNvPicPr preferRelativeResize="0"/>
          <p:nvPr/>
        </p:nvPicPr>
        <p:blipFill rotWithShape="1">
          <a:blip r:embed="rId4">
            <a:alphaModFix/>
          </a:blip>
          <a:srcRect/>
          <a:stretch/>
        </p:blipFill>
        <p:spPr>
          <a:xfrm>
            <a:off x="6506961" y="4044412"/>
            <a:ext cx="2677885" cy="2677885"/>
          </a:xfrm>
          <a:prstGeom prst="rect">
            <a:avLst/>
          </a:prstGeom>
          <a:noFill/>
          <a:ln>
            <a:noFill/>
          </a:ln>
        </p:spPr>
      </p:pic>
      <p:pic>
        <p:nvPicPr>
          <p:cNvPr id="167" name="Google Shape;167;p6"/>
          <p:cNvPicPr preferRelativeResize="0"/>
          <p:nvPr/>
        </p:nvPicPr>
        <p:blipFill rotWithShape="1">
          <a:blip r:embed="rId5">
            <a:alphaModFix/>
          </a:blip>
          <a:srcRect/>
          <a:stretch/>
        </p:blipFill>
        <p:spPr>
          <a:xfrm>
            <a:off x="7268526" y="-729998"/>
            <a:ext cx="5228482" cy="5228482"/>
          </a:xfrm>
          <a:prstGeom prst="rect">
            <a:avLst/>
          </a:prstGeom>
          <a:noFill/>
          <a:ln>
            <a:noFill/>
          </a:ln>
        </p:spPr>
      </p:pic>
      <p:sp>
        <p:nvSpPr>
          <p:cNvPr id="168" name="Google Shape;168;p6"/>
          <p:cNvSpPr txBox="1">
            <a:spLocks noGrp="1"/>
          </p:cNvSpPr>
          <p:nvPr>
            <p:ph type="title"/>
          </p:nvPr>
        </p:nvSpPr>
        <p:spPr>
          <a:xfrm>
            <a:off x="1230185" y="331645"/>
            <a:ext cx="10225903"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D1D1D"/>
              </a:buClr>
              <a:buSzPts val="4000"/>
              <a:buFont typeface="Merriweather Light"/>
              <a:buNone/>
            </a:pPr>
            <a:r>
              <a:rPr lang="en-CA" sz="2800"/>
              <a:t>ACHWM App continued …</a:t>
            </a:r>
            <a:endParaRPr/>
          </a:p>
        </p:txBody>
      </p:sp>
      <p:sp>
        <p:nvSpPr>
          <p:cNvPr id="3" name="TextBox 2">
            <a:extLst>
              <a:ext uri="{FF2B5EF4-FFF2-40B4-BE49-F238E27FC236}">
                <a16:creationId xmlns:a16="http://schemas.microsoft.com/office/drawing/2014/main" id="{08A43E67-18FB-C6B8-27CB-239AABB819B1}"/>
              </a:ext>
            </a:extLst>
          </p:cNvPr>
          <p:cNvSpPr txBox="1"/>
          <p:nvPr/>
        </p:nvSpPr>
        <p:spPr>
          <a:xfrm>
            <a:off x="1094015" y="5873480"/>
            <a:ext cx="6259284" cy="805670"/>
          </a:xfrm>
          <a:prstGeom prst="rect">
            <a:avLst/>
          </a:prstGeom>
          <a:noFill/>
        </p:spPr>
        <p:txBody>
          <a:bodyPr wrap="square">
            <a:spAutoFit/>
          </a:bodyPr>
          <a:lstStyle/>
          <a:p>
            <a:pPr marL="0" marR="0" lvl="1" indent="0" algn="l" rtl="0">
              <a:lnSpc>
                <a:spcPct val="110000"/>
              </a:lnSpc>
              <a:spcBef>
                <a:spcPts val="0"/>
              </a:spcBef>
              <a:spcAft>
                <a:spcPts val="0"/>
              </a:spcAft>
              <a:buClr>
                <a:srgbClr val="000000"/>
              </a:buClr>
              <a:buSzPts val="2000"/>
              <a:buFont typeface="Arial"/>
              <a:buNone/>
            </a:pPr>
            <a:r>
              <a:rPr lang="en-CA" sz="1400" b="0" i="0" u="none" strike="noStrike" cap="none">
                <a:solidFill>
                  <a:srgbClr val="475D3D"/>
                </a:solidFill>
                <a:latin typeface="Lucida Sans"/>
                <a:ea typeface="Lucida Sans"/>
                <a:cs typeface="Lucida Sans"/>
                <a:sym typeface="Lucida Sans"/>
              </a:rPr>
              <a:t>*</a:t>
            </a:r>
            <a:r>
              <a:rPr lang="en-CA" sz="2000" b="0" i="0" u="none" strike="noStrike" cap="none">
                <a:solidFill>
                  <a:srgbClr val="475D3D"/>
                </a:solidFill>
                <a:latin typeface="Lucida Sans"/>
                <a:ea typeface="Lucida Sans"/>
                <a:cs typeface="Lucida Sans"/>
                <a:sym typeface="Lucida Sans"/>
              </a:rPr>
              <a:t>Reminder: the ACHWM is not a diagnostic tool</a:t>
            </a:r>
            <a:endParaRPr lang="en-CA" sz="2000" b="0" i="0" u="none" strike="noStrike" cap="none">
              <a:solidFill>
                <a:srgbClr val="000000"/>
              </a:solidFill>
              <a:latin typeface="Arial"/>
              <a:ea typeface="Arial"/>
              <a:cs typeface="Arial"/>
              <a:sym typeface="Arial"/>
            </a:endParaRPr>
          </a:p>
          <a:p>
            <a:pPr marL="0" marR="0" lvl="1" indent="0" algn="l" rtl="0">
              <a:lnSpc>
                <a:spcPct val="110000"/>
              </a:lnSpc>
              <a:spcBef>
                <a:spcPts val="480"/>
              </a:spcBef>
              <a:spcAft>
                <a:spcPts val="0"/>
              </a:spcAft>
              <a:buClr>
                <a:srgbClr val="000000"/>
              </a:buClr>
              <a:buSzPts val="2000"/>
              <a:buFont typeface="Arial"/>
              <a:buNone/>
            </a:pPr>
            <a:r>
              <a:rPr lang="en-CA" sz="2000" b="0" i="0" u="none" strike="noStrike" cap="none">
                <a:solidFill>
                  <a:srgbClr val="475D3D"/>
                </a:solidFill>
                <a:latin typeface="Lucida Sans"/>
                <a:ea typeface="Lucida Sans"/>
                <a:cs typeface="Lucida Sans"/>
                <a:sym typeface="Lucida Sans"/>
              </a:rPr>
              <a:t>	The ACHWM is a </a:t>
            </a:r>
            <a:r>
              <a:rPr lang="en-CA" sz="2000" b="1" i="0" u="none" strike="noStrike" cap="none">
                <a:solidFill>
                  <a:srgbClr val="475D3D"/>
                </a:solidFill>
                <a:latin typeface="Lucida Sans"/>
                <a:ea typeface="Lucida Sans"/>
                <a:cs typeface="Lucida Sans"/>
                <a:sym typeface="Lucida Sans"/>
              </a:rPr>
              <a:t>wellness tool</a:t>
            </a:r>
            <a:endParaRPr lang="en-CA" sz="2000" b="0" i="0" u="none" strike="noStrike" cap="none">
              <a:solidFill>
                <a:srgbClr val="475D3D"/>
              </a:solidFill>
              <a:latin typeface="Lucida Sans"/>
              <a:ea typeface="Lucida Sans"/>
              <a:cs typeface="Lucida Sans"/>
              <a:sym typeface="Lucida Sans"/>
            </a:endParaRPr>
          </a:p>
        </p:txBody>
      </p:sp>
    </p:spTree>
  </p:cSld>
  <p:clrMapOvr>
    <a:masterClrMapping/>
  </p:clrMapOvr>
</p:sld>
</file>

<file path=ppt/theme/theme1.xml><?xml version="1.0" encoding="utf-8"?>
<a:theme xmlns:a="http://schemas.openxmlformats.org/drawingml/2006/main" name="1_Office Theme">
  <a:themeElements>
    <a:clrScheme name="ACHWM">
      <a:dk1>
        <a:srgbClr val="1D1D1D"/>
      </a:dk1>
      <a:lt1>
        <a:srgbClr val="FFFFFF"/>
      </a:lt1>
      <a:dk2>
        <a:srgbClr val="475D3D"/>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6e9e637b-e7be-4b73-ab03-2616d2a1d169">V5PZHRC5TVFK-2016182626-553</_dlc_DocId>
    <_dlc_DocIdUrl xmlns="6e9e637b-e7be-4b73-ab03-2616d2a1d169">
      <Url>https://mycheo.sharepoint.com/sites/SS_RI_ICYWellness/_layouts/15/DocIdRedir.aspx?ID=V5PZHRC5TVFK-2016182626-553</Url>
      <Description>V5PZHRC5TVFK-2016182626-553</Description>
    </_dlc_DocIdUrl>
    <h8cad7072ebe4c53ab9de5ed2f18e7d7 xmlns="c25dc115-07a5-49ca-84ed-66fc35788367">
      <Terms xmlns="http://schemas.microsoft.com/office/infopath/2007/PartnerControls"/>
    </h8cad7072ebe4c53ab9de5ed2f18e7d7>
    <TaxCatchAll xmlns="6e9e637b-e7be-4b73-ab03-2616d2a1d169" xsi:nil="true"/>
    <lcf76f155ced4ddcb4097134ff3c332f xmlns="c25dc115-07a5-49ca-84ed-66fc35788367">
      <Terms xmlns="http://schemas.microsoft.com/office/infopath/2007/PartnerControls"/>
    </lcf76f155ced4ddcb4097134ff3c332f>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A2F4FCF8A48D314085778DCEB838A53E" ma:contentTypeVersion="17" ma:contentTypeDescription="Create a new document." ma:contentTypeScope="" ma:versionID="b760db58f59afff45bb7b2e193e7bc1d">
  <xsd:schema xmlns:xsd="http://www.w3.org/2001/XMLSchema" xmlns:xs="http://www.w3.org/2001/XMLSchema" xmlns:p="http://schemas.microsoft.com/office/2006/metadata/properties" xmlns:ns2="6e9e637b-e7be-4b73-ab03-2616d2a1d169" xmlns:ns3="c25dc115-07a5-49ca-84ed-66fc35788367" targetNamespace="http://schemas.microsoft.com/office/2006/metadata/properties" ma:root="true" ma:fieldsID="621d96e1853fd5ccf227064049653e13" ns2:_="" ns3:_="">
    <xsd:import namespace="6e9e637b-e7be-4b73-ab03-2616d2a1d169"/>
    <xsd:import namespace="c25dc115-07a5-49ca-84ed-66fc35788367"/>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h8cad7072ebe4c53ab9de5ed2f18e7d7" minOccurs="0"/>
                <xsd:element ref="ns2:TaxCatchAll" minOccurs="0"/>
                <xsd:element ref="ns3:MediaServiceObjectDetectorVersions" minOccurs="0"/>
                <xsd:element ref="ns3:lcf76f155ced4ddcb4097134ff3c332f"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9e637b-e7be-4b73-ab03-2616d2a1d16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39d802cf-76c7-4118-8860-666955f8797d}" ma:internalName="TaxCatchAll" ma:showField="CatchAllData" ma:web="6e9e637b-e7be-4b73-ab03-2616d2a1d16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25dc115-07a5-49ca-84ed-66fc35788367"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h8cad7072ebe4c53ab9de5ed2f18e7d7" ma:index="16" nillable="true" ma:taxonomy="true" ma:internalName="h8cad7072ebe4c53ab9de5ed2f18e7d7" ma:taxonomyFieldName="Tag" ma:displayName="Tag" ma:default="" ma:fieldId="{18cad707-2ebe-4c53-ab9d-e5ed2f18e7d7}" ma:taxonomyMulti="true" ma:sspId="affb9944-b075-4f56-b00c-41cffaffdfcc" ma:termSetId="8ed8c9ea-7052-4c1d-a4d7-b9c10bffea6f" ma:anchorId="00000000-0000-0000-0000-000000000000"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ffb9944-b075-4f56-b00c-41cffaffdfcc"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DateTaken" ma:index="24" nillable="true" ma:displayName="MediaServiceDateTaken" ma:hidden="true" ma:indexed="true" ma:internalName="MediaServiceDateTake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Location" ma:index="26"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B13F37-83BC-4CA7-8A11-E48059205655}">
  <ds:schemaRefs>
    <ds:schemaRef ds:uri="6e9e637b-e7be-4b73-ab03-2616d2a1d169"/>
    <ds:schemaRef ds:uri="c25dc115-07a5-49ca-84ed-66fc35788367"/>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330F43F-DABB-4DB1-9243-4C2CE23D836B}">
  <ds:schemaRefs>
    <ds:schemaRef ds:uri="http://schemas.microsoft.com/sharepoint/events"/>
  </ds:schemaRefs>
</ds:datastoreItem>
</file>

<file path=customXml/itemProps3.xml><?xml version="1.0" encoding="utf-8"?>
<ds:datastoreItem xmlns:ds="http://schemas.openxmlformats.org/officeDocument/2006/customXml" ds:itemID="{127A8CE9-ABD2-4AE3-8366-90D20903192C}">
  <ds:schemaRefs>
    <ds:schemaRef ds:uri="http://schemas.microsoft.com/sharepoint/v3/contenttype/forms"/>
  </ds:schemaRefs>
</ds:datastoreItem>
</file>

<file path=customXml/itemProps4.xml><?xml version="1.0" encoding="utf-8"?>
<ds:datastoreItem xmlns:ds="http://schemas.openxmlformats.org/officeDocument/2006/customXml" ds:itemID="{5E0CE920-B881-40DD-B76A-CC43D6AEBD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9e637b-e7be-4b73-ab03-2616d2a1d169"/>
    <ds:schemaRef ds:uri="c25dc115-07a5-49ca-84ed-66fc357883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1043</TotalTime>
  <Words>3397</Words>
  <Application>Microsoft Office PowerPoint</Application>
  <PresentationFormat>Widescreen</PresentationFormat>
  <Paragraphs>400</Paragraphs>
  <Slides>28</Slides>
  <Notes>27</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28</vt:i4>
      </vt:variant>
    </vt:vector>
  </HeadingPairs>
  <TitlesOfParts>
    <vt:vector size="44" baseType="lpstr">
      <vt:lpstr>Times New Roman</vt:lpstr>
      <vt:lpstr>Raleway Light</vt:lpstr>
      <vt:lpstr>Raleway Thin</vt:lpstr>
      <vt:lpstr>Calibri</vt:lpstr>
      <vt:lpstr>Symbol</vt:lpstr>
      <vt:lpstr>Wingdings</vt:lpstr>
      <vt:lpstr>Noto Sans Symbols</vt:lpstr>
      <vt:lpstr>Lucida Sans</vt:lpstr>
      <vt:lpstr>Merriweather</vt:lpstr>
      <vt:lpstr>Merriweather Light</vt:lpstr>
      <vt:lpstr>Raleway</vt:lpstr>
      <vt:lpstr>Arial</vt:lpstr>
      <vt:lpstr>Courier New</vt:lpstr>
      <vt:lpstr>1_Office Theme</vt:lpstr>
      <vt:lpstr>Custom Design</vt:lpstr>
      <vt:lpstr>1_Custom Design</vt:lpstr>
      <vt:lpstr>Aanish Naa Gegii:  the Children’s Health and Well-being Measure (ACHWM) </vt:lpstr>
      <vt:lpstr>ACHWM   </vt:lpstr>
      <vt:lpstr>Origin of the ACHWM</vt:lpstr>
      <vt:lpstr>Photovoice Activities</vt:lpstr>
      <vt:lpstr>Assessed the Fit in Other Communities</vt:lpstr>
      <vt:lpstr>Extensive Community Engagement</vt:lpstr>
      <vt:lpstr>Knowledge to Action</vt:lpstr>
      <vt:lpstr>Co-created a custom app</vt:lpstr>
      <vt:lpstr>ACHWM App continued …</vt:lpstr>
      <vt:lpstr>Layers of Data</vt:lpstr>
      <vt:lpstr>Balance Chart</vt:lpstr>
      <vt:lpstr>Local Health Workers: Individual Participant Summary</vt:lpstr>
      <vt:lpstr>Local Health Workers are Essential</vt:lpstr>
      <vt:lpstr>Community Leaders/Administrators: Aggregated Reports</vt:lpstr>
      <vt:lpstr>Data Sovereignty and Management </vt:lpstr>
      <vt:lpstr>Agreement Types</vt:lpstr>
      <vt:lpstr> Flow of data</vt:lpstr>
      <vt:lpstr>ACHWM and the OCAP Principles</vt:lpstr>
      <vt:lpstr>Community Experience and Impact</vt:lpstr>
      <vt:lpstr>Experience from the perspective of Wiikwemkoong Unceded Territory</vt:lpstr>
      <vt:lpstr>Research on our terms</vt:lpstr>
      <vt:lpstr>How we have Used the Measure</vt:lpstr>
      <vt:lpstr>Reflecting on how data has supported our community </vt:lpstr>
      <vt:lpstr>Changes in emotional scores over 1 year</vt:lpstr>
      <vt:lpstr>Reporting back to communities: </vt:lpstr>
      <vt:lpstr>Empowering communities</vt:lpstr>
      <vt:lpstr>Chi Miigwetch</vt:lpstr>
      <vt:lpstr>Stay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the ACHWM Cree Board of Health</dc:title>
  <dc:creator>MIA BOURQUE</dc:creator>
  <cp:lastModifiedBy>Chabot-Hamden, Sydney</cp:lastModifiedBy>
  <cp:revision>1</cp:revision>
  <cp:lastPrinted>2023-08-29T19:21:45Z</cp:lastPrinted>
  <dcterms:created xsi:type="dcterms:W3CDTF">2021-11-10T13:38:04Z</dcterms:created>
  <dcterms:modified xsi:type="dcterms:W3CDTF">2023-10-26T15:18:25Z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16d9f026-9992-424f-9f52-9efe4e2f63a2</vt:lpwstr>
  </property>
  <property fmtid="{D5CDD505-2E9C-101B-9397-08002B2CF9AE}" pid="3" name="ContentTypeId">
    <vt:lpwstr>0x010100A2F4FCF8A48D314085778DCEB838A53E</vt:lpwstr>
  </property>
  <property fmtid="{D5CDD505-2E9C-101B-9397-08002B2CF9AE}" pid="4" name="Tag">
    <vt:lpwstr/>
  </property>
  <property fmtid="{D5CDD505-2E9C-101B-9397-08002B2CF9AE}" pid="5" name="MediaServiceImageTags">
    <vt:lpwstr/>
  </property>
</Properties>
</file>