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72" r:id="rId6"/>
    <p:sldId id="273" r:id="rId7"/>
    <p:sldId id="4876" r:id="rId8"/>
    <p:sldId id="260" r:id="rId9"/>
    <p:sldId id="262" r:id="rId10"/>
    <p:sldId id="263" r:id="rId11"/>
    <p:sldId id="264" r:id="rId12"/>
    <p:sldId id="265" r:id="rId13"/>
    <p:sldId id="266" r:id="rId14"/>
    <p:sldId id="267" r:id="rId15"/>
    <p:sldId id="268"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mistha Mishra" initials="SM" lastIdx="8" clrIdx="0">
    <p:extLst>
      <p:ext uri="{19B8F6BF-5375-455C-9EA6-DF929625EA0E}">
        <p15:presenceInfo xmlns:p15="http://schemas.microsoft.com/office/powerpoint/2012/main" userId="S::sharmistha.mishra@utoronto.ca::f991015f-e0f7-4ddd-bfcd-31e2208b9fa4" providerId="AD"/>
      </p:ext>
    </p:extLst>
  </p:cmAuthor>
  <p:cmAuthor id="2" name="Cal Stewart" initials="CS" lastIdx="3" clrIdx="1">
    <p:extLst>
      <p:ext uri="{19B8F6BF-5375-455C-9EA6-DF929625EA0E}">
        <p15:presenceInfo xmlns:p15="http://schemas.microsoft.com/office/powerpoint/2012/main" userId="S-1-5-21-1085031214-776561741-1801674531-56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2E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4660"/>
  </p:normalViewPr>
  <p:slideViewPr>
    <p:cSldViewPr snapToGrid="0" showGuides="1">
      <p:cViewPr varScale="1">
        <p:scale>
          <a:sx n="88" d="100"/>
          <a:sy n="88" d="100"/>
        </p:scale>
        <p:origin x="509"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10-20T09:30:46.286" idx="3">
    <p:pos x="6763" y="1065"/>
    <p:text>This is a perfect example of an intervention stretching out the caseload so that cases don't spike all at once. Even though, with intervention, cases appear higher between day 25 and 90 compared to baseline, they are more evenly distributed, cutting the peak by what appears to be 40% around day 15. feedback from health forum</p:text>
    <p:extLst mod="1">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15644-F294-4503-88A2-628A7D7A2155}" type="datetimeFigureOut">
              <a:rPr lang="en-AS" smtClean="0"/>
              <a:t>10/25/2023</a:t>
            </a:fld>
            <a:endParaRPr lang="en-A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2C8002-72BC-41D8-8917-4F3263FAE69C}" type="slidenum">
              <a:rPr lang="en-AS" smtClean="0"/>
              <a:t>‹#›</a:t>
            </a:fld>
            <a:endParaRPr lang="en-AS"/>
          </a:p>
        </p:txBody>
      </p:sp>
    </p:spTree>
    <p:extLst>
      <p:ext uri="{BB962C8B-B14F-4D97-AF65-F5344CB8AC3E}">
        <p14:creationId xmlns:p14="http://schemas.microsoft.com/office/powerpoint/2010/main" val="1023897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45925F2-04CE-49C6-A10A-B02E68AB35A2}" type="slidenum">
              <a:rPr lang="en-CA" smtClean="0"/>
              <a:t>7</a:t>
            </a:fld>
            <a:endParaRPr lang="en-CA"/>
          </a:p>
        </p:txBody>
      </p:sp>
    </p:spTree>
    <p:extLst>
      <p:ext uri="{BB962C8B-B14F-4D97-AF65-F5344CB8AC3E}">
        <p14:creationId xmlns:p14="http://schemas.microsoft.com/office/powerpoint/2010/main" val="46835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84CED79-D833-4BE3-AF54-A5BC6A985CA5}"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54A7E-E108-40D7-A14E-DD32948F1E1C}" type="slidenum">
              <a:rPr lang="en-US" smtClean="0"/>
              <a:t>‹#›</a:t>
            </a:fld>
            <a:endParaRPr lang="en-US"/>
          </a:p>
        </p:txBody>
      </p:sp>
    </p:spTree>
    <p:extLst>
      <p:ext uri="{BB962C8B-B14F-4D97-AF65-F5344CB8AC3E}">
        <p14:creationId xmlns:p14="http://schemas.microsoft.com/office/powerpoint/2010/main" val="1777406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4CED79-D833-4BE3-AF54-A5BC6A985CA5}"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54A7E-E108-40D7-A14E-DD32948F1E1C}" type="slidenum">
              <a:rPr lang="en-US" smtClean="0"/>
              <a:t>‹#›</a:t>
            </a:fld>
            <a:endParaRPr lang="en-US"/>
          </a:p>
        </p:txBody>
      </p:sp>
    </p:spTree>
    <p:extLst>
      <p:ext uri="{BB962C8B-B14F-4D97-AF65-F5344CB8AC3E}">
        <p14:creationId xmlns:p14="http://schemas.microsoft.com/office/powerpoint/2010/main" val="368038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4CED79-D833-4BE3-AF54-A5BC6A985CA5}"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54A7E-E108-40D7-A14E-DD32948F1E1C}" type="slidenum">
              <a:rPr lang="en-US" smtClean="0"/>
              <a:t>‹#›</a:t>
            </a:fld>
            <a:endParaRPr lang="en-US"/>
          </a:p>
        </p:txBody>
      </p:sp>
    </p:spTree>
    <p:extLst>
      <p:ext uri="{BB962C8B-B14F-4D97-AF65-F5344CB8AC3E}">
        <p14:creationId xmlns:p14="http://schemas.microsoft.com/office/powerpoint/2010/main" val="3542657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4CED79-D833-4BE3-AF54-A5BC6A985CA5}"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54A7E-E108-40D7-A14E-DD32948F1E1C}" type="slidenum">
              <a:rPr lang="en-US" smtClean="0"/>
              <a:t>‹#›</a:t>
            </a:fld>
            <a:endParaRPr lang="en-US"/>
          </a:p>
        </p:txBody>
      </p:sp>
    </p:spTree>
    <p:extLst>
      <p:ext uri="{BB962C8B-B14F-4D97-AF65-F5344CB8AC3E}">
        <p14:creationId xmlns:p14="http://schemas.microsoft.com/office/powerpoint/2010/main" val="3584071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4CED79-D833-4BE3-AF54-A5BC6A985CA5}"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54A7E-E108-40D7-A14E-DD32948F1E1C}" type="slidenum">
              <a:rPr lang="en-US" smtClean="0"/>
              <a:t>‹#›</a:t>
            </a:fld>
            <a:endParaRPr lang="en-US"/>
          </a:p>
        </p:txBody>
      </p:sp>
    </p:spTree>
    <p:extLst>
      <p:ext uri="{BB962C8B-B14F-4D97-AF65-F5344CB8AC3E}">
        <p14:creationId xmlns:p14="http://schemas.microsoft.com/office/powerpoint/2010/main" val="182056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4CED79-D833-4BE3-AF54-A5BC6A985CA5}"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54A7E-E108-40D7-A14E-DD32948F1E1C}" type="slidenum">
              <a:rPr lang="en-US" smtClean="0"/>
              <a:t>‹#›</a:t>
            </a:fld>
            <a:endParaRPr lang="en-US"/>
          </a:p>
        </p:txBody>
      </p:sp>
    </p:spTree>
    <p:extLst>
      <p:ext uri="{BB962C8B-B14F-4D97-AF65-F5344CB8AC3E}">
        <p14:creationId xmlns:p14="http://schemas.microsoft.com/office/powerpoint/2010/main" val="213001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4CED79-D833-4BE3-AF54-A5BC6A985CA5}" type="datetimeFigureOut">
              <a:rPr lang="en-US" smtClean="0"/>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C54A7E-E108-40D7-A14E-DD32948F1E1C}" type="slidenum">
              <a:rPr lang="en-US" smtClean="0"/>
              <a:t>‹#›</a:t>
            </a:fld>
            <a:endParaRPr lang="en-US"/>
          </a:p>
        </p:txBody>
      </p:sp>
    </p:spTree>
    <p:extLst>
      <p:ext uri="{BB962C8B-B14F-4D97-AF65-F5344CB8AC3E}">
        <p14:creationId xmlns:p14="http://schemas.microsoft.com/office/powerpoint/2010/main" val="2903499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4CED79-D833-4BE3-AF54-A5BC6A985CA5}" type="datetimeFigureOut">
              <a:rPr lang="en-US" smtClean="0"/>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C54A7E-E108-40D7-A14E-DD32948F1E1C}" type="slidenum">
              <a:rPr lang="en-US" smtClean="0"/>
              <a:t>‹#›</a:t>
            </a:fld>
            <a:endParaRPr lang="en-US"/>
          </a:p>
        </p:txBody>
      </p:sp>
    </p:spTree>
    <p:extLst>
      <p:ext uri="{BB962C8B-B14F-4D97-AF65-F5344CB8AC3E}">
        <p14:creationId xmlns:p14="http://schemas.microsoft.com/office/powerpoint/2010/main" val="1748841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CED79-D833-4BE3-AF54-A5BC6A985CA5}" type="datetimeFigureOut">
              <a:rPr lang="en-US" smtClean="0"/>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C54A7E-E108-40D7-A14E-DD32948F1E1C}" type="slidenum">
              <a:rPr lang="en-US" smtClean="0"/>
              <a:t>‹#›</a:t>
            </a:fld>
            <a:endParaRPr lang="en-US"/>
          </a:p>
        </p:txBody>
      </p:sp>
    </p:spTree>
    <p:extLst>
      <p:ext uri="{BB962C8B-B14F-4D97-AF65-F5344CB8AC3E}">
        <p14:creationId xmlns:p14="http://schemas.microsoft.com/office/powerpoint/2010/main" val="153528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4CED79-D833-4BE3-AF54-A5BC6A985CA5}"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54A7E-E108-40D7-A14E-DD32948F1E1C}" type="slidenum">
              <a:rPr lang="en-US" smtClean="0"/>
              <a:t>‹#›</a:t>
            </a:fld>
            <a:endParaRPr lang="en-US"/>
          </a:p>
        </p:txBody>
      </p:sp>
    </p:spTree>
    <p:extLst>
      <p:ext uri="{BB962C8B-B14F-4D97-AF65-F5344CB8AC3E}">
        <p14:creationId xmlns:p14="http://schemas.microsoft.com/office/powerpoint/2010/main" val="1961654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4CED79-D833-4BE3-AF54-A5BC6A985CA5}"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54A7E-E108-40D7-A14E-DD32948F1E1C}" type="slidenum">
              <a:rPr lang="en-US" smtClean="0"/>
              <a:t>‹#›</a:t>
            </a:fld>
            <a:endParaRPr lang="en-US"/>
          </a:p>
        </p:txBody>
      </p:sp>
    </p:spTree>
    <p:extLst>
      <p:ext uri="{BB962C8B-B14F-4D97-AF65-F5344CB8AC3E}">
        <p14:creationId xmlns:p14="http://schemas.microsoft.com/office/powerpoint/2010/main" val="4212709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CED79-D833-4BE3-AF54-A5BC6A985CA5}" type="datetimeFigureOut">
              <a:rPr lang="en-US" smtClean="0"/>
              <a:t>10/25/2023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54A7E-E108-40D7-A14E-DD32948F1E1C}" type="slidenum">
              <a:rPr lang="en-US" smtClean="0"/>
              <a:t>‹#›</a:t>
            </a:fld>
            <a:endParaRPr lang="en-US"/>
          </a:p>
        </p:txBody>
      </p:sp>
    </p:spTree>
    <p:extLst>
      <p:ext uri="{BB962C8B-B14F-4D97-AF65-F5344CB8AC3E}">
        <p14:creationId xmlns:p14="http://schemas.microsoft.com/office/powerpoint/2010/main" val="2473806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30382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35" y="365125"/>
            <a:ext cx="11702473" cy="1325563"/>
          </a:xfrm>
        </p:spPr>
        <p:txBody>
          <a:bodyPr>
            <a:normAutofit/>
          </a:bodyPr>
          <a:lstStyle/>
          <a:p>
            <a:pPr algn="ctr"/>
            <a:r>
              <a:rPr lang="en-US" sz="4300" dirty="0">
                <a:latin typeface="Georgia" panose="02040502050405020303" pitchFamily="18" charset="0"/>
              </a:rPr>
              <a:t>Section 1: Information about your community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0936" y="1323041"/>
            <a:ext cx="8972337" cy="5136286"/>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21007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pPr algn="ctr"/>
            <a:r>
              <a:rPr lang="en-US" sz="3600" dirty="0">
                <a:latin typeface="Georgia" panose="02040502050405020303" pitchFamily="18" charset="0"/>
              </a:rPr>
              <a:t>Section 2: Information about COVID-19 in your community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921" y="1549605"/>
            <a:ext cx="4241618" cy="392310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3538" y="1549605"/>
            <a:ext cx="4526461" cy="391522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30469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pPr algn="ctr"/>
            <a:r>
              <a:rPr lang="en-US" sz="4300" dirty="0">
                <a:latin typeface="Georgia" panose="02040502050405020303" pitchFamily="18" charset="0"/>
              </a:rPr>
              <a:t>Section 3: Efforts to control COVID-19 as of today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6868" y="1690688"/>
            <a:ext cx="6498263" cy="440993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80129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943"/>
            <a:ext cx="12192000" cy="1325563"/>
          </a:xfrm>
        </p:spPr>
        <p:txBody>
          <a:bodyPr>
            <a:normAutofit/>
          </a:bodyPr>
          <a:lstStyle/>
          <a:p>
            <a:pPr algn="ctr"/>
            <a:r>
              <a:rPr lang="en-US" sz="4100" dirty="0">
                <a:latin typeface="Georgia" panose="02040502050405020303" pitchFamily="18" charset="0"/>
              </a:rPr>
              <a:t>Section 4: Future actions your community may take</a:t>
            </a:r>
          </a:p>
        </p:txBody>
      </p:sp>
      <p:sp>
        <p:nvSpPr>
          <p:cNvPr id="3" name="Content Placeholder 2"/>
          <p:cNvSpPr>
            <a:spLocks noGrp="1"/>
          </p:cNvSpPr>
          <p:nvPr>
            <p:ph idx="1"/>
          </p:nvPr>
        </p:nvSpPr>
        <p:spPr/>
        <p:txBody>
          <a:bodyPr>
            <a:normAutofit/>
          </a:bodyPr>
          <a:lstStyle/>
          <a:p>
            <a:r>
              <a:rPr lang="en-US" sz="2000" dirty="0"/>
              <a:t>This section the model is designed to help your community see how certain actions may reduce the spread of Covid-19. By seeing how taking certain actions may impact hospitalizations and the number of infections, your community will be in a better position to assess which future actions to take</a:t>
            </a:r>
          </a:p>
          <a:p>
            <a:r>
              <a:rPr lang="en-US" sz="2000" dirty="0"/>
              <a:t>The model will ask if you would like to see the impact of actions your community may take. By selecting “yes”,  it will create a new baseline. This can be moved by answering how soon you would like to take action. </a:t>
            </a:r>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8464" y="3962399"/>
            <a:ext cx="5515071" cy="221456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82364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pPr algn="ctr"/>
            <a:r>
              <a:rPr lang="en-US" sz="4100" dirty="0">
                <a:latin typeface="Georgia" panose="02040502050405020303" pitchFamily="18" charset="0"/>
              </a:rPr>
              <a:t>Section 4: Future actions your community may take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834" y="1429431"/>
            <a:ext cx="8246331" cy="440752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6262"/>
            <a:ext cx="12192000" cy="6858000"/>
          </a:xfrm>
          <a:prstGeom prst="rect">
            <a:avLst/>
          </a:prstGeom>
        </p:spPr>
      </p:pic>
    </p:spTree>
    <p:extLst>
      <p:ext uri="{BB962C8B-B14F-4D97-AF65-F5344CB8AC3E}">
        <p14:creationId xmlns:p14="http://schemas.microsoft.com/office/powerpoint/2010/main" val="3130939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pPr algn="ctr"/>
            <a:r>
              <a:rPr lang="en-US" sz="4100" dirty="0">
                <a:latin typeface="Georgia" panose="02040502050405020303" pitchFamily="18" charset="0"/>
              </a:rPr>
              <a:t>Section 4: Future actions your community may take</a:t>
            </a:r>
          </a:p>
        </p:txBody>
      </p:sp>
      <p:sp>
        <p:nvSpPr>
          <p:cNvPr id="4" name="TextBox 3"/>
          <p:cNvSpPr txBox="1"/>
          <p:nvPr/>
        </p:nvSpPr>
        <p:spPr>
          <a:xfrm>
            <a:off x="175491" y="1856509"/>
            <a:ext cx="12016509" cy="1015663"/>
          </a:xfrm>
          <a:prstGeom prst="rect">
            <a:avLst/>
          </a:prstGeom>
          <a:noFill/>
        </p:spPr>
        <p:txBody>
          <a:bodyPr wrap="square" rtlCol="0">
            <a:spAutoFit/>
          </a:bodyPr>
          <a:lstStyle/>
          <a:p>
            <a:r>
              <a:rPr lang="en-US" sz="2000" dirty="0"/>
              <a:t>The model provides you with future actions your community may take. You control the degree to which each action is taken by moving the individual dials for each action. The graph will then change to reflect the impact of each action after baseline.</a:t>
            </a:r>
          </a:p>
        </p:txBody>
      </p:sp>
      <p:pic>
        <p:nvPicPr>
          <p:cNvPr id="6" name="Picture 5"/>
          <p:cNvPicPr>
            <a:picLocks noChangeAspect="1"/>
          </p:cNvPicPr>
          <p:nvPr/>
        </p:nvPicPr>
        <p:blipFill>
          <a:blip r:embed="rId2"/>
          <a:stretch>
            <a:fillRect/>
          </a:stretch>
        </p:blipFill>
        <p:spPr>
          <a:xfrm>
            <a:off x="995189" y="2861116"/>
            <a:ext cx="5188556" cy="3224128"/>
          </a:xfrm>
          <a:prstGeom prst="rect">
            <a:avLst/>
          </a:prstGeom>
        </p:spPr>
      </p:pic>
      <p:pic>
        <p:nvPicPr>
          <p:cNvPr id="7" name="Picture 6"/>
          <p:cNvPicPr>
            <a:picLocks noChangeAspect="1"/>
          </p:cNvPicPr>
          <p:nvPr/>
        </p:nvPicPr>
        <p:blipFill>
          <a:blip r:embed="rId3"/>
          <a:stretch>
            <a:fillRect/>
          </a:stretch>
        </p:blipFill>
        <p:spPr>
          <a:xfrm>
            <a:off x="6096000" y="2861116"/>
            <a:ext cx="5022051" cy="32186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40963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73" y="365125"/>
            <a:ext cx="11924145" cy="1325563"/>
          </a:xfrm>
        </p:spPr>
        <p:txBody>
          <a:bodyPr/>
          <a:lstStyle/>
          <a:p>
            <a:pPr algn="ctr"/>
            <a:r>
              <a:rPr lang="en-US" dirty="0">
                <a:latin typeface="Georgia" panose="02040502050405020303" pitchFamily="18" charset="0"/>
              </a:rPr>
              <a:t>How will the model benefit your community?</a:t>
            </a:r>
          </a:p>
        </p:txBody>
      </p:sp>
      <p:sp>
        <p:nvSpPr>
          <p:cNvPr id="3" name="Content Placeholder 2"/>
          <p:cNvSpPr>
            <a:spLocks noGrp="1"/>
          </p:cNvSpPr>
          <p:nvPr>
            <p:ph idx="1"/>
          </p:nvPr>
        </p:nvSpPr>
        <p:spPr/>
        <p:txBody>
          <a:bodyPr>
            <a:normAutofit fontScale="92500" lnSpcReduction="20000"/>
          </a:bodyPr>
          <a:lstStyle/>
          <a:p>
            <a:r>
              <a:rPr lang="en-US" u="sng" dirty="0"/>
              <a:t>An additional tool to help plan for the future: </a:t>
            </a:r>
            <a:r>
              <a:rPr lang="en-US" dirty="0"/>
              <a:t>The model will help you and your community decide what actions are best for your community by showing you the potential impact of actions you may take. </a:t>
            </a:r>
          </a:p>
          <a:p>
            <a:r>
              <a:rPr lang="en-US" u="sng" dirty="0"/>
              <a:t>An opportunity to reduce the health burden of COVID-19:</a:t>
            </a:r>
            <a:r>
              <a:rPr lang="en-US" dirty="0"/>
              <a:t> It is no surprise that COVID-19 impacts both community and individual health. Choosing the right combination of actions in your community can substantially reduce the risk of COVID-19 and help protect community members and the local healthcare system. </a:t>
            </a:r>
          </a:p>
          <a:p>
            <a:r>
              <a:rPr lang="en-US" u="sng" dirty="0"/>
              <a:t>A way to encourage positive action: </a:t>
            </a:r>
            <a:r>
              <a:rPr lang="en-US" dirty="0"/>
              <a:t>It can be hard convincing community members on the benefits of certain, more difficult actions, such as closing community borders. By showing the possible impact of taking action, the model may encourage positive action towards reducing the burden of COVID-19 on your community. </a:t>
            </a:r>
            <a:endParaRPr lang="en-US" u="sng" dirty="0"/>
          </a:p>
          <a:p>
            <a:endParaRPr lang="en-US" dirty="0"/>
          </a:p>
        </p:txBody>
      </p:sp>
    </p:spTree>
    <p:extLst>
      <p:ext uri="{BB962C8B-B14F-4D97-AF65-F5344CB8AC3E}">
        <p14:creationId xmlns:p14="http://schemas.microsoft.com/office/powerpoint/2010/main" val="2433208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rPr>
              <a:t>Questions about the model? </a:t>
            </a:r>
          </a:p>
        </p:txBody>
      </p:sp>
      <p:sp>
        <p:nvSpPr>
          <p:cNvPr id="3" name="Content Placeholder 2"/>
          <p:cNvSpPr>
            <a:spLocks noGrp="1"/>
          </p:cNvSpPr>
          <p:nvPr>
            <p:ph idx="1"/>
          </p:nvPr>
        </p:nvSpPr>
        <p:spPr/>
        <p:txBody>
          <a:bodyPr/>
          <a:lstStyle/>
          <a:p>
            <a:r>
              <a:rPr lang="en-US" dirty="0"/>
              <a:t>We’re happy to answer all of your questions right </a:t>
            </a:r>
            <a:r>
              <a:rPr lang="en-US" dirty="0" smtClean="0"/>
              <a:t>now. </a:t>
            </a:r>
            <a:r>
              <a:rPr lang="en-US" dirty="0"/>
              <a:t>You can also contact </a:t>
            </a:r>
            <a:r>
              <a:rPr lang="en-US" u="sng" dirty="0"/>
              <a:t>Cal Stewart </a:t>
            </a:r>
            <a:r>
              <a:rPr lang="en-US" dirty="0"/>
              <a:t>at </a:t>
            </a:r>
            <a:r>
              <a:rPr lang="en-US" b="1" dirty="0"/>
              <a:t>cal.stewart@coo.org </a:t>
            </a:r>
            <a:r>
              <a:rPr lang="en-US" dirty="0"/>
              <a:t>for </a:t>
            </a:r>
            <a:r>
              <a:rPr lang="en-US" dirty="0" smtClean="0"/>
              <a:t>questions. </a:t>
            </a:r>
            <a:endParaRPr lang="en-US" b="1" dirty="0"/>
          </a:p>
        </p:txBody>
      </p:sp>
    </p:spTree>
    <p:extLst>
      <p:ext uri="{BB962C8B-B14F-4D97-AF65-F5344CB8AC3E}">
        <p14:creationId xmlns:p14="http://schemas.microsoft.com/office/powerpoint/2010/main" val="4167079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04520" y="2768600"/>
            <a:ext cx="8040716" cy="342145"/>
          </a:xfrm>
          <a:prstGeom prst="rect">
            <a:avLst/>
          </a:prstGeom>
        </p:spPr>
        <p:txBody>
          <a:bodyPr vert="horz" wrap="square" lIns="0" tIns="12700" rIns="0" bIns="0" rtlCol="0">
            <a:spAutoFit/>
          </a:bodyPr>
          <a:lstStyle/>
          <a:p>
            <a:pPr marL="12700" marR="5080">
              <a:lnSpc>
                <a:spcPct val="107200"/>
              </a:lnSpc>
              <a:spcBef>
                <a:spcPts val="100"/>
              </a:spcBef>
            </a:pPr>
            <a:r>
              <a:rPr lang="en-US" sz="2000" dirty="0">
                <a:latin typeface="Arial" pitchFamily="34" charset="0"/>
                <a:cs typeface="Arial" pitchFamily="34" charset="0"/>
              </a:rPr>
              <a:t>Presented by Cal Stewart and Dr. Sharmistha Mishra </a:t>
            </a:r>
            <a:endParaRPr sz="2000" dirty="0">
              <a:latin typeface="Arial" pitchFamily="34" charset="0"/>
              <a:cs typeface="Arial" pitchFamily="34" charset="0"/>
            </a:endParaRPr>
          </a:p>
        </p:txBody>
      </p:sp>
      <p:sp>
        <p:nvSpPr>
          <p:cNvPr id="4" name="object 2"/>
          <p:cNvSpPr txBox="1">
            <a:spLocks/>
          </p:cNvSpPr>
          <p:nvPr/>
        </p:nvSpPr>
        <p:spPr>
          <a:xfrm>
            <a:off x="604520" y="1011535"/>
            <a:ext cx="8839200" cy="1490152"/>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gn="l">
              <a:lnSpc>
                <a:spcPct val="100000"/>
              </a:lnSpc>
              <a:spcBef>
                <a:spcPts val="100"/>
              </a:spcBef>
            </a:pPr>
            <a:r>
              <a:rPr lang="en-US" sz="4800" spc="190" dirty="0">
                <a:solidFill>
                  <a:srgbClr val="332E63"/>
                </a:solidFill>
                <a:latin typeface="Georgia" pitchFamily="18" charset="0"/>
                <a:cs typeface="Arial" pitchFamily="34" charset="0"/>
              </a:rPr>
              <a:t>First Nations </a:t>
            </a:r>
            <a:r>
              <a:rPr lang="en-US" sz="4800" spc="190" dirty="0" smtClean="0">
                <a:solidFill>
                  <a:srgbClr val="332E63"/>
                </a:solidFill>
                <a:latin typeface="Georgia" pitchFamily="18" charset="0"/>
                <a:cs typeface="Arial" pitchFamily="34" charset="0"/>
              </a:rPr>
              <a:t>COVID-19 Scenario </a:t>
            </a:r>
            <a:r>
              <a:rPr lang="en-US" sz="4800" spc="190" dirty="0">
                <a:solidFill>
                  <a:srgbClr val="332E63"/>
                </a:solidFill>
                <a:latin typeface="Georgia" pitchFamily="18" charset="0"/>
                <a:cs typeface="Arial" pitchFamily="34" charset="0"/>
              </a:rPr>
              <a:t>Model</a:t>
            </a:r>
            <a:endParaRPr lang="en-US" sz="4800" spc="105" dirty="0">
              <a:solidFill>
                <a:srgbClr val="332E63"/>
              </a:solidFill>
              <a:latin typeface="Georgia" pitchFamily="18" charset="0"/>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85208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latin typeface="Georgia" panose="02040502050405020303" pitchFamily="18" charset="0"/>
              </a:rPr>
              <a:t>Summary of Todays Presentation </a:t>
            </a:r>
          </a:p>
        </p:txBody>
      </p:sp>
      <p:sp>
        <p:nvSpPr>
          <p:cNvPr id="3" name="Content Placeholder 2"/>
          <p:cNvSpPr>
            <a:spLocks noGrp="1"/>
          </p:cNvSpPr>
          <p:nvPr>
            <p:ph idx="1"/>
          </p:nvPr>
        </p:nvSpPr>
        <p:spPr/>
        <p:txBody>
          <a:bodyPr/>
          <a:lstStyle/>
          <a:p>
            <a:r>
              <a:rPr lang="en-US" dirty="0"/>
              <a:t>Background information about the model. </a:t>
            </a:r>
            <a:br>
              <a:rPr lang="en-US" dirty="0"/>
            </a:br>
            <a:endParaRPr lang="en-US" dirty="0"/>
          </a:p>
          <a:p>
            <a:r>
              <a:rPr lang="en-US" dirty="0" smtClean="0"/>
              <a:t>Reviewing </a:t>
            </a:r>
            <a:r>
              <a:rPr lang="en-US" dirty="0"/>
              <a:t>how to input information into the model.</a:t>
            </a:r>
            <a:br>
              <a:rPr lang="en-US" dirty="0"/>
            </a:br>
            <a:endParaRPr lang="en-US" dirty="0"/>
          </a:p>
          <a:p>
            <a:r>
              <a:rPr lang="en-US" dirty="0" smtClean="0"/>
              <a:t>Reviewing </a:t>
            </a:r>
            <a:r>
              <a:rPr lang="en-US" dirty="0"/>
              <a:t>how to use the scenario model to help your community. </a:t>
            </a:r>
            <a:br>
              <a:rPr lang="en-US" dirty="0"/>
            </a:br>
            <a:endParaRPr lang="en-US" dirty="0"/>
          </a:p>
          <a:p>
            <a:r>
              <a:rPr lang="en-US" dirty="0"/>
              <a:t>Question period.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35069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latin typeface="Georgia" panose="02040502050405020303" pitchFamily="18" charset="0"/>
              </a:rPr>
              <a:t>Background: What is the model? </a:t>
            </a:r>
          </a:p>
        </p:txBody>
      </p:sp>
      <p:sp>
        <p:nvSpPr>
          <p:cNvPr id="3" name="Content Placeholder 2"/>
          <p:cNvSpPr>
            <a:spLocks noGrp="1"/>
          </p:cNvSpPr>
          <p:nvPr>
            <p:ph idx="1"/>
          </p:nvPr>
        </p:nvSpPr>
        <p:spPr/>
        <p:txBody>
          <a:bodyPr>
            <a:normAutofit fontScale="85000" lnSpcReduction="10000"/>
          </a:bodyPr>
          <a:lstStyle/>
          <a:p>
            <a:r>
              <a:rPr lang="en-US" sz="3200" b="1" dirty="0"/>
              <a:t>Who Developed the model?</a:t>
            </a:r>
            <a:r>
              <a:rPr lang="en-US" dirty="0"/>
              <a:t/>
            </a:r>
            <a:br>
              <a:rPr lang="en-US" dirty="0"/>
            </a:br>
            <a:r>
              <a:rPr lang="en-US" dirty="0"/>
              <a:t>The model was developed by the Chiefs of Ontario and a team of academic partners. </a:t>
            </a:r>
            <a:br>
              <a:rPr lang="en-US" dirty="0"/>
            </a:br>
            <a:endParaRPr lang="en-US" dirty="0"/>
          </a:p>
          <a:p>
            <a:r>
              <a:rPr lang="en-US" sz="3200" b="1" dirty="0"/>
              <a:t>Why was the model created? </a:t>
            </a:r>
            <a:br>
              <a:rPr lang="en-US" sz="3200" b="1" dirty="0"/>
            </a:br>
            <a:r>
              <a:rPr lang="en-US" dirty="0"/>
              <a:t>The</a:t>
            </a:r>
            <a:r>
              <a:rPr lang="en-US" sz="3200" dirty="0"/>
              <a:t> </a:t>
            </a:r>
            <a:r>
              <a:rPr lang="en-US" dirty="0"/>
              <a:t>model was created to help First Nations communities to see the possible impact of actions they may take in their community to reduce the spread of COVID-19. </a:t>
            </a:r>
            <a:br>
              <a:rPr lang="en-US" dirty="0"/>
            </a:br>
            <a:endParaRPr lang="en-US" dirty="0"/>
          </a:p>
          <a:p>
            <a:r>
              <a:rPr lang="en-US" sz="3200" b="1" dirty="0"/>
              <a:t>How does it work? </a:t>
            </a:r>
            <a:br>
              <a:rPr lang="en-US" sz="3200" b="1" dirty="0"/>
            </a:br>
            <a:r>
              <a:rPr lang="en-US" dirty="0"/>
              <a:t>The model will ask you to input information about COVID-19 in your community and current efforts to protect against it. The model will then show you the future potential impact of actions you may decide to take in your community. </a:t>
            </a:r>
            <a:endParaRPr lang="en-US" sz="3200" b="1" dirty="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2607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6FAB6C6A-009A-40E1-6EDB-3A12D283C7D8}"/>
              </a:ext>
            </a:extLst>
          </p:cNvPr>
          <p:cNvSpPr/>
          <p:nvPr/>
        </p:nvSpPr>
        <p:spPr>
          <a:xfrm>
            <a:off x="984738" y="1690688"/>
            <a:ext cx="10840911" cy="219343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S"/>
          </a:p>
        </p:txBody>
      </p:sp>
      <p:sp>
        <p:nvSpPr>
          <p:cNvPr id="29" name="Rectangle: Rounded Corners 28">
            <a:extLst>
              <a:ext uri="{FF2B5EF4-FFF2-40B4-BE49-F238E27FC236}">
                <a16:creationId xmlns:a16="http://schemas.microsoft.com/office/drawing/2014/main" id="{0845103E-1AEF-F1BE-4621-B58E3BDCE159}"/>
              </a:ext>
            </a:extLst>
          </p:cNvPr>
          <p:cNvSpPr/>
          <p:nvPr/>
        </p:nvSpPr>
        <p:spPr>
          <a:xfrm>
            <a:off x="984738" y="4267194"/>
            <a:ext cx="10931769" cy="219343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S"/>
          </a:p>
        </p:txBody>
      </p:sp>
      <p:sp>
        <p:nvSpPr>
          <p:cNvPr id="10" name="Rectangle: Rounded Corners 9">
            <a:extLst>
              <a:ext uri="{FF2B5EF4-FFF2-40B4-BE49-F238E27FC236}">
                <a16:creationId xmlns:a16="http://schemas.microsoft.com/office/drawing/2014/main" id="{561F0C83-7BE8-FC5F-A5EF-805087052DCE}"/>
              </a:ext>
            </a:extLst>
          </p:cNvPr>
          <p:cNvSpPr/>
          <p:nvPr/>
        </p:nvSpPr>
        <p:spPr>
          <a:xfrm>
            <a:off x="4936880" y="1943100"/>
            <a:ext cx="3068516" cy="166174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S"/>
          </a:p>
        </p:txBody>
      </p:sp>
      <p:sp>
        <p:nvSpPr>
          <p:cNvPr id="2" name="Title 1">
            <a:extLst>
              <a:ext uri="{FF2B5EF4-FFF2-40B4-BE49-F238E27FC236}">
                <a16:creationId xmlns:a16="http://schemas.microsoft.com/office/drawing/2014/main" id="{DB1C1568-EE61-A3FF-850F-7DF060069832}"/>
              </a:ext>
            </a:extLst>
          </p:cNvPr>
          <p:cNvSpPr>
            <a:spLocks noGrp="1"/>
          </p:cNvSpPr>
          <p:nvPr>
            <p:ph type="title"/>
          </p:nvPr>
        </p:nvSpPr>
        <p:spPr/>
        <p:txBody>
          <a:bodyPr/>
          <a:lstStyle/>
          <a:p>
            <a:r>
              <a:rPr lang="en-CA" dirty="0"/>
              <a:t>The model is set up using a typical mathematical framework</a:t>
            </a:r>
            <a:endParaRPr lang="en-AS" dirty="0"/>
          </a:p>
        </p:txBody>
      </p:sp>
      <p:sp>
        <p:nvSpPr>
          <p:cNvPr id="4" name="Rectangle 3">
            <a:extLst>
              <a:ext uri="{FF2B5EF4-FFF2-40B4-BE49-F238E27FC236}">
                <a16:creationId xmlns:a16="http://schemas.microsoft.com/office/drawing/2014/main" id="{33269DAC-C99F-5217-E34E-CB1C6C2B3606}"/>
              </a:ext>
            </a:extLst>
          </p:cNvPr>
          <p:cNvSpPr/>
          <p:nvPr/>
        </p:nvSpPr>
        <p:spPr>
          <a:xfrm>
            <a:off x="1125415" y="2127738"/>
            <a:ext cx="1459523" cy="633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Not infected </a:t>
            </a:r>
            <a:endParaRPr lang="en-AS" dirty="0"/>
          </a:p>
        </p:txBody>
      </p:sp>
      <p:sp>
        <p:nvSpPr>
          <p:cNvPr id="5" name="Rectangle 4">
            <a:extLst>
              <a:ext uri="{FF2B5EF4-FFF2-40B4-BE49-F238E27FC236}">
                <a16:creationId xmlns:a16="http://schemas.microsoft.com/office/drawing/2014/main" id="{BBF256BF-8461-B1D1-4BE2-585EA4A2C2B7}"/>
              </a:ext>
            </a:extLst>
          </p:cNvPr>
          <p:cNvSpPr/>
          <p:nvPr/>
        </p:nvSpPr>
        <p:spPr>
          <a:xfrm>
            <a:off x="3132992" y="2127737"/>
            <a:ext cx="1459523" cy="633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Exposed</a:t>
            </a:r>
            <a:endParaRPr lang="en-AS" dirty="0"/>
          </a:p>
        </p:txBody>
      </p:sp>
      <p:sp>
        <p:nvSpPr>
          <p:cNvPr id="6" name="Rectangle 5">
            <a:extLst>
              <a:ext uri="{FF2B5EF4-FFF2-40B4-BE49-F238E27FC236}">
                <a16:creationId xmlns:a16="http://schemas.microsoft.com/office/drawing/2014/main" id="{938DDB7E-A166-5EEE-3566-6EC5E96E2A19}"/>
              </a:ext>
            </a:extLst>
          </p:cNvPr>
          <p:cNvSpPr/>
          <p:nvPr/>
        </p:nvSpPr>
        <p:spPr>
          <a:xfrm>
            <a:off x="5140568" y="2127736"/>
            <a:ext cx="2564423" cy="633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Infected and may pass on infection</a:t>
            </a:r>
            <a:endParaRPr lang="en-AS" dirty="0"/>
          </a:p>
        </p:txBody>
      </p:sp>
      <p:sp>
        <p:nvSpPr>
          <p:cNvPr id="7" name="Rectangle 6">
            <a:extLst>
              <a:ext uri="{FF2B5EF4-FFF2-40B4-BE49-F238E27FC236}">
                <a16:creationId xmlns:a16="http://schemas.microsoft.com/office/drawing/2014/main" id="{3F8F9A6D-9599-EA3E-59AD-0313C11B5592}"/>
              </a:ext>
            </a:extLst>
          </p:cNvPr>
          <p:cNvSpPr/>
          <p:nvPr/>
        </p:nvSpPr>
        <p:spPr>
          <a:xfrm>
            <a:off x="8991602" y="2127734"/>
            <a:ext cx="2458918" cy="633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Recovered from infection</a:t>
            </a:r>
            <a:endParaRPr lang="en-AS" dirty="0"/>
          </a:p>
        </p:txBody>
      </p:sp>
      <p:sp>
        <p:nvSpPr>
          <p:cNvPr id="8" name="Rectangle 7">
            <a:extLst>
              <a:ext uri="{FF2B5EF4-FFF2-40B4-BE49-F238E27FC236}">
                <a16:creationId xmlns:a16="http://schemas.microsoft.com/office/drawing/2014/main" id="{8FF50E97-E651-EE84-DB4E-6D96A1883601}"/>
              </a:ext>
            </a:extLst>
          </p:cNvPr>
          <p:cNvSpPr/>
          <p:nvPr/>
        </p:nvSpPr>
        <p:spPr>
          <a:xfrm>
            <a:off x="5140569" y="2793382"/>
            <a:ext cx="1233854" cy="559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Mild</a:t>
            </a:r>
            <a:endParaRPr lang="en-AS" dirty="0"/>
          </a:p>
        </p:txBody>
      </p:sp>
      <p:sp>
        <p:nvSpPr>
          <p:cNvPr id="9" name="Rectangle 8">
            <a:extLst>
              <a:ext uri="{FF2B5EF4-FFF2-40B4-BE49-F238E27FC236}">
                <a16:creationId xmlns:a16="http://schemas.microsoft.com/office/drawing/2014/main" id="{C2131647-9E62-56C9-FE2E-15F8F2358F6B}"/>
              </a:ext>
            </a:extLst>
          </p:cNvPr>
          <p:cNvSpPr/>
          <p:nvPr/>
        </p:nvSpPr>
        <p:spPr>
          <a:xfrm>
            <a:off x="6471138" y="2798883"/>
            <a:ext cx="1233854" cy="559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Severe</a:t>
            </a:r>
            <a:endParaRPr lang="en-AS" dirty="0"/>
          </a:p>
        </p:txBody>
      </p:sp>
      <p:cxnSp>
        <p:nvCxnSpPr>
          <p:cNvPr id="12" name="Straight Arrow Connector 11">
            <a:extLst>
              <a:ext uri="{FF2B5EF4-FFF2-40B4-BE49-F238E27FC236}">
                <a16:creationId xmlns:a16="http://schemas.microsoft.com/office/drawing/2014/main" id="{55C1404F-7610-5901-9939-DC27A0EB33E7}"/>
              </a:ext>
            </a:extLst>
          </p:cNvPr>
          <p:cNvCxnSpPr>
            <a:stCxn id="4" idx="3"/>
            <a:endCxn id="5" idx="1"/>
          </p:cNvCxnSpPr>
          <p:nvPr/>
        </p:nvCxnSpPr>
        <p:spPr>
          <a:xfrm flipV="1">
            <a:off x="2584938" y="2444261"/>
            <a:ext cx="54805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3E3C3F9-426B-8B1E-2C42-F5CB6B16211A}"/>
              </a:ext>
            </a:extLst>
          </p:cNvPr>
          <p:cNvCxnSpPr>
            <a:stCxn id="5" idx="3"/>
          </p:cNvCxnSpPr>
          <p:nvPr/>
        </p:nvCxnSpPr>
        <p:spPr>
          <a:xfrm flipV="1">
            <a:off x="4592515" y="2444258"/>
            <a:ext cx="344365" cy="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87BE953-C4C0-7825-56A4-1207F89C560C}"/>
              </a:ext>
            </a:extLst>
          </p:cNvPr>
          <p:cNvCxnSpPr>
            <a:cxnSpLocks/>
            <a:endCxn id="7" idx="1"/>
          </p:cNvCxnSpPr>
          <p:nvPr/>
        </p:nvCxnSpPr>
        <p:spPr>
          <a:xfrm>
            <a:off x="8005396" y="2444257"/>
            <a:ext cx="98620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100FC18A-6EE1-4E47-CA06-1CDBC08B064E}"/>
              </a:ext>
            </a:extLst>
          </p:cNvPr>
          <p:cNvSpPr/>
          <p:nvPr/>
        </p:nvSpPr>
        <p:spPr>
          <a:xfrm>
            <a:off x="4916364" y="4385281"/>
            <a:ext cx="3089032" cy="198035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r>
              <a:rPr lang="en-CA" dirty="0"/>
              <a:t>(vaccinated)</a:t>
            </a:r>
            <a:endParaRPr lang="en-AS" dirty="0"/>
          </a:p>
        </p:txBody>
      </p:sp>
      <p:sp>
        <p:nvSpPr>
          <p:cNvPr id="20" name="Rectangle 19">
            <a:extLst>
              <a:ext uri="{FF2B5EF4-FFF2-40B4-BE49-F238E27FC236}">
                <a16:creationId xmlns:a16="http://schemas.microsoft.com/office/drawing/2014/main" id="{60AADC2A-833C-B399-6009-1D12044F872E}"/>
              </a:ext>
            </a:extLst>
          </p:cNvPr>
          <p:cNvSpPr/>
          <p:nvPr/>
        </p:nvSpPr>
        <p:spPr>
          <a:xfrm>
            <a:off x="1125415" y="4645267"/>
            <a:ext cx="1459523" cy="63304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Not infected</a:t>
            </a:r>
          </a:p>
          <a:p>
            <a:pPr algn="ctr"/>
            <a:r>
              <a:rPr lang="en-CA" dirty="0"/>
              <a:t>(vaccinated) </a:t>
            </a:r>
            <a:endParaRPr lang="en-AS" dirty="0"/>
          </a:p>
        </p:txBody>
      </p:sp>
      <p:sp>
        <p:nvSpPr>
          <p:cNvPr id="21" name="Rectangle 20">
            <a:extLst>
              <a:ext uri="{FF2B5EF4-FFF2-40B4-BE49-F238E27FC236}">
                <a16:creationId xmlns:a16="http://schemas.microsoft.com/office/drawing/2014/main" id="{3986AAE6-4B18-5A32-1740-74B37C9F379E}"/>
              </a:ext>
            </a:extLst>
          </p:cNvPr>
          <p:cNvSpPr/>
          <p:nvPr/>
        </p:nvSpPr>
        <p:spPr>
          <a:xfrm>
            <a:off x="3132992" y="4645266"/>
            <a:ext cx="1459523" cy="63304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Exposed</a:t>
            </a:r>
          </a:p>
          <a:p>
            <a:pPr algn="ctr"/>
            <a:r>
              <a:rPr lang="en-CA" dirty="0"/>
              <a:t>(vaccinated)</a:t>
            </a:r>
            <a:endParaRPr lang="en-AS" dirty="0"/>
          </a:p>
        </p:txBody>
      </p:sp>
      <p:sp>
        <p:nvSpPr>
          <p:cNvPr id="22" name="Rectangle 21">
            <a:extLst>
              <a:ext uri="{FF2B5EF4-FFF2-40B4-BE49-F238E27FC236}">
                <a16:creationId xmlns:a16="http://schemas.microsoft.com/office/drawing/2014/main" id="{DC88B2C8-A768-C1CC-EE18-3C4E97721D35}"/>
              </a:ext>
            </a:extLst>
          </p:cNvPr>
          <p:cNvSpPr/>
          <p:nvPr/>
        </p:nvSpPr>
        <p:spPr>
          <a:xfrm>
            <a:off x="5140568" y="4645265"/>
            <a:ext cx="2564423" cy="63304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Infected and may pass on infection</a:t>
            </a:r>
            <a:endParaRPr lang="en-AS" dirty="0"/>
          </a:p>
        </p:txBody>
      </p:sp>
      <p:sp>
        <p:nvSpPr>
          <p:cNvPr id="23" name="Rectangle 22">
            <a:extLst>
              <a:ext uri="{FF2B5EF4-FFF2-40B4-BE49-F238E27FC236}">
                <a16:creationId xmlns:a16="http://schemas.microsoft.com/office/drawing/2014/main" id="{C86C7B90-D04B-71A5-8654-46AFF6DAD76B}"/>
              </a:ext>
            </a:extLst>
          </p:cNvPr>
          <p:cNvSpPr/>
          <p:nvPr/>
        </p:nvSpPr>
        <p:spPr>
          <a:xfrm>
            <a:off x="8991601" y="4645263"/>
            <a:ext cx="2587867" cy="7186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Recovered from infection</a:t>
            </a:r>
          </a:p>
          <a:p>
            <a:pPr algn="ctr"/>
            <a:r>
              <a:rPr lang="en-CA" dirty="0"/>
              <a:t>(vaccinated</a:t>
            </a:r>
            <a:endParaRPr lang="en-AS" dirty="0"/>
          </a:p>
        </p:txBody>
      </p:sp>
      <p:sp>
        <p:nvSpPr>
          <p:cNvPr id="24" name="Rectangle 23">
            <a:extLst>
              <a:ext uri="{FF2B5EF4-FFF2-40B4-BE49-F238E27FC236}">
                <a16:creationId xmlns:a16="http://schemas.microsoft.com/office/drawing/2014/main" id="{2DC1366C-F5A0-6947-5A42-429046184852}"/>
              </a:ext>
            </a:extLst>
          </p:cNvPr>
          <p:cNvSpPr/>
          <p:nvPr/>
        </p:nvSpPr>
        <p:spPr>
          <a:xfrm>
            <a:off x="5140569" y="5310911"/>
            <a:ext cx="1233854" cy="55978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Mild</a:t>
            </a:r>
            <a:endParaRPr lang="en-AS" dirty="0"/>
          </a:p>
        </p:txBody>
      </p:sp>
      <p:sp>
        <p:nvSpPr>
          <p:cNvPr id="25" name="Rectangle 24">
            <a:extLst>
              <a:ext uri="{FF2B5EF4-FFF2-40B4-BE49-F238E27FC236}">
                <a16:creationId xmlns:a16="http://schemas.microsoft.com/office/drawing/2014/main" id="{1B9CECD9-05EE-B785-53D0-A0186128FBBB}"/>
              </a:ext>
            </a:extLst>
          </p:cNvPr>
          <p:cNvSpPr/>
          <p:nvPr/>
        </p:nvSpPr>
        <p:spPr>
          <a:xfrm>
            <a:off x="6471138" y="5316412"/>
            <a:ext cx="1233854" cy="55978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Severe</a:t>
            </a:r>
            <a:endParaRPr lang="en-AS" dirty="0"/>
          </a:p>
        </p:txBody>
      </p:sp>
      <p:cxnSp>
        <p:nvCxnSpPr>
          <p:cNvPr id="26" name="Straight Arrow Connector 25">
            <a:extLst>
              <a:ext uri="{FF2B5EF4-FFF2-40B4-BE49-F238E27FC236}">
                <a16:creationId xmlns:a16="http://schemas.microsoft.com/office/drawing/2014/main" id="{7B349D79-0A26-5436-846A-1FBD3BF70EEA}"/>
              </a:ext>
            </a:extLst>
          </p:cNvPr>
          <p:cNvCxnSpPr>
            <a:stCxn id="20" idx="3"/>
            <a:endCxn id="21" idx="1"/>
          </p:cNvCxnSpPr>
          <p:nvPr/>
        </p:nvCxnSpPr>
        <p:spPr>
          <a:xfrm flipV="1">
            <a:off x="2584938" y="4961790"/>
            <a:ext cx="54805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72DF641-C97D-AB2F-FC4D-517E1E7CAD53}"/>
              </a:ext>
            </a:extLst>
          </p:cNvPr>
          <p:cNvCxnSpPr>
            <a:stCxn id="21" idx="3"/>
          </p:cNvCxnSpPr>
          <p:nvPr/>
        </p:nvCxnSpPr>
        <p:spPr>
          <a:xfrm flipV="1">
            <a:off x="4592515" y="4961787"/>
            <a:ext cx="344365" cy="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C4E7FA4-DB22-DD34-61FB-23E6BFE29661}"/>
              </a:ext>
            </a:extLst>
          </p:cNvPr>
          <p:cNvCxnSpPr>
            <a:cxnSpLocks/>
            <a:endCxn id="23" idx="1"/>
          </p:cNvCxnSpPr>
          <p:nvPr/>
        </p:nvCxnSpPr>
        <p:spPr>
          <a:xfrm>
            <a:off x="8005396" y="4961786"/>
            <a:ext cx="986205" cy="42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AFD4FF27-0680-C923-11E3-D473AD341042}"/>
              </a:ext>
            </a:extLst>
          </p:cNvPr>
          <p:cNvCxnSpPr>
            <a:cxnSpLocks/>
            <a:stCxn id="30" idx="1"/>
            <a:endCxn id="29" idx="1"/>
          </p:cNvCxnSpPr>
          <p:nvPr/>
        </p:nvCxnSpPr>
        <p:spPr>
          <a:xfrm rot="10800000" flipV="1">
            <a:off x="984738" y="2787407"/>
            <a:ext cx="12700" cy="2576506"/>
          </a:xfrm>
          <a:prstGeom prst="bentConnector3">
            <a:avLst>
              <a:gd name="adj1" fmla="val 4984614"/>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C89F75C-618E-F345-D761-E25C3FB3B902}"/>
              </a:ext>
            </a:extLst>
          </p:cNvPr>
          <p:cNvSpPr txBox="1"/>
          <p:nvPr/>
        </p:nvSpPr>
        <p:spPr>
          <a:xfrm>
            <a:off x="373261" y="3912242"/>
            <a:ext cx="1677062" cy="369332"/>
          </a:xfrm>
          <a:prstGeom prst="rect">
            <a:avLst/>
          </a:prstGeom>
          <a:noFill/>
        </p:spPr>
        <p:txBody>
          <a:bodyPr wrap="none" rtlCol="0">
            <a:spAutoFit/>
          </a:bodyPr>
          <a:lstStyle/>
          <a:p>
            <a:r>
              <a:rPr lang="en-CA" dirty="0"/>
              <a:t>Fully vaccinated</a:t>
            </a:r>
            <a:endParaRPr lang="en-AS" dirty="0"/>
          </a:p>
        </p:txBody>
      </p:sp>
    </p:spTree>
    <p:extLst>
      <p:ext uri="{BB962C8B-B14F-4D97-AF65-F5344CB8AC3E}">
        <p14:creationId xmlns:p14="http://schemas.microsoft.com/office/powerpoint/2010/main" val="2962167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27A01-617E-1192-F6F9-F646632F97ED}"/>
              </a:ext>
            </a:extLst>
          </p:cNvPr>
          <p:cNvSpPr>
            <a:spLocks noGrp="1"/>
          </p:cNvSpPr>
          <p:nvPr>
            <p:ph type="title"/>
          </p:nvPr>
        </p:nvSpPr>
        <p:spPr/>
        <p:txBody>
          <a:bodyPr/>
          <a:lstStyle/>
          <a:p>
            <a:r>
              <a:rPr lang="en-CA" dirty="0"/>
              <a:t>What is different about this model from typical COVID-19 models?</a:t>
            </a:r>
            <a:endParaRPr lang="en-AS" dirty="0"/>
          </a:p>
        </p:txBody>
      </p:sp>
      <p:sp>
        <p:nvSpPr>
          <p:cNvPr id="5" name="Rectangle: Rounded Corners 4">
            <a:extLst>
              <a:ext uri="{FF2B5EF4-FFF2-40B4-BE49-F238E27FC236}">
                <a16:creationId xmlns:a16="http://schemas.microsoft.com/office/drawing/2014/main" id="{ED95CDC5-95A7-4667-14BD-B93C21CC5F3F}"/>
              </a:ext>
            </a:extLst>
          </p:cNvPr>
          <p:cNvSpPr/>
          <p:nvPr/>
        </p:nvSpPr>
        <p:spPr>
          <a:xfrm>
            <a:off x="2778368" y="1863969"/>
            <a:ext cx="1274885" cy="48204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1200" dirty="0"/>
              <a:t>Community </a:t>
            </a:r>
          </a:p>
        </p:txBody>
      </p:sp>
      <p:sp>
        <p:nvSpPr>
          <p:cNvPr id="6" name="Rectangle: Rounded Corners 5">
            <a:extLst>
              <a:ext uri="{FF2B5EF4-FFF2-40B4-BE49-F238E27FC236}">
                <a16:creationId xmlns:a16="http://schemas.microsoft.com/office/drawing/2014/main" id="{3F9EBA71-F2FE-68C3-26B0-DD592D3765F8}"/>
              </a:ext>
            </a:extLst>
          </p:cNvPr>
          <p:cNvSpPr/>
          <p:nvPr/>
        </p:nvSpPr>
        <p:spPr>
          <a:xfrm>
            <a:off x="3987523" y="2719646"/>
            <a:ext cx="1340615" cy="48204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1200" dirty="0"/>
              <a:t>Community</a:t>
            </a:r>
          </a:p>
        </p:txBody>
      </p:sp>
      <p:sp>
        <p:nvSpPr>
          <p:cNvPr id="7" name="Rectangle: Rounded Corners 6">
            <a:extLst>
              <a:ext uri="{FF2B5EF4-FFF2-40B4-BE49-F238E27FC236}">
                <a16:creationId xmlns:a16="http://schemas.microsoft.com/office/drawing/2014/main" id="{FA486657-3F91-12A8-09EF-63A48F49228F}"/>
              </a:ext>
            </a:extLst>
          </p:cNvPr>
          <p:cNvSpPr/>
          <p:nvPr/>
        </p:nvSpPr>
        <p:spPr>
          <a:xfrm>
            <a:off x="5357351" y="3615171"/>
            <a:ext cx="1200043" cy="48204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1200" dirty="0"/>
              <a:t>Community</a:t>
            </a:r>
          </a:p>
        </p:txBody>
      </p:sp>
      <p:sp>
        <p:nvSpPr>
          <p:cNvPr id="8" name="Rectangle: Rounded Corners 7">
            <a:extLst>
              <a:ext uri="{FF2B5EF4-FFF2-40B4-BE49-F238E27FC236}">
                <a16:creationId xmlns:a16="http://schemas.microsoft.com/office/drawing/2014/main" id="{2DDC13D1-07A3-9F3C-07FC-27DBEFDEA513}"/>
              </a:ext>
            </a:extLst>
          </p:cNvPr>
          <p:cNvSpPr/>
          <p:nvPr/>
        </p:nvSpPr>
        <p:spPr>
          <a:xfrm>
            <a:off x="6858980" y="4422611"/>
            <a:ext cx="1200043" cy="48204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1200" dirty="0"/>
              <a:t>Community</a:t>
            </a:r>
          </a:p>
        </p:txBody>
      </p:sp>
      <p:sp>
        <p:nvSpPr>
          <p:cNvPr id="9" name="Rectangle: Rounded Corners 8">
            <a:extLst>
              <a:ext uri="{FF2B5EF4-FFF2-40B4-BE49-F238E27FC236}">
                <a16:creationId xmlns:a16="http://schemas.microsoft.com/office/drawing/2014/main" id="{D6EA4EA9-F56C-2916-B14B-D9AF54B8BE9C}"/>
              </a:ext>
            </a:extLst>
          </p:cNvPr>
          <p:cNvSpPr/>
          <p:nvPr/>
        </p:nvSpPr>
        <p:spPr>
          <a:xfrm>
            <a:off x="8729829" y="5529958"/>
            <a:ext cx="1400745" cy="48204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1200" dirty="0"/>
              <a:t>Community</a:t>
            </a:r>
          </a:p>
        </p:txBody>
      </p:sp>
      <p:sp>
        <p:nvSpPr>
          <p:cNvPr id="10" name="TextBox 9">
            <a:extLst>
              <a:ext uri="{FF2B5EF4-FFF2-40B4-BE49-F238E27FC236}">
                <a16:creationId xmlns:a16="http://schemas.microsoft.com/office/drawing/2014/main" id="{2A44F250-C89A-9FB8-7538-08A0C904859D}"/>
              </a:ext>
            </a:extLst>
          </p:cNvPr>
          <p:cNvSpPr txBox="1"/>
          <p:nvPr/>
        </p:nvSpPr>
        <p:spPr>
          <a:xfrm>
            <a:off x="7996556" y="4929463"/>
            <a:ext cx="274403" cy="276999"/>
          </a:xfrm>
          <a:prstGeom prst="rect">
            <a:avLst/>
          </a:prstGeom>
          <a:noFill/>
        </p:spPr>
        <p:txBody>
          <a:bodyPr wrap="square" rtlCol="0">
            <a:spAutoFit/>
          </a:bodyPr>
          <a:lstStyle/>
          <a:p>
            <a:r>
              <a:rPr lang="en-CA" sz="1200" dirty="0"/>
              <a:t>…</a:t>
            </a:r>
          </a:p>
        </p:txBody>
      </p:sp>
      <p:cxnSp>
        <p:nvCxnSpPr>
          <p:cNvPr id="11" name="Connector: Curved 10">
            <a:extLst>
              <a:ext uri="{FF2B5EF4-FFF2-40B4-BE49-F238E27FC236}">
                <a16:creationId xmlns:a16="http://schemas.microsoft.com/office/drawing/2014/main" id="{86ADCC95-C1D8-5317-5F80-8087EEC2A5D7}"/>
              </a:ext>
            </a:extLst>
          </p:cNvPr>
          <p:cNvCxnSpPr>
            <a:cxnSpLocks/>
            <a:stCxn id="5" idx="2"/>
            <a:endCxn id="6" idx="1"/>
          </p:cNvCxnSpPr>
          <p:nvPr/>
        </p:nvCxnSpPr>
        <p:spPr>
          <a:xfrm rot="16200000" flipH="1">
            <a:off x="3394340" y="2367484"/>
            <a:ext cx="614655" cy="571712"/>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2E36F70B-AB63-E61D-D152-306001367B1F}"/>
              </a:ext>
            </a:extLst>
          </p:cNvPr>
          <p:cNvCxnSpPr>
            <a:cxnSpLocks/>
            <a:stCxn id="5" idx="2"/>
            <a:endCxn id="7" idx="1"/>
          </p:cNvCxnSpPr>
          <p:nvPr/>
        </p:nvCxnSpPr>
        <p:spPr>
          <a:xfrm rot="16200000" flipH="1">
            <a:off x="3631491" y="2130333"/>
            <a:ext cx="1510180" cy="1941540"/>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Connector: Curved 12">
            <a:extLst>
              <a:ext uri="{FF2B5EF4-FFF2-40B4-BE49-F238E27FC236}">
                <a16:creationId xmlns:a16="http://schemas.microsoft.com/office/drawing/2014/main" id="{651872A1-434A-BB41-3E50-12B5FDCE5E17}"/>
              </a:ext>
            </a:extLst>
          </p:cNvPr>
          <p:cNvCxnSpPr>
            <a:cxnSpLocks/>
            <a:stCxn id="5" idx="2"/>
            <a:endCxn id="8" idx="1"/>
          </p:cNvCxnSpPr>
          <p:nvPr/>
        </p:nvCxnSpPr>
        <p:spPr>
          <a:xfrm rot="16200000" flipH="1">
            <a:off x="3978585" y="1783238"/>
            <a:ext cx="2317620" cy="3443169"/>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nector: Curved 13">
            <a:extLst>
              <a:ext uri="{FF2B5EF4-FFF2-40B4-BE49-F238E27FC236}">
                <a16:creationId xmlns:a16="http://schemas.microsoft.com/office/drawing/2014/main" id="{D300EA7A-804B-4068-0202-5B136ED77A1D}"/>
              </a:ext>
            </a:extLst>
          </p:cNvPr>
          <p:cNvCxnSpPr>
            <a:cxnSpLocks/>
            <a:stCxn id="5" idx="2"/>
            <a:endCxn id="9" idx="1"/>
          </p:cNvCxnSpPr>
          <p:nvPr/>
        </p:nvCxnSpPr>
        <p:spPr>
          <a:xfrm rot="16200000" flipH="1">
            <a:off x="4360337" y="1401487"/>
            <a:ext cx="3424967" cy="5314018"/>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4222FC41-53BF-F734-A5D3-A5B1821F3387}"/>
              </a:ext>
            </a:extLst>
          </p:cNvPr>
          <p:cNvCxnSpPr>
            <a:cxnSpLocks/>
            <a:stCxn id="6" idx="3"/>
            <a:endCxn id="7" idx="0"/>
          </p:cNvCxnSpPr>
          <p:nvPr/>
        </p:nvCxnSpPr>
        <p:spPr>
          <a:xfrm>
            <a:off x="5328138" y="2960668"/>
            <a:ext cx="629235" cy="654503"/>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9CF73DF5-8695-A4A1-3663-ED43486EEA0C}"/>
              </a:ext>
            </a:extLst>
          </p:cNvPr>
          <p:cNvCxnSpPr>
            <a:cxnSpLocks/>
            <a:stCxn id="6" idx="3"/>
            <a:endCxn id="8" idx="0"/>
          </p:cNvCxnSpPr>
          <p:nvPr/>
        </p:nvCxnSpPr>
        <p:spPr>
          <a:xfrm>
            <a:off x="5328138" y="2960668"/>
            <a:ext cx="2130864" cy="1461943"/>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2C119428-8382-F9F4-3630-05B3DDD7B66B}"/>
              </a:ext>
            </a:extLst>
          </p:cNvPr>
          <p:cNvCxnSpPr>
            <a:cxnSpLocks/>
            <a:stCxn id="6" idx="3"/>
            <a:endCxn id="9" idx="0"/>
          </p:cNvCxnSpPr>
          <p:nvPr/>
        </p:nvCxnSpPr>
        <p:spPr>
          <a:xfrm>
            <a:off x="5328138" y="2960668"/>
            <a:ext cx="4102064" cy="2569290"/>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615F7C6B-3937-3F54-1628-3E82777CB81F}"/>
              </a:ext>
            </a:extLst>
          </p:cNvPr>
          <p:cNvCxnSpPr>
            <a:cxnSpLocks/>
            <a:stCxn id="7" idx="2"/>
            <a:endCxn id="8" idx="1"/>
          </p:cNvCxnSpPr>
          <p:nvPr/>
        </p:nvCxnSpPr>
        <p:spPr>
          <a:xfrm rot="16200000" flipH="1">
            <a:off x="6124967" y="3929620"/>
            <a:ext cx="566418" cy="901607"/>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FE04643F-A760-1AB0-BC39-236FEF25BF45}"/>
              </a:ext>
            </a:extLst>
          </p:cNvPr>
          <p:cNvCxnSpPr>
            <a:cxnSpLocks/>
            <a:stCxn id="7" idx="2"/>
            <a:endCxn id="9" idx="1"/>
          </p:cNvCxnSpPr>
          <p:nvPr/>
        </p:nvCxnSpPr>
        <p:spPr>
          <a:xfrm rot="16200000" flipH="1">
            <a:off x="6506719" y="3547869"/>
            <a:ext cx="1673765" cy="2772456"/>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ADCDF317-B290-66B8-588B-27005A51A37E}"/>
              </a:ext>
            </a:extLst>
          </p:cNvPr>
          <p:cNvCxnSpPr>
            <a:cxnSpLocks/>
            <a:stCxn id="8" idx="2"/>
            <a:endCxn id="9" idx="2"/>
          </p:cNvCxnSpPr>
          <p:nvPr/>
        </p:nvCxnSpPr>
        <p:spPr>
          <a:xfrm rot="16200000" flipH="1">
            <a:off x="7890929" y="4472728"/>
            <a:ext cx="1107347" cy="1971200"/>
          </a:xfrm>
          <a:prstGeom prst="curvedConnector3">
            <a:avLst>
              <a:gd name="adj1" fmla="val 120644"/>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3D96F749-9B34-C620-E5D1-B8B78ABF35F7}"/>
              </a:ext>
            </a:extLst>
          </p:cNvPr>
          <p:cNvSpPr/>
          <p:nvPr/>
        </p:nvSpPr>
        <p:spPr>
          <a:xfrm>
            <a:off x="1093536" y="3132789"/>
            <a:ext cx="1159258" cy="158416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1200" dirty="0"/>
              <a:t>Nearest Public Health Unit A</a:t>
            </a:r>
          </a:p>
        </p:txBody>
      </p:sp>
      <p:sp>
        <p:nvSpPr>
          <p:cNvPr id="22" name="Oval 21">
            <a:extLst>
              <a:ext uri="{FF2B5EF4-FFF2-40B4-BE49-F238E27FC236}">
                <a16:creationId xmlns:a16="http://schemas.microsoft.com/office/drawing/2014/main" id="{598F5EA3-4599-7AE6-13BA-F1B30B7796CC}"/>
              </a:ext>
            </a:extLst>
          </p:cNvPr>
          <p:cNvSpPr/>
          <p:nvPr/>
        </p:nvSpPr>
        <p:spPr>
          <a:xfrm>
            <a:off x="2352761" y="4721980"/>
            <a:ext cx="1159258" cy="158416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1200" dirty="0"/>
              <a:t>Nearest Public Health Unit B</a:t>
            </a:r>
          </a:p>
        </p:txBody>
      </p:sp>
      <p:sp>
        <p:nvSpPr>
          <p:cNvPr id="23" name="Oval 22">
            <a:extLst>
              <a:ext uri="{FF2B5EF4-FFF2-40B4-BE49-F238E27FC236}">
                <a16:creationId xmlns:a16="http://schemas.microsoft.com/office/drawing/2014/main" id="{38EC73A6-9086-00D5-9E78-DCFD48D9F3F7}"/>
              </a:ext>
            </a:extLst>
          </p:cNvPr>
          <p:cNvSpPr/>
          <p:nvPr/>
        </p:nvSpPr>
        <p:spPr>
          <a:xfrm>
            <a:off x="3892096" y="5078728"/>
            <a:ext cx="1159258" cy="153503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1200" dirty="0"/>
              <a:t>Nearest Public Health Unit C</a:t>
            </a:r>
          </a:p>
        </p:txBody>
      </p:sp>
      <p:cxnSp>
        <p:nvCxnSpPr>
          <p:cNvPr id="24" name="Connector: Curved 23">
            <a:extLst>
              <a:ext uri="{FF2B5EF4-FFF2-40B4-BE49-F238E27FC236}">
                <a16:creationId xmlns:a16="http://schemas.microsoft.com/office/drawing/2014/main" id="{5E3F23B1-5802-E106-4391-57943C85CFB6}"/>
              </a:ext>
            </a:extLst>
          </p:cNvPr>
          <p:cNvCxnSpPr>
            <a:cxnSpLocks/>
            <a:stCxn id="6" idx="2"/>
            <a:endCxn id="21" idx="6"/>
          </p:cNvCxnSpPr>
          <p:nvPr/>
        </p:nvCxnSpPr>
        <p:spPr>
          <a:xfrm rot="5400000">
            <a:off x="3093723" y="2360762"/>
            <a:ext cx="723180" cy="2405037"/>
          </a:xfrm>
          <a:prstGeom prst="curvedConnector2">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5" name="Connector: Curved 24">
            <a:extLst>
              <a:ext uri="{FF2B5EF4-FFF2-40B4-BE49-F238E27FC236}">
                <a16:creationId xmlns:a16="http://schemas.microsoft.com/office/drawing/2014/main" id="{3BFE4934-CBA3-8A92-8BEA-F464E42BBC1F}"/>
              </a:ext>
            </a:extLst>
          </p:cNvPr>
          <p:cNvCxnSpPr>
            <a:cxnSpLocks/>
            <a:stCxn id="7" idx="1"/>
            <a:endCxn id="21" idx="6"/>
          </p:cNvCxnSpPr>
          <p:nvPr/>
        </p:nvCxnSpPr>
        <p:spPr>
          <a:xfrm rot="10800000" flipV="1">
            <a:off x="2252795" y="3856192"/>
            <a:ext cx="3104557" cy="68677"/>
          </a:xfrm>
          <a:prstGeom prst="curvedConnector3">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6" name="Connector: Curved 25">
            <a:extLst>
              <a:ext uri="{FF2B5EF4-FFF2-40B4-BE49-F238E27FC236}">
                <a16:creationId xmlns:a16="http://schemas.microsoft.com/office/drawing/2014/main" id="{1B0AB80A-5949-3E37-582F-E33FC24B7C3F}"/>
              </a:ext>
            </a:extLst>
          </p:cNvPr>
          <p:cNvCxnSpPr>
            <a:cxnSpLocks/>
            <a:stCxn id="8" idx="1"/>
            <a:endCxn id="23" idx="6"/>
          </p:cNvCxnSpPr>
          <p:nvPr/>
        </p:nvCxnSpPr>
        <p:spPr>
          <a:xfrm rot="10800000" flipV="1">
            <a:off x="5051354" y="4663632"/>
            <a:ext cx="1807626" cy="1182615"/>
          </a:xfrm>
          <a:prstGeom prst="curvedConnector3">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7" name="Connector: Curved 26">
            <a:extLst>
              <a:ext uri="{FF2B5EF4-FFF2-40B4-BE49-F238E27FC236}">
                <a16:creationId xmlns:a16="http://schemas.microsoft.com/office/drawing/2014/main" id="{E60688F4-B66A-7256-36AB-62B73D59392B}"/>
              </a:ext>
            </a:extLst>
          </p:cNvPr>
          <p:cNvCxnSpPr>
            <a:cxnSpLocks/>
            <a:stCxn id="7" idx="1"/>
            <a:endCxn id="22" idx="6"/>
          </p:cNvCxnSpPr>
          <p:nvPr/>
        </p:nvCxnSpPr>
        <p:spPr>
          <a:xfrm rot="10800000" flipV="1">
            <a:off x="3512019" y="3856193"/>
            <a:ext cx="1845332" cy="1657868"/>
          </a:xfrm>
          <a:prstGeom prst="curvedConnector3">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84885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03B225B7-796C-6C47-8B59-C56FB93C7DDA}"/>
              </a:ext>
            </a:extLst>
          </p:cNvPr>
          <p:cNvSpPr txBox="1"/>
          <p:nvPr/>
        </p:nvSpPr>
        <p:spPr>
          <a:xfrm>
            <a:off x="6229352" y="733459"/>
            <a:ext cx="5448298" cy="3385542"/>
          </a:xfrm>
          <a:prstGeom prst="rect">
            <a:avLst/>
          </a:prstGeom>
          <a:noFill/>
        </p:spPr>
        <p:txBody>
          <a:bodyPr wrap="square" rtlCol="0">
            <a:spAutoFit/>
          </a:bodyPr>
          <a:lstStyle/>
          <a:p>
            <a:r>
              <a:rPr lang="en-US" sz="2800" b="1" dirty="0"/>
              <a:t>Connections between communities</a:t>
            </a:r>
          </a:p>
          <a:p>
            <a:endParaRPr lang="en-US" dirty="0"/>
          </a:p>
          <a:p>
            <a:r>
              <a:rPr lang="en-US" sz="2800" dirty="0"/>
              <a:t>Visual example only</a:t>
            </a:r>
          </a:p>
          <a:p>
            <a:endParaRPr lang="en-US" sz="2800" dirty="0"/>
          </a:p>
          <a:p>
            <a:r>
              <a:rPr lang="en-US" sz="2800" dirty="0"/>
              <a:t>Larger circles could reflect larger FN communities. Lines show the connections between FN communities.</a:t>
            </a:r>
          </a:p>
        </p:txBody>
      </p:sp>
      <p:sp>
        <p:nvSpPr>
          <p:cNvPr id="4" name="TextBox 3">
            <a:extLst>
              <a:ext uri="{FF2B5EF4-FFF2-40B4-BE49-F238E27FC236}">
                <a16:creationId xmlns:a16="http://schemas.microsoft.com/office/drawing/2014/main" id="{0BE071A2-005B-4B04-A996-324B485BFD5C}"/>
              </a:ext>
            </a:extLst>
          </p:cNvPr>
          <p:cNvSpPr txBox="1"/>
          <p:nvPr/>
        </p:nvSpPr>
        <p:spPr>
          <a:xfrm>
            <a:off x="314325" y="155157"/>
            <a:ext cx="5520486" cy="523220"/>
          </a:xfrm>
          <a:prstGeom prst="rect">
            <a:avLst/>
          </a:prstGeom>
          <a:noFill/>
        </p:spPr>
        <p:txBody>
          <a:bodyPr wrap="none" rtlCol="0">
            <a:spAutoFit/>
          </a:bodyPr>
          <a:lstStyle/>
          <a:p>
            <a:r>
              <a:rPr lang="en-CA" sz="2800" b="1" dirty="0">
                <a:solidFill>
                  <a:schemeClr val="bg1"/>
                </a:solidFill>
              </a:rPr>
              <a:t>Connections between communities </a:t>
            </a:r>
          </a:p>
        </p:txBody>
      </p:sp>
      <p:pic>
        <p:nvPicPr>
          <p:cNvPr id="9" name="Picture 8" descr="Chart, bubble chart&#10;&#10;Description automatically generated">
            <a:extLst>
              <a:ext uri="{FF2B5EF4-FFF2-40B4-BE49-F238E27FC236}">
                <a16:creationId xmlns:a16="http://schemas.microsoft.com/office/drawing/2014/main" id="{9B95BA69-C5E6-4519-BD02-A7A6B94BC18D}"/>
              </a:ext>
            </a:extLst>
          </p:cNvPr>
          <p:cNvPicPr>
            <a:picLocks noGrp="1" noChangeAspect="1"/>
          </p:cNvPicPr>
          <p:nvPr/>
        </p:nvPicPr>
        <p:blipFill rotWithShape="1">
          <a:blip r:embed="rId4"/>
          <a:srcRect l="31628" t="14286" r="29767" b="16071"/>
          <a:stretch/>
        </p:blipFill>
        <p:spPr>
          <a:xfrm>
            <a:off x="514350" y="833534"/>
            <a:ext cx="5705477" cy="5352590"/>
          </a:xfrm>
          <a:prstGeom prst="rect">
            <a:avLst/>
          </a:prstGeom>
        </p:spPr>
      </p:pic>
    </p:spTree>
    <p:extLst>
      <p:ext uri="{BB962C8B-B14F-4D97-AF65-F5344CB8AC3E}">
        <p14:creationId xmlns:p14="http://schemas.microsoft.com/office/powerpoint/2010/main" val="2977695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365125"/>
            <a:ext cx="11637818" cy="1325563"/>
          </a:xfrm>
        </p:spPr>
        <p:txBody>
          <a:bodyPr>
            <a:noAutofit/>
          </a:bodyPr>
          <a:lstStyle/>
          <a:p>
            <a:pPr algn="ctr"/>
            <a:r>
              <a:rPr lang="en-US" dirty="0">
                <a:latin typeface="Georgia" panose="02040502050405020303" pitchFamily="18" charset="0"/>
              </a:rPr>
              <a:t>Using the Model: How to input information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69" y="1601525"/>
            <a:ext cx="11551244" cy="457858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36048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17" y="600364"/>
            <a:ext cx="11914909" cy="711200"/>
          </a:xfrm>
        </p:spPr>
        <p:txBody>
          <a:bodyPr>
            <a:normAutofit/>
          </a:bodyPr>
          <a:lstStyle/>
          <a:p>
            <a:pPr algn="ctr"/>
            <a:r>
              <a:rPr lang="en-US" sz="4300" dirty="0">
                <a:latin typeface="Georgia" panose="02040502050405020303" pitchFamily="18" charset="0"/>
              </a:rPr>
              <a:t>Section 1: Information about your community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11564"/>
            <a:ext cx="3935072" cy="50330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3872" y="1308965"/>
            <a:ext cx="4202164" cy="503827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91727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TotalTime>
  <Words>664</Words>
  <Application>Microsoft Office PowerPoint</Application>
  <PresentationFormat>Widescreen</PresentationFormat>
  <Paragraphs>69</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Georgia</vt:lpstr>
      <vt:lpstr>Office Theme</vt:lpstr>
      <vt:lpstr>PowerPoint Presentation</vt:lpstr>
      <vt:lpstr>PowerPoint Presentation</vt:lpstr>
      <vt:lpstr>Summary of Todays Presentation </vt:lpstr>
      <vt:lpstr>Background: What is the model? </vt:lpstr>
      <vt:lpstr>The model is set up using a typical mathematical framework</vt:lpstr>
      <vt:lpstr>What is different about this model from typical COVID-19 models?</vt:lpstr>
      <vt:lpstr>PowerPoint Presentation</vt:lpstr>
      <vt:lpstr>Using the Model: How to input information</vt:lpstr>
      <vt:lpstr>Section 1: Information about your community </vt:lpstr>
      <vt:lpstr>Section 1: Information about your community</vt:lpstr>
      <vt:lpstr>Section 2: Information about COVID-19 in your community</vt:lpstr>
      <vt:lpstr>Section 3: Efforts to control COVID-19 as of today</vt:lpstr>
      <vt:lpstr>Section 4: Future actions your community may take</vt:lpstr>
      <vt:lpstr>Section 4: Future actions your community may take</vt:lpstr>
      <vt:lpstr>Section 4: Future actions your community may take</vt:lpstr>
      <vt:lpstr>How will the model benefit your community?</vt:lpstr>
      <vt:lpstr>Questions about the model?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Genna Benson</dc:creator>
  <cp:lastModifiedBy>Cal Stewart</cp:lastModifiedBy>
  <cp:revision>43</cp:revision>
  <dcterms:created xsi:type="dcterms:W3CDTF">2021-08-24T16:35:17Z</dcterms:created>
  <dcterms:modified xsi:type="dcterms:W3CDTF">2023-10-25T12:02:46Z</dcterms:modified>
</cp:coreProperties>
</file>