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320" r:id="rId3"/>
    <p:sldId id="297" r:id="rId4"/>
    <p:sldId id="321" r:id="rId5"/>
    <p:sldId id="326" r:id="rId6"/>
    <p:sldId id="327" r:id="rId7"/>
    <p:sldId id="328" r:id="rId8"/>
    <p:sldId id="329" r:id="rId9"/>
    <p:sldId id="330" r:id="rId10"/>
    <p:sldId id="281" r:id="rId11"/>
    <p:sldId id="332" r:id="rId12"/>
    <p:sldId id="286" r:id="rId13"/>
    <p:sldId id="317" r:id="rId14"/>
    <p:sldId id="322" r:id="rId15"/>
    <p:sldId id="323" r:id="rId16"/>
    <p:sldId id="324" r:id="rId17"/>
    <p:sldId id="325" r:id="rId18"/>
    <p:sldId id="331" r:id="rId19"/>
    <p:sldId id="296" r:id="rId20"/>
  </p:sldIdLst>
  <p:sldSz cx="13004800" cy="97536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Gomes" initials="TG" lastIdx="10" clrIdx="0">
    <p:extLst>
      <p:ext uri="{19B8F6BF-5375-455C-9EA6-DF929625EA0E}">
        <p15:presenceInfo xmlns:p15="http://schemas.microsoft.com/office/powerpoint/2012/main" userId="Tara Gomes" providerId="None"/>
      </p:ext>
    </p:extLst>
  </p:cmAuthor>
  <p:cmAuthor id="2" name="Sophie Kitchen" initials="SK" lastIdx="3" clrIdx="1">
    <p:extLst>
      <p:ext uri="{19B8F6BF-5375-455C-9EA6-DF929625EA0E}">
        <p15:presenceInfo xmlns:p15="http://schemas.microsoft.com/office/powerpoint/2012/main" userId="S-1-5-21-1670209030-2319971528-577484871-117298" providerId="AD"/>
      </p:ext>
    </p:extLst>
  </p:cmAuthor>
  <p:cmAuthor id="3" name="Tara Gomes" initials="TG [2]" lastIdx="1" clrIdx="2">
    <p:extLst>
      <p:ext uri="{19B8F6BF-5375-455C-9EA6-DF929625EA0E}">
        <p15:presenceInfo xmlns:p15="http://schemas.microsoft.com/office/powerpoint/2012/main" userId="S-1-5-21-1670209030-2319971528-577484871-67547" providerId="AD"/>
      </p:ext>
    </p:extLst>
  </p:cmAuthor>
  <p:cmAuthor id="4" name="Bernadette deGonzague" initials="Bd" lastIdx="6" clrIdx="3">
    <p:extLst>
      <p:ext uri="{19B8F6BF-5375-455C-9EA6-DF929625EA0E}">
        <p15:presenceInfo xmlns:p15="http://schemas.microsoft.com/office/powerpoint/2012/main" userId="S-1-5-21-1085031214-776561741-1801674531-1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F2F"/>
    <a:srgbClr val="AA3F3C"/>
    <a:srgbClr val="E6E6E6"/>
    <a:srgbClr val="441918"/>
    <a:srgbClr val="EFD2D1"/>
    <a:srgbClr val="C10C05"/>
    <a:srgbClr val="F3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374" autoAdjust="0"/>
  </p:normalViewPr>
  <p:slideViewPr>
    <p:cSldViewPr>
      <p:cViewPr varScale="1">
        <p:scale>
          <a:sx n="48" d="100"/>
          <a:sy n="48" d="100"/>
        </p:scale>
        <p:origin x="49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40" d="100"/>
          <a:sy n="140" d="100"/>
        </p:scale>
        <p:origin x="-1932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449" cy="347278"/>
          </a:xfrm>
          <a:prstGeom prst="rect">
            <a:avLst/>
          </a:prstGeom>
        </p:spPr>
        <p:txBody>
          <a:bodyPr vert="horz" lIns="65032" tIns="32516" rIns="65032" bIns="32516" rtlCol="0"/>
          <a:lstStyle>
            <a:lvl1pPr algn="l">
              <a:defRPr sz="9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1" y="0"/>
            <a:ext cx="4002449" cy="347278"/>
          </a:xfrm>
          <a:prstGeom prst="rect">
            <a:avLst/>
          </a:prstGeom>
        </p:spPr>
        <p:txBody>
          <a:bodyPr vert="horz" lIns="65032" tIns="32516" rIns="65032" bIns="32516" rtlCol="0"/>
          <a:lstStyle>
            <a:lvl1pPr algn="r">
              <a:defRPr sz="900"/>
            </a:lvl1pPr>
          </a:lstStyle>
          <a:p>
            <a:fld id="{72FB0284-50BF-42C0-A44A-60383FD7D7A5}" type="datetimeFigureOut">
              <a:rPr lang="en-CA" smtClean="0"/>
              <a:t>2023-10-24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0700"/>
            <a:ext cx="347345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032" tIns="32516" rIns="65032" bIns="3251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383" y="3300833"/>
            <a:ext cx="7389311" cy="3127760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667"/>
            <a:ext cx="4002449" cy="347278"/>
          </a:xfrm>
          <a:prstGeom prst="rect">
            <a:avLst/>
          </a:prstGeom>
        </p:spPr>
        <p:txBody>
          <a:bodyPr vert="horz" lIns="65032" tIns="32516" rIns="65032" bIns="32516" rtlCol="0" anchor="b"/>
          <a:lstStyle>
            <a:lvl1pPr algn="l"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1" y="6601667"/>
            <a:ext cx="4002449" cy="347278"/>
          </a:xfrm>
          <a:prstGeom prst="rect">
            <a:avLst/>
          </a:prstGeom>
        </p:spPr>
        <p:txBody>
          <a:bodyPr vert="horz" lIns="65032" tIns="32516" rIns="65032" bIns="32516" rtlCol="0" anchor="b"/>
          <a:lstStyle>
            <a:lvl1pPr algn="r">
              <a:defRPr sz="900"/>
            </a:lvl1pPr>
          </a:lstStyle>
          <a:p>
            <a:fld id="{66BB004B-B62A-4024-B9A6-5759A746F370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004B-B62A-4024-B9A6-5759A746F37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276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004B-B62A-4024-B9A6-5759A746F37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46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The first objective was funded as an interim priority project and will be completed at the end of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004B-B62A-4024-B9A6-5759A746F37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97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004B-B62A-4024-B9A6-5759A746F37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63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004B-B62A-4024-B9A6-5759A746F37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01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004B-B62A-4024-B9A6-5759A746F37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6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004B-B62A-4024-B9A6-5759A746F37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9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/>
              <a:t>The CIHR research grant was developed in response to </a:t>
            </a:r>
            <a:r>
              <a:rPr lang="en-US" sz="900" b="1" dirty="0"/>
              <a:t>Resolution 20/18</a:t>
            </a:r>
            <a:r>
              <a:rPr lang="en-US" sz="900" dirty="0"/>
              <a:t>, and is guided by the priorities of the existing COO Opioid Surveillance Steering Committee. </a:t>
            </a:r>
          </a:p>
          <a:p>
            <a:endParaRPr lang="en-US" sz="900" dirty="0"/>
          </a:p>
          <a:p>
            <a:r>
              <a:rPr lang="en-US" sz="900" b="1" dirty="0"/>
              <a:t>Title: </a:t>
            </a:r>
            <a:r>
              <a:rPr lang="en-CA" sz="900" dirty="0"/>
              <a:t>Understanding Opioid Use and Harms among First Nations People in Ontario: Integrating Administrative Databases with Guidance from Communities</a:t>
            </a:r>
          </a:p>
          <a:p>
            <a:pPr marL="325161" indent="-325161">
              <a:buFont typeface="Arial" panose="020B0604020202020204" pitchFamily="34" charset="0"/>
              <a:buAutoNum type="arabicPeriod"/>
            </a:pPr>
            <a:endParaRPr lang="en-CA" sz="900" dirty="0"/>
          </a:p>
          <a:p>
            <a:r>
              <a:rPr lang="en-US" sz="900" b="1" dirty="0"/>
              <a:t>Goal: </a:t>
            </a:r>
            <a:r>
              <a:rPr lang="en-US" sz="900" dirty="0"/>
              <a:t>Provide real-world evidence on opioid use and related health outcomes to First Nations communities across Ontario that can inform programs and services to address the negative consequences of opioids.</a:t>
            </a:r>
          </a:p>
          <a:p>
            <a:pPr marL="325161" indent="-325161">
              <a:buFont typeface="Arial" panose="020B0604020202020204" pitchFamily="34" charset="0"/>
              <a:buAutoNum type="arabicPeriod"/>
            </a:pPr>
            <a:endParaRPr lang="en-US" sz="900" dirty="0"/>
          </a:p>
          <a:p>
            <a:r>
              <a:rPr lang="en-US" sz="900" b="1" dirty="0"/>
              <a:t>Methodology</a:t>
            </a:r>
            <a:r>
              <a:rPr lang="en-US" sz="900" dirty="0"/>
              <a:t>: </a:t>
            </a:r>
            <a:r>
              <a:rPr lang="en-CA" sz="900" dirty="0"/>
              <a:t>Administrative health databases (Indian Registry System, Narcotics Monitoring System, and Coroner’s Mortality databases at ICES</a:t>
            </a:r>
            <a:r>
              <a:rPr lang="en-US" sz="900" dirty="0"/>
              <a:t>)</a:t>
            </a:r>
          </a:p>
          <a:p>
            <a:endParaRPr lang="en-US" sz="900" dirty="0"/>
          </a:p>
          <a:p>
            <a:r>
              <a:rPr lang="en-US" sz="900" b="1" dirty="0"/>
              <a:t>Project Outline:</a:t>
            </a:r>
            <a:r>
              <a:rPr lang="en-US" sz="900" dirty="0"/>
              <a:t> </a:t>
            </a:r>
          </a:p>
          <a:p>
            <a:pPr marL="162580" indent="-162580">
              <a:buAutoNum type="arabicParenR"/>
            </a:pPr>
            <a:r>
              <a:rPr lang="en-US" sz="900" dirty="0"/>
              <a:t>Trends and characteristics of opioid use and related-harms (To conduct ongoing monitoring of trends of prescription opioid use, treatment for opioid use disorder, and opioid-related harms), </a:t>
            </a:r>
          </a:p>
          <a:p>
            <a:pPr marL="162580" indent="-162580">
              <a:buAutoNum type="arabicParenR"/>
            </a:pPr>
            <a:r>
              <a:rPr lang="en-US" sz="900" dirty="0"/>
              <a:t>Pathways of health care use (To understand clinical indications for prescription opioid use as well as factors and circumstances associated with fatal opioid overdoses )</a:t>
            </a:r>
          </a:p>
          <a:p>
            <a:pPr marL="162580" indent="-162580">
              <a:buAutoNum type="arabicParenR"/>
            </a:pPr>
            <a:r>
              <a:rPr lang="en-US" sz="900" dirty="0"/>
              <a:t>Treatment outcomes (To compare retention in treatment and health outcomes among First Nations people with an opioid use disorder starting opioid agonist therapy)</a:t>
            </a:r>
          </a:p>
          <a:p>
            <a:pPr marL="162580" indent="-162580">
              <a:buAutoNum type="arabicParenR"/>
            </a:pPr>
            <a:endParaRPr lang="en-US" sz="9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B004B-B62A-4024-B9A6-5759A746F37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58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8470900"/>
          </a:xfrm>
          <a:custGeom>
            <a:avLst/>
            <a:gdLst/>
            <a:ahLst/>
            <a:cxnLst/>
            <a:rect l="l" t="t" r="r" b="b"/>
            <a:pathLst>
              <a:path w="13004800" h="8470900">
                <a:moveTo>
                  <a:pt x="0" y="8470900"/>
                </a:moveTo>
                <a:lnTo>
                  <a:pt x="13004800" y="8470900"/>
                </a:lnTo>
                <a:lnTo>
                  <a:pt x="13004800" y="0"/>
                </a:lnTo>
                <a:lnTo>
                  <a:pt x="0" y="0"/>
                </a:lnTo>
                <a:lnTo>
                  <a:pt x="0" y="847090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406312" cy="974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8470900"/>
            <a:ext cx="13004800" cy="1282700"/>
          </a:xfrm>
          <a:custGeom>
            <a:avLst/>
            <a:gdLst/>
            <a:ahLst/>
            <a:cxnLst/>
            <a:rect l="l" t="t" r="r" b="b"/>
            <a:pathLst>
              <a:path w="13004800" h="1282700">
                <a:moveTo>
                  <a:pt x="0" y="1282700"/>
                </a:moveTo>
                <a:lnTo>
                  <a:pt x="13004800" y="1282700"/>
                </a:lnTo>
                <a:lnTo>
                  <a:pt x="13004800" y="0"/>
                </a:lnTo>
                <a:lnTo>
                  <a:pt x="0" y="0"/>
                </a:lnTo>
                <a:lnTo>
                  <a:pt x="0" y="128270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59997" y="8774198"/>
            <a:ext cx="879571" cy="712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123987" y="8904533"/>
            <a:ext cx="168910" cy="266065"/>
          </a:xfrm>
          <a:custGeom>
            <a:avLst/>
            <a:gdLst/>
            <a:ahLst/>
            <a:cxnLst/>
            <a:rect l="l" t="t" r="r" b="b"/>
            <a:pathLst>
              <a:path w="168909" h="266065">
                <a:moveTo>
                  <a:pt x="26301" y="176136"/>
                </a:moveTo>
                <a:lnTo>
                  <a:pt x="0" y="178688"/>
                </a:lnTo>
                <a:lnTo>
                  <a:pt x="1969" y="197741"/>
                </a:lnTo>
                <a:lnTo>
                  <a:pt x="6734" y="214685"/>
                </a:lnTo>
                <a:lnTo>
                  <a:pt x="37249" y="252494"/>
                </a:lnTo>
                <a:lnTo>
                  <a:pt x="86791" y="265988"/>
                </a:lnTo>
                <a:lnTo>
                  <a:pt x="98802" y="265262"/>
                </a:lnTo>
                <a:lnTo>
                  <a:pt x="138042" y="251010"/>
                </a:lnTo>
                <a:lnTo>
                  <a:pt x="153649" y="235102"/>
                </a:lnTo>
                <a:lnTo>
                  <a:pt x="88569" y="235102"/>
                </a:lnTo>
                <a:lnTo>
                  <a:pt x="80189" y="234671"/>
                </a:lnTo>
                <a:lnTo>
                  <a:pt x="45148" y="219656"/>
                </a:lnTo>
                <a:lnTo>
                  <a:pt x="27784" y="186053"/>
                </a:lnTo>
                <a:lnTo>
                  <a:pt x="26301" y="176136"/>
                </a:lnTo>
                <a:close/>
              </a:path>
              <a:path w="168909" h="266065">
                <a:moveTo>
                  <a:pt x="82956" y="0"/>
                </a:moveTo>
                <a:lnTo>
                  <a:pt x="39593" y="10954"/>
                </a:lnTo>
                <a:lnTo>
                  <a:pt x="13431" y="42187"/>
                </a:lnTo>
                <a:lnTo>
                  <a:pt x="8420" y="70459"/>
                </a:lnTo>
                <a:lnTo>
                  <a:pt x="8852" y="79026"/>
                </a:lnTo>
                <a:lnTo>
                  <a:pt x="23928" y="114361"/>
                </a:lnTo>
                <a:lnTo>
                  <a:pt x="63759" y="137997"/>
                </a:lnTo>
                <a:lnTo>
                  <a:pt x="92773" y="147129"/>
                </a:lnTo>
                <a:lnTo>
                  <a:pt x="105032" y="151244"/>
                </a:lnTo>
                <a:lnTo>
                  <a:pt x="136309" y="171805"/>
                </a:lnTo>
                <a:lnTo>
                  <a:pt x="139623" y="177152"/>
                </a:lnTo>
                <a:lnTo>
                  <a:pt x="141147" y="183794"/>
                </a:lnTo>
                <a:lnTo>
                  <a:pt x="141147" y="191452"/>
                </a:lnTo>
                <a:lnTo>
                  <a:pt x="119866" y="228206"/>
                </a:lnTo>
                <a:lnTo>
                  <a:pt x="88569" y="235102"/>
                </a:lnTo>
                <a:lnTo>
                  <a:pt x="153649" y="235102"/>
                </a:lnTo>
                <a:lnTo>
                  <a:pt x="167651" y="199252"/>
                </a:lnTo>
                <a:lnTo>
                  <a:pt x="168465" y="188391"/>
                </a:lnTo>
                <a:lnTo>
                  <a:pt x="167696" y="177811"/>
                </a:lnTo>
                <a:lnTo>
                  <a:pt x="152853" y="142590"/>
                </a:lnTo>
                <a:lnTo>
                  <a:pt x="112052" y="117297"/>
                </a:lnTo>
                <a:lnTo>
                  <a:pt x="85509" y="109512"/>
                </a:lnTo>
                <a:lnTo>
                  <a:pt x="71011" y="105109"/>
                </a:lnTo>
                <a:lnTo>
                  <a:pt x="37323" y="81721"/>
                </a:lnTo>
                <a:lnTo>
                  <a:pt x="35217" y="67906"/>
                </a:lnTo>
                <a:lnTo>
                  <a:pt x="36027" y="59866"/>
                </a:lnTo>
                <a:lnTo>
                  <a:pt x="62893" y="32294"/>
                </a:lnTo>
                <a:lnTo>
                  <a:pt x="83718" y="29616"/>
                </a:lnTo>
                <a:lnTo>
                  <a:pt x="147581" y="29616"/>
                </a:lnTo>
                <a:lnTo>
                  <a:pt x="146167" y="27470"/>
                </a:lnTo>
                <a:lnTo>
                  <a:pt x="114865" y="5029"/>
                </a:lnTo>
                <a:lnTo>
                  <a:pt x="94294" y="436"/>
                </a:lnTo>
                <a:lnTo>
                  <a:pt x="82956" y="0"/>
                </a:lnTo>
                <a:close/>
              </a:path>
              <a:path w="168909" h="266065">
                <a:moveTo>
                  <a:pt x="147581" y="29616"/>
                </a:moveTo>
                <a:lnTo>
                  <a:pt x="83718" y="29616"/>
                </a:lnTo>
                <a:lnTo>
                  <a:pt x="94740" y="30386"/>
                </a:lnTo>
                <a:lnTo>
                  <a:pt x="104465" y="32713"/>
                </a:lnTo>
                <a:lnTo>
                  <a:pt x="133250" y="67364"/>
                </a:lnTo>
                <a:lnTo>
                  <a:pt x="135026" y="79146"/>
                </a:lnTo>
                <a:lnTo>
                  <a:pt x="161836" y="76580"/>
                </a:lnTo>
                <a:lnTo>
                  <a:pt x="161024" y="65139"/>
                </a:lnTo>
                <a:lnTo>
                  <a:pt x="159021" y="54536"/>
                </a:lnTo>
                <a:lnTo>
                  <a:pt x="155872" y="44748"/>
                </a:lnTo>
                <a:lnTo>
                  <a:pt x="151625" y="35750"/>
                </a:lnTo>
                <a:lnTo>
                  <a:pt x="147581" y="29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960612" y="904949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946572" y="903425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126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946572" y="8939000"/>
            <a:ext cx="28575" cy="80010"/>
          </a:xfrm>
          <a:custGeom>
            <a:avLst/>
            <a:gdLst/>
            <a:ahLst/>
            <a:cxnLst/>
            <a:rect l="l" t="t" r="r" b="b"/>
            <a:pathLst>
              <a:path w="28575" h="80009">
                <a:moveTo>
                  <a:pt x="0" y="80010"/>
                </a:moveTo>
                <a:lnTo>
                  <a:pt x="28079" y="80010"/>
                </a:lnTo>
                <a:lnTo>
                  <a:pt x="28079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46572" y="8923760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3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740333" y="915109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3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754373" y="9048220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740333" y="903298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475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740333" y="8939000"/>
            <a:ext cx="28575" cy="78740"/>
          </a:xfrm>
          <a:custGeom>
            <a:avLst/>
            <a:gdLst/>
            <a:ahLst/>
            <a:cxnLst/>
            <a:rect l="l" t="t" r="r" b="b"/>
            <a:pathLst>
              <a:path w="28575" h="78740">
                <a:moveTo>
                  <a:pt x="0" y="78740"/>
                </a:moveTo>
                <a:lnTo>
                  <a:pt x="28079" y="78740"/>
                </a:lnTo>
                <a:lnTo>
                  <a:pt x="28079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1740333" y="892376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87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759472" y="9222083"/>
            <a:ext cx="222589" cy="1508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001975" y="9222083"/>
            <a:ext cx="108991" cy="150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44412" y="9222079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0863"/>
                </a:lnTo>
              </a:path>
            </a:pathLst>
          </a:custGeom>
          <a:ln w="163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2182688" y="9219523"/>
            <a:ext cx="117932" cy="155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197912" y="8904540"/>
            <a:ext cx="186690" cy="266065"/>
          </a:xfrm>
          <a:custGeom>
            <a:avLst/>
            <a:gdLst/>
            <a:ahLst/>
            <a:cxnLst/>
            <a:rect l="l" t="t" r="r" b="b"/>
            <a:pathLst>
              <a:path w="186690" h="266065">
                <a:moveTo>
                  <a:pt x="99809" y="0"/>
                </a:moveTo>
                <a:lnTo>
                  <a:pt x="60679" y="8293"/>
                </a:lnTo>
                <a:lnTo>
                  <a:pt x="28716" y="33253"/>
                </a:lnTo>
                <a:lnTo>
                  <a:pt x="7317" y="74536"/>
                </a:lnTo>
                <a:lnTo>
                  <a:pt x="0" y="131457"/>
                </a:lnTo>
                <a:lnTo>
                  <a:pt x="813" y="152181"/>
                </a:lnTo>
                <a:lnTo>
                  <a:pt x="13004" y="205739"/>
                </a:lnTo>
                <a:lnTo>
                  <a:pt x="37211" y="243282"/>
                </a:lnTo>
                <a:lnTo>
                  <a:pt x="83076" y="264923"/>
                </a:lnTo>
                <a:lnTo>
                  <a:pt x="97243" y="265976"/>
                </a:lnTo>
                <a:lnTo>
                  <a:pt x="113283" y="264534"/>
                </a:lnTo>
                <a:lnTo>
                  <a:pt x="128101" y="260556"/>
                </a:lnTo>
                <a:lnTo>
                  <a:pt x="141724" y="253992"/>
                </a:lnTo>
                <a:lnTo>
                  <a:pt x="154177" y="244792"/>
                </a:lnTo>
                <a:lnTo>
                  <a:pt x="161052" y="236880"/>
                </a:lnTo>
                <a:lnTo>
                  <a:pt x="96748" y="236880"/>
                </a:lnTo>
                <a:lnTo>
                  <a:pt x="82147" y="235210"/>
                </a:lnTo>
                <a:lnTo>
                  <a:pt x="47218" y="210337"/>
                </a:lnTo>
                <a:lnTo>
                  <a:pt x="29991" y="155739"/>
                </a:lnTo>
                <a:lnTo>
                  <a:pt x="28841" y="130949"/>
                </a:lnTo>
                <a:lnTo>
                  <a:pt x="29415" y="114101"/>
                </a:lnTo>
                <a:lnTo>
                  <a:pt x="38023" y="73012"/>
                </a:lnTo>
                <a:lnTo>
                  <a:pt x="62534" y="39814"/>
                </a:lnTo>
                <a:lnTo>
                  <a:pt x="99555" y="28841"/>
                </a:lnTo>
                <a:lnTo>
                  <a:pt x="161973" y="28841"/>
                </a:lnTo>
                <a:lnTo>
                  <a:pt x="152387" y="18884"/>
                </a:lnTo>
                <a:lnTo>
                  <a:pt x="140903" y="10656"/>
                </a:lnTo>
                <a:lnTo>
                  <a:pt x="128298" y="4751"/>
                </a:lnTo>
                <a:lnTo>
                  <a:pt x="114593" y="1191"/>
                </a:lnTo>
                <a:lnTo>
                  <a:pt x="99809" y="0"/>
                </a:lnTo>
                <a:close/>
              </a:path>
              <a:path w="186690" h="266065">
                <a:moveTo>
                  <a:pt x="158521" y="171284"/>
                </a:moveTo>
                <a:lnTo>
                  <a:pt x="143869" y="211379"/>
                </a:lnTo>
                <a:lnTo>
                  <a:pt x="107698" y="235875"/>
                </a:lnTo>
                <a:lnTo>
                  <a:pt x="96748" y="236880"/>
                </a:lnTo>
                <a:lnTo>
                  <a:pt x="161052" y="236880"/>
                </a:lnTo>
                <a:lnTo>
                  <a:pt x="164692" y="232690"/>
                </a:lnTo>
                <a:lnTo>
                  <a:pt x="173631" y="217833"/>
                </a:lnTo>
                <a:lnTo>
                  <a:pt x="180945" y="200247"/>
                </a:lnTo>
                <a:lnTo>
                  <a:pt x="186588" y="179958"/>
                </a:lnTo>
                <a:lnTo>
                  <a:pt x="158521" y="171284"/>
                </a:lnTo>
                <a:close/>
              </a:path>
              <a:path w="186690" h="266065">
                <a:moveTo>
                  <a:pt x="161973" y="28841"/>
                </a:moveTo>
                <a:lnTo>
                  <a:pt x="99555" y="28841"/>
                </a:lnTo>
                <a:lnTo>
                  <a:pt x="118695" y="32189"/>
                </a:lnTo>
                <a:lnTo>
                  <a:pt x="134392" y="42216"/>
                </a:lnTo>
                <a:lnTo>
                  <a:pt x="146645" y="58893"/>
                </a:lnTo>
                <a:lnTo>
                  <a:pt x="155447" y="82194"/>
                </a:lnTo>
                <a:lnTo>
                  <a:pt x="183019" y="74536"/>
                </a:lnTo>
                <a:lnTo>
                  <a:pt x="177799" y="57152"/>
                </a:lnTo>
                <a:lnTo>
                  <a:pt x="170956" y="42114"/>
                </a:lnTo>
                <a:lnTo>
                  <a:pt x="162486" y="29375"/>
                </a:lnTo>
                <a:lnTo>
                  <a:pt x="161973" y="28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185655" y="9219523"/>
            <a:ext cx="117932" cy="155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1331919" y="9222080"/>
            <a:ext cx="83223" cy="150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1668347" y="8908884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7048"/>
                </a:lnTo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1441685" y="9044769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275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1427899" y="9029529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150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441685" y="8908879"/>
            <a:ext cx="0" cy="105410"/>
          </a:xfrm>
          <a:custGeom>
            <a:avLst/>
            <a:gdLst/>
            <a:ahLst/>
            <a:cxnLst/>
            <a:rect l="l" t="t" r="r" b="b"/>
            <a:pathLst>
              <a:path h="105409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275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1579270" y="9044668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4">
                <a:moveTo>
                  <a:pt x="0" y="0"/>
                </a:moveTo>
                <a:lnTo>
                  <a:pt x="0" y="121259"/>
                </a:lnTo>
              </a:path>
            </a:pathLst>
          </a:custGeom>
          <a:ln w="27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579270" y="8908879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89"/>
                </a:lnTo>
              </a:path>
            </a:pathLst>
          </a:custGeom>
          <a:ln w="27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1492217" y="9219527"/>
            <a:ext cx="117932" cy="155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636949" y="9222080"/>
            <a:ext cx="97256" cy="150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3214" y="2168946"/>
            <a:ext cx="11498371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5" smtClean="0"/>
              <a:t>Association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5" smtClean="0"/>
              <a:t> </a:t>
            </a:r>
            <a:r>
              <a:rPr spc="35" smtClean="0"/>
              <a:t>Iroquois</a:t>
            </a:r>
            <a:r>
              <a:rPr spc="-10" smtClean="0"/>
              <a:t> </a:t>
            </a:r>
            <a:r>
              <a:rPr spc="45" smtClean="0"/>
              <a:t>and</a:t>
            </a:r>
            <a:r>
              <a:rPr spc="-15" smtClean="0"/>
              <a:t> </a:t>
            </a:r>
            <a:r>
              <a:rPr spc="40" smtClean="0"/>
              <a:t>Allied</a:t>
            </a:r>
            <a:r>
              <a:rPr spc="-10" smtClean="0"/>
              <a:t> </a:t>
            </a:r>
            <a:r>
              <a:rPr spc="30" smtClean="0"/>
              <a:t>Indians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35" smtClean="0"/>
              <a:t>Grand</a:t>
            </a:r>
            <a:r>
              <a:rPr spc="-10" smtClean="0"/>
              <a:t> </a:t>
            </a:r>
            <a:r>
              <a:rPr spc="30" smtClean="0"/>
              <a:t>Council</a:t>
            </a:r>
            <a:r>
              <a:rPr spc="-15" smtClean="0"/>
              <a:t> </a:t>
            </a:r>
            <a:r>
              <a:rPr spc="20" smtClean="0"/>
              <a:t>Treaty</a:t>
            </a:r>
            <a:r>
              <a:rPr spc="-10" smtClean="0"/>
              <a:t> </a:t>
            </a:r>
            <a:r>
              <a:rPr spc="65" smtClean="0"/>
              <a:t>#3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0" smtClean="0"/>
              <a:t> </a:t>
            </a:r>
            <a:r>
              <a:rPr spc="45" smtClean="0"/>
              <a:t>Independent</a:t>
            </a:r>
            <a:r>
              <a:rPr spc="-15" smtClean="0"/>
              <a:t> </a:t>
            </a:r>
            <a:r>
              <a:rPr spc="30" smtClean="0"/>
              <a:t>First</a:t>
            </a:r>
            <a:r>
              <a:rPr spc="-15" smtClean="0"/>
              <a:t> </a:t>
            </a:r>
            <a:r>
              <a:rPr spc="45" smtClean="0"/>
              <a:t>Nations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Nishnawbe</a:t>
            </a:r>
            <a:r>
              <a:rPr spc="-10" smtClean="0"/>
              <a:t> </a:t>
            </a:r>
            <a:r>
              <a:rPr spc="35" smtClean="0"/>
              <a:t>Aski</a:t>
            </a:r>
            <a:r>
              <a:rPr spc="-15" smtClean="0"/>
              <a:t> </a:t>
            </a:r>
            <a:r>
              <a:rPr spc="55" smtClean="0"/>
              <a:t>Nation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Union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0" smtClean="0"/>
              <a:t> </a:t>
            </a:r>
            <a:r>
              <a:rPr spc="45" smtClean="0"/>
              <a:t>Ontario</a:t>
            </a:r>
            <a:r>
              <a:rPr spc="-15" smtClean="0"/>
              <a:t> </a:t>
            </a:r>
            <a:r>
              <a:rPr spc="30" smtClean="0"/>
              <a:t>Indians</a:t>
            </a:r>
            <a:endParaRPr spc="3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8470900"/>
          </a:xfrm>
          <a:custGeom>
            <a:avLst/>
            <a:gdLst/>
            <a:ahLst/>
            <a:cxnLst/>
            <a:rect l="l" t="t" r="r" b="b"/>
            <a:pathLst>
              <a:path w="13004800" h="8470900">
                <a:moveTo>
                  <a:pt x="0" y="8470900"/>
                </a:moveTo>
                <a:lnTo>
                  <a:pt x="13004800" y="8470900"/>
                </a:lnTo>
                <a:lnTo>
                  <a:pt x="13004800" y="0"/>
                </a:lnTo>
                <a:lnTo>
                  <a:pt x="0" y="0"/>
                </a:lnTo>
                <a:lnTo>
                  <a:pt x="0" y="847090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406312" cy="974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8470900"/>
            <a:ext cx="13004800" cy="1282700"/>
          </a:xfrm>
          <a:custGeom>
            <a:avLst/>
            <a:gdLst/>
            <a:ahLst/>
            <a:cxnLst/>
            <a:rect l="l" t="t" r="r" b="b"/>
            <a:pathLst>
              <a:path w="13004800" h="1282700">
                <a:moveTo>
                  <a:pt x="0" y="1282700"/>
                </a:moveTo>
                <a:lnTo>
                  <a:pt x="13004800" y="1282700"/>
                </a:lnTo>
                <a:lnTo>
                  <a:pt x="13004800" y="0"/>
                </a:lnTo>
                <a:lnTo>
                  <a:pt x="0" y="0"/>
                </a:lnTo>
                <a:lnTo>
                  <a:pt x="0" y="1282700"/>
                </a:lnTo>
                <a:close/>
              </a:path>
            </a:pathLst>
          </a:custGeom>
          <a:solidFill>
            <a:srgbClr val="AB2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59997" y="8774198"/>
            <a:ext cx="879571" cy="712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123987" y="8904533"/>
            <a:ext cx="168910" cy="266065"/>
          </a:xfrm>
          <a:custGeom>
            <a:avLst/>
            <a:gdLst/>
            <a:ahLst/>
            <a:cxnLst/>
            <a:rect l="l" t="t" r="r" b="b"/>
            <a:pathLst>
              <a:path w="168909" h="266065">
                <a:moveTo>
                  <a:pt x="26301" y="176136"/>
                </a:moveTo>
                <a:lnTo>
                  <a:pt x="0" y="178688"/>
                </a:lnTo>
                <a:lnTo>
                  <a:pt x="1969" y="197741"/>
                </a:lnTo>
                <a:lnTo>
                  <a:pt x="6734" y="214685"/>
                </a:lnTo>
                <a:lnTo>
                  <a:pt x="37249" y="252494"/>
                </a:lnTo>
                <a:lnTo>
                  <a:pt x="86791" y="265988"/>
                </a:lnTo>
                <a:lnTo>
                  <a:pt x="98802" y="265262"/>
                </a:lnTo>
                <a:lnTo>
                  <a:pt x="138042" y="251010"/>
                </a:lnTo>
                <a:lnTo>
                  <a:pt x="153649" y="235102"/>
                </a:lnTo>
                <a:lnTo>
                  <a:pt x="88569" y="235102"/>
                </a:lnTo>
                <a:lnTo>
                  <a:pt x="80189" y="234671"/>
                </a:lnTo>
                <a:lnTo>
                  <a:pt x="45148" y="219656"/>
                </a:lnTo>
                <a:lnTo>
                  <a:pt x="27784" y="186053"/>
                </a:lnTo>
                <a:lnTo>
                  <a:pt x="26301" y="176136"/>
                </a:lnTo>
                <a:close/>
              </a:path>
              <a:path w="168909" h="266065">
                <a:moveTo>
                  <a:pt x="82956" y="0"/>
                </a:moveTo>
                <a:lnTo>
                  <a:pt x="39593" y="10954"/>
                </a:lnTo>
                <a:lnTo>
                  <a:pt x="13431" y="42187"/>
                </a:lnTo>
                <a:lnTo>
                  <a:pt x="8420" y="70459"/>
                </a:lnTo>
                <a:lnTo>
                  <a:pt x="8852" y="79026"/>
                </a:lnTo>
                <a:lnTo>
                  <a:pt x="23928" y="114361"/>
                </a:lnTo>
                <a:lnTo>
                  <a:pt x="63759" y="137997"/>
                </a:lnTo>
                <a:lnTo>
                  <a:pt x="92773" y="147129"/>
                </a:lnTo>
                <a:lnTo>
                  <a:pt x="105032" y="151244"/>
                </a:lnTo>
                <a:lnTo>
                  <a:pt x="136309" y="171805"/>
                </a:lnTo>
                <a:lnTo>
                  <a:pt x="139623" y="177152"/>
                </a:lnTo>
                <a:lnTo>
                  <a:pt x="141147" y="183794"/>
                </a:lnTo>
                <a:lnTo>
                  <a:pt x="141147" y="191452"/>
                </a:lnTo>
                <a:lnTo>
                  <a:pt x="119866" y="228206"/>
                </a:lnTo>
                <a:lnTo>
                  <a:pt x="88569" y="235102"/>
                </a:lnTo>
                <a:lnTo>
                  <a:pt x="153649" y="235102"/>
                </a:lnTo>
                <a:lnTo>
                  <a:pt x="167651" y="199252"/>
                </a:lnTo>
                <a:lnTo>
                  <a:pt x="168465" y="188391"/>
                </a:lnTo>
                <a:lnTo>
                  <a:pt x="167696" y="177811"/>
                </a:lnTo>
                <a:lnTo>
                  <a:pt x="152853" y="142590"/>
                </a:lnTo>
                <a:lnTo>
                  <a:pt x="112052" y="117297"/>
                </a:lnTo>
                <a:lnTo>
                  <a:pt x="85509" y="109512"/>
                </a:lnTo>
                <a:lnTo>
                  <a:pt x="71011" y="105109"/>
                </a:lnTo>
                <a:lnTo>
                  <a:pt x="37323" y="81721"/>
                </a:lnTo>
                <a:lnTo>
                  <a:pt x="35217" y="67906"/>
                </a:lnTo>
                <a:lnTo>
                  <a:pt x="36027" y="59866"/>
                </a:lnTo>
                <a:lnTo>
                  <a:pt x="62893" y="32294"/>
                </a:lnTo>
                <a:lnTo>
                  <a:pt x="83718" y="29616"/>
                </a:lnTo>
                <a:lnTo>
                  <a:pt x="147581" y="29616"/>
                </a:lnTo>
                <a:lnTo>
                  <a:pt x="146167" y="27470"/>
                </a:lnTo>
                <a:lnTo>
                  <a:pt x="114865" y="5029"/>
                </a:lnTo>
                <a:lnTo>
                  <a:pt x="94294" y="436"/>
                </a:lnTo>
                <a:lnTo>
                  <a:pt x="82956" y="0"/>
                </a:lnTo>
                <a:close/>
              </a:path>
              <a:path w="168909" h="266065">
                <a:moveTo>
                  <a:pt x="147581" y="29616"/>
                </a:moveTo>
                <a:lnTo>
                  <a:pt x="83718" y="29616"/>
                </a:lnTo>
                <a:lnTo>
                  <a:pt x="94740" y="30386"/>
                </a:lnTo>
                <a:lnTo>
                  <a:pt x="104465" y="32713"/>
                </a:lnTo>
                <a:lnTo>
                  <a:pt x="133250" y="67364"/>
                </a:lnTo>
                <a:lnTo>
                  <a:pt x="135026" y="79146"/>
                </a:lnTo>
                <a:lnTo>
                  <a:pt x="161836" y="76580"/>
                </a:lnTo>
                <a:lnTo>
                  <a:pt x="161024" y="65139"/>
                </a:lnTo>
                <a:lnTo>
                  <a:pt x="159021" y="54536"/>
                </a:lnTo>
                <a:lnTo>
                  <a:pt x="155872" y="44748"/>
                </a:lnTo>
                <a:lnTo>
                  <a:pt x="151625" y="35750"/>
                </a:lnTo>
                <a:lnTo>
                  <a:pt x="147581" y="29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960612" y="9049490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946572" y="903425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126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946572" y="8939000"/>
            <a:ext cx="28575" cy="80010"/>
          </a:xfrm>
          <a:custGeom>
            <a:avLst/>
            <a:gdLst/>
            <a:ahLst/>
            <a:cxnLst/>
            <a:rect l="l" t="t" r="r" b="b"/>
            <a:pathLst>
              <a:path w="28575" h="80009">
                <a:moveTo>
                  <a:pt x="0" y="80010"/>
                </a:moveTo>
                <a:lnTo>
                  <a:pt x="28079" y="80010"/>
                </a:lnTo>
                <a:lnTo>
                  <a:pt x="28079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46572" y="8923760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43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740333" y="9151090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7238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754373" y="9048220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740333" y="903298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475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740333" y="8939000"/>
            <a:ext cx="28575" cy="78740"/>
          </a:xfrm>
          <a:custGeom>
            <a:avLst/>
            <a:gdLst/>
            <a:ahLst/>
            <a:cxnLst/>
            <a:rect l="l" t="t" r="r" b="b"/>
            <a:pathLst>
              <a:path w="28575" h="78740">
                <a:moveTo>
                  <a:pt x="0" y="78740"/>
                </a:moveTo>
                <a:lnTo>
                  <a:pt x="28079" y="78740"/>
                </a:lnTo>
                <a:lnTo>
                  <a:pt x="28079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1740333" y="892376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387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759472" y="9222083"/>
            <a:ext cx="222589" cy="1508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001975" y="9222083"/>
            <a:ext cx="108991" cy="150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44412" y="9222079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0863"/>
                </a:lnTo>
              </a:path>
            </a:pathLst>
          </a:custGeom>
          <a:ln w="163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2182688" y="9219523"/>
            <a:ext cx="117932" cy="155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197912" y="8904540"/>
            <a:ext cx="186690" cy="266065"/>
          </a:xfrm>
          <a:custGeom>
            <a:avLst/>
            <a:gdLst/>
            <a:ahLst/>
            <a:cxnLst/>
            <a:rect l="l" t="t" r="r" b="b"/>
            <a:pathLst>
              <a:path w="186690" h="266065">
                <a:moveTo>
                  <a:pt x="99809" y="0"/>
                </a:moveTo>
                <a:lnTo>
                  <a:pt x="60679" y="8293"/>
                </a:lnTo>
                <a:lnTo>
                  <a:pt x="28716" y="33253"/>
                </a:lnTo>
                <a:lnTo>
                  <a:pt x="7317" y="74536"/>
                </a:lnTo>
                <a:lnTo>
                  <a:pt x="0" y="131457"/>
                </a:lnTo>
                <a:lnTo>
                  <a:pt x="813" y="152181"/>
                </a:lnTo>
                <a:lnTo>
                  <a:pt x="13004" y="205739"/>
                </a:lnTo>
                <a:lnTo>
                  <a:pt x="37211" y="243282"/>
                </a:lnTo>
                <a:lnTo>
                  <a:pt x="83076" y="264923"/>
                </a:lnTo>
                <a:lnTo>
                  <a:pt x="97243" y="265976"/>
                </a:lnTo>
                <a:lnTo>
                  <a:pt x="113283" y="264534"/>
                </a:lnTo>
                <a:lnTo>
                  <a:pt x="128101" y="260556"/>
                </a:lnTo>
                <a:lnTo>
                  <a:pt x="141724" y="253992"/>
                </a:lnTo>
                <a:lnTo>
                  <a:pt x="154177" y="244792"/>
                </a:lnTo>
                <a:lnTo>
                  <a:pt x="161052" y="236880"/>
                </a:lnTo>
                <a:lnTo>
                  <a:pt x="96748" y="236880"/>
                </a:lnTo>
                <a:lnTo>
                  <a:pt x="82147" y="235210"/>
                </a:lnTo>
                <a:lnTo>
                  <a:pt x="47218" y="210337"/>
                </a:lnTo>
                <a:lnTo>
                  <a:pt x="29991" y="155739"/>
                </a:lnTo>
                <a:lnTo>
                  <a:pt x="28841" y="130949"/>
                </a:lnTo>
                <a:lnTo>
                  <a:pt x="29415" y="114101"/>
                </a:lnTo>
                <a:lnTo>
                  <a:pt x="38023" y="73012"/>
                </a:lnTo>
                <a:lnTo>
                  <a:pt x="62534" y="39814"/>
                </a:lnTo>
                <a:lnTo>
                  <a:pt x="99555" y="28841"/>
                </a:lnTo>
                <a:lnTo>
                  <a:pt x="161973" y="28841"/>
                </a:lnTo>
                <a:lnTo>
                  <a:pt x="152387" y="18884"/>
                </a:lnTo>
                <a:lnTo>
                  <a:pt x="140903" y="10656"/>
                </a:lnTo>
                <a:lnTo>
                  <a:pt x="128298" y="4751"/>
                </a:lnTo>
                <a:lnTo>
                  <a:pt x="114593" y="1191"/>
                </a:lnTo>
                <a:lnTo>
                  <a:pt x="99809" y="0"/>
                </a:lnTo>
                <a:close/>
              </a:path>
              <a:path w="186690" h="266065">
                <a:moveTo>
                  <a:pt x="158521" y="171284"/>
                </a:moveTo>
                <a:lnTo>
                  <a:pt x="143869" y="211379"/>
                </a:lnTo>
                <a:lnTo>
                  <a:pt x="107698" y="235875"/>
                </a:lnTo>
                <a:lnTo>
                  <a:pt x="96748" y="236880"/>
                </a:lnTo>
                <a:lnTo>
                  <a:pt x="161052" y="236880"/>
                </a:lnTo>
                <a:lnTo>
                  <a:pt x="164692" y="232690"/>
                </a:lnTo>
                <a:lnTo>
                  <a:pt x="173631" y="217833"/>
                </a:lnTo>
                <a:lnTo>
                  <a:pt x="180945" y="200247"/>
                </a:lnTo>
                <a:lnTo>
                  <a:pt x="186588" y="179958"/>
                </a:lnTo>
                <a:lnTo>
                  <a:pt x="158521" y="171284"/>
                </a:lnTo>
                <a:close/>
              </a:path>
              <a:path w="186690" h="266065">
                <a:moveTo>
                  <a:pt x="161973" y="28841"/>
                </a:moveTo>
                <a:lnTo>
                  <a:pt x="99555" y="28841"/>
                </a:lnTo>
                <a:lnTo>
                  <a:pt x="118695" y="32189"/>
                </a:lnTo>
                <a:lnTo>
                  <a:pt x="134392" y="42216"/>
                </a:lnTo>
                <a:lnTo>
                  <a:pt x="146645" y="58893"/>
                </a:lnTo>
                <a:lnTo>
                  <a:pt x="155447" y="82194"/>
                </a:lnTo>
                <a:lnTo>
                  <a:pt x="183019" y="74536"/>
                </a:lnTo>
                <a:lnTo>
                  <a:pt x="177799" y="57152"/>
                </a:lnTo>
                <a:lnTo>
                  <a:pt x="170956" y="42114"/>
                </a:lnTo>
                <a:lnTo>
                  <a:pt x="162486" y="29375"/>
                </a:lnTo>
                <a:lnTo>
                  <a:pt x="161973" y="28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185655" y="9219523"/>
            <a:ext cx="117932" cy="155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1331919" y="9222080"/>
            <a:ext cx="83223" cy="150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1668347" y="8908884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7048"/>
                </a:lnTo>
              </a:path>
            </a:pathLst>
          </a:custGeom>
          <a:ln w="28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1441685" y="9044769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275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1427899" y="9029529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150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441685" y="8908879"/>
            <a:ext cx="0" cy="105410"/>
          </a:xfrm>
          <a:custGeom>
            <a:avLst/>
            <a:gdLst/>
            <a:ahLst/>
            <a:cxnLst/>
            <a:rect l="l" t="t" r="r" b="b"/>
            <a:pathLst>
              <a:path h="105409">
                <a:moveTo>
                  <a:pt x="0" y="0"/>
                </a:moveTo>
                <a:lnTo>
                  <a:pt x="0" y="105410"/>
                </a:lnTo>
              </a:path>
            </a:pathLst>
          </a:custGeom>
          <a:ln w="275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1579270" y="9044668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4">
                <a:moveTo>
                  <a:pt x="0" y="0"/>
                </a:moveTo>
                <a:lnTo>
                  <a:pt x="0" y="121259"/>
                </a:lnTo>
              </a:path>
            </a:pathLst>
          </a:custGeom>
          <a:ln w="27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579270" y="8908879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89"/>
                </a:lnTo>
              </a:path>
            </a:pathLst>
          </a:custGeom>
          <a:ln w="275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1492217" y="9219527"/>
            <a:ext cx="117932" cy="155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636949" y="9222080"/>
            <a:ext cx="97256" cy="150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B251F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5" smtClean="0"/>
              <a:t>Association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5" smtClean="0"/>
              <a:t> </a:t>
            </a:r>
            <a:r>
              <a:rPr spc="35" smtClean="0"/>
              <a:t>Iroquois</a:t>
            </a:r>
            <a:r>
              <a:rPr spc="-10" smtClean="0"/>
              <a:t> </a:t>
            </a:r>
            <a:r>
              <a:rPr spc="45" smtClean="0"/>
              <a:t>and</a:t>
            </a:r>
            <a:r>
              <a:rPr spc="-15" smtClean="0"/>
              <a:t> </a:t>
            </a:r>
            <a:r>
              <a:rPr spc="40" smtClean="0"/>
              <a:t>Allied</a:t>
            </a:r>
            <a:r>
              <a:rPr spc="-10" smtClean="0"/>
              <a:t> </a:t>
            </a:r>
            <a:r>
              <a:rPr spc="30" smtClean="0"/>
              <a:t>Indians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35" smtClean="0"/>
              <a:t>Grand</a:t>
            </a:r>
            <a:r>
              <a:rPr spc="-10" smtClean="0"/>
              <a:t> </a:t>
            </a:r>
            <a:r>
              <a:rPr spc="30" smtClean="0"/>
              <a:t>Council</a:t>
            </a:r>
            <a:r>
              <a:rPr spc="-15" smtClean="0"/>
              <a:t> </a:t>
            </a:r>
            <a:r>
              <a:rPr spc="20" smtClean="0"/>
              <a:t>Treaty</a:t>
            </a:r>
            <a:r>
              <a:rPr spc="-10" smtClean="0"/>
              <a:t> </a:t>
            </a:r>
            <a:r>
              <a:rPr spc="65" smtClean="0"/>
              <a:t>#3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0" smtClean="0"/>
              <a:t> </a:t>
            </a:r>
            <a:r>
              <a:rPr spc="45" smtClean="0"/>
              <a:t>Independent</a:t>
            </a:r>
            <a:r>
              <a:rPr spc="-15" smtClean="0"/>
              <a:t> </a:t>
            </a:r>
            <a:r>
              <a:rPr spc="30" smtClean="0"/>
              <a:t>First</a:t>
            </a:r>
            <a:r>
              <a:rPr spc="-15" smtClean="0"/>
              <a:t> </a:t>
            </a:r>
            <a:r>
              <a:rPr spc="45" smtClean="0"/>
              <a:t>Nations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Nishnawbe</a:t>
            </a:r>
            <a:r>
              <a:rPr spc="-10" smtClean="0"/>
              <a:t> </a:t>
            </a:r>
            <a:r>
              <a:rPr spc="35" smtClean="0"/>
              <a:t>Aski</a:t>
            </a:r>
            <a:r>
              <a:rPr spc="-15" smtClean="0"/>
              <a:t> </a:t>
            </a:r>
            <a:r>
              <a:rPr spc="55" smtClean="0"/>
              <a:t>Nation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Union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0" smtClean="0"/>
              <a:t> </a:t>
            </a:r>
            <a:r>
              <a:rPr spc="45" smtClean="0"/>
              <a:t>Ontario</a:t>
            </a:r>
            <a:r>
              <a:rPr spc="-15" smtClean="0"/>
              <a:t> </a:t>
            </a:r>
            <a:r>
              <a:rPr spc="30" smtClean="0"/>
              <a:t>Indians</a:t>
            </a:r>
            <a:endParaRPr spc="3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B251F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5" smtClean="0"/>
              <a:t>Association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5" smtClean="0"/>
              <a:t> </a:t>
            </a:r>
            <a:r>
              <a:rPr spc="35" smtClean="0"/>
              <a:t>Iroquois</a:t>
            </a:r>
            <a:r>
              <a:rPr spc="-10" smtClean="0"/>
              <a:t> </a:t>
            </a:r>
            <a:r>
              <a:rPr spc="45" smtClean="0"/>
              <a:t>and</a:t>
            </a:r>
            <a:r>
              <a:rPr spc="-15" smtClean="0"/>
              <a:t> </a:t>
            </a:r>
            <a:r>
              <a:rPr spc="40" smtClean="0"/>
              <a:t>Allied</a:t>
            </a:r>
            <a:r>
              <a:rPr spc="-10" smtClean="0"/>
              <a:t> </a:t>
            </a:r>
            <a:r>
              <a:rPr spc="30" smtClean="0"/>
              <a:t>Indians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35" smtClean="0"/>
              <a:t>Grand</a:t>
            </a:r>
            <a:r>
              <a:rPr spc="-10" smtClean="0"/>
              <a:t> </a:t>
            </a:r>
            <a:r>
              <a:rPr spc="30" smtClean="0"/>
              <a:t>Council</a:t>
            </a:r>
            <a:r>
              <a:rPr spc="-15" smtClean="0"/>
              <a:t> </a:t>
            </a:r>
            <a:r>
              <a:rPr spc="20" smtClean="0"/>
              <a:t>Treaty</a:t>
            </a:r>
            <a:r>
              <a:rPr spc="-10" smtClean="0"/>
              <a:t> </a:t>
            </a:r>
            <a:r>
              <a:rPr spc="65" smtClean="0"/>
              <a:t>#3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0" smtClean="0"/>
              <a:t> </a:t>
            </a:r>
            <a:r>
              <a:rPr spc="45" smtClean="0"/>
              <a:t>Independent</a:t>
            </a:r>
            <a:r>
              <a:rPr spc="-15" smtClean="0"/>
              <a:t> </a:t>
            </a:r>
            <a:r>
              <a:rPr spc="30" smtClean="0"/>
              <a:t>First</a:t>
            </a:r>
            <a:r>
              <a:rPr spc="-15" smtClean="0"/>
              <a:t> </a:t>
            </a:r>
            <a:r>
              <a:rPr spc="45" smtClean="0"/>
              <a:t>Nations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Nishnawbe</a:t>
            </a:r>
            <a:r>
              <a:rPr spc="-10" smtClean="0"/>
              <a:t> </a:t>
            </a:r>
            <a:r>
              <a:rPr spc="35" smtClean="0"/>
              <a:t>Aski</a:t>
            </a:r>
            <a:r>
              <a:rPr spc="-15" smtClean="0"/>
              <a:t> </a:t>
            </a:r>
            <a:r>
              <a:rPr spc="55" smtClean="0"/>
              <a:t>Nation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Union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0" smtClean="0"/>
              <a:t> </a:t>
            </a:r>
            <a:r>
              <a:rPr spc="45" smtClean="0"/>
              <a:t>Ontario</a:t>
            </a:r>
            <a:r>
              <a:rPr spc="-15" smtClean="0"/>
              <a:t> </a:t>
            </a:r>
            <a:r>
              <a:rPr spc="30" smtClean="0"/>
              <a:t>Indians</a:t>
            </a:r>
            <a:endParaRPr spc="3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B251F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5" smtClean="0"/>
              <a:t>Association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5" smtClean="0"/>
              <a:t> </a:t>
            </a:r>
            <a:r>
              <a:rPr spc="35" smtClean="0"/>
              <a:t>Iroquois</a:t>
            </a:r>
            <a:r>
              <a:rPr spc="-10" smtClean="0"/>
              <a:t> </a:t>
            </a:r>
            <a:r>
              <a:rPr spc="45" smtClean="0"/>
              <a:t>and</a:t>
            </a:r>
            <a:r>
              <a:rPr spc="-15" smtClean="0"/>
              <a:t> </a:t>
            </a:r>
            <a:r>
              <a:rPr spc="40" smtClean="0"/>
              <a:t>Allied</a:t>
            </a:r>
            <a:r>
              <a:rPr spc="-10" smtClean="0"/>
              <a:t> </a:t>
            </a:r>
            <a:r>
              <a:rPr spc="30" smtClean="0"/>
              <a:t>Indians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35" smtClean="0"/>
              <a:t>Grand</a:t>
            </a:r>
            <a:r>
              <a:rPr spc="-10" smtClean="0"/>
              <a:t> </a:t>
            </a:r>
            <a:r>
              <a:rPr spc="30" smtClean="0"/>
              <a:t>Council</a:t>
            </a:r>
            <a:r>
              <a:rPr spc="-15" smtClean="0"/>
              <a:t> </a:t>
            </a:r>
            <a:r>
              <a:rPr spc="20" smtClean="0"/>
              <a:t>Treaty</a:t>
            </a:r>
            <a:r>
              <a:rPr spc="-10" smtClean="0"/>
              <a:t> </a:t>
            </a:r>
            <a:r>
              <a:rPr spc="65" smtClean="0"/>
              <a:t>#3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0" smtClean="0"/>
              <a:t> </a:t>
            </a:r>
            <a:r>
              <a:rPr spc="45" smtClean="0"/>
              <a:t>Independent</a:t>
            </a:r>
            <a:r>
              <a:rPr spc="-15" smtClean="0"/>
              <a:t> </a:t>
            </a:r>
            <a:r>
              <a:rPr spc="30" smtClean="0"/>
              <a:t>First</a:t>
            </a:r>
            <a:r>
              <a:rPr spc="-15" smtClean="0"/>
              <a:t> </a:t>
            </a:r>
            <a:r>
              <a:rPr spc="45" smtClean="0"/>
              <a:t>Nations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Nishnawbe</a:t>
            </a:r>
            <a:r>
              <a:rPr spc="-10" smtClean="0"/>
              <a:t> </a:t>
            </a:r>
            <a:r>
              <a:rPr spc="35" smtClean="0"/>
              <a:t>Aski</a:t>
            </a:r>
            <a:r>
              <a:rPr spc="-15" smtClean="0"/>
              <a:t> </a:t>
            </a:r>
            <a:r>
              <a:rPr spc="55" smtClean="0"/>
              <a:t>Nation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Union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0" smtClean="0"/>
              <a:t> </a:t>
            </a:r>
            <a:r>
              <a:rPr spc="45" smtClean="0"/>
              <a:t>Ontario</a:t>
            </a:r>
            <a:r>
              <a:rPr spc="-15" smtClean="0"/>
              <a:t> </a:t>
            </a:r>
            <a:r>
              <a:rPr spc="30" smtClean="0"/>
              <a:t>Indians</a:t>
            </a:r>
            <a:endParaRPr spc="3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5" smtClean="0"/>
              <a:t>Association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5" smtClean="0"/>
              <a:t> </a:t>
            </a:r>
            <a:r>
              <a:rPr spc="35" smtClean="0"/>
              <a:t>Iroquois</a:t>
            </a:r>
            <a:r>
              <a:rPr spc="-10" smtClean="0"/>
              <a:t> </a:t>
            </a:r>
            <a:r>
              <a:rPr spc="45" smtClean="0"/>
              <a:t>and</a:t>
            </a:r>
            <a:r>
              <a:rPr spc="-15" smtClean="0"/>
              <a:t> </a:t>
            </a:r>
            <a:r>
              <a:rPr spc="40" smtClean="0"/>
              <a:t>Allied</a:t>
            </a:r>
            <a:r>
              <a:rPr spc="-10" smtClean="0"/>
              <a:t> </a:t>
            </a:r>
            <a:r>
              <a:rPr spc="30" smtClean="0"/>
              <a:t>Indians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35" smtClean="0"/>
              <a:t>Grand</a:t>
            </a:r>
            <a:r>
              <a:rPr spc="-10" smtClean="0"/>
              <a:t> </a:t>
            </a:r>
            <a:r>
              <a:rPr spc="30" smtClean="0"/>
              <a:t>Council</a:t>
            </a:r>
            <a:r>
              <a:rPr spc="-15" smtClean="0"/>
              <a:t> </a:t>
            </a:r>
            <a:r>
              <a:rPr spc="20" smtClean="0"/>
              <a:t>Treaty</a:t>
            </a:r>
            <a:r>
              <a:rPr spc="-10" smtClean="0"/>
              <a:t> </a:t>
            </a:r>
            <a:r>
              <a:rPr spc="65" smtClean="0"/>
              <a:t>#3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0" smtClean="0"/>
              <a:t> </a:t>
            </a:r>
            <a:r>
              <a:rPr spc="45" smtClean="0"/>
              <a:t>Independent</a:t>
            </a:r>
            <a:r>
              <a:rPr spc="-15" smtClean="0"/>
              <a:t> </a:t>
            </a:r>
            <a:r>
              <a:rPr spc="30" smtClean="0"/>
              <a:t>First</a:t>
            </a:r>
            <a:r>
              <a:rPr spc="-15" smtClean="0"/>
              <a:t> </a:t>
            </a:r>
            <a:r>
              <a:rPr spc="45" smtClean="0"/>
              <a:t>Nations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Nishnawbe</a:t>
            </a:r>
            <a:r>
              <a:rPr spc="-10" smtClean="0"/>
              <a:t> </a:t>
            </a:r>
            <a:r>
              <a:rPr spc="35" smtClean="0"/>
              <a:t>Aski</a:t>
            </a:r>
            <a:r>
              <a:rPr spc="-15" smtClean="0"/>
              <a:t> </a:t>
            </a:r>
            <a:r>
              <a:rPr spc="55" smtClean="0"/>
              <a:t>Nation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Union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0" smtClean="0"/>
              <a:t> </a:t>
            </a:r>
            <a:r>
              <a:rPr spc="45" smtClean="0"/>
              <a:t>Ontario</a:t>
            </a:r>
            <a:r>
              <a:rPr spc="-15" smtClean="0"/>
              <a:t> </a:t>
            </a:r>
            <a:r>
              <a:rPr spc="30" smtClean="0"/>
              <a:t>Indians</a:t>
            </a:r>
            <a:endParaRPr spc="3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4080" y="519296"/>
            <a:ext cx="9428480" cy="369332"/>
          </a:xfrm>
        </p:spPr>
        <p:txBody>
          <a:bodyPr/>
          <a:lstStyle>
            <a:lvl1pPr>
              <a:defRPr>
                <a:solidFill>
                  <a:srgbClr val="242E7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94080" y="2354154"/>
            <a:ext cx="5527040" cy="138499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83680" y="2354154"/>
            <a:ext cx="5527040" cy="1384995"/>
          </a:xfrm>
        </p:spPr>
        <p:txBody>
          <a:bodyPr/>
          <a:lstStyle>
            <a:lvl1pPr>
              <a:defRPr baseline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09" y="121722"/>
            <a:ext cx="2930937" cy="100301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94080" y="2120603"/>
            <a:ext cx="1121664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4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8470900"/>
          </a:xfrm>
          <a:custGeom>
            <a:avLst/>
            <a:gdLst/>
            <a:ahLst/>
            <a:cxnLst/>
            <a:rect l="l" t="t" r="r" b="b"/>
            <a:pathLst>
              <a:path w="13004800" h="8470900">
                <a:moveTo>
                  <a:pt x="0" y="8470900"/>
                </a:moveTo>
                <a:lnTo>
                  <a:pt x="13004800" y="8470900"/>
                </a:lnTo>
                <a:lnTo>
                  <a:pt x="13004800" y="0"/>
                </a:lnTo>
                <a:lnTo>
                  <a:pt x="0" y="0"/>
                </a:lnTo>
                <a:lnTo>
                  <a:pt x="0" y="847090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406312" cy="97431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300" y="1849783"/>
            <a:ext cx="1150620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AB251F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300" y="2361542"/>
            <a:ext cx="11506200" cy="3410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0100" y="9077281"/>
            <a:ext cx="8922385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35" smtClean="0"/>
              <a:t>Association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5" smtClean="0"/>
              <a:t> </a:t>
            </a:r>
            <a:r>
              <a:rPr spc="35" smtClean="0"/>
              <a:t>Iroquois</a:t>
            </a:r>
            <a:r>
              <a:rPr spc="-10" smtClean="0"/>
              <a:t> </a:t>
            </a:r>
            <a:r>
              <a:rPr spc="45" smtClean="0"/>
              <a:t>and</a:t>
            </a:r>
            <a:r>
              <a:rPr spc="-15" smtClean="0"/>
              <a:t> </a:t>
            </a:r>
            <a:r>
              <a:rPr spc="40" smtClean="0"/>
              <a:t>Allied</a:t>
            </a:r>
            <a:r>
              <a:rPr spc="-10" smtClean="0"/>
              <a:t> </a:t>
            </a:r>
            <a:r>
              <a:rPr spc="30" smtClean="0"/>
              <a:t>Indians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35" smtClean="0"/>
              <a:t>Grand</a:t>
            </a:r>
            <a:r>
              <a:rPr spc="-10" smtClean="0"/>
              <a:t> </a:t>
            </a:r>
            <a:r>
              <a:rPr spc="30" smtClean="0"/>
              <a:t>Council</a:t>
            </a:r>
            <a:r>
              <a:rPr spc="-15" smtClean="0"/>
              <a:t> </a:t>
            </a:r>
            <a:r>
              <a:rPr spc="20" smtClean="0"/>
              <a:t>Treaty</a:t>
            </a:r>
            <a:r>
              <a:rPr spc="-10" smtClean="0"/>
              <a:t> </a:t>
            </a:r>
            <a:r>
              <a:rPr spc="65" smtClean="0"/>
              <a:t>#3</a:t>
            </a:r>
            <a:r>
              <a:rPr spc="-15" smtClean="0"/>
              <a:t> </a:t>
            </a:r>
            <a:r>
              <a:rPr spc="25" smtClean="0"/>
              <a:t>•</a:t>
            </a:r>
            <a:r>
              <a:rPr spc="-10" smtClean="0"/>
              <a:t> </a:t>
            </a:r>
            <a:r>
              <a:rPr spc="45" smtClean="0"/>
              <a:t>Independent</a:t>
            </a:r>
            <a:r>
              <a:rPr spc="-15" smtClean="0"/>
              <a:t> </a:t>
            </a:r>
            <a:r>
              <a:rPr spc="30" smtClean="0"/>
              <a:t>First</a:t>
            </a:r>
            <a:r>
              <a:rPr spc="-15" smtClean="0"/>
              <a:t> </a:t>
            </a:r>
            <a:r>
              <a:rPr spc="45" smtClean="0"/>
              <a:t>Nations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Nishnawbe</a:t>
            </a:r>
            <a:r>
              <a:rPr spc="-10" smtClean="0"/>
              <a:t> </a:t>
            </a:r>
            <a:r>
              <a:rPr spc="35" smtClean="0"/>
              <a:t>Aski</a:t>
            </a:r>
            <a:r>
              <a:rPr spc="-15" smtClean="0"/>
              <a:t> </a:t>
            </a:r>
            <a:r>
              <a:rPr spc="55" smtClean="0"/>
              <a:t>Nation</a:t>
            </a:r>
            <a:r>
              <a:rPr spc="-10" smtClean="0"/>
              <a:t> </a:t>
            </a:r>
            <a:r>
              <a:rPr spc="25" smtClean="0"/>
              <a:t>•</a:t>
            </a:r>
            <a:r>
              <a:rPr spc="-15" smtClean="0"/>
              <a:t> </a:t>
            </a:r>
            <a:r>
              <a:rPr spc="40" smtClean="0"/>
              <a:t>Union</a:t>
            </a:r>
            <a:r>
              <a:rPr spc="-15" smtClean="0"/>
              <a:t> </a:t>
            </a:r>
            <a:r>
              <a:rPr spc="75" smtClean="0"/>
              <a:t>of</a:t>
            </a:r>
            <a:r>
              <a:rPr spc="-10" smtClean="0"/>
              <a:t> </a:t>
            </a:r>
            <a:r>
              <a:rPr spc="45" smtClean="0"/>
              <a:t>Ontario</a:t>
            </a:r>
            <a:r>
              <a:rPr spc="-15" smtClean="0"/>
              <a:t> </a:t>
            </a:r>
            <a:r>
              <a:rPr spc="30" smtClean="0"/>
              <a:t>Indians</a:t>
            </a:r>
            <a:endParaRPr spc="3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18.svg"/><Relationship Id="rId10" Type="http://schemas.openxmlformats.org/officeDocument/2006/relationships/image" Target="../media/image24.svg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10" Type="http://schemas.openxmlformats.org/officeDocument/2006/relationships/image" Target="../media/image32.sv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ernadette@coo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mailto:Tara.Gomes@unityhealth.t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10" Type="http://schemas.openxmlformats.org/officeDocument/2006/relationships/image" Target="../media/image16.sv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10" Type="http://schemas.openxmlformats.org/officeDocument/2006/relationships/image" Target="../media/image16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254000" y="8991600"/>
            <a:ext cx="9753600" cy="1417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900" dirty="0" smtClean="0"/>
              <a:t>Association of Iroquois and Allied Indians • Grand Council Treaty #3 • Independent First Nations • Nishnawbe Aski Nation • </a:t>
            </a:r>
            <a:r>
              <a:rPr lang="en-US" sz="900" dirty="0" smtClean="0"/>
              <a:t>Anishinabek Nation</a:t>
            </a:r>
            <a:r>
              <a:rPr lang="en-CA" sz="900" dirty="0" smtClean="0"/>
              <a:t> •  Independent and Non-Affiliated First Nations</a:t>
            </a:r>
            <a:endParaRPr sz="9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586596" y="1419277"/>
            <a:ext cx="1158240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 spc="190" dirty="0">
                <a:solidFill>
                  <a:srgbClr val="A32F2F"/>
                </a:solidFill>
                <a:latin typeface="Palatino Linotype" panose="02040502050505030304" pitchFamily="18" charset="0"/>
                <a:cs typeface="Arial" pitchFamily="34" charset="0"/>
              </a:rPr>
              <a:t>Understanding Opioid Use among First Nations People in Ontario</a:t>
            </a:r>
            <a:endParaRPr sz="7200" spc="105" dirty="0">
              <a:solidFill>
                <a:srgbClr val="A32F2F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586596" y="5012489"/>
            <a:ext cx="12053019" cy="3060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lang="en-US" sz="48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Sacha Bragg, </a:t>
            </a:r>
            <a:r>
              <a:rPr lang="en-US" sz="32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Chiefs of Ontario</a:t>
            </a:r>
          </a:p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lang="en-US" sz="48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Tara Gomes, </a:t>
            </a:r>
            <a:r>
              <a:rPr lang="en-US" sz="32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ODPRN</a:t>
            </a:r>
          </a:p>
          <a:p>
            <a:pPr marL="12700" marR="5080">
              <a:lnSpc>
                <a:spcPct val="107200"/>
              </a:lnSpc>
              <a:spcBef>
                <a:spcPts val="100"/>
              </a:spcBef>
            </a:pPr>
            <a:endParaRPr lang="en-US" sz="3400" b="1" spc="50" dirty="0" smtClean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cs typeface="Arial" pitchFamily="34" charset="0"/>
            </a:endParaRPr>
          </a:p>
          <a:p>
            <a:pPr marL="12700" marR="5080" algn="r">
              <a:lnSpc>
                <a:spcPct val="107200"/>
              </a:lnSpc>
              <a:spcBef>
                <a:spcPts val="100"/>
              </a:spcBef>
            </a:pPr>
            <a:r>
              <a:rPr lang="en-US" sz="3200" b="1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October 25, 2023</a:t>
            </a:r>
            <a:endParaRPr lang="en-US" sz="2000" spc="50" dirty="0">
              <a:latin typeface="Palatino Linotype" panose="02040502050505030304" pitchFamily="18" charset="0"/>
              <a:cs typeface="Arial" pitchFamily="34" charset="0"/>
            </a:endParaRPr>
          </a:p>
          <a:p>
            <a:pPr marL="12700" marR="5080">
              <a:lnSpc>
                <a:spcPct val="107200"/>
              </a:lnSpc>
              <a:spcBef>
                <a:spcPts val="100"/>
              </a:spcBef>
            </a:pPr>
            <a:endParaRPr sz="2000" dirty="0" smtClean="0">
              <a:latin typeface="Palatino Linotype" panose="02040502050505030304" pitchFamily="18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2" y="160338"/>
            <a:ext cx="231125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449" y="142998"/>
            <a:ext cx="2699464" cy="92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054600" y="8991600"/>
            <a:ext cx="4953000" cy="2802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900" dirty="0" smtClean="0"/>
              <a:t>Association of Iroquois and Allied Indians • Grand Council Treaty #3 • Independent First Nations • Nishnawbe Aski Nation • </a:t>
            </a:r>
            <a:r>
              <a:rPr lang="en-US" sz="900" dirty="0" smtClean="0"/>
              <a:t>Anishinabek Nation</a:t>
            </a:r>
            <a:r>
              <a:rPr lang="en-CA" sz="900" dirty="0" smtClean="0"/>
              <a:t> •  Independent and Non-Affiliated First Nations</a:t>
            </a:r>
            <a:endParaRPr sz="9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3004800" cy="84582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44FBF6F-3F89-4015-BF66-EDEE0BDB1823}"/>
              </a:ext>
            </a:extLst>
          </p:cNvPr>
          <p:cNvSpPr txBox="1">
            <a:spLocks/>
          </p:cNvSpPr>
          <p:nvPr/>
        </p:nvSpPr>
        <p:spPr>
          <a:xfrm>
            <a:off x="582938" y="3352800"/>
            <a:ext cx="5649496" cy="1201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j-lt"/>
              </a:rPr>
              <a:t>COO Steering Committee advised on all steps along the process, provides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guidance, and identifies priorities</a:t>
            </a:r>
            <a:endParaRPr lang="en-US" dirty="0">
              <a:latin typeface="+mj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66C229-CCD2-43E3-9264-C6E147B6C591}"/>
              </a:ext>
            </a:extLst>
          </p:cNvPr>
          <p:cNvSpPr txBox="1">
            <a:spLocks/>
          </p:cNvSpPr>
          <p:nvPr/>
        </p:nvSpPr>
        <p:spPr>
          <a:xfrm>
            <a:off x="2779370" y="6265763"/>
            <a:ext cx="8127962" cy="13056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Ongoing communication </a:t>
            </a:r>
            <a:r>
              <a:rPr lang="en-US" dirty="0">
                <a:latin typeface="+mj-lt"/>
              </a:rPr>
              <a:t>with the Steering Committee through </a:t>
            </a:r>
            <a:r>
              <a:rPr lang="en-US" dirty="0" smtClean="0">
                <a:latin typeface="+mj-lt"/>
              </a:rPr>
              <a:t>at least biannual teleconferences and </a:t>
            </a:r>
            <a:r>
              <a:rPr lang="en-US" dirty="0">
                <a:latin typeface="+mj-lt"/>
              </a:rPr>
              <a:t>annual in-person </a:t>
            </a:r>
            <a:r>
              <a:rPr lang="en-US" dirty="0" smtClean="0">
                <a:latin typeface="+mj-lt"/>
              </a:rPr>
              <a:t>meetings (virtual during COVID-19)</a:t>
            </a:r>
            <a:endParaRPr lang="en-US" dirty="0">
              <a:latin typeface="+mj-l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D86D92-4360-46BE-B090-E71B42E6DAA9}"/>
              </a:ext>
            </a:extLst>
          </p:cNvPr>
          <p:cNvSpPr txBox="1">
            <a:spLocks/>
          </p:cNvSpPr>
          <p:nvPr/>
        </p:nvSpPr>
        <p:spPr>
          <a:xfrm>
            <a:off x="582938" y="4771495"/>
            <a:ext cx="5649496" cy="1304310"/>
          </a:xfrm>
          <a:prstGeom prst="rect">
            <a:avLst/>
          </a:prstGeom>
          <a:solidFill>
            <a:srgbClr val="EFD2D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j-lt"/>
              </a:rPr>
              <a:t>A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research agreement </a:t>
            </a:r>
            <a:r>
              <a:rPr lang="en-US" dirty="0" smtClean="0">
                <a:latin typeface="+mj-lt"/>
              </a:rPr>
              <a:t>has formalized </a:t>
            </a:r>
            <a:r>
              <a:rPr lang="en-US" dirty="0">
                <a:latin typeface="+mj-lt"/>
              </a:rPr>
              <a:t>the </a:t>
            </a:r>
            <a:r>
              <a:rPr lang="en-US" dirty="0" smtClean="0">
                <a:latin typeface="+mj-lt"/>
              </a:rPr>
              <a:t>partnership between COO and the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ODPRN</a:t>
            </a:r>
            <a:endParaRPr lang="en-US" dirty="0">
              <a:latin typeface="+mj-lt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312768C-3F9C-402E-8B1C-47269B35B38F}"/>
              </a:ext>
            </a:extLst>
          </p:cNvPr>
          <p:cNvSpPr txBox="1">
            <a:spLocks/>
          </p:cNvSpPr>
          <p:nvPr/>
        </p:nvSpPr>
        <p:spPr>
          <a:xfrm>
            <a:off x="6461034" y="4771497"/>
            <a:ext cx="5908764" cy="1304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j-lt"/>
              </a:rPr>
              <a:t>The COO Data </a:t>
            </a:r>
            <a:r>
              <a:rPr lang="en-US" dirty="0">
                <a:latin typeface="+mj-lt"/>
              </a:rPr>
              <a:t>Governance Committee </a:t>
            </a:r>
            <a:r>
              <a:rPr lang="en-US" dirty="0" smtClean="0">
                <a:latin typeface="+mj-lt"/>
              </a:rPr>
              <a:t>ensures the grant meets requirements for OCAP compliance </a:t>
            </a:r>
            <a:endParaRPr lang="en-US" dirty="0">
              <a:latin typeface="+mj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903CC9-5737-42C1-A09F-595559A65A3B}"/>
              </a:ext>
            </a:extLst>
          </p:cNvPr>
          <p:cNvSpPr txBox="1">
            <a:spLocks/>
          </p:cNvSpPr>
          <p:nvPr/>
        </p:nvSpPr>
        <p:spPr>
          <a:xfrm>
            <a:off x="6461034" y="3352800"/>
            <a:ext cx="5908765" cy="11731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j-lt"/>
              </a:rPr>
              <a:t>All researchers are OCAP©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Certified (FNIGC)</a:t>
            </a:r>
            <a:endParaRPr lang="en-US" dirty="0">
              <a:latin typeface="+mj-lt"/>
            </a:endParaRPr>
          </a:p>
        </p:txBody>
      </p:sp>
      <p:pic>
        <p:nvPicPr>
          <p:cNvPr id="18" name="Graphic 3" descr="Captain">
            <a:extLst>
              <a:ext uri="{FF2B5EF4-FFF2-40B4-BE49-F238E27FC236}">
                <a16:creationId xmlns:a16="http://schemas.microsoft.com/office/drawing/2014/main" id="{FA9DC396-3202-4B94-8606-53647A87F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0811" y="3737715"/>
            <a:ext cx="813816" cy="813816"/>
          </a:xfrm>
          <a:prstGeom prst="rect">
            <a:avLst/>
          </a:prstGeom>
        </p:spPr>
      </p:pic>
      <p:pic>
        <p:nvPicPr>
          <p:cNvPr id="20" name="Graphic 22" descr="Contract">
            <a:extLst>
              <a:ext uri="{FF2B5EF4-FFF2-40B4-BE49-F238E27FC236}">
                <a16:creationId xmlns:a16="http://schemas.microsoft.com/office/drawing/2014/main" id="{E97265E9-6329-4655-B9BA-862B09AC19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3126" y="5264522"/>
            <a:ext cx="813816" cy="813816"/>
          </a:xfrm>
          <a:prstGeom prst="rect">
            <a:avLst/>
          </a:prstGeom>
        </p:spPr>
      </p:pic>
      <p:pic>
        <p:nvPicPr>
          <p:cNvPr id="21" name="Graphic 24" descr="Customer review">
            <a:extLst>
              <a:ext uri="{FF2B5EF4-FFF2-40B4-BE49-F238E27FC236}">
                <a16:creationId xmlns:a16="http://schemas.microsoft.com/office/drawing/2014/main" id="{A893EEF7-4292-434B-9E85-65F07C1A3B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07600" y="6761605"/>
            <a:ext cx="814916" cy="8149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E4980FE-B5E0-4AC0-9D4F-362FEBB583A9}"/>
              </a:ext>
            </a:extLst>
          </p:cNvPr>
          <p:cNvSpPr txBox="1"/>
          <p:nvPr/>
        </p:nvSpPr>
        <p:spPr>
          <a:xfrm>
            <a:off x="585522" y="1612146"/>
            <a:ext cx="103243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chemeClr val="accent2">
                    <a:lumMod val="75000"/>
                  </a:schemeClr>
                </a:solidFill>
              </a:rPr>
              <a:t>Build </a:t>
            </a:r>
            <a:r>
              <a:rPr lang="en-US" sz="3000" b="1" i="1" dirty="0">
                <a:solidFill>
                  <a:schemeClr val="accent2">
                    <a:lumMod val="75000"/>
                  </a:schemeClr>
                </a:solidFill>
              </a:rPr>
              <a:t>trust, respect, and commitment </a:t>
            </a:r>
            <a:r>
              <a:rPr lang="en-US" sz="3000" b="1" i="1" dirty="0"/>
              <a:t>between the research team and First </a:t>
            </a:r>
            <a:r>
              <a:rPr lang="en-US" sz="3000" b="1" i="1" dirty="0" smtClean="0"/>
              <a:t>Nations communities.</a:t>
            </a:r>
            <a:endParaRPr lang="en-US" sz="3000" i="1" dirty="0"/>
          </a:p>
          <a:p>
            <a:endParaRPr lang="en-CA" dirty="0"/>
          </a:p>
        </p:txBody>
      </p:sp>
      <p:pic>
        <p:nvPicPr>
          <p:cNvPr id="23" name="Graphic 27" descr="Boardroom">
            <a:extLst>
              <a:ext uri="{FF2B5EF4-FFF2-40B4-BE49-F238E27FC236}">
                <a16:creationId xmlns:a16="http://schemas.microsoft.com/office/drawing/2014/main" id="{021D5E35-3C3A-4277-B8F4-B0B40E1706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11782" y="5401471"/>
            <a:ext cx="813816" cy="813816"/>
          </a:xfrm>
          <a:prstGeom prst="rect">
            <a:avLst/>
          </a:prstGeom>
        </p:spPr>
      </p:pic>
      <p:sp>
        <p:nvSpPr>
          <p:cNvPr id="24" name="object 2"/>
          <p:cNvSpPr txBox="1">
            <a:spLocks noGrp="1"/>
          </p:cNvSpPr>
          <p:nvPr>
            <p:ph type="title"/>
          </p:nvPr>
        </p:nvSpPr>
        <p:spPr>
          <a:xfrm>
            <a:off x="567603" y="534005"/>
            <a:ext cx="11786861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b="1" spc="190" dirty="0" smtClean="0">
                <a:solidFill>
                  <a:srgbClr val="A32F2F"/>
                </a:solidFill>
                <a:latin typeface="Palatino Linotype" panose="02040502050505030304" pitchFamily="18" charset="0"/>
                <a:cs typeface="Arial" pitchFamily="34" charset="0"/>
              </a:rPr>
              <a:t>Our Research Approach</a:t>
            </a:r>
            <a:endParaRPr sz="5000" b="1" spc="105" dirty="0">
              <a:solidFill>
                <a:srgbClr val="A32F2F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  <p:pic>
        <p:nvPicPr>
          <p:cNvPr id="2" name="Picture 1" descr="Image:Certificate.svg - UnCommon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00" y="3476337"/>
            <a:ext cx="1265762" cy="8438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533401"/>
            <a:ext cx="11506200" cy="615553"/>
          </a:xfrm>
        </p:spPr>
        <p:txBody>
          <a:bodyPr/>
          <a:lstStyle/>
          <a:p>
            <a:r>
              <a:rPr lang="en-US" sz="4000" dirty="0" smtClean="0"/>
              <a:t>Circle of Lived Experience Advisory Committee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676400"/>
            <a:ext cx="5562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2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130800" y="8991600"/>
            <a:ext cx="4876800" cy="2802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900" dirty="0" smtClean="0"/>
              <a:t>Association of Iroquois and Allied Indians • Grand Council Treaty #3 • Independent First Nations • Nishnawbe Aski Nation • </a:t>
            </a:r>
            <a:r>
              <a:rPr lang="en-US" sz="900" dirty="0" smtClean="0"/>
              <a:t>Anishinabek Nation</a:t>
            </a:r>
            <a:r>
              <a:rPr lang="en-CA" sz="900" dirty="0" smtClean="0"/>
              <a:t> •  Independent and Non-Affiliated First Nations</a:t>
            </a:r>
            <a:endParaRPr sz="900" dirty="0"/>
          </a:p>
        </p:txBody>
      </p:sp>
      <p:sp>
        <p:nvSpPr>
          <p:cNvPr id="7" name="Rectangle 6"/>
          <p:cNvSpPr/>
          <p:nvPr/>
        </p:nvSpPr>
        <p:spPr>
          <a:xfrm>
            <a:off x="0" y="-9525"/>
            <a:ext cx="13004800" cy="84582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431800" y="525175"/>
            <a:ext cx="125730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0" spc="190" dirty="0" smtClean="0">
                <a:solidFill>
                  <a:srgbClr val="A32F2F"/>
                </a:solidFill>
                <a:latin typeface="Palatino Linotype" panose="02040502050505030304" pitchFamily="18" charset="0"/>
                <a:cs typeface="Arial" pitchFamily="34" charset="0"/>
              </a:rPr>
              <a:t>Knowledge Translation</a:t>
            </a:r>
            <a:endParaRPr sz="5000" spc="105" dirty="0">
              <a:solidFill>
                <a:srgbClr val="A32F2F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4FBF6F-3F89-4015-BF66-EDEE0BDB1823}"/>
              </a:ext>
            </a:extLst>
          </p:cNvPr>
          <p:cNvSpPr txBox="1">
            <a:spLocks/>
          </p:cNvSpPr>
          <p:nvPr/>
        </p:nvSpPr>
        <p:spPr>
          <a:xfrm>
            <a:off x="558800" y="3519616"/>
            <a:ext cx="6112522" cy="202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j-lt"/>
              </a:rPr>
              <a:t>A research </a:t>
            </a:r>
            <a:r>
              <a:rPr lang="en-US" dirty="0">
                <a:latin typeface="+mj-lt"/>
              </a:rPr>
              <a:t>coordinator </a:t>
            </a:r>
            <a:r>
              <a:rPr lang="en-CA" dirty="0" smtClean="0">
                <a:latin typeface="+mj-lt"/>
              </a:rPr>
              <a:t>leads </a:t>
            </a:r>
            <a:r>
              <a:rPr lang="en-US" dirty="0" smtClean="0">
                <a:latin typeface="+mj-lt"/>
              </a:rPr>
              <a:t>knowledge </a:t>
            </a:r>
            <a:r>
              <a:rPr lang="en-US" dirty="0">
                <a:latin typeface="+mj-lt"/>
              </a:rPr>
              <a:t>translation </a:t>
            </a:r>
            <a:r>
              <a:rPr lang="en-US" dirty="0" smtClean="0">
                <a:latin typeface="+mj-lt"/>
              </a:rPr>
              <a:t>initiatives, including planned sharing findings with a panel of individuals with lived experience and community members to    ensure research is contextualized</a:t>
            </a:r>
            <a:endParaRPr lang="en-US" dirty="0">
              <a:latin typeface="+mj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C66C229-CCD2-43E3-9264-C6E147B6C591}"/>
              </a:ext>
            </a:extLst>
          </p:cNvPr>
          <p:cNvSpPr txBox="1">
            <a:spLocks/>
          </p:cNvSpPr>
          <p:nvPr/>
        </p:nvSpPr>
        <p:spPr>
          <a:xfrm>
            <a:off x="1473200" y="5880623"/>
            <a:ext cx="9906000" cy="1494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j-lt"/>
              </a:rPr>
              <a:t>Following approval from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Steering Committee, HCU and DGC</a:t>
            </a:r>
            <a:r>
              <a:rPr lang="en-US" dirty="0">
                <a:latin typeface="+mj-lt"/>
              </a:rPr>
              <a:t>, findings will be released publicly and shared with </a:t>
            </a:r>
            <a:r>
              <a:rPr lang="en-US" dirty="0" smtClean="0">
                <a:latin typeface="+mj-lt"/>
              </a:rPr>
              <a:t>First Nation Leadership, policy-makers </a:t>
            </a:r>
            <a:r>
              <a:rPr lang="en-US" dirty="0">
                <a:latin typeface="+mj-lt"/>
              </a:rPr>
              <a:t>and other knowledge users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03CC9-5737-42C1-A09F-595559A65A3B}"/>
              </a:ext>
            </a:extLst>
          </p:cNvPr>
          <p:cNvSpPr txBox="1">
            <a:spLocks/>
          </p:cNvSpPr>
          <p:nvPr/>
        </p:nvSpPr>
        <p:spPr>
          <a:xfrm>
            <a:off x="6959600" y="3505200"/>
            <a:ext cx="5486400" cy="2055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j-lt"/>
              </a:rPr>
              <a:t>Utilize </a:t>
            </a:r>
            <a:r>
              <a:rPr lang="en-US" dirty="0">
                <a:latin typeface="+mj-lt"/>
              </a:rPr>
              <a:t>opportunities to present research findings to communities </a:t>
            </a:r>
            <a:r>
              <a:rPr lang="en-US" dirty="0" smtClean="0">
                <a:latin typeface="+mj-lt"/>
              </a:rPr>
              <a:t>through  </a:t>
            </a:r>
            <a:r>
              <a:rPr lang="en-US" dirty="0">
                <a:latin typeface="+mj-lt"/>
              </a:rPr>
              <a:t>workshops and </a:t>
            </a:r>
            <a:r>
              <a:rPr lang="en-US" dirty="0" smtClean="0">
                <a:latin typeface="+mj-lt"/>
              </a:rPr>
              <a:t>presentations using variety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of media</a:t>
            </a:r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4980FE-B5E0-4AC0-9D4F-362FEBB583A9}"/>
              </a:ext>
            </a:extLst>
          </p:cNvPr>
          <p:cNvSpPr txBox="1"/>
          <p:nvPr/>
        </p:nvSpPr>
        <p:spPr>
          <a:xfrm>
            <a:off x="635000" y="1568133"/>
            <a:ext cx="1173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/>
              <a:t>Implement </a:t>
            </a:r>
            <a:r>
              <a:rPr lang="en-US" sz="3000" b="1" i="1" dirty="0"/>
              <a:t>a </a:t>
            </a:r>
            <a:r>
              <a:rPr lang="en-US" sz="3000" b="1" i="1" dirty="0">
                <a:solidFill>
                  <a:schemeClr val="accent2">
                    <a:lumMod val="75000"/>
                  </a:schemeClr>
                </a:solidFill>
              </a:rPr>
              <a:t>knowledge translation framework </a:t>
            </a:r>
            <a:r>
              <a:rPr lang="en-US" sz="3000" b="1" i="1" dirty="0"/>
              <a:t>for broad dissemination and uptake of research in First Nations communities and to relevant policy-makers and clinicians.</a:t>
            </a:r>
          </a:p>
          <a:p>
            <a:endParaRPr lang="en-CA" dirty="0"/>
          </a:p>
        </p:txBody>
      </p:sp>
      <p:pic>
        <p:nvPicPr>
          <p:cNvPr id="16" name="Graphic 5" descr="Group">
            <a:extLst>
              <a:ext uri="{FF2B5EF4-FFF2-40B4-BE49-F238E27FC236}">
                <a16:creationId xmlns:a16="http://schemas.microsoft.com/office/drawing/2014/main" id="{306E1015-1843-4CF3-B384-99C725063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3793" y="4805714"/>
            <a:ext cx="822960" cy="822960"/>
          </a:xfrm>
          <a:prstGeom prst="rect">
            <a:avLst/>
          </a:prstGeom>
        </p:spPr>
      </p:pic>
      <p:pic>
        <p:nvPicPr>
          <p:cNvPr id="17" name="Graphic 9" descr="Teacher">
            <a:extLst>
              <a:ext uri="{FF2B5EF4-FFF2-40B4-BE49-F238E27FC236}">
                <a16:creationId xmlns:a16="http://schemas.microsoft.com/office/drawing/2014/main" id="{5A280CBF-5BC8-4B81-98E1-08C0A9AB8A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9201" y="4741267"/>
            <a:ext cx="822960" cy="822960"/>
          </a:xfrm>
          <a:prstGeom prst="rect">
            <a:avLst/>
          </a:prstGeom>
        </p:spPr>
      </p:pic>
      <p:pic>
        <p:nvPicPr>
          <p:cNvPr id="18" name="Graphic 15" descr="Social network">
            <a:extLst>
              <a:ext uri="{FF2B5EF4-FFF2-40B4-BE49-F238E27FC236}">
                <a16:creationId xmlns:a16="http://schemas.microsoft.com/office/drawing/2014/main" id="{6BD363A7-A1C1-4B5C-9C02-410F1CA33E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16481" y="6539045"/>
            <a:ext cx="822960" cy="8229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300" y="1849783"/>
            <a:ext cx="11506200" cy="1354217"/>
          </a:xfrm>
        </p:spPr>
        <p:txBody>
          <a:bodyPr/>
          <a:lstStyle/>
          <a:p>
            <a:pPr algn="ctr"/>
            <a:r>
              <a:rPr lang="en-US" sz="8800" dirty="0" smtClean="0"/>
              <a:t>Thank you!</a:t>
            </a:r>
            <a:endParaRPr lang="en-US" sz="8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49850" y="5088366"/>
            <a:ext cx="2705100" cy="553998"/>
          </a:xfrm>
        </p:spPr>
        <p:txBody>
          <a:bodyPr/>
          <a:lstStyle/>
          <a:p>
            <a:pPr algn="ctr"/>
            <a:r>
              <a:rPr lang="en-US" dirty="0" smtClean="0">
                <a:hlinkClick r:id="rId3"/>
              </a:rPr>
              <a:t>Bernadette@coo.org</a:t>
            </a:r>
            <a:endParaRPr lang="en-US" dirty="0" smtClean="0"/>
          </a:p>
          <a:p>
            <a:pPr algn="ctr"/>
            <a:r>
              <a:rPr lang="en-US" dirty="0" smtClean="0">
                <a:hlinkClick r:id="rId4"/>
              </a:rPr>
              <a:t>Tara.Gomes@unityhealth.to</a:t>
            </a:r>
            <a:r>
              <a:rPr lang="en-US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6900" y="420427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Questions?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04800"/>
            <a:ext cx="4114800" cy="3962400"/>
          </a:xfrm>
        </p:spPr>
        <p:txBody>
          <a:bodyPr/>
          <a:lstStyle/>
          <a:p>
            <a:r>
              <a:rPr lang="en-US" sz="4000" dirty="0"/>
              <a:t>Opioid Use, Related Harms, and Access to Treatment among First Nations in Ontario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b="4687"/>
          <a:stretch/>
        </p:blipFill>
        <p:spPr>
          <a:xfrm>
            <a:off x="4875686" y="228600"/>
            <a:ext cx="7918964" cy="8305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686800"/>
            <a:ext cx="231125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8686800"/>
            <a:ext cx="2699464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04800"/>
            <a:ext cx="4267200" cy="3962400"/>
          </a:xfrm>
        </p:spPr>
        <p:txBody>
          <a:bodyPr/>
          <a:lstStyle/>
          <a:p>
            <a:r>
              <a:rPr lang="en-US" sz="4000" dirty="0"/>
              <a:t>Opioid Use, Related Harms, and Access to Treatment among First Nations in Ontario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10156"/>
          <a:stretch/>
        </p:blipFill>
        <p:spPr>
          <a:xfrm>
            <a:off x="5283200" y="152400"/>
            <a:ext cx="7543800" cy="941235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686800"/>
            <a:ext cx="231125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8686800"/>
            <a:ext cx="2699464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04800"/>
            <a:ext cx="4267200" cy="3962400"/>
          </a:xfrm>
        </p:spPr>
        <p:txBody>
          <a:bodyPr/>
          <a:lstStyle/>
          <a:p>
            <a:r>
              <a:rPr lang="en-US" sz="4000" dirty="0"/>
              <a:t>Opioid Use, Related Harms, and Access to Treatment among First Nations in Ontario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7"/>
          <a:stretch/>
        </p:blipFill>
        <p:spPr>
          <a:xfrm>
            <a:off x="4977333" y="152400"/>
            <a:ext cx="7816677" cy="8458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686800"/>
            <a:ext cx="231125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8686800"/>
            <a:ext cx="2699464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04800"/>
            <a:ext cx="4267200" cy="3962400"/>
          </a:xfrm>
        </p:spPr>
        <p:txBody>
          <a:bodyPr/>
          <a:lstStyle/>
          <a:p>
            <a:r>
              <a:rPr lang="en-US" sz="4000" dirty="0"/>
              <a:t>Opioid Use, Related Harms, and Access to Treatment among First Nations in Ontario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7"/>
          <a:stretch/>
        </p:blipFill>
        <p:spPr>
          <a:xfrm>
            <a:off x="5359400" y="228600"/>
            <a:ext cx="7434610" cy="935821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8686800"/>
            <a:ext cx="231125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8686800"/>
            <a:ext cx="2699464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990599"/>
            <a:ext cx="11506200" cy="1474737"/>
          </a:xfrm>
        </p:spPr>
        <p:txBody>
          <a:bodyPr/>
          <a:lstStyle/>
          <a:p>
            <a:r>
              <a:rPr lang="en-US" sz="4000" dirty="0" smtClean="0"/>
              <a:t>ODPRN Dissemination Plan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202" y="1905000"/>
            <a:ext cx="11506200" cy="601703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endParaRPr lang="en-US" sz="2400" b="1" dirty="0" smtClean="0">
              <a:latin typeface="Georgia" panose="02040502050405020303" pitchFamily="18" charset="0"/>
            </a:endParaRP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latin typeface="Georgia" panose="02040502050405020303" pitchFamily="18" charset="0"/>
              </a:rPr>
              <a:t>Option </a:t>
            </a:r>
            <a:r>
              <a:rPr lang="en-US" sz="2400" b="1" dirty="0">
                <a:latin typeface="Georgia" panose="02040502050405020303" pitchFamily="18" charset="0"/>
              </a:rPr>
              <a:t>1: Press release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Press release jointly prepared by COO and ODPRN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Embargo copy of reports sent to media outlets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1-2 days prior to release date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Key contact(s) for media will be pre-determined and media interview requests will be triaged as </a:t>
            </a:r>
            <a:r>
              <a:rPr lang="en-US" sz="2400" dirty="0" smtClean="0">
                <a:latin typeface="Georgia" panose="02040502050405020303" pitchFamily="18" charset="0"/>
              </a:rPr>
              <a:t>appropriate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Georgia" panose="02040502050405020303" pitchFamily="18" charset="0"/>
              </a:rPr>
              <a:t>Option 2: Online dissemination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Posting on COO and ODPRN websites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Dissemination on social media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Georgia" panose="02040502050405020303" pitchFamily="18" charset="0"/>
              </a:rPr>
              <a:t>*Note: may still garner media attention so need to be prepared to have people who can speak to the context of these findings in media</a:t>
            </a:r>
          </a:p>
          <a:p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130800" y="8991600"/>
            <a:ext cx="4876800" cy="2802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900" dirty="0" smtClean="0"/>
              <a:t>Association of Iroquois and Allied Indians • Grand Council Treaty #3 • Independent First Nations • Nishnawbe Aski Nation • </a:t>
            </a:r>
            <a:r>
              <a:rPr lang="en-US" sz="900" dirty="0" smtClean="0"/>
              <a:t>Anishinabek Nation</a:t>
            </a:r>
            <a:r>
              <a:rPr lang="en-CA" sz="900" dirty="0" smtClean="0"/>
              <a:t> •  Independent and Non-Affiliated First Nations</a:t>
            </a:r>
            <a:endParaRPr sz="900" dirty="0"/>
          </a:p>
        </p:txBody>
      </p:sp>
      <p:sp>
        <p:nvSpPr>
          <p:cNvPr id="7" name="Rectangle 6"/>
          <p:cNvSpPr/>
          <p:nvPr/>
        </p:nvSpPr>
        <p:spPr>
          <a:xfrm>
            <a:off x="14392" y="-13661"/>
            <a:ext cx="13004800" cy="84582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Palatino Linotype" panose="02040502050505030304" pitchFamily="18" charset="0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80310" y="425429"/>
            <a:ext cx="1227296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90" dirty="0" smtClean="0">
                <a:solidFill>
                  <a:srgbClr val="A32F2F"/>
                </a:solidFill>
                <a:latin typeface="Palatino Linotype" panose="02040502050505030304" pitchFamily="18" charset="0"/>
                <a:cs typeface="Arial" pitchFamily="34" charset="0"/>
              </a:rPr>
              <a:t>CIHR Grant: Objectives</a:t>
            </a:r>
            <a:endParaRPr sz="4000" spc="105" dirty="0">
              <a:solidFill>
                <a:srgbClr val="A32F2F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75865" y="2179332"/>
            <a:ext cx="5547407" cy="5441830"/>
            <a:chOff x="2740491" y="1228240"/>
            <a:chExt cx="3746891" cy="329531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E18B2E-60A7-4C5A-848B-D5B807699A66}"/>
                </a:ext>
              </a:extLst>
            </p:cNvPr>
            <p:cNvGrpSpPr/>
            <p:nvPr/>
          </p:nvGrpSpPr>
          <p:grpSpPr>
            <a:xfrm rot="21382245">
              <a:off x="3722004" y="1228240"/>
              <a:ext cx="1728219" cy="1544411"/>
              <a:chOff x="1801797" y="957836"/>
              <a:chExt cx="1728219" cy="1544411"/>
            </a:xfrm>
            <a:solidFill>
              <a:srgbClr val="856AA6"/>
            </a:solidFill>
          </p:grpSpPr>
          <p:sp>
            <p:nvSpPr>
              <p:cNvPr id="27" name="Teardrop 26">
                <a:extLst>
                  <a:ext uri="{FF2B5EF4-FFF2-40B4-BE49-F238E27FC236}">
                    <a16:creationId xmlns:a16="http://schemas.microsoft.com/office/drawing/2014/main" id="{CCF2318B-CF68-4E72-8338-DD3B955210D9}"/>
                  </a:ext>
                </a:extLst>
              </p:cNvPr>
              <p:cNvSpPr/>
              <p:nvPr/>
            </p:nvSpPr>
            <p:spPr>
              <a:xfrm rot="4806596">
                <a:off x="1893701" y="865932"/>
                <a:ext cx="1544411" cy="1728219"/>
              </a:xfrm>
              <a:prstGeom prst="teardrop">
                <a:avLst>
                  <a:gd name="adj" fmla="val 119476"/>
                </a:avLst>
              </a:prstGeom>
              <a:solidFill>
                <a:srgbClr val="AA3F3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91BFBFAD-3A6E-4090-B0E0-28FDA8E1EA1C}"/>
                  </a:ext>
                </a:extLst>
              </p:cNvPr>
              <p:cNvSpPr/>
              <p:nvPr/>
            </p:nvSpPr>
            <p:spPr>
              <a:xfrm>
                <a:off x="1939163" y="1056673"/>
                <a:ext cx="1453488" cy="131679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082CEA85-0456-41CA-9F44-B72B07241C6F}"/>
                </a:ext>
              </a:extLst>
            </p:cNvPr>
            <p:cNvSpPr/>
            <p:nvPr/>
          </p:nvSpPr>
          <p:spPr>
            <a:xfrm rot="167431">
              <a:off x="2754325" y="2939681"/>
              <a:ext cx="1462404" cy="133544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1A8DD6-E4C1-4D36-A3DA-EC58259079AA}"/>
                </a:ext>
              </a:extLst>
            </p:cNvPr>
            <p:cNvGrpSpPr/>
            <p:nvPr/>
          </p:nvGrpSpPr>
          <p:grpSpPr>
            <a:xfrm rot="6883671">
              <a:off x="4768982" y="2805160"/>
              <a:ext cx="1728219" cy="1708580"/>
              <a:chOff x="1801791" y="957949"/>
              <a:chExt cx="1728219" cy="1544411"/>
            </a:xfrm>
            <a:solidFill>
              <a:srgbClr val="56426E"/>
            </a:solidFill>
          </p:grpSpPr>
          <p:sp>
            <p:nvSpPr>
              <p:cNvPr id="25" name="Teardrop 24">
                <a:extLst>
                  <a:ext uri="{FF2B5EF4-FFF2-40B4-BE49-F238E27FC236}">
                    <a16:creationId xmlns:a16="http://schemas.microsoft.com/office/drawing/2014/main" id="{E8CB7E86-0DE5-4306-BFFB-BB549AFE976F}"/>
                  </a:ext>
                </a:extLst>
              </p:cNvPr>
              <p:cNvSpPr/>
              <p:nvPr/>
            </p:nvSpPr>
            <p:spPr>
              <a:xfrm rot="4806596">
                <a:off x="1893695" y="866045"/>
                <a:ext cx="1544411" cy="1728219"/>
              </a:xfrm>
              <a:prstGeom prst="teardrop">
                <a:avLst>
                  <a:gd name="adj" fmla="val 119476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5EE49AB3-5FEF-454C-AB24-DCD29384DD9D}"/>
                  </a:ext>
                </a:extLst>
              </p:cNvPr>
              <p:cNvSpPr/>
              <p:nvPr/>
            </p:nvSpPr>
            <p:spPr>
              <a:xfrm>
                <a:off x="1939163" y="1056673"/>
                <a:ext cx="1453488" cy="131679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5BDF7CE-8C91-4386-A013-2E449B1FADF5}"/>
                </a:ext>
              </a:extLst>
            </p:cNvPr>
            <p:cNvGrpSpPr/>
            <p:nvPr/>
          </p:nvGrpSpPr>
          <p:grpSpPr>
            <a:xfrm rot="13578620">
              <a:off x="2743979" y="2742245"/>
              <a:ext cx="1728219" cy="1735195"/>
              <a:chOff x="1798649" y="1049743"/>
              <a:chExt cx="1728219" cy="1544411"/>
            </a:xfrm>
            <a:solidFill>
              <a:srgbClr val="A08CBA"/>
            </a:solidFill>
          </p:grpSpPr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929B57C6-AB1B-48C7-A05B-B6B8BC9D59F5}"/>
                  </a:ext>
                </a:extLst>
              </p:cNvPr>
              <p:cNvSpPr/>
              <p:nvPr/>
            </p:nvSpPr>
            <p:spPr>
              <a:xfrm rot="5273250">
                <a:off x="1890553" y="957839"/>
                <a:ext cx="1544411" cy="1728219"/>
              </a:xfrm>
              <a:prstGeom prst="teardrop">
                <a:avLst>
                  <a:gd name="adj" fmla="val 113875"/>
                </a:avLst>
              </a:prstGeom>
              <a:solidFill>
                <a:srgbClr val="EFD2D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8B9CD889-A1D9-4A98-BF19-3A6EE0BF4350}"/>
                  </a:ext>
                </a:extLst>
              </p:cNvPr>
              <p:cNvSpPr/>
              <p:nvPr/>
            </p:nvSpPr>
            <p:spPr>
              <a:xfrm>
                <a:off x="1917716" y="1160417"/>
                <a:ext cx="1453488" cy="131679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AEE9A8B8-AABA-4228-BB48-BC33A3D08DC7}"/>
                </a:ext>
              </a:extLst>
            </p:cNvPr>
            <p:cNvSpPr/>
            <p:nvPr/>
          </p:nvSpPr>
          <p:spPr>
            <a:xfrm>
              <a:off x="3009259" y="3052470"/>
              <a:ext cx="1239112" cy="11240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Graphic 32" descr="Business Growth">
              <a:extLst>
                <a:ext uri="{FF2B5EF4-FFF2-40B4-BE49-F238E27FC236}">
                  <a16:creationId xmlns:a16="http://schemas.microsoft.com/office/drawing/2014/main" id="{2644E525-218A-432D-A29C-B7051B8E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330532" y="3291057"/>
              <a:ext cx="687600" cy="670238"/>
            </a:xfrm>
            <a:prstGeom prst="rect">
              <a:avLst/>
            </a:prstGeom>
          </p:spPr>
        </p:pic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50754D3A-9083-47F7-8E5E-B61D79375568}"/>
                </a:ext>
              </a:extLst>
            </p:cNvPr>
            <p:cNvSpPr/>
            <p:nvPr/>
          </p:nvSpPr>
          <p:spPr>
            <a:xfrm>
              <a:off x="3975834" y="1409276"/>
              <a:ext cx="1239112" cy="11240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D6C7F177-AE5A-47DA-B5AE-8D095D64F4A7}"/>
                </a:ext>
              </a:extLst>
            </p:cNvPr>
            <p:cNvSpPr/>
            <p:nvPr/>
          </p:nvSpPr>
          <p:spPr>
            <a:xfrm>
              <a:off x="5037412" y="3108348"/>
              <a:ext cx="1239112" cy="11240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1" name="Graphic 36" descr="Target Audience">
              <a:extLst>
                <a:ext uri="{FF2B5EF4-FFF2-40B4-BE49-F238E27FC236}">
                  <a16:creationId xmlns:a16="http://schemas.microsoft.com/office/drawing/2014/main" id="{9EB81097-E77B-4FCD-8889-BEE867156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249656" y="1609692"/>
              <a:ext cx="687600" cy="687600"/>
            </a:xfrm>
            <a:prstGeom prst="rect">
              <a:avLst/>
            </a:prstGeom>
          </p:spPr>
        </p:pic>
        <p:pic>
          <p:nvPicPr>
            <p:cNvPr id="22" name="Graphic 37" descr="Hospital">
              <a:extLst>
                <a:ext uri="{FF2B5EF4-FFF2-40B4-BE49-F238E27FC236}">
                  <a16:creationId xmlns:a16="http://schemas.microsoft.com/office/drawing/2014/main" id="{23926050-BC61-4AED-A9F0-1B9497FAA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13168" y="3298597"/>
              <a:ext cx="687600" cy="6876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704B3C-074C-422B-AD5F-8D443A78E4C8}"/>
              </a:ext>
            </a:extLst>
          </p:cNvPr>
          <p:cNvSpPr txBox="1"/>
          <p:nvPr/>
        </p:nvSpPr>
        <p:spPr>
          <a:xfrm>
            <a:off x="9962862" y="4857614"/>
            <a:ext cx="222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Treatment </a:t>
            </a:r>
            <a:endParaRPr lang="en-CA" sz="2000" b="1" dirty="0" smtClean="0"/>
          </a:p>
          <a:p>
            <a:r>
              <a:rPr lang="en-CA" sz="2000" b="1" dirty="0" smtClean="0"/>
              <a:t>Outcomes</a:t>
            </a:r>
            <a:endParaRPr lang="en-CA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1E4AA3-6554-4454-9627-9CCACE61C52C}"/>
              </a:ext>
            </a:extLst>
          </p:cNvPr>
          <p:cNvSpPr txBox="1"/>
          <p:nvPr/>
        </p:nvSpPr>
        <p:spPr>
          <a:xfrm>
            <a:off x="5422106" y="1789956"/>
            <a:ext cx="47114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Pathways of Healthcare Use</a:t>
            </a:r>
          </a:p>
          <a:p>
            <a:pPr>
              <a:buClr>
                <a:srgbClr val="FFD200"/>
              </a:buClr>
              <a:buSzPct val="70000"/>
              <a:defRPr/>
            </a:pPr>
            <a:endParaRPr lang="en-US" sz="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38F401-58D2-4C05-A3E8-F69850A7AF5C}"/>
              </a:ext>
            </a:extLst>
          </p:cNvPr>
          <p:cNvSpPr txBox="1"/>
          <p:nvPr/>
        </p:nvSpPr>
        <p:spPr>
          <a:xfrm>
            <a:off x="1841496" y="4863808"/>
            <a:ext cx="358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Patterns and Trends in </a:t>
            </a:r>
            <a:endParaRPr lang="en-CA" sz="2000" b="1" dirty="0" smtClean="0"/>
          </a:p>
          <a:p>
            <a:r>
              <a:rPr lang="en-CA" sz="2000" b="1" dirty="0" smtClean="0"/>
              <a:t>Opioid </a:t>
            </a:r>
            <a:r>
              <a:rPr lang="en-CA" sz="2000" b="1" dirty="0"/>
              <a:t>Prescribing </a:t>
            </a:r>
          </a:p>
          <a:p>
            <a:r>
              <a:rPr lang="en-CA" sz="2000" b="1" dirty="0"/>
              <a:t>and Related Harm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835518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60000" y="7429"/>
            <a:ext cx="2835518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449" y="142998"/>
            <a:ext cx="2699464" cy="92380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2" y="160338"/>
            <a:ext cx="2311258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476520"/>
            <a:ext cx="10058400" cy="66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4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054600" y="8991600"/>
            <a:ext cx="4953000" cy="2802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900" dirty="0" smtClean="0"/>
              <a:t>Association of Iroquois and Allied Indians • Grand Council Treaty #3 • Independent First Nations • Nishnawbe Aski Nation • </a:t>
            </a:r>
            <a:r>
              <a:rPr lang="en-US" sz="900" dirty="0" smtClean="0"/>
              <a:t>Anishinabek Nation</a:t>
            </a:r>
            <a:r>
              <a:rPr lang="en-CA" sz="900" dirty="0" smtClean="0"/>
              <a:t> •  Independent and Non-Affiliated First Nations</a:t>
            </a:r>
            <a:endParaRPr sz="900" dirty="0"/>
          </a:p>
        </p:txBody>
      </p:sp>
      <p:sp>
        <p:nvSpPr>
          <p:cNvPr id="7" name="Rectangle 6"/>
          <p:cNvSpPr/>
          <p:nvPr/>
        </p:nvSpPr>
        <p:spPr>
          <a:xfrm>
            <a:off x="14392" y="-13661"/>
            <a:ext cx="13004800" cy="84582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80310" y="349027"/>
            <a:ext cx="12272963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190" dirty="0" smtClean="0">
                <a:solidFill>
                  <a:srgbClr val="A32F2F"/>
                </a:solidFill>
                <a:latin typeface="Palatino Linotype" panose="02040502050505030304" pitchFamily="18" charset="0"/>
                <a:cs typeface="Arial" pitchFamily="34" charset="0"/>
              </a:rPr>
              <a:t>CIHR Grant: </a:t>
            </a:r>
            <a:br>
              <a:rPr lang="en-US" sz="4000" spc="190" dirty="0" smtClean="0">
                <a:solidFill>
                  <a:srgbClr val="A32F2F"/>
                </a:solidFill>
                <a:latin typeface="Palatino Linotype" panose="02040502050505030304" pitchFamily="18" charset="0"/>
                <a:cs typeface="Arial" pitchFamily="34" charset="0"/>
              </a:rPr>
            </a:br>
            <a:r>
              <a:rPr lang="en-US" sz="4000" spc="190" dirty="0" smtClean="0">
                <a:solidFill>
                  <a:srgbClr val="A32F2F"/>
                </a:solidFill>
                <a:latin typeface="Palatino Linotype" panose="02040502050505030304" pitchFamily="18" charset="0"/>
                <a:cs typeface="Arial" pitchFamily="34" charset="0"/>
              </a:rPr>
              <a:t>Supporting a Program of Research</a:t>
            </a:r>
            <a:endParaRPr sz="4800" spc="105" dirty="0">
              <a:solidFill>
                <a:srgbClr val="A32F2F"/>
              </a:solidFill>
              <a:latin typeface="Palatino Linotype" panose="02040502050505030304" pitchFamily="18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75865" y="2179332"/>
            <a:ext cx="5547407" cy="5441830"/>
            <a:chOff x="2740491" y="1228240"/>
            <a:chExt cx="3746891" cy="329531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E18B2E-60A7-4C5A-848B-D5B807699A66}"/>
                </a:ext>
              </a:extLst>
            </p:cNvPr>
            <p:cNvGrpSpPr/>
            <p:nvPr/>
          </p:nvGrpSpPr>
          <p:grpSpPr>
            <a:xfrm rot="21382245">
              <a:off x="3722004" y="1228240"/>
              <a:ext cx="1728219" cy="1544411"/>
              <a:chOff x="1801797" y="957836"/>
              <a:chExt cx="1728219" cy="1544411"/>
            </a:xfrm>
            <a:solidFill>
              <a:srgbClr val="856AA6"/>
            </a:solidFill>
          </p:grpSpPr>
          <p:sp>
            <p:nvSpPr>
              <p:cNvPr id="27" name="Teardrop 26">
                <a:extLst>
                  <a:ext uri="{FF2B5EF4-FFF2-40B4-BE49-F238E27FC236}">
                    <a16:creationId xmlns:a16="http://schemas.microsoft.com/office/drawing/2014/main" id="{CCF2318B-CF68-4E72-8338-DD3B955210D9}"/>
                  </a:ext>
                </a:extLst>
              </p:cNvPr>
              <p:cNvSpPr/>
              <p:nvPr/>
            </p:nvSpPr>
            <p:spPr>
              <a:xfrm rot="4806596">
                <a:off x="1893701" y="865932"/>
                <a:ext cx="1544411" cy="1728219"/>
              </a:xfrm>
              <a:prstGeom prst="teardrop">
                <a:avLst>
                  <a:gd name="adj" fmla="val 119476"/>
                </a:avLst>
              </a:prstGeom>
              <a:solidFill>
                <a:srgbClr val="AA3F3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91BFBFAD-3A6E-4090-B0E0-28FDA8E1EA1C}"/>
                  </a:ext>
                </a:extLst>
              </p:cNvPr>
              <p:cNvSpPr/>
              <p:nvPr/>
            </p:nvSpPr>
            <p:spPr>
              <a:xfrm>
                <a:off x="1939163" y="1056673"/>
                <a:ext cx="1453488" cy="131679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082CEA85-0456-41CA-9F44-B72B07241C6F}"/>
                </a:ext>
              </a:extLst>
            </p:cNvPr>
            <p:cNvSpPr/>
            <p:nvPr/>
          </p:nvSpPr>
          <p:spPr>
            <a:xfrm rot="167431">
              <a:off x="2754325" y="2939681"/>
              <a:ext cx="1462404" cy="133544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1A8DD6-E4C1-4D36-A3DA-EC58259079AA}"/>
                </a:ext>
              </a:extLst>
            </p:cNvPr>
            <p:cNvGrpSpPr/>
            <p:nvPr/>
          </p:nvGrpSpPr>
          <p:grpSpPr>
            <a:xfrm rot="6883671">
              <a:off x="4768982" y="2805160"/>
              <a:ext cx="1728219" cy="1708580"/>
              <a:chOff x="1801791" y="957949"/>
              <a:chExt cx="1728219" cy="1544411"/>
            </a:xfrm>
            <a:solidFill>
              <a:srgbClr val="56426E"/>
            </a:solidFill>
          </p:grpSpPr>
          <p:sp>
            <p:nvSpPr>
              <p:cNvPr id="25" name="Teardrop 24">
                <a:extLst>
                  <a:ext uri="{FF2B5EF4-FFF2-40B4-BE49-F238E27FC236}">
                    <a16:creationId xmlns:a16="http://schemas.microsoft.com/office/drawing/2014/main" id="{E8CB7E86-0DE5-4306-BFFB-BB549AFE976F}"/>
                  </a:ext>
                </a:extLst>
              </p:cNvPr>
              <p:cNvSpPr/>
              <p:nvPr/>
            </p:nvSpPr>
            <p:spPr>
              <a:xfrm rot="4806596">
                <a:off x="1893695" y="866045"/>
                <a:ext cx="1544411" cy="1728219"/>
              </a:xfrm>
              <a:prstGeom prst="teardrop">
                <a:avLst>
                  <a:gd name="adj" fmla="val 119476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5EE49AB3-5FEF-454C-AB24-DCD29384DD9D}"/>
                  </a:ext>
                </a:extLst>
              </p:cNvPr>
              <p:cNvSpPr/>
              <p:nvPr/>
            </p:nvSpPr>
            <p:spPr>
              <a:xfrm>
                <a:off x="1939163" y="1056673"/>
                <a:ext cx="1453488" cy="131679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5BDF7CE-8C91-4386-A013-2E449B1FADF5}"/>
                </a:ext>
              </a:extLst>
            </p:cNvPr>
            <p:cNvGrpSpPr/>
            <p:nvPr/>
          </p:nvGrpSpPr>
          <p:grpSpPr>
            <a:xfrm rot="13578620">
              <a:off x="2743979" y="2742245"/>
              <a:ext cx="1728219" cy="1735195"/>
              <a:chOff x="1798649" y="1049743"/>
              <a:chExt cx="1728219" cy="1544411"/>
            </a:xfrm>
            <a:solidFill>
              <a:srgbClr val="A08CBA"/>
            </a:solidFill>
          </p:grpSpPr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929B57C6-AB1B-48C7-A05B-B6B8BC9D59F5}"/>
                  </a:ext>
                </a:extLst>
              </p:cNvPr>
              <p:cNvSpPr/>
              <p:nvPr/>
            </p:nvSpPr>
            <p:spPr>
              <a:xfrm rot="5273250">
                <a:off x="1890553" y="957839"/>
                <a:ext cx="1544411" cy="1728219"/>
              </a:xfrm>
              <a:prstGeom prst="teardrop">
                <a:avLst>
                  <a:gd name="adj" fmla="val 113875"/>
                </a:avLst>
              </a:prstGeom>
              <a:solidFill>
                <a:srgbClr val="EFD2D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8B9CD889-A1D9-4A98-BF19-3A6EE0BF4350}"/>
                  </a:ext>
                </a:extLst>
              </p:cNvPr>
              <p:cNvSpPr/>
              <p:nvPr/>
            </p:nvSpPr>
            <p:spPr>
              <a:xfrm>
                <a:off x="1917716" y="1160417"/>
                <a:ext cx="1453488" cy="131679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AEE9A8B8-AABA-4228-BB48-BC33A3D08DC7}"/>
                </a:ext>
              </a:extLst>
            </p:cNvPr>
            <p:cNvSpPr/>
            <p:nvPr/>
          </p:nvSpPr>
          <p:spPr>
            <a:xfrm>
              <a:off x="3009259" y="3052470"/>
              <a:ext cx="1239112" cy="11240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Graphic 32" descr="Business Growth">
              <a:extLst>
                <a:ext uri="{FF2B5EF4-FFF2-40B4-BE49-F238E27FC236}">
                  <a16:creationId xmlns:a16="http://schemas.microsoft.com/office/drawing/2014/main" id="{2644E525-218A-432D-A29C-B7051B8E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330532" y="3291057"/>
              <a:ext cx="687600" cy="670238"/>
            </a:xfrm>
            <a:prstGeom prst="rect">
              <a:avLst/>
            </a:prstGeom>
          </p:spPr>
        </p:pic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50754D3A-9083-47F7-8E5E-B61D79375568}"/>
                </a:ext>
              </a:extLst>
            </p:cNvPr>
            <p:cNvSpPr/>
            <p:nvPr/>
          </p:nvSpPr>
          <p:spPr>
            <a:xfrm>
              <a:off x="3975834" y="1409276"/>
              <a:ext cx="1239112" cy="11240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D6C7F177-AE5A-47DA-B5AE-8D095D64F4A7}"/>
                </a:ext>
              </a:extLst>
            </p:cNvPr>
            <p:cNvSpPr/>
            <p:nvPr/>
          </p:nvSpPr>
          <p:spPr>
            <a:xfrm>
              <a:off x="5037412" y="3108348"/>
              <a:ext cx="1239112" cy="112408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1" name="Graphic 36" descr="Target Audience">
              <a:extLst>
                <a:ext uri="{FF2B5EF4-FFF2-40B4-BE49-F238E27FC236}">
                  <a16:creationId xmlns:a16="http://schemas.microsoft.com/office/drawing/2014/main" id="{9EB81097-E77B-4FCD-8889-BEE867156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249656" y="1609692"/>
              <a:ext cx="687600" cy="687600"/>
            </a:xfrm>
            <a:prstGeom prst="rect">
              <a:avLst/>
            </a:prstGeom>
          </p:spPr>
        </p:pic>
        <p:pic>
          <p:nvPicPr>
            <p:cNvPr id="22" name="Graphic 37" descr="Hospital">
              <a:extLst>
                <a:ext uri="{FF2B5EF4-FFF2-40B4-BE49-F238E27FC236}">
                  <a16:creationId xmlns:a16="http://schemas.microsoft.com/office/drawing/2014/main" id="{23926050-BC61-4AED-A9F0-1B9497FAA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13168" y="3298597"/>
              <a:ext cx="687600" cy="6876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704B3C-074C-422B-AD5F-8D443A78E4C8}"/>
              </a:ext>
            </a:extLst>
          </p:cNvPr>
          <p:cNvSpPr txBox="1"/>
          <p:nvPr/>
        </p:nvSpPr>
        <p:spPr>
          <a:xfrm>
            <a:off x="9962862" y="4857614"/>
            <a:ext cx="222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Treatment </a:t>
            </a:r>
            <a:endParaRPr lang="en-CA" sz="2000" b="1" dirty="0" smtClean="0"/>
          </a:p>
          <a:p>
            <a:r>
              <a:rPr lang="en-CA" sz="2000" b="1" dirty="0" smtClean="0"/>
              <a:t>Outcomes</a:t>
            </a:r>
            <a:endParaRPr lang="en-CA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1E4AA3-6554-4454-9627-9CCACE61C52C}"/>
              </a:ext>
            </a:extLst>
          </p:cNvPr>
          <p:cNvSpPr txBox="1"/>
          <p:nvPr/>
        </p:nvSpPr>
        <p:spPr>
          <a:xfrm>
            <a:off x="5422106" y="1789956"/>
            <a:ext cx="47114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Pathways of Healthcare Use</a:t>
            </a:r>
          </a:p>
          <a:p>
            <a:pPr>
              <a:buClr>
                <a:srgbClr val="FFD200"/>
              </a:buClr>
              <a:buSzPct val="70000"/>
              <a:defRPr/>
            </a:pPr>
            <a:endParaRPr lang="en-US" sz="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38F401-58D2-4C05-A3E8-F69850A7AF5C}"/>
              </a:ext>
            </a:extLst>
          </p:cNvPr>
          <p:cNvSpPr txBox="1"/>
          <p:nvPr/>
        </p:nvSpPr>
        <p:spPr>
          <a:xfrm>
            <a:off x="1841496" y="4863808"/>
            <a:ext cx="3580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Patterns and Trends in </a:t>
            </a:r>
            <a:endParaRPr lang="en-CA" sz="2000" b="1" dirty="0" smtClean="0"/>
          </a:p>
          <a:p>
            <a:r>
              <a:rPr lang="en-CA" sz="2000" b="1" dirty="0" smtClean="0"/>
              <a:t>Opioid </a:t>
            </a:r>
            <a:r>
              <a:rPr lang="en-CA" sz="2000" b="1" dirty="0"/>
              <a:t>Prescribing </a:t>
            </a:r>
          </a:p>
          <a:p>
            <a:r>
              <a:rPr lang="en-CA" sz="2000" b="1" dirty="0"/>
              <a:t>and Related Harm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6400" y="3944744"/>
            <a:ext cx="6664007" cy="4083233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123431-6C37-4861-BAAB-F7729EEF26BD}"/>
              </a:ext>
            </a:extLst>
          </p:cNvPr>
          <p:cNvSpPr/>
          <p:nvPr/>
        </p:nvSpPr>
        <p:spPr>
          <a:xfrm>
            <a:off x="2016989" y="6194188"/>
            <a:ext cx="2040142" cy="57567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rtlCol="0" anchor="ctr" anchorCtr="0"/>
          <a:lstStyle/>
          <a:p>
            <a:pPr algn="ctr">
              <a:defRPr/>
            </a:pPr>
            <a:r>
              <a:rPr lang="en-CA" sz="2000" b="1" noProof="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Initial Priority Project</a:t>
            </a:r>
          </a:p>
        </p:txBody>
      </p:sp>
      <p:sp>
        <p:nvSpPr>
          <p:cNvPr id="34" name="Star: 5 Points 44">
            <a:extLst>
              <a:ext uri="{FF2B5EF4-FFF2-40B4-BE49-F238E27FC236}">
                <a16:creationId xmlns:a16="http://schemas.microsoft.com/office/drawing/2014/main" id="{F70E432C-F29E-42CB-989C-B77E47A38DF7}"/>
              </a:ext>
            </a:extLst>
          </p:cNvPr>
          <p:cNvSpPr/>
          <p:nvPr/>
        </p:nvSpPr>
        <p:spPr>
          <a:xfrm>
            <a:off x="1276243" y="6259661"/>
            <a:ext cx="388927" cy="444725"/>
          </a:xfrm>
          <a:prstGeom prst="star5">
            <a:avLst/>
          </a:prstGeom>
          <a:solidFill>
            <a:srgbClr val="DEAE28"/>
          </a:solidFill>
          <a:ln w="9525" cap="flat" cmpd="sng" algn="ctr">
            <a:solidFill>
              <a:srgbClr val="DEAE28"/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8800" y="509323"/>
            <a:ext cx="11506200" cy="391160"/>
          </a:xfrm>
        </p:spPr>
        <p:txBody>
          <a:bodyPr>
            <a:noAutofit/>
          </a:bodyPr>
          <a:lstStyle/>
          <a:p>
            <a:r>
              <a:rPr lang="en-US" sz="4000" dirty="0"/>
              <a:t>Opioid Use, Related Harms, and Access to Treatment among First Nations in Ontario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81200"/>
            <a:ext cx="4968875" cy="6430962"/>
          </a:xfrm>
        </p:spPr>
      </p:pic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997956" y="1981200"/>
            <a:ext cx="6731000" cy="6430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eorgia" panose="02040502050405020303" pitchFamily="18" charset="0"/>
              </a:rPr>
              <a:t>Objective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Examine trends </a:t>
            </a:r>
            <a:r>
              <a:rPr lang="en-US" sz="2000" dirty="0">
                <a:latin typeface="Georgia" panose="02040502050405020303" pitchFamily="18" charset="0"/>
              </a:rPr>
              <a:t>and patterns in opioid prescribing and opioid-related poisoning among First Nations </a:t>
            </a:r>
            <a:r>
              <a:rPr lang="en-US" sz="2000" dirty="0" smtClean="0">
                <a:latin typeface="Georgia" panose="02040502050405020303" pitchFamily="18" charset="0"/>
              </a:rPr>
              <a:t>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eorgia" panose="02040502050405020303" pitchFamily="18" charset="0"/>
              </a:rPr>
              <a:t>Timeline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Trends: Fiscal year 2013-2019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Demographics: Calendar year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eorgia" panose="02040502050405020303" pitchFamily="18" charset="0"/>
              </a:rPr>
              <a:t>Indicators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Opioid prescribing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Opioid use for pain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High </a:t>
            </a:r>
            <a:r>
              <a:rPr lang="en-US" sz="2000" dirty="0">
                <a:latin typeface="Georgia" panose="02040502050405020303" pitchFamily="18" charset="0"/>
              </a:rPr>
              <a:t>dose opioid </a:t>
            </a:r>
            <a:r>
              <a:rPr lang="en-US" sz="2000" dirty="0" smtClean="0">
                <a:latin typeface="Georgia" panose="02040502050405020303" pitchFamily="18" charset="0"/>
              </a:rPr>
              <a:t>prescribing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Combined </a:t>
            </a:r>
            <a:r>
              <a:rPr lang="en-US" sz="2000" dirty="0">
                <a:latin typeface="Georgia" panose="02040502050405020303" pitchFamily="18" charset="0"/>
              </a:rPr>
              <a:t>prescribing of opioids for pain and </a:t>
            </a:r>
            <a:r>
              <a:rPr lang="en-US" sz="2000" dirty="0" smtClean="0">
                <a:latin typeface="Georgia" panose="02040502050405020303" pitchFamily="18" charset="0"/>
              </a:rPr>
              <a:t>benzodiazepines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Opioid </a:t>
            </a:r>
            <a:r>
              <a:rPr lang="en-US" sz="2000" dirty="0">
                <a:latin typeface="Georgia" panose="02040502050405020303" pitchFamily="18" charset="0"/>
              </a:rPr>
              <a:t>agonist therapy (OAT) to treat opioid use </a:t>
            </a:r>
            <a:r>
              <a:rPr lang="en-US" sz="2000" dirty="0" smtClean="0">
                <a:latin typeface="Georgia" panose="02040502050405020303" pitchFamily="18" charset="0"/>
              </a:rPr>
              <a:t>disorder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Opioid-related poisoning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Emergency </a:t>
            </a:r>
            <a:r>
              <a:rPr lang="en-US" sz="2000" dirty="0">
                <a:latin typeface="Georgia" panose="02040502050405020303" pitchFamily="18" charset="0"/>
              </a:rPr>
              <a:t>department </a:t>
            </a:r>
            <a:r>
              <a:rPr lang="en-US" sz="2000" dirty="0" smtClean="0">
                <a:latin typeface="Georgia" panose="02040502050405020303" pitchFamily="18" charset="0"/>
              </a:rPr>
              <a:t>visits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Hospital </a:t>
            </a:r>
            <a:r>
              <a:rPr lang="en-US" sz="2000" dirty="0">
                <a:latin typeface="Georgia" panose="02040502050405020303" pitchFamily="18" charset="0"/>
              </a:rPr>
              <a:t>admissions 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Deaths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Comparison between </a:t>
            </a:r>
            <a:r>
              <a:rPr lang="en-US" sz="2000" b="1" dirty="0">
                <a:latin typeface="Georgia" panose="02040502050405020303" pitchFamily="18" charset="0"/>
              </a:rPr>
              <a:t>First Nations </a:t>
            </a:r>
            <a:r>
              <a:rPr lang="en-US" sz="2000" dirty="0">
                <a:latin typeface="Georgia" panose="02040502050405020303" pitchFamily="18" charset="0"/>
              </a:rPr>
              <a:t>and </a:t>
            </a:r>
            <a:r>
              <a:rPr lang="en-US" sz="2000" b="1" dirty="0">
                <a:latin typeface="Georgia" panose="02040502050405020303" pitchFamily="18" charset="0"/>
              </a:rPr>
              <a:t>non-First Nations</a:t>
            </a:r>
            <a:r>
              <a:rPr lang="en-US" sz="2000" b="1" dirty="0">
                <a:solidFill>
                  <a:srgbClr val="242E75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people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609600"/>
            <a:ext cx="11506200" cy="1764506"/>
          </a:xfrm>
        </p:spPr>
        <p:txBody>
          <a:bodyPr/>
          <a:lstStyle/>
          <a:p>
            <a:r>
              <a:rPr lang="en-US" sz="4000" dirty="0"/>
              <a:t>Opioid Use, Related Harms, and Access to Treatment among First Nations in Ontario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300" y="2361542"/>
            <a:ext cx="11506200" cy="477053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Between 2013 and 2019: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Prescription </a:t>
            </a:r>
            <a:r>
              <a:rPr lang="en-US" sz="2000" dirty="0">
                <a:latin typeface="Georgia" panose="02040502050405020303" pitchFamily="18" charset="0"/>
              </a:rPr>
              <a:t>opioid use for </a:t>
            </a:r>
            <a:r>
              <a:rPr lang="en-US" sz="2000" dirty="0" smtClean="0">
                <a:latin typeface="Georgia" panose="02040502050405020303" pitchFamily="18" charset="0"/>
              </a:rPr>
              <a:t>pain </a:t>
            </a:r>
            <a:r>
              <a:rPr lang="en-US" sz="2000" b="1" dirty="0" smtClean="0">
                <a:latin typeface="Georgia" panose="02040502050405020303" pitchFamily="18" charset="0"/>
              </a:rPr>
              <a:t>decreased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Higher </a:t>
            </a:r>
            <a:r>
              <a:rPr lang="en-US" sz="2000" dirty="0">
                <a:latin typeface="Georgia" panose="02040502050405020303" pitchFamily="18" charset="0"/>
              </a:rPr>
              <a:t>among </a:t>
            </a:r>
            <a:r>
              <a:rPr lang="en-US" sz="2000" dirty="0" smtClean="0">
                <a:latin typeface="Georgia" panose="02040502050405020303" pitchFamily="18" charset="0"/>
              </a:rPr>
              <a:t>First Nations </a:t>
            </a:r>
            <a:r>
              <a:rPr lang="en-US" sz="2000" dirty="0">
                <a:latin typeface="Georgia" panose="02040502050405020303" pitchFamily="18" charset="0"/>
              </a:rPr>
              <a:t>people compared to non-First Nations people in 2019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O</a:t>
            </a:r>
            <a:r>
              <a:rPr lang="en-US" sz="2000" dirty="0" smtClean="0">
                <a:latin typeface="Georgia" panose="02040502050405020303" pitchFamily="18" charset="0"/>
              </a:rPr>
              <a:t>pioid </a:t>
            </a:r>
            <a:r>
              <a:rPr lang="en-US" sz="2000" dirty="0">
                <a:latin typeface="Georgia" panose="02040502050405020303" pitchFamily="18" charset="0"/>
              </a:rPr>
              <a:t>agonist therapy (</a:t>
            </a:r>
            <a:r>
              <a:rPr lang="en-US" sz="2000" dirty="0" smtClean="0">
                <a:latin typeface="Georgia" panose="02040502050405020303" pitchFamily="18" charset="0"/>
              </a:rPr>
              <a:t>OAT) use </a:t>
            </a:r>
            <a:r>
              <a:rPr lang="en-US" sz="2000" b="1" dirty="0" smtClean="0">
                <a:latin typeface="Georgia" panose="02040502050405020303" pitchFamily="18" charset="0"/>
              </a:rPr>
              <a:t>increased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Particularly, buprenorphine/naloxone (</a:t>
            </a:r>
            <a:r>
              <a:rPr lang="en-US" sz="2000" dirty="0" err="1" smtClean="0">
                <a:latin typeface="Georgia" panose="02040502050405020303" pitchFamily="18" charset="0"/>
              </a:rPr>
              <a:t>Suboxone</a:t>
            </a:r>
            <a:r>
              <a:rPr lang="en-US" sz="2000" dirty="0">
                <a:latin typeface="Georgia" panose="02040502050405020303" pitchFamily="18" charset="0"/>
              </a:rPr>
              <a:t>®) rose </a:t>
            </a:r>
            <a:r>
              <a:rPr lang="en-US" sz="2000" dirty="0" smtClean="0">
                <a:latin typeface="Georgia" panose="02040502050405020303" pitchFamily="18" charset="0"/>
              </a:rPr>
              <a:t>considerably, </a:t>
            </a:r>
            <a:r>
              <a:rPr lang="en-US" sz="2000" dirty="0">
                <a:latin typeface="Georgia" panose="02040502050405020303" pitchFamily="18" charset="0"/>
              </a:rPr>
              <a:t>becoming </a:t>
            </a:r>
            <a:r>
              <a:rPr lang="en-US" sz="2000" dirty="0" smtClean="0">
                <a:latin typeface="Georgia" panose="02040502050405020303" pitchFamily="18" charset="0"/>
              </a:rPr>
              <a:t>the most </a:t>
            </a:r>
            <a:r>
              <a:rPr lang="en-US" sz="2000" dirty="0">
                <a:latin typeface="Georgia" panose="02040502050405020303" pitchFamily="18" charset="0"/>
              </a:rPr>
              <a:t>common type of OAT used among First Nations people living within First Nations communities in 2019.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Between 2009 and 2019: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Hospital </a:t>
            </a:r>
            <a:r>
              <a:rPr lang="en-US" sz="2000" dirty="0">
                <a:latin typeface="Georgia" panose="02040502050405020303" pitchFamily="18" charset="0"/>
              </a:rPr>
              <a:t>visits for </a:t>
            </a:r>
            <a:r>
              <a:rPr lang="en-US" sz="2000" dirty="0" smtClean="0">
                <a:latin typeface="Georgia" panose="02040502050405020303" pitchFamily="18" charset="0"/>
              </a:rPr>
              <a:t>opioid-related poisoning </a:t>
            </a:r>
            <a:r>
              <a:rPr lang="en-US" sz="2000" dirty="0">
                <a:latin typeface="Georgia" panose="02040502050405020303" pitchFamily="18" charset="0"/>
              </a:rPr>
              <a:t>have </a:t>
            </a:r>
            <a:r>
              <a:rPr lang="en-US" sz="2000" b="1" dirty="0" smtClean="0">
                <a:latin typeface="Georgia" panose="02040502050405020303" pitchFamily="18" charset="0"/>
              </a:rPr>
              <a:t>increased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Deaths due to opioid-related </a:t>
            </a:r>
            <a:r>
              <a:rPr lang="en-US" sz="2000" dirty="0" smtClean="0">
                <a:latin typeface="Georgia" panose="02040502050405020303" pitchFamily="18" charset="0"/>
              </a:rPr>
              <a:t>poisoning have </a:t>
            </a:r>
            <a:r>
              <a:rPr lang="en-US" sz="2000" dirty="0">
                <a:latin typeface="Georgia" panose="02040502050405020303" pitchFamily="18" charset="0"/>
              </a:rPr>
              <a:t>rapidly </a:t>
            </a:r>
            <a:r>
              <a:rPr lang="en-US" sz="2000" b="1" dirty="0">
                <a:latin typeface="Georgia" panose="02040502050405020303" pitchFamily="18" charset="0"/>
              </a:rPr>
              <a:t>increased</a:t>
            </a:r>
            <a:r>
              <a:rPr lang="en-US" sz="2000" dirty="0">
                <a:latin typeface="Georgia" panose="02040502050405020303" pitchFamily="18" charset="0"/>
              </a:rPr>
              <a:t> among First </a:t>
            </a:r>
            <a:r>
              <a:rPr lang="en-US" sz="2000" dirty="0" smtClean="0">
                <a:latin typeface="Georgia" panose="02040502050405020303" pitchFamily="18" charset="0"/>
              </a:rPr>
              <a:t>Nations people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Higher </a:t>
            </a:r>
            <a:r>
              <a:rPr lang="en-US" sz="2000" dirty="0">
                <a:latin typeface="Georgia" panose="02040502050405020303" pitchFamily="18" charset="0"/>
              </a:rPr>
              <a:t>among </a:t>
            </a:r>
            <a:r>
              <a:rPr lang="en-US" sz="2000" dirty="0" smtClean="0">
                <a:latin typeface="Georgia" panose="02040502050405020303" pitchFamily="18" charset="0"/>
              </a:rPr>
              <a:t>First Nations </a:t>
            </a:r>
            <a:r>
              <a:rPr lang="en-US" sz="2000" dirty="0">
                <a:latin typeface="Georgia" panose="02040502050405020303" pitchFamily="18" charset="0"/>
              </a:rPr>
              <a:t>people compared to non-First Nations people in </a:t>
            </a:r>
            <a:r>
              <a:rPr lang="en-US" sz="2000" dirty="0" smtClean="0">
                <a:latin typeface="Georgia" panose="02040502050405020303" pitchFamily="18" charset="0"/>
              </a:rPr>
              <a:t>2019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8800" y="509322"/>
            <a:ext cx="11795760" cy="813191"/>
          </a:xfrm>
        </p:spPr>
        <p:txBody>
          <a:bodyPr>
            <a:noAutofit/>
          </a:bodyPr>
          <a:lstStyle/>
          <a:p>
            <a:r>
              <a:rPr lang="en-US" sz="4000" dirty="0"/>
              <a:t>Impacts of the COVID-19 Pandemic on Opioid-Related Poisoning among First Nations in Ontario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981527"/>
            <a:ext cx="4968875" cy="6430308"/>
          </a:xfrm>
        </p:spPr>
      </p:pic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997956" y="1981200"/>
            <a:ext cx="6731000" cy="495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eorgia" panose="02040502050405020303" pitchFamily="18" charset="0"/>
              </a:rPr>
              <a:t>Objective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Describe the impact of COVID-19 on hospital visits and deaths due to opioid-related poisoning among First Nations and non-First Nations people 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eorgia" panose="02040502050405020303" pitchFamily="18" charset="0"/>
              </a:rPr>
              <a:t>Timeline</a:t>
            </a:r>
            <a:endParaRPr lang="en-US" sz="2000" dirty="0"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March 17, 2020 – March 16, </a:t>
            </a:r>
            <a:r>
              <a:rPr lang="en-US" sz="2000" dirty="0" smtClean="0">
                <a:latin typeface="Georgia" panose="02040502050405020303" pitchFamily="18" charset="0"/>
              </a:rPr>
              <a:t>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eorgia" panose="02040502050405020303" pitchFamily="18" charset="0"/>
              </a:rPr>
              <a:t>Indicators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Hospital visits for opioid-related poisoning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People who died of an opioid-related </a:t>
            </a:r>
            <a:r>
              <a:rPr lang="en-US" sz="2000" dirty="0" smtClean="0">
                <a:latin typeface="Georgia" panose="02040502050405020303" pitchFamily="18" charset="0"/>
              </a:rPr>
              <a:t>poisoning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Comparison between </a:t>
            </a:r>
            <a:r>
              <a:rPr lang="en-US" sz="2000" b="1" dirty="0">
                <a:latin typeface="Georgia" panose="02040502050405020303" pitchFamily="18" charset="0"/>
              </a:rPr>
              <a:t>First Nations </a:t>
            </a:r>
            <a:r>
              <a:rPr lang="en-US" sz="2000" dirty="0">
                <a:latin typeface="Georgia" panose="02040502050405020303" pitchFamily="18" charset="0"/>
              </a:rPr>
              <a:t>and </a:t>
            </a:r>
            <a:r>
              <a:rPr lang="en-US" sz="2000" b="1" dirty="0">
                <a:latin typeface="Georgia" panose="02040502050405020303" pitchFamily="18" charset="0"/>
              </a:rPr>
              <a:t>non-First Nations</a:t>
            </a:r>
            <a:r>
              <a:rPr lang="en-US" sz="2000" b="1" dirty="0">
                <a:solidFill>
                  <a:srgbClr val="242E75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07298"/>
            <a:ext cx="4152900" cy="3636617"/>
          </a:xfrm>
        </p:spPr>
        <p:txBody>
          <a:bodyPr/>
          <a:lstStyle/>
          <a:p>
            <a:r>
              <a:rPr lang="en-US" sz="4000" dirty="0">
                <a:cs typeface="Arial" panose="020B0604020202020204" pitchFamily="34" charset="0"/>
              </a:rPr>
              <a:t>Impacts of the COVID-19 Pandemic on Opioid-Related Poisoning among First Nations in Ontario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6" r="49058" b="20252"/>
          <a:stretch/>
        </p:blipFill>
        <p:spPr>
          <a:xfrm>
            <a:off x="4902200" y="307298"/>
            <a:ext cx="7888662" cy="743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224" y="362896"/>
            <a:ext cx="11708775" cy="1389704"/>
          </a:xfrm>
        </p:spPr>
        <p:txBody>
          <a:bodyPr/>
          <a:lstStyle/>
          <a:p>
            <a:r>
              <a:rPr lang="en-US" sz="4000" dirty="0">
                <a:cs typeface="Arial" panose="020B0604020202020204" pitchFamily="34" charset="0"/>
              </a:rPr>
              <a:t>Impacts of the COVID-19 Pandemic on Opioid-Related Poisoning among First Nations in Ontario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269" b="54959"/>
          <a:stretch/>
        </p:blipFill>
        <p:spPr>
          <a:xfrm>
            <a:off x="2232700" y="2590800"/>
            <a:ext cx="85394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07298"/>
            <a:ext cx="4152900" cy="3636617"/>
          </a:xfrm>
        </p:spPr>
        <p:txBody>
          <a:bodyPr/>
          <a:lstStyle/>
          <a:p>
            <a:r>
              <a:rPr lang="en-US" sz="4000" dirty="0">
                <a:cs typeface="Arial" panose="020B0604020202020204" pitchFamily="34" charset="0"/>
              </a:rPr>
              <a:t>Impacts of the COVID-19 Pandemic on Opioid-Related Poisoning among First Nations in Ontario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3" t="44199" r="600" b="890"/>
          <a:stretch/>
        </p:blipFill>
        <p:spPr>
          <a:xfrm>
            <a:off x="5207000" y="229350"/>
            <a:ext cx="7620000" cy="807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634726"/>
            <a:ext cx="2699462" cy="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5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5676</TotalTime>
  <Words>1080</Words>
  <Application>Microsoft Office PowerPoint</Application>
  <PresentationFormat>Custom</PresentationFormat>
  <Paragraphs>130</Paragraphs>
  <Slides>19</Slides>
  <Notes>8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Palatino Linotype</vt:lpstr>
      <vt:lpstr>Office Theme</vt:lpstr>
      <vt:lpstr>Understanding Opioid Use among First Nations People in Ontario</vt:lpstr>
      <vt:lpstr>PowerPoint Presentation</vt:lpstr>
      <vt:lpstr>CIHR Grant:  Supporting a Program of Research</vt:lpstr>
      <vt:lpstr>Opioid Use, Related Harms, and Access to Treatment among First Nations in Ontario</vt:lpstr>
      <vt:lpstr>Opioid Use, Related Harms, and Access to Treatment among First Nations in Ontario</vt:lpstr>
      <vt:lpstr>Impacts of the COVID-19 Pandemic on Opioid-Related Poisoning among First Nations in Ontario</vt:lpstr>
      <vt:lpstr>Impacts of the COVID-19 Pandemic on Opioid-Related Poisoning among First Nations in Ontario</vt:lpstr>
      <vt:lpstr>Impacts of the COVID-19 Pandemic on Opioid-Related Poisoning among First Nations in Ontario</vt:lpstr>
      <vt:lpstr>Impacts of the COVID-19 Pandemic on Opioid-Related Poisoning among First Nations in Ontario</vt:lpstr>
      <vt:lpstr>Our Research Approach</vt:lpstr>
      <vt:lpstr>Circle of Lived Experience Advisory Committee</vt:lpstr>
      <vt:lpstr>Knowledge Translation</vt:lpstr>
      <vt:lpstr>Thank you!</vt:lpstr>
      <vt:lpstr>Opioid Use, Related Harms, and Access to Treatment among First Nations in Ontario</vt:lpstr>
      <vt:lpstr>Opioid Use, Related Harms, and Access to Treatment among First Nations in Ontario</vt:lpstr>
      <vt:lpstr>Opioid Use, Related Harms, and Access to Treatment among First Nations in Ontario</vt:lpstr>
      <vt:lpstr>Opioid Use, Related Harms, and Access to Treatment among First Nations in Ontario</vt:lpstr>
      <vt:lpstr>ODPRN Dissemination Plan</vt:lpstr>
      <vt:lpstr>CIHR Grant: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elit.</dc:title>
  <dc:creator>Genna Benson</dc:creator>
  <cp:lastModifiedBy>Sacha Bragg</cp:lastModifiedBy>
  <cp:revision>148</cp:revision>
  <cp:lastPrinted>2021-10-21T14:54:31Z</cp:lastPrinted>
  <dcterms:created xsi:type="dcterms:W3CDTF">2019-05-16T17:25:21Z</dcterms:created>
  <dcterms:modified xsi:type="dcterms:W3CDTF">2023-10-24T18:03:35Z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2018-02-12T00:00:00Z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2019-05-16T00:00:00Z</vt:filetime>
  </property>
</Properties>
</file>