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1"/>
  </p:notesMasterIdLst>
  <p:sldIdLst>
    <p:sldId id="256" r:id="rId2"/>
    <p:sldId id="260" r:id="rId3"/>
    <p:sldId id="758" r:id="rId4"/>
    <p:sldId id="257" r:id="rId5"/>
    <p:sldId id="669" r:id="rId6"/>
    <p:sldId id="258" r:id="rId7"/>
    <p:sldId id="754" r:id="rId8"/>
    <p:sldId id="734" r:id="rId9"/>
    <p:sldId id="752" r:id="rId10"/>
    <p:sldId id="757" r:id="rId11"/>
    <p:sldId id="671" r:id="rId12"/>
    <p:sldId id="401" r:id="rId13"/>
    <p:sldId id="261" r:id="rId14"/>
    <p:sldId id="673" r:id="rId15"/>
    <p:sldId id="672" r:id="rId16"/>
    <p:sldId id="743" r:id="rId17"/>
    <p:sldId id="720" r:id="rId18"/>
    <p:sldId id="755" r:id="rId19"/>
    <p:sldId id="670"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
      <p:font typeface="Jost*" panose="020B0604020202020204" charset="0"/>
      <p:regular r:id="rId32"/>
      <p:bold r:id="rId33"/>
      <p:italic r:id="rId34"/>
      <p:boldItalic r:id="rId35"/>
    </p:embeddedFont>
    <p:embeddedFont>
      <p:font typeface="lora" pitchFamily="2" charset="0"/>
      <p:regular r:id="rId36"/>
      <p:bold r:id="rId37"/>
      <p:italic r:id="rId38"/>
      <p:boldItalic r:id="rId39"/>
    </p:embeddedFont>
    <p:embeddedFont>
      <p:font typeface="Noto Sans" panose="020B0502040504020204" pitchFamily="34" charset="0"/>
      <p:regular r:id="rId40"/>
      <p:bold r:id="rId41"/>
      <p:italic r:id="rId42"/>
      <p:boldItalic r:id="rId43"/>
    </p:embeddedFont>
    <p:embeddedFont>
      <p:font typeface="Source Sans Pro" panose="020B0503030403020204" pitchFamily="34" charset="0"/>
      <p:regular r:id="rId44"/>
      <p:bold r:id="rId45"/>
      <p:italic r:id="rId46"/>
      <p:boldItalic r:id="rId47"/>
    </p:embeddedFont>
    <p:embeddedFont>
      <p:font typeface="Tahoma" panose="020B0604030504040204" pitchFamily="34" charset="0"/>
      <p:regular r:id="rId48"/>
      <p:bold r:id="rId49"/>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716"/>
    <a:srgbClr val="69411F"/>
    <a:srgbClr val="C17835"/>
    <a:srgbClr val="000000"/>
    <a:srgbClr val="222D47"/>
    <a:srgbClr val="081B1D"/>
    <a:srgbClr val="314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70000"/>
  </p:normalViewPr>
  <p:slideViewPr>
    <p:cSldViewPr snapToGrid="0" snapToObjects="1">
      <p:cViewPr varScale="1">
        <p:scale>
          <a:sx n="64" d="100"/>
          <a:sy n="64" d="100"/>
        </p:scale>
        <p:origin x="702"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026441139302035E-2"/>
          <c:y val="0.19918874725340177"/>
          <c:w val="0.93899825021872263"/>
          <c:h val="0.67013832338617285"/>
        </c:manualLayout>
      </c:layout>
      <c:barChart>
        <c:barDir val="col"/>
        <c:grouping val="clustered"/>
        <c:varyColors val="0"/>
        <c:ser>
          <c:idx val="0"/>
          <c:order val="0"/>
          <c:tx>
            <c:strRef>
              <c:f>Graphics!$B$3:$B$4</c:f>
              <c:strCache>
                <c:ptCount val="2"/>
                <c:pt idx="0">
                  <c:v>Entry</c:v>
                </c:pt>
                <c:pt idx="1">
                  <c:v>Self- Entry</c:v>
                </c:pt>
              </c:strCache>
            </c:strRef>
          </c:tx>
          <c:spPr>
            <a:solidFill>
              <a:srgbClr val="529CAE"/>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Graphics!$B$5:$B$8</c:f>
              <c:numCache>
                <c:formatCode>General</c:formatCode>
                <c:ptCount val="4"/>
                <c:pt idx="0">
                  <c:v>74.666666666666671</c:v>
                </c:pt>
                <c:pt idx="1">
                  <c:v>67</c:v>
                </c:pt>
                <c:pt idx="2">
                  <c:v>67.666666666666671</c:v>
                </c:pt>
                <c:pt idx="3">
                  <c:v>60.666666666666664</c:v>
                </c:pt>
              </c:numCache>
            </c:numRef>
          </c:val>
          <c:extLst>
            <c:ext xmlns:c16="http://schemas.microsoft.com/office/drawing/2014/chart" uri="{C3380CC4-5D6E-409C-BE32-E72D297353CC}">
              <c16:uniqueId val="{00000000-B8D1-4129-A81A-6370CB2B2323}"/>
            </c:ext>
          </c:extLst>
        </c:ser>
        <c:ser>
          <c:idx val="4"/>
          <c:order val="4"/>
          <c:tx>
            <c:strRef>
              <c:f>Graphics!$F$3:$F$4</c:f>
              <c:strCache>
                <c:ptCount val="2"/>
                <c:pt idx="0">
                  <c:v>Exit</c:v>
                </c:pt>
                <c:pt idx="1">
                  <c:v>Self - Exit</c:v>
                </c:pt>
              </c:strCache>
            </c:strRef>
          </c:tx>
          <c:spPr>
            <a:solidFill>
              <a:srgbClr val="98C4CF">
                <a:lumMod val="50000"/>
              </a:srgbClr>
            </a:solidFill>
            <a:ln>
              <a:noFill/>
            </a:ln>
            <a:effectLst>
              <a:outerShdw blurRad="57150" dist="19050" dir="5400000" algn="ctr" rotWithShape="0">
                <a:srgbClr val="000000">
                  <a:alpha val="63000"/>
                </a:srgbClr>
              </a:outerShdw>
            </a:effectLst>
          </c:spPr>
          <c:invertIfNegative val="0"/>
          <c:dLbls>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8D1-4129-A81A-6370CB2B2323}"/>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B8D1-4129-A81A-6370CB2B23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Graphics!$F$5:$F$8</c:f>
              <c:numCache>
                <c:formatCode>General</c:formatCode>
                <c:ptCount val="4"/>
                <c:pt idx="0">
                  <c:v>80</c:v>
                </c:pt>
                <c:pt idx="1">
                  <c:v>82</c:v>
                </c:pt>
                <c:pt idx="2">
                  <c:v>78.666666666666671</c:v>
                </c:pt>
                <c:pt idx="3">
                  <c:v>76.333333333333329</c:v>
                </c:pt>
              </c:numCache>
            </c:numRef>
          </c:val>
          <c:extLst>
            <c:ext xmlns:c16="http://schemas.microsoft.com/office/drawing/2014/chart" uri="{C3380CC4-5D6E-409C-BE32-E72D297353CC}">
              <c16:uniqueId val="{00000003-B8D1-4129-A81A-6370CB2B2323}"/>
            </c:ext>
          </c:extLst>
        </c:ser>
        <c:dLbls>
          <c:dLblPos val="inEnd"/>
          <c:showLegendKey val="0"/>
          <c:showVal val="1"/>
          <c:showCatName val="0"/>
          <c:showSerName val="0"/>
          <c:showPercent val="0"/>
          <c:showBubbleSize val="0"/>
        </c:dLbls>
        <c:gapWidth val="85"/>
        <c:overlap val="-12"/>
        <c:axId val="1742309440"/>
        <c:axId val="1742584368"/>
        <c:extLst>
          <c:ext xmlns:c15="http://schemas.microsoft.com/office/drawing/2012/chart" uri="{02D57815-91ED-43cb-92C2-25804820EDAC}">
            <c15:filteredBarSeries>
              <c15:ser>
                <c:idx val="1"/>
                <c:order val="1"/>
                <c:tx>
                  <c:strRef>
                    <c:extLst>
                      <c:ext uri="{02D57815-91ED-43cb-92C2-25804820EDAC}">
                        <c15:formulaRef>
                          <c15:sqref>Graphics!$C$3:$C$4</c15:sqref>
                        </c15:formulaRef>
                      </c:ext>
                    </c:extLst>
                    <c:strCache>
                      <c:ptCount val="2"/>
                      <c:pt idx="0">
                        <c:v>Entry</c:v>
                      </c:pt>
                      <c:pt idx="1">
                        <c:v>Observer-  Entry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Graphics!$A$5:$A$8</c15:sqref>
                        </c15:formulaRef>
                      </c:ext>
                    </c:extLst>
                    <c:strCache>
                      <c:ptCount val="4"/>
                      <c:pt idx="0">
                        <c:v>Hope</c:v>
                      </c:pt>
                      <c:pt idx="1">
                        <c:v>Belonging</c:v>
                      </c:pt>
                      <c:pt idx="2">
                        <c:v>Meaning</c:v>
                      </c:pt>
                      <c:pt idx="3">
                        <c:v>Purposes</c:v>
                      </c:pt>
                    </c:strCache>
                  </c:strRef>
                </c:cat>
                <c:val>
                  <c:numRef>
                    <c:extLst>
                      <c:ext uri="{02D57815-91ED-43cb-92C2-25804820EDAC}">
                        <c15:formulaRef>
                          <c15:sqref>Graphics!$C$5:$C$8</c15:sqref>
                        </c15:formulaRef>
                      </c:ext>
                    </c:extLst>
                    <c:numCache>
                      <c:formatCode>General</c:formatCode>
                      <c:ptCount val="4"/>
                      <c:pt idx="0">
                        <c:v>0</c:v>
                      </c:pt>
                      <c:pt idx="1">
                        <c:v>0</c:v>
                      </c:pt>
                      <c:pt idx="2">
                        <c:v>0</c:v>
                      </c:pt>
                      <c:pt idx="3">
                        <c:v>0</c:v>
                      </c:pt>
                    </c:numCache>
                  </c:numRef>
                </c:val>
                <c:extLst>
                  <c:ext xmlns:c16="http://schemas.microsoft.com/office/drawing/2014/chart" uri="{C3380CC4-5D6E-409C-BE32-E72D297353CC}">
                    <c16:uniqueId val="{00000004-B8D1-4129-A81A-6370CB2B232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Graphics!$D$3:$D$4</c15:sqref>
                        </c15:formulaRef>
                      </c:ext>
                    </c:extLst>
                    <c:strCache>
                      <c:ptCount val="2"/>
                      <c:pt idx="0">
                        <c:v>Mid-point</c:v>
                      </c:pt>
                      <c:pt idx="1">
                        <c:v>Self - Midpoint</c:v>
                      </c:pt>
                    </c:strCache>
                  </c:strRef>
                </c:tx>
                <c:spPr>
                  <a:solidFill>
                    <a:schemeClr val="accent2"/>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Graphics!$D$5:$D$8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5-B8D1-4129-A81A-6370CB2B232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Graphics!$E$3:$E$4</c15:sqref>
                        </c15:formulaRef>
                      </c:ext>
                    </c:extLst>
                    <c:strCache>
                      <c:ptCount val="2"/>
                      <c:pt idx="0">
                        <c:v>Mid-point</c:v>
                      </c:pt>
                      <c:pt idx="1">
                        <c:v>Observer-  Midpoint</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Graphics!$E$5:$E$8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6-B8D1-4129-A81A-6370CB2B232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Graphics!$G$3:$G$4</c15:sqref>
                        </c15:formulaRef>
                      </c:ext>
                    </c:extLst>
                    <c:strCache>
                      <c:ptCount val="2"/>
                      <c:pt idx="0">
                        <c:v>Exit</c:v>
                      </c:pt>
                      <c:pt idx="1">
                        <c:v>Observer-  Exit</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Graphics!$G$5:$G$8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7-B8D1-4129-A81A-6370CB2B2323}"/>
                  </c:ext>
                </c:extLst>
              </c15:ser>
            </c15:filteredBarSeries>
          </c:ext>
        </c:extLst>
      </c:barChart>
      <c:catAx>
        <c:axId val="1742309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742584368"/>
        <c:crosses val="autoZero"/>
        <c:auto val="1"/>
        <c:lblAlgn val="ctr"/>
        <c:lblOffset val="100"/>
        <c:noMultiLvlLbl val="0"/>
      </c:catAx>
      <c:valAx>
        <c:axId val="1742584368"/>
        <c:scaling>
          <c:orientation val="minMax"/>
          <c:max val="100"/>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230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026441139302035E-2"/>
          <c:y val="0.19632015224168078"/>
          <c:w val="0.93899825021872263"/>
          <c:h val="0.66992028392264902"/>
        </c:manualLayout>
      </c:layout>
      <c:barChart>
        <c:barDir val="col"/>
        <c:grouping val="clustered"/>
        <c:varyColors val="0"/>
        <c:ser>
          <c:idx val="0"/>
          <c:order val="0"/>
          <c:tx>
            <c:strRef>
              <c:f>Graphics!$B$3:$B$4</c:f>
              <c:strCache>
                <c:ptCount val="2"/>
                <c:pt idx="0">
                  <c:v>Entry</c:v>
                </c:pt>
                <c:pt idx="1">
                  <c:v>Self- Entry</c:v>
                </c:pt>
              </c:strCache>
            </c:strRef>
          </c:tx>
          <c:spPr>
            <a:solidFill>
              <a:srgbClr val="529CAE"/>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Graphics!$B$5:$B$8</c:f>
              <c:numCache>
                <c:formatCode>General</c:formatCode>
                <c:ptCount val="4"/>
                <c:pt idx="0">
                  <c:v>78</c:v>
                </c:pt>
                <c:pt idx="1">
                  <c:v>71.5</c:v>
                </c:pt>
                <c:pt idx="2">
                  <c:v>71.333333333333329</c:v>
                </c:pt>
                <c:pt idx="3">
                  <c:v>62.666666666666664</c:v>
                </c:pt>
              </c:numCache>
            </c:numRef>
          </c:val>
          <c:extLst>
            <c:ext xmlns:c16="http://schemas.microsoft.com/office/drawing/2014/chart" uri="{C3380CC4-5D6E-409C-BE32-E72D297353CC}">
              <c16:uniqueId val="{00000000-DC1D-4094-A633-D0BEBA939469}"/>
            </c:ext>
          </c:extLst>
        </c:ser>
        <c:ser>
          <c:idx val="4"/>
          <c:order val="4"/>
          <c:tx>
            <c:strRef>
              <c:f>Graphics!$F$3:$F$4</c:f>
              <c:strCache>
                <c:ptCount val="2"/>
                <c:pt idx="0">
                  <c:v>Exit</c:v>
                </c:pt>
                <c:pt idx="1">
                  <c:v>Self - Exit</c:v>
                </c:pt>
              </c:strCache>
            </c:strRef>
          </c:tx>
          <c:spPr>
            <a:solidFill>
              <a:srgbClr val="98C4CF">
                <a:lumMod val="50000"/>
              </a:srgbClr>
            </a:solidFill>
            <a:ln>
              <a:noFill/>
            </a:ln>
            <a:effectLst>
              <a:outerShdw blurRad="57150" dist="19050" dir="5400000" algn="ctr" rotWithShape="0">
                <a:srgbClr val="000000">
                  <a:alpha val="63000"/>
                </a:srgbClr>
              </a:outerShdw>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C1D-4094-A633-D0BEBA939469}"/>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DC1D-4094-A633-D0BEBA939469}"/>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C1D-4094-A633-D0BEBA939469}"/>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C1D-4094-A633-D0BEBA93946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Graphics!$F$5:$F$8</c:f>
              <c:numCache>
                <c:formatCode>General</c:formatCode>
                <c:ptCount val="4"/>
                <c:pt idx="0">
                  <c:v>82.666666666666671</c:v>
                </c:pt>
                <c:pt idx="1">
                  <c:v>84.75</c:v>
                </c:pt>
                <c:pt idx="2">
                  <c:v>79.666666666666671</c:v>
                </c:pt>
                <c:pt idx="3">
                  <c:v>78.666666666666671</c:v>
                </c:pt>
              </c:numCache>
            </c:numRef>
          </c:val>
          <c:extLst>
            <c:ext xmlns:c16="http://schemas.microsoft.com/office/drawing/2014/chart" uri="{C3380CC4-5D6E-409C-BE32-E72D297353CC}">
              <c16:uniqueId val="{00000004-DC1D-4094-A633-D0BEBA939469}"/>
            </c:ext>
          </c:extLst>
        </c:ser>
        <c:dLbls>
          <c:dLblPos val="inEnd"/>
          <c:showLegendKey val="0"/>
          <c:showVal val="1"/>
          <c:showCatName val="0"/>
          <c:showSerName val="0"/>
          <c:showPercent val="0"/>
          <c:showBubbleSize val="0"/>
        </c:dLbls>
        <c:gapWidth val="85"/>
        <c:overlap val="-12"/>
        <c:axId val="1742309440"/>
        <c:axId val="1742584368"/>
        <c:extLst>
          <c:ext xmlns:c15="http://schemas.microsoft.com/office/drawing/2012/chart" uri="{02D57815-91ED-43cb-92C2-25804820EDAC}">
            <c15:filteredBarSeries>
              <c15:ser>
                <c:idx val="1"/>
                <c:order val="1"/>
                <c:tx>
                  <c:strRef>
                    <c:extLst>
                      <c:ext uri="{02D57815-91ED-43cb-92C2-25804820EDAC}">
                        <c15:formulaRef>
                          <c15:sqref>Graphics!$C$3:$C$4</c15:sqref>
                        </c15:formulaRef>
                      </c:ext>
                    </c:extLst>
                    <c:strCache>
                      <c:ptCount val="2"/>
                      <c:pt idx="0">
                        <c:v>Entry</c:v>
                      </c:pt>
                      <c:pt idx="1">
                        <c:v>Observer-  Entry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Graphics!$A$5:$A$8</c15:sqref>
                        </c15:formulaRef>
                      </c:ext>
                    </c:extLst>
                    <c:strCache>
                      <c:ptCount val="4"/>
                      <c:pt idx="0">
                        <c:v>Hope</c:v>
                      </c:pt>
                      <c:pt idx="1">
                        <c:v>Belonging</c:v>
                      </c:pt>
                      <c:pt idx="2">
                        <c:v>Meaning</c:v>
                      </c:pt>
                      <c:pt idx="3">
                        <c:v>Purposes</c:v>
                      </c:pt>
                    </c:strCache>
                  </c:strRef>
                </c:cat>
                <c:val>
                  <c:numRef>
                    <c:extLst>
                      <c:ext uri="{02D57815-91ED-43cb-92C2-25804820EDAC}">
                        <c15:formulaRef>
                          <c15:sqref>Graphics!$C$5:$C$8</c15:sqref>
                        </c15:formulaRef>
                      </c:ext>
                    </c:extLst>
                    <c:numCache>
                      <c:formatCode>General</c:formatCode>
                      <c:ptCount val="4"/>
                      <c:pt idx="0">
                        <c:v>0</c:v>
                      </c:pt>
                      <c:pt idx="1">
                        <c:v>0</c:v>
                      </c:pt>
                      <c:pt idx="2">
                        <c:v>0</c:v>
                      </c:pt>
                      <c:pt idx="3">
                        <c:v>0</c:v>
                      </c:pt>
                    </c:numCache>
                  </c:numRef>
                </c:val>
                <c:extLst>
                  <c:ext xmlns:c16="http://schemas.microsoft.com/office/drawing/2014/chart" uri="{C3380CC4-5D6E-409C-BE32-E72D297353CC}">
                    <c16:uniqueId val="{00000005-DC1D-4094-A633-D0BEBA93946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Graphics!$D$3:$D$4</c15:sqref>
                        </c15:formulaRef>
                      </c:ext>
                    </c:extLst>
                    <c:strCache>
                      <c:ptCount val="2"/>
                      <c:pt idx="0">
                        <c:v>Mid-point</c:v>
                      </c:pt>
                      <c:pt idx="1">
                        <c:v>Self - Midpoint</c:v>
                      </c:pt>
                    </c:strCache>
                  </c:strRef>
                </c:tx>
                <c:spPr>
                  <a:solidFill>
                    <a:schemeClr val="accent2"/>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Graphics!$D$5:$D$8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6-DC1D-4094-A633-D0BEBA93946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Graphics!$E$3:$E$4</c15:sqref>
                        </c15:formulaRef>
                      </c:ext>
                    </c:extLst>
                    <c:strCache>
                      <c:ptCount val="2"/>
                      <c:pt idx="0">
                        <c:v>Mid-point</c:v>
                      </c:pt>
                      <c:pt idx="1">
                        <c:v>Observer-  Midpoint</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Graphics!$E$5:$E$8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7-DC1D-4094-A633-D0BEBA939469}"/>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Graphics!$G$3:$G$4</c15:sqref>
                        </c15:formulaRef>
                      </c:ext>
                    </c:extLst>
                    <c:strCache>
                      <c:ptCount val="2"/>
                      <c:pt idx="0">
                        <c:v>Exit</c:v>
                      </c:pt>
                      <c:pt idx="1">
                        <c:v>Observer-  Exit</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Graphics!$G$5:$G$8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8-DC1D-4094-A633-D0BEBA939469}"/>
                  </c:ext>
                </c:extLst>
              </c15:ser>
            </c15:filteredBarSeries>
          </c:ext>
        </c:extLst>
      </c:barChart>
      <c:catAx>
        <c:axId val="1742309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742584368"/>
        <c:crosses val="autoZero"/>
        <c:auto val="1"/>
        <c:lblAlgn val="ctr"/>
        <c:lblOffset val="100"/>
        <c:noMultiLvlLbl val="0"/>
      </c:catAx>
      <c:valAx>
        <c:axId val="1742584368"/>
        <c:scaling>
          <c:orientation val="minMax"/>
          <c:max val="100"/>
        </c:scaling>
        <c:delete val="1"/>
        <c:axPos val="l"/>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none"/>
        <c:tickLblPos val="nextTo"/>
        <c:crossAx val="174230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026441139302035E-2"/>
          <c:y val="0.18898534586767099"/>
          <c:w val="0.93899825021872263"/>
          <c:h val="0.68018668670374138"/>
        </c:manualLayout>
      </c:layout>
      <c:barChart>
        <c:barDir val="col"/>
        <c:grouping val="clustered"/>
        <c:varyColors val="0"/>
        <c:ser>
          <c:idx val="0"/>
          <c:order val="0"/>
          <c:tx>
            <c:strRef>
              <c:f>Graphics!$B$3:$B$4</c:f>
              <c:strCache>
                <c:ptCount val="2"/>
                <c:pt idx="0">
                  <c:v>Entry</c:v>
                </c:pt>
                <c:pt idx="1">
                  <c:v>Self- Entry</c:v>
                </c:pt>
              </c:strCache>
            </c:strRef>
          </c:tx>
          <c:spPr>
            <a:solidFill>
              <a:srgbClr val="529CAE"/>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Graphics!$B$5:$B$8</c:f>
              <c:numCache>
                <c:formatCode>General</c:formatCode>
                <c:ptCount val="4"/>
                <c:pt idx="0">
                  <c:v>77.333333333333329</c:v>
                </c:pt>
                <c:pt idx="1">
                  <c:v>70.75</c:v>
                </c:pt>
                <c:pt idx="2">
                  <c:v>69</c:v>
                </c:pt>
                <c:pt idx="3">
                  <c:v>65.666666666666671</c:v>
                </c:pt>
              </c:numCache>
            </c:numRef>
          </c:val>
          <c:extLst>
            <c:ext xmlns:c16="http://schemas.microsoft.com/office/drawing/2014/chart" uri="{C3380CC4-5D6E-409C-BE32-E72D297353CC}">
              <c16:uniqueId val="{00000000-86B6-42B4-A0B5-EEC0985B2ADB}"/>
            </c:ext>
          </c:extLst>
        </c:ser>
        <c:ser>
          <c:idx val="4"/>
          <c:order val="4"/>
          <c:tx>
            <c:strRef>
              <c:f>Graphics!$F$3:$F$4</c:f>
              <c:strCache>
                <c:ptCount val="2"/>
                <c:pt idx="0">
                  <c:v>Exit</c:v>
                </c:pt>
                <c:pt idx="1">
                  <c:v>Self - Exit</c:v>
                </c:pt>
              </c:strCache>
            </c:strRef>
          </c:tx>
          <c:spPr>
            <a:solidFill>
              <a:srgbClr val="98C4CF">
                <a:lumMod val="50000"/>
              </a:srgbClr>
            </a:solidFill>
            <a:ln>
              <a:noFill/>
            </a:ln>
            <a:effectLst>
              <a:outerShdw blurRad="57150" dist="19050" dir="5400000" algn="ctr" rotWithShape="0">
                <a:srgbClr val="000000">
                  <a:alpha val="63000"/>
                </a:srgbClr>
              </a:outerShdw>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6B6-42B4-A0B5-EEC0985B2ADB}"/>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86B6-42B4-A0B5-EEC0985B2ADB}"/>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86B6-42B4-A0B5-EEC0985B2AD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86B6-42B4-A0B5-EEC0985B2AD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Graphics!$A$5:$A$8</c:f>
              <c:strCache>
                <c:ptCount val="4"/>
                <c:pt idx="0">
                  <c:v>Hope</c:v>
                </c:pt>
                <c:pt idx="1">
                  <c:v>Belonging</c:v>
                </c:pt>
                <c:pt idx="2">
                  <c:v>Meaning</c:v>
                </c:pt>
                <c:pt idx="3">
                  <c:v>Purposes</c:v>
                </c:pt>
              </c:strCache>
            </c:strRef>
          </c:cat>
          <c:val>
            <c:numRef>
              <c:f>Graphics!$F$5:$F$8</c:f>
              <c:numCache>
                <c:formatCode>General</c:formatCode>
                <c:ptCount val="4"/>
                <c:pt idx="0">
                  <c:v>83.666666666666671</c:v>
                </c:pt>
                <c:pt idx="1">
                  <c:v>83.75</c:v>
                </c:pt>
                <c:pt idx="2">
                  <c:v>84</c:v>
                </c:pt>
                <c:pt idx="3">
                  <c:v>84.666666666666671</c:v>
                </c:pt>
              </c:numCache>
            </c:numRef>
          </c:val>
          <c:extLst>
            <c:ext xmlns:c16="http://schemas.microsoft.com/office/drawing/2014/chart" uri="{C3380CC4-5D6E-409C-BE32-E72D297353CC}">
              <c16:uniqueId val="{00000005-86B6-42B4-A0B5-EEC0985B2ADB}"/>
            </c:ext>
          </c:extLst>
        </c:ser>
        <c:dLbls>
          <c:dLblPos val="inEnd"/>
          <c:showLegendKey val="0"/>
          <c:showVal val="1"/>
          <c:showCatName val="0"/>
          <c:showSerName val="0"/>
          <c:showPercent val="0"/>
          <c:showBubbleSize val="0"/>
        </c:dLbls>
        <c:gapWidth val="85"/>
        <c:overlap val="-12"/>
        <c:axId val="1742309440"/>
        <c:axId val="1742584368"/>
        <c:extLst>
          <c:ext xmlns:c15="http://schemas.microsoft.com/office/drawing/2012/chart" uri="{02D57815-91ED-43cb-92C2-25804820EDAC}">
            <c15:filteredBarSeries>
              <c15:ser>
                <c:idx val="1"/>
                <c:order val="1"/>
                <c:tx>
                  <c:strRef>
                    <c:extLst>
                      <c:ext uri="{02D57815-91ED-43cb-92C2-25804820EDAC}">
                        <c15:formulaRef>
                          <c15:sqref>Graphics!$C$3:$C$4</c15:sqref>
                        </c15:formulaRef>
                      </c:ext>
                    </c:extLst>
                    <c:strCache>
                      <c:ptCount val="2"/>
                      <c:pt idx="0">
                        <c:v>Entry</c:v>
                      </c:pt>
                      <c:pt idx="1">
                        <c:v>Observer-  Entry</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Graphics!$A$5:$A$8</c15:sqref>
                        </c15:formulaRef>
                      </c:ext>
                    </c:extLst>
                    <c:strCache>
                      <c:ptCount val="4"/>
                      <c:pt idx="0">
                        <c:v>Hope</c:v>
                      </c:pt>
                      <c:pt idx="1">
                        <c:v>Belonging</c:v>
                      </c:pt>
                      <c:pt idx="2">
                        <c:v>Meaning</c:v>
                      </c:pt>
                      <c:pt idx="3">
                        <c:v>Purposes</c:v>
                      </c:pt>
                    </c:strCache>
                  </c:strRef>
                </c:cat>
                <c:val>
                  <c:numRef>
                    <c:extLst>
                      <c:ext uri="{02D57815-91ED-43cb-92C2-25804820EDAC}">
                        <c15:formulaRef>
                          <c15:sqref>Graphics!$C$5:$C$8</c15:sqref>
                        </c15:formulaRef>
                      </c:ext>
                    </c:extLst>
                    <c:numCache>
                      <c:formatCode>General</c:formatCode>
                      <c:ptCount val="4"/>
                      <c:pt idx="0">
                        <c:v>0</c:v>
                      </c:pt>
                      <c:pt idx="1">
                        <c:v>0</c:v>
                      </c:pt>
                      <c:pt idx="2">
                        <c:v>0</c:v>
                      </c:pt>
                      <c:pt idx="3">
                        <c:v>0</c:v>
                      </c:pt>
                    </c:numCache>
                  </c:numRef>
                </c:val>
                <c:extLst>
                  <c:ext xmlns:c16="http://schemas.microsoft.com/office/drawing/2014/chart" uri="{C3380CC4-5D6E-409C-BE32-E72D297353CC}">
                    <c16:uniqueId val="{00000006-86B6-42B4-A0B5-EEC0985B2AD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Graphics!$D$3:$D$4</c15:sqref>
                        </c15:formulaRef>
                      </c:ext>
                    </c:extLst>
                    <c:strCache>
                      <c:ptCount val="2"/>
                      <c:pt idx="0">
                        <c:v>Mid-point</c:v>
                      </c:pt>
                      <c:pt idx="1">
                        <c:v>Self - Midpoint</c:v>
                      </c:pt>
                    </c:strCache>
                  </c:strRef>
                </c:tx>
                <c:spPr>
                  <a:solidFill>
                    <a:schemeClr val="accent2"/>
                  </a:solidFill>
                  <a:ln>
                    <a:no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Graphics!$D$5:$D$8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7-86B6-42B4-A0B5-EEC0985B2AD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Graphics!$E$3:$E$4</c15:sqref>
                        </c15:formulaRef>
                      </c:ext>
                    </c:extLst>
                    <c:strCache>
                      <c:ptCount val="2"/>
                      <c:pt idx="0">
                        <c:v>Mid-point</c:v>
                      </c:pt>
                      <c:pt idx="1">
                        <c:v>Observer-  Midpoint</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Graphics!$E$5:$E$8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8-86B6-42B4-A0B5-EEC0985B2AD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Graphics!$G$3:$G$4</c15:sqref>
                        </c15:formulaRef>
                      </c:ext>
                    </c:extLst>
                    <c:strCache>
                      <c:ptCount val="2"/>
                      <c:pt idx="0">
                        <c:v>Exit</c:v>
                      </c:pt>
                      <c:pt idx="1">
                        <c:v>Observer-  Exit</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Graphics!$A$5:$A$8</c15:sqref>
                        </c15:formulaRef>
                      </c:ext>
                    </c:extLst>
                    <c:strCache>
                      <c:ptCount val="4"/>
                      <c:pt idx="0">
                        <c:v>Hope</c:v>
                      </c:pt>
                      <c:pt idx="1">
                        <c:v>Belonging</c:v>
                      </c:pt>
                      <c:pt idx="2">
                        <c:v>Meaning</c:v>
                      </c:pt>
                      <c:pt idx="3">
                        <c:v>Purposes</c:v>
                      </c:pt>
                    </c:strCache>
                  </c:strRef>
                </c:cat>
                <c:val>
                  <c:numRef>
                    <c:extLst xmlns:c15="http://schemas.microsoft.com/office/drawing/2012/chart">
                      <c:ext xmlns:c15="http://schemas.microsoft.com/office/drawing/2012/chart" uri="{02D57815-91ED-43cb-92C2-25804820EDAC}">
                        <c15:formulaRef>
                          <c15:sqref>Graphics!$G$5:$G$8</c15:sqref>
                        </c15:formulaRef>
                      </c:ext>
                    </c:extLst>
                    <c:numCache>
                      <c:formatCode>General</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09-86B6-42B4-A0B5-EEC0985B2ADB}"/>
                  </c:ext>
                </c:extLst>
              </c15:ser>
            </c15:filteredBarSeries>
          </c:ext>
        </c:extLst>
      </c:barChart>
      <c:catAx>
        <c:axId val="1742309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742584368"/>
        <c:crosses val="autoZero"/>
        <c:auto val="1"/>
        <c:lblAlgn val="ctr"/>
        <c:lblOffset val="100"/>
        <c:noMultiLvlLbl val="0"/>
      </c:catAx>
      <c:valAx>
        <c:axId val="1742584368"/>
        <c:scaling>
          <c:orientation val="minMax"/>
          <c:max val="100"/>
        </c:scaling>
        <c:delete val="1"/>
        <c:axPos val="l"/>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none"/>
        <c:tickLblPos val="nextTo"/>
        <c:crossAx val="174230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30B80-7E69-244D-B46A-50DDE77DEB20}"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B5C8D-1B07-BF4A-956F-2FE7CD8EE188}" type="slidenum">
              <a:rPr lang="en-US" smtClean="0"/>
              <a:t>‹#›</a:t>
            </a:fld>
            <a:endParaRPr lang="en-US"/>
          </a:p>
        </p:txBody>
      </p:sp>
    </p:spTree>
    <p:extLst>
      <p:ext uri="{BB962C8B-B14F-4D97-AF65-F5344CB8AC3E}">
        <p14:creationId xmlns:p14="http://schemas.microsoft.com/office/powerpoint/2010/main" val="36918551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AC04A7-2F78-4E68-B4BC-587EB4FA3644}" type="slidenum">
              <a:rPr lang="en-CA" smtClean="0"/>
              <a:t>5</a:t>
            </a:fld>
            <a:endParaRPr lang="en-CA"/>
          </a:p>
        </p:txBody>
      </p:sp>
    </p:spTree>
    <p:extLst>
      <p:ext uri="{BB962C8B-B14F-4D97-AF65-F5344CB8AC3E}">
        <p14:creationId xmlns:p14="http://schemas.microsoft.com/office/powerpoint/2010/main" val="182817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AC04A7-2F78-4E68-B4BC-587EB4FA3644}" type="slidenum">
              <a:rPr lang="en-CA" smtClean="0"/>
              <a:t>7</a:t>
            </a:fld>
            <a:endParaRPr lang="en-CA"/>
          </a:p>
        </p:txBody>
      </p:sp>
    </p:spTree>
    <p:extLst>
      <p:ext uri="{BB962C8B-B14F-4D97-AF65-F5344CB8AC3E}">
        <p14:creationId xmlns:p14="http://schemas.microsoft.com/office/powerpoint/2010/main" val="3450500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AC04A7-2F78-4E68-B4BC-587EB4FA3644}" type="slidenum">
              <a:rPr lang="en-CA" smtClean="0"/>
              <a:t>8</a:t>
            </a:fld>
            <a:endParaRPr lang="en-CA"/>
          </a:p>
        </p:txBody>
      </p:sp>
    </p:spTree>
    <p:extLst>
      <p:ext uri="{BB962C8B-B14F-4D97-AF65-F5344CB8AC3E}">
        <p14:creationId xmlns:p14="http://schemas.microsoft.com/office/powerpoint/2010/main" val="285201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a:defRPr sz="1800"/>
            </a:pPr>
            <a:endParaRPr sz="2200" dirty="0"/>
          </a:p>
        </p:txBody>
      </p:sp>
    </p:spTree>
    <p:extLst>
      <p:ext uri="{BB962C8B-B14F-4D97-AF65-F5344CB8AC3E}">
        <p14:creationId xmlns:p14="http://schemas.microsoft.com/office/powerpoint/2010/main" val="407981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0AD72-CA48-400B-8E19-669B7995ABB0}" type="slidenum">
              <a:rPr lang="en-US" smtClean="0"/>
              <a:t>12</a:t>
            </a:fld>
            <a:endParaRPr lang="en-US"/>
          </a:p>
        </p:txBody>
      </p:sp>
    </p:spTree>
    <p:extLst>
      <p:ext uri="{BB962C8B-B14F-4D97-AF65-F5344CB8AC3E}">
        <p14:creationId xmlns:p14="http://schemas.microsoft.com/office/powerpoint/2010/main" val="185426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Strengths-based data capture model.
</a:t>
            </a: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American Medical Informatics Association.This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73AD1D4-94B2-46E3-87A7-2D290E5CC276}" type="slidenum">
              <a:rPr lang="en-US" altLang="en-US" sz="1200"/>
              <a:t>13</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B5C8D-1B07-BF4A-956F-2FE7CD8EE188}" type="slidenum">
              <a:rPr lang="en-US" smtClean="0"/>
              <a:t>16</a:t>
            </a:fld>
            <a:endParaRPr lang="en-US" dirty="0"/>
          </a:p>
        </p:txBody>
      </p:sp>
    </p:spTree>
    <p:extLst>
      <p:ext uri="{BB962C8B-B14F-4D97-AF65-F5344CB8AC3E}">
        <p14:creationId xmlns:p14="http://schemas.microsoft.com/office/powerpoint/2010/main" val="2662455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278D-ACF7-9D4E-998C-D1D46EF22686}"/>
              </a:ext>
            </a:extLst>
          </p:cNvPr>
          <p:cNvPicPr>
            <a:picLocks noChangeAspect="1"/>
          </p:cNvPicPr>
          <p:nvPr userDrawn="1"/>
        </p:nvPicPr>
        <p:blipFill>
          <a:blip r:embed="rId2"/>
          <a:stretch/>
        </p:blipFill>
        <p:spPr>
          <a:xfrm>
            <a:off x="411571" y="5606651"/>
            <a:ext cx="3175000" cy="1054100"/>
          </a:xfrm>
          <a:prstGeom prst="rect">
            <a:avLst/>
          </a:prstGeom>
        </p:spPr>
      </p:pic>
      <p:sp>
        <p:nvSpPr>
          <p:cNvPr id="4" name="Title 1">
            <a:extLst>
              <a:ext uri="{FF2B5EF4-FFF2-40B4-BE49-F238E27FC236}">
                <a16:creationId xmlns:a16="http://schemas.microsoft.com/office/drawing/2014/main" id="{B3D87227-BD58-CE44-B9BB-5F986BFAF8B2}"/>
              </a:ext>
            </a:extLst>
          </p:cNvPr>
          <p:cNvSpPr>
            <a:spLocks noGrp="1"/>
          </p:cNvSpPr>
          <p:nvPr>
            <p:ph type="title"/>
          </p:nvPr>
        </p:nvSpPr>
        <p:spPr>
          <a:xfrm>
            <a:off x="831851" y="1709744"/>
            <a:ext cx="10515600" cy="1899733"/>
          </a:xfrm>
        </p:spPr>
        <p:txBody>
          <a:bodyPr anchor="b">
            <a:normAutofit/>
          </a:bodyPr>
          <a:lstStyle>
            <a:lvl1pPr algn="ctr">
              <a:defRPr sz="48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07DEFAB-9C97-144E-A8BC-8768BC004702}"/>
              </a:ext>
            </a:extLst>
          </p:cNvPr>
          <p:cNvSpPr>
            <a:spLocks noGrp="1"/>
          </p:cNvSpPr>
          <p:nvPr>
            <p:ph type="body" idx="1"/>
          </p:nvPr>
        </p:nvSpPr>
        <p:spPr>
          <a:xfrm>
            <a:off x="838200" y="3835613"/>
            <a:ext cx="10515600" cy="999025"/>
          </a:xfrm>
        </p:spPr>
        <p:txBody>
          <a:bodyPr/>
          <a:lstStyle>
            <a:lvl1pPr marL="0" indent="0" algn="ctr">
              <a:buNone/>
              <a:defRPr sz="2400" baseline="0">
                <a:solidFill>
                  <a:schemeClr val="tx1">
                    <a:tint val="75000"/>
                  </a:schemeClr>
                </a:solidFill>
                <a:latin typeface="Noto Sans" panose="020B0502040504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3506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ogo - Blue">
    <p:bg>
      <p:bgPr>
        <a:solidFill>
          <a:srgbClr val="222D47"/>
        </a:solidFill>
        <a:effectLst/>
      </p:bgPr>
    </p:bg>
    <p:spTree>
      <p:nvGrpSpPr>
        <p:cNvPr id="1" name=""/>
        <p:cNvGrpSpPr/>
        <p:nvPr/>
      </p:nvGrpSpPr>
      <p:grpSpPr>
        <a:xfrm>
          <a:off x="0" y="0"/>
          <a:ext cx="0" cy="0"/>
          <a:chOff x="0" y="0"/>
          <a:chExt cx="0" cy="0"/>
        </a:xfrm>
      </p:grpSpPr>
      <p:pic>
        <p:nvPicPr>
          <p:cNvPr id="3" name="Picture 2" descr="Thunderbird Contact Information">
            <a:extLst>
              <a:ext uri="{FF2B5EF4-FFF2-40B4-BE49-F238E27FC236}">
                <a16:creationId xmlns:a16="http://schemas.microsoft.com/office/drawing/2014/main" id="{67D2722E-F66D-D44A-977B-F087FEA7F1CE}"/>
              </a:ext>
            </a:extLst>
          </p:cNvPr>
          <p:cNvPicPr>
            <a:picLocks noChangeAspect="1"/>
          </p:cNvPicPr>
          <p:nvPr userDrawn="1"/>
        </p:nvPicPr>
        <p:blipFill>
          <a:blip r:embed="rId2"/>
          <a:stretch>
            <a:fillRect/>
          </a:stretch>
        </p:blipFill>
        <p:spPr>
          <a:xfrm>
            <a:off x="0" y="-635000"/>
            <a:ext cx="12192000" cy="8128000"/>
          </a:xfrm>
          <a:prstGeom prst="rect">
            <a:avLst/>
          </a:prstGeom>
        </p:spPr>
      </p:pic>
      <p:pic>
        <p:nvPicPr>
          <p:cNvPr id="8" name="Picture 7">
            <a:extLst>
              <a:ext uri="{FF2B5EF4-FFF2-40B4-BE49-F238E27FC236}">
                <a16:creationId xmlns:a16="http://schemas.microsoft.com/office/drawing/2014/main" id="{2F2A17C1-23A4-414B-8C12-5B969918BF65}"/>
              </a:ext>
            </a:extLst>
          </p:cNvPr>
          <p:cNvPicPr>
            <a:picLocks noChangeAspect="1"/>
          </p:cNvPicPr>
          <p:nvPr userDrawn="1"/>
        </p:nvPicPr>
        <p:blipFill>
          <a:blip r:embed="rId3"/>
          <a:stretch>
            <a:fillRect/>
          </a:stretch>
        </p:blipFill>
        <p:spPr>
          <a:xfrm>
            <a:off x="1484245" y="1737832"/>
            <a:ext cx="3492500" cy="3492500"/>
          </a:xfrm>
          <a:prstGeom prst="rect">
            <a:avLst/>
          </a:prstGeom>
        </p:spPr>
      </p:pic>
    </p:spTree>
    <p:extLst>
      <p:ext uri="{BB962C8B-B14F-4D97-AF65-F5344CB8AC3E}">
        <p14:creationId xmlns:p14="http://schemas.microsoft.com/office/powerpoint/2010/main" val="20538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8CF91B-F8D4-4D2A-A868-460B61D48B54}" type="datetimeFigureOut">
              <a:rPr lang="en-CA" smtClean="0"/>
              <a:pPr/>
              <a:t>2023-10-26</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2BC01D-2F87-45AF-93CF-44E0ABB898CC}" type="slidenum">
              <a:rPr lang="en-CA" smtClean="0"/>
              <a:pPr/>
              <a:t>‹#›</a:t>
            </a:fld>
            <a:endParaRPr lang="en-CA"/>
          </a:p>
        </p:txBody>
      </p:sp>
    </p:spTree>
    <p:extLst>
      <p:ext uri="{BB962C8B-B14F-4D97-AF65-F5344CB8AC3E}">
        <p14:creationId xmlns:p14="http://schemas.microsoft.com/office/powerpoint/2010/main" val="1522814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defTabSz="914400"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23045782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lue">
    <p:bg>
      <p:bgPr>
        <a:solidFill>
          <a:srgbClr val="222D4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278D-ACF7-9D4E-998C-D1D46EF22686}"/>
              </a:ext>
            </a:extLst>
          </p:cNvPr>
          <p:cNvPicPr>
            <a:picLocks noChangeAspect="1"/>
          </p:cNvPicPr>
          <p:nvPr userDrawn="1"/>
        </p:nvPicPr>
        <p:blipFill>
          <a:blip r:embed="rId2"/>
          <a:stretch/>
        </p:blipFill>
        <p:spPr>
          <a:xfrm>
            <a:off x="411571" y="5606651"/>
            <a:ext cx="3175000" cy="1054100"/>
          </a:xfrm>
          <a:prstGeom prst="rect">
            <a:avLst/>
          </a:prstGeom>
        </p:spPr>
      </p:pic>
      <p:sp>
        <p:nvSpPr>
          <p:cNvPr id="4" name="Title 1">
            <a:extLst>
              <a:ext uri="{FF2B5EF4-FFF2-40B4-BE49-F238E27FC236}">
                <a16:creationId xmlns:a16="http://schemas.microsoft.com/office/drawing/2014/main" id="{086F1787-517C-3C43-AFD4-C2D0E53C5C8B}"/>
              </a:ext>
            </a:extLst>
          </p:cNvPr>
          <p:cNvSpPr>
            <a:spLocks noGrp="1"/>
          </p:cNvSpPr>
          <p:nvPr>
            <p:ph type="title"/>
          </p:nvPr>
        </p:nvSpPr>
        <p:spPr>
          <a:xfrm>
            <a:off x="831851" y="1709744"/>
            <a:ext cx="10515600" cy="1899733"/>
          </a:xfrm>
        </p:spPr>
        <p:txBody>
          <a:bodyPr anchor="b">
            <a:normAutofit/>
          </a:bodyPr>
          <a:lstStyle>
            <a:lvl1pPr algn="ctr">
              <a:defRPr sz="4800" baseline="0">
                <a:solidFill>
                  <a:schemeClr val="bg1"/>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7701173B-FC10-4E44-97A6-774923B4113B}"/>
              </a:ext>
            </a:extLst>
          </p:cNvPr>
          <p:cNvSpPr>
            <a:spLocks noGrp="1"/>
          </p:cNvSpPr>
          <p:nvPr>
            <p:ph type="body" idx="1"/>
          </p:nvPr>
        </p:nvSpPr>
        <p:spPr>
          <a:xfrm>
            <a:off x="838200" y="3835613"/>
            <a:ext cx="10515600" cy="999025"/>
          </a:xfrm>
        </p:spPr>
        <p:txBody>
          <a:bodyPr/>
          <a:lstStyle>
            <a:lvl1pPr marL="0" indent="0" algn="ctr">
              <a:buNone/>
              <a:defRPr sz="2400" baseline="0">
                <a:solidFill>
                  <a:schemeClr val="bg1"/>
                </a:solidFill>
                <a:latin typeface="Noto Sans" panose="020B0502040504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0455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 Blue">
    <p:bg>
      <p:bgPr>
        <a:solidFill>
          <a:srgbClr val="222D4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2A17C1-23A4-414B-8C12-5B969918BF65}"/>
              </a:ext>
            </a:extLst>
          </p:cNvPr>
          <p:cNvPicPr>
            <a:picLocks noChangeAspect="1"/>
          </p:cNvPicPr>
          <p:nvPr userDrawn="1"/>
        </p:nvPicPr>
        <p:blipFill>
          <a:blip r:embed="rId2"/>
          <a:stretch>
            <a:fillRect/>
          </a:stretch>
        </p:blipFill>
        <p:spPr>
          <a:xfrm>
            <a:off x="4349750" y="1682750"/>
            <a:ext cx="3492500" cy="3492500"/>
          </a:xfrm>
          <a:prstGeom prst="rect">
            <a:avLst/>
          </a:prstGeom>
        </p:spPr>
      </p:pic>
    </p:spTree>
    <p:extLst>
      <p:ext uri="{BB962C8B-B14F-4D97-AF65-F5344CB8AC3E}">
        <p14:creationId xmlns:p14="http://schemas.microsoft.com/office/powerpoint/2010/main" val="349025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2A17C1-23A4-414B-8C12-5B969918BF65}"/>
              </a:ext>
            </a:extLst>
          </p:cNvPr>
          <p:cNvPicPr>
            <a:picLocks noChangeAspect="1"/>
          </p:cNvPicPr>
          <p:nvPr userDrawn="1"/>
        </p:nvPicPr>
        <p:blipFill>
          <a:blip r:embed="rId2"/>
          <a:stretch/>
        </p:blipFill>
        <p:spPr>
          <a:xfrm>
            <a:off x="4349750" y="1682750"/>
            <a:ext cx="3492500" cy="3492500"/>
          </a:xfrm>
          <a:prstGeom prst="rect">
            <a:avLst/>
          </a:prstGeom>
        </p:spPr>
      </p:pic>
    </p:spTree>
    <p:extLst>
      <p:ext uri="{BB962C8B-B14F-4D97-AF65-F5344CB8AC3E}">
        <p14:creationId xmlns:p14="http://schemas.microsoft.com/office/powerpoint/2010/main" val="264229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 Content Bra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D728B-6073-474A-9464-746369F875AB}"/>
              </a:ext>
            </a:extLst>
          </p:cNvPr>
          <p:cNvSpPr/>
          <p:nvPr userDrawn="1"/>
        </p:nvSpPr>
        <p:spPr>
          <a:xfrm>
            <a:off x="0" y="6093624"/>
            <a:ext cx="12192000" cy="764376"/>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58EDC5F-477F-8C48-9481-B8E06C986048}"/>
              </a:ext>
            </a:extLst>
          </p:cNvPr>
          <p:cNvSpPr/>
          <p:nvPr userDrawn="1"/>
        </p:nvSpPr>
        <p:spPr>
          <a:xfrm>
            <a:off x="0" y="3"/>
            <a:ext cx="12192000" cy="1430931"/>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55CA310-5C9C-4B4E-A673-70C4B7C7CEB5}"/>
              </a:ext>
            </a:extLst>
          </p:cNvPr>
          <p:cNvSpPr>
            <a:spLocks noGrp="1"/>
          </p:cNvSpPr>
          <p:nvPr>
            <p:ph type="title"/>
          </p:nvPr>
        </p:nvSpPr>
        <p:spPr/>
        <p:txBody>
          <a:bodyPr/>
          <a:lstStyle>
            <a:lvl1pPr>
              <a:defRPr sz="3733"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E83C920-17EA-B944-B69E-6EA30CB77121}"/>
              </a:ext>
            </a:extLst>
          </p:cNvPr>
          <p:cNvSpPr>
            <a:spLocks noGrp="1"/>
          </p:cNvSpPr>
          <p:nvPr>
            <p:ph idx="1"/>
          </p:nvPr>
        </p:nvSpPr>
        <p:spPr>
          <a:xfrm>
            <a:off x="838200" y="1825627"/>
            <a:ext cx="10515600" cy="4131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84FDC-6B6B-814F-A609-04509789D4CC}"/>
              </a:ext>
            </a:extLst>
          </p:cNvPr>
          <p:cNvSpPr>
            <a:spLocks noGrp="1"/>
          </p:cNvSpPr>
          <p:nvPr>
            <p:ph type="dt" sz="half" idx="10"/>
          </p:nvPr>
        </p:nvSpPr>
        <p:spPr>
          <a:xfrm>
            <a:off x="838200" y="6356355"/>
            <a:ext cx="2743200" cy="365125"/>
          </a:xfrm>
          <a:prstGeom prst="rect">
            <a:avLst/>
          </a:prstGeom>
        </p:spPr>
        <p:txBody>
          <a:bodyPr/>
          <a:lstStyle/>
          <a:p>
            <a:fld id="{631549C1-FD1C-3449-B0FC-46E6E71F8E9C}" type="datetimeFigureOut">
              <a:rPr lang="en-US" smtClean="0"/>
              <a:t>10/26/2023</a:t>
            </a:fld>
            <a:endParaRPr lang="en-US"/>
          </a:p>
        </p:txBody>
      </p:sp>
      <p:sp>
        <p:nvSpPr>
          <p:cNvPr id="5" name="Footer Placeholder 4">
            <a:extLst>
              <a:ext uri="{FF2B5EF4-FFF2-40B4-BE49-F238E27FC236}">
                <a16:creationId xmlns:a16="http://schemas.microsoft.com/office/drawing/2014/main" id="{D63C3D90-EDBF-7F45-B5B3-0F7EC9395DC9}"/>
              </a:ext>
            </a:extLst>
          </p:cNvPr>
          <p:cNvSpPr>
            <a:spLocks noGrp="1"/>
          </p:cNvSpPr>
          <p:nvPr>
            <p:ph type="ftr" sz="quarter" idx="11"/>
          </p:nvPr>
        </p:nvSpPr>
        <p:spPr>
          <a:xfrm>
            <a:off x="4038600" y="635635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5762C-91B1-2845-AAE5-6AE4AC952D00}"/>
              </a:ext>
            </a:extLst>
          </p:cNvPr>
          <p:cNvSpPr>
            <a:spLocks noGrp="1"/>
          </p:cNvSpPr>
          <p:nvPr>
            <p:ph type="sldNum" sz="quarter" idx="12"/>
          </p:nvPr>
        </p:nvSpPr>
        <p:spPr>
          <a:xfrm>
            <a:off x="8610600" y="6356355"/>
            <a:ext cx="2743200" cy="365125"/>
          </a:xfrm>
          <a:prstGeom prst="rect">
            <a:avLst/>
          </a:prstGeom>
        </p:spPr>
        <p:txBody>
          <a:bodyPr/>
          <a:lstStyle/>
          <a:p>
            <a:fld id="{32309BAD-6FC3-5D43-825D-7DBDD3C5341E}" type="slidenum">
              <a:rPr lang="en-US" smtClean="0"/>
              <a:t>‹#›</a:t>
            </a:fld>
            <a:endParaRPr lang="en-US"/>
          </a:p>
        </p:txBody>
      </p:sp>
      <p:pic>
        <p:nvPicPr>
          <p:cNvPr id="10" name="Picture 9">
            <a:extLst>
              <a:ext uri="{FF2B5EF4-FFF2-40B4-BE49-F238E27FC236}">
                <a16:creationId xmlns:a16="http://schemas.microsoft.com/office/drawing/2014/main" id="{76CBD081-335A-CD4F-87BE-D5913DF93559}"/>
              </a:ext>
            </a:extLst>
          </p:cNvPr>
          <p:cNvPicPr>
            <a:picLocks noChangeAspect="1"/>
          </p:cNvPicPr>
          <p:nvPr userDrawn="1"/>
        </p:nvPicPr>
        <p:blipFill>
          <a:blip r:embed="rId2"/>
          <a:srcRect/>
          <a:stretch/>
        </p:blipFill>
        <p:spPr>
          <a:xfrm>
            <a:off x="-144000" y="6093627"/>
            <a:ext cx="12480000" cy="293263"/>
          </a:xfrm>
          <a:prstGeom prst="rect">
            <a:avLst/>
          </a:prstGeom>
        </p:spPr>
      </p:pic>
    </p:spTree>
    <p:extLst>
      <p:ext uri="{BB962C8B-B14F-4D97-AF65-F5344CB8AC3E}">
        <p14:creationId xmlns:p14="http://schemas.microsoft.com/office/powerpoint/2010/main" val="225979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ra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C03D4-8E38-A742-BB9B-0C7D24617B3B}"/>
              </a:ext>
            </a:extLst>
          </p:cNvPr>
          <p:cNvSpPr/>
          <p:nvPr userDrawn="1"/>
        </p:nvSpPr>
        <p:spPr>
          <a:xfrm>
            <a:off x="0" y="6093624"/>
            <a:ext cx="12192000" cy="764376"/>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D206CB9-19AC-7A4C-83BC-FEB27627510E}"/>
              </a:ext>
            </a:extLst>
          </p:cNvPr>
          <p:cNvPicPr>
            <a:picLocks noChangeAspect="1"/>
          </p:cNvPicPr>
          <p:nvPr userDrawn="1"/>
        </p:nvPicPr>
        <p:blipFill>
          <a:blip r:embed="rId2"/>
          <a:srcRect/>
          <a:stretch/>
        </p:blipFill>
        <p:spPr>
          <a:xfrm>
            <a:off x="-144000" y="6093627"/>
            <a:ext cx="12480000" cy="293263"/>
          </a:xfrm>
          <a:prstGeom prst="rect">
            <a:avLst/>
          </a:prstGeom>
        </p:spPr>
      </p:pic>
      <p:sp>
        <p:nvSpPr>
          <p:cNvPr id="3" name="Content Placeholder 2">
            <a:extLst>
              <a:ext uri="{FF2B5EF4-FFF2-40B4-BE49-F238E27FC236}">
                <a16:creationId xmlns:a16="http://schemas.microsoft.com/office/drawing/2014/main" id="{8320A46A-2924-9944-A000-20668B788FB3}"/>
              </a:ext>
            </a:extLst>
          </p:cNvPr>
          <p:cNvSpPr>
            <a:spLocks noGrp="1"/>
          </p:cNvSpPr>
          <p:nvPr>
            <p:ph sz="half" idx="1"/>
          </p:nvPr>
        </p:nvSpPr>
        <p:spPr>
          <a:xfrm>
            <a:off x="838200" y="1825626"/>
            <a:ext cx="5156200" cy="4191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A40AE0-A602-B14B-B352-A605C510C1A8}"/>
              </a:ext>
            </a:extLst>
          </p:cNvPr>
          <p:cNvSpPr>
            <a:spLocks noGrp="1"/>
          </p:cNvSpPr>
          <p:nvPr>
            <p:ph sz="half" idx="2"/>
          </p:nvPr>
        </p:nvSpPr>
        <p:spPr>
          <a:xfrm>
            <a:off x="6197600" y="1825626"/>
            <a:ext cx="5156200" cy="4191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F43246-AA6E-304B-8557-BC4506BB3E8A}"/>
              </a:ext>
            </a:extLst>
          </p:cNvPr>
          <p:cNvSpPr>
            <a:spLocks noGrp="1"/>
          </p:cNvSpPr>
          <p:nvPr>
            <p:ph type="dt" sz="half" idx="10"/>
          </p:nvPr>
        </p:nvSpPr>
        <p:spPr/>
        <p:txBody>
          <a:bodyPr/>
          <a:lstStyle/>
          <a:p>
            <a:fld id="{8375B9D9-DC7A-B64A-A2EE-FA20304DFB21}" type="datetimeFigureOut">
              <a:rPr lang="en-US" smtClean="0"/>
              <a:t>10/26/2023</a:t>
            </a:fld>
            <a:endParaRPr lang="en-US"/>
          </a:p>
        </p:txBody>
      </p:sp>
      <p:sp>
        <p:nvSpPr>
          <p:cNvPr id="6" name="Footer Placeholder 5">
            <a:extLst>
              <a:ext uri="{FF2B5EF4-FFF2-40B4-BE49-F238E27FC236}">
                <a16:creationId xmlns:a16="http://schemas.microsoft.com/office/drawing/2014/main" id="{865913A3-96C6-D742-AC23-1916730BC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31DF0-9BDF-B24A-A621-A86467F2324E}"/>
              </a:ext>
            </a:extLst>
          </p:cNvPr>
          <p:cNvSpPr>
            <a:spLocks noGrp="1"/>
          </p:cNvSpPr>
          <p:nvPr>
            <p:ph type="sldNum" sz="quarter" idx="12"/>
          </p:nvPr>
        </p:nvSpPr>
        <p:spPr/>
        <p:txBody>
          <a:bodyPr/>
          <a:lstStyle/>
          <a:p>
            <a:fld id="{CB595C58-7D55-8A4B-A7E8-553851818AE5}" type="slidenum">
              <a:rPr lang="en-US" smtClean="0"/>
              <a:t>‹#›</a:t>
            </a:fld>
            <a:endParaRPr lang="en-US"/>
          </a:p>
        </p:txBody>
      </p:sp>
      <p:sp>
        <p:nvSpPr>
          <p:cNvPr id="9" name="Rectangle 8">
            <a:extLst>
              <a:ext uri="{FF2B5EF4-FFF2-40B4-BE49-F238E27FC236}">
                <a16:creationId xmlns:a16="http://schemas.microsoft.com/office/drawing/2014/main" id="{34D175B7-08EB-0445-A410-53BD24AB6BAD}"/>
              </a:ext>
            </a:extLst>
          </p:cNvPr>
          <p:cNvSpPr/>
          <p:nvPr userDrawn="1"/>
        </p:nvSpPr>
        <p:spPr>
          <a:xfrm>
            <a:off x="0" y="3"/>
            <a:ext cx="12192000" cy="1430931"/>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ED89C9BC-273F-644E-B46C-9444BA0D5F92}"/>
              </a:ext>
            </a:extLst>
          </p:cNvPr>
          <p:cNvSpPr>
            <a:spLocks noGrp="1"/>
          </p:cNvSpPr>
          <p:nvPr>
            <p:ph type="title"/>
          </p:nvPr>
        </p:nvSpPr>
        <p:spPr>
          <a:xfrm>
            <a:off x="838200" y="365129"/>
            <a:ext cx="10515600" cy="1325563"/>
          </a:xfrm>
        </p:spPr>
        <p:txBody>
          <a:bodyPr/>
          <a:lstStyle>
            <a:lvl1pPr>
              <a:defRPr sz="3733"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3212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Thunderbi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A24A61-E98F-3A40-A24D-C2FE7F7878B6}"/>
              </a:ext>
            </a:extLst>
          </p:cNvPr>
          <p:cNvPicPr>
            <a:picLocks noChangeAspect="1"/>
          </p:cNvPicPr>
          <p:nvPr userDrawn="1"/>
        </p:nvPicPr>
        <p:blipFill>
          <a:blip r:embed="rId2"/>
          <a:stretch>
            <a:fillRect/>
          </a:stretch>
        </p:blipFill>
        <p:spPr>
          <a:xfrm>
            <a:off x="6651278" y="1797"/>
            <a:ext cx="5540722" cy="6866150"/>
          </a:xfrm>
          <a:prstGeom prst="rect">
            <a:avLst/>
          </a:prstGeom>
        </p:spPr>
      </p:pic>
      <p:sp>
        <p:nvSpPr>
          <p:cNvPr id="5" name="Rectangle 4">
            <a:extLst>
              <a:ext uri="{FF2B5EF4-FFF2-40B4-BE49-F238E27FC236}">
                <a16:creationId xmlns:a16="http://schemas.microsoft.com/office/drawing/2014/main" id="{71A75800-1E27-1740-AF4B-A3D79432799C}"/>
              </a:ext>
            </a:extLst>
          </p:cNvPr>
          <p:cNvSpPr/>
          <p:nvPr userDrawn="1"/>
        </p:nvSpPr>
        <p:spPr>
          <a:xfrm>
            <a:off x="0" y="6093624"/>
            <a:ext cx="12192000" cy="764376"/>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E66DC129-B73E-B344-B006-0AA4D2797274}"/>
              </a:ext>
            </a:extLst>
          </p:cNvPr>
          <p:cNvPicPr>
            <a:picLocks noChangeAspect="1"/>
          </p:cNvPicPr>
          <p:nvPr userDrawn="1"/>
        </p:nvPicPr>
        <p:blipFill>
          <a:blip r:embed="rId3"/>
          <a:srcRect/>
          <a:stretch/>
        </p:blipFill>
        <p:spPr>
          <a:xfrm>
            <a:off x="-144000" y="6093627"/>
            <a:ext cx="12480000" cy="293263"/>
          </a:xfrm>
          <a:prstGeom prst="rect">
            <a:avLst/>
          </a:prstGeom>
        </p:spPr>
      </p:pic>
      <p:sp>
        <p:nvSpPr>
          <p:cNvPr id="2" name="Date Placeholder 1">
            <a:extLst>
              <a:ext uri="{FF2B5EF4-FFF2-40B4-BE49-F238E27FC236}">
                <a16:creationId xmlns:a16="http://schemas.microsoft.com/office/drawing/2014/main" id="{2D270EEC-D475-6947-9BF6-94C3BD7F820B}"/>
              </a:ext>
            </a:extLst>
          </p:cNvPr>
          <p:cNvSpPr>
            <a:spLocks noGrp="1"/>
          </p:cNvSpPr>
          <p:nvPr>
            <p:ph type="dt" sz="half" idx="10"/>
          </p:nvPr>
        </p:nvSpPr>
        <p:spPr/>
        <p:txBody>
          <a:bodyPr/>
          <a:lstStyle/>
          <a:p>
            <a:fld id="{8375B9D9-DC7A-B64A-A2EE-FA20304DFB21}" type="datetimeFigureOut">
              <a:rPr lang="en-US" smtClean="0"/>
              <a:t>10/26/2023</a:t>
            </a:fld>
            <a:endParaRPr lang="en-US"/>
          </a:p>
        </p:txBody>
      </p:sp>
      <p:sp>
        <p:nvSpPr>
          <p:cNvPr id="3" name="Footer Placeholder 2">
            <a:extLst>
              <a:ext uri="{FF2B5EF4-FFF2-40B4-BE49-F238E27FC236}">
                <a16:creationId xmlns:a16="http://schemas.microsoft.com/office/drawing/2014/main" id="{CEEFDBA9-BCD4-E04F-85F4-839E66B224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FB6BF-FE94-DB4A-8ECC-77043FF212B4}"/>
              </a:ext>
            </a:extLst>
          </p:cNvPr>
          <p:cNvSpPr>
            <a:spLocks noGrp="1"/>
          </p:cNvSpPr>
          <p:nvPr>
            <p:ph type="sldNum" sz="quarter" idx="12"/>
          </p:nvPr>
        </p:nvSpPr>
        <p:spPr/>
        <p:txBody>
          <a:bodyPr/>
          <a:lstStyle/>
          <a:p>
            <a:fld id="{CB595C58-7D55-8A4B-A7E8-553851818AE5}" type="slidenum">
              <a:rPr lang="en-US" smtClean="0"/>
              <a:t>‹#›</a:t>
            </a:fld>
            <a:endParaRPr lang="en-US"/>
          </a:p>
        </p:txBody>
      </p:sp>
      <p:sp>
        <p:nvSpPr>
          <p:cNvPr id="9" name="Title 1">
            <a:extLst>
              <a:ext uri="{FF2B5EF4-FFF2-40B4-BE49-F238E27FC236}">
                <a16:creationId xmlns:a16="http://schemas.microsoft.com/office/drawing/2014/main" id="{5A357CEC-716A-744B-A942-1FF8CD4AF505}"/>
              </a:ext>
            </a:extLst>
          </p:cNvPr>
          <p:cNvSpPr>
            <a:spLocks noGrp="1"/>
          </p:cNvSpPr>
          <p:nvPr>
            <p:ph type="title"/>
          </p:nvPr>
        </p:nvSpPr>
        <p:spPr>
          <a:xfrm>
            <a:off x="838200" y="365129"/>
            <a:ext cx="10515600" cy="1325563"/>
          </a:xfrm>
        </p:spPr>
        <p:txBody>
          <a:bodyPr/>
          <a:lstStyle>
            <a:lvl1pPr>
              <a:defRPr sz="3733" baseline="0">
                <a:solidFill>
                  <a:schemeClr val="tx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16A3AA19-ED25-CB48-AF5C-B189D1E8714E}"/>
              </a:ext>
            </a:extLst>
          </p:cNvPr>
          <p:cNvSpPr>
            <a:spLocks noGrp="1"/>
          </p:cNvSpPr>
          <p:nvPr>
            <p:ph idx="1"/>
          </p:nvPr>
        </p:nvSpPr>
        <p:spPr>
          <a:xfrm>
            <a:off x="838200" y="1825627"/>
            <a:ext cx="10515600" cy="4131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8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ooter Braid Thunderbi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A24A61-E98F-3A40-A24D-C2FE7F7878B6}"/>
              </a:ext>
            </a:extLst>
          </p:cNvPr>
          <p:cNvPicPr>
            <a:picLocks noChangeAspect="1"/>
          </p:cNvPicPr>
          <p:nvPr userDrawn="1"/>
        </p:nvPicPr>
        <p:blipFill>
          <a:blip r:embed="rId2"/>
          <a:stretch>
            <a:fillRect/>
          </a:stretch>
        </p:blipFill>
        <p:spPr>
          <a:xfrm>
            <a:off x="6651278" y="-8150"/>
            <a:ext cx="5540722" cy="6866150"/>
          </a:xfrm>
          <a:prstGeom prst="rect">
            <a:avLst/>
          </a:prstGeom>
        </p:spPr>
      </p:pic>
      <p:sp>
        <p:nvSpPr>
          <p:cNvPr id="5" name="Rectangle 4">
            <a:extLst>
              <a:ext uri="{FF2B5EF4-FFF2-40B4-BE49-F238E27FC236}">
                <a16:creationId xmlns:a16="http://schemas.microsoft.com/office/drawing/2014/main" id="{71A75800-1E27-1740-AF4B-A3D79432799C}"/>
              </a:ext>
            </a:extLst>
          </p:cNvPr>
          <p:cNvSpPr/>
          <p:nvPr userDrawn="1"/>
        </p:nvSpPr>
        <p:spPr>
          <a:xfrm>
            <a:off x="0" y="6093624"/>
            <a:ext cx="12192000" cy="764376"/>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E66DC129-B73E-B344-B006-0AA4D2797274}"/>
              </a:ext>
            </a:extLst>
          </p:cNvPr>
          <p:cNvPicPr>
            <a:picLocks noChangeAspect="1"/>
          </p:cNvPicPr>
          <p:nvPr userDrawn="1"/>
        </p:nvPicPr>
        <p:blipFill>
          <a:blip r:embed="rId3"/>
          <a:srcRect/>
          <a:stretch/>
        </p:blipFill>
        <p:spPr>
          <a:xfrm>
            <a:off x="-144000" y="6093627"/>
            <a:ext cx="12480000" cy="293263"/>
          </a:xfrm>
          <a:prstGeom prst="rect">
            <a:avLst/>
          </a:prstGeom>
        </p:spPr>
      </p:pic>
      <p:sp>
        <p:nvSpPr>
          <p:cNvPr id="2" name="Date Placeholder 1">
            <a:extLst>
              <a:ext uri="{FF2B5EF4-FFF2-40B4-BE49-F238E27FC236}">
                <a16:creationId xmlns:a16="http://schemas.microsoft.com/office/drawing/2014/main" id="{2D270EEC-D475-6947-9BF6-94C3BD7F820B}"/>
              </a:ext>
            </a:extLst>
          </p:cNvPr>
          <p:cNvSpPr>
            <a:spLocks noGrp="1"/>
          </p:cNvSpPr>
          <p:nvPr>
            <p:ph type="dt" sz="half" idx="10"/>
          </p:nvPr>
        </p:nvSpPr>
        <p:spPr/>
        <p:txBody>
          <a:bodyPr/>
          <a:lstStyle/>
          <a:p>
            <a:fld id="{8375B9D9-DC7A-B64A-A2EE-FA20304DFB21}" type="datetimeFigureOut">
              <a:rPr lang="en-US" smtClean="0"/>
              <a:t>10/26/2023</a:t>
            </a:fld>
            <a:endParaRPr lang="en-US"/>
          </a:p>
        </p:txBody>
      </p:sp>
      <p:sp>
        <p:nvSpPr>
          <p:cNvPr id="3" name="Footer Placeholder 2">
            <a:extLst>
              <a:ext uri="{FF2B5EF4-FFF2-40B4-BE49-F238E27FC236}">
                <a16:creationId xmlns:a16="http://schemas.microsoft.com/office/drawing/2014/main" id="{CEEFDBA9-BCD4-E04F-85F4-839E66B224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FB6BF-FE94-DB4A-8ECC-77043FF212B4}"/>
              </a:ext>
            </a:extLst>
          </p:cNvPr>
          <p:cNvSpPr>
            <a:spLocks noGrp="1"/>
          </p:cNvSpPr>
          <p:nvPr>
            <p:ph type="sldNum" sz="quarter" idx="12"/>
          </p:nvPr>
        </p:nvSpPr>
        <p:spPr/>
        <p:txBody>
          <a:bodyPr/>
          <a:lstStyle/>
          <a:p>
            <a:fld id="{CB595C58-7D55-8A4B-A7E8-553851818AE5}" type="slidenum">
              <a:rPr lang="en-US" smtClean="0"/>
              <a:t>‹#›</a:t>
            </a:fld>
            <a:endParaRPr lang="en-US"/>
          </a:p>
        </p:txBody>
      </p:sp>
    </p:spTree>
    <p:extLst>
      <p:ext uri="{BB962C8B-B14F-4D97-AF65-F5344CB8AC3E}">
        <p14:creationId xmlns:p14="http://schemas.microsoft.com/office/powerpoint/2010/main" val="318057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ooter Brai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A75800-1E27-1740-AF4B-A3D79432799C}"/>
              </a:ext>
            </a:extLst>
          </p:cNvPr>
          <p:cNvSpPr/>
          <p:nvPr userDrawn="1"/>
        </p:nvSpPr>
        <p:spPr>
          <a:xfrm>
            <a:off x="0" y="6093624"/>
            <a:ext cx="12192000" cy="764376"/>
          </a:xfrm>
          <a:prstGeom prst="rect">
            <a:avLst/>
          </a:prstGeom>
          <a:solidFill>
            <a:srgbClr val="222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E66DC129-B73E-B344-B006-0AA4D2797274}"/>
              </a:ext>
            </a:extLst>
          </p:cNvPr>
          <p:cNvPicPr>
            <a:picLocks noChangeAspect="1"/>
          </p:cNvPicPr>
          <p:nvPr userDrawn="1"/>
        </p:nvPicPr>
        <p:blipFill>
          <a:blip r:embed="rId2"/>
          <a:srcRect/>
          <a:stretch/>
        </p:blipFill>
        <p:spPr>
          <a:xfrm>
            <a:off x="-144000" y="6093627"/>
            <a:ext cx="12480000" cy="293263"/>
          </a:xfrm>
          <a:prstGeom prst="rect">
            <a:avLst/>
          </a:prstGeom>
        </p:spPr>
      </p:pic>
      <p:sp>
        <p:nvSpPr>
          <p:cNvPr id="2" name="Date Placeholder 1">
            <a:extLst>
              <a:ext uri="{FF2B5EF4-FFF2-40B4-BE49-F238E27FC236}">
                <a16:creationId xmlns:a16="http://schemas.microsoft.com/office/drawing/2014/main" id="{2D270EEC-D475-6947-9BF6-94C3BD7F820B}"/>
              </a:ext>
            </a:extLst>
          </p:cNvPr>
          <p:cNvSpPr>
            <a:spLocks noGrp="1"/>
          </p:cNvSpPr>
          <p:nvPr>
            <p:ph type="dt" sz="half" idx="10"/>
          </p:nvPr>
        </p:nvSpPr>
        <p:spPr/>
        <p:txBody>
          <a:bodyPr/>
          <a:lstStyle/>
          <a:p>
            <a:fld id="{8375B9D9-DC7A-B64A-A2EE-FA20304DFB21}" type="datetimeFigureOut">
              <a:rPr lang="en-US" smtClean="0"/>
              <a:t>10/26/2023</a:t>
            </a:fld>
            <a:endParaRPr lang="en-US"/>
          </a:p>
        </p:txBody>
      </p:sp>
      <p:sp>
        <p:nvSpPr>
          <p:cNvPr id="3" name="Footer Placeholder 2">
            <a:extLst>
              <a:ext uri="{FF2B5EF4-FFF2-40B4-BE49-F238E27FC236}">
                <a16:creationId xmlns:a16="http://schemas.microsoft.com/office/drawing/2014/main" id="{CEEFDBA9-BCD4-E04F-85F4-839E66B224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FB6BF-FE94-DB4A-8ECC-77043FF212B4}"/>
              </a:ext>
            </a:extLst>
          </p:cNvPr>
          <p:cNvSpPr>
            <a:spLocks noGrp="1"/>
          </p:cNvSpPr>
          <p:nvPr>
            <p:ph type="sldNum" sz="quarter" idx="12"/>
          </p:nvPr>
        </p:nvSpPr>
        <p:spPr/>
        <p:txBody>
          <a:bodyPr/>
          <a:lstStyle/>
          <a:p>
            <a:fld id="{CB595C58-7D55-8A4B-A7E8-553851818AE5}" type="slidenum">
              <a:rPr lang="en-US" smtClean="0"/>
              <a:t>‹#›</a:t>
            </a:fld>
            <a:endParaRPr lang="en-US"/>
          </a:p>
        </p:txBody>
      </p:sp>
    </p:spTree>
    <p:extLst>
      <p:ext uri="{BB962C8B-B14F-4D97-AF65-F5344CB8AC3E}">
        <p14:creationId xmlns:p14="http://schemas.microsoft.com/office/powerpoint/2010/main" val="95320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DB053-5586-C142-B385-F2D138E8F3D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FE64B09-EAB1-9840-B133-254A875310A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6C32F3-CE79-344F-8439-D41BCADE4E50}"/>
              </a:ext>
            </a:extLst>
          </p:cNvPr>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549C1-FD1C-3449-B0FC-46E6E71F8E9C}" type="datetimeFigureOut">
              <a:rPr lang="en-US" smtClean="0"/>
              <a:t>10/26/2023</a:t>
            </a:fld>
            <a:endParaRPr lang="en-US"/>
          </a:p>
        </p:txBody>
      </p:sp>
      <p:sp>
        <p:nvSpPr>
          <p:cNvPr id="5" name="Footer Placeholder 4">
            <a:extLst>
              <a:ext uri="{FF2B5EF4-FFF2-40B4-BE49-F238E27FC236}">
                <a16:creationId xmlns:a16="http://schemas.microsoft.com/office/drawing/2014/main" id="{DC7DAC61-6268-F745-BA52-253E24CFF91C}"/>
              </a:ext>
            </a:extLst>
          </p:cNvPr>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9DA80C4-5AFA-6646-A0EC-3087D3471242}"/>
              </a:ext>
            </a:extLst>
          </p:cNvPr>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309BAD-6FC3-5D43-825D-7DBDD3C5341E}" type="slidenum">
              <a:rPr lang="en-US" smtClean="0"/>
              <a:t>‹#›</a:t>
            </a:fld>
            <a:endParaRPr lang="en-US"/>
          </a:p>
        </p:txBody>
      </p:sp>
    </p:spTree>
    <p:extLst>
      <p:ext uri="{BB962C8B-B14F-4D97-AF65-F5344CB8AC3E}">
        <p14:creationId xmlns:p14="http://schemas.microsoft.com/office/powerpoint/2010/main" val="2400337005"/>
      </p:ext>
    </p:extLst>
  </p:cSld>
  <p:clrMap bg1="lt1" tx1="dk1" bg2="lt2" tx2="dk2" accent1="accent1" accent2="accent2" accent3="accent3" accent4="accent4" accent5="accent5" accent6="accent6" hlink="hlink" folHlink="folHlink"/>
  <p:sldLayoutIdLst>
    <p:sldLayoutId id="2147483660" r:id="rId1"/>
    <p:sldLayoutId id="2147483658" r:id="rId2"/>
    <p:sldLayoutId id="2147483649" r:id="rId3"/>
    <p:sldLayoutId id="2147483659" r:id="rId4"/>
    <p:sldLayoutId id="2147483650" r:id="rId5"/>
    <p:sldLayoutId id="2147483665" r:id="rId6"/>
    <p:sldLayoutId id="2147483670" r:id="rId7"/>
    <p:sldLayoutId id="2147483669" r:id="rId8"/>
    <p:sldLayoutId id="2147483668" r:id="rId9"/>
    <p:sldLayoutId id="2147483671" r:id="rId10"/>
    <p:sldLayoutId id="2147483672" r:id="rId11"/>
    <p:sldLayoutId id="2147483673" r:id="rId12"/>
  </p:sldLayoutIdLst>
  <p:txStyles>
    <p:titleStyle>
      <a:lvl1pPr algn="l" defTabSz="914377" rtl="0" eaLnBrk="1" latinLnBrk="0" hangingPunct="1">
        <a:lnSpc>
          <a:spcPct val="90000"/>
        </a:lnSpc>
        <a:spcBef>
          <a:spcPct val="0"/>
        </a:spcBef>
        <a:buNone/>
        <a:defRPr sz="4400" b="1" i="0" kern="1200" baseline="0">
          <a:solidFill>
            <a:schemeClr val="tx1"/>
          </a:solidFill>
          <a:latin typeface="Jost*" pitchFamily="2" charset="77"/>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Noto Sans" panose="020B0502040504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baseline="0">
          <a:solidFill>
            <a:schemeClr val="tx1"/>
          </a:solidFill>
          <a:latin typeface="Noto Sans" panose="020B0502040504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baseline="0">
          <a:solidFill>
            <a:schemeClr val="tx1"/>
          </a:solidFill>
          <a:latin typeface="Noto Sans" panose="020B0502040504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baseline="0">
          <a:solidFill>
            <a:schemeClr val="tx1"/>
          </a:solidFill>
          <a:latin typeface="Noto Sans"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93/jamiaopen/ooy015"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direct.com/science/article/pii/S2352827320302743" TargetMode="External"/><Relationship Id="rId2" Type="http://schemas.openxmlformats.org/officeDocument/2006/relationships/hyperlink" Target="https://doi.org/10.1016/j.ssmph.2020.100637" TargetMode="External"/><Relationship Id="rId1" Type="http://schemas.openxmlformats.org/officeDocument/2006/relationships/slideLayout" Target="../slideLayouts/slideLayout7.xml"/><Relationship Id="rId6" Type="http://schemas.openxmlformats.org/officeDocument/2006/relationships/hyperlink" Target="https://doi.org/10.1093/jamiaopen/ooy015" TargetMode="External"/><Relationship Id="rId5" Type="http://schemas.openxmlformats.org/officeDocument/2006/relationships/hyperlink" Target="https://www.thunderbirdpf.org/IWF" TargetMode="External"/><Relationship Id="rId4" Type="http://schemas.openxmlformats.org/officeDocument/2006/relationships/hyperlink" Target="https://positivepsychology.com/team/erika-stoerke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F0A3-2FD1-0743-ABEA-16C517A1B407}"/>
              </a:ext>
            </a:extLst>
          </p:cNvPr>
          <p:cNvSpPr>
            <a:spLocks noGrp="1"/>
          </p:cNvSpPr>
          <p:nvPr>
            <p:ph type="title"/>
          </p:nvPr>
        </p:nvSpPr>
        <p:spPr/>
        <p:txBody>
          <a:bodyPr/>
          <a:lstStyle/>
          <a:p>
            <a:r>
              <a:rPr lang="en-US" dirty="0"/>
              <a:t>Cultural Indicators for 	Research Projects</a:t>
            </a:r>
          </a:p>
        </p:txBody>
      </p:sp>
      <p:sp>
        <p:nvSpPr>
          <p:cNvPr id="3" name="Text Placeholder 2">
            <a:extLst>
              <a:ext uri="{FF2B5EF4-FFF2-40B4-BE49-F238E27FC236}">
                <a16:creationId xmlns:a16="http://schemas.microsoft.com/office/drawing/2014/main" id="{F86FD7C1-E89A-7441-B0B7-C07BD904A627}"/>
              </a:ext>
            </a:extLst>
          </p:cNvPr>
          <p:cNvSpPr>
            <a:spLocks noGrp="1"/>
          </p:cNvSpPr>
          <p:nvPr>
            <p:ph type="body" idx="1"/>
          </p:nvPr>
        </p:nvSpPr>
        <p:spPr/>
        <p:txBody>
          <a:bodyPr>
            <a:normAutofit fontScale="85000" lnSpcReduction="20000"/>
          </a:bodyPr>
          <a:lstStyle/>
          <a:p>
            <a:r>
              <a:rPr lang="en-US" dirty="0"/>
              <a:t>Carol Hopkins, O.C., MSW, RSW, LL.D. (hons)</a:t>
            </a:r>
          </a:p>
          <a:p>
            <a:r>
              <a:rPr lang="en-US" dirty="0"/>
              <a:t>CEO Thunderbird Partnership Foundation</a:t>
            </a:r>
          </a:p>
          <a:p>
            <a:r>
              <a:rPr lang="en-US" dirty="0"/>
              <a:t>October 2023</a:t>
            </a:r>
          </a:p>
        </p:txBody>
      </p:sp>
    </p:spTree>
    <p:extLst>
      <p:ext uri="{BB962C8B-B14F-4D97-AF65-F5344CB8AC3E}">
        <p14:creationId xmlns:p14="http://schemas.microsoft.com/office/powerpoint/2010/main" val="3918050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6EEA3-63C4-45D6-9CAB-BA2918515245}"/>
              </a:ext>
            </a:extLst>
          </p:cNvPr>
          <p:cNvSpPr>
            <a:spLocks noGrp="1"/>
          </p:cNvSpPr>
          <p:nvPr>
            <p:ph sz="half" idx="1"/>
          </p:nvPr>
        </p:nvSpPr>
        <p:spPr>
          <a:xfrm>
            <a:off x="283779" y="1690692"/>
            <a:ext cx="5710621" cy="4326201"/>
          </a:xfrm>
        </p:spPr>
        <p:txBody>
          <a:bodyPr>
            <a:normAutofit/>
          </a:bodyPr>
          <a:lstStyle/>
          <a:p>
            <a:r>
              <a:rPr lang="en-US" sz="1800" b="0" i="0" u="none" strike="noStrike" baseline="0" dirty="0">
                <a:solidFill>
                  <a:srgbClr val="000000"/>
                </a:solidFill>
                <a:ea typeface="Noto Sans" panose="020B0502040504020204" pitchFamily="34" charset="0"/>
                <a:cs typeface="Noto Sans" panose="020B0502040504020204" pitchFamily="34" charset="0"/>
              </a:rPr>
              <a:t>Public opinion polling commissioned by the Federal Department of Finance in August 2020 revealed that 82% of Canadians agree that beyond GDP measures are important in their own daily lives, </a:t>
            </a:r>
          </a:p>
          <a:p>
            <a:r>
              <a:rPr lang="en-US" sz="1800" b="0" i="0" u="none" strike="noStrike" baseline="0" dirty="0">
                <a:solidFill>
                  <a:srgbClr val="000000"/>
                </a:solidFill>
                <a:ea typeface="Noto Sans" panose="020B0502040504020204" pitchFamily="34" charset="0"/>
                <a:cs typeface="Noto Sans" panose="020B0502040504020204" pitchFamily="34" charset="0"/>
              </a:rPr>
              <a:t>And,</a:t>
            </a:r>
            <a:r>
              <a:rPr lang="en-US" sz="1800" dirty="0">
                <a:solidFill>
                  <a:srgbClr val="000000"/>
                </a:solidFill>
                <a:ea typeface="Noto Sans" panose="020B0502040504020204" pitchFamily="34" charset="0"/>
                <a:cs typeface="Noto Sans" panose="020B0502040504020204" pitchFamily="34" charset="0"/>
              </a:rPr>
              <a:t> when government makes decisions, a </a:t>
            </a:r>
            <a:r>
              <a:rPr lang="en-US" sz="1800" b="0" i="0" u="none" strike="noStrike" baseline="0" dirty="0">
                <a:solidFill>
                  <a:srgbClr val="000000"/>
                </a:solidFill>
                <a:ea typeface="Noto Sans" panose="020B0502040504020204" pitchFamily="34" charset="0"/>
                <a:cs typeface="Noto Sans" panose="020B0502040504020204" pitchFamily="34" charset="0"/>
              </a:rPr>
              <a:t>majority of Canadians further agree that it is very important that government consider factors like:</a:t>
            </a:r>
          </a:p>
          <a:p>
            <a:pPr lvl="1"/>
            <a:r>
              <a:rPr lang="en-US" sz="1800" b="0" i="0" u="none" strike="noStrike" baseline="0" dirty="0">
                <a:solidFill>
                  <a:srgbClr val="000000"/>
                </a:solidFill>
                <a:ea typeface="Noto Sans" panose="020B0502040504020204" pitchFamily="34" charset="0"/>
                <a:cs typeface="Noto Sans" panose="020B0502040504020204" pitchFamily="34" charset="0"/>
              </a:rPr>
              <a:t>health, </a:t>
            </a:r>
          </a:p>
          <a:p>
            <a:pPr lvl="1"/>
            <a:r>
              <a:rPr lang="en-US" sz="1800" b="0" i="0" u="none" strike="noStrike" baseline="0" dirty="0">
                <a:solidFill>
                  <a:srgbClr val="000000"/>
                </a:solidFill>
                <a:ea typeface="Noto Sans" panose="020B0502040504020204" pitchFamily="34" charset="0"/>
                <a:cs typeface="Noto Sans" panose="020B0502040504020204" pitchFamily="34" charset="0"/>
              </a:rPr>
              <a:t>Safety, </a:t>
            </a:r>
          </a:p>
          <a:p>
            <a:pPr lvl="1"/>
            <a:r>
              <a:rPr lang="en-US" sz="1800" dirty="0">
                <a:solidFill>
                  <a:srgbClr val="000000"/>
                </a:solidFill>
                <a:ea typeface="Noto Sans" panose="020B0502040504020204" pitchFamily="34" charset="0"/>
                <a:cs typeface="Noto Sans" panose="020B0502040504020204" pitchFamily="34" charset="0"/>
              </a:rPr>
              <a:t>E</a:t>
            </a:r>
            <a:r>
              <a:rPr lang="en-US" sz="1800" b="0" i="0" u="none" strike="noStrike" baseline="0" dirty="0">
                <a:solidFill>
                  <a:srgbClr val="000000"/>
                </a:solidFill>
                <a:ea typeface="Noto Sans" panose="020B0502040504020204" pitchFamily="34" charset="0"/>
                <a:cs typeface="Noto Sans" panose="020B0502040504020204" pitchFamily="34" charset="0"/>
              </a:rPr>
              <a:t>nvironment</a:t>
            </a:r>
          </a:p>
          <a:p>
            <a:pPr lvl="1"/>
            <a:endParaRPr lang="en-US" sz="1800" dirty="0">
              <a:solidFill>
                <a:srgbClr val="000000"/>
              </a:solidFill>
              <a:ea typeface="Noto Sans" panose="020B0502040504020204" pitchFamily="34" charset="0"/>
              <a:cs typeface="Noto Sans" panose="020B0502040504020204" pitchFamily="34" charset="0"/>
            </a:endParaRPr>
          </a:p>
          <a:p>
            <a:r>
              <a:rPr lang="en-US" sz="2200" dirty="0">
                <a:solidFill>
                  <a:srgbClr val="000000"/>
                </a:solidFill>
                <a:ea typeface="Noto Sans" panose="020B0502040504020204" pitchFamily="34" charset="0"/>
                <a:cs typeface="Noto Sans" panose="020B0502040504020204" pitchFamily="34" charset="0"/>
              </a:rPr>
              <a:t>These factors are universal domains.</a:t>
            </a:r>
            <a:endParaRPr lang="en-US" sz="2200" dirty="0">
              <a:ea typeface="Noto Sans" panose="020B0502040504020204" pitchFamily="34" charset="0"/>
              <a:cs typeface="Noto Sans" panose="020B0502040504020204" pitchFamily="34" charset="0"/>
            </a:endParaRPr>
          </a:p>
        </p:txBody>
      </p:sp>
      <p:sp>
        <p:nvSpPr>
          <p:cNvPr id="3" name="Content Placeholder 2">
            <a:extLst>
              <a:ext uri="{FF2B5EF4-FFF2-40B4-BE49-F238E27FC236}">
                <a16:creationId xmlns:a16="http://schemas.microsoft.com/office/drawing/2014/main" id="{F7F7C503-584F-44ED-8257-DA3ADACB67BB}"/>
              </a:ext>
            </a:extLst>
          </p:cNvPr>
          <p:cNvSpPr>
            <a:spLocks noGrp="1"/>
          </p:cNvSpPr>
          <p:nvPr>
            <p:ph sz="half" idx="2"/>
          </p:nvPr>
        </p:nvSpPr>
        <p:spPr>
          <a:xfrm>
            <a:off x="6197599" y="1825626"/>
            <a:ext cx="5479393" cy="4191267"/>
          </a:xfrm>
        </p:spPr>
        <p:txBody>
          <a:bodyPr>
            <a:normAutofit/>
          </a:bodyPr>
          <a:lstStyle/>
          <a:p>
            <a:r>
              <a:rPr lang="en-US" sz="1800" dirty="0">
                <a:solidFill>
                  <a:srgbClr val="000000"/>
                </a:solidFill>
                <a:ea typeface="Noto Sans" panose="020B0502040504020204" pitchFamily="34" charset="0"/>
                <a:cs typeface="Noto Sans" panose="020B0502040504020204" pitchFamily="34" charset="0"/>
              </a:rPr>
              <a:t>Universal domains have different outcomes</a:t>
            </a:r>
          </a:p>
          <a:p>
            <a:r>
              <a:rPr lang="en-US" sz="1800" dirty="0">
                <a:solidFill>
                  <a:srgbClr val="000000"/>
                </a:solidFill>
                <a:ea typeface="Noto Sans" panose="020B0502040504020204" pitchFamily="34" charset="0"/>
                <a:cs typeface="Noto Sans" panose="020B0502040504020204" pitchFamily="34" charset="0"/>
              </a:rPr>
              <a:t>For First Nations, how can data be used to:</a:t>
            </a:r>
          </a:p>
          <a:p>
            <a:pPr lvl="1"/>
            <a:r>
              <a:rPr lang="en-US" sz="1800" dirty="0">
                <a:solidFill>
                  <a:srgbClr val="000000"/>
                </a:solidFill>
                <a:ea typeface="Noto Sans" panose="020B0502040504020204" pitchFamily="34" charset="0"/>
                <a:cs typeface="Noto Sans" panose="020B0502040504020204" pitchFamily="34" charset="0"/>
              </a:rPr>
              <a:t>support reconciliation, </a:t>
            </a:r>
          </a:p>
          <a:p>
            <a:pPr lvl="1"/>
            <a:r>
              <a:rPr lang="en-US" sz="1800" dirty="0">
                <a:solidFill>
                  <a:srgbClr val="000000"/>
                </a:solidFill>
                <a:ea typeface="Noto Sans" panose="020B0502040504020204" pitchFamily="34" charset="0"/>
                <a:cs typeface="Noto Sans" panose="020B0502040504020204" pitchFamily="34" charset="0"/>
              </a:rPr>
              <a:t>advance collective rights…as defined by treaty, UNDRIP, Rights of Indigenous Child, Languages Act, Canada Health Act – universal access, </a:t>
            </a:r>
          </a:p>
          <a:p>
            <a:pPr lvl="1"/>
            <a:r>
              <a:rPr lang="en-US" sz="1800" dirty="0">
                <a:solidFill>
                  <a:srgbClr val="000000"/>
                </a:solidFill>
                <a:ea typeface="Noto Sans" panose="020B0502040504020204" pitchFamily="34" charset="0"/>
                <a:cs typeface="Noto Sans" panose="020B0502040504020204" pitchFamily="34" charset="0"/>
              </a:rPr>
              <a:t>increase or clarify self-determination, </a:t>
            </a:r>
          </a:p>
          <a:p>
            <a:pPr lvl="1"/>
            <a:r>
              <a:rPr lang="en-US" sz="1800" dirty="0">
                <a:solidFill>
                  <a:srgbClr val="000000"/>
                </a:solidFill>
                <a:ea typeface="Noto Sans" panose="020B0502040504020204" pitchFamily="34" charset="0"/>
                <a:cs typeface="Noto Sans" panose="020B0502040504020204" pitchFamily="34" charset="0"/>
              </a:rPr>
              <a:t>and close socio-economic gaps through increased equity.</a:t>
            </a:r>
          </a:p>
          <a:p>
            <a:r>
              <a:rPr lang="en-US" sz="1800" dirty="0">
                <a:solidFill>
                  <a:srgbClr val="000000"/>
                </a:solidFill>
                <a:ea typeface="Noto Sans" panose="020B0502040504020204" pitchFamily="34" charset="0"/>
                <a:cs typeface="Noto Sans" panose="020B0502040504020204" pitchFamily="34" charset="0"/>
              </a:rPr>
              <a:t>What worldview defines these concepts:  reconciliation, rights, self-determination, socio-economy</a:t>
            </a:r>
          </a:p>
          <a:p>
            <a:endParaRPr lang="en-US" sz="1800" dirty="0">
              <a:solidFill>
                <a:srgbClr val="000000"/>
              </a:solidFill>
              <a:ea typeface="Noto Sans" panose="020B0502040504020204" pitchFamily="34" charset="0"/>
              <a:cs typeface="Noto Sans" panose="020B0502040504020204" pitchFamily="34" charset="0"/>
            </a:endParaRPr>
          </a:p>
          <a:p>
            <a:endParaRPr lang="en-US" sz="1800" dirty="0">
              <a:solidFill>
                <a:srgbClr val="000000"/>
              </a:solidFill>
              <a:ea typeface="Noto Sans" panose="020B0502040504020204" pitchFamily="34" charset="0"/>
              <a:cs typeface="Noto Sans" panose="020B0502040504020204" pitchFamily="34" charset="0"/>
            </a:endParaRPr>
          </a:p>
        </p:txBody>
      </p:sp>
      <p:sp>
        <p:nvSpPr>
          <p:cNvPr id="4" name="Title 3">
            <a:extLst>
              <a:ext uri="{FF2B5EF4-FFF2-40B4-BE49-F238E27FC236}">
                <a16:creationId xmlns:a16="http://schemas.microsoft.com/office/drawing/2014/main" id="{22EAC5C6-0227-47EC-9EFF-B134781B39FB}"/>
              </a:ext>
            </a:extLst>
          </p:cNvPr>
          <p:cNvSpPr>
            <a:spLocks noGrp="1"/>
          </p:cNvSpPr>
          <p:nvPr>
            <p:ph type="title"/>
          </p:nvPr>
        </p:nvSpPr>
        <p:spPr/>
        <p:txBody>
          <a:bodyPr/>
          <a:lstStyle/>
          <a:p>
            <a:r>
              <a:rPr lang="en-US" dirty="0"/>
              <a:t>Quality of Life: Measuring What Matters </a:t>
            </a:r>
          </a:p>
        </p:txBody>
      </p:sp>
    </p:spTree>
    <p:extLst>
      <p:ext uri="{BB962C8B-B14F-4D97-AF65-F5344CB8AC3E}">
        <p14:creationId xmlns:p14="http://schemas.microsoft.com/office/powerpoint/2010/main" val="33412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245F-8FB3-4557-82F3-2E24F7B34EE9}"/>
              </a:ext>
            </a:extLst>
          </p:cNvPr>
          <p:cNvSpPr>
            <a:spLocks noGrp="1"/>
          </p:cNvSpPr>
          <p:nvPr>
            <p:ph type="title"/>
          </p:nvPr>
        </p:nvSpPr>
        <p:spPr/>
        <p:txBody>
          <a:bodyPr/>
          <a:lstStyle/>
          <a:p>
            <a:r>
              <a:rPr lang="en-US" dirty="0"/>
              <a:t>Example of Strength-Based Questions</a:t>
            </a:r>
          </a:p>
        </p:txBody>
      </p:sp>
      <p:sp>
        <p:nvSpPr>
          <p:cNvPr id="3" name="Content Placeholder 2">
            <a:extLst>
              <a:ext uri="{FF2B5EF4-FFF2-40B4-BE49-F238E27FC236}">
                <a16:creationId xmlns:a16="http://schemas.microsoft.com/office/drawing/2014/main" id="{41B0D7CD-1DB2-4707-A34A-7CA2FF60E2DA}"/>
              </a:ext>
            </a:extLst>
          </p:cNvPr>
          <p:cNvSpPr>
            <a:spLocks noGrp="1"/>
          </p:cNvSpPr>
          <p:nvPr>
            <p:ph idx="1"/>
          </p:nvPr>
        </p:nvSpPr>
        <p:spPr>
          <a:xfrm>
            <a:off x="838200" y="1469036"/>
            <a:ext cx="10515600" cy="4488067"/>
          </a:xfrm>
        </p:spPr>
        <p:txBody>
          <a:bodyPr>
            <a:normAutofit fontScale="70000" lnSpcReduction="20000"/>
          </a:bodyPr>
          <a:lstStyle/>
          <a:p>
            <a:pPr marL="514350" indent="-514350" algn="l">
              <a:buFont typeface="+mj-lt"/>
              <a:buAutoNum type="arabicPeriod"/>
            </a:pPr>
            <a:r>
              <a:rPr lang="en-US" b="0" i="0" dirty="0">
                <a:solidFill>
                  <a:srgbClr val="2A2A2A"/>
                </a:solidFill>
                <a:effectLst/>
                <a:latin typeface="lora" pitchFamily="2" charset="0"/>
              </a:rPr>
              <a:t>Survival Questions</a:t>
            </a:r>
          </a:p>
          <a:p>
            <a:pPr marL="914400" lvl="1" indent="-457200"/>
            <a:r>
              <a:rPr lang="en-US" b="0" i="0" dirty="0">
                <a:solidFill>
                  <a:srgbClr val="2A2A2A"/>
                </a:solidFill>
                <a:effectLst/>
                <a:latin typeface="lora" pitchFamily="2" charset="0"/>
              </a:rPr>
              <a:t>How have you managed to survive this far given all the challenges you have had to contend with?</a:t>
            </a:r>
          </a:p>
          <a:p>
            <a:pPr marL="514350" indent="-514350" algn="l">
              <a:buFont typeface="+mj-lt"/>
              <a:buAutoNum type="arabicPeriod"/>
            </a:pPr>
            <a:r>
              <a:rPr lang="en-US" b="0" i="0" dirty="0">
                <a:solidFill>
                  <a:srgbClr val="2A2A2A"/>
                </a:solidFill>
                <a:effectLst/>
                <a:latin typeface="lora" pitchFamily="2" charset="0"/>
              </a:rPr>
              <a:t>Support questions</a:t>
            </a:r>
          </a:p>
          <a:p>
            <a:pPr marL="914400" lvl="1" indent="-457200"/>
            <a:r>
              <a:rPr lang="en-US" b="0" i="0" dirty="0">
                <a:solidFill>
                  <a:srgbClr val="2A2A2A"/>
                </a:solidFill>
                <a:effectLst/>
                <a:latin typeface="lora" pitchFamily="2" charset="0"/>
              </a:rPr>
              <a:t>Who are the people on whom you can depend?</a:t>
            </a:r>
          </a:p>
          <a:p>
            <a:pPr marL="514350" indent="-514350" algn="l">
              <a:buFont typeface="+mj-lt"/>
              <a:buAutoNum type="arabicPeriod"/>
            </a:pPr>
            <a:r>
              <a:rPr lang="en-US" b="0" i="0" dirty="0">
                <a:solidFill>
                  <a:srgbClr val="2A2A2A"/>
                </a:solidFill>
                <a:effectLst/>
                <a:latin typeface="lora" pitchFamily="2" charset="0"/>
              </a:rPr>
              <a:t>Exemption questions</a:t>
            </a:r>
          </a:p>
          <a:p>
            <a:pPr marL="914400" lvl="1" indent="-457200"/>
            <a:r>
              <a:rPr lang="en-US" b="0" i="0" dirty="0">
                <a:solidFill>
                  <a:srgbClr val="2A2A2A"/>
                </a:solidFill>
                <a:effectLst/>
                <a:latin typeface="lora" pitchFamily="2" charset="0"/>
              </a:rPr>
              <a:t>When things were going well in life, what was different?</a:t>
            </a:r>
          </a:p>
          <a:p>
            <a:pPr marL="514350" indent="-514350" algn="l">
              <a:buFont typeface="+mj-lt"/>
              <a:buAutoNum type="arabicPeriod"/>
            </a:pPr>
            <a:r>
              <a:rPr lang="en-US" b="0" i="0" dirty="0">
                <a:solidFill>
                  <a:srgbClr val="2A2A2A"/>
                </a:solidFill>
                <a:effectLst/>
                <a:latin typeface="lora" pitchFamily="2" charset="0"/>
              </a:rPr>
              <a:t>Possibility questions</a:t>
            </a:r>
          </a:p>
          <a:p>
            <a:pPr marL="914400" lvl="1" indent="-457200"/>
            <a:r>
              <a:rPr lang="en-US" b="0" i="0" dirty="0">
                <a:solidFill>
                  <a:srgbClr val="2A2A2A"/>
                </a:solidFill>
                <a:effectLst/>
                <a:latin typeface="lora" pitchFamily="2" charset="0"/>
              </a:rPr>
              <a:t>What are your gifts and abilities?</a:t>
            </a:r>
          </a:p>
          <a:p>
            <a:pPr marL="514350" indent="-514350" algn="l">
              <a:buFont typeface="+mj-lt"/>
              <a:buAutoNum type="arabicPeriod"/>
            </a:pPr>
            <a:r>
              <a:rPr lang="en-US" b="0" i="0" dirty="0">
                <a:solidFill>
                  <a:srgbClr val="2A2A2A"/>
                </a:solidFill>
                <a:effectLst/>
                <a:latin typeface="lora" pitchFamily="2" charset="0"/>
              </a:rPr>
              <a:t>Esteem questions</a:t>
            </a:r>
          </a:p>
          <a:p>
            <a:pPr marL="914400" lvl="1" indent="-457200"/>
            <a:r>
              <a:rPr lang="en-US" b="0" i="0" dirty="0">
                <a:solidFill>
                  <a:srgbClr val="2A2A2A"/>
                </a:solidFill>
                <a:effectLst/>
                <a:latin typeface="lora" pitchFamily="2" charset="0"/>
              </a:rPr>
              <a:t>When people say good things about you, what are they likely to say?</a:t>
            </a:r>
          </a:p>
          <a:p>
            <a:pPr marL="514350" indent="-514350" algn="l">
              <a:buFont typeface="+mj-lt"/>
              <a:buAutoNum type="arabicPeriod"/>
            </a:pPr>
            <a:r>
              <a:rPr lang="en-US" b="0" i="0" dirty="0">
                <a:solidFill>
                  <a:srgbClr val="2A2A2A"/>
                </a:solidFill>
                <a:effectLst/>
                <a:latin typeface="lora" pitchFamily="2" charset="0"/>
              </a:rPr>
              <a:t>Perspective questions</a:t>
            </a:r>
          </a:p>
          <a:p>
            <a:pPr marL="914400" lvl="1" indent="-457200"/>
            <a:r>
              <a:rPr lang="en-US" b="0" i="0" dirty="0">
                <a:solidFill>
                  <a:srgbClr val="2A2A2A"/>
                </a:solidFill>
                <a:effectLst/>
                <a:latin typeface="lora" pitchFamily="2" charset="0"/>
              </a:rPr>
              <a:t>What are your ideas about your current situation?</a:t>
            </a:r>
          </a:p>
          <a:p>
            <a:pPr marL="514350" indent="-514350" algn="l">
              <a:buFont typeface="+mj-lt"/>
              <a:buAutoNum type="arabicPeriod"/>
            </a:pPr>
            <a:r>
              <a:rPr lang="en-US" b="0" i="0" dirty="0">
                <a:solidFill>
                  <a:srgbClr val="2A2A2A"/>
                </a:solidFill>
                <a:effectLst/>
                <a:latin typeface="lora" pitchFamily="2" charset="0"/>
              </a:rPr>
              <a:t>Change questions</a:t>
            </a:r>
          </a:p>
          <a:p>
            <a:pPr marL="742950" lvl="1" indent="-285750" algn="l">
              <a:buFont typeface="Arial" panose="020B0604020202020204" pitchFamily="34" charset="0"/>
              <a:buChar char="•"/>
            </a:pPr>
            <a:r>
              <a:rPr lang="en-US" b="0" i="0" dirty="0">
                <a:solidFill>
                  <a:srgbClr val="2A2A2A"/>
                </a:solidFill>
                <a:effectLst/>
                <a:latin typeface="lora" pitchFamily="2" charset="0"/>
              </a:rPr>
              <a:t>What has worked in the past to bring a better life for you?</a:t>
            </a:r>
          </a:p>
          <a:p>
            <a:endParaRPr lang="en-US" dirty="0"/>
          </a:p>
        </p:txBody>
      </p:sp>
    </p:spTree>
    <p:extLst>
      <p:ext uri="{BB962C8B-B14F-4D97-AF65-F5344CB8AC3E}">
        <p14:creationId xmlns:p14="http://schemas.microsoft.com/office/powerpoint/2010/main" val="407701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434" y="1321788"/>
            <a:ext cx="2669406" cy="1781175"/>
          </a:xfrm>
        </p:spPr>
        <p:txBody>
          <a:bodyPr>
            <a:normAutofit/>
          </a:bodyPr>
          <a:lstStyle/>
          <a:p>
            <a:r>
              <a:rPr lang="en-US" sz="3200" dirty="0">
                <a:solidFill>
                  <a:schemeClr val="tx1"/>
                </a:solidFill>
              </a:rPr>
              <a:t>Native Wellness Assessment</a:t>
            </a:r>
          </a:p>
        </p:txBody>
      </p:sp>
      <p:sp>
        <p:nvSpPr>
          <p:cNvPr id="5" name="Content Placeholder 4"/>
          <p:cNvSpPr>
            <a:spLocks noGrp="1"/>
          </p:cNvSpPr>
          <p:nvPr>
            <p:ph idx="1"/>
          </p:nvPr>
        </p:nvSpPr>
        <p:spPr>
          <a:xfrm>
            <a:off x="478531" y="3102964"/>
            <a:ext cx="3157828" cy="2679499"/>
          </a:xfrm>
        </p:spPr>
        <p:txBody>
          <a:bodyPr>
            <a:normAutofit/>
          </a:bodyPr>
          <a:lstStyle/>
          <a:p>
            <a:r>
              <a:rPr lang="en-US" sz="2000" dirty="0">
                <a:latin typeface="+mn-lt"/>
              </a:rPr>
              <a:t>Sample  of the questions</a:t>
            </a:r>
          </a:p>
          <a:p>
            <a:r>
              <a:rPr lang="en-US" sz="2000" dirty="0">
                <a:latin typeface="+mn-lt"/>
              </a:rPr>
              <a:t>Based on indigenous knowledge</a:t>
            </a:r>
          </a:p>
          <a:p>
            <a:r>
              <a:rPr lang="en-US" sz="2000" dirty="0">
                <a:latin typeface="+mn-lt"/>
              </a:rPr>
              <a:t>Strengths based</a:t>
            </a:r>
          </a:p>
          <a:p>
            <a:r>
              <a:rPr lang="en-US" sz="2000" dirty="0">
                <a:latin typeface="+mn-lt"/>
              </a:rPr>
              <a:t>Measures Hope, Belonging, </a:t>
            </a:r>
            <a:r>
              <a:rPr lang="en-CA" sz="2000" dirty="0">
                <a:latin typeface="+mn-lt"/>
              </a:rPr>
              <a:t>Meaning</a:t>
            </a:r>
            <a:r>
              <a:rPr lang="en-US" sz="2000" dirty="0">
                <a:latin typeface="+mn-lt"/>
              </a:rPr>
              <a:t> and Purpose</a:t>
            </a:r>
          </a:p>
        </p:txBody>
      </p:sp>
      <p:pic>
        <p:nvPicPr>
          <p:cNvPr id="3" name="Picture 2">
            <a:extLst>
              <a:ext uri="{FF2B5EF4-FFF2-40B4-BE49-F238E27FC236}">
                <a16:creationId xmlns:a16="http://schemas.microsoft.com/office/drawing/2014/main" id="{5A8F473F-97CA-4D1D-83B6-05F73BFB73AB}"/>
              </a:ext>
            </a:extLst>
          </p:cNvPr>
          <p:cNvPicPr>
            <a:picLocks noChangeAspect="1"/>
          </p:cNvPicPr>
          <p:nvPr/>
        </p:nvPicPr>
        <p:blipFill>
          <a:blip r:embed="rId3"/>
          <a:stretch>
            <a:fillRect/>
          </a:stretch>
        </p:blipFill>
        <p:spPr>
          <a:xfrm>
            <a:off x="3636358" y="165489"/>
            <a:ext cx="8415166" cy="5874949"/>
          </a:xfrm>
          <a:prstGeom prst="rect">
            <a:avLst/>
          </a:prstGeom>
        </p:spPr>
      </p:pic>
    </p:spTree>
    <p:extLst>
      <p:ext uri="{BB962C8B-B14F-4D97-AF65-F5344CB8AC3E}">
        <p14:creationId xmlns:p14="http://schemas.microsoft.com/office/powerpoint/2010/main" val="128680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sz="quarter" idx="11"/>
          </p:nvPr>
        </p:nvSpPr>
        <p:spPr>
          <a:xfrm>
            <a:off x="502170" y="5303836"/>
            <a:ext cx="7075956" cy="365125"/>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a:solidFill>
                  <a:srgbClr val="333333"/>
                </a:solidFill>
              </a:rPr>
              <a:t>Jamia Open</a:t>
            </a:r>
            <a:r>
              <a:rPr lang="en-US" altLang="en-US" sz="1000" dirty="0">
                <a:solidFill>
                  <a:srgbClr val="333333"/>
                </a:solidFill>
              </a:rPr>
              <a:t>, Volume 1, Issue 1, July 2018, Pages 11–14, </a:t>
            </a:r>
            <a:r>
              <a:rPr lang="en-US" altLang="en-US" sz="1000" dirty="0">
                <a:solidFill>
                  <a:srgbClr val="333333"/>
                </a:solidFill>
                <a:hlinkClick r:id="rId3"/>
              </a:rPr>
              <a:t>https://doi.org/10.1093/jamiaopen/ooy015</a:t>
            </a:r>
            <a:endParaRPr lang="en-US" altLang="en-US" sz="1000" dirty="0">
              <a:solidFill>
                <a:srgbClr val="333333"/>
              </a:solidFill>
            </a:endParaRPr>
          </a:p>
        </p:txBody>
      </p:sp>
      <p:sp>
        <p:nvSpPr>
          <p:cNvPr id="5123" name="Title 1"/>
          <p:cNvSpPr>
            <a:spLocks noGrp="1"/>
          </p:cNvSpPr>
          <p:nvPr>
            <p:ph type="title" idx="4294967295"/>
          </p:nvPr>
        </p:nvSpPr>
        <p:spPr>
          <a:xfrm>
            <a:off x="502170" y="365125"/>
            <a:ext cx="10013430" cy="1325563"/>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800" b="0" dirty="0">
                <a:latin typeface="+mj-lt"/>
              </a:rPr>
              <a:t>Strengths-based data capture model.
</a:t>
            </a: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592112" y="1034321"/>
            <a:ext cx="8762096" cy="3927423"/>
          </a:xfrm>
          <a:prstGeom prst="rect">
            <a:avLst/>
          </a:prstGeom>
        </p:spPr>
      </p:pic>
      <p:sp>
        <p:nvSpPr>
          <p:cNvPr id="2" name="TextBox 1">
            <a:extLst>
              <a:ext uri="{FF2B5EF4-FFF2-40B4-BE49-F238E27FC236}">
                <a16:creationId xmlns:a16="http://schemas.microsoft.com/office/drawing/2014/main" id="{E0C9F775-C512-E17E-D19D-4D6E30C1A854}"/>
              </a:ext>
            </a:extLst>
          </p:cNvPr>
          <p:cNvSpPr txBox="1"/>
          <p:nvPr/>
        </p:nvSpPr>
        <p:spPr>
          <a:xfrm>
            <a:off x="9444150" y="1690688"/>
            <a:ext cx="2596054" cy="2910721"/>
          </a:xfrm>
          <a:prstGeom prst="roundRect">
            <a:avLst/>
          </a:prstGeom>
          <a:solidFill>
            <a:schemeClr val="bg1"/>
          </a:solidFill>
          <a:ln w="28575">
            <a:solidFill>
              <a:srgbClr val="C00000"/>
            </a:solidFill>
          </a:ln>
        </p:spPr>
        <p:txBody>
          <a:bodyPr wrap="square" rtlCol="0">
            <a:spAutoFit/>
          </a:bodyPr>
          <a:lstStyle/>
          <a:p>
            <a:pPr marL="342900" indent="-342900">
              <a:buFont typeface="Arial" panose="020B0604020202020204" pitchFamily="34" charset="0"/>
              <a:buChar char="•"/>
            </a:pPr>
            <a:r>
              <a:rPr lang="en-US" dirty="0"/>
              <a:t>Or to inform family &amp; community-centered care, outcomes and Healthcare values</a:t>
            </a:r>
          </a:p>
        </p:txBody>
      </p:sp>
      <p:sp>
        <p:nvSpPr>
          <p:cNvPr id="10" name="Arrow: Curved Up 9">
            <a:extLst>
              <a:ext uri="{FF2B5EF4-FFF2-40B4-BE49-F238E27FC236}">
                <a16:creationId xmlns:a16="http://schemas.microsoft.com/office/drawing/2014/main" id="{4CE2AA6E-53A5-B26D-A8D6-F32EC0C2C002}"/>
              </a:ext>
            </a:extLst>
          </p:cNvPr>
          <p:cNvSpPr/>
          <p:nvPr/>
        </p:nvSpPr>
        <p:spPr>
          <a:xfrm rot="516233">
            <a:off x="7980423" y="4459831"/>
            <a:ext cx="2971218" cy="983205"/>
          </a:xfrm>
          <a:prstGeom prst="curvedUpArrow">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C4B93105-0149-58FB-9AA0-0FBFAA7294FB}"/>
              </a:ext>
            </a:extLst>
          </p:cNvPr>
          <p:cNvSpPr txBox="1"/>
          <p:nvPr/>
        </p:nvSpPr>
        <p:spPr>
          <a:xfrm>
            <a:off x="9604130" y="1011193"/>
            <a:ext cx="2276094" cy="584775"/>
          </a:xfrm>
          <a:prstGeom prst="rect">
            <a:avLst/>
          </a:prstGeom>
          <a:solidFill>
            <a:schemeClr val="accent5">
              <a:lumMod val="75000"/>
            </a:schemeClr>
          </a:solidFill>
        </p:spPr>
        <p:txBody>
          <a:bodyPr wrap="square" rtlCol="0">
            <a:spAutoFit/>
          </a:bodyPr>
          <a:lstStyle/>
          <a:p>
            <a:pPr algn="ctr"/>
            <a:r>
              <a:rPr lang="en-US" sz="1600" dirty="0">
                <a:solidFill>
                  <a:schemeClr val="bg1"/>
                </a:solidFill>
              </a:rPr>
              <a:t>Indigenous Health Management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50A44-B430-4C4C-8C1D-87B9BF45413D}"/>
              </a:ext>
            </a:extLst>
          </p:cNvPr>
          <p:cNvPicPr>
            <a:picLocks noChangeAspect="1"/>
          </p:cNvPicPr>
          <p:nvPr/>
        </p:nvPicPr>
        <p:blipFill>
          <a:blip r:embed="rId2"/>
          <a:stretch>
            <a:fillRect/>
          </a:stretch>
        </p:blipFill>
        <p:spPr>
          <a:xfrm>
            <a:off x="1389476" y="471166"/>
            <a:ext cx="9182995" cy="4502342"/>
          </a:xfrm>
          <a:prstGeom prst="rect">
            <a:avLst/>
          </a:prstGeom>
        </p:spPr>
      </p:pic>
      <p:sp>
        <p:nvSpPr>
          <p:cNvPr id="3" name="Rectangle 2">
            <a:extLst>
              <a:ext uri="{FF2B5EF4-FFF2-40B4-BE49-F238E27FC236}">
                <a16:creationId xmlns:a16="http://schemas.microsoft.com/office/drawing/2014/main" id="{C6373495-C9D2-4F0F-BBD2-096952805BAC}"/>
              </a:ext>
            </a:extLst>
          </p:cNvPr>
          <p:cNvSpPr/>
          <p:nvPr/>
        </p:nvSpPr>
        <p:spPr>
          <a:xfrm>
            <a:off x="3898520" y="1113183"/>
            <a:ext cx="585788" cy="32183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C68227D-4373-4752-B2F0-9C7E12B02B04}"/>
              </a:ext>
            </a:extLst>
          </p:cNvPr>
          <p:cNvSpPr/>
          <p:nvPr/>
        </p:nvSpPr>
        <p:spPr>
          <a:xfrm>
            <a:off x="5446643" y="2392017"/>
            <a:ext cx="781879" cy="22197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50E6BF8-5266-4C4D-8BB0-B80C02387C13}"/>
              </a:ext>
            </a:extLst>
          </p:cNvPr>
          <p:cNvSpPr/>
          <p:nvPr/>
        </p:nvSpPr>
        <p:spPr>
          <a:xfrm>
            <a:off x="3050381" y="1893093"/>
            <a:ext cx="585788" cy="24734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25FF37-F634-4249-A5B9-7812BEBB720E}"/>
              </a:ext>
            </a:extLst>
          </p:cNvPr>
          <p:cNvSpPr/>
          <p:nvPr/>
        </p:nvSpPr>
        <p:spPr>
          <a:xfrm>
            <a:off x="6228523" y="2935357"/>
            <a:ext cx="874642" cy="1369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78DEEE-A511-4568-BC1A-FDFC84104F5E}"/>
              </a:ext>
            </a:extLst>
          </p:cNvPr>
          <p:cNvSpPr/>
          <p:nvPr/>
        </p:nvSpPr>
        <p:spPr>
          <a:xfrm>
            <a:off x="7234858" y="1537252"/>
            <a:ext cx="585788" cy="27611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F4C6E87-0638-4E18-A161-BA706DBB7C73}"/>
              </a:ext>
            </a:extLst>
          </p:cNvPr>
          <p:cNvSpPr/>
          <p:nvPr/>
        </p:nvSpPr>
        <p:spPr>
          <a:xfrm>
            <a:off x="8903027" y="960784"/>
            <a:ext cx="585788" cy="3337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D92318-D9D5-4E8D-9A56-371575E056E3}"/>
              </a:ext>
            </a:extLst>
          </p:cNvPr>
          <p:cNvSpPr/>
          <p:nvPr/>
        </p:nvSpPr>
        <p:spPr>
          <a:xfrm>
            <a:off x="9692516" y="3429000"/>
            <a:ext cx="585788" cy="10833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0E9731-DDD0-483D-AE74-3C0F3543F944}"/>
              </a:ext>
            </a:extLst>
          </p:cNvPr>
          <p:cNvSpPr txBox="1"/>
          <p:nvPr/>
        </p:nvSpPr>
        <p:spPr>
          <a:xfrm>
            <a:off x="2279632" y="5147234"/>
            <a:ext cx="7209183" cy="830997"/>
          </a:xfrm>
          <a:prstGeom prst="rect">
            <a:avLst/>
          </a:prstGeom>
          <a:noFill/>
        </p:spPr>
        <p:txBody>
          <a:bodyPr wrap="square" rtlCol="0">
            <a:spAutoFit/>
          </a:bodyPr>
          <a:lstStyle/>
          <a:p>
            <a:r>
              <a:rPr lang="en-US" dirty="0"/>
              <a:t>National Addictions Management Information System</a:t>
            </a:r>
          </a:p>
          <a:p>
            <a:pPr algn="ctr"/>
            <a:r>
              <a:rPr lang="en-US" dirty="0"/>
              <a:t>April 2021 to March 2022 Data, N=1133</a:t>
            </a:r>
          </a:p>
        </p:txBody>
      </p:sp>
      <p:sp>
        <p:nvSpPr>
          <p:cNvPr id="11" name="TextBox 10">
            <a:extLst>
              <a:ext uri="{FF2B5EF4-FFF2-40B4-BE49-F238E27FC236}">
                <a16:creationId xmlns:a16="http://schemas.microsoft.com/office/drawing/2014/main" id="{EC70FD99-D99E-0289-301A-2A71ADA98804}"/>
              </a:ext>
            </a:extLst>
          </p:cNvPr>
          <p:cNvSpPr txBox="1"/>
          <p:nvPr/>
        </p:nvSpPr>
        <p:spPr>
          <a:xfrm>
            <a:off x="5490644" y="1750316"/>
            <a:ext cx="503583" cy="1015663"/>
          </a:xfrm>
          <a:prstGeom prst="rect">
            <a:avLst/>
          </a:prstGeom>
          <a:noFill/>
        </p:spPr>
        <p:txBody>
          <a:bodyPr wrap="square" rtlCol="0">
            <a:spAutoFit/>
          </a:bodyPr>
          <a:lstStyle/>
          <a:p>
            <a:r>
              <a:rPr lang="en-US" sz="6000" dirty="0">
                <a:solidFill>
                  <a:srgbClr val="FF0000"/>
                </a:solidFill>
              </a:rPr>
              <a:t>*</a:t>
            </a:r>
          </a:p>
        </p:txBody>
      </p:sp>
    </p:spTree>
    <p:extLst>
      <p:ext uri="{BB962C8B-B14F-4D97-AF65-F5344CB8AC3E}">
        <p14:creationId xmlns:p14="http://schemas.microsoft.com/office/powerpoint/2010/main" val="397871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33BF-FFB3-4E11-826F-0F2278041B0D}"/>
              </a:ext>
            </a:extLst>
          </p:cNvPr>
          <p:cNvSpPr>
            <a:spLocks noGrp="1"/>
          </p:cNvSpPr>
          <p:nvPr>
            <p:ph type="title"/>
          </p:nvPr>
        </p:nvSpPr>
        <p:spPr/>
        <p:txBody>
          <a:bodyPr/>
          <a:lstStyle/>
          <a:p>
            <a:r>
              <a:rPr lang="en-US" dirty="0"/>
              <a:t>Strengths Based Data Model</a:t>
            </a:r>
          </a:p>
        </p:txBody>
      </p:sp>
      <p:sp>
        <p:nvSpPr>
          <p:cNvPr id="3" name="Content Placeholder 2">
            <a:extLst>
              <a:ext uri="{FF2B5EF4-FFF2-40B4-BE49-F238E27FC236}">
                <a16:creationId xmlns:a16="http://schemas.microsoft.com/office/drawing/2014/main" id="{C9CA28FD-F5CA-43D1-B1CD-5289FEC813C8}"/>
              </a:ext>
            </a:extLst>
          </p:cNvPr>
          <p:cNvSpPr>
            <a:spLocks noGrp="1"/>
          </p:cNvSpPr>
          <p:nvPr>
            <p:ph idx="1"/>
          </p:nvPr>
        </p:nvSpPr>
        <p:spPr/>
        <p:txBody>
          <a:bodyPr/>
          <a:lstStyle/>
          <a:p>
            <a:r>
              <a:rPr lang="en-US" dirty="0">
                <a:solidFill>
                  <a:srgbClr val="2A2A2A"/>
                </a:solidFill>
                <a:ea typeface="Noto Sans" panose="020B0502040504020204" pitchFamily="34" charset="0"/>
                <a:cs typeface="Noto Sans" panose="020B0502040504020204" pitchFamily="34" charset="0"/>
              </a:rPr>
              <a:t>Using an Indigenous Knowledge lens</a:t>
            </a:r>
          </a:p>
          <a:p>
            <a:pPr lvl="1"/>
            <a:r>
              <a:rPr lang="en-US" b="0" i="0" dirty="0">
                <a:solidFill>
                  <a:srgbClr val="2A2A2A"/>
                </a:solidFill>
                <a:effectLst/>
                <a:ea typeface="Noto Sans" panose="020B0502040504020204" pitchFamily="34" charset="0"/>
                <a:cs typeface="Noto Sans" panose="020B0502040504020204" pitchFamily="34" charset="0"/>
              </a:rPr>
              <a:t>generates whole-person information and knowledge to improve health outcomes</a:t>
            </a:r>
          </a:p>
          <a:p>
            <a:pPr lvl="1"/>
            <a:r>
              <a:rPr lang="en-US" dirty="0">
                <a:solidFill>
                  <a:srgbClr val="2A2A2A"/>
                </a:solidFill>
                <a:ea typeface="Noto Sans" panose="020B0502040504020204" pitchFamily="34" charset="0"/>
                <a:cs typeface="Noto Sans" panose="020B0502040504020204" pitchFamily="34" charset="0"/>
              </a:rPr>
              <a:t>Whole – person information accounts for determinants of health</a:t>
            </a:r>
          </a:p>
          <a:p>
            <a:pPr lvl="1"/>
            <a:r>
              <a:rPr lang="en-US" b="0" i="0" dirty="0">
                <a:solidFill>
                  <a:srgbClr val="2A2A2A"/>
                </a:solidFill>
                <a:effectLst/>
                <a:ea typeface="Noto Sans" panose="020B0502040504020204" pitchFamily="34" charset="0"/>
                <a:cs typeface="Noto Sans" panose="020B0502040504020204" pitchFamily="34" charset="0"/>
              </a:rPr>
              <a:t>Knowledge to Improve Health Outcomes accounts for Indigenous Knowledge, Spirit Centered Knowledge, Outcome measure of strength grounded in language &amp; culture</a:t>
            </a:r>
          </a:p>
          <a:p>
            <a:pPr lvl="1"/>
            <a:r>
              <a:rPr lang="en-US" dirty="0">
                <a:solidFill>
                  <a:srgbClr val="2A2A2A"/>
                </a:solidFill>
                <a:ea typeface="Noto Sans" panose="020B0502040504020204" pitchFamily="34" charset="0"/>
                <a:cs typeface="Noto Sans" panose="020B0502040504020204" pitchFamily="34" charset="0"/>
              </a:rPr>
              <a:t>Whole – person data is considered within context, for example, determinants of health, social factors of community</a:t>
            </a:r>
            <a:endParaRPr lang="en-US" b="0" i="0" dirty="0">
              <a:solidFill>
                <a:srgbClr val="2A2A2A"/>
              </a:solidFill>
              <a:effectLst/>
              <a:ea typeface="Noto Sans" panose="020B0502040504020204" pitchFamily="34" charset="0"/>
              <a:cs typeface="Noto Sans" panose="020B0502040504020204" pitchFamily="34" charset="0"/>
            </a:endParaRPr>
          </a:p>
          <a:p>
            <a:pPr lvl="1"/>
            <a:endParaRPr lang="en-US" dirty="0">
              <a:solidFill>
                <a:srgbClr val="2A2A2A"/>
              </a:solidFill>
              <a:ea typeface="Noto Sans" panose="020B0502040504020204" pitchFamily="34" charset="0"/>
              <a:cs typeface="Noto Sans" panose="020B0502040504020204" pitchFamily="34" charset="0"/>
            </a:endParaRPr>
          </a:p>
          <a:p>
            <a:pPr lvl="1"/>
            <a:endParaRPr lang="en-US" dirty="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48764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ACC3-FA9F-4671-9005-2B7CD20B8BFD}"/>
              </a:ext>
            </a:extLst>
          </p:cNvPr>
          <p:cNvSpPr>
            <a:spLocks noGrp="1"/>
          </p:cNvSpPr>
          <p:nvPr>
            <p:ph type="title"/>
          </p:nvPr>
        </p:nvSpPr>
        <p:spPr>
          <a:xfrm>
            <a:off x="920646" y="126019"/>
            <a:ext cx="10515600" cy="1325563"/>
          </a:xfrm>
        </p:spPr>
        <p:txBody>
          <a:bodyPr>
            <a:normAutofit/>
          </a:bodyPr>
          <a:lstStyle/>
          <a:p>
            <a:pPr algn="ctr"/>
            <a:r>
              <a:rPr lang="en-US" sz="2400" dirty="0">
                <a:latin typeface="Calibri" panose="020F0502020204030204" pitchFamily="34" charset="0"/>
                <a:ea typeface="Calibri" panose="020F0502020204030204" pitchFamily="34" charset="0"/>
                <a:cs typeface="Times New Roman" panose="02020603050405020304" pitchFamily="18" charset="0"/>
              </a:rPr>
              <a:t>Risk Factors: Determinants of Health</a:t>
            </a:r>
            <a:br>
              <a:rPr lang="en-CA" sz="2400" dirty="0">
                <a:latin typeface="Calibri" panose="020F0502020204030204" pitchFamily="34" charset="0"/>
                <a:ea typeface="Calibri" panose="020F0502020204030204" pitchFamily="34" charset="0"/>
                <a:cs typeface="Times New Roman" panose="02020603050405020304" pitchFamily="18" charset="0"/>
              </a:rPr>
            </a:br>
            <a:endParaRPr lang="en-CA" sz="2400" dirty="0"/>
          </a:p>
        </p:txBody>
      </p:sp>
      <p:sp>
        <p:nvSpPr>
          <p:cNvPr id="6" name="TextBox 5">
            <a:extLst>
              <a:ext uri="{FF2B5EF4-FFF2-40B4-BE49-F238E27FC236}">
                <a16:creationId xmlns:a16="http://schemas.microsoft.com/office/drawing/2014/main" id="{6A6B041A-2C7D-414E-B5FE-8C65BF59D8C2}"/>
              </a:ext>
            </a:extLst>
          </p:cNvPr>
          <p:cNvSpPr txBox="1"/>
          <p:nvPr/>
        </p:nvSpPr>
        <p:spPr>
          <a:xfrm>
            <a:off x="2889176" y="1257561"/>
            <a:ext cx="8983034" cy="481163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07000"/>
              </a:lnSpc>
              <a:spcAft>
                <a:spcPts val="338"/>
              </a:spcAft>
            </a:pPr>
            <a:r>
              <a:rPr lang="en-US" b="1" i="1" dirty="0">
                <a:latin typeface="Calibri" panose="020F0502020204030204" pitchFamily="34" charset="0"/>
                <a:ea typeface="Calibri" panose="020F0502020204030204" pitchFamily="34" charset="0"/>
                <a:cs typeface="Times New Roman" panose="02020603050405020304" pitchFamily="18" charset="0"/>
              </a:rPr>
              <a:t>Food security:</a:t>
            </a:r>
            <a:endParaRPr lang="en-CA"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38"/>
              </a:spcAft>
            </a:pPr>
            <a:r>
              <a:rPr lang="en-US" dirty="0">
                <a:latin typeface="Calibri" panose="020F0502020204030204" pitchFamily="34" charset="0"/>
                <a:ea typeface="Calibri" panose="020F0502020204030204" pitchFamily="34" charset="0"/>
                <a:cs typeface="Times New Roman" panose="02020603050405020304" pitchFamily="18" charset="0"/>
              </a:rPr>
              <a:t>People who reported that they are “fairly often” unable to buy food for their household are </a:t>
            </a:r>
            <a:r>
              <a:rPr lang="en-US" b="1" dirty="0">
                <a:latin typeface="Calibri" panose="020F0502020204030204" pitchFamily="34" charset="0"/>
                <a:ea typeface="Calibri" panose="020F0502020204030204" pitchFamily="34" charset="0"/>
                <a:cs typeface="Times New Roman" panose="02020603050405020304" pitchFamily="18" charset="0"/>
              </a:rPr>
              <a:t>3 times more likely</a:t>
            </a:r>
            <a:r>
              <a:rPr lang="en-US" dirty="0">
                <a:latin typeface="Calibri" panose="020F0502020204030204" pitchFamily="34" charset="0"/>
                <a:ea typeface="Calibri" panose="020F0502020204030204" pitchFamily="34" charset="0"/>
                <a:cs typeface="Times New Roman" panose="02020603050405020304" pitchFamily="18" charset="0"/>
              </a:rPr>
              <a:t> to use methamphetamine compared to those who never have had issues accessing food. </a:t>
            </a:r>
            <a:r>
              <a:rPr lang="en-CA" i="1" dirty="0">
                <a:latin typeface="Calibri" panose="020F0502020204030204" pitchFamily="34" charset="0"/>
                <a:ea typeface="Calibri" panose="020F0502020204030204" pitchFamily="34" charset="0"/>
                <a:cs typeface="Times New Roman" panose="02020603050405020304" pitchFamily="18" charset="0"/>
              </a:rPr>
              <a:t>(p=0.001, 95%CI 2.56-6.54). </a:t>
            </a:r>
          </a:p>
          <a:p>
            <a:pPr>
              <a:lnSpc>
                <a:spcPct val="107000"/>
              </a:lnSpc>
              <a:spcAft>
                <a:spcPts val="338"/>
              </a:spcAft>
            </a:pPr>
            <a:r>
              <a:rPr lang="en-CA" sz="1800" dirty="0">
                <a:solidFill>
                  <a:schemeClr val="accent1">
                    <a:lumMod val="75000"/>
                  </a:schemeClr>
                </a:solidFill>
                <a:latin typeface="Tahoma" panose="020B0604030504040204" pitchFamily="34" charset="0"/>
                <a:ea typeface="Calibri" panose="020F0502020204030204" pitchFamily="34" charset="0"/>
                <a:cs typeface="Times New Roman" panose="02020603050405020304" pitchFamily="18" charset="0"/>
              </a:rPr>
              <a:t>43% never or almost never have enough money to buy food. 48% said that they lose their appetite with methamphetamine use </a:t>
            </a:r>
          </a:p>
          <a:p>
            <a:pPr>
              <a:lnSpc>
                <a:spcPct val="107000"/>
              </a:lnSpc>
              <a:spcAft>
                <a:spcPts val="338"/>
              </a:spcAft>
            </a:pPr>
            <a:endParaRPr lang="en-US"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38"/>
              </a:spcAft>
            </a:pPr>
            <a:r>
              <a:rPr lang="en-US" b="1" i="1" dirty="0">
                <a:latin typeface="Calibri" panose="020F0502020204030204" pitchFamily="34" charset="0"/>
                <a:ea typeface="Calibri" panose="020F0502020204030204" pitchFamily="34" charset="0"/>
                <a:cs typeface="Times New Roman" panose="02020603050405020304" pitchFamily="18" charset="0"/>
              </a:rPr>
              <a:t>Housing:</a:t>
            </a:r>
            <a:endParaRPr lang="en-CA"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338"/>
              </a:spcAft>
            </a:pPr>
            <a:r>
              <a:rPr lang="en-US" dirty="0">
                <a:latin typeface="Calibri" panose="020F0502020204030204" pitchFamily="34" charset="0"/>
                <a:ea typeface="Calibri" panose="020F0502020204030204" pitchFamily="34" charset="0"/>
                <a:cs typeface="Times New Roman" panose="02020603050405020304" pitchFamily="18" charset="0"/>
              </a:rPr>
              <a:t>People who have been experiencing homelessness during COVID-19 are </a:t>
            </a:r>
            <a:r>
              <a:rPr lang="en-US" b="1" dirty="0">
                <a:latin typeface="Calibri" panose="020F0502020204030204" pitchFamily="34" charset="0"/>
                <a:ea typeface="Calibri" panose="020F0502020204030204" pitchFamily="34" charset="0"/>
                <a:cs typeface="Times New Roman" panose="02020603050405020304" pitchFamily="18" charset="0"/>
              </a:rPr>
              <a:t>2 times more likely to use </a:t>
            </a:r>
            <a:r>
              <a:rPr lang="en-US" dirty="0">
                <a:latin typeface="Calibri" panose="020F0502020204030204" pitchFamily="34" charset="0"/>
                <a:ea typeface="Calibri" panose="020F0502020204030204" pitchFamily="34" charset="0"/>
                <a:cs typeface="Times New Roman" panose="02020603050405020304" pitchFamily="18" charset="0"/>
              </a:rPr>
              <a:t>methamphetamine </a:t>
            </a:r>
            <a:r>
              <a:rPr lang="en-CA" i="1" dirty="0">
                <a:latin typeface="Calibri" panose="020F0502020204030204" pitchFamily="34" charset="0"/>
                <a:ea typeface="Calibri" panose="020F0502020204030204" pitchFamily="34" charset="0"/>
                <a:cs typeface="Times New Roman" panose="02020603050405020304" pitchFamily="18" charset="0"/>
              </a:rPr>
              <a:t>(p=0.001, 95%CI 1.69- 3.28).</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phic 4" descr="Pumpkin with solid fill">
            <a:extLst>
              <a:ext uri="{FF2B5EF4-FFF2-40B4-BE49-F238E27FC236}">
                <a16:creationId xmlns:a16="http://schemas.microsoft.com/office/drawing/2014/main" id="{4C39563E-E91B-1741-9AF0-948468569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837" y="1862430"/>
            <a:ext cx="1074966" cy="1074966"/>
          </a:xfrm>
          <a:prstGeom prst="rect">
            <a:avLst/>
          </a:prstGeom>
        </p:spPr>
      </p:pic>
      <p:pic>
        <p:nvPicPr>
          <p:cNvPr id="7" name="Graphic 6" descr="Home1 with solid fill">
            <a:extLst>
              <a:ext uri="{FF2B5EF4-FFF2-40B4-BE49-F238E27FC236}">
                <a16:creationId xmlns:a16="http://schemas.microsoft.com/office/drawing/2014/main" id="{93800D37-7151-4848-ACF6-9587A28E5B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498" y="4262645"/>
            <a:ext cx="1415339" cy="1415339"/>
          </a:xfrm>
          <a:prstGeom prst="rect">
            <a:avLst/>
          </a:prstGeom>
        </p:spPr>
      </p:pic>
      <p:sp>
        <p:nvSpPr>
          <p:cNvPr id="8" name="TextBox 7">
            <a:extLst>
              <a:ext uri="{FF2B5EF4-FFF2-40B4-BE49-F238E27FC236}">
                <a16:creationId xmlns:a16="http://schemas.microsoft.com/office/drawing/2014/main" id="{F2F884AB-CB84-4879-8F96-5DD8B132621E}"/>
              </a:ext>
            </a:extLst>
          </p:cNvPr>
          <p:cNvSpPr txBox="1"/>
          <p:nvPr/>
        </p:nvSpPr>
        <p:spPr>
          <a:xfrm>
            <a:off x="4641735" y="5141645"/>
            <a:ext cx="2730675" cy="209288"/>
          </a:xfrm>
          <a:prstGeom prst="rect">
            <a:avLst/>
          </a:prstGeom>
          <a:noFill/>
        </p:spPr>
        <p:txBody>
          <a:bodyPr wrap="square" rtlCol="0">
            <a:spAutoFit/>
          </a:bodyPr>
          <a:lstStyle/>
          <a:p>
            <a:r>
              <a:rPr lang="en-US" sz="760" dirty="0">
                <a:solidFill>
                  <a:schemeClr val="bg1"/>
                </a:solidFill>
              </a:rPr>
              <a:t>3.  First Nations Opioid and Methamphetamine Survey, 2021</a:t>
            </a:r>
          </a:p>
        </p:txBody>
      </p:sp>
      <p:sp>
        <p:nvSpPr>
          <p:cNvPr id="9" name="TextBox 8">
            <a:extLst>
              <a:ext uri="{FF2B5EF4-FFF2-40B4-BE49-F238E27FC236}">
                <a16:creationId xmlns:a16="http://schemas.microsoft.com/office/drawing/2014/main" id="{C70556F9-6C5C-4220-8581-C2967B30691F}"/>
              </a:ext>
            </a:extLst>
          </p:cNvPr>
          <p:cNvSpPr txBox="1"/>
          <p:nvPr/>
        </p:nvSpPr>
        <p:spPr>
          <a:xfrm>
            <a:off x="4413134" y="5700713"/>
            <a:ext cx="3761698" cy="209288"/>
          </a:xfrm>
          <a:prstGeom prst="rect">
            <a:avLst/>
          </a:prstGeom>
          <a:noFill/>
        </p:spPr>
        <p:txBody>
          <a:bodyPr wrap="square" rtlCol="0">
            <a:spAutoFit/>
          </a:bodyPr>
          <a:lstStyle/>
          <a:p>
            <a:r>
              <a:rPr lang="en-US" sz="760" dirty="0">
                <a:solidFill>
                  <a:schemeClr val="bg1"/>
                </a:solidFill>
              </a:rPr>
              <a:t>First Nations Opioid and Methamphetamine Survey, 2021</a:t>
            </a:r>
          </a:p>
        </p:txBody>
      </p:sp>
      <p:pic>
        <p:nvPicPr>
          <p:cNvPr id="4" name="Graphic 3" descr="Deer outline">
            <a:extLst>
              <a:ext uri="{FF2B5EF4-FFF2-40B4-BE49-F238E27FC236}">
                <a16:creationId xmlns:a16="http://schemas.microsoft.com/office/drawing/2014/main" id="{F8B50DE4-D851-46E5-9A9C-00D2D7A54D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446" y="1485513"/>
            <a:ext cx="914400" cy="914400"/>
          </a:xfrm>
          <a:prstGeom prst="rect">
            <a:avLst/>
          </a:prstGeom>
        </p:spPr>
      </p:pic>
      <p:pic>
        <p:nvPicPr>
          <p:cNvPr id="11" name="Graphic 10" descr="Fish with solid fill">
            <a:extLst>
              <a:ext uri="{FF2B5EF4-FFF2-40B4-BE49-F238E27FC236}">
                <a16:creationId xmlns:a16="http://schemas.microsoft.com/office/drawing/2014/main" id="{5F05C7D4-619D-4BC9-B591-50731EAF14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3019" y="1485513"/>
            <a:ext cx="914400" cy="914400"/>
          </a:xfrm>
          <a:prstGeom prst="rect">
            <a:avLst/>
          </a:prstGeom>
        </p:spPr>
      </p:pic>
    </p:spTree>
    <p:extLst>
      <p:ext uri="{BB962C8B-B14F-4D97-AF65-F5344CB8AC3E}">
        <p14:creationId xmlns:p14="http://schemas.microsoft.com/office/powerpoint/2010/main" val="2712912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91AD-96B2-4AD4-A279-05A8BEAA8EBD}"/>
              </a:ext>
            </a:extLst>
          </p:cNvPr>
          <p:cNvSpPr>
            <a:spLocks noGrp="1"/>
          </p:cNvSpPr>
          <p:nvPr>
            <p:ph type="title"/>
          </p:nvPr>
        </p:nvSpPr>
        <p:spPr>
          <a:xfrm>
            <a:off x="715156" y="185247"/>
            <a:ext cx="10515600" cy="1325563"/>
          </a:xfrm>
        </p:spPr>
        <p:txBody>
          <a:bodyPr/>
          <a:lstStyle/>
          <a:p>
            <a:r>
              <a:rPr lang="en-US" dirty="0"/>
              <a:t>Risk &amp; Protective Factors</a:t>
            </a:r>
          </a:p>
        </p:txBody>
      </p:sp>
      <p:sp>
        <p:nvSpPr>
          <p:cNvPr id="3" name="Content Placeholder 2">
            <a:extLst>
              <a:ext uri="{FF2B5EF4-FFF2-40B4-BE49-F238E27FC236}">
                <a16:creationId xmlns:a16="http://schemas.microsoft.com/office/drawing/2014/main" id="{E2DA1600-6347-41FC-AA6A-582FD5954EF9}"/>
              </a:ext>
            </a:extLst>
          </p:cNvPr>
          <p:cNvSpPr>
            <a:spLocks noGrp="1"/>
          </p:cNvSpPr>
          <p:nvPr>
            <p:ph idx="1"/>
          </p:nvPr>
        </p:nvSpPr>
        <p:spPr>
          <a:xfrm>
            <a:off x="592112" y="1446552"/>
            <a:ext cx="10761688" cy="4510551"/>
          </a:xfrm>
        </p:spPr>
        <p:txBody>
          <a:bodyPr>
            <a:normAutofit fontScale="62500" lnSpcReduction="20000"/>
          </a:bodyPr>
          <a:lstStyle/>
          <a:p>
            <a:pPr marL="0" indent="0">
              <a:buNone/>
            </a:pPr>
            <a:r>
              <a:rPr lang="en-CA" b="1" dirty="0">
                <a:solidFill>
                  <a:schemeClr val="accent1">
                    <a:lumMod val="75000"/>
                  </a:schemeClr>
                </a:solidFill>
                <a:latin typeface="Tahoma" panose="020B0604030504040204" pitchFamily="34" charset="0"/>
                <a:ea typeface="Calibri" panose="020F0502020204030204" pitchFamily="34" charset="0"/>
              </a:rPr>
              <a:t>Building capacity within communities also requires sustainable funding and partnerships, lack of these resources are the main reasons for the lack of harm reduction services and programs in communities.</a:t>
            </a:r>
          </a:p>
          <a:p>
            <a:endParaRPr lang="en-CA" dirty="0">
              <a:solidFill>
                <a:schemeClr val="accent1">
                  <a:lumMod val="75000"/>
                </a:schemeClr>
              </a:solidFill>
              <a:latin typeface="Tahoma" panose="020B0604030504040204" pitchFamily="34" charset="0"/>
              <a:ea typeface="Calibri" panose="020F0502020204030204" pitchFamily="34" charset="0"/>
            </a:endParaRPr>
          </a:p>
          <a:p>
            <a:pPr marL="257175" indent="-257175">
              <a:lnSpc>
                <a:spcPct val="115000"/>
              </a:lnSpc>
              <a:spcBef>
                <a:spcPts val="0"/>
              </a:spcBef>
              <a:buFont typeface="Wingdings" panose="05000000000000000000" pitchFamily="2" charset="2"/>
              <a:buChar char=""/>
            </a:pP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For those who have </a:t>
            </a:r>
            <a:r>
              <a:rPr lang="en-CA" b="1"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a history of trauma their odds of using opioids in a harmful way is 2.9 times greater </a:t>
            </a: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than those who do not have a history of trauma (p=0.010, 95%CI 1.289-6.574).</a:t>
            </a: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pPr indent="0">
              <a:lnSpc>
                <a:spcPct val="115000"/>
              </a:lnSpc>
              <a:spcBef>
                <a:spcPts val="0"/>
              </a:spcBef>
              <a:buNone/>
            </a:pP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pPr marL="257175" indent="-257175">
              <a:lnSpc>
                <a:spcPct val="115000"/>
              </a:lnSpc>
              <a:spcBef>
                <a:spcPts val="0"/>
              </a:spcBef>
              <a:buFont typeface="Wingdings" panose="05000000000000000000" pitchFamily="2" charset="2"/>
              <a:buChar char=""/>
            </a:pP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The odds </a:t>
            </a:r>
            <a:r>
              <a:rPr lang="en-CA" b="1"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of using opioids in a harmful way is 2.8 times greater for those who experienced grief or loss</a:t>
            </a: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 when they first ever used an opioid compared to those who did not experience grief or loss (p&lt;0.008, 95%CI 1.314-6.200).</a:t>
            </a:r>
          </a:p>
          <a:p>
            <a:pPr marL="0" indent="0">
              <a:lnSpc>
                <a:spcPct val="115000"/>
              </a:lnSpc>
              <a:spcBef>
                <a:spcPts val="0"/>
              </a:spcBef>
              <a:buNone/>
            </a:pP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pPr marL="257175" indent="-257175">
              <a:lnSpc>
                <a:spcPct val="115000"/>
              </a:lnSpc>
              <a:spcBef>
                <a:spcPts val="0"/>
              </a:spcBef>
              <a:buFont typeface="Wingdings" panose="05000000000000000000" pitchFamily="2" charset="2"/>
              <a:buChar char=""/>
            </a:pP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The odds </a:t>
            </a:r>
            <a:r>
              <a:rPr lang="en-CA" b="1"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of not using opioids in a harmful is 2.9 times greater for those who have positive role models or mentors</a:t>
            </a: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 in their life compared to those who do not have positive role models or mentors in their life (p=0.004, 95%CI 1.407-5.869).</a:t>
            </a: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pPr marL="0" indent="0">
              <a:lnSpc>
                <a:spcPct val="115000"/>
              </a:lnSpc>
              <a:spcBef>
                <a:spcPts val="0"/>
              </a:spcBef>
              <a:buNone/>
            </a:pP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 </a:t>
            </a: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pPr marL="257175" indent="-257175">
              <a:lnSpc>
                <a:spcPct val="115000"/>
              </a:lnSpc>
              <a:spcBef>
                <a:spcPts val="0"/>
              </a:spcBef>
              <a:buFont typeface="Wingdings" panose="05000000000000000000" pitchFamily="2" charset="2"/>
              <a:buChar char=""/>
            </a:pP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A trend was identified and indicated that the odds of not using opioids in a harmful way is 2.3 times greater for those who </a:t>
            </a:r>
            <a:r>
              <a:rPr lang="en-CA" b="1"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believe that their cultural identity matters</a:t>
            </a:r>
            <a:r>
              <a:rPr lang="en-CA" dirty="0">
                <a:solidFill>
                  <a:srgbClr val="082A75"/>
                </a:solidFill>
                <a:latin typeface="Tahoma" panose="020B0604030504040204" pitchFamily="34" charset="0"/>
                <a:ea typeface="Times New Roman" panose="02020603050405020304" pitchFamily="18" charset="0"/>
                <a:cs typeface="Times New Roman" panose="02020603050405020304" pitchFamily="18" charset="0"/>
              </a:rPr>
              <a:t> than those who do not. </a:t>
            </a:r>
            <a:endParaRPr lang="en-US" b="1" dirty="0">
              <a:solidFill>
                <a:srgbClr val="082A75"/>
              </a:solidFill>
              <a:latin typeface="Calibri" panose="020F0502020204030204" pitchFamily="34" charset="0"/>
              <a:ea typeface="MS Mincho" panose="02020609040205080304" pitchFamily="49" charset="-128"/>
              <a:cs typeface="Times New Roman" panose="02020603050405020304" pitchFamily="18" charset="0"/>
            </a:endParaRPr>
          </a:p>
          <a:p>
            <a:endParaRPr lang="en-CA" dirty="0">
              <a:solidFill>
                <a:schemeClr val="accent1">
                  <a:lumMod val="75000"/>
                </a:schemeClr>
              </a:solidFill>
              <a:latin typeface="Tahoma" panose="020B0604030504040204" pitchFamily="34" charset="0"/>
            </a:endParaRPr>
          </a:p>
          <a:p>
            <a:endParaRPr lang="en-US" dirty="0"/>
          </a:p>
        </p:txBody>
      </p:sp>
    </p:spTree>
    <p:extLst>
      <p:ext uri="{BB962C8B-B14F-4D97-AF65-F5344CB8AC3E}">
        <p14:creationId xmlns:p14="http://schemas.microsoft.com/office/powerpoint/2010/main" val="261017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5D7A-7F68-483D-B4E0-D957BB851935}"/>
              </a:ext>
            </a:extLst>
          </p:cNvPr>
          <p:cNvSpPr>
            <a:spLocks noGrp="1"/>
          </p:cNvSpPr>
          <p:nvPr>
            <p:ph type="title"/>
          </p:nvPr>
        </p:nvSpPr>
        <p:spPr/>
        <p:txBody>
          <a:bodyPr/>
          <a:lstStyle/>
          <a:p>
            <a:r>
              <a:rPr lang="en-US" dirty="0"/>
              <a:t>Key Questions for Considering Strengths Based Data</a:t>
            </a:r>
          </a:p>
        </p:txBody>
      </p:sp>
      <p:sp>
        <p:nvSpPr>
          <p:cNvPr id="3" name="Content Placeholder 2">
            <a:extLst>
              <a:ext uri="{FF2B5EF4-FFF2-40B4-BE49-F238E27FC236}">
                <a16:creationId xmlns:a16="http://schemas.microsoft.com/office/drawing/2014/main" id="{4631C563-AFFB-47A7-A4E0-BD9FA42A0341}"/>
              </a:ext>
            </a:extLst>
          </p:cNvPr>
          <p:cNvSpPr>
            <a:spLocks noGrp="1"/>
          </p:cNvSpPr>
          <p:nvPr>
            <p:ph idx="1"/>
          </p:nvPr>
        </p:nvSpPr>
        <p:spPr/>
        <p:txBody>
          <a:bodyPr/>
          <a:lstStyle/>
          <a:p>
            <a:r>
              <a:rPr lang="en-US" dirty="0"/>
              <a:t>What value is there for demonstrating the significance of language, world view, culture, despite the challenges/problems or as an answer to the challenges/problems</a:t>
            </a:r>
          </a:p>
          <a:p>
            <a:r>
              <a:rPr lang="en-US" dirty="0"/>
              <a:t>What expectations do have for using the data</a:t>
            </a:r>
          </a:p>
          <a:p>
            <a:r>
              <a:rPr lang="en-US" dirty="0"/>
              <a:t>What comparability do you want to have with other groups</a:t>
            </a:r>
          </a:p>
        </p:txBody>
      </p:sp>
    </p:spTree>
    <p:extLst>
      <p:ext uri="{BB962C8B-B14F-4D97-AF65-F5344CB8AC3E}">
        <p14:creationId xmlns:p14="http://schemas.microsoft.com/office/powerpoint/2010/main" val="3377968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6C0A-D7D5-48DA-902F-2952493060C8}"/>
              </a:ext>
            </a:extLst>
          </p:cNvPr>
          <p:cNvSpPr>
            <a:spLocks noGrp="1"/>
          </p:cNvSpPr>
          <p:nvPr>
            <p:ph type="title"/>
          </p:nvPr>
        </p:nvSpPr>
        <p:spPr>
          <a:xfrm>
            <a:off x="838200" y="365129"/>
            <a:ext cx="10515600" cy="466825"/>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13DCF8E8-88DE-4907-A94C-EA5F7E2A4202}"/>
              </a:ext>
            </a:extLst>
          </p:cNvPr>
          <p:cNvSpPr>
            <a:spLocks noGrp="1"/>
          </p:cNvSpPr>
          <p:nvPr>
            <p:ph idx="1"/>
          </p:nvPr>
        </p:nvSpPr>
        <p:spPr>
          <a:xfrm>
            <a:off x="838200" y="831954"/>
            <a:ext cx="10515600" cy="5125149"/>
          </a:xfrm>
        </p:spPr>
        <p:txBody>
          <a:bodyPr>
            <a:normAutofit/>
          </a:bodyPr>
          <a:lstStyle/>
          <a:p>
            <a:pPr marL="517525" indent="-517525">
              <a:buFont typeface="+mj-lt"/>
              <a:buAutoNum type="arabicPeriod"/>
            </a:pPr>
            <a:r>
              <a:rPr lang="en-US" sz="1400" dirty="0">
                <a:latin typeface="+mn-lt"/>
              </a:rPr>
              <a:t>Katherine A. Thurber, Joanne </a:t>
            </a:r>
            <a:r>
              <a:rPr lang="en-US" sz="1400" dirty="0" err="1">
                <a:latin typeface="+mn-lt"/>
              </a:rPr>
              <a:t>Thandrayen</a:t>
            </a:r>
            <a:r>
              <a:rPr lang="en-US" sz="1400" dirty="0">
                <a:latin typeface="+mn-lt"/>
              </a:rPr>
              <a:t>, Emily Banks, Kate </a:t>
            </a:r>
            <a:r>
              <a:rPr lang="en-US" sz="1400" dirty="0" err="1">
                <a:latin typeface="+mn-lt"/>
              </a:rPr>
              <a:t>Doery</a:t>
            </a:r>
            <a:r>
              <a:rPr lang="en-US" sz="1400" dirty="0">
                <a:latin typeface="+mn-lt"/>
              </a:rPr>
              <a:t>, Mikala Sedgwick, Raymond Lovett (2020). </a:t>
            </a:r>
            <a:r>
              <a:rPr lang="en-US" sz="1400" i="1" dirty="0">
                <a:latin typeface="+mn-lt"/>
              </a:rPr>
              <a:t>Strengths-based approaches for quantitative data analysis: A case study using the </a:t>
            </a:r>
            <a:r>
              <a:rPr lang="en-US" sz="1400" i="1" dirty="0" err="1">
                <a:latin typeface="+mn-lt"/>
              </a:rPr>
              <a:t>australian</a:t>
            </a:r>
            <a:r>
              <a:rPr lang="en-US" sz="1400" i="1" dirty="0">
                <a:latin typeface="+mn-lt"/>
              </a:rPr>
              <a:t> Longitudinal Study of Indigenous Children</a:t>
            </a:r>
            <a:r>
              <a:rPr lang="en-US" sz="1400" dirty="0">
                <a:latin typeface="+mn-lt"/>
              </a:rPr>
              <a:t>.  SSM - Population Health, Volume 12,100637.  ISSN 2352-8273. </a:t>
            </a:r>
            <a:r>
              <a:rPr lang="en-US" sz="1400" dirty="0">
                <a:latin typeface="+mn-lt"/>
                <a:hlinkClick r:id="rId2"/>
              </a:rPr>
              <a:t>https://doi.org/10.1016/j.ssmph.2020.100637</a:t>
            </a:r>
            <a:r>
              <a:rPr lang="en-US" sz="1400" dirty="0">
                <a:latin typeface="+mn-lt"/>
              </a:rPr>
              <a:t>. (</a:t>
            </a:r>
            <a:r>
              <a:rPr lang="en-US" sz="1400" dirty="0">
                <a:latin typeface="+mn-lt"/>
                <a:hlinkClick r:id="rId3"/>
              </a:rPr>
              <a:t>https://www.sciencedirect.com/science/article/pii/S2352827320302743</a:t>
            </a:r>
            <a:r>
              <a:rPr lang="en-US" sz="1400" dirty="0">
                <a:latin typeface="+mn-lt"/>
              </a:rPr>
              <a:t>)</a:t>
            </a:r>
          </a:p>
          <a:p>
            <a:pPr marL="517525" indent="-517525">
              <a:buFont typeface="+mj-lt"/>
              <a:buAutoNum type="arabicPeriod"/>
            </a:pPr>
            <a:r>
              <a:rPr lang="en-US" sz="1400" dirty="0">
                <a:latin typeface="+mn-lt"/>
              </a:rPr>
              <a:t>Erika </a:t>
            </a:r>
            <a:r>
              <a:rPr lang="en-US" sz="1400" dirty="0" err="1">
                <a:latin typeface="+mn-lt"/>
              </a:rPr>
              <a:t>Stoerkel</a:t>
            </a:r>
            <a:r>
              <a:rPr lang="en-US" sz="1400" dirty="0">
                <a:latin typeface="+mn-lt"/>
              </a:rPr>
              <a:t> (2022). </a:t>
            </a:r>
            <a:r>
              <a:rPr lang="en-US" sz="1400" i="0" dirty="0">
                <a:effectLst/>
                <a:latin typeface="+mn-lt"/>
              </a:rPr>
              <a:t>What is a Strength-Based Approach? (Incl. Examples &amp; Tools). </a:t>
            </a:r>
            <a:r>
              <a:rPr lang="en-US" sz="1400" dirty="0">
                <a:latin typeface="+mn-lt"/>
                <a:hlinkClick r:id="rId4"/>
              </a:rPr>
              <a:t>https://positivepsychology.com/team/erika-stoerkel/</a:t>
            </a:r>
            <a:endParaRPr lang="en-US" sz="1400" dirty="0">
              <a:latin typeface="+mn-lt"/>
            </a:endParaRPr>
          </a:p>
          <a:p>
            <a:pPr marL="517525" indent="-517525" algn="l">
              <a:buFont typeface="+mj-lt"/>
              <a:buAutoNum type="arabicPeriod"/>
            </a:pPr>
            <a:r>
              <a:rPr lang="en-US" sz="1400" b="0" i="0" u="none" strike="noStrike" baseline="0" dirty="0">
                <a:solidFill>
                  <a:srgbClr val="001A1A"/>
                </a:solidFill>
                <a:latin typeface="+mn-lt"/>
              </a:rPr>
              <a:t>Thunderbird Partnership Foundation. (2020). </a:t>
            </a:r>
            <a:r>
              <a:rPr lang="en-US" sz="1400" b="0" i="1" u="none" strike="noStrike" baseline="0" dirty="0">
                <a:solidFill>
                  <a:srgbClr val="001A1A"/>
                </a:solidFill>
                <a:latin typeface="+mn-lt"/>
              </a:rPr>
              <a:t>Indigenous wellness framework reference guide</a:t>
            </a:r>
            <a:r>
              <a:rPr lang="en-US" sz="1400" b="0" i="0" u="none" strike="noStrike" baseline="0" dirty="0">
                <a:solidFill>
                  <a:srgbClr val="001A1A"/>
                </a:solidFill>
                <a:latin typeface="+mn-lt"/>
              </a:rPr>
              <a:t>. National Native Addictions Partnership Foundation. Retrieved from: </a:t>
            </a:r>
            <a:r>
              <a:rPr lang="en-US" sz="1400" b="0" i="0" u="none" strike="noStrike" baseline="0" dirty="0">
                <a:solidFill>
                  <a:srgbClr val="001A1A"/>
                </a:solidFill>
                <a:latin typeface="+mn-lt"/>
                <a:hlinkClick r:id="rId5"/>
              </a:rPr>
              <a:t>https://www.thunderbirdpf.org/IWF</a:t>
            </a:r>
            <a:endParaRPr lang="en-US" sz="1400" b="0" i="0" u="none" strike="noStrike" baseline="0" dirty="0">
              <a:solidFill>
                <a:srgbClr val="001A1A"/>
              </a:solidFill>
              <a:latin typeface="+mn-lt"/>
            </a:endParaRPr>
          </a:p>
          <a:p>
            <a:pPr marL="517525" indent="-517525" algn="l">
              <a:buFont typeface="+mj-lt"/>
              <a:buAutoNum type="arabicPeriod"/>
            </a:pPr>
            <a:r>
              <a:rPr lang="en-US" sz="1400" dirty="0">
                <a:latin typeface="+mn-lt"/>
              </a:rPr>
              <a:t>Grace Gao, Madeleine J Kerr, Ruth A Lindquist, </a:t>
            </a:r>
            <a:r>
              <a:rPr lang="en-US" sz="1400" dirty="0" err="1">
                <a:latin typeface="+mn-lt"/>
              </a:rPr>
              <a:t>Chih</a:t>
            </a:r>
            <a:r>
              <a:rPr lang="en-US" sz="1400" dirty="0">
                <a:latin typeface="+mn-lt"/>
              </a:rPr>
              <a:t>-Lin Chi, Michelle A </a:t>
            </a:r>
            <a:r>
              <a:rPr lang="en-US" sz="1400" dirty="0" err="1">
                <a:latin typeface="+mn-lt"/>
              </a:rPr>
              <a:t>Mathiason</a:t>
            </a:r>
            <a:r>
              <a:rPr lang="en-US" sz="1400" dirty="0">
                <a:latin typeface="+mn-lt"/>
              </a:rPr>
              <a:t>, Robin R Austin, Karen A </a:t>
            </a:r>
            <a:r>
              <a:rPr lang="en-US" sz="1400" dirty="0" err="1">
                <a:latin typeface="+mn-lt"/>
              </a:rPr>
              <a:t>Monsen</a:t>
            </a:r>
            <a:r>
              <a:rPr lang="en-US" sz="1400" dirty="0">
                <a:latin typeface="+mn-lt"/>
              </a:rPr>
              <a:t> (2018). A strengths-based data capture model: mining data-driven and person-centered health assets.  JAMIA Open, Volume 1, Issue 1, July 2018, Pages 11–14</a:t>
            </a:r>
            <a:r>
              <a:rPr lang="en-US" sz="1050" b="0" i="0" dirty="0">
                <a:solidFill>
                  <a:srgbClr val="2A2A2A"/>
                </a:solidFill>
                <a:effectLst/>
                <a:latin typeface="Source Sans Pro" panose="020B0503030403020204" pitchFamily="34" charset="0"/>
              </a:rPr>
              <a:t>, </a:t>
            </a:r>
            <a:r>
              <a:rPr lang="en-US" sz="1050" b="0" i="0" u="none" strike="noStrike" dirty="0">
                <a:solidFill>
                  <a:srgbClr val="006FB7"/>
                </a:solidFill>
                <a:effectLst/>
                <a:latin typeface="Source Sans Pro" panose="020B0503030403020204" pitchFamily="34" charset="0"/>
                <a:hlinkClick r:id="rId6"/>
              </a:rPr>
              <a:t>https://doi.org/10.1093/jamiaopen/ooy015</a:t>
            </a:r>
            <a:r>
              <a:rPr lang="en-US" sz="1050" b="0" i="0" u="none" strike="noStrike" dirty="0">
                <a:solidFill>
                  <a:srgbClr val="006FB7"/>
                </a:solidFill>
                <a:effectLst/>
                <a:latin typeface="Source Sans Pro" panose="020B0503030403020204" pitchFamily="34" charset="0"/>
              </a:rPr>
              <a:t> </a:t>
            </a:r>
            <a:r>
              <a:rPr lang="en-US" altLang="en-US" sz="1400" dirty="0">
                <a:solidFill>
                  <a:srgbClr val="333333"/>
                </a:solidFill>
                <a:hlinkClick r:id="rId6"/>
              </a:rPr>
              <a:t>https://doi.org/10.1093/jamiaopen/ooy015</a:t>
            </a:r>
            <a:endParaRPr lang="en-US" altLang="en-US" sz="1400" dirty="0">
              <a:solidFill>
                <a:srgbClr val="333333"/>
              </a:solidFill>
            </a:endParaRPr>
          </a:p>
          <a:p>
            <a:pPr marL="517525" indent="-517525" algn="l">
              <a:buFont typeface="+mj-lt"/>
              <a:buAutoNum type="arabicPeriod"/>
            </a:pPr>
            <a:r>
              <a:rPr lang="en-US" sz="1400" b="0" i="0" u="none" strike="noStrike" baseline="0" dirty="0">
                <a:latin typeface="+mn-lt"/>
              </a:rPr>
              <a:t>Native Wellness Assessment TM – Copyright c2015, National Native Addictions Partnership Foundation Inc. All rights reserved. 22361 Austin Line, Bothwell, ON, N0P 1C0</a:t>
            </a:r>
          </a:p>
          <a:p>
            <a:pPr marL="517525" indent="-517525" algn="l">
              <a:buFont typeface="+mj-lt"/>
              <a:buAutoNum type="arabicPeriod"/>
            </a:pPr>
            <a:r>
              <a:rPr lang="en-US" altLang="en-US" sz="1400" dirty="0">
                <a:solidFill>
                  <a:srgbClr val="333333"/>
                </a:solidFill>
                <a:latin typeface="+mn-lt"/>
              </a:rPr>
              <a:t>Department of Finance Canada (2021). Toward a </a:t>
            </a:r>
            <a:r>
              <a:rPr lang="en-US" altLang="en-US" sz="1400" b="1" dirty="0">
                <a:solidFill>
                  <a:srgbClr val="333333"/>
                </a:solidFill>
                <a:latin typeface="+mn-lt"/>
              </a:rPr>
              <a:t>Quality of Life </a:t>
            </a:r>
            <a:r>
              <a:rPr lang="en-US" altLang="en-US" sz="1400" dirty="0">
                <a:solidFill>
                  <a:srgbClr val="333333"/>
                </a:solidFill>
                <a:latin typeface="+mn-lt"/>
              </a:rPr>
              <a:t>Strategy for Canada. </a:t>
            </a:r>
          </a:p>
          <a:p>
            <a:pPr marL="517525" indent="-517525" algn="l">
              <a:buFont typeface="+mj-lt"/>
              <a:buAutoNum type="arabicPeriod"/>
            </a:pPr>
            <a:r>
              <a:rPr lang="en-US" altLang="en-US" sz="1400" dirty="0">
                <a:solidFill>
                  <a:srgbClr val="333333"/>
                </a:solidFill>
                <a:latin typeface="+mn-lt"/>
              </a:rPr>
              <a:t>Thunderbird Partnership Foundation (2022).  First Nations Opioid &amp; Methamphetamine Survey</a:t>
            </a:r>
          </a:p>
          <a:p>
            <a:pPr marL="517525" indent="-517525" algn="l">
              <a:buFont typeface="+mj-lt"/>
              <a:buAutoNum type="arabicPeriod"/>
            </a:pPr>
            <a:r>
              <a:rPr lang="en-US" altLang="en-US" sz="1400" dirty="0">
                <a:solidFill>
                  <a:srgbClr val="333333"/>
                </a:solidFill>
                <a:latin typeface="+mn-lt"/>
              </a:rPr>
              <a:t>Thunderbird Partnership Foundation (2022).  2022 Adult Substance Use Data, Addictions Management Information System</a:t>
            </a:r>
          </a:p>
          <a:p>
            <a:pPr marL="517525" indent="-517525" algn="l">
              <a:buFont typeface="+mj-lt"/>
              <a:buAutoNum type="arabicPeriod"/>
            </a:pPr>
            <a:r>
              <a:rPr lang="en-US" altLang="en-US" sz="1400" dirty="0">
                <a:solidFill>
                  <a:srgbClr val="333333"/>
                </a:solidFill>
                <a:latin typeface="+mn-lt"/>
              </a:rPr>
              <a:t>Thunderbird Partnership Foundation (2021).  Suicide Risk for Adults in Treatment, Addictions Management Information System</a:t>
            </a:r>
          </a:p>
          <a:p>
            <a:pPr marL="517525" indent="-517525" algn="l">
              <a:buFont typeface="+mj-lt"/>
              <a:buAutoNum type="arabicPeriod"/>
            </a:pPr>
            <a:r>
              <a:rPr lang="en-US" altLang="en-US" sz="1400" dirty="0">
                <a:solidFill>
                  <a:srgbClr val="333333"/>
                </a:solidFill>
                <a:latin typeface="+mn-lt"/>
              </a:rPr>
              <a:t>Thunderbird Partnership Foundation (2021).  Pre Covid and Covid 19 Comparative Data. Addictions Management Information System</a:t>
            </a:r>
          </a:p>
          <a:p>
            <a:pPr marL="517525" indent="-517525" algn="l">
              <a:buFont typeface="+mj-lt"/>
              <a:buAutoNum type="arabicPeriod"/>
            </a:pPr>
            <a:r>
              <a:rPr lang="en-US" altLang="en-US" sz="1400" dirty="0">
                <a:solidFill>
                  <a:srgbClr val="333333"/>
                </a:solidFill>
                <a:latin typeface="+mn-lt"/>
              </a:rPr>
              <a:t>Thunderbird Partnership Foundation (2020).  Land Based Service Delivery Data.  Addictions Information Management System.</a:t>
            </a:r>
          </a:p>
          <a:p>
            <a:pPr marL="514350" indent="-514350">
              <a:buFont typeface="+mj-lt"/>
              <a:buAutoNum type="arabicPeriod"/>
            </a:pPr>
            <a:endParaRPr lang="en-US" altLang="en-US" sz="1400" dirty="0">
              <a:solidFill>
                <a:srgbClr val="333333"/>
              </a:solidFill>
              <a:latin typeface="+mn-lt"/>
            </a:endParaRPr>
          </a:p>
          <a:p>
            <a:pPr marL="514350" indent="-514350">
              <a:buFont typeface="+mj-lt"/>
              <a:buAutoNum type="arabicPeriod"/>
            </a:pPr>
            <a:endParaRPr lang="en-US" sz="1400" dirty="0">
              <a:latin typeface="+mn-lt"/>
            </a:endParaRPr>
          </a:p>
          <a:p>
            <a:pPr marL="0" indent="0">
              <a:buNone/>
            </a:pPr>
            <a:endParaRPr lang="en-US" sz="1400" dirty="0">
              <a:latin typeface="+mn-lt"/>
            </a:endParaRPr>
          </a:p>
        </p:txBody>
      </p:sp>
    </p:spTree>
    <p:extLst>
      <p:ext uri="{BB962C8B-B14F-4D97-AF65-F5344CB8AC3E}">
        <p14:creationId xmlns:p14="http://schemas.microsoft.com/office/powerpoint/2010/main" val="3844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918437-AD21-A9DB-EB61-2904895C1245}"/>
              </a:ext>
            </a:extLst>
          </p:cNvPr>
          <p:cNvSpPr txBox="1"/>
          <p:nvPr/>
        </p:nvSpPr>
        <p:spPr>
          <a:xfrm>
            <a:off x="1026826" y="755191"/>
            <a:ext cx="10088381" cy="3929281"/>
          </a:xfrm>
          <a:prstGeom prst="rect">
            <a:avLst/>
          </a:prstGeom>
          <a:noFill/>
        </p:spPr>
        <p:txBody>
          <a:bodyPr wrap="square">
            <a:spAutoFit/>
          </a:bodyPr>
          <a:lstStyle/>
          <a:p>
            <a:pPr algn="l">
              <a:spcBef>
                <a:spcPts val="2000"/>
              </a:spcBef>
              <a:buFont typeface="Arial" panose="020B0604020202020204" pitchFamily="34" charset="0"/>
              <a:buChar char="•"/>
            </a:pPr>
            <a:r>
              <a:rPr lang="en-US" b="1" i="0" dirty="0">
                <a:solidFill>
                  <a:srgbClr val="212121"/>
                </a:solidFill>
                <a:effectLst/>
                <a:latin typeface="Cambria" panose="02040503050406030204" pitchFamily="18" charset="0"/>
              </a:rPr>
              <a:t>Gaps between evidence and decision-making </a:t>
            </a:r>
            <a:r>
              <a:rPr lang="en-US" b="0" i="0" dirty="0">
                <a:solidFill>
                  <a:srgbClr val="212121"/>
                </a:solidFill>
                <a:effectLst/>
                <a:latin typeface="Cambria" panose="02040503050406030204" pitchFamily="18" charset="0"/>
              </a:rPr>
              <a:t>occur at all levels of health care, including inclusion of First Nations, health care professionals and policy-makers.</a:t>
            </a:r>
          </a:p>
          <a:p>
            <a:pPr algn="l">
              <a:spcBef>
                <a:spcPts val="2000"/>
              </a:spcBef>
              <a:buFont typeface="Arial" panose="020B0604020202020204" pitchFamily="34" charset="0"/>
              <a:buChar char="•"/>
            </a:pPr>
            <a:r>
              <a:rPr lang="en-US" b="0" i="0" dirty="0">
                <a:solidFill>
                  <a:srgbClr val="212121"/>
                </a:solidFill>
                <a:effectLst/>
                <a:latin typeface="Cambria" panose="02040503050406030204" pitchFamily="18" charset="0"/>
              </a:rPr>
              <a:t>Knowledge translation involves using </a:t>
            </a:r>
            <a:r>
              <a:rPr lang="en-US" b="1" i="0" dirty="0">
                <a:solidFill>
                  <a:srgbClr val="212121"/>
                </a:solidFill>
                <a:effectLst/>
                <a:latin typeface="Cambria" panose="02040503050406030204" pitchFamily="18" charset="0"/>
              </a:rPr>
              <a:t>high-quality knowledge, </a:t>
            </a:r>
            <a:r>
              <a:rPr lang="en-US" b="1" dirty="0">
                <a:solidFill>
                  <a:srgbClr val="212121"/>
                </a:solidFill>
                <a:latin typeface="Cambria" panose="02040503050406030204" pitchFamily="18" charset="0"/>
              </a:rPr>
              <a:t>Indigenous Knowledge, Data, Evidence, Practice Based Evidence</a:t>
            </a:r>
            <a:r>
              <a:rPr lang="en-US" b="1" i="0" dirty="0">
                <a:solidFill>
                  <a:srgbClr val="212121"/>
                </a:solidFill>
                <a:effectLst/>
                <a:latin typeface="Cambria" panose="02040503050406030204" pitchFamily="18" charset="0"/>
              </a:rPr>
              <a:t> in processes of decision-making.</a:t>
            </a:r>
          </a:p>
          <a:p>
            <a:pPr algn="l">
              <a:spcBef>
                <a:spcPts val="2000"/>
              </a:spcBef>
              <a:buFont typeface="Arial" panose="020B0604020202020204" pitchFamily="34" charset="0"/>
              <a:buChar char="•"/>
            </a:pPr>
            <a:r>
              <a:rPr lang="en-US" b="0" i="0" dirty="0">
                <a:solidFill>
                  <a:srgbClr val="212121"/>
                </a:solidFill>
                <a:effectLst/>
                <a:latin typeface="Cambria" panose="02040503050406030204" pitchFamily="18" charset="0"/>
              </a:rPr>
              <a:t>The knowledge-to-action framework provides a model for the </a:t>
            </a:r>
            <a:r>
              <a:rPr lang="en-US" b="1" i="0" dirty="0">
                <a:solidFill>
                  <a:srgbClr val="212121"/>
                </a:solidFill>
                <a:effectLst/>
                <a:latin typeface="Cambria" panose="02040503050406030204" pitchFamily="18" charset="0"/>
              </a:rPr>
              <a:t>promotion of the application</a:t>
            </a:r>
            <a:r>
              <a:rPr lang="en-US" b="0" i="0" dirty="0">
                <a:solidFill>
                  <a:srgbClr val="212121"/>
                </a:solidFill>
                <a:effectLst/>
                <a:latin typeface="Cambria" panose="02040503050406030204" pitchFamily="18" charset="0"/>
              </a:rPr>
              <a:t> of research, wise practices, with culture relevance and </a:t>
            </a:r>
            <a:r>
              <a:rPr lang="en-US" b="1" i="0" dirty="0">
                <a:solidFill>
                  <a:srgbClr val="212121"/>
                </a:solidFill>
                <a:effectLst/>
                <a:latin typeface="Cambria" panose="02040503050406030204" pitchFamily="18" charset="0"/>
              </a:rPr>
              <a:t>the process </a:t>
            </a:r>
            <a:r>
              <a:rPr lang="en-US" b="0" i="0" dirty="0">
                <a:solidFill>
                  <a:srgbClr val="212121"/>
                </a:solidFill>
                <a:effectLst/>
                <a:latin typeface="Cambria" panose="02040503050406030204" pitchFamily="18" charset="0"/>
              </a:rPr>
              <a:t>of knowledge translation.</a:t>
            </a:r>
          </a:p>
        </p:txBody>
      </p:sp>
    </p:spTree>
    <p:extLst>
      <p:ext uri="{BB962C8B-B14F-4D97-AF65-F5344CB8AC3E}">
        <p14:creationId xmlns:p14="http://schemas.microsoft.com/office/powerpoint/2010/main" val="83630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1773-93F5-31DC-239A-5575C538BA81}"/>
              </a:ext>
            </a:extLst>
          </p:cNvPr>
          <p:cNvSpPr>
            <a:spLocks noGrp="1"/>
          </p:cNvSpPr>
          <p:nvPr>
            <p:ph type="title"/>
          </p:nvPr>
        </p:nvSpPr>
        <p:spPr/>
        <p:txBody>
          <a:bodyPr/>
          <a:lstStyle/>
          <a:p>
            <a:r>
              <a:rPr lang="en-US" dirty="0"/>
              <a:t>Cultural Indicators are Strengths Based Indicators</a:t>
            </a:r>
          </a:p>
        </p:txBody>
      </p:sp>
      <p:sp>
        <p:nvSpPr>
          <p:cNvPr id="3" name="Text Placeholder 2">
            <a:extLst>
              <a:ext uri="{FF2B5EF4-FFF2-40B4-BE49-F238E27FC236}">
                <a16:creationId xmlns:a16="http://schemas.microsoft.com/office/drawing/2014/main" id="{BEC41B09-8B55-38E7-F647-1BD13CB7B782}"/>
              </a:ext>
            </a:extLst>
          </p:cNvPr>
          <p:cNvSpPr>
            <a:spLocks noGrp="1"/>
          </p:cNvSpPr>
          <p:nvPr>
            <p:ph type="body" idx="1"/>
          </p:nvPr>
        </p:nvSpPr>
        <p:spPr/>
        <p:txBody>
          <a:bodyPr/>
          <a:lstStyle/>
          <a:p>
            <a:r>
              <a:rPr lang="en-US" dirty="0"/>
              <a:t>Culture is strength</a:t>
            </a:r>
          </a:p>
        </p:txBody>
      </p:sp>
    </p:spTree>
    <p:extLst>
      <p:ext uri="{BB962C8B-B14F-4D97-AF65-F5344CB8AC3E}">
        <p14:creationId xmlns:p14="http://schemas.microsoft.com/office/powerpoint/2010/main" val="394544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A65FE794-849B-1552-3736-D2621AA3E9DF}"/>
              </a:ext>
            </a:extLst>
          </p:cNvPr>
          <p:cNvSpPr>
            <a:spLocks noGrp="1"/>
          </p:cNvSpPr>
          <p:nvPr>
            <p:ph sz="half" idx="1"/>
          </p:nvPr>
        </p:nvSpPr>
        <p:spPr>
          <a:xfrm>
            <a:off x="307297" y="1566472"/>
            <a:ext cx="11489961" cy="4450421"/>
          </a:xfrm>
        </p:spPr>
        <p:txBody>
          <a:bodyPr>
            <a:normAutofit fontScale="92500" lnSpcReduction="10000"/>
          </a:bodyPr>
          <a:lstStyle/>
          <a:p>
            <a:r>
              <a:rPr lang="en-US" dirty="0">
                <a:latin typeface="+mn-lt"/>
              </a:rPr>
              <a:t>For First Nations, a strengths-based approach is </a:t>
            </a:r>
            <a:r>
              <a:rPr lang="en-US" b="1" dirty="0">
                <a:latin typeface="+mn-lt"/>
              </a:rPr>
              <a:t>consistent with community values and principles.</a:t>
            </a:r>
          </a:p>
          <a:p>
            <a:r>
              <a:rPr lang="en-US" dirty="0">
                <a:latin typeface="+mn-lt"/>
              </a:rPr>
              <a:t>Strengths-based approaches </a:t>
            </a:r>
            <a:r>
              <a:rPr lang="en-US" b="1" dirty="0">
                <a:latin typeface="+mn-lt"/>
              </a:rPr>
              <a:t>support future generations </a:t>
            </a:r>
            <a:r>
              <a:rPr lang="en-US" dirty="0">
                <a:latin typeface="+mn-lt"/>
              </a:rPr>
              <a:t>with research findings that are focused on strengths in order to ground wellness in </a:t>
            </a:r>
            <a:r>
              <a:rPr lang="en-US" b="1" dirty="0">
                <a:latin typeface="+mn-lt"/>
              </a:rPr>
              <a:t>First Nations worldview, identity, language, relationship with land and ancestors</a:t>
            </a:r>
            <a:r>
              <a:rPr lang="en-US" dirty="0">
                <a:latin typeface="+mn-lt"/>
              </a:rPr>
              <a:t>.</a:t>
            </a:r>
          </a:p>
          <a:p>
            <a:r>
              <a:rPr lang="en-US" dirty="0">
                <a:latin typeface="+mn-lt"/>
              </a:rPr>
              <a:t>Strength based approaches to outcome measures and indicators </a:t>
            </a:r>
            <a:r>
              <a:rPr lang="en-US" b="1" dirty="0">
                <a:latin typeface="+mn-lt"/>
              </a:rPr>
              <a:t>do not alter statistical rigor.</a:t>
            </a:r>
          </a:p>
          <a:p>
            <a:r>
              <a:rPr lang="en-US" dirty="0">
                <a:latin typeface="+mn-lt"/>
              </a:rPr>
              <a:t>A decolonizing approach with </a:t>
            </a:r>
            <a:r>
              <a:rPr lang="en-US" b="1" dirty="0">
                <a:latin typeface="+mn-lt"/>
              </a:rPr>
              <a:t>strengths-based methodologies</a:t>
            </a:r>
            <a:r>
              <a:rPr lang="en-US" dirty="0">
                <a:latin typeface="+mn-lt"/>
              </a:rPr>
              <a:t>, to counter the dominant deficit discourse that pervades research, policy, and media relating to Indigenous health and wellbeing.</a:t>
            </a:r>
          </a:p>
          <a:p>
            <a:r>
              <a:rPr lang="en-US" b="0" i="0" dirty="0">
                <a:solidFill>
                  <a:srgbClr val="2E2E2E"/>
                </a:solidFill>
                <a:effectLst/>
                <a:latin typeface="+mn-lt"/>
              </a:rPr>
              <a:t>More likely to </a:t>
            </a:r>
            <a:r>
              <a:rPr lang="en-US" b="1" i="0" dirty="0">
                <a:solidFill>
                  <a:srgbClr val="2E2E2E"/>
                </a:solidFill>
                <a:effectLst/>
                <a:latin typeface="+mn-lt"/>
              </a:rPr>
              <a:t>support positive change </a:t>
            </a:r>
            <a:r>
              <a:rPr lang="en-US" b="0" i="0" dirty="0">
                <a:solidFill>
                  <a:srgbClr val="2E2E2E"/>
                </a:solidFill>
                <a:effectLst/>
                <a:latin typeface="+mn-lt"/>
              </a:rPr>
              <a:t>than standard pathogenic models. </a:t>
            </a:r>
            <a:endParaRPr lang="en-US" dirty="0">
              <a:latin typeface="+mn-lt"/>
            </a:endParaRPr>
          </a:p>
        </p:txBody>
      </p:sp>
      <p:sp>
        <p:nvSpPr>
          <p:cNvPr id="4" name="Title 3">
            <a:extLst>
              <a:ext uri="{FF2B5EF4-FFF2-40B4-BE49-F238E27FC236}">
                <a16:creationId xmlns:a16="http://schemas.microsoft.com/office/drawing/2014/main" id="{37691E6F-7320-44EE-B8E2-CF2C1434D137}"/>
              </a:ext>
            </a:extLst>
          </p:cNvPr>
          <p:cNvSpPr>
            <a:spLocks noGrp="1"/>
          </p:cNvSpPr>
          <p:nvPr>
            <p:ph type="title"/>
          </p:nvPr>
        </p:nvSpPr>
        <p:spPr>
          <a:xfrm>
            <a:off x="838200" y="320158"/>
            <a:ext cx="10515600" cy="1325563"/>
          </a:xfrm>
        </p:spPr>
        <p:txBody>
          <a:bodyPr anchor="ctr">
            <a:normAutofit/>
          </a:bodyPr>
          <a:lstStyle/>
          <a:p>
            <a:r>
              <a:rPr lang="en-US" dirty="0"/>
              <a:t>What is Strength Based Data &amp; What Difference Does it Make</a:t>
            </a:r>
          </a:p>
        </p:txBody>
      </p:sp>
    </p:spTree>
    <p:extLst>
      <p:ext uri="{BB962C8B-B14F-4D97-AF65-F5344CB8AC3E}">
        <p14:creationId xmlns:p14="http://schemas.microsoft.com/office/powerpoint/2010/main" val="3130669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1F1EA7-2D81-4FAC-A084-D492F8BF0CAE}"/>
              </a:ext>
            </a:extLst>
          </p:cNvPr>
          <p:cNvSpPr>
            <a:spLocks noGrp="1"/>
          </p:cNvSpPr>
          <p:nvPr>
            <p:ph type="title"/>
          </p:nvPr>
        </p:nvSpPr>
        <p:spPr>
          <a:xfrm>
            <a:off x="7438144" y="365129"/>
            <a:ext cx="3915655" cy="1325563"/>
          </a:xfrm>
        </p:spPr>
        <p:txBody>
          <a:bodyPr vert="horz" lIns="91440" tIns="45720" rIns="91440" bIns="45720" rtlCol="0" anchor="ctr">
            <a:normAutofit/>
          </a:bodyPr>
          <a:lstStyle/>
          <a:p>
            <a:r>
              <a:rPr lang="en-US" sz="4400" kern="1200" dirty="0">
                <a:latin typeface="+mj-lt"/>
                <a:ea typeface="+mj-ea"/>
                <a:cs typeface="+mj-cs"/>
              </a:rPr>
              <a:t>Indigenous Wellness</a:t>
            </a:r>
          </a:p>
        </p:txBody>
      </p:sp>
      <p:sp>
        <p:nvSpPr>
          <p:cNvPr id="2" name="Content Placeholder 1">
            <a:extLst>
              <a:ext uri="{FF2B5EF4-FFF2-40B4-BE49-F238E27FC236}">
                <a16:creationId xmlns:a16="http://schemas.microsoft.com/office/drawing/2014/main" id="{D0736E55-F803-4C11-B263-F2C0C1256E02}"/>
              </a:ext>
            </a:extLst>
          </p:cNvPr>
          <p:cNvSpPr>
            <a:spLocks noGrp="1"/>
          </p:cNvSpPr>
          <p:nvPr>
            <p:ph idx="1"/>
          </p:nvPr>
        </p:nvSpPr>
        <p:spPr>
          <a:xfrm>
            <a:off x="7538036" y="1825627"/>
            <a:ext cx="3815763" cy="4131476"/>
          </a:xfrm>
        </p:spPr>
        <p:txBody>
          <a:bodyPr/>
          <a:lstStyle/>
          <a:p>
            <a:r>
              <a:rPr lang="en-US" dirty="0"/>
              <a:t>Spirit</a:t>
            </a:r>
          </a:p>
          <a:p>
            <a:r>
              <a:rPr lang="en-US" dirty="0"/>
              <a:t>Emotion</a:t>
            </a:r>
          </a:p>
          <a:p>
            <a:r>
              <a:rPr lang="en-US" dirty="0"/>
              <a:t>Mental</a:t>
            </a:r>
          </a:p>
          <a:p>
            <a:r>
              <a:rPr lang="en-US" dirty="0"/>
              <a:t>Physical</a:t>
            </a:r>
          </a:p>
        </p:txBody>
      </p:sp>
      <p:pic>
        <p:nvPicPr>
          <p:cNvPr id="8" name="Graphic 7">
            <a:extLst>
              <a:ext uri="{FF2B5EF4-FFF2-40B4-BE49-F238E27FC236}">
                <a16:creationId xmlns:a16="http://schemas.microsoft.com/office/drawing/2014/main" id="{D370A5EE-3A70-47A7-9CEC-69531722E6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576" y="0"/>
            <a:ext cx="6767072" cy="6767072"/>
          </a:xfrm>
          <a:prstGeom prst="rect">
            <a:avLst/>
          </a:prstGeom>
        </p:spPr>
      </p:pic>
    </p:spTree>
    <p:extLst>
      <p:ext uri="{BB962C8B-B14F-4D97-AF65-F5344CB8AC3E}">
        <p14:creationId xmlns:p14="http://schemas.microsoft.com/office/powerpoint/2010/main" val="107121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EA15BB-9890-43A1-B8EE-D57ADA0DEEF3}"/>
              </a:ext>
            </a:extLst>
          </p:cNvPr>
          <p:cNvSpPr>
            <a:spLocks noGrp="1"/>
          </p:cNvSpPr>
          <p:nvPr>
            <p:ph sz="half" idx="1"/>
          </p:nvPr>
        </p:nvSpPr>
        <p:spPr>
          <a:xfrm>
            <a:off x="838200" y="1825626"/>
            <a:ext cx="5814848" cy="4191267"/>
          </a:xfrm>
        </p:spPr>
        <p:txBody>
          <a:bodyPr>
            <a:normAutofit/>
          </a:bodyPr>
          <a:lstStyle/>
          <a:p>
            <a:r>
              <a:rPr lang="en-US" dirty="0"/>
              <a:t>World View</a:t>
            </a:r>
          </a:p>
          <a:p>
            <a:r>
              <a:rPr lang="en-US" dirty="0"/>
              <a:t>Language</a:t>
            </a:r>
          </a:p>
          <a:p>
            <a:r>
              <a:rPr lang="en-US" dirty="0"/>
              <a:t>Definition of Indicators</a:t>
            </a:r>
          </a:p>
          <a:p>
            <a:r>
              <a:rPr lang="en-US" dirty="0"/>
              <a:t>What are we really measuring?</a:t>
            </a:r>
          </a:p>
          <a:p>
            <a:r>
              <a:rPr lang="en-US" dirty="0"/>
              <a:t>Why are we so focused on measuring deficits? </a:t>
            </a:r>
          </a:p>
        </p:txBody>
      </p:sp>
      <p:sp>
        <p:nvSpPr>
          <p:cNvPr id="4" name="Title 3">
            <a:extLst>
              <a:ext uri="{FF2B5EF4-FFF2-40B4-BE49-F238E27FC236}">
                <a16:creationId xmlns:a16="http://schemas.microsoft.com/office/drawing/2014/main" id="{65DB51DA-DC81-40CA-ABEA-6BCCC0941D07}"/>
              </a:ext>
            </a:extLst>
          </p:cNvPr>
          <p:cNvSpPr>
            <a:spLocks noGrp="1"/>
          </p:cNvSpPr>
          <p:nvPr>
            <p:ph type="title"/>
          </p:nvPr>
        </p:nvSpPr>
        <p:spPr/>
        <p:txBody>
          <a:bodyPr/>
          <a:lstStyle/>
          <a:p>
            <a:r>
              <a:rPr lang="en-US" dirty="0"/>
              <a:t>Strengths Based Data Depends on…</a:t>
            </a:r>
          </a:p>
        </p:txBody>
      </p:sp>
      <p:pic>
        <p:nvPicPr>
          <p:cNvPr id="5" name="Content Placeholder 4">
            <a:extLst>
              <a:ext uri="{FF2B5EF4-FFF2-40B4-BE49-F238E27FC236}">
                <a16:creationId xmlns:a16="http://schemas.microsoft.com/office/drawing/2014/main" id="{214EA118-81C9-4095-849F-5EEEC592B09E}"/>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0849" y="1444598"/>
            <a:ext cx="4686781" cy="4686781"/>
          </a:xfrm>
          <a:prstGeom prst="rect">
            <a:avLst/>
          </a:prstGeom>
        </p:spPr>
      </p:pic>
    </p:spTree>
    <p:extLst>
      <p:ext uri="{BB962C8B-B14F-4D97-AF65-F5344CB8AC3E}">
        <p14:creationId xmlns:p14="http://schemas.microsoft.com/office/powerpoint/2010/main" val="4124945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0F3C88-5186-DC47-84C6-357E54DC85B1}"/>
              </a:ext>
            </a:extLst>
          </p:cNvPr>
          <p:cNvSpPr>
            <a:spLocks noGrp="1"/>
          </p:cNvSpPr>
          <p:nvPr>
            <p:ph idx="4294967295"/>
          </p:nvPr>
        </p:nvSpPr>
        <p:spPr>
          <a:xfrm>
            <a:off x="598044" y="1026902"/>
            <a:ext cx="4154488" cy="4641850"/>
          </a:xfrm>
        </p:spPr>
        <p:txBody>
          <a:bodyPr>
            <a:noAutofit/>
          </a:bodyPr>
          <a:lstStyle/>
          <a:p>
            <a:r>
              <a:rPr lang="en-US" sz="2400" dirty="0"/>
              <a:t>Outpatient Virtual services includes virtual </a:t>
            </a:r>
            <a:r>
              <a:rPr lang="en-CA" sz="2400" dirty="0"/>
              <a:t>treatment provided on a non-residential basis, usually in regularly scheduled sessions (</a:t>
            </a:r>
            <a:r>
              <a:rPr lang="en-CA" sz="2400" dirty="0" err="1"/>
              <a:t>ie</a:t>
            </a:r>
            <a:r>
              <a:rPr lang="en-CA" sz="2400" dirty="0"/>
              <a:t>. 1-2 hours per week).</a:t>
            </a:r>
          </a:p>
          <a:p>
            <a:r>
              <a:rPr lang="en-US" sz="2400" dirty="0"/>
              <a:t>client wellness increased from 8 – 10% due to culture interventions used during outpatient virtual services at NNADP and NYSAP treatment </a:t>
            </a:r>
            <a:r>
              <a:rPr lang="en-US" sz="2400" dirty="0" err="1"/>
              <a:t>centres</a:t>
            </a:r>
            <a:r>
              <a:rPr lang="en-US" sz="2400" dirty="0"/>
              <a:t> across Canada. </a:t>
            </a:r>
            <a:r>
              <a:rPr lang="en-CA" sz="2400" dirty="0"/>
              <a:t> </a:t>
            </a:r>
            <a:endParaRPr lang="en-US" sz="2400" dirty="0"/>
          </a:p>
        </p:txBody>
      </p:sp>
      <p:sp>
        <p:nvSpPr>
          <p:cNvPr id="5" name="Title 1">
            <a:extLst>
              <a:ext uri="{FF2B5EF4-FFF2-40B4-BE49-F238E27FC236}">
                <a16:creationId xmlns:a16="http://schemas.microsoft.com/office/drawing/2014/main" id="{16C3E9BB-6EE6-3641-BBBE-969B3F549B6A}"/>
              </a:ext>
            </a:extLst>
          </p:cNvPr>
          <p:cNvSpPr>
            <a:spLocks noGrp="1"/>
          </p:cNvSpPr>
          <p:nvPr>
            <p:ph type="title" idx="4294967295"/>
          </p:nvPr>
        </p:nvSpPr>
        <p:spPr>
          <a:xfrm>
            <a:off x="0" y="193675"/>
            <a:ext cx="8335963" cy="977900"/>
          </a:xfrm>
        </p:spPr>
        <p:txBody>
          <a:bodyPr>
            <a:normAutofit/>
          </a:bodyPr>
          <a:lstStyle/>
          <a:p>
            <a:pPr algn="ctr"/>
            <a:r>
              <a:rPr lang="en-US" sz="3200" dirty="0"/>
              <a:t>NWA</a:t>
            </a:r>
            <a:r>
              <a:rPr lang="en-US" sz="3200" baseline="30000" dirty="0"/>
              <a:t>TM</a:t>
            </a:r>
            <a:r>
              <a:rPr lang="en-US" sz="3200" dirty="0"/>
              <a:t> – Outpatient Virtual</a:t>
            </a:r>
          </a:p>
        </p:txBody>
      </p:sp>
      <p:sp>
        <p:nvSpPr>
          <p:cNvPr id="8" name="TextBox 7">
            <a:extLst>
              <a:ext uri="{FF2B5EF4-FFF2-40B4-BE49-F238E27FC236}">
                <a16:creationId xmlns:a16="http://schemas.microsoft.com/office/drawing/2014/main" id="{387951C9-9EE1-034E-B644-299F7CB4975C}"/>
              </a:ext>
            </a:extLst>
          </p:cNvPr>
          <p:cNvSpPr txBox="1"/>
          <p:nvPr/>
        </p:nvSpPr>
        <p:spPr>
          <a:xfrm>
            <a:off x="6970506" y="6189258"/>
            <a:ext cx="4676065" cy="523220"/>
          </a:xfrm>
          <a:prstGeom prst="rect">
            <a:avLst/>
          </a:prstGeom>
          <a:noFill/>
        </p:spPr>
        <p:txBody>
          <a:bodyPr wrap="square" rtlCol="0">
            <a:spAutoFit/>
          </a:bodyPr>
          <a:lstStyle/>
          <a:p>
            <a:r>
              <a:rPr lang="en-US" sz="1400" dirty="0"/>
              <a:t>Figure 1: A Comparison of Balance in wellness across time </a:t>
            </a:r>
          </a:p>
          <a:p>
            <a:r>
              <a:rPr lang="en-US" sz="1400" dirty="0"/>
              <a:t>*Data provided as an average over Episodes of Care 1 and 2</a:t>
            </a:r>
          </a:p>
        </p:txBody>
      </p:sp>
      <p:pic>
        <p:nvPicPr>
          <p:cNvPr id="2" name="Picture 1">
            <a:extLst>
              <a:ext uri="{FF2B5EF4-FFF2-40B4-BE49-F238E27FC236}">
                <a16:creationId xmlns:a16="http://schemas.microsoft.com/office/drawing/2014/main" id="{70942675-16CA-4746-B24E-E13F79C103B6}"/>
              </a:ext>
            </a:extLst>
          </p:cNvPr>
          <p:cNvPicPr>
            <a:picLocks noChangeAspect="1"/>
          </p:cNvPicPr>
          <p:nvPr/>
        </p:nvPicPr>
        <p:blipFill>
          <a:blip r:embed="rId3"/>
          <a:stretch>
            <a:fillRect/>
          </a:stretch>
        </p:blipFill>
        <p:spPr>
          <a:xfrm>
            <a:off x="3612954" y="236510"/>
            <a:ext cx="11170154" cy="5818098"/>
          </a:xfrm>
          <a:prstGeom prst="rect">
            <a:avLst/>
          </a:prstGeom>
        </p:spPr>
      </p:pic>
      <p:sp>
        <p:nvSpPr>
          <p:cNvPr id="4" name="TextBox 3">
            <a:extLst>
              <a:ext uri="{FF2B5EF4-FFF2-40B4-BE49-F238E27FC236}">
                <a16:creationId xmlns:a16="http://schemas.microsoft.com/office/drawing/2014/main" id="{F98B0C46-00D2-42BC-820E-AE3A164F0712}"/>
              </a:ext>
            </a:extLst>
          </p:cNvPr>
          <p:cNvSpPr txBox="1"/>
          <p:nvPr/>
        </p:nvSpPr>
        <p:spPr>
          <a:xfrm>
            <a:off x="7553943" y="4444061"/>
            <a:ext cx="1071694" cy="246221"/>
          </a:xfrm>
          <a:prstGeom prst="rect">
            <a:avLst/>
          </a:prstGeom>
          <a:noFill/>
        </p:spPr>
        <p:txBody>
          <a:bodyPr wrap="squar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Entry Point</a:t>
            </a:r>
            <a:endParaRPr lang="en-CA" sz="10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CCE2A4E0-C935-4FFC-966B-0BCF12009B2D}"/>
              </a:ext>
            </a:extLst>
          </p:cNvPr>
          <p:cNvSpPr txBox="1"/>
          <p:nvPr/>
        </p:nvSpPr>
        <p:spPr>
          <a:xfrm>
            <a:off x="6903623" y="5179400"/>
            <a:ext cx="1071694" cy="246221"/>
          </a:xfrm>
          <a:prstGeom prst="rect">
            <a:avLst/>
          </a:prstGeom>
          <a:noFill/>
        </p:spPr>
        <p:txBody>
          <a:bodyPr wrap="squar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Exit Point</a:t>
            </a:r>
            <a:endParaRPr lang="en-CA" sz="1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930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54BC35D-F7D8-4B2C-AB61-F8203E9A8EB6}"/>
              </a:ext>
            </a:extLst>
          </p:cNvPr>
          <p:cNvGrpSpPr/>
          <p:nvPr/>
        </p:nvGrpSpPr>
        <p:grpSpPr>
          <a:xfrm>
            <a:off x="1741358" y="208447"/>
            <a:ext cx="8679305" cy="3630879"/>
            <a:chOff x="2" y="1416926"/>
            <a:chExt cx="9143996" cy="3477786"/>
          </a:xfrm>
        </p:grpSpPr>
        <p:grpSp>
          <p:nvGrpSpPr>
            <p:cNvPr id="5" name="Group 4">
              <a:extLst>
                <a:ext uri="{FF2B5EF4-FFF2-40B4-BE49-F238E27FC236}">
                  <a16:creationId xmlns:a16="http://schemas.microsoft.com/office/drawing/2014/main" id="{8C7F1024-9485-4396-A81D-8BDCA15D0A6A}"/>
                </a:ext>
              </a:extLst>
            </p:cNvPr>
            <p:cNvGrpSpPr/>
            <p:nvPr/>
          </p:nvGrpSpPr>
          <p:grpSpPr>
            <a:xfrm>
              <a:off x="2" y="1416926"/>
              <a:ext cx="9143996" cy="3462916"/>
              <a:chOff x="2" y="1416926"/>
              <a:chExt cx="9143996" cy="3462916"/>
            </a:xfrm>
          </p:grpSpPr>
          <p:graphicFrame>
            <p:nvGraphicFramePr>
              <p:cNvPr id="11" name="Chart 10">
                <a:extLst>
                  <a:ext uri="{FF2B5EF4-FFF2-40B4-BE49-F238E27FC236}">
                    <a16:creationId xmlns:a16="http://schemas.microsoft.com/office/drawing/2014/main" id="{50E973CD-2F82-4A51-AD1B-EDACD42C91B8}"/>
                  </a:ext>
                </a:extLst>
              </p:cNvPr>
              <p:cNvGraphicFramePr>
                <a:graphicFrameLocks/>
              </p:cNvGraphicFramePr>
              <p:nvPr/>
            </p:nvGraphicFramePr>
            <p:xfrm>
              <a:off x="2" y="1416926"/>
              <a:ext cx="2991774" cy="34629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253750B2-E883-441A-A844-9890F86D3D55}"/>
                  </a:ext>
                </a:extLst>
              </p:cNvPr>
              <p:cNvGraphicFramePr>
                <a:graphicFrameLocks/>
              </p:cNvGraphicFramePr>
              <p:nvPr/>
            </p:nvGraphicFramePr>
            <p:xfrm>
              <a:off x="3076111" y="1416926"/>
              <a:ext cx="2991776" cy="34629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49B1A648-E7C5-420F-80B4-82EDAEB8B4C4}"/>
                  </a:ext>
                </a:extLst>
              </p:cNvPr>
              <p:cNvGraphicFramePr>
                <a:graphicFrameLocks/>
              </p:cNvGraphicFramePr>
              <p:nvPr/>
            </p:nvGraphicFramePr>
            <p:xfrm>
              <a:off x="6152223" y="1416928"/>
              <a:ext cx="2991775" cy="3462914"/>
            </p:xfrm>
            <a:graphic>
              <a:graphicData uri="http://schemas.openxmlformats.org/drawingml/2006/chart">
                <c:chart xmlns:c="http://schemas.openxmlformats.org/drawingml/2006/chart" xmlns:r="http://schemas.openxmlformats.org/officeDocument/2006/relationships" r:id="rId5"/>
              </a:graphicData>
            </a:graphic>
          </p:graphicFrame>
        </p:grpSp>
        <p:sp>
          <p:nvSpPr>
            <p:cNvPr id="4" name="Left Bracket 3">
              <a:extLst>
                <a:ext uri="{FF2B5EF4-FFF2-40B4-BE49-F238E27FC236}">
                  <a16:creationId xmlns:a16="http://schemas.microsoft.com/office/drawing/2014/main" id="{3EB0015D-0E51-4CDB-9524-2064E007FD4B}"/>
                </a:ext>
              </a:extLst>
            </p:cNvPr>
            <p:cNvSpPr/>
            <p:nvPr/>
          </p:nvSpPr>
          <p:spPr>
            <a:xfrm rot="16200000">
              <a:off x="1464033" y="3344779"/>
              <a:ext cx="369984" cy="272988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4" name="Left Bracket 13">
              <a:extLst>
                <a:ext uri="{FF2B5EF4-FFF2-40B4-BE49-F238E27FC236}">
                  <a16:creationId xmlns:a16="http://schemas.microsoft.com/office/drawing/2014/main" id="{5B7C38C1-3749-4436-BF2C-9F0C4D5DF63F}"/>
                </a:ext>
              </a:extLst>
            </p:cNvPr>
            <p:cNvSpPr/>
            <p:nvPr/>
          </p:nvSpPr>
          <p:spPr>
            <a:xfrm rot="16200000">
              <a:off x="4446932" y="3329994"/>
              <a:ext cx="369984" cy="272988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Left Bracket 14">
              <a:extLst>
                <a:ext uri="{FF2B5EF4-FFF2-40B4-BE49-F238E27FC236}">
                  <a16:creationId xmlns:a16="http://schemas.microsoft.com/office/drawing/2014/main" id="{5DCF0327-1B6F-474E-A8D4-050893FD3611}"/>
                </a:ext>
              </a:extLst>
            </p:cNvPr>
            <p:cNvSpPr/>
            <p:nvPr/>
          </p:nvSpPr>
          <p:spPr>
            <a:xfrm rot="16200000">
              <a:off x="7516386" y="3329993"/>
              <a:ext cx="369984" cy="272988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grpSp>
      <p:sp>
        <p:nvSpPr>
          <p:cNvPr id="18" name="TextBox 17">
            <a:extLst>
              <a:ext uri="{FF2B5EF4-FFF2-40B4-BE49-F238E27FC236}">
                <a16:creationId xmlns:a16="http://schemas.microsoft.com/office/drawing/2014/main" id="{BEAE8C09-C034-49A2-86C1-E11AD109F8B3}"/>
              </a:ext>
            </a:extLst>
          </p:cNvPr>
          <p:cNvSpPr txBox="1"/>
          <p:nvPr/>
        </p:nvSpPr>
        <p:spPr>
          <a:xfrm>
            <a:off x="1682260" y="310256"/>
            <a:ext cx="9519140" cy="461665"/>
          </a:xfrm>
          <a:prstGeom prst="rect">
            <a:avLst/>
          </a:prstGeom>
          <a:noFill/>
        </p:spPr>
        <p:txBody>
          <a:bodyPr wrap="square">
            <a:spAutoFit/>
          </a:bodyPr>
          <a:lstStyle/>
          <a:p>
            <a:r>
              <a:rPr lang="en-US" b="1" dirty="0">
                <a:latin typeface="Tahoma" panose="020B0604030504040204" pitchFamily="34" charset="0"/>
                <a:ea typeface="Tahoma" panose="020B0604030504040204" pitchFamily="34" charset="0"/>
                <a:cs typeface="Tahoma" panose="020B0604030504040204" pitchFamily="34" charset="0"/>
              </a:rPr>
              <a:t>Land-Based Practices: Balance in Wellness across Time </a:t>
            </a:r>
            <a:endParaRPr lang="en-CA" b="1" dirty="0"/>
          </a:p>
        </p:txBody>
      </p:sp>
      <p:sp>
        <p:nvSpPr>
          <p:cNvPr id="19" name="TextBox 18">
            <a:extLst>
              <a:ext uri="{FF2B5EF4-FFF2-40B4-BE49-F238E27FC236}">
                <a16:creationId xmlns:a16="http://schemas.microsoft.com/office/drawing/2014/main" id="{101FB630-C524-493F-B0EA-8BED3DF69EC2}"/>
              </a:ext>
            </a:extLst>
          </p:cNvPr>
          <p:cNvSpPr txBox="1"/>
          <p:nvPr/>
        </p:nvSpPr>
        <p:spPr>
          <a:xfrm>
            <a:off x="2779604" y="3896370"/>
            <a:ext cx="1019831" cy="300082"/>
          </a:xfrm>
          <a:prstGeom prst="rect">
            <a:avLst/>
          </a:prstGeom>
          <a:noFill/>
        </p:spPr>
        <p:txBody>
          <a:bodyPr wrap="none" rtlCol="0">
            <a:spAutoFit/>
          </a:bodyPr>
          <a:lstStyle/>
          <a:p>
            <a:r>
              <a:rPr lang="en-US" sz="1350" b="1" dirty="0"/>
              <a:t>2017 - 2018</a:t>
            </a:r>
            <a:endParaRPr lang="en-CA" sz="1350" b="1" dirty="0"/>
          </a:p>
        </p:txBody>
      </p:sp>
      <p:sp>
        <p:nvSpPr>
          <p:cNvPr id="20" name="TextBox 19">
            <a:extLst>
              <a:ext uri="{FF2B5EF4-FFF2-40B4-BE49-F238E27FC236}">
                <a16:creationId xmlns:a16="http://schemas.microsoft.com/office/drawing/2014/main" id="{31157DF7-3349-404D-8292-EC38F6C03C94}"/>
              </a:ext>
            </a:extLst>
          </p:cNvPr>
          <p:cNvSpPr txBox="1"/>
          <p:nvPr/>
        </p:nvSpPr>
        <p:spPr>
          <a:xfrm>
            <a:off x="5606112" y="3854615"/>
            <a:ext cx="1019831" cy="300082"/>
          </a:xfrm>
          <a:prstGeom prst="rect">
            <a:avLst/>
          </a:prstGeom>
          <a:noFill/>
        </p:spPr>
        <p:txBody>
          <a:bodyPr wrap="none" rtlCol="0">
            <a:spAutoFit/>
          </a:bodyPr>
          <a:lstStyle/>
          <a:p>
            <a:r>
              <a:rPr lang="en-US" sz="1350" b="1" dirty="0"/>
              <a:t>2018 - 2019</a:t>
            </a:r>
            <a:endParaRPr lang="en-CA" sz="1350" b="1" dirty="0"/>
          </a:p>
        </p:txBody>
      </p:sp>
      <p:sp>
        <p:nvSpPr>
          <p:cNvPr id="21" name="TextBox 20">
            <a:extLst>
              <a:ext uri="{FF2B5EF4-FFF2-40B4-BE49-F238E27FC236}">
                <a16:creationId xmlns:a16="http://schemas.microsoft.com/office/drawing/2014/main" id="{8D56981D-C7F4-4FC4-A4C1-3870C47D7B30}"/>
              </a:ext>
            </a:extLst>
          </p:cNvPr>
          <p:cNvSpPr txBox="1"/>
          <p:nvPr/>
        </p:nvSpPr>
        <p:spPr>
          <a:xfrm>
            <a:off x="8290273" y="3840811"/>
            <a:ext cx="1019831" cy="300082"/>
          </a:xfrm>
          <a:prstGeom prst="rect">
            <a:avLst/>
          </a:prstGeom>
          <a:noFill/>
        </p:spPr>
        <p:txBody>
          <a:bodyPr wrap="none" rtlCol="0">
            <a:spAutoFit/>
          </a:bodyPr>
          <a:lstStyle/>
          <a:p>
            <a:r>
              <a:rPr lang="en-US" sz="1350" b="1" dirty="0"/>
              <a:t>2019 - 2020</a:t>
            </a:r>
            <a:endParaRPr lang="en-CA" sz="1350" b="1" dirty="0"/>
          </a:p>
        </p:txBody>
      </p:sp>
      <p:sp>
        <p:nvSpPr>
          <p:cNvPr id="23" name="TextBox 22">
            <a:extLst>
              <a:ext uri="{FF2B5EF4-FFF2-40B4-BE49-F238E27FC236}">
                <a16:creationId xmlns:a16="http://schemas.microsoft.com/office/drawing/2014/main" id="{BC30DE99-67C1-4079-ADE3-9A9AC125F524}"/>
              </a:ext>
            </a:extLst>
          </p:cNvPr>
          <p:cNvSpPr txBox="1"/>
          <p:nvPr/>
        </p:nvSpPr>
        <p:spPr>
          <a:xfrm>
            <a:off x="5183426" y="2369862"/>
            <a:ext cx="1888218" cy="510778"/>
          </a:xfrm>
          <a:prstGeom prst="roundRect">
            <a:avLst/>
          </a:prstGeom>
          <a:ln>
            <a:solidFill>
              <a:srgbClr val="529CAE"/>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t>13% increase in Belonging</a:t>
            </a:r>
          </a:p>
          <a:p>
            <a:r>
              <a:rPr lang="en-US" sz="1200" dirty="0"/>
              <a:t>16% increase in Purpose</a:t>
            </a:r>
          </a:p>
        </p:txBody>
      </p:sp>
      <p:graphicFrame>
        <p:nvGraphicFramePr>
          <p:cNvPr id="25" name="Table 25">
            <a:extLst>
              <a:ext uri="{FF2B5EF4-FFF2-40B4-BE49-F238E27FC236}">
                <a16:creationId xmlns:a16="http://schemas.microsoft.com/office/drawing/2014/main" id="{B495FEDA-5061-4F8A-AD8F-5CE1E294AF97}"/>
              </a:ext>
            </a:extLst>
          </p:cNvPr>
          <p:cNvGraphicFramePr>
            <a:graphicFrameLocks noGrp="1"/>
          </p:cNvGraphicFramePr>
          <p:nvPr/>
        </p:nvGraphicFramePr>
        <p:xfrm>
          <a:off x="1682260" y="4207109"/>
          <a:ext cx="2856006" cy="917298"/>
        </p:xfrm>
        <a:graphic>
          <a:graphicData uri="http://schemas.openxmlformats.org/drawingml/2006/table">
            <a:tbl>
              <a:tblPr firstRow="1" bandRow="1">
                <a:tableStyleId>{5DA37D80-6434-44D0-A028-1B22A696006F}</a:tableStyleId>
              </a:tblPr>
              <a:tblGrid>
                <a:gridCol w="772375">
                  <a:extLst>
                    <a:ext uri="{9D8B030D-6E8A-4147-A177-3AD203B41FA5}">
                      <a16:colId xmlns:a16="http://schemas.microsoft.com/office/drawing/2014/main" val="1135635507"/>
                    </a:ext>
                  </a:extLst>
                </a:gridCol>
                <a:gridCol w="697042">
                  <a:extLst>
                    <a:ext uri="{9D8B030D-6E8A-4147-A177-3AD203B41FA5}">
                      <a16:colId xmlns:a16="http://schemas.microsoft.com/office/drawing/2014/main" val="836630868"/>
                    </a:ext>
                  </a:extLst>
                </a:gridCol>
                <a:gridCol w="712033">
                  <a:extLst>
                    <a:ext uri="{9D8B030D-6E8A-4147-A177-3AD203B41FA5}">
                      <a16:colId xmlns:a16="http://schemas.microsoft.com/office/drawing/2014/main" val="1231572133"/>
                    </a:ext>
                  </a:extLst>
                </a:gridCol>
                <a:gridCol w="674556">
                  <a:extLst>
                    <a:ext uri="{9D8B030D-6E8A-4147-A177-3AD203B41FA5}">
                      <a16:colId xmlns:a16="http://schemas.microsoft.com/office/drawing/2014/main" val="813961142"/>
                    </a:ext>
                  </a:extLst>
                </a:gridCol>
              </a:tblGrid>
              <a:tr h="391504">
                <a:tc>
                  <a:txBody>
                    <a:bodyPr/>
                    <a:lstStyle/>
                    <a:p>
                      <a:endParaRPr lang="en-CA" sz="1200" dirty="0"/>
                    </a:p>
                  </a:txBody>
                  <a:tcPr marL="68580" marR="68580" marT="34290" marB="34290"/>
                </a:tc>
                <a:tc>
                  <a:txBody>
                    <a:bodyPr/>
                    <a:lstStyle/>
                    <a:p>
                      <a:pPr algn="ctr"/>
                      <a:r>
                        <a:rPr lang="en-US" sz="1200" dirty="0">
                          <a:solidFill>
                            <a:schemeClr val="tx1"/>
                          </a:solidFill>
                        </a:rPr>
                        <a:t>Group 1</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2</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3</a:t>
                      </a:r>
                      <a:endParaRPr lang="en-CA" sz="1200" dirty="0">
                        <a:solidFill>
                          <a:schemeClr val="tx1"/>
                        </a:solidFill>
                      </a:endParaRPr>
                    </a:p>
                  </a:txBody>
                  <a:tcPr marL="68580" marR="68580" marT="34290" marB="34290"/>
                </a:tc>
                <a:extLst>
                  <a:ext uri="{0D108BD9-81ED-4DB2-BD59-A6C34878D82A}">
                    <a16:rowId xmlns:a16="http://schemas.microsoft.com/office/drawing/2014/main" val="674530788"/>
                  </a:ext>
                </a:extLst>
              </a:tr>
              <a:tr h="274334">
                <a:tc>
                  <a:txBody>
                    <a:bodyPr/>
                    <a:lstStyle/>
                    <a:p>
                      <a:pPr algn="ctr"/>
                      <a:r>
                        <a:rPr lang="en-US" sz="1200" b="1" dirty="0">
                          <a:solidFill>
                            <a:schemeClr val="accent3">
                              <a:lumMod val="75000"/>
                            </a:schemeClr>
                          </a:solidFill>
                        </a:rPr>
                        <a:t>Self-Entry</a:t>
                      </a:r>
                      <a:endParaRPr lang="en-CA" sz="1200" b="1" dirty="0">
                        <a:solidFill>
                          <a:schemeClr val="accent3">
                            <a:lumMod val="75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rPr>
                        <a:t>2.1</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rPr>
                        <a:t>2.0</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rPr>
                        <a:t>1.9</a:t>
                      </a:r>
                      <a:endParaRPr lang="en-CA" sz="1200" b="1" kern="1200" dirty="0">
                        <a:solidFill>
                          <a:schemeClr val="accent3">
                            <a:lumMod val="75000"/>
                          </a:schemeClr>
                        </a:solidFill>
                        <a:latin typeface="+mn-lt"/>
                        <a:ea typeface="+mn-ea"/>
                        <a:cs typeface="+mn-cs"/>
                      </a:endParaRPr>
                    </a:p>
                  </a:txBody>
                  <a:tcPr marL="68580" marR="68580" marT="34290" marB="34290"/>
                </a:tc>
                <a:extLst>
                  <a:ext uri="{0D108BD9-81ED-4DB2-BD59-A6C34878D82A}">
                    <a16:rowId xmlns:a16="http://schemas.microsoft.com/office/drawing/2014/main" val="2669053032"/>
                  </a:ext>
                </a:extLst>
              </a:tr>
              <a:tr h="231099">
                <a:tc>
                  <a:txBody>
                    <a:bodyPr/>
                    <a:lstStyle/>
                    <a:p>
                      <a:pPr marL="0" algn="ctr" defTabSz="685800" rtl="0" eaLnBrk="1" latinLnBrk="0" hangingPunct="1"/>
                      <a:r>
                        <a:rPr lang="en-US" sz="1200" b="1" kern="1200" dirty="0">
                          <a:solidFill>
                            <a:schemeClr val="accent3">
                              <a:lumMod val="50000"/>
                            </a:schemeClr>
                          </a:solidFill>
                        </a:rPr>
                        <a:t>Self-Exit</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algn="ctr"/>
                      <a:r>
                        <a:rPr lang="en-US" sz="1200" b="1" dirty="0">
                          <a:solidFill>
                            <a:schemeClr val="accent3">
                              <a:lumMod val="50000"/>
                            </a:schemeClr>
                          </a:solidFill>
                        </a:rPr>
                        <a:t>2.4</a:t>
                      </a:r>
                      <a:endParaRPr lang="en-CA" sz="1200" b="1" dirty="0">
                        <a:solidFill>
                          <a:schemeClr val="accent3">
                            <a:lumMod val="50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2.4</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2.3</a:t>
                      </a:r>
                      <a:endParaRPr lang="en-CA" sz="1200" b="1" kern="1200" dirty="0">
                        <a:solidFill>
                          <a:schemeClr val="accent3">
                            <a:lumMod val="50000"/>
                          </a:schemeClr>
                        </a:solidFill>
                        <a:latin typeface="+mn-lt"/>
                        <a:ea typeface="+mn-ea"/>
                        <a:cs typeface="+mn-cs"/>
                      </a:endParaRPr>
                    </a:p>
                  </a:txBody>
                  <a:tcPr marL="68580" marR="68580" marT="34290" marB="34290"/>
                </a:tc>
                <a:extLst>
                  <a:ext uri="{0D108BD9-81ED-4DB2-BD59-A6C34878D82A}">
                    <a16:rowId xmlns:a16="http://schemas.microsoft.com/office/drawing/2014/main" val="1087960067"/>
                  </a:ext>
                </a:extLst>
              </a:tr>
            </a:tbl>
          </a:graphicData>
        </a:graphic>
      </p:graphicFrame>
      <p:graphicFrame>
        <p:nvGraphicFramePr>
          <p:cNvPr id="26" name="Table 25">
            <a:extLst>
              <a:ext uri="{FF2B5EF4-FFF2-40B4-BE49-F238E27FC236}">
                <a16:creationId xmlns:a16="http://schemas.microsoft.com/office/drawing/2014/main" id="{C9EBE8A2-56B2-403A-A7CF-DFC31028BBAB}"/>
              </a:ext>
            </a:extLst>
          </p:cNvPr>
          <p:cNvGraphicFramePr>
            <a:graphicFrameLocks noGrp="1"/>
          </p:cNvGraphicFramePr>
          <p:nvPr/>
        </p:nvGraphicFramePr>
        <p:xfrm>
          <a:off x="4638292" y="4212860"/>
          <a:ext cx="2942637" cy="919400"/>
        </p:xfrm>
        <a:graphic>
          <a:graphicData uri="http://schemas.openxmlformats.org/drawingml/2006/table">
            <a:tbl>
              <a:tblPr firstRow="1" bandRow="1">
                <a:tableStyleId>{5DA37D80-6434-44D0-A028-1B22A696006F}</a:tableStyleId>
              </a:tblPr>
              <a:tblGrid>
                <a:gridCol w="814793">
                  <a:extLst>
                    <a:ext uri="{9D8B030D-6E8A-4147-A177-3AD203B41FA5}">
                      <a16:colId xmlns:a16="http://schemas.microsoft.com/office/drawing/2014/main" val="1135635507"/>
                    </a:ext>
                  </a:extLst>
                </a:gridCol>
                <a:gridCol w="742788">
                  <a:extLst>
                    <a:ext uri="{9D8B030D-6E8A-4147-A177-3AD203B41FA5}">
                      <a16:colId xmlns:a16="http://schemas.microsoft.com/office/drawing/2014/main" val="836630868"/>
                    </a:ext>
                  </a:extLst>
                </a:gridCol>
                <a:gridCol w="727461">
                  <a:extLst>
                    <a:ext uri="{9D8B030D-6E8A-4147-A177-3AD203B41FA5}">
                      <a16:colId xmlns:a16="http://schemas.microsoft.com/office/drawing/2014/main" val="1231572133"/>
                    </a:ext>
                  </a:extLst>
                </a:gridCol>
                <a:gridCol w="657595">
                  <a:extLst>
                    <a:ext uri="{9D8B030D-6E8A-4147-A177-3AD203B41FA5}">
                      <a16:colId xmlns:a16="http://schemas.microsoft.com/office/drawing/2014/main" val="813961142"/>
                    </a:ext>
                  </a:extLst>
                </a:gridCol>
              </a:tblGrid>
              <a:tr h="360422">
                <a:tc>
                  <a:txBody>
                    <a:bodyPr/>
                    <a:lstStyle/>
                    <a:p>
                      <a:endParaRPr lang="en-CA" sz="1200" dirty="0"/>
                    </a:p>
                  </a:txBody>
                  <a:tcPr marL="68580" marR="68580" marT="34290" marB="34290"/>
                </a:tc>
                <a:tc>
                  <a:txBody>
                    <a:bodyPr/>
                    <a:lstStyle/>
                    <a:p>
                      <a:pPr algn="ctr"/>
                      <a:r>
                        <a:rPr lang="en-US" sz="1200" dirty="0">
                          <a:solidFill>
                            <a:schemeClr val="tx1"/>
                          </a:solidFill>
                        </a:rPr>
                        <a:t>Group 1</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2</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3</a:t>
                      </a:r>
                      <a:endParaRPr lang="en-CA" sz="1200" dirty="0">
                        <a:solidFill>
                          <a:schemeClr val="tx1"/>
                        </a:solidFill>
                      </a:endParaRPr>
                    </a:p>
                  </a:txBody>
                  <a:tcPr marL="68580" marR="68580" marT="34290" marB="34290"/>
                </a:tc>
                <a:extLst>
                  <a:ext uri="{0D108BD9-81ED-4DB2-BD59-A6C34878D82A}">
                    <a16:rowId xmlns:a16="http://schemas.microsoft.com/office/drawing/2014/main" val="674530788"/>
                  </a:ext>
                </a:extLst>
              </a:tr>
              <a:tr h="279489">
                <a:tc>
                  <a:txBody>
                    <a:bodyPr/>
                    <a:lstStyle/>
                    <a:p>
                      <a:pPr algn="ctr"/>
                      <a:r>
                        <a:rPr lang="en-US" sz="1200" b="1" dirty="0">
                          <a:solidFill>
                            <a:schemeClr val="accent3">
                              <a:lumMod val="75000"/>
                            </a:schemeClr>
                          </a:solidFill>
                        </a:rPr>
                        <a:t>Self-Entry</a:t>
                      </a:r>
                      <a:endParaRPr lang="en-CA" sz="1200" b="1" dirty="0">
                        <a:solidFill>
                          <a:schemeClr val="accent3">
                            <a:lumMod val="75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latin typeface="+mn-lt"/>
                          <a:ea typeface="+mn-ea"/>
                          <a:cs typeface="+mn-cs"/>
                        </a:rPr>
                        <a:t>2.2</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rPr>
                        <a:t>2.1</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latin typeface="+mn-lt"/>
                          <a:ea typeface="+mn-ea"/>
                          <a:cs typeface="+mn-cs"/>
                        </a:rPr>
                        <a:t>2.0</a:t>
                      </a:r>
                      <a:endParaRPr lang="en-CA" sz="1200" b="1" kern="1200" dirty="0">
                        <a:solidFill>
                          <a:schemeClr val="accent3">
                            <a:lumMod val="75000"/>
                          </a:schemeClr>
                        </a:solidFill>
                        <a:latin typeface="+mn-lt"/>
                        <a:ea typeface="+mn-ea"/>
                        <a:cs typeface="+mn-cs"/>
                      </a:endParaRPr>
                    </a:p>
                  </a:txBody>
                  <a:tcPr marL="68580" marR="68580" marT="34290" marB="34290"/>
                </a:tc>
                <a:extLst>
                  <a:ext uri="{0D108BD9-81ED-4DB2-BD59-A6C34878D82A}">
                    <a16:rowId xmlns:a16="http://schemas.microsoft.com/office/drawing/2014/main" val="2669053032"/>
                  </a:ext>
                </a:extLst>
              </a:tr>
              <a:tr h="279489">
                <a:tc>
                  <a:txBody>
                    <a:bodyPr/>
                    <a:lstStyle/>
                    <a:p>
                      <a:pPr marL="0" algn="ctr" defTabSz="685800" rtl="0" eaLnBrk="1" latinLnBrk="0" hangingPunct="1"/>
                      <a:r>
                        <a:rPr lang="en-US" sz="1200" b="1" kern="1200" dirty="0">
                          <a:solidFill>
                            <a:schemeClr val="accent3">
                              <a:lumMod val="50000"/>
                            </a:schemeClr>
                          </a:solidFill>
                        </a:rPr>
                        <a:t>Self-Exit</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algn="ctr"/>
                      <a:r>
                        <a:rPr lang="en-US" sz="1200" b="1" dirty="0">
                          <a:solidFill>
                            <a:schemeClr val="accent3">
                              <a:lumMod val="50000"/>
                            </a:schemeClr>
                          </a:solidFill>
                        </a:rPr>
                        <a:t>2.43</a:t>
                      </a:r>
                      <a:endParaRPr lang="en-CA" sz="1200" b="1" dirty="0">
                        <a:solidFill>
                          <a:schemeClr val="accent3">
                            <a:lumMod val="50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2.41</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2.24</a:t>
                      </a:r>
                      <a:endParaRPr lang="en-CA" sz="1200" b="1" kern="1200" dirty="0">
                        <a:solidFill>
                          <a:schemeClr val="accent3">
                            <a:lumMod val="50000"/>
                          </a:schemeClr>
                        </a:solidFill>
                        <a:latin typeface="+mn-lt"/>
                        <a:ea typeface="+mn-ea"/>
                        <a:cs typeface="+mn-cs"/>
                      </a:endParaRPr>
                    </a:p>
                  </a:txBody>
                  <a:tcPr marL="68580" marR="68580" marT="34290" marB="34290"/>
                </a:tc>
                <a:extLst>
                  <a:ext uri="{0D108BD9-81ED-4DB2-BD59-A6C34878D82A}">
                    <a16:rowId xmlns:a16="http://schemas.microsoft.com/office/drawing/2014/main" val="1087960067"/>
                  </a:ext>
                </a:extLst>
              </a:tr>
            </a:tbl>
          </a:graphicData>
        </a:graphic>
      </p:graphicFrame>
      <p:graphicFrame>
        <p:nvGraphicFramePr>
          <p:cNvPr id="27" name="Table 25">
            <a:extLst>
              <a:ext uri="{FF2B5EF4-FFF2-40B4-BE49-F238E27FC236}">
                <a16:creationId xmlns:a16="http://schemas.microsoft.com/office/drawing/2014/main" id="{D3327A2D-7E57-4FCD-91DA-58281544531A}"/>
              </a:ext>
            </a:extLst>
          </p:cNvPr>
          <p:cNvGraphicFramePr>
            <a:graphicFrameLocks noGrp="1"/>
          </p:cNvGraphicFramePr>
          <p:nvPr/>
        </p:nvGraphicFramePr>
        <p:xfrm>
          <a:off x="7680954" y="4196453"/>
          <a:ext cx="2828787" cy="917299"/>
        </p:xfrm>
        <a:graphic>
          <a:graphicData uri="http://schemas.openxmlformats.org/drawingml/2006/table">
            <a:tbl>
              <a:tblPr firstRow="1" bandRow="1">
                <a:tableStyleId>{5DA37D80-6434-44D0-A028-1B22A696006F}</a:tableStyleId>
              </a:tblPr>
              <a:tblGrid>
                <a:gridCol w="793190">
                  <a:extLst>
                    <a:ext uri="{9D8B030D-6E8A-4147-A177-3AD203B41FA5}">
                      <a16:colId xmlns:a16="http://schemas.microsoft.com/office/drawing/2014/main" val="1135635507"/>
                    </a:ext>
                  </a:extLst>
                </a:gridCol>
                <a:gridCol w="684605">
                  <a:extLst>
                    <a:ext uri="{9D8B030D-6E8A-4147-A177-3AD203B41FA5}">
                      <a16:colId xmlns:a16="http://schemas.microsoft.com/office/drawing/2014/main" val="836630868"/>
                    </a:ext>
                  </a:extLst>
                </a:gridCol>
                <a:gridCol w="675495">
                  <a:extLst>
                    <a:ext uri="{9D8B030D-6E8A-4147-A177-3AD203B41FA5}">
                      <a16:colId xmlns:a16="http://schemas.microsoft.com/office/drawing/2014/main" val="1231572133"/>
                    </a:ext>
                  </a:extLst>
                </a:gridCol>
                <a:gridCol w="675497">
                  <a:extLst>
                    <a:ext uri="{9D8B030D-6E8A-4147-A177-3AD203B41FA5}">
                      <a16:colId xmlns:a16="http://schemas.microsoft.com/office/drawing/2014/main" val="813961142"/>
                    </a:ext>
                  </a:extLst>
                </a:gridCol>
              </a:tblGrid>
              <a:tr h="402461">
                <a:tc>
                  <a:txBody>
                    <a:bodyPr/>
                    <a:lstStyle/>
                    <a:p>
                      <a:endParaRPr lang="en-CA" sz="1200"/>
                    </a:p>
                  </a:txBody>
                  <a:tcPr marL="68580" marR="68580" marT="34290" marB="34290"/>
                </a:tc>
                <a:tc>
                  <a:txBody>
                    <a:bodyPr/>
                    <a:lstStyle/>
                    <a:p>
                      <a:pPr algn="ctr"/>
                      <a:r>
                        <a:rPr lang="en-US" sz="1200" dirty="0">
                          <a:solidFill>
                            <a:schemeClr val="tx1"/>
                          </a:solidFill>
                        </a:rPr>
                        <a:t>Group 1</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2</a:t>
                      </a:r>
                      <a:endParaRPr lang="en-CA" sz="1200" dirty="0">
                        <a:solidFill>
                          <a:schemeClr val="tx1"/>
                        </a:solidFill>
                      </a:endParaRPr>
                    </a:p>
                  </a:txBody>
                  <a:tcPr marL="68580" marR="68580" marT="34290" marB="34290"/>
                </a:tc>
                <a:tc>
                  <a:txBody>
                    <a:bodyPr/>
                    <a:lstStyle/>
                    <a:p>
                      <a:pPr algn="ctr"/>
                      <a:r>
                        <a:rPr lang="en-US" sz="1200" dirty="0">
                          <a:solidFill>
                            <a:schemeClr val="tx1"/>
                          </a:solidFill>
                        </a:rPr>
                        <a:t>Group 3</a:t>
                      </a:r>
                      <a:endParaRPr lang="en-CA" sz="1200" dirty="0">
                        <a:solidFill>
                          <a:schemeClr val="tx1"/>
                        </a:solidFill>
                      </a:endParaRPr>
                    </a:p>
                  </a:txBody>
                  <a:tcPr marL="68580" marR="68580" marT="34290" marB="34290"/>
                </a:tc>
                <a:extLst>
                  <a:ext uri="{0D108BD9-81ED-4DB2-BD59-A6C34878D82A}">
                    <a16:rowId xmlns:a16="http://schemas.microsoft.com/office/drawing/2014/main" val="674530788"/>
                  </a:ext>
                </a:extLst>
              </a:tr>
              <a:tr h="257419">
                <a:tc>
                  <a:txBody>
                    <a:bodyPr/>
                    <a:lstStyle/>
                    <a:p>
                      <a:pPr algn="ctr"/>
                      <a:r>
                        <a:rPr lang="en-US" sz="1200" b="1" dirty="0">
                          <a:solidFill>
                            <a:schemeClr val="accent3">
                              <a:lumMod val="75000"/>
                            </a:schemeClr>
                          </a:solidFill>
                        </a:rPr>
                        <a:t>Self-Entry</a:t>
                      </a:r>
                      <a:endParaRPr lang="en-CA" sz="1200" b="1" dirty="0">
                        <a:solidFill>
                          <a:schemeClr val="accent3">
                            <a:lumMod val="75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latin typeface="+mn-lt"/>
                          <a:ea typeface="+mn-ea"/>
                          <a:cs typeface="+mn-cs"/>
                        </a:rPr>
                        <a:t>2.2</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rPr>
                        <a:t>2.1</a:t>
                      </a:r>
                      <a:endParaRPr lang="en-CA" sz="1200" b="1" kern="1200" dirty="0">
                        <a:solidFill>
                          <a:schemeClr val="accent3">
                            <a:lumMod val="75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75000"/>
                            </a:schemeClr>
                          </a:solidFill>
                          <a:latin typeface="+mn-lt"/>
                          <a:ea typeface="+mn-ea"/>
                          <a:cs typeface="+mn-cs"/>
                        </a:rPr>
                        <a:t>2.0</a:t>
                      </a:r>
                      <a:endParaRPr lang="en-CA" sz="1200" b="1" kern="1200" dirty="0">
                        <a:solidFill>
                          <a:schemeClr val="accent3">
                            <a:lumMod val="75000"/>
                          </a:schemeClr>
                        </a:solidFill>
                        <a:latin typeface="+mn-lt"/>
                        <a:ea typeface="+mn-ea"/>
                        <a:cs typeface="+mn-cs"/>
                      </a:endParaRPr>
                    </a:p>
                  </a:txBody>
                  <a:tcPr marL="68580" marR="68580" marT="34290" marB="34290"/>
                </a:tc>
                <a:extLst>
                  <a:ext uri="{0D108BD9-81ED-4DB2-BD59-A6C34878D82A}">
                    <a16:rowId xmlns:a16="http://schemas.microsoft.com/office/drawing/2014/main" val="2669053032"/>
                  </a:ext>
                </a:extLst>
              </a:tr>
              <a:tr h="257419">
                <a:tc>
                  <a:txBody>
                    <a:bodyPr/>
                    <a:lstStyle/>
                    <a:p>
                      <a:pPr marL="0" algn="ctr" defTabSz="685800" rtl="0" eaLnBrk="1" latinLnBrk="0" hangingPunct="1"/>
                      <a:r>
                        <a:rPr lang="en-US" sz="1200" b="1" kern="1200" dirty="0">
                          <a:solidFill>
                            <a:schemeClr val="accent3">
                              <a:lumMod val="50000"/>
                            </a:schemeClr>
                          </a:solidFill>
                        </a:rPr>
                        <a:t>Self-Exit</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algn="ctr"/>
                      <a:r>
                        <a:rPr lang="en-US" sz="1200" b="1" dirty="0">
                          <a:solidFill>
                            <a:schemeClr val="accent3">
                              <a:lumMod val="50000"/>
                            </a:schemeClr>
                          </a:solidFill>
                        </a:rPr>
                        <a:t>2.6</a:t>
                      </a:r>
                      <a:endParaRPr lang="en-CA" sz="1200" b="1" dirty="0">
                        <a:solidFill>
                          <a:schemeClr val="accent3">
                            <a:lumMod val="50000"/>
                          </a:schemeClr>
                        </a:solidFill>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2.5</a:t>
                      </a:r>
                      <a:endParaRPr lang="en-CA" sz="1200" b="1" kern="1200" dirty="0">
                        <a:solidFill>
                          <a:schemeClr val="accent3">
                            <a:lumMod val="50000"/>
                          </a:schemeClr>
                        </a:solidFill>
                        <a:latin typeface="+mn-lt"/>
                        <a:ea typeface="+mn-ea"/>
                        <a:cs typeface="+mn-cs"/>
                      </a:endParaRPr>
                    </a:p>
                  </a:txBody>
                  <a:tcPr marL="68580" marR="68580" marT="34290" marB="34290"/>
                </a:tc>
                <a:tc>
                  <a:txBody>
                    <a:bodyPr/>
                    <a:lstStyle/>
                    <a:p>
                      <a:pPr marL="0" algn="ctr" defTabSz="685800" rtl="0" eaLnBrk="1" latinLnBrk="0" hangingPunct="1"/>
                      <a:r>
                        <a:rPr lang="en-US" sz="1200" b="1" kern="1200" dirty="0">
                          <a:solidFill>
                            <a:schemeClr val="accent3">
                              <a:lumMod val="50000"/>
                            </a:schemeClr>
                          </a:solidFill>
                        </a:rPr>
                        <a:t>2.4</a:t>
                      </a:r>
                      <a:endParaRPr lang="en-CA" sz="1200" b="1" kern="1200" dirty="0">
                        <a:solidFill>
                          <a:schemeClr val="accent3">
                            <a:lumMod val="50000"/>
                          </a:schemeClr>
                        </a:solidFill>
                        <a:latin typeface="+mn-lt"/>
                        <a:ea typeface="+mn-ea"/>
                        <a:cs typeface="+mn-cs"/>
                      </a:endParaRPr>
                    </a:p>
                  </a:txBody>
                  <a:tcPr marL="68580" marR="68580" marT="34290" marB="34290"/>
                </a:tc>
                <a:extLst>
                  <a:ext uri="{0D108BD9-81ED-4DB2-BD59-A6C34878D82A}">
                    <a16:rowId xmlns:a16="http://schemas.microsoft.com/office/drawing/2014/main" val="1087960067"/>
                  </a:ext>
                </a:extLst>
              </a:tr>
            </a:tbl>
          </a:graphicData>
        </a:graphic>
      </p:graphicFrame>
      <p:grpSp>
        <p:nvGrpSpPr>
          <p:cNvPr id="32" name="Group 31">
            <a:extLst>
              <a:ext uri="{FF2B5EF4-FFF2-40B4-BE49-F238E27FC236}">
                <a16:creationId xmlns:a16="http://schemas.microsoft.com/office/drawing/2014/main" id="{B87F18CC-61CC-4196-8FAC-55D87EA06371}"/>
              </a:ext>
            </a:extLst>
          </p:cNvPr>
          <p:cNvGrpSpPr/>
          <p:nvPr/>
        </p:nvGrpSpPr>
        <p:grpSpPr>
          <a:xfrm>
            <a:off x="4565186" y="736354"/>
            <a:ext cx="2839735" cy="276999"/>
            <a:chOff x="3377951" y="924094"/>
            <a:chExt cx="2223610" cy="369331"/>
          </a:xfrm>
        </p:grpSpPr>
        <p:sp>
          <p:nvSpPr>
            <p:cNvPr id="28" name="TextBox 27">
              <a:extLst>
                <a:ext uri="{FF2B5EF4-FFF2-40B4-BE49-F238E27FC236}">
                  <a16:creationId xmlns:a16="http://schemas.microsoft.com/office/drawing/2014/main" id="{88C730A2-233C-4BC2-B47C-0097713F7560}"/>
                </a:ext>
              </a:extLst>
            </p:cNvPr>
            <p:cNvSpPr txBox="1"/>
            <p:nvPr/>
          </p:nvSpPr>
          <p:spPr>
            <a:xfrm>
              <a:off x="3514802" y="924094"/>
              <a:ext cx="701842" cy="369331"/>
            </a:xfrm>
            <a:prstGeom prst="rect">
              <a:avLst/>
            </a:prstGeom>
            <a:noFill/>
          </p:spPr>
          <p:txBody>
            <a:bodyPr wrap="square" rtlCol="0">
              <a:spAutoFit/>
            </a:bodyPr>
            <a:lstStyle/>
            <a:p>
              <a:r>
                <a:rPr lang="en-US" sz="1200" dirty="0"/>
                <a:t>Self-Entry</a:t>
              </a:r>
              <a:endParaRPr lang="en-CA" sz="1200" dirty="0"/>
            </a:p>
          </p:txBody>
        </p:sp>
        <p:sp>
          <p:nvSpPr>
            <p:cNvPr id="29" name="TextBox 28">
              <a:extLst>
                <a:ext uri="{FF2B5EF4-FFF2-40B4-BE49-F238E27FC236}">
                  <a16:creationId xmlns:a16="http://schemas.microsoft.com/office/drawing/2014/main" id="{E52EF272-90AE-4748-A67B-9E9201959D3D}"/>
                </a:ext>
              </a:extLst>
            </p:cNvPr>
            <p:cNvSpPr txBox="1"/>
            <p:nvPr/>
          </p:nvSpPr>
          <p:spPr>
            <a:xfrm>
              <a:off x="4899719" y="924094"/>
              <a:ext cx="701842" cy="369331"/>
            </a:xfrm>
            <a:prstGeom prst="rect">
              <a:avLst/>
            </a:prstGeom>
            <a:noFill/>
          </p:spPr>
          <p:txBody>
            <a:bodyPr wrap="square" rtlCol="0">
              <a:spAutoFit/>
            </a:bodyPr>
            <a:lstStyle/>
            <a:p>
              <a:r>
                <a:rPr lang="en-US" sz="1200" dirty="0"/>
                <a:t>Self-Exit</a:t>
              </a:r>
              <a:endParaRPr lang="en-CA" sz="1200" dirty="0"/>
            </a:p>
          </p:txBody>
        </p:sp>
        <p:sp>
          <p:nvSpPr>
            <p:cNvPr id="30" name="Rectangle: Rounded Corners 29">
              <a:extLst>
                <a:ext uri="{FF2B5EF4-FFF2-40B4-BE49-F238E27FC236}">
                  <a16:creationId xmlns:a16="http://schemas.microsoft.com/office/drawing/2014/main" id="{8C69545F-2FD1-4994-AD64-EF7FF3EC7D6D}"/>
                </a:ext>
              </a:extLst>
            </p:cNvPr>
            <p:cNvSpPr/>
            <p:nvPr/>
          </p:nvSpPr>
          <p:spPr>
            <a:xfrm>
              <a:off x="3377951" y="964078"/>
              <a:ext cx="190872" cy="170725"/>
            </a:xfrm>
            <a:prstGeom prst="roundRect">
              <a:avLst/>
            </a:prstGeom>
            <a:solidFill>
              <a:srgbClr val="529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1" name="Rectangle: Rounded Corners 30">
              <a:extLst>
                <a:ext uri="{FF2B5EF4-FFF2-40B4-BE49-F238E27FC236}">
                  <a16:creationId xmlns:a16="http://schemas.microsoft.com/office/drawing/2014/main" id="{48E313DF-B33B-49A6-812A-2FD794CC96CC}"/>
                </a:ext>
              </a:extLst>
            </p:cNvPr>
            <p:cNvSpPr/>
            <p:nvPr/>
          </p:nvSpPr>
          <p:spPr>
            <a:xfrm>
              <a:off x="4746596" y="965555"/>
              <a:ext cx="190872" cy="170725"/>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grpSp>
      <p:sp>
        <p:nvSpPr>
          <p:cNvPr id="33" name="TextBox 1">
            <a:extLst>
              <a:ext uri="{FF2B5EF4-FFF2-40B4-BE49-F238E27FC236}">
                <a16:creationId xmlns:a16="http://schemas.microsoft.com/office/drawing/2014/main" id="{AED7DD1C-FCB6-4DD9-B5BF-E1463F27389F}"/>
              </a:ext>
            </a:extLst>
          </p:cNvPr>
          <p:cNvSpPr txBox="1"/>
          <p:nvPr/>
        </p:nvSpPr>
        <p:spPr>
          <a:xfrm flipH="1">
            <a:off x="4854628" y="3585827"/>
            <a:ext cx="127808" cy="133828"/>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25" dirty="0"/>
          </a:p>
        </p:txBody>
      </p:sp>
      <p:sp>
        <p:nvSpPr>
          <p:cNvPr id="34" name="TextBox 1">
            <a:extLst>
              <a:ext uri="{FF2B5EF4-FFF2-40B4-BE49-F238E27FC236}">
                <a16:creationId xmlns:a16="http://schemas.microsoft.com/office/drawing/2014/main" id="{AED7DD1C-FCB6-4DD9-B5BF-E1463F27389F}"/>
              </a:ext>
            </a:extLst>
          </p:cNvPr>
          <p:cNvSpPr txBox="1"/>
          <p:nvPr/>
        </p:nvSpPr>
        <p:spPr>
          <a:xfrm flipH="1">
            <a:off x="7117055" y="3608224"/>
            <a:ext cx="34289" cy="133828"/>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25" dirty="0"/>
          </a:p>
        </p:txBody>
      </p:sp>
      <p:sp>
        <p:nvSpPr>
          <p:cNvPr id="35" name="TextBox 1">
            <a:extLst>
              <a:ext uri="{FF2B5EF4-FFF2-40B4-BE49-F238E27FC236}">
                <a16:creationId xmlns:a16="http://schemas.microsoft.com/office/drawing/2014/main" id="{AED7DD1C-FCB6-4DD9-B5BF-E1463F27389F}"/>
              </a:ext>
            </a:extLst>
          </p:cNvPr>
          <p:cNvSpPr txBox="1"/>
          <p:nvPr/>
        </p:nvSpPr>
        <p:spPr>
          <a:xfrm flipH="1">
            <a:off x="9402101" y="3562060"/>
            <a:ext cx="89609" cy="133828"/>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25" dirty="0"/>
          </a:p>
        </p:txBody>
      </p:sp>
      <p:sp>
        <p:nvSpPr>
          <p:cNvPr id="36" name="TextBox 35">
            <a:extLst>
              <a:ext uri="{FF2B5EF4-FFF2-40B4-BE49-F238E27FC236}">
                <a16:creationId xmlns:a16="http://schemas.microsoft.com/office/drawing/2014/main" id="{DC0A7CA8-97EF-49F4-B71E-F92AAE7B7E68}"/>
              </a:ext>
            </a:extLst>
          </p:cNvPr>
          <p:cNvSpPr txBox="1"/>
          <p:nvPr/>
        </p:nvSpPr>
        <p:spPr>
          <a:xfrm>
            <a:off x="8023163" y="2145247"/>
            <a:ext cx="2084913" cy="715089"/>
          </a:xfrm>
          <a:prstGeom prst="roundRect">
            <a:avLst/>
          </a:prstGeom>
          <a:ln>
            <a:solidFill>
              <a:srgbClr val="529CAE"/>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t>13% increase in Belonging</a:t>
            </a:r>
          </a:p>
          <a:p>
            <a:r>
              <a:rPr lang="en-US" sz="1200" dirty="0"/>
              <a:t>15% increase in Meaning</a:t>
            </a:r>
          </a:p>
          <a:p>
            <a:r>
              <a:rPr lang="en-US" sz="1200" dirty="0"/>
              <a:t>19% increase in Purpose</a:t>
            </a:r>
          </a:p>
        </p:txBody>
      </p:sp>
      <p:sp>
        <p:nvSpPr>
          <p:cNvPr id="37" name="TextBox 36">
            <a:extLst>
              <a:ext uri="{FF2B5EF4-FFF2-40B4-BE49-F238E27FC236}">
                <a16:creationId xmlns:a16="http://schemas.microsoft.com/office/drawing/2014/main" id="{3E4BA98E-8974-46EE-9183-911F653F080C}"/>
              </a:ext>
            </a:extLst>
          </p:cNvPr>
          <p:cNvSpPr txBox="1"/>
          <p:nvPr/>
        </p:nvSpPr>
        <p:spPr>
          <a:xfrm>
            <a:off x="2279724" y="2216629"/>
            <a:ext cx="2030656" cy="715089"/>
          </a:xfrm>
          <a:prstGeom prst="roundRect">
            <a:avLst/>
          </a:prstGeom>
          <a:ln>
            <a:solidFill>
              <a:srgbClr val="529CAE"/>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t>15% increase in Belonging </a:t>
            </a:r>
          </a:p>
          <a:p>
            <a:r>
              <a:rPr lang="en-US" sz="1200" dirty="0"/>
              <a:t>11% increase in Meaning</a:t>
            </a:r>
          </a:p>
          <a:p>
            <a:r>
              <a:rPr lang="en-US" sz="1200" dirty="0"/>
              <a:t>15% increase in Purpose</a:t>
            </a:r>
          </a:p>
        </p:txBody>
      </p:sp>
      <p:sp>
        <p:nvSpPr>
          <p:cNvPr id="38" name="TextBox 37">
            <a:extLst>
              <a:ext uri="{FF2B5EF4-FFF2-40B4-BE49-F238E27FC236}">
                <a16:creationId xmlns:a16="http://schemas.microsoft.com/office/drawing/2014/main" id="{414EE5EC-C4DB-40C3-9371-D900E391C05D}"/>
              </a:ext>
            </a:extLst>
          </p:cNvPr>
          <p:cNvSpPr txBox="1"/>
          <p:nvPr/>
        </p:nvSpPr>
        <p:spPr>
          <a:xfrm>
            <a:off x="5316512" y="5565001"/>
            <a:ext cx="4946755" cy="919401"/>
          </a:xfrm>
          <a:prstGeom prst="roundRect">
            <a:avLst/>
          </a:prstGeom>
          <a:ln>
            <a:solidFill>
              <a:srgbClr val="529CAE"/>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200" dirty="0"/>
              <a:t>Group 1: daily or several times a week: such as prayer, smudge</a:t>
            </a:r>
          </a:p>
          <a:p>
            <a:r>
              <a:rPr lang="en-US" sz="1200" dirty="0"/>
              <a:t>Group 2: weekly or monthly, such as </a:t>
            </a:r>
            <a:r>
              <a:rPr lang="en-US" sz="1200" dirty="0" err="1"/>
              <a:t>Sweatlodge</a:t>
            </a:r>
            <a:endParaRPr lang="en-US" sz="1200" dirty="0"/>
          </a:p>
          <a:p>
            <a:r>
              <a:rPr lang="en-US" sz="1200" dirty="0"/>
              <a:t>Group 3: seasonal, may require specific ceremonial practice, such as Fasting</a:t>
            </a:r>
          </a:p>
        </p:txBody>
      </p:sp>
    </p:spTree>
    <p:extLst>
      <p:ext uri="{BB962C8B-B14F-4D97-AF65-F5344CB8AC3E}">
        <p14:creationId xmlns:p14="http://schemas.microsoft.com/office/powerpoint/2010/main" val="270441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509" y="857765"/>
            <a:ext cx="4698319" cy="1424800"/>
          </a:xfrm>
        </p:spPr>
        <p:txBody>
          <a:bodyPr vert="horz" lIns="68580" tIns="34290" rIns="68580" bIns="34290" rtlCol="0" anchor="b">
            <a:normAutofit/>
          </a:bodyPr>
          <a:lstStyle/>
          <a:p>
            <a:pPr algn="ctr"/>
            <a:r>
              <a:rPr lang="en-US" sz="2800" b="1" dirty="0">
                <a:solidFill>
                  <a:srgbClr val="FFFFFF"/>
                </a:solidFill>
              </a:rPr>
              <a:t>Belonging and Purpose</a:t>
            </a:r>
            <a:br>
              <a:rPr lang="en-US" sz="2800" b="1" dirty="0">
                <a:solidFill>
                  <a:srgbClr val="FFFFFF"/>
                </a:solidFill>
              </a:rPr>
            </a:br>
            <a:r>
              <a:rPr lang="en-US" sz="2800" b="1" dirty="0">
                <a:solidFill>
                  <a:srgbClr val="FFFFFF"/>
                </a:solidFill>
              </a:rPr>
              <a:t> balance each other </a:t>
            </a:r>
          </a:p>
        </p:txBody>
      </p:sp>
      <p:sp>
        <p:nvSpPr>
          <p:cNvPr id="3" name="TextBox 2">
            <a:extLst>
              <a:ext uri="{FF2B5EF4-FFF2-40B4-BE49-F238E27FC236}">
                <a16:creationId xmlns:a16="http://schemas.microsoft.com/office/drawing/2014/main" id="{770053AB-B072-4F83-B8EB-03DC36832E36}"/>
              </a:ext>
            </a:extLst>
          </p:cNvPr>
          <p:cNvSpPr txBox="1"/>
          <p:nvPr/>
        </p:nvSpPr>
        <p:spPr>
          <a:xfrm>
            <a:off x="6429829" y="2691368"/>
            <a:ext cx="2207004" cy="1938992"/>
          </a:xfrm>
          <a:prstGeom prst="rect">
            <a:avLst/>
          </a:prstGeom>
          <a:noFill/>
        </p:spPr>
        <p:txBody>
          <a:bodyPr wrap="square" rtlCol="0">
            <a:spAutoFit/>
          </a:bodyPr>
          <a:lstStyle/>
          <a:p>
            <a:r>
              <a:rPr lang="en-US" sz="2400" dirty="0">
                <a:solidFill>
                  <a:schemeClr val="bg1"/>
                </a:solidFill>
              </a:rPr>
              <a:t>Belonging:</a:t>
            </a:r>
          </a:p>
          <a:p>
            <a:pPr marL="214313" indent="-214313">
              <a:buFont typeface="Arial" panose="020B0604020202020204" pitchFamily="34" charset="0"/>
              <a:buChar char="•"/>
            </a:pPr>
            <a:r>
              <a:rPr lang="en-US" sz="2400" dirty="0">
                <a:solidFill>
                  <a:schemeClr val="bg1"/>
                </a:solidFill>
              </a:rPr>
              <a:t>Family</a:t>
            </a:r>
          </a:p>
          <a:p>
            <a:pPr marL="214313" indent="-214313">
              <a:buFont typeface="Arial" panose="020B0604020202020204" pitchFamily="34" charset="0"/>
              <a:buChar char="•"/>
            </a:pPr>
            <a:r>
              <a:rPr lang="en-US" sz="2400" dirty="0">
                <a:solidFill>
                  <a:schemeClr val="bg1"/>
                </a:solidFill>
              </a:rPr>
              <a:t>Community</a:t>
            </a:r>
          </a:p>
          <a:p>
            <a:pPr marL="214313" indent="-214313">
              <a:buFont typeface="Arial" panose="020B0604020202020204" pitchFamily="34" charset="0"/>
              <a:buChar char="•"/>
            </a:pPr>
            <a:r>
              <a:rPr lang="en-US" sz="2400" dirty="0">
                <a:solidFill>
                  <a:schemeClr val="bg1"/>
                </a:solidFill>
              </a:rPr>
              <a:t>Relationships</a:t>
            </a:r>
          </a:p>
          <a:p>
            <a:pPr marL="214313" indent="-214313">
              <a:buFont typeface="Arial" panose="020B0604020202020204" pitchFamily="34" charset="0"/>
              <a:buChar char="•"/>
            </a:pPr>
            <a:r>
              <a:rPr lang="en-US" sz="2400" dirty="0">
                <a:solidFill>
                  <a:schemeClr val="bg1"/>
                </a:solidFill>
              </a:rPr>
              <a:t>Attitude</a:t>
            </a:r>
          </a:p>
        </p:txBody>
      </p:sp>
      <p:sp>
        <p:nvSpPr>
          <p:cNvPr id="5" name="TextBox 4">
            <a:extLst>
              <a:ext uri="{FF2B5EF4-FFF2-40B4-BE49-F238E27FC236}">
                <a16:creationId xmlns:a16="http://schemas.microsoft.com/office/drawing/2014/main" id="{F0225AB1-272F-4FBC-9ABD-F256E5A6BAF7}"/>
              </a:ext>
            </a:extLst>
          </p:cNvPr>
          <p:cNvSpPr txBox="1"/>
          <p:nvPr/>
        </p:nvSpPr>
        <p:spPr>
          <a:xfrm>
            <a:off x="9033244" y="2696683"/>
            <a:ext cx="2070185" cy="1569660"/>
          </a:xfrm>
          <a:prstGeom prst="rect">
            <a:avLst/>
          </a:prstGeom>
          <a:noFill/>
        </p:spPr>
        <p:txBody>
          <a:bodyPr wrap="square" rtlCol="0">
            <a:spAutoFit/>
          </a:bodyPr>
          <a:lstStyle/>
          <a:p>
            <a:r>
              <a:rPr lang="en-US" sz="2400" dirty="0">
                <a:solidFill>
                  <a:schemeClr val="bg1"/>
                </a:solidFill>
              </a:rPr>
              <a:t>Purpose:</a:t>
            </a:r>
          </a:p>
          <a:p>
            <a:pPr marL="214313" indent="-214313">
              <a:buFont typeface="Arial" panose="020B0604020202020204" pitchFamily="34" charset="0"/>
              <a:buChar char="•"/>
            </a:pPr>
            <a:r>
              <a:rPr lang="en-US" sz="2400" dirty="0">
                <a:solidFill>
                  <a:schemeClr val="bg1"/>
                </a:solidFill>
              </a:rPr>
              <a:t>Way of Being</a:t>
            </a:r>
          </a:p>
          <a:p>
            <a:pPr marL="214313" indent="-214313">
              <a:buFont typeface="Arial" panose="020B0604020202020204" pitchFamily="34" charset="0"/>
              <a:buChar char="•"/>
            </a:pPr>
            <a:r>
              <a:rPr lang="en-US" sz="2400" dirty="0">
                <a:solidFill>
                  <a:schemeClr val="bg1"/>
                </a:solidFill>
              </a:rPr>
              <a:t>Way of Doing</a:t>
            </a:r>
          </a:p>
          <a:p>
            <a:pPr marL="214313" indent="-214313">
              <a:buFont typeface="Arial" panose="020B0604020202020204" pitchFamily="34" charset="0"/>
              <a:buChar char="•"/>
            </a:pPr>
            <a:r>
              <a:rPr lang="en-US" sz="2400" dirty="0">
                <a:solidFill>
                  <a:schemeClr val="bg1"/>
                </a:solidFill>
              </a:rPr>
              <a:t>Wholeness</a:t>
            </a:r>
          </a:p>
        </p:txBody>
      </p:sp>
      <p:cxnSp>
        <p:nvCxnSpPr>
          <p:cNvPr id="7" name="Straight Arrow Connector 6">
            <a:extLst>
              <a:ext uri="{FF2B5EF4-FFF2-40B4-BE49-F238E27FC236}">
                <a16:creationId xmlns:a16="http://schemas.microsoft.com/office/drawing/2014/main" id="{4F0626C7-EC69-47E1-B59E-3D79FF157EC0}"/>
              </a:ext>
            </a:extLst>
          </p:cNvPr>
          <p:cNvCxnSpPr/>
          <p:nvPr/>
        </p:nvCxnSpPr>
        <p:spPr>
          <a:xfrm>
            <a:off x="8027010" y="2999879"/>
            <a:ext cx="850605" cy="0"/>
          </a:xfrm>
          <a:prstGeom prst="straightConnector1">
            <a:avLst/>
          </a:prstGeom>
          <a:ln w="57150">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pic>
        <p:nvPicPr>
          <p:cNvPr id="8" name="Graphic 7">
            <a:extLst>
              <a:ext uri="{FF2B5EF4-FFF2-40B4-BE49-F238E27FC236}">
                <a16:creationId xmlns:a16="http://schemas.microsoft.com/office/drawing/2014/main" id="{3F8CD563-89EE-401F-904B-6631C086C6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303" y="217714"/>
            <a:ext cx="5590908" cy="5590908"/>
          </a:xfrm>
          <a:prstGeom prst="rect">
            <a:avLst/>
          </a:prstGeom>
        </p:spPr>
      </p:pic>
    </p:spTree>
    <p:extLst>
      <p:ext uri="{BB962C8B-B14F-4D97-AF65-F5344CB8AC3E}">
        <p14:creationId xmlns:p14="http://schemas.microsoft.com/office/powerpoint/2010/main" val="308161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Thunderbird">
      <a:dk1>
        <a:srgbClr val="212C46"/>
      </a:dk1>
      <a:lt1>
        <a:srgbClr val="FFFFFF"/>
      </a:lt1>
      <a:dk2>
        <a:srgbClr val="304074"/>
      </a:dk2>
      <a:lt2>
        <a:srgbClr val="EBE5D6"/>
      </a:lt2>
      <a:accent1>
        <a:srgbClr val="212C46"/>
      </a:accent1>
      <a:accent2>
        <a:srgbClr val="304074"/>
      </a:accent2>
      <a:accent3>
        <a:srgbClr val="98C4CF"/>
      </a:accent3>
      <a:accent4>
        <a:srgbClr val="983A28"/>
      </a:accent4>
      <a:accent5>
        <a:srgbClr val="E55F45"/>
      </a:accent5>
      <a:accent6>
        <a:srgbClr val="6D6246"/>
      </a:accent6>
      <a:hlink>
        <a:srgbClr val="008CBB"/>
      </a:hlink>
      <a:folHlink>
        <a:srgbClr val="1A62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D94635A-B705-4F42-9AD5-955CAD137945}" vid="{D90CDA53-4DBB-47E4-9C12-736391A34C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Thunderbird template</Template>
  <TotalTime>24267</TotalTime>
  <Words>1776</Words>
  <Application>Microsoft Office PowerPoint</Application>
  <PresentationFormat>Widescreen</PresentationFormat>
  <Paragraphs>195</Paragraphs>
  <Slides>19</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Calibri Light</vt:lpstr>
      <vt:lpstr>lora</vt:lpstr>
      <vt:lpstr>Noto Sans</vt:lpstr>
      <vt:lpstr>Cambria</vt:lpstr>
      <vt:lpstr>Arial</vt:lpstr>
      <vt:lpstr>Wingdings</vt:lpstr>
      <vt:lpstr>Tahoma</vt:lpstr>
      <vt:lpstr>Calibri</vt:lpstr>
      <vt:lpstr>Source Sans Pro</vt:lpstr>
      <vt:lpstr>Jost*</vt:lpstr>
      <vt:lpstr>Office Theme</vt:lpstr>
      <vt:lpstr>Cultural Indicators for  Research Projects</vt:lpstr>
      <vt:lpstr>PowerPoint Presentation</vt:lpstr>
      <vt:lpstr>Cultural Indicators are Strengths Based Indicators</vt:lpstr>
      <vt:lpstr>What is Strength Based Data &amp; What Difference Does it Make</vt:lpstr>
      <vt:lpstr>Indigenous Wellness</vt:lpstr>
      <vt:lpstr>Strengths Based Data Depends on…</vt:lpstr>
      <vt:lpstr>NWATM – Outpatient Virtual</vt:lpstr>
      <vt:lpstr>PowerPoint Presentation</vt:lpstr>
      <vt:lpstr>Belonging and Purpose  balance each other </vt:lpstr>
      <vt:lpstr>Quality of Life: Measuring What Matters </vt:lpstr>
      <vt:lpstr>Example of Strength-Based Questions</vt:lpstr>
      <vt:lpstr>Native Wellness Assessment</vt:lpstr>
      <vt:lpstr>Strengths-based data capture model.
</vt:lpstr>
      <vt:lpstr>PowerPoint Presentation</vt:lpstr>
      <vt:lpstr>Strengths Based Data Model</vt:lpstr>
      <vt:lpstr>Risk Factors: Determinants of Health </vt:lpstr>
      <vt:lpstr>Risk &amp; Protective Factors</vt:lpstr>
      <vt:lpstr>Key Questions for Considering Strengths Based Data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Strengths Based Data</dc:title>
  <dc:creator>Carol Hopkins</dc:creator>
  <cp:lastModifiedBy>Carol Hopkins</cp:lastModifiedBy>
  <cp:revision>14</cp:revision>
  <dcterms:created xsi:type="dcterms:W3CDTF">2022-04-25T17:10:00Z</dcterms:created>
  <dcterms:modified xsi:type="dcterms:W3CDTF">2023-10-26T16:45:50Z</dcterms:modified>
</cp:coreProperties>
</file>