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8.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00" r:id="rId2"/>
    <p:sldId id="308" r:id="rId3"/>
    <p:sldId id="310" r:id="rId4"/>
    <p:sldId id="341" r:id="rId5"/>
    <p:sldId id="298" r:id="rId6"/>
    <p:sldId id="311" r:id="rId7"/>
    <p:sldId id="313" r:id="rId8"/>
    <p:sldId id="314" r:id="rId9"/>
    <p:sldId id="315" r:id="rId10"/>
    <p:sldId id="317" r:id="rId11"/>
    <p:sldId id="318" r:id="rId12"/>
    <p:sldId id="305" r:id="rId13"/>
    <p:sldId id="319" r:id="rId14"/>
    <p:sldId id="320" r:id="rId15"/>
    <p:sldId id="321" r:id="rId16"/>
    <p:sldId id="322" r:id="rId17"/>
    <p:sldId id="323" r:id="rId18"/>
    <p:sldId id="324" r:id="rId19"/>
    <p:sldId id="325" r:id="rId20"/>
    <p:sldId id="326" r:id="rId21"/>
    <p:sldId id="316" r:id="rId22"/>
    <p:sldId id="327" r:id="rId23"/>
    <p:sldId id="329" r:id="rId24"/>
    <p:sldId id="330" r:id="rId25"/>
    <p:sldId id="331" r:id="rId26"/>
    <p:sldId id="332" r:id="rId27"/>
    <p:sldId id="333" r:id="rId28"/>
    <p:sldId id="334" r:id="rId29"/>
    <p:sldId id="328" r:id="rId30"/>
    <p:sldId id="307" r:id="rId31"/>
    <p:sldId id="335" r:id="rId32"/>
    <p:sldId id="338" r:id="rId33"/>
    <p:sldId id="336" r:id="rId34"/>
    <p:sldId id="337" r:id="rId35"/>
    <p:sldId id="339" r:id="rId36"/>
    <p:sldId id="306" r:id="rId37"/>
    <p:sldId id="309" r:id="rId38"/>
    <p:sldId id="340" r:id="rId39"/>
    <p:sldId id="31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2" userDrawn="1">
          <p15:clr>
            <a:srgbClr val="A4A3A4"/>
          </p15:clr>
        </p15:guide>
        <p15:guide id="3" pos="3960" userDrawn="1">
          <p15:clr>
            <a:srgbClr val="A4A3A4"/>
          </p15:clr>
        </p15:guide>
        <p15:guide id="4" orient="horz" pos="11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na Benson" initials="GB" lastIdx="1" clrIdx="0">
    <p:extLst>
      <p:ext uri="{19B8F6BF-5375-455C-9EA6-DF929625EA0E}">
        <p15:presenceInfo xmlns:p15="http://schemas.microsoft.com/office/powerpoint/2012/main" userId="S-1-5-21-1085031214-776561741-1801674531-48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4" autoAdjust="0"/>
    <p:restoredTop sz="94660"/>
  </p:normalViewPr>
  <p:slideViewPr>
    <p:cSldViewPr snapToGrid="0" showGuides="1">
      <p:cViewPr varScale="1">
        <p:scale>
          <a:sx n="107" d="100"/>
          <a:sy n="107" d="100"/>
        </p:scale>
        <p:origin x="576" y="114"/>
      </p:cViewPr>
      <p:guideLst>
        <p:guide orient="horz" pos="2160"/>
        <p:guide pos="3792"/>
        <p:guide pos="3960"/>
        <p:guide orient="horz" pos="11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OO\FILES\USERS\trevor.koostachin\My%20Documents\Data%20entry%20RHS%20analysis%20final%20draft.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Alcohol use by abstention,</a:t>
            </a:r>
            <a:r>
              <a:rPr lang="en-US" sz="2400" b="1" baseline="0" dirty="0">
                <a:solidFill>
                  <a:schemeClr val="tx1"/>
                </a:solidFill>
              </a:rPr>
              <a:t> by</a:t>
            </a:r>
            <a:r>
              <a:rPr lang="en-US" sz="2400" b="1" dirty="0">
                <a:solidFill>
                  <a:schemeClr val="tx1"/>
                </a:solidFill>
              </a:rPr>
              <a:t> First Nations Adults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Action!$D$21</c:f>
              <c:strCache>
                <c:ptCount val="1"/>
                <c:pt idx="0">
                  <c:v>Abstained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Action!$C$22:$C$24</c:f>
              <c:strCache>
                <c:ptCount val="3"/>
                <c:pt idx="0">
                  <c:v>Phase 1</c:v>
                </c:pt>
                <c:pt idx="1">
                  <c:v>Phase 2</c:v>
                </c:pt>
                <c:pt idx="2">
                  <c:v>Phase 3</c:v>
                </c:pt>
              </c:strCache>
            </c:strRef>
          </c:cat>
          <c:val>
            <c:numRef>
              <c:f>Action!$D$22:$D$24</c:f>
              <c:numCache>
                <c:formatCode>General</c:formatCode>
                <c:ptCount val="3"/>
                <c:pt idx="0">
                  <c:v>65.599999999999994</c:v>
                </c:pt>
                <c:pt idx="1">
                  <c:v>42.6</c:v>
                </c:pt>
                <c:pt idx="2">
                  <c:v>35.299999999999997</c:v>
                </c:pt>
              </c:numCache>
            </c:numRef>
          </c:val>
          <c:smooth val="0"/>
          <c:extLst>
            <c:ext xmlns:c16="http://schemas.microsoft.com/office/drawing/2014/chart" uri="{C3380CC4-5D6E-409C-BE32-E72D297353CC}">
              <c16:uniqueId val="{00000000-BF71-41B6-A41C-3D60543ED5DB}"/>
            </c:ext>
          </c:extLst>
        </c:ser>
        <c:ser>
          <c:idx val="1"/>
          <c:order val="1"/>
          <c:tx>
            <c:strRef>
              <c:f>Action!$E$21</c:f>
              <c:strCache>
                <c:ptCount val="1"/>
                <c:pt idx="0">
                  <c:v>Not Abstained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Action!$C$22:$C$24</c:f>
              <c:strCache>
                <c:ptCount val="3"/>
                <c:pt idx="0">
                  <c:v>Phase 1</c:v>
                </c:pt>
                <c:pt idx="1">
                  <c:v>Phase 2</c:v>
                </c:pt>
                <c:pt idx="2">
                  <c:v>Phase 3</c:v>
                </c:pt>
              </c:strCache>
            </c:strRef>
          </c:cat>
          <c:val>
            <c:numRef>
              <c:f>Action!$E$22:$E$24</c:f>
              <c:numCache>
                <c:formatCode>General</c:formatCode>
                <c:ptCount val="3"/>
                <c:pt idx="0">
                  <c:v>34.4</c:v>
                </c:pt>
                <c:pt idx="1">
                  <c:v>57.4</c:v>
                </c:pt>
                <c:pt idx="2">
                  <c:v>64.7</c:v>
                </c:pt>
              </c:numCache>
            </c:numRef>
          </c:val>
          <c:smooth val="0"/>
          <c:extLst>
            <c:ext xmlns:c16="http://schemas.microsoft.com/office/drawing/2014/chart" uri="{C3380CC4-5D6E-409C-BE32-E72D297353CC}">
              <c16:uniqueId val="{00000001-BF71-41B6-A41C-3D60543ED5DB}"/>
            </c:ext>
          </c:extLst>
        </c:ser>
        <c:dLbls>
          <c:dLblPos val="ctr"/>
          <c:showLegendKey val="0"/>
          <c:showVal val="1"/>
          <c:showCatName val="0"/>
          <c:showSerName val="0"/>
          <c:showPercent val="0"/>
          <c:showBubbleSize val="0"/>
        </c:dLbls>
        <c:marker val="1"/>
        <c:smooth val="0"/>
        <c:axId val="454272784"/>
        <c:axId val="454273112"/>
      </c:lineChart>
      <c:catAx>
        <c:axId val="45427278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000" dirty="0"/>
                  <a:t>By Phase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54273112"/>
        <c:crosses val="autoZero"/>
        <c:auto val="1"/>
        <c:lblAlgn val="ctr"/>
        <c:lblOffset val="100"/>
        <c:noMultiLvlLbl val="0"/>
      </c:catAx>
      <c:valAx>
        <c:axId val="454273112"/>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000" b="0" dirty="0"/>
                  <a:t>% of respondents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54272784"/>
        <c:crosses val="autoZero"/>
        <c:crossBetween val="between"/>
      </c:valAx>
      <c:spPr>
        <a:noFill/>
        <a:ln>
          <a:noFill/>
        </a:ln>
        <a:effectLst/>
      </c:spPr>
    </c:plotArea>
    <c:legend>
      <c:legendPos val="b"/>
      <c:layout>
        <c:manualLayout>
          <c:xMode val="edge"/>
          <c:yMode val="edge"/>
          <c:x val="0.35790622798226424"/>
          <c:y val="0.59113725784709692"/>
          <c:w val="0.36336036349820616"/>
          <c:h val="5.119436004424592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Top</a:t>
            </a:r>
            <a:r>
              <a:rPr lang="en-US" sz="2400" b="1" baseline="0" dirty="0">
                <a:solidFill>
                  <a:schemeClr val="tx1"/>
                </a:solidFill>
              </a:rPr>
              <a:t> 5  Chronic Health Conditions by RHS Phase</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Vision!$D$51</c:f>
              <c:strCache>
                <c:ptCount val="1"/>
                <c:pt idx="0">
                  <c:v>phase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Vision!$C$52:$C$56</c:f>
              <c:strCache>
                <c:ptCount val="5"/>
                <c:pt idx="0">
                  <c:v>Allergies</c:v>
                </c:pt>
                <c:pt idx="1">
                  <c:v>Arthritis</c:v>
                </c:pt>
                <c:pt idx="2">
                  <c:v>Hypertension</c:v>
                </c:pt>
                <c:pt idx="3">
                  <c:v>Diabetes</c:v>
                </c:pt>
                <c:pt idx="4">
                  <c:v>Chronic back pain</c:v>
                </c:pt>
              </c:strCache>
            </c:strRef>
          </c:cat>
          <c:val>
            <c:numRef>
              <c:f>Vision!$D$52:$D$56</c:f>
              <c:numCache>
                <c:formatCode>General</c:formatCode>
                <c:ptCount val="5"/>
                <c:pt idx="0">
                  <c:v>19.899999999999999</c:v>
                </c:pt>
                <c:pt idx="1">
                  <c:v>25.7</c:v>
                </c:pt>
                <c:pt idx="2">
                  <c:v>20.399999999999999</c:v>
                </c:pt>
                <c:pt idx="3">
                  <c:v>19.7</c:v>
                </c:pt>
                <c:pt idx="4">
                  <c:v>16.7</c:v>
                </c:pt>
              </c:numCache>
            </c:numRef>
          </c:val>
          <c:extLst>
            <c:ext xmlns:c16="http://schemas.microsoft.com/office/drawing/2014/chart" uri="{C3380CC4-5D6E-409C-BE32-E72D297353CC}">
              <c16:uniqueId val="{00000000-5B42-4C08-AF5F-DABC4CEAB376}"/>
            </c:ext>
          </c:extLst>
        </c:ser>
        <c:ser>
          <c:idx val="1"/>
          <c:order val="1"/>
          <c:tx>
            <c:strRef>
              <c:f>Vision!$F$51</c:f>
              <c:strCache>
                <c:ptCount val="1"/>
                <c:pt idx="0">
                  <c:v>phase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Vision!$C$52:$C$56</c:f>
              <c:strCache>
                <c:ptCount val="5"/>
                <c:pt idx="0">
                  <c:v>Allergies</c:v>
                </c:pt>
                <c:pt idx="1">
                  <c:v>Arthritis</c:v>
                </c:pt>
                <c:pt idx="2">
                  <c:v>Hypertension</c:v>
                </c:pt>
                <c:pt idx="3">
                  <c:v>Diabetes</c:v>
                </c:pt>
                <c:pt idx="4">
                  <c:v>Chronic back pain</c:v>
                </c:pt>
              </c:strCache>
            </c:strRef>
          </c:cat>
          <c:val>
            <c:numRef>
              <c:f>Vision!$F$52:$F$56</c:f>
              <c:numCache>
                <c:formatCode>General</c:formatCode>
                <c:ptCount val="5"/>
                <c:pt idx="0">
                  <c:v>18.899999999999999</c:v>
                </c:pt>
                <c:pt idx="1">
                  <c:v>19.899999999999999</c:v>
                </c:pt>
                <c:pt idx="2">
                  <c:v>21.8</c:v>
                </c:pt>
                <c:pt idx="3">
                  <c:v>16.2</c:v>
                </c:pt>
                <c:pt idx="4">
                  <c:v>16.2</c:v>
                </c:pt>
              </c:numCache>
            </c:numRef>
          </c:val>
          <c:extLst>
            <c:ext xmlns:c16="http://schemas.microsoft.com/office/drawing/2014/chart" uri="{C3380CC4-5D6E-409C-BE32-E72D297353CC}">
              <c16:uniqueId val="{00000001-5B42-4C08-AF5F-DABC4CEAB376}"/>
            </c:ext>
          </c:extLst>
        </c:ser>
        <c:ser>
          <c:idx val="2"/>
          <c:order val="2"/>
          <c:tx>
            <c:strRef>
              <c:f>Vision!$H$51</c:f>
              <c:strCache>
                <c:ptCount val="1"/>
                <c:pt idx="0">
                  <c:v>phase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Vision!$C$52:$C$56</c:f>
              <c:strCache>
                <c:ptCount val="5"/>
                <c:pt idx="0">
                  <c:v>Allergies</c:v>
                </c:pt>
                <c:pt idx="1">
                  <c:v>Arthritis</c:v>
                </c:pt>
                <c:pt idx="2">
                  <c:v>Hypertension</c:v>
                </c:pt>
                <c:pt idx="3">
                  <c:v>Diabetes</c:v>
                </c:pt>
                <c:pt idx="4">
                  <c:v>Chronic back pain</c:v>
                </c:pt>
              </c:strCache>
            </c:strRef>
          </c:cat>
          <c:val>
            <c:numRef>
              <c:f>Vision!$H$52:$H$56</c:f>
              <c:numCache>
                <c:formatCode>General</c:formatCode>
                <c:ptCount val="5"/>
                <c:pt idx="0">
                  <c:v>21.5</c:v>
                </c:pt>
                <c:pt idx="1">
                  <c:v>18.3</c:v>
                </c:pt>
                <c:pt idx="2">
                  <c:v>17.2</c:v>
                </c:pt>
                <c:pt idx="3">
                  <c:v>15.9</c:v>
                </c:pt>
                <c:pt idx="4">
                  <c:v>12.4</c:v>
                </c:pt>
              </c:numCache>
            </c:numRef>
          </c:val>
          <c:extLst>
            <c:ext xmlns:c16="http://schemas.microsoft.com/office/drawing/2014/chart" uri="{C3380CC4-5D6E-409C-BE32-E72D297353CC}">
              <c16:uniqueId val="{00000002-5B42-4C08-AF5F-DABC4CEAB376}"/>
            </c:ext>
          </c:extLst>
        </c:ser>
        <c:dLbls>
          <c:dLblPos val="inEnd"/>
          <c:showLegendKey val="0"/>
          <c:showVal val="1"/>
          <c:showCatName val="0"/>
          <c:showSerName val="0"/>
          <c:showPercent val="0"/>
          <c:showBubbleSize val="0"/>
        </c:dLbls>
        <c:gapWidth val="219"/>
        <c:overlap val="-27"/>
        <c:axId val="526077832"/>
        <c:axId val="518104584"/>
      </c:barChart>
      <c:catAx>
        <c:axId val="52607783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Health</a:t>
                </a:r>
                <a:r>
                  <a:rPr lang="en-US" sz="2000" baseline="0" dirty="0"/>
                  <a:t> Conditions by RHS phase</a:t>
                </a:r>
                <a:endParaRPr lang="en-US" sz="2000" dirty="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18104584"/>
        <c:crosses val="autoZero"/>
        <c:auto val="1"/>
        <c:lblAlgn val="ctr"/>
        <c:lblOffset val="100"/>
        <c:noMultiLvlLbl val="0"/>
      </c:catAx>
      <c:valAx>
        <c:axId val="518104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r>
                  <a:rPr lang="en-US" sz="2000" baseline="0"/>
                  <a:t> of Health Conditions</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60778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44964858784599626"/>
          <c:y val="0.13002746913540961"/>
          <c:w val="0.38251574803149607"/>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a:t>
            </a:r>
            <a:r>
              <a:rPr lang="en-US" sz="2400" b="1" baseline="0" dirty="0">
                <a:solidFill>
                  <a:schemeClr val="tx1"/>
                </a:solidFill>
              </a:rPr>
              <a:t> of First Nations adults receiving Treatment for Health Conditions, RHS Phase 3</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Vision!$D$64</c:f>
              <c:strCache>
                <c:ptCount val="1"/>
                <c:pt idx="0">
                  <c: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Vision!$C$65:$C$74</c:f>
              <c:strCache>
                <c:ptCount val="10"/>
                <c:pt idx="0">
                  <c:v>Allergies</c:v>
                </c:pt>
                <c:pt idx="1">
                  <c:v>Mood Disorder</c:v>
                </c:pt>
                <c:pt idx="2">
                  <c:v>Anxiety Disorder</c:v>
                </c:pt>
                <c:pt idx="3">
                  <c:v>Arthritis</c:v>
                </c:pt>
                <c:pt idx="4">
                  <c:v>Chronic Back Pain</c:v>
                </c:pt>
                <c:pt idx="5">
                  <c:v>Stomach and Intestinal problems</c:v>
                </c:pt>
                <c:pt idx="6">
                  <c:v>Asthma</c:v>
                </c:pt>
                <c:pt idx="7">
                  <c:v>High Cholesterol</c:v>
                </c:pt>
                <c:pt idx="8">
                  <c:v>High Blood Pressure</c:v>
                </c:pt>
                <c:pt idx="9">
                  <c:v>Diabetes</c:v>
                </c:pt>
              </c:strCache>
            </c:strRef>
          </c:cat>
          <c:val>
            <c:numRef>
              <c:f>Vision!$D$65:$D$74</c:f>
              <c:numCache>
                <c:formatCode>General</c:formatCode>
                <c:ptCount val="10"/>
                <c:pt idx="0">
                  <c:v>41.1</c:v>
                </c:pt>
                <c:pt idx="1">
                  <c:v>47.7</c:v>
                </c:pt>
                <c:pt idx="2">
                  <c:v>47.8</c:v>
                </c:pt>
                <c:pt idx="3">
                  <c:v>51.6</c:v>
                </c:pt>
                <c:pt idx="4">
                  <c:v>53.9</c:v>
                </c:pt>
                <c:pt idx="5">
                  <c:v>57.9</c:v>
                </c:pt>
                <c:pt idx="6">
                  <c:v>67.5</c:v>
                </c:pt>
                <c:pt idx="7" formatCode="0.0">
                  <c:v>80</c:v>
                </c:pt>
                <c:pt idx="8">
                  <c:v>85.5</c:v>
                </c:pt>
                <c:pt idx="9">
                  <c:v>87.9</c:v>
                </c:pt>
              </c:numCache>
            </c:numRef>
          </c:val>
          <c:extLst>
            <c:ext xmlns:c16="http://schemas.microsoft.com/office/drawing/2014/chart" uri="{C3380CC4-5D6E-409C-BE32-E72D297353CC}">
              <c16:uniqueId val="{00000000-A7AC-4813-8171-32B44E264EC3}"/>
            </c:ext>
          </c:extLst>
        </c:ser>
        <c:dLbls>
          <c:dLblPos val="outEnd"/>
          <c:showLegendKey val="0"/>
          <c:showVal val="1"/>
          <c:showCatName val="0"/>
          <c:showSerName val="0"/>
          <c:showPercent val="0"/>
          <c:showBubbleSize val="0"/>
        </c:dLbls>
        <c:gapWidth val="182"/>
        <c:axId val="529942768"/>
        <c:axId val="529943096"/>
      </c:barChart>
      <c:catAx>
        <c:axId val="529942768"/>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Treatment</a:t>
                </a:r>
                <a:r>
                  <a:rPr lang="en-US" sz="2000" baseline="0"/>
                  <a:t> by Conditions</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9943096"/>
        <c:crosses val="autoZero"/>
        <c:auto val="1"/>
        <c:lblAlgn val="ctr"/>
        <c:lblOffset val="100"/>
        <c:noMultiLvlLbl val="0"/>
      </c:catAx>
      <c:valAx>
        <c:axId val="5299430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 of Treatment</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9942768"/>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Mean</a:t>
            </a:r>
            <a:r>
              <a:rPr lang="en-US" sz="2400" b="1" baseline="0" dirty="0">
                <a:solidFill>
                  <a:schemeClr val="tx1"/>
                </a:solidFill>
              </a:rPr>
              <a:t> age of diagnosis of chronic health condition among First Nations adults, RHS phase 3</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Vision!$D$79</c:f>
              <c:strCache>
                <c:ptCount val="1"/>
                <c:pt idx="0">
                  <c: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Vision!$C$80:$C$89</c:f>
              <c:strCache>
                <c:ptCount val="10"/>
                <c:pt idx="0">
                  <c:v>High Blood Pressure</c:v>
                </c:pt>
                <c:pt idx="1">
                  <c:v>High Cholesterol</c:v>
                </c:pt>
                <c:pt idx="2">
                  <c:v>Diabetes</c:v>
                </c:pt>
                <c:pt idx="3">
                  <c:v>Arthritis</c:v>
                </c:pt>
                <c:pt idx="4">
                  <c:v>Stomach and intestinal issues</c:v>
                </c:pt>
                <c:pt idx="5">
                  <c:v>Chronic back pain</c:v>
                </c:pt>
                <c:pt idx="6">
                  <c:v>Mood disorder</c:v>
                </c:pt>
                <c:pt idx="7">
                  <c:v>Anxiety disorder</c:v>
                </c:pt>
                <c:pt idx="8">
                  <c:v>Allergies</c:v>
                </c:pt>
                <c:pt idx="9">
                  <c:v>Asthma</c:v>
                </c:pt>
              </c:strCache>
            </c:strRef>
          </c:cat>
          <c:val>
            <c:numRef>
              <c:f>Vision!$D$80:$D$89</c:f>
              <c:numCache>
                <c:formatCode>General</c:formatCode>
                <c:ptCount val="10"/>
                <c:pt idx="0">
                  <c:v>41.4</c:v>
                </c:pt>
                <c:pt idx="1">
                  <c:v>40.6</c:v>
                </c:pt>
                <c:pt idx="2">
                  <c:v>37.799999999999997</c:v>
                </c:pt>
                <c:pt idx="3">
                  <c:v>37.5</c:v>
                </c:pt>
                <c:pt idx="4">
                  <c:v>37.200000000000003</c:v>
                </c:pt>
                <c:pt idx="5">
                  <c:v>30.8</c:v>
                </c:pt>
                <c:pt idx="6">
                  <c:v>26.6</c:v>
                </c:pt>
                <c:pt idx="7">
                  <c:v>23.5</c:v>
                </c:pt>
                <c:pt idx="8">
                  <c:v>21.7</c:v>
                </c:pt>
                <c:pt idx="9">
                  <c:v>19.8</c:v>
                </c:pt>
              </c:numCache>
            </c:numRef>
          </c:val>
          <c:extLst>
            <c:ext xmlns:c16="http://schemas.microsoft.com/office/drawing/2014/chart" uri="{C3380CC4-5D6E-409C-BE32-E72D297353CC}">
              <c16:uniqueId val="{00000000-C6EA-42F3-9A0E-C1A3CE235595}"/>
            </c:ext>
          </c:extLst>
        </c:ser>
        <c:dLbls>
          <c:showLegendKey val="0"/>
          <c:showVal val="0"/>
          <c:showCatName val="0"/>
          <c:showSerName val="0"/>
          <c:showPercent val="0"/>
          <c:showBubbleSize val="0"/>
        </c:dLbls>
        <c:gapWidth val="182"/>
        <c:axId val="445387952"/>
        <c:axId val="445377784"/>
      </c:barChart>
      <c:catAx>
        <c:axId val="445387952"/>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Health</a:t>
                </a:r>
                <a:r>
                  <a:rPr lang="en-US" sz="2000" baseline="0" dirty="0"/>
                  <a:t> Conditions</a:t>
                </a:r>
                <a:endParaRPr lang="en-US" sz="2000"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45377784"/>
        <c:crosses val="autoZero"/>
        <c:auto val="1"/>
        <c:lblAlgn val="ctr"/>
        <c:lblOffset val="100"/>
        <c:noMultiLvlLbl val="0"/>
      </c:catAx>
      <c:valAx>
        <c:axId val="445377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Mean</a:t>
                </a:r>
                <a:r>
                  <a:rPr lang="en-US" sz="2000" baseline="0"/>
                  <a:t> age of diagnosis</a:t>
                </a:r>
                <a:endParaRPr lang="en-US" sz="200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5387952"/>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Top</a:t>
            </a:r>
            <a:r>
              <a:rPr lang="en-US" sz="2400" b="1" baseline="0" dirty="0">
                <a:solidFill>
                  <a:schemeClr val="tx1"/>
                </a:solidFill>
              </a:rPr>
              <a:t> 10 </a:t>
            </a:r>
            <a:r>
              <a:rPr lang="en-US" sz="2400" b="1" dirty="0">
                <a:solidFill>
                  <a:schemeClr val="tx1"/>
                </a:solidFill>
              </a:rPr>
              <a:t>Barriers</a:t>
            </a:r>
            <a:r>
              <a:rPr lang="en-US" sz="2400" b="1" baseline="0" dirty="0">
                <a:solidFill>
                  <a:schemeClr val="tx1"/>
                </a:solidFill>
              </a:rPr>
              <a:t> to health care among First Nations adults in the past 12 months, RHS phase 3</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Vision!$D$96</c:f>
              <c:strCache>
                <c:ptCount val="1"/>
                <c:pt idx="0">
                  <c:v>%</c:v>
                </c:pt>
              </c:strCache>
            </c:strRef>
          </c:tx>
          <c:spPr>
            <a:solidFill>
              <a:schemeClr val="accent1"/>
            </a:solidFill>
            <a:ln>
              <a:noFill/>
            </a:ln>
            <a:effectLst/>
          </c:spPr>
          <c:invertIfNegative val="0"/>
          <c:cat>
            <c:strRef>
              <c:f>Vision!$C$97:$C$106</c:f>
              <c:strCache>
                <c:ptCount val="10"/>
                <c:pt idx="0">
                  <c:v>Health facility was not available in my area</c:v>
                </c:pt>
                <c:pt idx="1">
                  <c:v>Prior approval of Non-Insured Health Benefits was denied</c:v>
                </c:pt>
                <c:pt idx="2">
                  <c:v>Could not afford transportation costs</c:v>
                </c:pt>
                <c:pt idx="3">
                  <c:v>Service was not available in my area</c:v>
                </c:pt>
                <c:pt idx="4">
                  <c:v>Count not afford direct cost of care/services</c:v>
                </c:pt>
                <c:pt idx="5">
                  <c:v>Did not know if it was covered by NIHB</c:v>
                </c:pt>
                <c:pt idx="6">
                  <c:v>Felt health care provided was inadequate</c:v>
                </c:pt>
                <c:pt idx="7">
                  <c:v>Not covered by Non-Insured Health Benefits</c:v>
                </c:pt>
                <c:pt idx="8">
                  <c:v>Doctor or nurse not available in my area</c:v>
                </c:pt>
                <c:pt idx="9">
                  <c:v>Waiting list too long</c:v>
                </c:pt>
              </c:strCache>
            </c:strRef>
          </c:cat>
          <c:val>
            <c:numRef>
              <c:f>Vision!$D$97:$D$106</c:f>
              <c:numCache>
                <c:formatCode>General</c:formatCode>
                <c:ptCount val="10"/>
                <c:pt idx="0">
                  <c:v>15.3</c:v>
                </c:pt>
                <c:pt idx="1">
                  <c:v>16.2</c:v>
                </c:pt>
                <c:pt idx="2">
                  <c:v>17.100000000000001</c:v>
                </c:pt>
                <c:pt idx="3">
                  <c:v>18.600000000000001</c:v>
                </c:pt>
                <c:pt idx="4" formatCode="0.0">
                  <c:v>19</c:v>
                </c:pt>
                <c:pt idx="5">
                  <c:v>19.7</c:v>
                </c:pt>
                <c:pt idx="6">
                  <c:v>21.2</c:v>
                </c:pt>
                <c:pt idx="7">
                  <c:v>21.8</c:v>
                </c:pt>
                <c:pt idx="8">
                  <c:v>22.6</c:v>
                </c:pt>
                <c:pt idx="9" formatCode="0.0">
                  <c:v>27</c:v>
                </c:pt>
              </c:numCache>
            </c:numRef>
          </c:val>
          <c:extLst>
            <c:ext xmlns:c16="http://schemas.microsoft.com/office/drawing/2014/chart" uri="{C3380CC4-5D6E-409C-BE32-E72D297353CC}">
              <c16:uniqueId val="{00000000-45BC-413B-B478-7EC200FC0CC8}"/>
            </c:ext>
          </c:extLst>
        </c:ser>
        <c:dLbls>
          <c:showLegendKey val="0"/>
          <c:showVal val="0"/>
          <c:showCatName val="0"/>
          <c:showSerName val="0"/>
          <c:showPercent val="0"/>
          <c:showBubbleSize val="0"/>
        </c:dLbls>
        <c:gapWidth val="182"/>
        <c:axId val="454241952"/>
        <c:axId val="454236704"/>
      </c:barChart>
      <c:catAx>
        <c:axId val="454241952"/>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Barriers</a:t>
                </a:r>
                <a:r>
                  <a:rPr lang="en-US" sz="2000" baseline="0" dirty="0"/>
                  <a:t> to health care</a:t>
                </a:r>
                <a:endParaRPr lang="en-US" sz="2000"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54236704"/>
        <c:crosses val="autoZero"/>
        <c:auto val="1"/>
        <c:lblAlgn val="ctr"/>
        <c:lblOffset val="100"/>
        <c:noMultiLvlLbl val="0"/>
      </c:catAx>
      <c:valAx>
        <c:axId val="454236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r>
                  <a:rPr lang="en-US" sz="2000" baseline="0"/>
                  <a:t> of First Nations Adults</a:t>
                </a:r>
                <a:endParaRPr lang="en-US" sz="200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54241952"/>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Water</a:t>
            </a:r>
            <a:r>
              <a:rPr lang="en-US" sz="2400" b="1" baseline="0" dirty="0">
                <a:solidFill>
                  <a:schemeClr val="tx1"/>
                </a:solidFill>
              </a:rPr>
              <a:t> supply considered safe to drink</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Vision!$D$110</c:f>
              <c:strCache>
                <c:ptCount val="1"/>
                <c:pt idx="0">
                  <c:v>%</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Vision!$C$111:$C$113</c:f>
              <c:strCache>
                <c:ptCount val="3"/>
                <c:pt idx="0">
                  <c:v>Phase 1</c:v>
                </c:pt>
                <c:pt idx="1">
                  <c:v>Phase 2</c:v>
                </c:pt>
                <c:pt idx="2">
                  <c:v>Phase</c:v>
                </c:pt>
              </c:strCache>
            </c:strRef>
          </c:cat>
          <c:val>
            <c:numRef>
              <c:f>Vision!$D$111:$D$113</c:f>
              <c:numCache>
                <c:formatCode>General</c:formatCode>
                <c:ptCount val="3"/>
                <c:pt idx="0">
                  <c:v>67.8</c:v>
                </c:pt>
                <c:pt idx="1">
                  <c:v>64.2</c:v>
                </c:pt>
                <c:pt idx="2">
                  <c:v>72.5</c:v>
                </c:pt>
              </c:numCache>
            </c:numRef>
          </c:val>
          <c:smooth val="0"/>
          <c:extLst>
            <c:ext xmlns:c16="http://schemas.microsoft.com/office/drawing/2014/chart" uri="{C3380CC4-5D6E-409C-BE32-E72D297353CC}">
              <c16:uniqueId val="{00000000-4EF2-466F-ABC0-31956A5E4A6A}"/>
            </c:ext>
          </c:extLst>
        </c:ser>
        <c:dLbls>
          <c:showLegendKey val="0"/>
          <c:showVal val="0"/>
          <c:showCatName val="0"/>
          <c:showSerName val="0"/>
          <c:showPercent val="0"/>
          <c:showBubbleSize val="0"/>
        </c:dLbls>
        <c:smooth val="0"/>
        <c:axId val="443735488"/>
        <c:axId val="443736800"/>
      </c:lineChart>
      <c:catAx>
        <c:axId val="44373548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By</a:t>
                </a:r>
                <a:r>
                  <a:rPr lang="en-US" sz="2000" baseline="0"/>
                  <a:t> RHS phase</a:t>
                </a:r>
                <a:endParaRPr lang="en-US" sz="200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3736800"/>
        <c:crosses val="autoZero"/>
        <c:auto val="1"/>
        <c:lblAlgn val="ctr"/>
        <c:lblOffset val="100"/>
        <c:noMultiLvlLbl val="0"/>
      </c:catAx>
      <c:valAx>
        <c:axId val="443736800"/>
        <c:scaling>
          <c:orientation val="minMax"/>
          <c:max val="82"/>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r>
                  <a:rPr lang="en-US" sz="2000" baseline="0"/>
                  <a:t> of respondents</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3735488"/>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a:t>
            </a:r>
            <a:r>
              <a:rPr lang="en-US" sz="2400" b="1" baseline="0" dirty="0">
                <a:solidFill>
                  <a:schemeClr val="tx1"/>
                </a:solidFill>
              </a:rPr>
              <a:t> of First Nations self-rated mental health</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Relationship!$D$15</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D8C-4BA0-8589-99D9DF8CFCE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D8C-4BA0-8589-99D9DF8CFCE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D8C-4BA0-8589-99D9DF8CFCEB}"/>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Relationship!$C$16:$C$18</c:f>
              <c:strCache>
                <c:ptCount val="3"/>
                <c:pt idx="0">
                  <c:v>Having very good or excellent mental health</c:v>
                </c:pt>
                <c:pt idx="1">
                  <c:v>Having good mental health</c:v>
                </c:pt>
                <c:pt idx="2">
                  <c:v>Having fair or poor mental health</c:v>
                </c:pt>
              </c:strCache>
            </c:strRef>
          </c:cat>
          <c:val>
            <c:numRef>
              <c:f>Relationship!$D$16:$D$18</c:f>
              <c:numCache>
                <c:formatCode>General</c:formatCode>
                <c:ptCount val="3"/>
                <c:pt idx="0">
                  <c:v>50.5</c:v>
                </c:pt>
                <c:pt idx="1">
                  <c:v>36.5</c:v>
                </c:pt>
                <c:pt idx="2" formatCode="0.0">
                  <c:v>13</c:v>
                </c:pt>
              </c:numCache>
            </c:numRef>
          </c:val>
          <c:extLst>
            <c:ext xmlns:c16="http://schemas.microsoft.com/office/drawing/2014/chart" uri="{C3380CC4-5D6E-409C-BE32-E72D297353CC}">
              <c16:uniqueId val="{00000006-2D8C-4BA0-8589-99D9DF8CFCE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Contacts</a:t>
            </a:r>
            <a:r>
              <a:rPr lang="en-US" sz="2400" b="1" baseline="0" dirty="0">
                <a:solidFill>
                  <a:schemeClr val="tx1"/>
                </a:solidFill>
              </a:rPr>
              <a:t> talked to about their Mental Health(%), RHS phase 3</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Relationship!$C$22:$C$32</c:f>
              <c:strCache>
                <c:ptCount val="11"/>
                <c:pt idx="0">
                  <c:v>Immediate Family member</c:v>
                </c:pt>
                <c:pt idx="1">
                  <c:v>Friend</c:v>
                </c:pt>
                <c:pt idx="2">
                  <c:v>Other Family member</c:v>
                </c:pt>
                <c:pt idx="3">
                  <c:v>Mental health professional</c:v>
                </c:pt>
                <c:pt idx="4">
                  <c:v>Traditional Healer</c:v>
                </c:pt>
                <c:pt idx="5">
                  <c:v>Family Doctor</c:v>
                </c:pt>
                <c:pt idx="6">
                  <c:v>Nurse</c:v>
                </c:pt>
                <c:pt idx="7">
                  <c:v>Social Worker</c:v>
                </c:pt>
                <c:pt idx="8">
                  <c:v>Other</c:v>
                </c:pt>
                <c:pt idx="9">
                  <c:v>Community Health Representative</c:v>
                </c:pt>
                <c:pt idx="10">
                  <c:v>Crisis Line Worker</c:v>
                </c:pt>
              </c:strCache>
            </c:strRef>
          </c:cat>
          <c:val>
            <c:numRef>
              <c:f>Relationship!$D$22:$D$32</c:f>
              <c:numCache>
                <c:formatCode>0.0</c:formatCode>
                <c:ptCount val="11"/>
                <c:pt idx="0" formatCode="General">
                  <c:v>36.6</c:v>
                </c:pt>
                <c:pt idx="1">
                  <c:v>36</c:v>
                </c:pt>
                <c:pt idx="2">
                  <c:v>20</c:v>
                </c:pt>
                <c:pt idx="3" formatCode="General">
                  <c:v>7.6</c:v>
                </c:pt>
                <c:pt idx="4" formatCode="General">
                  <c:v>7.2</c:v>
                </c:pt>
                <c:pt idx="5" formatCode="General">
                  <c:v>6.1</c:v>
                </c:pt>
                <c:pt idx="6" formatCode="General">
                  <c:v>2.8</c:v>
                </c:pt>
                <c:pt idx="7">
                  <c:v>2</c:v>
                </c:pt>
                <c:pt idx="8">
                  <c:v>2</c:v>
                </c:pt>
                <c:pt idx="9" formatCode="General">
                  <c:v>1.5</c:v>
                </c:pt>
                <c:pt idx="10" formatCode="General">
                  <c:v>0.8</c:v>
                </c:pt>
              </c:numCache>
            </c:numRef>
          </c:val>
          <c:extLst>
            <c:ext xmlns:c16="http://schemas.microsoft.com/office/drawing/2014/chart" uri="{C3380CC4-5D6E-409C-BE32-E72D297353CC}">
              <c16:uniqueId val="{00000000-A045-464D-B3F7-477866CF8EF4}"/>
            </c:ext>
          </c:extLst>
        </c:ser>
        <c:dLbls>
          <c:showLegendKey val="0"/>
          <c:showVal val="0"/>
          <c:showCatName val="0"/>
          <c:showSerName val="0"/>
          <c:showPercent val="0"/>
          <c:showBubbleSize val="0"/>
        </c:dLbls>
        <c:gapWidth val="219"/>
        <c:overlap val="-27"/>
        <c:axId val="533953904"/>
        <c:axId val="533954232"/>
      </c:barChart>
      <c:catAx>
        <c:axId val="5339539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First</a:t>
                </a:r>
                <a:r>
                  <a:rPr lang="en-US" baseline="0"/>
                  <a:t> Nations adults Mental Health contacts</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3954232"/>
        <c:crosses val="autoZero"/>
        <c:auto val="1"/>
        <c:lblAlgn val="ctr"/>
        <c:lblOffset val="100"/>
        <c:noMultiLvlLbl val="0"/>
      </c:catAx>
      <c:valAx>
        <c:axId val="533954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r>
                  <a:rPr lang="en-US" sz="2000" baseline="0"/>
                  <a:t> of FN Adults</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395390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Sense</a:t>
            </a:r>
            <a:r>
              <a:rPr lang="en-US" sz="2400" b="1" baseline="0" dirty="0">
                <a:solidFill>
                  <a:schemeClr val="tx1"/>
                </a:solidFill>
              </a:rPr>
              <a:t> of Belonging by Health Conditions</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Relationship!$C$37</c:f>
              <c:strCache>
                <c:ptCount val="1"/>
                <c:pt idx="0">
                  <c:v>none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Relationship!$D$36:$E$36</c:f>
              <c:strCache>
                <c:ptCount val="2"/>
                <c:pt idx="0">
                  <c:v>Adults(%)</c:v>
                </c:pt>
                <c:pt idx="1">
                  <c:v>Youth(%)</c:v>
                </c:pt>
              </c:strCache>
            </c:strRef>
          </c:cat>
          <c:val>
            <c:numRef>
              <c:f>Relationship!$D$37:$E$37</c:f>
              <c:numCache>
                <c:formatCode>General</c:formatCode>
                <c:ptCount val="2"/>
                <c:pt idx="0">
                  <c:v>81.2</c:v>
                </c:pt>
                <c:pt idx="1">
                  <c:v>77.5</c:v>
                </c:pt>
              </c:numCache>
            </c:numRef>
          </c:val>
          <c:extLst>
            <c:ext xmlns:c16="http://schemas.microsoft.com/office/drawing/2014/chart" uri="{C3380CC4-5D6E-409C-BE32-E72D297353CC}">
              <c16:uniqueId val="{00000000-4C9E-4FAD-8FA6-653EFD60BDF7}"/>
            </c:ext>
          </c:extLst>
        </c:ser>
        <c:ser>
          <c:idx val="1"/>
          <c:order val="1"/>
          <c:tx>
            <c:strRef>
              <c:f>Relationship!$C$38</c:f>
              <c:strCache>
                <c:ptCount val="1"/>
                <c:pt idx="0">
                  <c:v>Having one or more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Relationship!$D$36:$E$36</c:f>
              <c:strCache>
                <c:ptCount val="2"/>
                <c:pt idx="0">
                  <c:v>Adults(%)</c:v>
                </c:pt>
                <c:pt idx="1">
                  <c:v>Youth(%)</c:v>
                </c:pt>
              </c:strCache>
            </c:strRef>
          </c:cat>
          <c:val>
            <c:numRef>
              <c:f>Relationship!$D$38:$E$38</c:f>
              <c:numCache>
                <c:formatCode>General</c:formatCode>
                <c:ptCount val="2"/>
                <c:pt idx="0">
                  <c:v>80.5</c:v>
                </c:pt>
                <c:pt idx="1">
                  <c:v>74.900000000000006</c:v>
                </c:pt>
              </c:numCache>
            </c:numRef>
          </c:val>
          <c:extLst>
            <c:ext xmlns:c16="http://schemas.microsoft.com/office/drawing/2014/chart" uri="{C3380CC4-5D6E-409C-BE32-E72D297353CC}">
              <c16:uniqueId val="{00000001-4C9E-4FAD-8FA6-653EFD60BDF7}"/>
            </c:ext>
          </c:extLst>
        </c:ser>
        <c:dLbls>
          <c:showLegendKey val="0"/>
          <c:showVal val="0"/>
          <c:showCatName val="0"/>
          <c:showSerName val="0"/>
          <c:showPercent val="0"/>
          <c:showBubbleSize val="0"/>
        </c:dLbls>
        <c:gapWidth val="219"/>
        <c:overlap val="-27"/>
        <c:axId val="530190144"/>
        <c:axId val="530192768"/>
      </c:barChart>
      <c:catAx>
        <c:axId val="53019014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Those</a:t>
                </a:r>
                <a:r>
                  <a:rPr lang="en-US" sz="2000" baseline="0"/>
                  <a:t> have reported a health condition</a:t>
                </a:r>
                <a:endParaRPr lang="en-US" sz="200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0192768"/>
        <c:crosses val="autoZero"/>
        <c:auto val="1"/>
        <c:lblAlgn val="ctr"/>
        <c:lblOffset val="100"/>
        <c:noMultiLvlLbl val="0"/>
      </c:catAx>
      <c:valAx>
        <c:axId val="530192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 % of FN Adults and Youth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0190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Self-reported</a:t>
            </a:r>
            <a:r>
              <a:rPr lang="en-US" sz="2400" b="1" baseline="0" dirty="0">
                <a:solidFill>
                  <a:schemeClr val="tx1"/>
                </a:solidFill>
              </a:rPr>
              <a:t> experience of racism by age group in the past 12 months</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Relationship!$C$51</c:f>
              <c:strCache>
                <c:ptCount val="1"/>
                <c:pt idx="0">
                  <c:v>18-29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Relationship!$D$50</c:f>
              <c:strCache>
                <c:ptCount val="1"/>
                <c:pt idx="0">
                  <c:v>%</c:v>
                </c:pt>
              </c:strCache>
            </c:strRef>
          </c:cat>
          <c:val>
            <c:numRef>
              <c:f>Relationship!$D$51</c:f>
              <c:numCache>
                <c:formatCode>General</c:formatCode>
                <c:ptCount val="1"/>
                <c:pt idx="0">
                  <c:v>23.4</c:v>
                </c:pt>
              </c:numCache>
            </c:numRef>
          </c:val>
          <c:extLst>
            <c:ext xmlns:c16="http://schemas.microsoft.com/office/drawing/2014/chart" uri="{C3380CC4-5D6E-409C-BE32-E72D297353CC}">
              <c16:uniqueId val="{00000000-148B-4C2C-A0CE-5263C021EB89}"/>
            </c:ext>
          </c:extLst>
        </c:ser>
        <c:ser>
          <c:idx val="1"/>
          <c:order val="1"/>
          <c:tx>
            <c:strRef>
              <c:f>Relationship!$C$52</c:f>
              <c:strCache>
                <c:ptCount val="1"/>
                <c:pt idx="0">
                  <c:v>30-49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Relationship!$D$50</c:f>
              <c:strCache>
                <c:ptCount val="1"/>
                <c:pt idx="0">
                  <c:v>%</c:v>
                </c:pt>
              </c:strCache>
            </c:strRef>
          </c:cat>
          <c:val>
            <c:numRef>
              <c:f>Relationship!$D$52</c:f>
              <c:numCache>
                <c:formatCode>General</c:formatCode>
                <c:ptCount val="1"/>
                <c:pt idx="0">
                  <c:v>25.6</c:v>
                </c:pt>
              </c:numCache>
            </c:numRef>
          </c:val>
          <c:extLst>
            <c:ext xmlns:c16="http://schemas.microsoft.com/office/drawing/2014/chart" uri="{C3380CC4-5D6E-409C-BE32-E72D297353CC}">
              <c16:uniqueId val="{00000001-148B-4C2C-A0CE-5263C021EB89}"/>
            </c:ext>
          </c:extLst>
        </c:ser>
        <c:ser>
          <c:idx val="2"/>
          <c:order val="2"/>
          <c:tx>
            <c:strRef>
              <c:f>Relationship!$C$53</c:f>
              <c:strCache>
                <c:ptCount val="1"/>
                <c:pt idx="0">
                  <c:v>&gt;= 50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Relationship!$D$50</c:f>
              <c:strCache>
                <c:ptCount val="1"/>
                <c:pt idx="0">
                  <c:v>%</c:v>
                </c:pt>
              </c:strCache>
            </c:strRef>
          </c:cat>
          <c:val>
            <c:numRef>
              <c:f>Relationship!$D$53</c:f>
              <c:numCache>
                <c:formatCode>General</c:formatCode>
                <c:ptCount val="1"/>
                <c:pt idx="0">
                  <c:v>22.9</c:v>
                </c:pt>
              </c:numCache>
            </c:numRef>
          </c:val>
          <c:extLst>
            <c:ext xmlns:c16="http://schemas.microsoft.com/office/drawing/2014/chart" uri="{C3380CC4-5D6E-409C-BE32-E72D297353CC}">
              <c16:uniqueId val="{00000002-148B-4C2C-A0CE-5263C021EB89}"/>
            </c:ext>
          </c:extLst>
        </c:ser>
        <c:ser>
          <c:idx val="3"/>
          <c:order val="3"/>
          <c:tx>
            <c:strRef>
              <c:f>Relationship!$C$54</c:f>
              <c:strCache>
                <c:ptCount val="1"/>
                <c:pt idx="0">
                  <c:v>Overall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Relationship!$D$50</c:f>
              <c:strCache>
                <c:ptCount val="1"/>
                <c:pt idx="0">
                  <c:v>%</c:v>
                </c:pt>
              </c:strCache>
            </c:strRef>
          </c:cat>
          <c:val>
            <c:numRef>
              <c:f>Relationship!$D$54</c:f>
              <c:numCache>
                <c:formatCode>General</c:formatCode>
                <c:ptCount val="1"/>
                <c:pt idx="0">
                  <c:v>24.2</c:v>
                </c:pt>
              </c:numCache>
            </c:numRef>
          </c:val>
          <c:extLst>
            <c:ext xmlns:c16="http://schemas.microsoft.com/office/drawing/2014/chart" uri="{C3380CC4-5D6E-409C-BE32-E72D297353CC}">
              <c16:uniqueId val="{00000003-148B-4C2C-A0CE-5263C021EB89}"/>
            </c:ext>
          </c:extLst>
        </c:ser>
        <c:dLbls>
          <c:dLblPos val="ctr"/>
          <c:showLegendKey val="0"/>
          <c:showVal val="1"/>
          <c:showCatName val="0"/>
          <c:showSerName val="0"/>
          <c:showPercent val="0"/>
          <c:showBubbleSize val="0"/>
        </c:dLbls>
        <c:gapWidth val="150"/>
        <c:axId val="528903808"/>
        <c:axId val="528904792"/>
      </c:barChart>
      <c:catAx>
        <c:axId val="528903808"/>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First</a:t>
                </a:r>
                <a:r>
                  <a:rPr lang="en-US" sz="2000" baseline="0"/>
                  <a:t> Nations Age Group</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8904792"/>
        <c:crosses val="autoZero"/>
        <c:auto val="1"/>
        <c:lblAlgn val="ctr"/>
        <c:lblOffset val="100"/>
        <c:noMultiLvlLbl val="0"/>
      </c:catAx>
      <c:valAx>
        <c:axId val="528904792"/>
        <c:scaling>
          <c:orientation val="minMax"/>
          <c:max val="32"/>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r>
                  <a:rPr lang="en-US" sz="2000" baseline="0"/>
                  <a:t> of First Nations Age Group</a:t>
                </a:r>
                <a:endParaRPr lang="en-US" sz="200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8903808"/>
        <c:crosses val="autoZero"/>
        <c:crossBetween val="between"/>
      </c:valAx>
      <c:spPr>
        <a:noFill/>
        <a:ln>
          <a:noFill/>
        </a:ln>
        <a:effectLst/>
      </c:spPr>
    </c:plotArea>
    <c:legend>
      <c:legendPos val="r"/>
      <c:layout>
        <c:manualLayout>
          <c:xMode val="edge"/>
          <c:yMode val="edge"/>
          <c:x val="0.82116937432023906"/>
          <c:y val="0.37076395509725574"/>
          <c:w val="0.11426935722267165"/>
          <c:h val="0.2243425164426578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a:t>
            </a:r>
            <a:r>
              <a:rPr lang="en-US" sz="2400" b="1" baseline="0" dirty="0">
                <a:solidFill>
                  <a:schemeClr val="tx1"/>
                </a:solidFill>
              </a:rPr>
              <a:t> of self-reported racism by RHS Phase overall</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Relationship!$D$56</c:f>
              <c:strCache>
                <c:ptCount val="1"/>
                <c:pt idx="0">
                  <c:v>%</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Relationship!$C$57:$C$59</c:f>
              <c:strCache>
                <c:ptCount val="3"/>
                <c:pt idx="0">
                  <c:v>Phase 1</c:v>
                </c:pt>
                <c:pt idx="1">
                  <c:v>Phase 2</c:v>
                </c:pt>
                <c:pt idx="2">
                  <c:v>Phase 3</c:v>
                </c:pt>
              </c:strCache>
            </c:strRef>
          </c:cat>
          <c:val>
            <c:numRef>
              <c:f>Relationship!$D$57:$D$59</c:f>
              <c:numCache>
                <c:formatCode>General</c:formatCode>
                <c:ptCount val="3"/>
                <c:pt idx="0">
                  <c:v>37.9</c:v>
                </c:pt>
                <c:pt idx="1">
                  <c:v>32.6</c:v>
                </c:pt>
                <c:pt idx="2">
                  <c:v>24.2</c:v>
                </c:pt>
              </c:numCache>
            </c:numRef>
          </c:val>
          <c:smooth val="0"/>
          <c:extLst>
            <c:ext xmlns:c16="http://schemas.microsoft.com/office/drawing/2014/chart" uri="{C3380CC4-5D6E-409C-BE32-E72D297353CC}">
              <c16:uniqueId val="{00000000-F496-4C33-B58A-F9046894BA43}"/>
            </c:ext>
          </c:extLst>
        </c:ser>
        <c:dLbls>
          <c:dLblPos val="t"/>
          <c:showLegendKey val="0"/>
          <c:showVal val="1"/>
          <c:showCatName val="0"/>
          <c:showSerName val="0"/>
          <c:showPercent val="0"/>
          <c:showBubbleSize val="0"/>
        </c:dLbls>
        <c:smooth val="0"/>
        <c:axId val="460488784"/>
        <c:axId val="460482224"/>
      </c:lineChart>
      <c:catAx>
        <c:axId val="46048878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By</a:t>
                </a:r>
                <a:r>
                  <a:rPr lang="en-US" sz="2000" baseline="0" dirty="0"/>
                  <a:t> RHS Phase</a:t>
                </a:r>
                <a:endParaRPr lang="en-US" sz="2000" dirty="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60482224"/>
        <c:crosses val="autoZero"/>
        <c:auto val="1"/>
        <c:lblAlgn val="ctr"/>
        <c:lblOffset val="100"/>
        <c:noMultiLvlLbl val="0"/>
      </c:catAx>
      <c:valAx>
        <c:axId val="460482224"/>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a:t>
                </a:r>
                <a:r>
                  <a:rPr lang="en-US" sz="2000" baseline="0" dirty="0"/>
                  <a:t> of Respondents</a:t>
                </a:r>
                <a:endParaRPr lang="en-US" sz="2000"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60488784"/>
        <c:crosses val="autoZero"/>
        <c:crossBetween val="between"/>
      </c:valAx>
      <c:spPr>
        <a:noFill/>
        <a:ln>
          <a:solidFill>
            <a:schemeClr val="accent1">
              <a:alpha val="93000"/>
            </a:schemeClr>
          </a:solid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Physically</a:t>
            </a:r>
            <a:r>
              <a:rPr lang="en-US" sz="2400" b="1" baseline="0" dirty="0">
                <a:solidFill>
                  <a:schemeClr val="tx1"/>
                </a:solidFill>
              </a:rPr>
              <a:t> inactive by RHS phase, First Nations Adults</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Action!$D$36</c:f>
              <c:strCache>
                <c:ptCount val="1"/>
                <c:pt idx="0">
                  <c:v>Active</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Action!$C$37:$C$39</c:f>
              <c:strCache>
                <c:ptCount val="3"/>
                <c:pt idx="0">
                  <c:v>Phase 1</c:v>
                </c:pt>
                <c:pt idx="1">
                  <c:v>Phase 2</c:v>
                </c:pt>
                <c:pt idx="2">
                  <c:v>Phase 3</c:v>
                </c:pt>
              </c:strCache>
            </c:strRef>
          </c:cat>
          <c:val>
            <c:numRef>
              <c:f>Action!$D$37:$D$39</c:f>
              <c:numCache>
                <c:formatCode>General</c:formatCode>
                <c:ptCount val="3"/>
                <c:pt idx="0">
                  <c:v>78.7</c:v>
                </c:pt>
                <c:pt idx="1">
                  <c:v>74.8</c:v>
                </c:pt>
                <c:pt idx="2">
                  <c:v>43.4</c:v>
                </c:pt>
              </c:numCache>
            </c:numRef>
          </c:val>
          <c:smooth val="0"/>
          <c:extLst>
            <c:ext xmlns:c16="http://schemas.microsoft.com/office/drawing/2014/chart" uri="{C3380CC4-5D6E-409C-BE32-E72D297353CC}">
              <c16:uniqueId val="{00000000-0905-485E-8071-FAD30BD07B63}"/>
            </c:ext>
          </c:extLst>
        </c:ser>
        <c:ser>
          <c:idx val="1"/>
          <c:order val="1"/>
          <c:tx>
            <c:strRef>
              <c:f>Action!$E$36</c:f>
              <c:strCache>
                <c:ptCount val="1"/>
                <c:pt idx="0">
                  <c:v>Inactive</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Action!$C$37:$C$39</c:f>
              <c:strCache>
                <c:ptCount val="3"/>
                <c:pt idx="0">
                  <c:v>Phase 1</c:v>
                </c:pt>
                <c:pt idx="1">
                  <c:v>Phase 2</c:v>
                </c:pt>
                <c:pt idx="2">
                  <c:v>Phase 3</c:v>
                </c:pt>
              </c:strCache>
            </c:strRef>
          </c:cat>
          <c:val>
            <c:numRef>
              <c:f>Action!$E$37:$E$39</c:f>
              <c:numCache>
                <c:formatCode>General</c:formatCode>
                <c:ptCount val="3"/>
                <c:pt idx="0">
                  <c:v>21.3</c:v>
                </c:pt>
                <c:pt idx="1">
                  <c:v>25.2</c:v>
                </c:pt>
                <c:pt idx="2">
                  <c:v>56.6</c:v>
                </c:pt>
              </c:numCache>
            </c:numRef>
          </c:val>
          <c:smooth val="0"/>
          <c:extLst>
            <c:ext xmlns:c16="http://schemas.microsoft.com/office/drawing/2014/chart" uri="{C3380CC4-5D6E-409C-BE32-E72D297353CC}">
              <c16:uniqueId val="{00000001-0905-485E-8071-FAD30BD07B63}"/>
            </c:ext>
          </c:extLst>
        </c:ser>
        <c:dLbls>
          <c:showLegendKey val="0"/>
          <c:showVal val="0"/>
          <c:showCatName val="0"/>
          <c:showSerName val="0"/>
          <c:showPercent val="0"/>
          <c:showBubbleSize val="0"/>
        </c:dLbls>
        <c:smooth val="0"/>
        <c:axId val="536365416"/>
        <c:axId val="536369352"/>
      </c:lineChart>
      <c:catAx>
        <c:axId val="53636541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By</a:t>
                </a:r>
                <a:r>
                  <a:rPr lang="en-US" sz="2000" baseline="0" dirty="0"/>
                  <a:t> Phase</a:t>
                </a:r>
                <a:endParaRPr lang="en-US" sz="2000" dirty="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6369352"/>
        <c:crosses val="autoZero"/>
        <c:auto val="1"/>
        <c:lblAlgn val="ctr"/>
        <c:lblOffset val="100"/>
        <c:noMultiLvlLbl val="0"/>
      </c:catAx>
      <c:valAx>
        <c:axId val="536369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r>
                  <a:rPr lang="en-US" sz="2000" baseline="0"/>
                  <a:t> of Firsf Nations Adults</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6365416"/>
        <c:crosses val="autoZero"/>
        <c:crossBetween val="between"/>
      </c:valAx>
      <c:spPr>
        <a:noFill/>
        <a:ln>
          <a:noFill/>
        </a:ln>
        <a:effectLst/>
      </c:spPr>
    </c:plotArea>
    <c:legend>
      <c:legendPos val="b"/>
      <c:layout>
        <c:manualLayout>
          <c:xMode val="edge"/>
          <c:yMode val="edge"/>
          <c:x val="0.20443252989390159"/>
          <c:y val="0.34865021912936328"/>
          <c:w val="0.24511977590526771"/>
          <c:h val="5.119436004424592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Reported</a:t>
            </a:r>
            <a:r>
              <a:rPr lang="en-US" sz="2400" b="1" baseline="0" dirty="0">
                <a:solidFill>
                  <a:schemeClr val="tx1"/>
                </a:solidFill>
              </a:rPr>
              <a:t> feeling of hopelessness(First Nations Adults), percentage</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Relationship!$D$65</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12-4333-B296-A802C12F17A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F12-4333-B296-A802C12F17A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F12-4333-B296-A802C12F17A8}"/>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Relationship!$C$66:$C$68</c:f>
              <c:strCache>
                <c:ptCount val="3"/>
                <c:pt idx="0">
                  <c:v>None of the time</c:v>
                </c:pt>
                <c:pt idx="1">
                  <c:v>A little/some times</c:v>
                </c:pt>
                <c:pt idx="2">
                  <c:v>All/most of the time</c:v>
                </c:pt>
              </c:strCache>
            </c:strRef>
          </c:cat>
          <c:val>
            <c:numRef>
              <c:f>Relationship!$D$66:$D$68</c:f>
              <c:numCache>
                <c:formatCode>General</c:formatCode>
                <c:ptCount val="3"/>
                <c:pt idx="0">
                  <c:v>70.8</c:v>
                </c:pt>
                <c:pt idx="1">
                  <c:v>25.7</c:v>
                </c:pt>
                <c:pt idx="2">
                  <c:v>3.5</c:v>
                </c:pt>
              </c:numCache>
            </c:numRef>
          </c:val>
          <c:extLst>
            <c:ext xmlns:c16="http://schemas.microsoft.com/office/drawing/2014/chart" uri="{C3380CC4-5D6E-409C-BE32-E72D297353CC}">
              <c16:uniqueId val="{00000006-2F12-4333-B296-A802C12F17A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dirty="0">
                <a:solidFill>
                  <a:schemeClr val="tx1"/>
                </a:solidFill>
              </a:rPr>
              <a:t>Top</a:t>
            </a:r>
            <a:r>
              <a:rPr lang="en-US" sz="2400" b="1" i="0" baseline="0" dirty="0">
                <a:solidFill>
                  <a:schemeClr val="tx1"/>
                </a:solidFill>
              </a:rPr>
              <a:t> reported community challenges by RHS phase*</a:t>
            </a:r>
            <a:endParaRPr lang="en-US" sz="2400" b="1" i="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Relationship!$C$85</c:f>
              <c:strCache>
                <c:ptCount val="1"/>
                <c:pt idx="0">
                  <c:v>Phase 1*</c:v>
                </c:pt>
              </c:strCache>
            </c:strRef>
          </c:tx>
          <c:spPr>
            <a:solidFill>
              <a:schemeClr val="accent1"/>
            </a:solidFill>
            <a:ln>
              <a:noFill/>
            </a:ln>
            <a:effectLst/>
          </c:spPr>
          <c:invertIfNegative val="0"/>
          <c:cat>
            <c:strRef>
              <c:f>Relationship!$D$84:$F$84</c:f>
              <c:strCache>
                <c:ptCount val="3"/>
                <c:pt idx="0">
                  <c:v>Alcohol and Drug use</c:v>
                </c:pt>
                <c:pt idx="1">
                  <c:v>Housing</c:v>
                </c:pt>
                <c:pt idx="2">
                  <c:v>Employment</c:v>
                </c:pt>
              </c:strCache>
            </c:strRef>
          </c:cat>
          <c:val>
            <c:numRef>
              <c:f>Relationship!$D$85:$F$85</c:f>
              <c:numCache>
                <c:formatCode>General</c:formatCode>
                <c:ptCount val="3"/>
              </c:numCache>
            </c:numRef>
          </c:val>
          <c:extLst>
            <c:ext xmlns:c16="http://schemas.microsoft.com/office/drawing/2014/chart" uri="{C3380CC4-5D6E-409C-BE32-E72D297353CC}">
              <c16:uniqueId val="{00000000-FC7A-49C3-BA61-ABA7A7C9BCA9}"/>
            </c:ext>
          </c:extLst>
        </c:ser>
        <c:ser>
          <c:idx val="1"/>
          <c:order val="1"/>
          <c:tx>
            <c:strRef>
              <c:f>Relationship!$C$86</c:f>
              <c:strCache>
                <c:ptCount val="1"/>
                <c:pt idx="0">
                  <c:v>Phase 2</c:v>
                </c:pt>
              </c:strCache>
            </c:strRef>
          </c:tx>
          <c:spPr>
            <a:solidFill>
              <a:schemeClr val="accent2"/>
            </a:solidFill>
            <a:ln>
              <a:noFill/>
            </a:ln>
            <a:effectLst/>
          </c:spPr>
          <c:invertIfNegative val="0"/>
          <c:cat>
            <c:strRef>
              <c:f>Relationship!$D$84:$F$84</c:f>
              <c:strCache>
                <c:ptCount val="3"/>
                <c:pt idx="0">
                  <c:v>Alcohol and Drug use</c:v>
                </c:pt>
                <c:pt idx="1">
                  <c:v>Housing</c:v>
                </c:pt>
                <c:pt idx="2">
                  <c:v>Employment</c:v>
                </c:pt>
              </c:strCache>
            </c:strRef>
          </c:cat>
          <c:val>
            <c:numRef>
              <c:f>Relationship!$D$86:$F$86</c:f>
              <c:numCache>
                <c:formatCode>General</c:formatCode>
                <c:ptCount val="3"/>
                <c:pt idx="0">
                  <c:v>82.6</c:v>
                </c:pt>
                <c:pt idx="1">
                  <c:v>70.7</c:v>
                </c:pt>
                <c:pt idx="2">
                  <c:v>65.900000000000006</c:v>
                </c:pt>
              </c:numCache>
            </c:numRef>
          </c:val>
          <c:extLst>
            <c:ext xmlns:c16="http://schemas.microsoft.com/office/drawing/2014/chart" uri="{C3380CC4-5D6E-409C-BE32-E72D297353CC}">
              <c16:uniqueId val="{00000001-FC7A-49C3-BA61-ABA7A7C9BCA9}"/>
            </c:ext>
          </c:extLst>
        </c:ser>
        <c:ser>
          <c:idx val="2"/>
          <c:order val="2"/>
          <c:tx>
            <c:strRef>
              <c:f>Relationship!$C$87</c:f>
              <c:strCache>
                <c:ptCount val="1"/>
                <c:pt idx="0">
                  <c:v>Phase 3</c:v>
                </c:pt>
              </c:strCache>
            </c:strRef>
          </c:tx>
          <c:spPr>
            <a:solidFill>
              <a:schemeClr val="accent3"/>
            </a:solidFill>
            <a:ln>
              <a:noFill/>
            </a:ln>
            <a:effectLst/>
          </c:spPr>
          <c:invertIfNegative val="0"/>
          <c:cat>
            <c:strRef>
              <c:f>Relationship!$D$84:$F$84</c:f>
              <c:strCache>
                <c:ptCount val="3"/>
                <c:pt idx="0">
                  <c:v>Alcohol and Drug use</c:v>
                </c:pt>
                <c:pt idx="1">
                  <c:v>Housing</c:v>
                </c:pt>
                <c:pt idx="2">
                  <c:v>Employment</c:v>
                </c:pt>
              </c:strCache>
            </c:strRef>
          </c:cat>
          <c:val>
            <c:numRef>
              <c:f>Relationship!$D$87:$F$87</c:f>
              <c:numCache>
                <c:formatCode>General</c:formatCode>
                <c:ptCount val="3"/>
                <c:pt idx="0">
                  <c:v>80.3</c:v>
                </c:pt>
                <c:pt idx="1">
                  <c:v>63.1</c:v>
                </c:pt>
                <c:pt idx="2">
                  <c:v>61.6</c:v>
                </c:pt>
              </c:numCache>
            </c:numRef>
          </c:val>
          <c:extLst>
            <c:ext xmlns:c16="http://schemas.microsoft.com/office/drawing/2014/chart" uri="{C3380CC4-5D6E-409C-BE32-E72D297353CC}">
              <c16:uniqueId val="{00000002-FC7A-49C3-BA61-ABA7A7C9BCA9}"/>
            </c:ext>
          </c:extLst>
        </c:ser>
        <c:dLbls>
          <c:showLegendKey val="0"/>
          <c:showVal val="0"/>
          <c:showCatName val="0"/>
          <c:showSerName val="0"/>
          <c:showPercent val="0"/>
          <c:showBubbleSize val="0"/>
        </c:dLbls>
        <c:gapWidth val="182"/>
        <c:axId val="583138336"/>
        <c:axId val="583138664"/>
      </c:barChart>
      <c:catAx>
        <c:axId val="58313833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Reported</a:t>
                </a:r>
                <a:r>
                  <a:rPr lang="en-US" sz="2000" baseline="0" dirty="0"/>
                  <a:t> Community Challenges</a:t>
                </a:r>
                <a:endParaRPr lang="en-US" sz="2000" dirty="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83138664"/>
        <c:crosses val="autoZero"/>
        <c:auto val="1"/>
        <c:lblAlgn val="ctr"/>
        <c:lblOffset val="100"/>
        <c:noMultiLvlLbl val="0"/>
      </c:catAx>
      <c:valAx>
        <c:axId val="583138664"/>
        <c:scaling>
          <c:orientation val="minMax"/>
          <c:min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a:t>
                </a:r>
                <a:r>
                  <a:rPr lang="en-US" sz="2000" baseline="0" dirty="0"/>
                  <a:t> of Respondents</a:t>
                </a:r>
                <a:endParaRPr lang="en-US" sz="2000"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83138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dirty="0">
                <a:solidFill>
                  <a:schemeClr val="tx1"/>
                </a:solidFill>
              </a:rPr>
              <a:t>%</a:t>
            </a:r>
            <a:r>
              <a:rPr lang="en-US" sz="2400" b="1" i="0" baseline="0" dirty="0">
                <a:solidFill>
                  <a:schemeClr val="tx1"/>
                </a:solidFill>
              </a:rPr>
              <a:t> of First Nations who accessed health care </a:t>
            </a:r>
            <a:endParaRPr lang="en-US" sz="2400" b="1" i="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Reason!$D$18</c:f>
              <c:strCache>
                <c:ptCount val="1"/>
                <c:pt idx="0">
                  <c:v>Visited a doctor or nurse(%)</c:v>
                </c:pt>
              </c:strCache>
            </c:strRef>
          </c:tx>
          <c:spPr>
            <a:solidFill>
              <a:schemeClr val="accent1"/>
            </a:solidFill>
            <a:ln>
              <a:noFill/>
            </a:ln>
            <a:effectLst/>
          </c:spPr>
          <c:invertIfNegative val="0"/>
          <c:cat>
            <c:strRef>
              <c:f>Reason!$C$19:$C$21</c:f>
              <c:strCache>
                <c:ptCount val="3"/>
                <c:pt idx="0">
                  <c:v>no conditions</c:v>
                </c:pt>
                <c:pt idx="1">
                  <c:v>1</c:v>
                </c:pt>
                <c:pt idx="2">
                  <c:v>more than 1</c:v>
                </c:pt>
              </c:strCache>
            </c:strRef>
          </c:cat>
          <c:val>
            <c:numRef>
              <c:f>Reason!$D$19:$D$21</c:f>
              <c:numCache>
                <c:formatCode>0.0</c:formatCode>
                <c:ptCount val="3"/>
                <c:pt idx="0" formatCode="General">
                  <c:v>16</c:v>
                </c:pt>
                <c:pt idx="1">
                  <c:v>84</c:v>
                </c:pt>
                <c:pt idx="2" formatCode="General">
                  <c:v>92.2</c:v>
                </c:pt>
              </c:numCache>
            </c:numRef>
          </c:val>
          <c:extLst>
            <c:ext xmlns:c16="http://schemas.microsoft.com/office/drawing/2014/chart" uri="{C3380CC4-5D6E-409C-BE32-E72D297353CC}">
              <c16:uniqueId val="{00000000-A0C6-44AC-A050-D94B608AAD10}"/>
            </c:ext>
          </c:extLst>
        </c:ser>
        <c:ser>
          <c:idx val="1"/>
          <c:order val="1"/>
          <c:tx>
            <c:strRef>
              <c:f>Reason!$E$18</c:f>
              <c:strCache>
                <c:ptCount val="1"/>
                <c:pt idx="0">
                  <c:v>Traditional healer(%)</c:v>
                </c:pt>
              </c:strCache>
            </c:strRef>
          </c:tx>
          <c:spPr>
            <a:solidFill>
              <a:schemeClr val="accent2"/>
            </a:solidFill>
            <a:ln>
              <a:noFill/>
            </a:ln>
            <a:effectLst/>
          </c:spPr>
          <c:invertIfNegative val="0"/>
          <c:cat>
            <c:strRef>
              <c:f>Reason!$C$19:$C$21</c:f>
              <c:strCache>
                <c:ptCount val="3"/>
                <c:pt idx="0">
                  <c:v>no conditions</c:v>
                </c:pt>
                <c:pt idx="1">
                  <c:v>1</c:v>
                </c:pt>
                <c:pt idx="2">
                  <c:v>more than 1</c:v>
                </c:pt>
              </c:strCache>
            </c:strRef>
          </c:cat>
          <c:val>
            <c:numRef>
              <c:f>Reason!$E$19:$E$21</c:f>
              <c:numCache>
                <c:formatCode>0.0</c:formatCode>
                <c:ptCount val="3"/>
                <c:pt idx="0" formatCode="General">
                  <c:v>21.9</c:v>
                </c:pt>
                <c:pt idx="1">
                  <c:v>27</c:v>
                </c:pt>
                <c:pt idx="2" formatCode="General">
                  <c:v>34.299999999999997</c:v>
                </c:pt>
              </c:numCache>
            </c:numRef>
          </c:val>
          <c:extLst>
            <c:ext xmlns:c16="http://schemas.microsoft.com/office/drawing/2014/chart" uri="{C3380CC4-5D6E-409C-BE32-E72D297353CC}">
              <c16:uniqueId val="{00000001-A0C6-44AC-A050-D94B608AAD10}"/>
            </c:ext>
          </c:extLst>
        </c:ser>
        <c:dLbls>
          <c:showLegendKey val="0"/>
          <c:showVal val="0"/>
          <c:showCatName val="0"/>
          <c:showSerName val="0"/>
          <c:showPercent val="0"/>
          <c:showBubbleSize val="0"/>
        </c:dLbls>
        <c:gapWidth val="219"/>
        <c:overlap val="-27"/>
        <c:axId val="459514992"/>
        <c:axId val="459514008"/>
      </c:barChart>
      <c:catAx>
        <c:axId val="45951499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First</a:t>
                </a:r>
                <a:r>
                  <a:rPr lang="en-US" sz="2000" baseline="0"/>
                  <a:t> Nations who reported health conditions</a:t>
                </a:r>
                <a:endParaRPr lang="en-US" sz="200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59514008"/>
        <c:crosses val="autoZero"/>
        <c:auto val="1"/>
        <c:lblAlgn val="ctr"/>
        <c:lblOffset val="100"/>
        <c:noMultiLvlLbl val="0"/>
      </c:catAx>
      <c:valAx>
        <c:axId val="459514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r>
                  <a:rPr lang="en-US" sz="2000" baseline="0"/>
                  <a:t> of First Nations </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59514992"/>
        <c:crosses val="autoZero"/>
        <c:crossBetween val="between"/>
      </c:valAx>
      <c:spPr>
        <a:noFill/>
        <a:ln>
          <a:noFill/>
        </a:ln>
        <a:effectLst/>
      </c:spPr>
    </c:plotArea>
    <c:legend>
      <c:legendPos val="b"/>
      <c:layout>
        <c:manualLayout>
          <c:xMode val="edge"/>
          <c:yMode val="edge"/>
          <c:x val="9.3070220898029812E-2"/>
          <c:y val="0.11184094123157957"/>
          <c:w val="0.66152974628171479"/>
          <c:h val="7.812554680664918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Quality of </a:t>
            </a:r>
            <a:r>
              <a:rPr lang="en-US" sz="2400" b="1" baseline="0" dirty="0">
                <a:solidFill>
                  <a:schemeClr val="tx1"/>
                </a:solidFill>
              </a:rPr>
              <a:t>health care of First Nations Adults who rated health care better than Canadians(Phase 2)</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B1F-4B62-B195-6118664FDF4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B1F-4B62-B195-6118664FDF4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B1F-4B62-B195-6118664FDF47}"/>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DB1F-4B62-B195-6118664FDF47}"/>
                </c:ext>
              </c:extLst>
            </c:dLbl>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DB1F-4B62-B195-6118664FDF47}"/>
                </c:ext>
              </c:extLst>
            </c:dLbl>
            <c:dLbl>
              <c:idx val="2"/>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5-DB1F-4B62-B195-6118664FDF4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Reason!$C$32:$C$34</c:f>
              <c:strCache>
                <c:ptCount val="3"/>
                <c:pt idx="0">
                  <c:v>Better access</c:v>
                </c:pt>
                <c:pt idx="1">
                  <c:v>Less Access</c:v>
                </c:pt>
                <c:pt idx="2">
                  <c:v>Same level of access</c:v>
                </c:pt>
              </c:strCache>
            </c:strRef>
          </c:cat>
          <c:val>
            <c:numRef>
              <c:f>Reason!$D$32:$D$34</c:f>
              <c:numCache>
                <c:formatCode>General</c:formatCode>
                <c:ptCount val="3"/>
                <c:pt idx="0">
                  <c:v>12.4</c:v>
                </c:pt>
                <c:pt idx="1">
                  <c:v>38.5</c:v>
                </c:pt>
                <c:pt idx="2">
                  <c:v>49.1</c:v>
                </c:pt>
              </c:numCache>
            </c:numRef>
          </c:val>
          <c:extLst>
            <c:ext xmlns:c16="http://schemas.microsoft.com/office/drawing/2014/chart" uri="{C3380CC4-5D6E-409C-BE32-E72D297353CC}">
              <c16:uniqueId val="{00000006-DB1F-4B62-B195-6118664FDF4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Unemployment rate by RHS phase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Reason!$D$78</c:f>
              <c:strCache>
                <c:ptCount val="1"/>
                <c:pt idx="0">
                  <c:v>%</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Reason!$C$79:$C$81</c:f>
              <c:strCache>
                <c:ptCount val="3"/>
                <c:pt idx="0">
                  <c:v>Phase 1</c:v>
                </c:pt>
                <c:pt idx="1">
                  <c:v>Phase2</c:v>
                </c:pt>
                <c:pt idx="2">
                  <c:v>Phase 3</c:v>
                </c:pt>
              </c:strCache>
            </c:strRef>
          </c:cat>
          <c:val>
            <c:numRef>
              <c:f>Reason!$D$79:$D$81</c:f>
              <c:numCache>
                <c:formatCode>General</c:formatCode>
                <c:ptCount val="3"/>
                <c:pt idx="0">
                  <c:v>48.8</c:v>
                </c:pt>
                <c:pt idx="1">
                  <c:v>47.2</c:v>
                </c:pt>
                <c:pt idx="2">
                  <c:v>47.1</c:v>
                </c:pt>
              </c:numCache>
            </c:numRef>
          </c:val>
          <c:smooth val="0"/>
          <c:extLst>
            <c:ext xmlns:c16="http://schemas.microsoft.com/office/drawing/2014/chart" uri="{C3380CC4-5D6E-409C-BE32-E72D297353CC}">
              <c16:uniqueId val="{00000000-4091-4DE2-B099-3723A8719A43}"/>
            </c:ext>
          </c:extLst>
        </c:ser>
        <c:dLbls>
          <c:showLegendKey val="0"/>
          <c:showVal val="0"/>
          <c:showCatName val="0"/>
          <c:showSerName val="0"/>
          <c:showPercent val="0"/>
          <c:showBubbleSize val="0"/>
        </c:dLbls>
        <c:smooth val="0"/>
        <c:axId val="361637280"/>
        <c:axId val="361638264"/>
      </c:lineChart>
      <c:catAx>
        <c:axId val="36163728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By RHS Phase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1638264"/>
        <c:crosses val="autoZero"/>
        <c:auto val="1"/>
        <c:lblAlgn val="ctr"/>
        <c:lblOffset val="100"/>
        <c:noMultiLvlLbl val="0"/>
      </c:catAx>
      <c:valAx>
        <c:axId val="361638264"/>
        <c:scaling>
          <c:orientation val="minMax"/>
          <c:max val="55"/>
          <c:min val="3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 of respondents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1637280"/>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Household</a:t>
            </a:r>
            <a:r>
              <a:rPr lang="en-US" sz="2400" b="1" baseline="0" dirty="0">
                <a:solidFill>
                  <a:schemeClr val="tx1"/>
                </a:solidFill>
              </a:rPr>
              <a:t> characteristics and composition(Crowding Index)</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Reason!$C$49</c:f>
              <c:strCache>
                <c:ptCount val="1"/>
                <c:pt idx="0">
                  <c:v>%</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Reason!$B$50:$B$52</c:f>
              <c:strCache>
                <c:ptCount val="3"/>
                <c:pt idx="0">
                  <c:v>Phase 1</c:v>
                </c:pt>
                <c:pt idx="1">
                  <c:v>Phase 2</c:v>
                </c:pt>
                <c:pt idx="2">
                  <c:v>Phase 3</c:v>
                </c:pt>
              </c:strCache>
            </c:strRef>
          </c:cat>
          <c:val>
            <c:numRef>
              <c:f>Reason!$C$50:$C$52</c:f>
              <c:numCache>
                <c:formatCode>General</c:formatCode>
                <c:ptCount val="3"/>
                <c:pt idx="0">
                  <c:v>17.2</c:v>
                </c:pt>
                <c:pt idx="1">
                  <c:v>23.4</c:v>
                </c:pt>
                <c:pt idx="2">
                  <c:v>24.1</c:v>
                </c:pt>
              </c:numCache>
            </c:numRef>
          </c:val>
          <c:smooth val="0"/>
          <c:extLst>
            <c:ext xmlns:c16="http://schemas.microsoft.com/office/drawing/2014/chart" uri="{C3380CC4-5D6E-409C-BE32-E72D297353CC}">
              <c16:uniqueId val="{00000000-E939-42C2-99A7-5E40D3731C5A}"/>
            </c:ext>
          </c:extLst>
        </c:ser>
        <c:dLbls>
          <c:showLegendKey val="0"/>
          <c:showVal val="0"/>
          <c:showCatName val="0"/>
          <c:showSerName val="0"/>
          <c:showPercent val="0"/>
          <c:showBubbleSize val="0"/>
        </c:dLbls>
        <c:smooth val="0"/>
        <c:axId val="538171944"/>
        <c:axId val="538172928"/>
      </c:lineChart>
      <c:catAx>
        <c:axId val="53817194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By</a:t>
                </a:r>
                <a:r>
                  <a:rPr lang="en-US" sz="2000" baseline="0" dirty="0"/>
                  <a:t> RHS Phase</a:t>
                </a:r>
                <a:endParaRPr lang="en-US" sz="2000" dirty="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8172928"/>
        <c:crosses val="autoZero"/>
        <c:auto val="1"/>
        <c:lblAlgn val="ctr"/>
        <c:lblOffset val="100"/>
        <c:noMultiLvlLbl val="0"/>
      </c:catAx>
      <c:valAx>
        <c:axId val="538172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r>
                  <a:rPr lang="en-US" sz="2000" baseline="0"/>
                  <a:t> of respondents</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817194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House</a:t>
            </a:r>
            <a:r>
              <a:rPr lang="en-US" sz="2400" b="1" baseline="0" dirty="0">
                <a:solidFill>
                  <a:schemeClr val="tx1"/>
                </a:solidFill>
              </a:rPr>
              <a:t>hold income under $30,000 by RHS phase</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Reason!$D$63</c:f>
              <c:strCache>
                <c:ptCount val="1"/>
                <c:pt idx="0">
                  <c:v>%</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Reason!$C$64:$C$66</c:f>
              <c:strCache>
                <c:ptCount val="3"/>
                <c:pt idx="0">
                  <c:v>Phase 1</c:v>
                </c:pt>
                <c:pt idx="1">
                  <c:v>Phase 2</c:v>
                </c:pt>
                <c:pt idx="2">
                  <c:v>Phase 3</c:v>
                </c:pt>
              </c:strCache>
            </c:strRef>
          </c:cat>
          <c:val>
            <c:numRef>
              <c:f>Reason!$D$64:$D$66</c:f>
              <c:numCache>
                <c:formatCode>General</c:formatCode>
                <c:ptCount val="3"/>
                <c:pt idx="0">
                  <c:v>50.2</c:v>
                </c:pt>
                <c:pt idx="1">
                  <c:v>57</c:v>
                </c:pt>
                <c:pt idx="2">
                  <c:v>56.8</c:v>
                </c:pt>
              </c:numCache>
            </c:numRef>
          </c:val>
          <c:smooth val="0"/>
          <c:extLst>
            <c:ext xmlns:c16="http://schemas.microsoft.com/office/drawing/2014/chart" uri="{C3380CC4-5D6E-409C-BE32-E72D297353CC}">
              <c16:uniqueId val="{00000000-B2B3-47F4-8D6A-494DFDD881D1}"/>
            </c:ext>
          </c:extLst>
        </c:ser>
        <c:dLbls>
          <c:showLegendKey val="0"/>
          <c:showVal val="0"/>
          <c:showCatName val="0"/>
          <c:showSerName val="0"/>
          <c:showPercent val="0"/>
          <c:showBubbleSize val="0"/>
        </c:dLbls>
        <c:smooth val="0"/>
        <c:axId val="538111512"/>
        <c:axId val="538117744"/>
      </c:lineChart>
      <c:catAx>
        <c:axId val="53811151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By</a:t>
                </a:r>
                <a:r>
                  <a:rPr lang="en-US" sz="2000" baseline="0"/>
                  <a:t> RHS phase</a:t>
                </a:r>
                <a:endParaRPr lang="en-US" sz="200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8117744"/>
        <c:crosses val="autoZero"/>
        <c:auto val="1"/>
        <c:lblAlgn val="ctr"/>
        <c:lblOffset val="100"/>
        <c:noMultiLvlLbl val="0"/>
      </c:catAx>
      <c:valAx>
        <c:axId val="538117744"/>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r>
                  <a:rPr lang="en-US" sz="2000" baseline="0"/>
                  <a:t> of respondents</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8111512"/>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Attainment</a:t>
            </a:r>
            <a:r>
              <a:rPr lang="en-US" sz="2400" b="1" baseline="0" dirty="0">
                <a:solidFill>
                  <a:schemeClr val="tx1"/>
                </a:solidFill>
              </a:rPr>
              <a:t> of Education, High school or higher, by RHS phase</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Reason!$D$86</c:f>
              <c:strCache>
                <c:ptCount val="1"/>
                <c:pt idx="0">
                  <c:v>%</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Reason!$C$87:$C$89</c:f>
              <c:strCache>
                <c:ptCount val="3"/>
                <c:pt idx="0">
                  <c:v>Phase 1</c:v>
                </c:pt>
                <c:pt idx="1">
                  <c:v>Phase 2</c:v>
                </c:pt>
                <c:pt idx="2">
                  <c:v>Phase 3</c:v>
                </c:pt>
              </c:strCache>
            </c:strRef>
          </c:cat>
          <c:val>
            <c:numRef>
              <c:f>Reason!$D$87:$D$89</c:f>
              <c:numCache>
                <c:formatCode>General</c:formatCode>
                <c:ptCount val="3"/>
                <c:pt idx="0">
                  <c:v>47.6</c:v>
                </c:pt>
                <c:pt idx="1">
                  <c:v>60.1</c:v>
                </c:pt>
                <c:pt idx="2">
                  <c:v>66.3</c:v>
                </c:pt>
              </c:numCache>
            </c:numRef>
          </c:val>
          <c:smooth val="0"/>
          <c:extLst>
            <c:ext xmlns:c16="http://schemas.microsoft.com/office/drawing/2014/chart" uri="{C3380CC4-5D6E-409C-BE32-E72D297353CC}">
              <c16:uniqueId val="{00000000-EC7E-457D-AB71-FEA649ABD04D}"/>
            </c:ext>
          </c:extLst>
        </c:ser>
        <c:dLbls>
          <c:showLegendKey val="0"/>
          <c:showVal val="0"/>
          <c:showCatName val="0"/>
          <c:showSerName val="0"/>
          <c:showPercent val="0"/>
          <c:showBubbleSize val="0"/>
        </c:dLbls>
        <c:smooth val="0"/>
        <c:axId val="538222504"/>
        <c:axId val="538224144"/>
      </c:lineChart>
      <c:catAx>
        <c:axId val="53822250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By</a:t>
                </a:r>
                <a:r>
                  <a:rPr lang="en-US" sz="2000" baseline="0"/>
                  <a:t> RHS phas</a:t>
                </a:r>
                <a:r>
                  <a:rPr lang="en-US" sz="2000"/>
                  <a:t>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8224144"/>
        <c:crosses val="autoZero"/>
        <c:auto val="1"/>
        <c:lblAlgn val="ctr"/>
        <c:lblOffset val="100"/>
        <c:noMultiLvlLbl val="0"/>
      </c:catAx>
      <c:valAx>
        <c:axId val="538224144"/>
        <c:scaling>
          <c:orientation val="minMax"/>
          <c:min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r>
                  <a:rPr lang="en-US" sz="2000" baseline="0"/>
                  <a:t> of respondents</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822250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First</a:t>
            </a:r>
            <a:r>
              <a:rPr lang="en-US" sz="2400" b="1" baseline="0" dirty="0">
                <a:solidFill>
                  <a:schemeClr val="tx1"/>
                </a:solidFill>
              </a:rPr>
              <a:t> Nations adults who did not smoke by RHS phase</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Action!$D$54</c:f>
              <c:strCache>
                <c:ptCount val="1"/>
                <c:pt idx="0">
                  <c:v>Smoked</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Action!$C$55:$C$57</c:f>
              <c:strCache>
                <c:ptCount val="3"/>
                <c:pt idx="0">
                  <c:v>Phase 1</c:v>
                </c:pt>
                <c:pt idx="1">
                  <c:v>Phase 2</c:v>
                </c:pt>
                <c:pt idx="2">
                  <c:v>Phase 3</c:v>
                </c:pt>
              </c:strCache>
            </c:strRef>
          </c:cat>
          <c:val>
            <c:numRef>
              <c:f>Action!$D$55:$D$57</c:f>
              <c:numCache>
                <c:formatCode>General</c:formatCode>
                <c:ptCount val="3"/>
                <c:pt idx="0">
                  <c:v>58.8</c:v>
                </c:pt>
                <c:pt idx="1">
                  <c:v>56.9</c:v>
                </c:pt>
                <c:pt idx="2">
                  <c:v>53.3</c:v>
                </c:pt>
              </c:numCache>
            </c:numRef>
          </c:val>
          <c:smooth val="0"/>
          <c:extLst>
            <c:ext xmlns:c16="http://schemas.microsoft.com/office/drawing/2014/chart" uri="{C3380CC4-5D6E-409C-BE32-E72D297353CC}">
              <c16:uniqueId val="{00000000-E100-4E19-ABB5-17A3EED4E1D1}"/>
            </c:ext>
          </c:extLst>
        </c:ser>
        <c:ser>
          <c:idx val="1"/>
          <c:order val="1"/>
          <c:tx>
            <c:strRef>
              <c:f>Action!$E$54</c:f>
              <c:strCache>
                <c:ptCount val="1"/>
                <c:pt idx="0">
                  <c:v>Did not smoke</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Action!$C$55:$C$57</c:f>
              <c:strCache>
                <c:ptCount val="3"/>
                <c:pt idx="0">
                  <c:v>Phase 1</c:v>
                </c:pt>
                <c:pt idx="1">
                  <c:v>Phase 2</c:v>
                </c:pt>
                <c:pt idx="2">
                  <c:v>Phase 3</c:v>
                </c:pt>
              </c:strCache>
            </c:strRef>
          </c:cat>
          <c:val>
            <c:numRef>
              <c:f>Action!$E$55:$E$57</c:f>
              <c:numCache>
                <c:formatCode>General</c:formatCode>
                <c:ptCount val="3"/>
                <c:pt idx="0">
                  <c:v>41.2</c:v>
                </c:pt>
                <c:pt idx="1">
                  <c:v>43.1</c:v>
                </c:pt>
                <c:pt idx="2">
                  <c:v>46.7</c:v>
                </c:pt>
              </c:numCache>
            </c:numRef>
          </c:val>
          <c:smooth val="0"/>
          <c:extLst>
            <c:ext xmlns:c16="http://schemas.microsoft.com/office/drawing/2014/chart" uri="{C3380CC4-5D6E-409C-BE32-E72D297353CC}">
              <c16:uniqueId val="{00000001-E100-4E19-ABB5-17A3EED4E1D1}"/>
            </c:ext>
          </c:extLst>
        </c:ser>
        <c:dLbls>
          <c:showLegendKey val="0"/>
          <c:showVal val="0"/>
          <c:showCatName val="0"/>
          <c:showSerName val="0"/>
          <c:showPercent val="0"/>
          <c:showBubbleSize val="0"/>
        </c:dLbls>
        <c:smooth val="0"/>
        <c:axId val="346917896"/>
        <c:axId val="346918224"/>
      </c:lineChart>
      <c:catAx>
        <c:axId val="34691789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By Phase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46918224"/>
        <c:crosses val="autoZero"/>
        <c:auto val="1"/>
        <c:lblAlgn val="ctr"/>
        <c:lblOffset val="100"/>
        <c:noMultiLvlLbl val="0"/>
      </c:catAx>
      <c:valAx>
        <c:axId val="346918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r>
                  <a:rPr lang="en-US" sz="2000" baseline="0"/>
                  <a:t> of First Nations Adults</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46917896"/>
        <c:crosses val="autoZero"/>
        <c:crossBetween val="between"/>
      </c:valAx>
      <c:spPr>
        <a:solidFill>
          <a:schemeClr val="bg1"/>
        </a:solidFill>
        <a:ln>
          <a:noFill/>
        </a:ln>
        <a:effectLst/>
      </c:spPr>
    </c:plotArea>
    <c:legend>
      <c:legendPos val="b"/>
      <c:layout>
        <c:manualLayout>
          <c:xMode val="edge"/>
          <c:yMode val="edge"/>
          <c:x val="0.4566480848473416"/>
          <c:y val="0.52445332219972018"/>
          <c:w val="0.3418165051210158"/>
          <c:h val="5.119436004424592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Food</a:t>
            </a:r>
            <a:r>
              <a:rPr lang="en-US" sz="2400" b="1" baseline="0" dirty="0">
                <a:solidFill>
                  <a:schemeClr val="tx1"/>
                </a:solidFill>
              </a:rPr>
              <a:t> insecurity by RHS phase, First Nations Adults</a:t>
            </a:r>
            <a:endParaRPr lang="en-US" sz="2400" b="1" dirty="0">
              <a:solidFill>
                <a:schemeClr val="tx1"/>
              </a:solidFill>
            </a:endParaRPr>
          </a:p>
        </c:rich>
      </c:tx>
      <c:layout>
        <c:manualLayout>
          <c:xMode val="edge"/>
          <c:yMode val="edge"/>
          <c:x val="0.15320122484689414"/>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Action!$D$72:$D$73</c:f>
              <c:strCache>
                <c:ptCount val="2"/>
                <c:pt idx="0">
                  <c: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Action!$C$74:$C$75</c:f>
              <c:strCache>
                <c:ptCount val="2"/>
                <c:pt idx="0">
                  <c:v>Phase 2</c:v>
                </c:pt>
                <c:pt idx="1">
                  <c:v>Phase 3</c:v>
                </c:pt>
              </c:strCache>
            </c:strRef>
          </c:cat>
          <c:val>
            <c:numRef>
              <c:f>Action!$D$74:$D$75</c:f>
              <c:numCache>
                <c:formatCode>General</c:formatCode>
                <c:ptCount val="2"/>
                <c:pt idx="0">
                  <c:v>54.2</c:v>
                </c:pt>
                <c:pt idx="1">
                  <c:v>50.8</c:v>
                </c:pt>
              </c:numCache>
            </c:numRef>
          </c:val>
          <c:extLst>
            <c:ext xmlns:c16="http://schemas.microsoft.com/office/drawing/2014/chart" uri="{C3380CC4-5D6E-409C-BE32-E72D297353CC}">
              <c16:uniqueId val="{00000000-8D3C-4EA3-99A9-1CB8C7482F52}"/>
            </c:ext>
          </c:extLst>
        </c:ser>
        <c:dLbls>
          <c:showLegendKey val="0"/>
          <c:showVal val="0"/>
          <c:showCatName val="0"/>
          <c:showSerName val="0"/>
          <c:showPercent val="0"/>
          <c:showBubbleSize val="0"/>
        </c:dLbls>
        <c:gapWidth val="150"/>
        <c:axId val="424275200"/>
        <c:axId val="424275528"/>
      </c:barChart>
      <c:catAx>
        <c:axId val="42427520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By</a:t>
                </a:r>
                <a:r>
                  <a:rPr lang="en-US" sz="1600" baseline="0"/>
                  <a:t> </a:t>
                </a:r>
                <a:r>
                  <a:rPr lang="en-US" sz="1600"/>
                  <a:t>RHS</a:t>
                </a:r>
                <a:r>
                  <a:rPr lang="en-US" sz="1600" baseline="0"/>
                  <a:t> phase</a:t>
                </a:r>
                <a:endParaRPr lang="en-US" sz="160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275528"/>
        <c:crosses val="autoZero"/>
        <c:auto val="1"/>
        <c:lblAlgn val="ctr"/>
        <c:lblOffset val="100"/>
        <c:noMultiLvlLbl val="0"/>
      </c:catAx>
      <c:valAx>
        <c:axId val="424275528"/>
        <c:scaling>
          <c:orientation val="minMax"/>
          <c:max val="57"/>
          <c:min val="4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 of respondents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24275200"/>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First</a:t>
            </a:r>
            <a:r>
              <a:rPr lang="en-US" sz="2400" b="1" baseline="0" dirty="0">
                <a:solidFill>
                  <a:schemeClr val="tx1"/>
                </a:solidFill>
              </a:rPr>
              <a:t> Nations adults who always or almost ate a balanced nutritious meal</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Action!$D$89</c:f>
              <c:strCache>
                <c:ptCount val="1"/>
                <c:pt idx="0">
                  <c:v>%</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Action!$C$90:$C$92</c:f>
              <c:strCache>
                <c:ptCount val="3"/>
                <c:pt idx="0">
                  <c:v>Phase 1</c:v>
                </c:pt>
                <c:pt idx="1">
                  <c:v>Phase 2</c:v>
                </c:pt>
                <c:pt idx="2">
                  <c:v>Phase 3</c:v>
                </c:pt>
              </c:strCache>
            </c:strRef>
          </c:cat>
          <c:val>
            <c:numRef>
              <c:f>Action!$D$90:$D$92</c:f>
              <c:numCache>
                <c:formatCode>General</c:formatCode>
                <c:ptCount val="3"/>
                <c:pt idx="0">
                  <c:v>35.4</c:v>
                </c:pt>
                <c:pt idx="1">
                  <c:v>30.6</c:v>
                </c:pt>
                <c:pt idx="2">
                  <c:v>41.1</c:v>
                </c:pt>
              </c:numCache>
            </c:numRef>
          </c:val>
          <c:smooth val="0"/>
          <c:extLst>
            <c:ext xmlns:c16="http://schemas.microsoft.com/office/drawing/2014/chart" uri="{C3380CC4-5D6E-409C-BE32-E72D297353CC}">
              <c16:uniqueId val="{00000000-8545-4D84-9199-4D6722CF80FD}"/>
            </c:ext>
          </c:extLst>
        </c:ser>
        <c:dLbls>
          <c:showLegendKey val="0"/>
          <c:showVal val="0"/>
          <c:showCatName val="0"/>
          <c:showSerName val="0"/>
          <c:showPercent val="0"/>
          <c:showBubbleSize val="0"/>
        </c:dLbls>
        <c:smooth val="0"/>
        <c:axId val="496772496"/>
        <c:axId val="439750920"/>
      </c:lineChart>
      <c:catAx>
        <c:axId val="49677249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By RHS Phase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39750920"/>
        <c:crosses val="autoZero"/>
        <c:auto val="1"/>
        <c:lblAlgn val="ctr"/>
        <c:lblOffset val="100"/>
        <c:noMultiLvlLbl val="0"/>
      </c:catAx>
      <c:valAx>
        <c:axId val="439750920"/>
        <c:scaling>
          <c:orientation val="minMax"/>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 of</a:t>
                </a:r>
                <a:r>
                  <a:rPr lang="en-US" sz="2000" baseline="0" dirty="0"/>
                  <a:t> Respondents</a:t>
                </a:r>
                <a:endParaRPr lang="en-US" sz="2000"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96772496"/>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Body</a:t>
            </a:r>
            <a:r>
              <a:rPr lang="en-US" sz="2400" b="1" baseline="0" dirty="0">
                <a:solidFill>
                  <a:schemeClr val="tx1"/>
                </a:solidFill>
              </a:rPr>
              <a:t> mass index for First Nations adults by RHS phase</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Action!$D$109</c:f>
              <c:strCache>
                <c:ptCount val="1"/>
                <c:pt idx="0">
                  <c:v>Normal</c:v>
                </c:pt>
              </c:strCache>
            </c:strRef>
          </c:tx>
          <c:spPr>
            <a:solidFill>
              <a:schemeClr val="accent1"/>
            </a:solidFill>
            <a:ln>
              <a:noFill/>
            </a:ln>
            <a:effectLst/>
          </c:spPr>
          <c:invertIfNegative val="0"/>
          <c:cat>
            <c:strRef>
              <c:f>Action!$C$110:$C$112</c:f>
              <c:strCache>
                <c:ptCount val="3"/>
                <c:pt idx="0">
                  <c:v>Phase 1</c:v>
                </c:pt>
                <c:pt idx="1">
                  <c:v>Phase 2</c:v>
                </c:pt>
                <c:pt idx="2">
                  <c:v>Phase 3</c:v>
                </c:pt>
              </c:strCache>
            </c:strRef>
          </c:cat>
          <c:val>
            <c:numRef>
              <c:f>Action!$D$110:$D$112</c:f>
              <c:numCache>
                <c:formatCode>General</c:formatCode>
                <c:ptCount val="3"/>
                <c:pt idx="0">
                  <c:v>25.9</c:v>
                </c:pt>
                <c:pt idx="1">
                  <c:v>24.2</c:v>
                </c:pt>
              </c:numCache>
            </c:numRef>
          </c:val>
          <c:extLst>
            <c:ext xmlns:c16="http://schemas.microsoft.com/office/drawing/2014/chart" uri="{C3380CC4-5D6E-409C-BE32-E72D297353CC}">
              <c16:uniqueId val="{00000000-4EF2-40AE-986A-41B0DBCA11D7}"/>
            </c:ext>
          </c:extLst>
        </c:ser>
        <c:ser>
          <c:idx val="1"/>
          <c:order val="1"/>
          <c:tx>
            <c:strRef>
              <c:f>Action!$E$109</c:f>
              <c:strCache>
                <c:ptCount val="1"/>
                <c:pt idx="0">
                  <c:v>Overweight</c:v>
                </c:pt>
              </c:strCache>
            </c:strRef>
          </c:tx>
          <c:spPr>
            <a:solidFill>
              <a:schemeClr val="accent2"/>
            </a:solidFill>
            <a:ln>
              <a:noFill/>
            </a:ln>
            <a:effectLst/>
          </c:spPr>
          <c:invertIfNegative val="0"/>
          <c:cat>
            <c:strRef>
              <c:f>Action!$C$110:$C$112</c:f>
              <c:strCache>
                <c:ptCount val="3"/>
                <c:pt idx="0">
                  <c:v>Phase 1</c:v>
                </c:pt>
                <c:pt idx="1">
                  <c:v>Phase 2</c:v>
                </c:pt>
                <c:pt idx="2">
                  <c:v>Phase 3</c:v>
                </c:pt>
              </c:strCache>
            </c:strRef>
          </c:cat>
          <c:val>
            <c:numRef>
              <c:f>Action!$E$110:$E$112</c:f>
              <c:numCache>
                <c:formatCode>General</c:formatCode>
                <c:ptCount val="3"/>
                <c:pt idx="0" formatCode="0.0">
                  <c:v>37</c:v>
                </c:pt>
                <c:pt idx="1">
                  <c:v>34.200000000000003</c:v>
                </c:pt>
              </c:numCache>
            </c:numRef>
          </c:val>
          <c:extLst>
            <c:ext xmlns:c16="http://schemas.microsoft.com/office/drawing/2014/chart" uri="{C3380CC4-5D6E-409C-BE32-E72D297353CC}">
              <c16:uniqueId val="{00000001-4EF2-40AE-986A-41B0DBCA11D7}"/>
            </c:ext>
          </c:extLst>
        </c:ser>
        <c:ser>
          <c:idx val="2"/>
          <c:order val="2"/>
          <c:tx>
            <c:strRef>
              <c:f>Action!$F$109</c:f>
              <c:strCache>
                <c:ptCount val="1"/>
                <c:pt idx="0">
                  <c:v>Obese</c:v>
                </c:pt>
              </c:strCache>
            </c:strRef>
          </c:tx>
          <c:spPr>
            <a:solidFill>
              <a:schemeClr val="accent3"/>
            </a:solidFill>
            <a:ln>
              <a:noFill/>
            </a:ln>
            <a:effectLst/>
          </c:spPr>
          <c:invertIfNegative val="0"/>
          <c:trendline>
            <c:spPr>
              <a:ln w="19050" cap="rnd">
                <a:solidFill>
                  <a:schemeClr val="accent3"/>
                </a:solidFill>
                <a:prstDash val="sysDot"/>
              </a:ln>
              <a:effectLst/>
            </c:spPr>
            <c:trendlineType val="linear"/>
            <c:dispRSqr val="0"/>
            <c:dispEq val="0"/>
          </c:trendline>
          <c:cat>
            <c:strRef>
              <c:f>Action!$C$110:$C$112</c:f>
              <c:strCache>
                <c:ptCount val="3"/>
                <c:pt idx="0">
                  <c:v>Phase 1</c:v>
                </c:pt>
                <c:pt idx="1">
                  <c:v>Phase 2</c:v>
                </c:pt>
                <c:pt idx="2">
                  <c:v>Phase 3</c:v>
                </c:pt>
              </c:strCache>
            </c:strRef>
          </c:cat>
          <c:val>
            <c:numRef>
              <c:f>Action!$F$110:$F$112</c:f>
              <c:numCache>
                <c:formatCode>General</c:formatCode>
                <c:ptCount val="3"/>
                <c:pt idx="0">
                  <c:v>31.2</c:v>
                </c:pt>
                <c:pt idx="1">
                  <c:v>34.799999999999997</c:v>
                </c:pt>
              </c:numCache>
            </c:numRef>
          </c:val>
          <c:extLst>
            <c:ext xmlns:c16="http://schemas.microsoft.com/office/drawing/2014/chart" uri="{C3380CC4-5D6E-409C-BE32-E72D297353CC}">
              <c16:uniqueId val="{00000002-4EF2-40AE-986A-41B0DBCA11D7}"/>
            </c:ext>
          </c:extLst>
        </c:ser>
        <c:dLbls>
          <c:showLegendKey val="0"/>
          <c:showVal val="0"/>
          <c:showCatName val="0"/>
          <c:showSerName val="0"/>
          <c:showPercent val="0"/>
          <c:showBubbleSize val="0"/>
        </c:dLbls>
        <c:gapWidth val="219"/>
        <c:overlap val="-27"/>
        <c:axId val="361119136"/>
        <c:axId val="361120776"/>
      </c:barChart>
      <c:catAx>
        <c:axId val="36111913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By RHS Phase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1120776"/>
        <c:crosses val="autoZero"/>
        <c:auto val="1"/>
        <c:lblAlgn val="ctr"/>
        <c:lblOffset val="100"/>
        <c:noMultiLvlLbl val="0"/>
      </c:catAx>
      <c:valAx>
        <c:axId val="361120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 of First</a:t>
                </a:r>
                <a:r>
                  <a:rPr lang="en-US" sz="2000" baseline="0" dirty="0"/>
                  <a:t> Nation Adults</a:t>
                </a:r>
                <a:endParaRPr lang="en-US" sz="2000"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1119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9120067522114567"/>
          <c:y val="0.11719538599990575"/>
          <c:w val="0.6806436489464216"/>
          <c:h val="3.409997848802648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Report of </a:t>
            </a:r>
            <a:r>
              <a:rPr lang="en-US" sz="2400" b="1" dirty="0" err="1">
                <a:solidFill>
                  <a:schemeClr val="tx1"/>
                </a:solidFill>
              </a:rPr>
              <a:t>Mould</a:t>
            </a:r>
            <a:r>
              <a:rPr lang="en-US" sz="2400" b="1" dirty="0">
                <a:solidFill>
                  <a:schemeClr val="tx1"/>
                </a:solidFill>
              </a:rPr>
              <a:t>/Mildew</a:t>
            </a:r>
            <a:r>
              <a:rPr lang="en-US" sz="2400" b="1" baseline="0" dirty="0">
                <a:solidFill>
                  <a:schemeClr val="tx1"/>
                </a:solidFill>
              </a:rPr>
              <a:t> by Region by percentage, RHS phase 3</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45603674540683"/>
          <c:y val="0.17171296296296296"/>
          <c:w val="0.82498840769903758"/>
          <c:h val="0.60477580927384067"/>
        </c:manualLayout>
      </c:layout>
      <c:barChart>
        <c:barDir val="col"/>
        <c:grouping val="clustered"/>
        <c:varyColors val="0"/>
        <c:ser>
          <c:idx val="0"/>
          <c:order val="0"/>
          <c:tx>
            <c:strRef>
              <c:f>Vision!$C$25</c:f>
              <c:strCache>
                <c:ptCount val="1"/>
                <c:pt idx="0">
                  <c:v>Urban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Vision!$D$24</c:f>
              <c:strCache>
                <c:ptCount val="1"/>
                <c:pt idx="0">
                  <c:v>%</c:v>
                </c:pt>
              </c:strCache>
            </c:strRef>
          </c:cat>
          <c:val>
            <c:numRef>
              <c:f>Vision!$D$25</c:f>
              <c:numCache>
                <c:formatCode>0.0</c:formatCode>
                <c:ptCount val="1"/>
                <c:pt idx="0">
                  <c:v>35</c:v>
                </c:pt>
              </c:numCache>
            </c:numRef>
          </c:val>
          <c:extLst>
            <c:ext xmlns:c16="http://schemas.microsoft.com/office/drawing/2014/chart" uri="{C3380CC4-5D6E-409C-BE32-E72D297353CC}">
              <c16:uniqueId val="{00000000-0249-42EE-A964-B83C64C35B69}"/>
            </c:ext>
          </c:extLst>
        </c:ser>
        <c:ser>
          <c:idx val="1"/>
          <c:order val="1"/>
          <c:tx>
            <c:strRef>
              <c:f>Vision!$C$26</c:f>
              <c:strCache>
                <c:ptCount val="1"/>
                <c:pt idx="0">
                  <c:v>Rural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Vision!$D$24</c:f>
              <c:strCache>
                <c:ptCount val="1"/>
                <c:pt idx="0">
                  <c:v>%</c:v>
                </c:pt>
              </c:strCache>
            </c:strRef>
          </c:cat>
          <c:val>
            <c:numRef>
              <c:f>Vision!$D$26</c:f>
              <c:numCache>
                <c:formatCode>General</c:formatCode>
                <c:ptCount val="1"/>
                <c:pt idx="0">
                  <c:v>41.7</c:v>
                </c:pt>
              </c:numCache>
            </c:numRef>
          </c:val>
          <c:extLst>
            <c:ext xmlns:c16="http://schemas.microsoft.com/office/drawing/2014/chart" uri="{C3380CC4-5D6E-409C-BE32-E72D297353CC}">
              <c16:uniqueId val="{00000001-0249-42EE-A964-B83C64C35B69}"/>
            </c:ext>
          </c:extLst>
        </c:ser>
        <c:ser>
          <c:idx val="2"/>
          <c:order val="2"/>
          <c:tx>
            <c:strRef>
              <c:f>Vision!$C$27</c:f>
              <c:strCache>
                <c:ptCount val="1"/>
                <c:pt idx="0">
                  <c:v>Remote/Special Access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Vision!$D$24</c:f>
              <c:strCache>
                <c:ptCount val="1"/>
                <c:pt idx="0">
                  <c:v>%</c:v>
                </c:pt>
              </c:strCache>
            </c:strRef>
          </c:cat>
          <c:val>
            <c:numRef>
              <c:f>Vision!$D$27</c:f>
              <c:numCache>
                <c:formatCode>General</c:formatCode>
                <c:ptCount val="1"/>
                <c:pt idx="0">
                  <c:v>45.6</c:v>
                </c:pt>
              </c:numCache>
            </c:numRef>
          </c:val>
          <c:extLst>
            <c:ext xmlns:c16="http://schemas.microsoft.com/office/drawing/2014/chart" uri="{C3380CC4-5D6E-409C-BE32-E72D297353CC}">
              <c16:uniqueId val="{00000002-0249-42EE-A964-B83C64C35B69}"/>
            </c:ext>
          </c:extLst>
        </c:ser>
        <c:dLbls>
          <c:dLblPos val="outEnd"/>
          <c:showLegendKey val="0"/>
          <c:showVal val="1"/>
          <c:showCatName val="0"/>
          <c:showSerName val="0"/>
          <c:showPercent val="0"/>
          <c:showBubbleSize val="0"/>
        </c:dLbls>
        <c:gapWidth val="219"/>
        <c:overlap val="-27"/>
        <c:axId val="530556016"/>
        <c:axId val="530556672"/>
        <c:extLst>
          <c:ext xmlns:c15="http://schemas.microsoft.com/office/drawing/2012/chart" uri="{02D57815-91ED-43cb-92C2-25804820EDAC}">
            <c15:filteredBarSeries>
              <c15:ser>
                <c:idx val="3"/>
                <c:order val="3"/>
                <c:tx>
                  <c:strRef>
                    <c:extLst>
                      <c:ext uri="{02D57815-91ED-43cb-92C2-25804820EDAC}">
                        <c15:formulaRef>
                          <c15:sqref>Vision!$C$28</c15:sqref>
                        </c15:formulaRef>
                      </c:ext>
                    </c:extLst>
                    <c:strCache>
                      <c:ptCount val="1"/>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Vision!$D$24</c15:sqref>
                        </c15:formulaRef>
                      </c:ext>
                    </c:extLst>
                    <c:strCache>
                      <c:ptCount val="1"/>
                      <c:pt idx="0">
                        <c:v>%</c:v>
                      </c:pt>
                    </c:strCache>
                  </c:strRef>
                </c:cat>
                <c:val>
                  <c:numRef>
                    <c:extLst>
                      <c:ext uri="{02D57815-91ED-43cb-92C2-25804820EDAC}">
                        <c15:formulaRef>
                          <c15:sqref>Vision!$D$28</c15:sqref>
                        </c15:formulaRef>
                      </c:ext>
                    </c:extLst>
                    <c:numCache>
                      <c:formatCode>General</c:formatCode>
                      <c:ptCount val="1"/>
                    </c:numCache>
                  </c:numRef>
                </c:val>
                <c:extLst>
                  <c:ext xmlns:c16="http://schemas.microsoft.com/office/drawing/2014/chart" uri="{C3380CC4-5D6E-409C-BE32-E72D297353CC}">
                    <c16:uniqueId val="{00000003-0249-42EE-A964-B83C64C35B69}"/>
                  </c:ext>
                </c:extLst>
              </c15:ser>
            </c15:filteredBarSeries>
          </c:ext>
        </c:extLst>
      </c:barChart>
      <c:catAx>
        <c:axId val="530556016"/>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By Region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530556672"/>
        <c:crosses val="autoZero"/>
        <c:auto val="1"/>
        <c:lblAlgn val="ctr"/>
        <c:lblOffset val="100"/>
        <c:noMultiLvlLbl val="0"/>
      </c:catAx>
      <c:valAx>
        <c:axId val="530556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Report</a:t>
                </a:r>
                <a:r>
                  <a:rPr lang="en-US" sz="2000" baseline="0"/>
                  <a:t> of Mould/Mildew(%)</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055601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4326093613298338"/>
          <c:y val="0.11631889763779528"/>
          <c:w val="0.73016148254033597"/>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First</a:t>
            </a:r>
            <a:r>
              <a:rPr lang="en-US" sz="2400" b="1" baseline="0" dirty="0">
                <a:solidFill>
                  <a:schemeClr val="tx1"/>
                </a:solidFill>
              </a:rPr>
              <a:t> Nations adults Co-morbidity by sex(%)</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Vision!$F$38</c:f>
              <c:strCache>
                <c:ptCount val="1"/>
                <c:pt idx="0">
                  <c:v>Male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Vision!$G$37</c:f>
              <c:strCache>
                <c:ptCount val="1"/>
                <c:pt idx="0">
                  <c:v>%</c:v>
                </c:pt>
              </c:strCache>
            </c:strRef>
          </c:cat>
          <c:val>
            <c:numRef>
              <c:f>Vision!$G$38</c:f>
              <c:numCache>
                <c:formatCode>General</c:formatCode>
                <c:ptCount val="1"/>
                <c:pt idx="0">
                  <c:v>46.5</c:v>
                </c:pt>
              </c:numCache>
            </c:numRef>
          </c:val>
          <c:extLst>
            <c:ext xmlns:c16="http://schemas.microsoft.com/office/drawing/2014/chart" uri="{C3380CC4-5D6E-409C-BE32-E72D297353CC}">
              <c16:uniqueId val="{00000000-C0E9-4D07-B9ED-3384A4F8B2DB}"/>
            </c:ext>
          </c:extLst>
        </c:ser>
        <c:ser>
          <c:idx val="1"/>
          <c:order val="1"/>
          <c:tx>
            <c:strRef>
              <c:f>Vision!$F$39</c:f>
              <c:strCache>
                <c:ptCount val="1"/>
                <c:pt idx="0">
                  <c:v>Female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Vision!$G$37</c:f>
              <c:strCache>
                <c:ptCount val="1"/>
                <c:pt idx="0">
                  <c:v>%</c:v>
                </c:pt>
              </c:strCache>
            </c:strRef>
          </c:cat>
          <c:val>
            <c:numRef>
              <c:f>Vision!$G$39</c:f>
              <c:numCache>
                <c:formatCode>General</c:formatCode>
                <c:ptCount val="1"/>
                <c:pt idx="0">
                  <c:v>36.4</c:v>
                </c:pt>
              </c:numCache>
            </c:numRef>
          </c:val>
          <c:extLst>
            <c:ext xmlns:c16="http://schemas.microsoft.com/office/drawing/2014/chart" uri="{C3380CC4-5D6E-409C-BE32-E72D297353CC}">
              <c16:uniqueId val="{00000001-C0E9-4D07-B9ED-3384A4F8B2DB}"/>
            </c:ext>
          </c:extLst>
        </c:ser>
        <c:dLbls>
          <c:dLblPos val="outEnd"/>
          <c:showLegendKey val="0"/>
          <c:showVal val="1"/>
          <c:showCatName val="0"/>
          <c:showSerName val="0"/>
          <c:showPercent val="0"/>
          <c:showBubbleSize val="0"/>
        </c:dLbls>
        <c:gapWidth val="182"/>
        <c:axId val="467857832"/>
        <c:axId val="467861112"/>
      </c:barChart>
      <c:catAx>
        <c:axId val="467857832"/>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Sex</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861112"/>
        <c:crosses val="autoZero"/>
        <c:auto val="1"/>
        <c:lblAlgn val="ctr"/>
        <c:lblOffset val="100"/>
        <c:noMultiLvlLbl val="0"/>
      </c:catAx>
      <c:valAx>
        <c:axId val="467861112"/>
        <c:scaling>
          <c:orientation val="minMax"/>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r>
                  <a:rPr lang="en-US" sz="2000" baseline="0"/>
                  <a:t> of First Nations Adults</a:t>
                </a:r>
                <a:endParaRPr lang="en-US" sz="200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67857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a:t>
            </a:r>
            <a:r>
              <a:rPr lang="en-US" sz="2400" b="1" baseline="0" dirty="0">
                <a:solidFill>
                  <a:schemeClr val="tx1"/>
                </a:solidFill>
              </a:rPr>
              <a:t> of First Nations adults with Co-morbidity by age group</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Vision!$D$37</c:f>
              <c:strCache>
                <c:ptCount val="1"/>
                <c:pt idx="0">
                  <c: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Vision!$C$38:$C$42</c:f>
              <c:strCache>
                <c:ptCount val="5"/>
                <c:pt idx="0">
                  <c:v>18-29</c:v>
                </c:pt>
                <c:pt idx="1">
                  <c:v>30-39</c:v>
                </c:pt>
                <c:pt idx="2">
                  <c:v>40-49</c:v>
                </c:pt>
                <c:pt idx="3">
                  <c:v>50-59</c:v>
                </c:pt>
                <c:pt idx="4">
                  <c:v>60  +</c:v>
                </c:pt>
              </c:strCache>
            </c:strRef>
          </c:cat>
          <c:val>
            <c:numRef>
              <c:f>Vision!$D$38:$D$42</c:f>
              <c:numCache>
                <c:formatCode>General</c:formatCode>
                <c:ptCount val="5"/>
                <c:pt idx="0">
                  <c:v>20.8</c:v>
                </c:pt>
                <c:pt idx="1">
                  <c:v>31.8</c:v>
                </c:pt>
                <c:pt idx="2">
                  <c:v>43.4</c:v>
                </c:pt>
                <c:pt idx="3">
                  <c:v>55.3</c:v>
                </c:pt>
                <c:pt idx="4">
                  <c:v>74.599999999999994</c:v>
                </c:pt>
              </c:numCache>
            </c:numRef>
          </c:val>
          <c:extLst>
            <c:ext xmlns:c16="http://schemas.microsoft.com/office/drawing/2014/chart" uri="{C3380CC4-5D6E-409C-BE32-E72D297353CC}">
              <c16:uniqueId val="{00000000-923C-42ED-9968-2139E0F4AAB3}"/>
            </c:ext>
          </c:extLst>
        </c:ser>
        <c:dLbls>
          <c:dLblPos val="outEnd"/>
          <c:showLegendKey val="0"/>
          <c:showVal val="1"/>
          <c:showCatName val="0"/>
          <c:showSerName val="0"/>
          <c:showPercent val="0"/>
          <c:showBubbleSize val="0"/>
        </c:dLbls>
        <c:gapWidth val="219"/>
        <c:overlap val="-27"/>
        <c:axId val="523268432"/>
        <c:axId val="523270400"/>
      </c:barChart>
      <c:catAx>
        <c:axId val="52326843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First Nations adults by age group</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3270400"/>
        <c:crosses val="autoZero"/>
        <c:auto val="1"/>
        <c:lblAlgn val="ctr"/>
        <c:lblOffset val="100"/>
        <c:noMultiLvlLbl val="0"/>
      </c:catAx>
      <c:valAx>
        <c:axId val="523270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r>
                  <a:rPr lang="en-US" sz="2000" baseline="0"/>
                  <a:t> of FN Adults</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3268432"/>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0.77156</cdr:x>
      <cdr:y>0.75777</cdr:y>
    </cdr:from>
    <cdr:to>
      <cdr:x>0.91843</cdr:x>
      <cdr:y>0.79415</cdr:y>
    </cdr:to>
    <cdr:sp macro="" textlink="">
      <cdr:nvSpPr>
        <cdr:cNvPr id="2" name="TextBox 1"/>
        <cdr:cNvSpPr txBox="1"/>
      </cdr:nvSpPr>
      <cdr:spPr>
        <a:xfrm xmlns:a="http://schemas.openxmlformats.org/drawingml/2006/main">
          <a:off x="6683287" y="4762514"/>
          <a:ext cx="1272209"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DF76E-7F4D-49B8-91B0-73BAF6E8E4E6}"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CF4C7-4B92-4FF0-BC56-0299DE9AE5EE}" type="slidenum">
              <a:rPr lang="en-US" smtClean="0"/>
              <a:t>‹#›</a:t>
            </a:fld>
            <a:endParaRPr lang="en-US"/>
          </a:p>
        </p:txBody>
      </p:sp>
    </p:spTree>
    <p:extLst>
      <p:ext uri="{BB962C8B-B14F-4D97-AF65-F5344CB8AC3E}">
        <p14:creationId xmlns:p14="http://schemas.microsoft.com/office/powerpoint/2010/main" val="788553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Do not alter. </a:t>
            </a:r>
          </a:p>
        </p:txBody>
      </p:sp>
      <p:sp>
        <p:nvSpPr>
          <p:cNvPr id="4" name="Slide Number Placeholder 3"/>
          <p:cNvSpPr>
            <a:spLocks noGrp="1"/>
          </p:cNvSpPr>
          <p:nvPr>
            <p:ph type="sldNum" sz="quarter" idx="10"/>
          </p:nvPr>
        </p:nvSpPr>
        <p:spPr/>
        <p:txBody>
          <a:bodyPr/>
          <a:lstStyle/>
          <a:p>
            <a:fld id="{C5ECF4C7-4B92-4FF0-BC56-0299DE9AE5EE}" type="slidenum">
              <a:rPr lang="en-US" smtClean="0"/>
              <a:t>1</a:t>
            </a:fld>
            <a:endParaRPr lang="en-US"/>
          </a:p>
        </p:txBody>
      </p:sp>
    </p:spTree>
    <p:extLst>
      <p:ext uri="{BB962C8B-B14F-4D97-AF65-F5344CB8AC3E}">
        <p14:creationId xmlns:p14="http://schemas.microsoft.com/office/powerpoint/2010/main" val="1516755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a:t>
            </a:r>
            <a:r>
              <a:rPr lang="en-US" baseline="0" dirty="0"/>
              <a:t> RHS Phase 3 does not explicitly report the rates of body mass index. Rather they combined the rates of body mass index by physical activity.</a:t>
            </a:r>
          </a:p>
          <a:p>
            <a:r>
              <a:rPr lang="en-US" baseline="0" dirty="0"/>
              <a:t>Rates of </a:t>
            </a:r>
            <a:r>
              <a:rPr lang="en-US" baseline="0" dirty="0" err="1"/>
              <a:t>rhs</a:t>
            </a:r>
            <a:r>
              <a:rPr lang="en-US" baseline="0" dirty="0"/>
              <a:t> phase 3 rates were then omitted, as they did not explicitly report on the same variables such as those reported in phase 1 and phase 2.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11</a:t>
            </a:fld>
            <a:endParaRPr lang="en-US"/>
          </a:p>
        </p:txBody>
      </p:sp>
    </p:spTree>
    <p:extLst>
      <p:ext uri="{BB962C8B-B14F-4D97-AF65-F5344CB8AC3E}">
        <p14:creationId xmlns:p14="http://schemas.microsoft.com/office/powerpoint/2010/main" val="497636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Introductory</a:t>
            </a:r>
            <a:r>
              <a:rPr lang="en-US" baseline="0" dirty="0"/>
              <a:t> Title. </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12</a:t>
            </a:fld>
            <a:endParaRPr lang="en-US"/>
          </a:p>
        </p:txBody>
      </p:sp>
    </p:spTree>
    <p:extLst>
      <p:ext uri="{BB962C8B-B14F-4D97-AF65-F5344CB8AC3E}">
        <p14:creationId xmlns:p14="http://schemas.microsoft.com/office/powerpoint/2010/main" val="2695452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a:t>
            </a:r>
            <a:r>
              <a:rPr lang="en-US" baseline="0" dirty="0"/>
              <a:t> First Nations adults who lived further away from dense population </a:t>
            </a:r>
            <a:r>
              <a:rPr lang="en-US" baseline="0" dirty="0" err="1"/>
              <a:t>centres</a:t>
            </a:r>
            <a:r>
              <a:rPr lang="en-US" baseline="0" dirty="0"/>
              <a:t>(Urban, rural, remote/special) reported higher report of </a:t>
            </a:r>
            <a:r>
              <a:rPr lang="en-US" baseline="0" dirty="0" err="1"/>
              <a:t>mould</a:t>
            </a:r>
            <a:r>
              <a:rPr lang="en-US" baseline="0" dirty="0"/>
              <a:t> or mildew in their homes</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13</a:t>
            </a:fld>
            <a:endParaRPr lang="en-US"/>
          </a:p>
        </p:txBody>
      </p:sp>
    </p:spTree>
    <p:extLst>
      <p:ext uri="{BB962C8B-B14F-4D97-AF65-F5344CB8AC3E}">
        <p14:creationId xmlns:p14="http://schemas.microsoft.com/office/powerpoint/2010/main" val="796449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 This chart</a:t>
            </a:r>
            <a:r>
              <a:rPr lang="en-US" baseline="0" dirty="0"/>
              <a:t> shows c</a:t>
            </a:r>
            <a:r>
              <a:rPr lang="en-US" dirty="0"/>
              <a:t>omparison</a:t>
            </a:r>
            <a:r>
              <a:rPr lang="en-US" baseline="0" dirty="0"/>
              <a:t> between First Nation Females and Males shows that there is a significant higher percentage of co-morbidity for First Nations Females compared to males. Similarly, First Nations females reported in RHS phase 2 significantly higher compared to First Nations males(not shown here)</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14</a:t>
            </a:fld>
            <a:endParaRPr lang="en-US"/>
          </a:p>
        </p:txBody>
      </p:sp>
    </p:spTree>
    <p:extLst>
      <p:ext uri="{BB962C8B-B14F-4D97-AF65-F5344CB8AC3E}">
        <p14:creationId xmlns:p14="http://schemas.microsoft.com/office/powerpoint/2010/main" val="4128320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Co-morbidity</a:t>
            </a:r>
            <a:r>
              <a:rPr lang="en-US" baseline="0" dirty="0"/>
              <a:t> increases with age.</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15</a:t>
            </a:fld>
            <a:endParaRPr lang="en-US"/>
          </a:p>
        </p:txBody>
      </p:sp>
    </p:spTree>
    <p:extLst>
      <p:ext uri="{BB962C8B-B14F-4D97-AF65-F5344CB8AC3E}">
        <p14:creationId xmlns:p14="http://schemas.microsoft.com/office/powerpoint/2010/main" val="213926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grey bar shows a descending order of the top 5 chronic health conditions in RHS phase 3. Allergies was the highest reported health condition in </a:t>
            </a:r>
            <a:r>
              <a:rPr lang="en-US" baseline="0" dirty="0" err="1"/>
              <a:t>rhs</a:t>
            </a:r>
            <a:r>
              <a:rPr lang="en-US" baseline="0" dirty="0"/>
              <a:t> phase 3, followed by Arthritis and so on. The highest reported chronic condition in each RHS iteration was Arthritis in phase 1. All reported chronic health conditions were decreasing over all three phases, except allergies.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16</a:t>
            </a:fld>
            <a:endParaRPr lang="en-US"/>
          </a:p>
        </p:txBody>
      </p:sp>
    </p:spTree>
    <p:extLst>
      <p:ext uri="{BB962C8B-B14F-4D97-AF65-F5344CB8AC3E}">
        <p14:creationId xmlns:p14="http://schemas.microsoft.com/office/powerpoint/2010/main" val="764816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a:t>
            </a:r>
            <a:r>
              <a:rPr lang="en-US" baseline="0" dirty="0"/>
              <a:t> allergies was the highest reported chronic health condition, diabetes was the highest reported treatment received for chronic health conditions for First Nations adults. The highest reported chronic health condition from RHS phase 3 was the 10</a:t>
            </a:r>
            <a:r>
              <a:rPr lang="en-US" baseline="30000" dirty="0"/>
              <a:t>th</a:t>
            </a:r>
            <a:r>
              <a:rPr lang="en-US" baseline="0" dirty="0"/>
              <a:t> highest for those receiving treatments for their conditions</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17</a:t>
            </a:fld>
            <a:endParaRPr lang="en-US"/>
          </a:p>
        </p:txBody>
      </p:sp>
    </p:spTree>
    <p:extLst>
      <p:ext uri="{BB962C8B-B14F-4D97-AF65-F5344CB8AC3E}">
        <p14:creationId xmlns:p14="http://schemas.microsoft.com/office/powerpoint/2010/main" val="3932982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that the mean</a:t>
            </a:r>
            <a:r>
              <a:rPr lang="en-US" baseline="0" dirty="0"/>
              <a:t> age of diagnosis for a chronic health condition for First Nations adults.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18</a:t>
            </a:fld>
            <a:endParaRPr lang="en-US"/>
          </a:p>
        </p:txBody>
      </p:sp>
    </p:spTree>
    <p:extLst>
      <p:ext uri="{BB962C8B-B14F-4D97-AF65-F5344CB8AC3E}">
        <p14:creationId xmlns:p14="http://schemas.microsoft.com/office/powerpoint/2010/main" val="1182951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of the barriers to health care that First Nations Adults reported in RHS phase 3</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19</a:t>
            </a:fld>
            <a:endParaRPr lang="en-US"/>
          </a:p>
        </p:txBody>
      </p:sp>
    </p:spTree>
    <p:extLst>
      <p:ext uri="{BB962C8B-B14F-4D97-AF65-F5344CB8AC3E}">
        <p14:creationId xmlns:p14="http://schemas.microsoft.com/office/powerpoint/2010/main" val="4222782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Regional health survey also reported the difference from 100 for those respondents who considered their water supply not safe to consume year round. For an example, in phase 3, the 100 minus 72.5 is 27.5, who was the proportion of those who considered their water supply not safe to consume year round. Location of respondents did not differ significantly in their responses(not shown here)</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20</a:t>
            </a:fld>
            <a:endParaRPr lang="en-US"/>
          </a:p>
        </p:txBody>
      </p:sp>
    </p:spTree>
    <p:extLst>
      <p:ext uri="{BB962C8B-B14F-4D97-AF65-F5344CB8AC3E}">
        <p14:creationId xmlns:p14="http://schemas.microsoft.com/office/powerpoint/2010/main" val="3645583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a:t>
            </a:fld>
            <a:endParaRPr lang="en-US"/>
          </a:p>
        </p:txBody>
      </p:sp>
    </p:spTree>
    <p:extLst>
      <p:ext uri="{BB962C8B-B14F-4D97-AF65-F5344CB8AC3E}">
        <p14:creationId xmlns:p14="http://schemas.microsoft.com/office/powerpoint/2010/main" val="820547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21</a:t>
            </a:fld>
            <a:endParaRPr lang="en-US"/>
          </a:p>
        </p:txBody>
      </p:sp>
    </p:spTree>
    <p:extLst>
      <p:ext uri="{BB962C8B-B14F-4D97-AF65-F5344CB8AC3E}">
        <p14:creationId xmlns:p14="http://schemas.microsoft.com/office/powerpoint/2010/main" val="2198489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a:t>
            </a:r>
            <a:r>
              <a:rPr lang="en-US" baseline="0" dirty="0"/>
              <a:t> more than 1/8</a:t>
            </a:r>
            <a:r>
              <a:rPr lang="en-US" baseline="30000" dirty="0"/>
              <a:t>th</a:t>
            </a:r>
            <a:r>
              <a:rPr lang="en-US" baseline="0" dirty="0"/>
              <a:t> of First Nations adults reported having fair or poor mental health.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22</a:t>
            </a:fld>
            <a:endParaRPr lang="en-US"/>
          </a:p>
        </p:txBody>
      </p:sp>
    </p:spTree>
    <p:extLst>
      <p:ext uri="{BB962C8B-B14F-4D97-AF65-F5344CB8AC3E}">
        <p14:creationId xmlns:p14="http://schemas.microsoft.com/office/powerpoint/2010/main" val="3000529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Roughly</a:t>
            </a:r>
            <a:r>
              <a:rPr lang="en-US" baseline="0" dirty="0"/>
              <a:t> 1 in 13 First Nations adults  contacted a mental health professional about their mental health. Significantly more respondents contacted their family or friends for mental health support.</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23</a:t>
            </a:fld>
            <a:endParaRPr lang="en-US"/>
          </a:p>
        </p:txBody>
      </p:sp>
    </p:spTree>
    <p:extLst>
      <p:ext uri="{BB962C8B-B14F-4D97-AF65-F5344CB8AC3E}">
        <p14:creationId xmlns:p14="http://schemas.microsoft.com/office/powerpoint/2010/main" val="346331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Sense</a:t>
            </a:r>
            <a:r>
              <a:rPr lang="en-US" baseline="0" dirty="0"/>
              <a:t> of belonging did not change significantly for those that reported having a health condition. In psychology, the sick role behavior theory, The value of one's self does not change significantly when ill, or they don’t believe that they are not less a part of the community when one does become sick or ill.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24</a:t>
            </a:fld>
            <a:endParaRPr lang="en-US"/>
          </a:p>
        </p:txBody>
      </p:sp>
    </p:spTree>
    <p:extLst>
      <p:ext uri="{BB962C8B-B14F-4D97-AF65-F5344CB8AC3E}">
        <p14:creationId xmlns:p14="http://schemas.microsoft.com/office/powerpoint/2010/main" val="1450973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self-reported</a:t>
            </a:r>
            <a:r>
              <a:rPr lang="en-US" baseline="0" dirty="0"/>
              <a:t> experience of racism does not change  with increasing age.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25</a:t>
            </a:fld>
            <a:endParaRPr lang="en-US"/>
          </a:p>
        </p:txBody>
      </p:sp>
    </p:spTree>
    <p:extLst>
      <p:ext uri="{BB962C8B-B14F-4D97-AF65-F5344CB8AC3E}">
        <p14:creationId xmlns:p14="http://schemas.microsoft.com/office/powerpoint/2010/main" val="2062913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Self-reported</a:t>
            </a:r>
            <a:r>
              <a:rPr lang="en-US" baseline="0" dirty="0"/>
              <a:t> experience of racism has decreased significantly from RHS phase 1.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26</a:t>
            </a:fld>
            <a:endParaRPr lang="en-US"/>
          </a:p>
        </p:txBody>
      </p:sp>
    </p:spTree>
    <p:extLst>
      <p:ext uri="{BB962C8B-B14F-4D97-AF65-F5344CB8AC3E}">
        <p14:creationId xmlns:p14="http://schemas.microsoft.com/office/powerpoint/2010/main" val="2562035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27</a:t>
            </a:fld>
            <a:endParaRPr lang="en-US"/>
          </a:p>
        </p:txBody>
      </p:sp>
    </p:spTree>
    <p:extLst>
      <p:ext uri="{BB962C8B-B14F-4D97-AF65-F5344CB8AC3E}">
        <p14:creationId xmlns:p14="http://schemas.microsoft.com/office/powerpoint/2010/main" val="1292568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reported in phase</a:t>
            </a:r>
            <a:r>
              <a:rPr lang="en-US" baseline="0" dirty="0"/>
              <a:t> 2. </a:t>
            </a:r>
            <a:r>
              <a:rPr lang="en-US" dirty="0"/>
              <a:t>Interpret</a:t>
            </a:r>
            <a:r>
              <a:rPr lang="en-US" baseline="0" dirty="0"/>
              <a:t> with caution. I could not find if this a subset of another question. Such as, if respondents were asked if their community faced challenges, if yes, then what were the challenges. If this is an actual question, then 80% of respondents felt that Alcohol and drug use were a challenge to some degree. RHS phase 1 did not present this question. Data dictionary did not give a satisfactory answer</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28</a:t>
            </a:fld>
            <a:endParaRPr lang="en-US"/>
          </a:p>
        </p:txBody>
      </p:sp>
    </p:spTree>
    <p:extLst>
      <p:ext uri="{BB962C8B-B14F-4D97-AF65-F5344CB8AC3E}">
        <p14:creationId xmlns:p14="http://schemas.microsoft.com/office/powerpoint/2010/main" val="1632640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a:t>
            </a:r>
            <a:r>
              <a:rPr lang="en-US" baseline="0" dirty="0"/>
              <a:t> First Nations who had a chronic health condition reported they accessed health care compared to those who did not report any health conditions</a:t>
            </a:r>
            <a:endParaRPr lang="en-US" dirty="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30</a:t>
            </a:fld>
            <a:endParaRPr lang="en-US"/>
          </a:p>
        </p:txBody>
      </p:sp>
    </p:spTree>
    <p:extLst>
      <p:ext uri="{BB962C8B-B14F-4D97-AF65-F5344CB8AC3E}">
        <p14:creationId xmlns:p14="http://schemas.microsoft.com/office/powerpoint/2010/main" val="324327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RHS phase 2 was the only</a:t>
            </a:r>
            <a:r>
              <a:rPr lang="en-US" baseline="0" dirty="0"/>
              <a:t> iteration that explicitly reported the quality of health care for First Nations adults. Slightly more than 3/8</a:t>
            </a:r>
            <a:r>
              <a:rPr lang="en-US" baseline="30000" dirty="0"/>
              <a:t>th</a:t>
            </a:r>
            <a:r>
              <a:rPr lang="en-US" baseline="0" dirty="0"/>
              <a:t>s reported that they had less access to quality of health care that Canadians receive.</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31</a:t>
            </a:fld>
            <a:endParaRPr lang="en-US"/>
          </a:p>
        </p:txBody>
      </p:sp>
    </p:spTree>
    <p:extLst>
      <p:ext uri="{BB962C8B-B14F-4D97-AF65-F5344CB8AC3E}">
        <p14:creationId xmlns:p14="http://schemas.microsoft.com/office/powerpoint/2010/main" val="1099244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3</a:t>
            </a:fld>
            <a:endParaRPr lang="en-US"/>
          </a:p>
        </p:txBody>
      </p:sp>
    </p:spTree>
    <p:extLst>
      <p:ext uri="{BB962C8B-B14F-4D97-AF65-F5344CB8AC3E}">
        <p14:creationId xmlns:p14="http://schemas.microsoft.com/office/powerpoint/2010/main" val="3467024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unemployment</a:t>
            </a:r>
            <a:r>
              <a:rPr lang="en-US" baseline="0" dirty="0"/>
              <a:t> rate virtually did not change from RHS phase 1 to phase 3. With a static unemployment rate, how does it impact the community.</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32</a:t>
            </a:fld>
            <a:endParaRPr lang="en-US"/>
          </a:p>
        </p:txBody>
      </p:sp>
    </p:spTree>
    <p:extLst>
      <p:ext uri="{BB962C8B-B14F-4D97-AF65-F5344CB8AC3E}">
        <p14:creationId xmlns:p14="http://schemas.microsoft.com/office/powerpoint/2010/main" val="1099742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Crowding</a:t>
            </a:r>
            <a:r>
              <a:rPr lang="en-US" baseline="0" dirty="0"/>
              <a:t> index, measured by more than one person per room per house. Increased from RHS phase 1 to phase 3. Appears to be remain unchanged from RHS phase 2 to phase 3</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33</a:t>
            </a:fld>
            <a:endParaRPr lang="en-US"/>
          </a:p>
        </p:txBody>
      </p:sp>
    </p:spTree>
    <p:extLst>
      <p:ext uri="{BB962C8B-B14F-4D97-AF65-F5344CB8AC3E}">
        <p14:creationId xmlns:p14="http://schemas.microsoft.com/office/powerpoint/2010/main" val="225896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Household income</a:t>
            </a:r>
            <a:r>
              <a:rPr lang="en-US" baseline="0" dirty="0"/>
              <a:t> gap has increased from RHS phase 1. unchanged from phase 2. although personal income has risen from phase 1(not shown), perhaps it could be more related with inflation or other</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34</a:t>
            </a:fld>
            <a:endParaRPr lang="en-US"/>
          </a:p>
        </p:txBody>
      </p:sp>
    </p:spTree>
    <p:extLst>
      <p:ext uri="{BB962C8B-B14F-4D97-AF65-F5344CB8AC3E}">
        <p14:creationId xmlns:p14="http://schemas.microsoft.com/office/powerpoint/2010/main" val="3485715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was an increasing attainment of education, measured by the completion of a grade 12 diploma or higher.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35</a:t>
            </a:fld>
            <a:endParaRPr lang="en-US"/>
          </a:p>
        </p:txBody>
      </p:sp>
    </p:spTree>
    <p:extLst>
      <p:ext uri="{BB962C8B-B14F-4D97-AF65-F5344CB8AC3E}">
        <p14:creationId xmlns:p14="http://schemas.microsoft.com/office/powerpoint/2010/main" val="2455519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Introductory</a:t>
            </a:r>
            <a:r>
              <a:rPr lang="en-US" baseline="0" dirty="0"/>
              <a:t> Title. </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36</a:t>
            </a:fld>
            <a:endParaRPr lang="en-US"/>
          </a:p>
        </p:txBody>
      </p:sp>
    </p:spTree>
    <p:extLst>
      <p:ext uri="{BB962C8B-B14F-4D97-AF65-F5344CB8AC3E}">
        <p14:creationId xmlns:p14="http://schemas.microsoft.com/office/powerpoint/2010/main" val="2229927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37</a:t>
            </a:fld>
            <a:endParaRPr lang="en-US"/>
          </a:p>
        </p:txBody>
      </p:sp>
    </p:spTree>
    <p:extLst>
      <p:ext uri="{BB962C8B-B14F-4D97-AF65-F5344CB8AC3E}">
        <p14:creationId xmlns:p14="http://schemas.microsoft.com/office/powerpoint/2010/main" val="2512044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a:t>
            </a:r>
            <a:r>
              <a:rPr lang="en-US" baseline="0" dirty="0"/>
              <a:t> Sector and Director contact information.</a:t>
            </a:r>
            <a:endParaRPr lang="en-US" dirty="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39</a:t>
            </a:fld>
            <a:endParaRPr lang="en-US"/>
          </a:p>
        </p:txBody>
      </p:sp>
    </p:spTree>
    <p:extLst>
      <p:ext uri="{BB962C8B-B14F-4D97-AF65-F5344CB8AC3E}">
        <p14:creationId xmlns:p14="http://schemas.microsoft.com/office/powerpoint/2010/main" val="153845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Introductory</a:t>
            </a:r>
            <a:r>
              <a:rPr lang="en-US" baseline="0" dirty="0"/>
              <a:t> Title.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5</a:t>
            </a:fld>
            <a:endParaRPr lang="en-US"/>
          </a:p>
        </p:txBody>
      </p:sp>
    </p:spTree>
    <p:extLst>
      <p:ext uri="{BB962C8B-B14F-4D97-AF65-F5344CB8AC3E}">
        <p14:creationId xmlns:p14="http://schemas.microsoft.com/office/powerpoint/2010/main" val="7321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a:t>
            </a:r>
            <a:r>
              <a:rPr lang="en-US" baseline="0" dirty="0"/>
              <a:t> First Nations adults had one drink or more a month, for the past 12 months.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Comments: is it socially more acceptable that alcohol consumption is on the rise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Analysis: Would like to see which communities are considered a ‘dry’ reserve or not.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 determine risky behavior, a better indicator is how many individuals have binged alcohol, in the past 12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6</a:t>
            </a:fld>
            <a:endParaRPr lang="en-US"/>
          </a:p>
        </p:txBody>
      </p:sp>
    </p:spTree>
    <p:extLst>
      <p:ext uri="{BB962C8B-B14F-4D97-AF65-F5344CB8AC3E}">
        <p14:creationId xmlns:p14="http://schemas.microsoft.com/office/powerpoint/2010/main" val="3645220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of physical</a:t>
            </a:r>
            <a:r>
              <a:rPr lang="en-US" baseline="0" dirty="0"/>
              <a:t> inactivity of First Nations Adults are on the rise.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7</a:t>
            </a:fld>
            <a:endParaRPr lang="en-US"/>
          </a:p>
        </p:txBody>
      </p:sp>
    </p:spTree>
    <p:extLst>
      <p:ext uri="{BB962C8B-B14F-4D97-AF65-F5344CB8AC3E}">
        <p14:creationId xmlns:p14="http://schemas.microsoft.com/office/powerpoint/2010/main" val="222615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a:t>
            </a:r>
            <a:r>
              <a:rPr lang="en-US" baseline="0" dirty="0"/>
              <a:t> </a:t>
            </a:r>
            <a:r>
              <a:rPr lang="en-US" dirty="0"/>
              <a:t>First Nations Adults</a:t>
            </a:r>
            <a:r>
              <a:rPr lang="en-US" baseline="0" dirty="0"/>
              <a:t> who did not smoke has slightly increased from RHS phase 1. Those who have refrained from smoking any cigarettes</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8</a:t>
            </a:fld>
            <a:endParaRPr lang="en-US"/>
          </a:p>
        </p:txBody>
      </p:sp>
    </p:spTree>
    <p:extLst>
      <p:ext uri="{BB962C8B-B14F-4D97-AF65-F5344CB8AC3E}">
        <p14:creationId xmlns:p14="http://schemas.microsoft.com/office/powerpoint/2010/main" val="2994235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reported in phase 2. </a:t>
            </a:r>
            <a:r>
              <a:rPr lang="en-US" dirty="0"/>
              <a:t>Food</a:t>
            </a:r>
            <a:r>
              <a:rPr lang="en-US" baseline="0" dirty="0"/>
              <a:t> insecurity decreased </a:t>
            </a:r>
            <a:r>
              <a:rPr lang="en-US" baseline="0" dirty="0" err="1"/>
              <a:t>slightlyfrom</a:t>
            </a:r>
            <a:r>
              <a:rPr lang="en-US" baseline="0" dirty="0"/>
              <a:t> RHS phase 2 to RHS phase 3.  as defined as a question “In the past 12 months, were you ever hungry but </a:t>
            </a:r>
          </a:p>
          <a:p>
            <a:r>
              <a:rPr lang="en-US" baseline="0" dirty="0"/>
              <a:t>didn’t eat because there wasn’t enough money for food”</a:t>
            </a:r>
          </a:p>
          <a:p>
            <a:r>
              <a:rPr lang="en-US" baseline="0" dirty="0"/>
              <a:t>Analysis: RHS phase 2 introduced the question, so we only data reported from phase 2. Food insecurity has decreased slightly</a:t>
            </a:r>
          </a:p>
        </p:txBody>
      </p:sp>
      <p:sp>
        <p:nvSpPr>
          <p:cNvPr id="4" name="Slide Number Placeholder 3"/>
          <p:cNvSpPr>
            <a:spLocks noGrp="1"/>
          </p:cNvSpPr>
          <p:nvPr>
            <p:ph type="sldNum" sz="quarter" idx="10"/>
          </p:nvPr>
        </p:nvSpPr>
        <p:spPr/>
        <p:txBody>
          <a:bodyPr/>
          <a:lstStyle/>
          <a:p>
            <a:fld id="{C5ECF4C7-4B92-4FF0-BC56-0299DE9AE5EE}" type="slidenum">
              <a:rPr lang="en-US" smtClean="0"/>
              <a:t>9</a:t>
            </a:fld>
            <a:endParaRPr lang="en-US"/>
          </a:p>
        </p:txBody>
      </p:sp>
    </p:spTree>
    <p:extLst>
      <p:ext uri="{BB962C8B-B14F-4D97-AF65-F5344CB8AC3E}">
        <p14:creationId xmlns:p14="http://schemas.microsoft.com/office/powerpoint/2010/main" val="3755777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a:t>
            </a:r>
            <a:r>
              <a:rPr lang="en-US" baseline="0" dirty="0"/>
              <a:t> First Nations adults who always or almost always ate a balanced nutritious meal has increased from RHS phase 1</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10</a:t>
            </a:fld>
            <a:endParaRPr lang="en-US"/>
          </a:p>
        </p:txBody>
      </p:sp>
    </p:spTree>
    <p:extLst>
      <p:ext uri="{BB962C8B-B14F-4D97-AF65-F5344CB8AC3E}">
        <p14:creationId xmlns:p14="http://schemas.microsoft.com/office/powerpoint/2010/main" val="324581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958A47-E205-4272-9375-6B0B86A032A6}"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1413166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0030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p:cNvSpPr>
            <a:spLocks noGrp="1"/>
          </p:cNvSpPr>
          <p:nvPr>
            <p:ph type="body" sz="quarter" idx="10"/>
          </p:nvPr>
        </p:nvSpPr>
        <p:spPr>
          <a:xfrm>
            <a:off x="314325" y="2072280"/>
            <a:ext cx="10907713" cy="3652246"/>
          </a:xfrm>
        </p:spPr>
        <p:txBody>
          <a:bodyPr>
            <a:normAutofit/>
          </a:bodyPr>
          <a:lstStyle>
            <a:lvl1pPr>
              <a:defRPr sz="2000">
                <a:latin typeface="Arial" panose="020B0604020202020204" pitchFamily="34" charset="0"/>
                <a:cs typeface="Arial" panose="020B0604020202020204" pitchFamily="34" charset="0"/>
              </a:defRPr>
            </a:lvl1pPr>
          </a:lstStyle>
          <a:p>
            <a:pPr lvl="0"/>
            <a:endParaRPr lang="en-US" dirty="0"/>
          </a:p>
        </p:txBody>
      </p:sp>
      <p:sp>
        <p:nvSpPr>
          <p:cNvPr id="7" name="Text Placeholder 6"/>
          <p:cNvSpPr>
            <a:spLocks noGrp="1"/>
          </p:cNvSpPr>
          <p:nvPr>
            <p:ph type="body" sz="quarter" idx="11"/>
          </p:nvPr>
        </p:nvSpPr>
        <p:spPr>
          <a:xfrm>
            <a:off x="260350" y="1076814"/>
            <a:ext cx="7926388" cy="773113"/>
          </a:xfrm>
        </p:spPr>
        <p:txBody>
          <a:bodyPr>
            <a:normAutofit/>
          </a:bodyPr>
          <a:lstStyle>
            <a:lvl1pPr marL="0" indent="0">
              <a:buNone/>
              <a:defRPr sz="3600">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016945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58A47-E205-4272-9375-6B0B86A032A6}"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03068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958A47-E205-4272-9375-6B0B86A032A6}"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4248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58A47-E205-4272-9375-6B0B86A032A6}"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300558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58A47-E205-4272-9375-6B0B86A032A6}" type="datetimeFigureOut">
              <a:rPr lang="en-US" smtClean="0"/>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2838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58A47-E205-4272-9375-6B0B86A032A6}" type="datetimeFigureOut">
              <a:rPr lang="en-US" smtClean="0"/>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371732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58A47-E205-4272-9375-6B0B86A032A6}" type="datetimeFigureOut">
              <a:rPr lang="en-US" smtClean="0"/>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25684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58A47-E205-4272-9375-6B0B86A032A6}"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154956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1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58A47-E205-4272-9375-6B0B86A032A6}" type="datetimeFigureOut">
              <a:rPr lang="en-US" smtClean="0"/>
              <a:t>10/24/2023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06707-D6D6-4A86-801F-B06E8FB63D8F}" type="slidenum">
              <a:rPr lang="en-US" smtClean="0"/>
              <a:t>‹#›</a:t>
            </a:fld>
            <a:endParaRPr lang="en-US"/>
          </a:p>
        </p:txBody>
      </p:sp>
    </p:spTree>
    <p:extLst>
      <p:ext uri="{BB962C8B-B14F-4D97-AF65-F5344CB8AC3E}">
        <p14:creationId xmlns:p14="http://schemas.microsoft.com/office/powerpoint/2010/main" val="4088860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53907" y="952109"/>
            <a:ext cx="9101876" cy="1953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  Regional Health Survey </a:t>
            </a:r>
          </a:p>
          <a:p>
            <a:r>
              <a:rPr lang="en-US" b="1" dirty="0">
                <a:solidFill>
                  <a:schemeClr val="bg1"/>
                </a:solidFill>
                <a:latin typeface="Arial" panose="020B0604020202020204" pitchFamily="34" charset="0"/>
                <a:cs typeface="Arial" panose="020B0604020202020204" pitchFamily="34" charset="0"/>
              </a:rPr>
              <a:t>              Analysis</a:t>
            </a:r>
          </a:p>
        </p:txBody>
      </p:sp>
      <p:sp>
        <p:nvSpPr>
          <p:cNvPr id="5" name="Subtitle 2"/>
          <p:cNvSpPr txBox="1">
            <a:spLocks/>
          </p:cNvSpPr>
          <p:nvPr/>
        </p:nvSpPr>
        <p:spPr>
          <a:xfrm>
            <a:off x="3727498" y="1018100"/>
            <a:ext cx="6300309" cy="405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i="1" dirty="0">
                <a:solidFill>
                  <a:schemeClr val="bg1"/>
                </a:solidFill>
                <a:latin typeface="Arial" panose="020B0604020202020204" pitchFamily="34" charset="0"/>
                <a:cs typeface="Arial" panose="020B0604020202020204" pitchFamily="34" charset="0"/>
              </a:rPr>
              <a:t>Chiefs of Ontario presents</a:t>
            </a:r>
            <a:endParaRPr lang="en-US" sz="2000" dirty="0">
              <a:solidFill>
                <a:schemeClr val="bg1"/>
              </a:solidFill>
              <a:latin typeface="Arial" panose="020B0604020202020204" pitchFamily="34" charset="0"/>
              <a:cs typeface="Arial" panose="020B0604020202020204" pitchFamily="34" charset="0"/>
            </a:endParaRPr>
          </a:p>
        </p:txBody>
      </p:sp>
      <p:sp>
        <p:nvSpPr>
          <p:cNvPr id="6" name="Subtitle 2"/>
          <p:cNvSpPr txBox="1">
            <a:spLocks/>
          </p:cNvSpPr>
          <p:nvPr/>
        </p:nvSpPr>
        <p:spPr>
          <a:xfrm>
            <a:off x="2305653" y="3037904"/>
            <a:ext cx="9144000" cy="2242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en-US" sz="2400" b="1" dirty="0">
                <a:solidFill>
                  <a:schemeClr val="bg1"/>
                </a:solidFill>
                <a:latin typeface="Arial" panose="020B0604020202020204" pitchFamily="34" charset="0"/>
                <a:cs typeface="Arial" panose="020B0604020202020204" pitchFamily="34" charset="0"/>
              </a:rPr>
              <a:t>Research and Data Management</a:t>
            </a:r>
          </a:p>
          <a:p>
            <a:pPr marL="0" indent="0" algn="ctr">
              <a:lnSpc>
                <a:spcPct val="150000"/>
              </a:lnSpc>
              <a:spcBef>
                <a:spcPts val="0"/>
              </a:spcBef>
              <a:buNone/>
            </a:pPr>
            <a:r>
              <a:rPr lang="en-US" sz="2400" b="1" dirty="0">
                <a:solidFill>
                  <a:schemeClr val="bg1"/>
                </a:solidFill>
                <a:latin typeface="Arial" panose="020B0604020202020204" pitchFamily="34" charset="0"/>
                <a:cs typeface="Arial" panose="020B0604020202020204" pitchFamily="34" charset="0"/>
              </a:rPr>
              <a:t>Power Up Conference</a:t>
            </a:r>
            <a:endParaRPr lang="en-US" sz="2000" b="1" i="1" dirty="0">
              <a:solidFill>
                <a:schemeClr val="bg1"/>
              </a:solidFill>
              <a:latin typeface="Arial" panose="020B0604020202020204" pitchFamily="34" charset="0"/>
              <a:cs typeface="Arial" panose="020B0604020202020204" pitchFamily="34" charset="0"/>
            </a:endParaRPr>
          </a:p>
          <a:p>
            <a:pPr marL="0" indent="0" algn="ctr">
              <a:lnSpc>
                <a:spcPct val="150000"/>
              </a:lnSpc>
              <a:spcBef>
                <a:spcPts val="0"/>
              </a:spcBef>
              <a:buNone/>
            </a:pPr>
            <a:r>
              <a:rPr lang="en-US" sz="2400" dirty="0">
                <a:solidFill>
                  <a:schemeClr val="bg1"/>
                </a:solidFill>
                <a:latin typeface="Arial" panose="020B0604020202020204" pitchFamily="34" charset="0"/>
                <a:cs typeface="Arial" panose="020B0604020202020204" pitchFamily="34" charset="0"/>
              </a:rPr>
              <a:t>October 24, 2023</a:t>
            </a:r>
          </a:p>
        </p:txBody>
      </p:sp>
    </p:spTree>
    <p:extLst>
      <p:ext uri="{BB962C8B-B14F-4D97-AF65-F5344CB8AC3E}">
        <p14:creationId xmlns:p14="http://schemas.microsoft.com/office/powerpoint/2010/main" val="3633390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719375798"/>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3914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2023184534"/>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6131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330045" y="2560000"/>
            <a:ext cx="9144000" cy="1422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Vision:</a:t>
            </a:r>
          </a:p>
          <a:p>
            <a:r>
              <a:rPr lang="en-US" b="1" dirty="0">
                <a:solidFill>
                  <a:schemeClr val="bg1"/>
                </a:solidFill>
                <a:latin typeface="Arial" panose="020B0604020202020204" pitchFamily="34" charset="0"/>
                <a:cs typeface="Arial" panose="020B0604020202020204" pitchFamily="34" charset="0"/>
              </a:rPr>
              <a:t>Physical Health</a:t>
            </a:r>
          </a:p>
        </p:txBody>
      </p:sp>
    </p:spTree>
    <p:extLst>
      <p:ext uri="{BB962C8B-B14F-4D97-AF65-F5344CB8AC3E}">
        <p14:creationId xmlns:p14="http://schemas.microsoft.com/office/powerpoint/2010/main" val="2423359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2823565297"/>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2014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3888474855"/>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1182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51313126"/>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623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2592849118"/>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8518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3286454242"/>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0408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627730972"/>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0769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4291342452"/>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5772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dirty="0"/>
              <a:t>Guided by this framework, the meaning of First </a:t>
            </a:r>
          </a:p>
          <a:p>
            <a:pPr marL="0" indent="0">
              <a:buNone/>
            </a:pPr>
            <a:r>
              <a:rPr lang="en-US" dirty="0"/>
              <a:t>Nations health is defined as “the total health of the</a:t>
            </a:r>
          </a:p>
          <a:p>
            <a:pPr marL="0" indent="0">
              <a:buNone/>
            </a:pPr>
            <a:r>
              <a:rPr lang="en-US" dirty="0"/>
              <a:t>total person within the total environment”.</a:t>
            </a:r>
          </a:p>
          <a:p>
            <a:pPr marL="0" indent="0">
              <a:buNone/>
            </a:pPr>
            <a:r>
              <a:rPr lang="en-US" dirty="0"/>
              <a:t>The goal is to assist in achieving a culturally</a:t>
            </a:r>
          </a:p>
          <a:p>
            <a:pPr marL="0" indent="0">
              <a:buNone/>
            </a:pPr>
            <a:r>
              <a:rPr lang="en-US" dirty="0"/>
              <a:t>informed interpretation process that reinforces</a:t>
            </a:r>
          </a:p>
          <a:p>
            <a:pPr marL="0" indent="0">
              <a:buNone/>
            </a:pPr>
            <a:r>
              <a:rPr lang="en-US" dirty="0"/>
              <a:t>and reflects their ways of seeing, relating, knowing</a:t>
            </a:r>
          </a:p>
          <a:p>
            <a:pPr marL="0" indent="0">
              <a:buNone/>
            </a:pPr>
            <a:r>
              <a:rPr lang="en-US" dirty="0"/>
              <a:t>and being.</a:t>
            </a:r>
          </a:p>
        </p:txBody>
      </p:sp>
      <p:sp>
        <p:nvSpPr>
          <p:cNvPr id="3" name="Text Placeholder 2"/>
          <p:cNvSpPr>
            <a:spLocks noGrp="1"/>
          </p:cNvSpPr>
          <p:nvPr>
            <p:ph type="body" sz="quarter" idx="11"/>
          </p:nvPr>
        </p:nvSpPr>
        <p:spPr/>
        <p:txBody>
          <a:bodyPr/>
          <a:lstStyle/>
          <a:p>
            <a:r>
              <a:rPr lang="en-US" dirty="0"/>
              <a:t>RHS Cultural Framework</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116" y="1303082"/>
            <a:ext cx="5535745" cy="4538497"/>
          </a:xfrm>
          <a:prstGeom prst="rect">
            <a:avLst/>
          </a:prstGeom>
        </p:spPr>
      </p:pic>
    </p:spTree>
    <p:extLst>
      <p:ext uri="{BB962C8B-B14F-4D97-AF65-F5344CB8AC3E}">
        <p14:creationId xmlns:p14="http://schemas.microsoft.com/office/powerpoint/2010/main" val="4148855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4119914678"/>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9459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330045" y="2560000"/>
            <a:ext cx="9144000" cy="173239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Relationship:</a:t>
            </a:r>
          </a:p>
          <a:p>
            <a:r>
              <a:rPr lang="en-US" b="1" dirty="0">
                <a:solidFill>
                  <a:schemeClr val="bg1"/>
                </a:solidFill>
                <a:latin typeface="Arial" panose="020B0604020202020204" pitchFamily="34" charset="0"/>
                <a:cs typeface="Arial" panose="020B0604020202020204" pitchFamily="34" charset="0"/>
              </a:rPr>
              <a:t>Personal &amp; Community</a:t>
            </a:r>
          </a:p>
          <a:p>
            <a:r>
              <a:rPr lang="en-US" b="1" dirty="0">
                <a:solidFill>
                  <a:schemeClr val="bg1"/>
                </a:solidFill>
                <a:latin typeface="Arial" panose="020B0604020202020204" pitchFamily="34" charset="0"/>
                <a:cs typeface="Arial" panose="020B0604020202020204" pitchFamily="34" charset="0"/>
              </a:rPr>
              <a:t>Wellness and Culture</a:t>
            </a:r>
          </a:p>
        </p:txBody>
      </p:sp>
    </p:spTree>
    <p:extLst>
      <p:ext uri="{BB962C8B-B14F-4D97-AF65-F5344CB8AC3E}">
        <p14:creationId xmlns:p14="http://schemas.microsoft.com/office/powerpoint/2010/main" val="1957591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2958580808"/>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2823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771336686"/>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7879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585523066"/>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8253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2610679057"/>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0945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118166405"/>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3930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471429609"/>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2449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148675928"/>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093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330045" y="2560000"/>
            <a:ext cx="9144000" cy="14830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Reason:</a:t>
            </a:r>
          </a:p>
          <a:p>
            <a:r>
              <a:rPr lang="en-US" b="1" dirty="0">
                <a:solidFill>
                  <a:schemeClr val="bg1"/>
                </a:solidFill>
                <a:latin typeface="Arial" panose="020B0604020202020204" pitchFamily="34" charset="0"/>
                <a:cs typeface="Arial" panose="020B0604020202020204" pitchFamily="34" charset="0"/>
              </a:rPr>
              <a:t>Social Economic</a:t>
            </a:r>
          </a:p>
        </p:txBody>
      </p:sp>
    </p:spTree>
    <p:extLst>
      <p:ext uri="{BB962C8B-B14F-4D97-AF65-F5344CB8AC3E}">
        <p14:creationId xmlns:p14="http://schemas.microsoft.com/office/powerpoint/2010/main" val="3210687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dirty="0"/>
              <a:t>Methods</a:t>
            </a:r>
          </a:p>
          <a:p>
            <a:r>
              <a:rPr lang="en-US" dirty="0"/>
              <a:t>Review indicators from each RHS phase to report on trends using the RHS Cultural Framework. </a:t>
            </a:r>
          </a:p>
          <a:p>
            <a:r>
              <a:rPr lang="en-US" dirty="0"/>
              <a:t>Short list indicators to report on how health of First Nations people has changed from RHS phase 1.</a:t>
            </a:r>
          </a:p>
          <a:p>
            <a:r>
              <a:rPr lang="en-US" dirty="0"/>
              <a:t>Primarily reporting on First Nations adults, limited reporting on First Nations youth and children. </a:t>
            </a:r>
          </a:p>
          <a:p>
            <a:r>
              <a:rPr lang="en-US" dirty="0"/>
              <a:t>Observe trends where possible. Compare with indicators how it impacts First Nations health. Otherwise a snapshot was reported, when available</a:t>
            </a:r>
          </a:p>
          <a:p>
            <a:r>
              <a:rPr lang="en-US" dirty="0"/>
              <a:t>Determine how First Nations health has changed from each RHS phase 3.</a:t>
            </a:r>
          </a:p>
          <a:p>
            <a:endParaRPr lang="en-US" dirty="0"/>
          </a:p>
        </p:txBody>
      </p:sp>
      <p:sp>
        <p:nvSpPr>
          <p:cNvPr id="3" name="Text Placeholder 2"/>
          <p:cNvSpPr>
            <a:spLocks noGrp="1"/>
          </p:cNvSpPr>
          <p:nvPr>
            <p:ph type="body" sz="quarter" idx="11"/>
          </p:nvPr>
        </p:nvSpPr>
        <p:spPr>
          <a:xfrm>
            <a:off x="260350" y="1076814"/>
            <a:ext cx="11158314" cy="773113"/>
          </a:xfrm>
        </p:spPr>
        <p:txBody>
          <a:bodyPr>
            <a:normAutofit fontScale="85000" lnSpcReduction="20000"/>
          </a:bodyPr>
          <a:lstStyle/>
          <a:p>
            <a:r>
              <a:rPr lang="en-US" dirty="0"/>
              <a:t>Regional Health Survey(RHS) analysis using Descriptive Analysis</a:t>
            </a:r>
          </a:p>
        </p:txBody>
      </p:sp>
    </p:spTree>
    <p:extLst>
      <p:ext uri="{BB962C8B-B14F-4D97-AF65-F5344CB8AC3E}">
        <p14:creationId xmlns:p14="http://schemas.microsoft.com/office/powerpoint/2010/main" val="422650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4257020583"/>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2826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2733341307"/>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7765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3334812533"/>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8345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2068290284"/>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7495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669883266"/>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8324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851190642"/>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8824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952973" y="2494012"/>
            <a:ext cx="9144000" cy="1154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3581882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400" dirty="0"/>
              <a:t>Action</a:t>
            </a:r>
          </a:p>
          <a:p>
            <a:pPr lvl="1"/>
            <a:r>
              <a:rPr lang="en-US" dirty="0"/>
              <a:t>Physical inactivity, and possibility rates of obesity, is on the rise</a:t>
            </a:r>
          </a:p>
          <a:p>
            <a:pPr lvl="1"/>
            <a:r>
              <a:rPr lang="en-US" dirty="0"/>
              <a:t>Food insecurity and eating nutritious meals have improved</a:t>
            </a:r>
          </a:p>
          <a:p>
            <a:pPr lvl="1"/>
            <a:r>
              <a:rPr lang="en-US" dirty="0"/>
              <a:t>Social consumption of alcohol was on the rise</a:t>
            </a:r>
          </a:p>
          <a:p>
            <a:r>
              <a:rPr lang="en-US" dirty="0"/>
              <a:t>Vision</a:t>
            </a:r>
          </a:p>
          <a:p>
            <a:pPr lvl="1"/>
            <a:r>
              <a:rPr lang="en-US" dirty="0"/>
              <a:t>First Nation females are significantly more like than First Nation males to have higher rates of co-morbidity </a:t>
            </a:r>
          </a:p>
          <a:p>
            <a:pPr lvl="1"/>
            <a:r>
              <a:rPr lang="en-US" dirty="0"/>
              <a:t>With the exception of allergies, the top 5 highest health conditions have reported a decrease in each condition</a:t>
            </a:r>
          </a:p>
        </p:txBody>
      </p:sp>
      <p:sp>
        <p:nvSpPr>
          <p:cNvPr id="3" name="Text Placeholder 2"/>
          <p:cNvSpPr>
            <a:spLocks noGrp="1"/>
          </p:cNvSpPr>
          <p:nvPr>
            <p:ph type="body" sz="quarter" idx="11"/>
          </p:nvPr>
        </p:nvSpPr>
        <p:spPr/>
        <p:txBody>
          <a:bodyPr/>
          <a:lstStyle/>
          <a:p>
            <a:r>
              <a:rPr lang="en-US" dirty="0"/>
              <a:t>RHS Cultural Framework</a:t>
            </a:r>
          </a:p>
        </p:txBody>
      </p:sp>
    </p:spTree>
    <p:extLst>
      <p:ext uri="{BB962C8B-B14F-4D97-AF65-F5344CB8AC3E}">
        <p14:creationId xmlns:p14="http://schemas.microsoft.com/office/powerpoint/2010/main" val="4160091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Relationship</a:t>
            </a:r>
          </a:p>
          <a:p>
            <a:pPr lvl="1"/>
            <a:r>
              <a:rPr lang="en-US" dirty="0"/>
              <a:t>Sense of belonging in the community is strong for First Nations people</a:t>
            </a:r>
          </a:p>
          <a:p>
            <a:pPr lvl="1"/>
            <a:r>
              <a:rPr lang="en-US" dirty="0"/>
              <a:t>Alcohol remains the top reported community challenge</a:t>
            </a:r>
          </a:p>
          <a:p>
            <a:r>
              <a:rPr lang="en-US" dirty="0"/>
              <a:t>Reason</a:t>
            </a:r>
          </a:p>
          <a:p>
            <a:pPr lvl="1"/>
            <a:r>
              <a:rPr lang="en-US" dirty="0"/>
              <a:t>Unemployment rates did not improve over all RHS phases </a:t>
            </a:r>
          </a:p>
          <a:p>
            <a:pPr lvl="1"/>
            <a:r>
              <a:rPr lang="en-US" dirty="0"/>
              <a:t>Income gap between the lowest bracket appears to be widening</a:t>
            </a:r>
          </a:p>
          <a:p>
            <a:pPr lvl="1"/>
            <a:r>
              <a:rPr lang="en-US" dirty="0"/>
              <a:t>More individuals are finishing high school or higher</a:t>
            </a:r>
          </a:p>
        </p:txBody>
      </p:sp>
      <p:sp>
        <p:nvSpPr>
          <p:cNvPr id="3" name="Text Placeholder 2"/>
          <p:cNvSpPr>
            <a:spLocks noGrp="1"/>
          </p:cNvSpPr>
          <p:nvPr>
            <p:ph type="body" sz="quarter" idx="11"/>
          </p:nvPr>
        </p:nvSpPr>
        <p:spPr/>
        <p:txBody>
          <a:bodyPr/>
          <a:lstStyle/>
          <a:p>
            <a:r>
              <a:rPr lang="en-US" dirty="0"/>
              <a:t>RHS Cultural Framework</a:t>
            </a:r>
          </a:p>
        </p:txBody>
      </p:sp>
    </p:spTree>
    <p:extLst>
      <p:ext uri="{BB962C8B-B14F-4D97-AF65-F5344CB8AC3E}">
        <p14:creationId xmlns:p14="http://schemas.microsoft.com/office/powerpoint/2010/main" val="33650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3709120" y="1432874"/>
            <a:ext cx="6889750" cy="3025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Arial" panose="020B0604020202020204" pitchFamily="34" charset="0"/>
                <a:cs typeface="Arial" panose="020B0604020202020204" pitchFamily="34" charset="0"/>
              </a:rPr>
              <a:t>For further information, please contact:</a:t>
            </a:r>
          </a:p>
          <a:p>
            <a:pPr algn="ctr"/>
            <a:endParaRPr lang="en-US" b="1"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b="1" dirty="0">
                <a:solidFill>
                  <a:schemeClr val="bg1"/>
                </a:solidFill>
                <a:latin typeface="Arial" panose="020B0604020202020204" pitchFamily="34" charset="0"/>
                <a:cs typeface="Arial" panose="020B0604020202020204" pitchFamily="34" charset="0"/>
              </a:rPr>
              <a:t>Trevor Koostachin, Research Analyst</a:t>
            </a:r>
          </a:p>
          <a:p>
            <a:pPr marL="0" indent="0" algn="ctr">
              <a:buFont typeface="Arial" panose="020B0604020202020204" pitchFamily="34" charset="0"/>
              <a:buNone/>
            </a:pPr>
            <a:r>
              <a:rPr lang="en-US" b="1" u="sng" dirty="0">
                <a:solidFill>
                  <a:schemeClr val="bg1"/>
                </a:solidFill>
                <a:latin typeface="Arial" panose="020B0604020202020204" pitchFamily="34" charset="0"/>
                <a:cs typeface="Arial" panose="020B0604020202020204" pitchFamily="34" charset="0"/>
              </a:rPr>
              <a:t>Trevor.Koostachin@coo.org</a:t>
            </a:r>
          </a:p>
          <a:p>
            <a:pPr algn="ctr"/>
            <a:endParaRPr lang="en-US" b="1"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b="1" dirty="0">
                <a:solidFill>
                  <a:schemeClr val="bg1"/>
                </a:solidFill>
                <a:latin typeface="Arial" panose="020B0604020202020204" pitchFamily="34" charset="0"/>
                <a:cs typeface="Arial" panose="020B0604020202020204" pitchFamily="34" charset="0"/>
              </a:rPr>
              <a:t>Name, Title</a:t>
            </a:r>
          </a:p>
          <a:p>
            <a:pPr marL="0" indent="0" algn="ctr">
              <a:buFont typeface="Arial" panose="020B0604020202020204" pitchFamily="34" charset="0"/>
              <a:buNone/>
            </a:pPr>
            <a:r>
              <a:rPr lang="en-US" b="1" u="sng" dirty="0">
                <a:solidFill>
                  <a:schemeClr val="bg1"/>
                </a:solidFill>
                <a:latin typeface="Arial" panose="020B0604020202020204" pitchFamily="34" charset="0"/>
                <a:cs typeface="Arial" panose="020B0604020202020204" pitchFamily="34" charset="0"/>
              </a:rPr>
              <a:t>email@coo.org</a:t>
            </a:r>
            <a:r>
              <a:rPr lang="en-US"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88700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4325" y="1673157"/>
            <a:ext cx="10907713" cy="4051369"/>
          </a:xfrm>
        </p:spPr>
        <p:txBody>
          <a:bodyPr>
            <a:normAutofit/>
          </a:bodyPr>
          <a:lstStyle/>
          <a:p>
            <a:r>
              <a:rPr lang="en-US" dirty="0"/>
              <a:t>Regional Health Survey Phase 1 was known as the First Nations Regional Longitudinal Health Survey </a:t>
            </a:r>
          </a:p>
          <a:p>
            <a:r>
              <a:rPr lang="en-US" dirty="0"/>
              <a:t>(RHS) Phase 1 2002/03</a:t>
            </a:r>
          </a:p>
          <a:p>
            <a:r>
              <a:rPr lang="en-US" dirty="0"/>
              <a:t>RHS Phase 2 (2008/10) National Report</a:t>
            </a:r>
          </a:p>
          <a:p>
            <a:r>
              <a:rPr lang="en-US" dirty="0"/>
              <a:t>Corrections were made in October 2012</a:t>
            </a:r>
          </a:p>
          <a:p>
            <a:r>
              <a:rPr lang="en-US" dirty="0"/>
              <a:t>Phase 3: Volume One, (Ottawa: 2018). </a:t>
            </a:r>
          </a:p>
          <a:p>
            <a:r>
              <a:rPr lang="en-US" dirty="0"/>
              <a:t>Published in March 2018</a:t>
            </a:r>
          </a:p>
          <a:p>
            <a:r>
              <a:rPr lang="en-US" dirty="0"/>
              <a:t>Phase 3: Volume Two, (Ottawa: 2018).</a:t>
            </a:r>
          </a:p>
          <a:p>
            <a:r>
              <a:rPr lang="en-US" dirty="0"/>
              <a:t>Published in July 2018.</a:t>
            </a:r>
          </a:p>
          <a:p>
            <a:r>
              <a:rPr lang="en-US" dirty="0"/>
              <a:t>For more information, please fnigc.ca</a:t>
            </a:r>
          </a:p>
        </p:txBody>
      </p:sp>
      <p:sp>
        <p:nvSpPr>
          <p:cNvPr id="3" name="Text Placeholder 2"/>
          <p:cNvSpPr>
            <a:spLocks noGrp="1"/>
          </p:cNvSpPr>
          <p:nvPr>
            <p:ph type="body" sz="quarter" idx="11"/>
          </p:nvPr>
        </p:nvSpPr>
        <p:spPr/>
        <p:txBody>
          <a:bodyPr/>
          <a:lstStyle/>
          <a:p>
            <a:r>
              <a:rPr lang="en-US" dirty="0"/>
              <a:t>About the RHS</a:t>
            </a:r>
          </a:p>
        </p:txBody>
      </p:sp>
    </p:spTree>
    <p:extLst>
      <p:ext uri="{BB962C8B-B14F-4D97-AF65-F5344CB8AC3E}">
        <p14:creationId xmlns:p14="http://schemas.microsoft.com/office/powerpoint/2010/main" val="114033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12397" y="2881500"/>
            <a:ext cx="6359943" cy="2123658"/>
          </a:xfrm>
          <a:prstGeom prst="rect">
            <a:avLst/>
          </a:prstGeom>
        </p:spPr>
        <p:txBody>
          <a:bodyPr wrap="square">
            <a:spAutoFit/>
          </a:bodyPr>
          <a:lstStyle/>
          <a:p>
            <a:r>
              <a:rPr lang="en-US" sz="4400" b="1" dirty="0">
                <a:solidFill>
                  <a:schemeClr val="bg1"/>
                </a:solidFill>
                <a:latin typeface="Arial" panose="020B0604020202020204" pitchFamily="34" charset="0"/>
                <a:cs typeface="Arial" panose="020B0604020202020204" pitchFamily="34" charset="0"/>
              </a:rPr>
              <a:t>Action</a:t>
            </a:r>
          </a:p>
          <a:p>
            <a:r>
              <a:rPr lang="en-US" sz="4400" b="1" dirty="0">
                <a:solidFill>
                  <a:schemeClr val="bg1"/>
                </a:solidFill>
                <a:latin typeface="Arial" panose="020B0604020202020204" pitchFamily="34" charset="0"/>
                <a:cs typeface="Arial" panose="020B0604020202020204" pitchFamily="34" charset="0"/>
              </a:rPr>
              <a:t>Health Behaviors/</a:t>
            </a:r>
          </a:p>
          <a:p>
            <a:r>
              <a:rPr lang="en-US" sz="4400" b="1" dirty="0">
                <a:solidFill>
                  <a:schemeClr val="bg1"/>
                </a:solidFill>
                <a:latin typeface="Arial" panose="020B0604020202020204" pitchFamily="34" charset="0"/>
                <a:cs typeface="Arial" panose="020B0604020202020204" pitchFamily="34" charset="0"/>
              </a:rPr>
              <a:t>Lifestyle</a:t>
            </a:r>
          </a:p>
        </p:txBody>
      </p:sp>
    </p:spTree>
    <p:extLst>
      <p:ext uri="{BB962C8B-B14F-4D97-AF65-F5344CB8AC3E}">
        <p14:creationId xmlns:p14="http://schemas.microsoft.com/office/powerpoint/2010/main" val="1967703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4224536454"/>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9933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755102771"/>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7263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4197361340"/>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4187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530182932"/>
              </p:ext>
            </p:extLst>
          </p:nvPr>
        </p:nvGraphicFramePr>
        <p:xfrm>
          <a:off x="1764974" y="286564"/>
          <a:ext cx="8662051" cy="6284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8271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7175</TotalTime>
  <Words>1908</Words>
  <Application>Microsoft Office PowerPoint</Application>
  <PresentationFormat>Widescreen</PresentationFormat>
  <Paragraphs>214</Paragraphs>
  <Slides>39</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Genna Benson</dc:creator>
  <cp:lastModifiedBy>Tuesday Johnson-MacDonald</cp:lastModifiedBy>
  <cp:revision>75</cp:revision>
  <dcterms:created xsi:type="dcterms:W3CDTF">2021-03-16T19:50:39Z</dcterms:created>
  <dcterms:modified xsi:type="dcterms:W3CDTF">2023-10-24T13:35:00Z</dcterms:modified>
</cp:coreProperties>
</file>