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98" r:id="rId3"/>
    <p:sldId id="311" r:id="rId4"/>
    <p:sldId id="307" r:id="rId5"/>
    <p:sldId id="310" r:id="rId6"/>
    <p:sldId id="308" r:id="rId7"/>
    <p:sldId id="314" r:id="rId8"/>
    <p:sldId id="315" r:id="rId9"/>
    <p:sldId id="309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9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 Benson" initials="GB" lastIdx="1" clrIdx="0">
    <p:extLst>
      <p:ext uri="{19B8F6BF-5375-455C-9EA6-DF929625EA0E}">
        <p15:presenceInfo xmlns:p15="http://schemas.microsoft.com/office/powerpoint/2012/main" userId="S-1-5-21-1085031214-776561741-1801674531-4857" providerId="AD"/>
      </p:ext>
    </p:extLst>
  </p:cmAuthor>
  <p:cmAuthor id="2" name="Kent" initials="K" lastIdx="1" clrIdx="1">
    <p:extLst>
      <p:ext uri="{19B8F6BF-5375-455C-9EA6-DF929625EA0E}">
        <p15:presenceInfo xmlns:p15="http://schemas.microsoft.com/office/powerpoint/2012/main" userId="S::kent@elsonadvocacy.ca::e55ba30b-5e95-4d0b-9764-f233f61f2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" y="110"/>
      </p:cViewPr>
      <p:guideLst>
        <p:guide orient="horz" pos="2160"/>
        <p:guide pos="3792"/>
        <p:guide pos="396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76E-7F4D-49B8-91B0-73BAF6E8E4E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F4C7-4B92-4FF0-BC56-0299DE9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Title. Do not alter.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r>
              <a:rPr lang="en-US" baseline="0" dirty="0"/>
              <a:t> Sector and Director contact information.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Introductory</a:t>
            </a:r>
            <a:r>
              <a:rPr lang="en-US" baseline="0" dirty="0"/>
              <a:t>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add more slides,</a:t>
            </a:r>
            <a:r>
              <a:rPr lang="en-US" baseline="0" dirty="0"/>
              <a:t> right click on slide,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add more slides,</a:t>
            </a:r>
            <a:r>
              <a:rPr lang="en-US" baseline="0" dirty="0"/>
              <a:t> right click on slide,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Header. Example: if you are providing an update on a specific file, place file name here. </a:t>
            </a:r>
          </a:p>
          <a:p>
            <a:endParaRPr lang="en-US" dirty="0"/>
          </a:p>
          <a:p>
            <a:r>
              <a:rPr lang="en-US" dirty="0"/>
              <a:t>To add more slides,</a:t>
            </a:r>
            <a:r>
              <a:rPr lang="en-US" baseline="0" dirty="0"/>
              <a:t> right click on slide 2,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Header. Example: if you are providing an update on a specific file, place file name here. </a:t>
            </a:r>
          </a:p>
          <a:p>
            <a:endParaRPr lang="en-US" dirty="0"/>
          </a:p>
          <a:p>
            <a:r>
              <a:rPr lang="en-US" dirty="0"/>
              <a:t>To add more slides,</a:t>
            </a:r>
            <a:r>
              <a:rPr lang="en-US" baseline="0" dirty="0"/>
              <a:t> right click on slide 2,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Header. Example: if you are providing an update on a specific file, place file name here. </a:t>
            </a:r>
          </a:p>
          <a:p>
            <a:endParaRPr lang="en-US" dirty="0"/>
          </a:p>
          <a:p>
            <a:r>
              <a:rPr lang="en-US" dirty="0"/>
              <a:t>To add more slides,</a:t>
            </a:r>
            <a:r>
              <a:rPr lang="en-US" baseline="0" dirty="0"/>
              <a:t> right click on slide 2,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Header. Example: if you are providing an update on a specific file, place file name here. </a:t>
            </a:r>
          </a:p>
          <a:p>
            <a:endParaRPr lang="en-US" dirty="0"/>
          </a:p>
          <a:p>
            <a:r>
              <a:rPr lang="en-US" dirty="0"/>
              <a:t>To add more slides,</a:t>
            </a:r>
            <a:r>
              <a:rPr lang="en-US" baseline="0" dirty="0"/>
              <a:t> right click on slide 2,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Header. Example: if you are providing an update on a specific file, place file name here. </a:t>
            </a:r>
          </a:p>
          <a:p>
            <a:endParaRPr lang="en-US" dirty="0"/>
          </a:p>
          <a:p>
            <a:r>
              <a:rPr lang="en-US" dirty="0"/>
              <a:t>To add more slides,</a:t>
            </a:r>
            <a:r>
              <a:rPr lang="en-US" baseline="0" dirty="0"/>
              <a:t> right click on slide 2, click ‘Duplicate Slide’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365224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0350" y="1076814"/>
            <a:ext cx="7926388" cy="773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53907" y="952109"/>
            <a:ext cx="9101876" cy="195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Chiefs Assembly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27498" y="1018100"/>
            <a:ext cx="6300309" cy="40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Chiefs of Ontario presents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5653" y="3037904"/>
            <a:ext cx="9144000" cy="224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Forward: Strengthening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for Future Generations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13-15, 2023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www.ChiefsMeeting.com</a:t>
            </a:r>
          </a:p>
        </p:txBody>
      </p:sp>
    </p:spTree>
    <p:extLst>
      <p:ext uri="{BB962C8B-B14F-4D97-AF65-F5344CB8AC3E}">
        <p14:creationId xmlns:p14="http://schemas.microsoft.com/office/powerpoint/2010/main" val="363339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709120" y="1432874"/>
            <a:ext cx="6889750" cy="302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please contact: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Jackie Lombardi, Director of Justice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jackie.lombardi@coo.org</a:t>
            </a:r>
          </a:p>
        </p:txBody>
      </p:sp>
    </p:spTree>
    <p:extLst>
      <p:ext uri="{BB962C8B-B14F-4D97-AF65-F5344CB8AC3E}">
        <p14:creationId xmlns:p14="http://schemas.microsoft.com/office/powerpoint/2010/main" val="12887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1415" y="369209"/>
            <a:ext cx="71543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Tripartite Collaborative Technical Table on the Enforcement and Prosecution of First Nations Laws: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UPDATE</a:t>
            </a:r>
          </a:p>
        </p:txBody>
      </p:sp>
    </p:spTree>
    <p:extLst>
      <p:ext uri="{BB962C8B-B14F-4D97-AF65-F5344CB8AC3E}">
        <p14:creationId xmlns:p14="http://schemas.microsoft.com/office/powerpoint/2010/main" val="196770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the ongoing obstacles to the enforcement and prosecution of First Nations within the Ontario region </a:t>
            </a:r>
          </a:p>
          <a:p>
            <a:r>
              <a:rPr lang="en-US" dirty="0"/>
              <a:t>Develop concrete and lasting recommendations that will ensure these laws will be consistently and reliability enforced and prosecuted </a:t>
            </a:r>
          </a:p>
          <a:p>
            <a:r>
              <a:rPr lang="en-US" dirty="0"/>
              <a:t>Support the implementation of developed recommendations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Purpose of Table </a:t>
            </a:r>
          </a:p>
        </p:txBody>
      </p:sp>
    </p:spTree>
    <p:extLst>
      <p:ext uri="{BB962C8B-B14F-4D97-AF65-F5344CB8AC3E}">
        <p14:creationId xmlns:p14="http://schemas.microsoft.com/office/powerpoint/2010/main" val="21899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Studied challenges associated with the enforcement and prosecution of First Nations laws </a:t>
            </a:r>
          </a:p>
          <a:p>
            <a:r>
              <a:rPr lang="en-US" dirty="0"/>
              <a:t>Heard from FNWG, UCCMM, LABRC, Whitecap Dakota First Nation, IPCO, OPP, CLD of MAG, and PPSC </a:t>
            </a:r>
          </a:p>
          <a:p>
            <a:r>
              <a:rPr lang="en-US" dirty="0"/>
              <a:t>Launched Private Prosecution Pilot (as mandated by COO Resolution 21/37) </a:t>
            </a:r>
          </a:p>
          <a:p>
            <a:r>
              <a:rPr lang="en-US" dirty="0"/>
              <a:t>Federal and provincial Ministers reaffirmed their political commitment to the Table until consistent and reliable enforcement of First Nations laws is fully achieved </a:t>
            </a:r>
          </a:p>
          <a:p>
            <a:r>
              <a:rPr lang="en-US" dirty="0"/>
              <a:t>COO and FNWG drafted potential recommendations for Chiefs-in-Assembly’s review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Second Year in Review </a:t>
            </a:r>
          </a:p>
        </p:txBody>
      </p:sp>
    </p:spTree>
    <p:extLst>
      <p:ext uri="{BB962C8B-B14F-4D97-AF65-F5344CB8AC3E}">
        <p14:creationId xmlns:p14="http://schemas.microsoft.com/office/powerpoint/2010/main" val="74282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350" y="1849927"/>
            <a:ext cx="11612336" cy="41009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Federal and provincial governments take immediate steps to fund First Nations to enforce and prosecute their own laws </a:t>
            </a:r>
            <a:r>
              <a:rPr lang="en-US" dirty="0" smtClean="0"/>
              <a:t>(COO Resolution 21/37) 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Launch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Private Prosecution Pilot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Operational for 2022-23 and 2023-24 fiscal years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to support First Nations to retain private lawyers to prosecute infractions of their laws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/>
              <a:t>Federal and provincial governments to make Crown(s) prosecutors available of request by a First Nation  - </a:t>
            </a:r>
            <a:r>
              <a:rPr lang="en-US" dirty="0">
                <a:solidFill>
                  <a:srgbClr val="FF0000"/>
                </a:solidFill>
              </a:rPr>
              <a:t>Outstanding</a:t>
            </a:r>
            <a:r>
              <a:rPr lang="en-US" dirty="0"/>
              <a:t> </a:t>
            </a:r>
            <a:r>
              <a:rPr lang="en-US" dirty="0" smtClean="0"/>
              <a:t>(COO Resolution 21/37)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The enforcement of First Nations by-laws be included as a mandatory police function within the new Ontario </a:t>
            </a:r>
            <a:r>
              <a:rPr lang="en-US" i="1" dirty="0"/>
              <a:t>Community Safety and Policing Act, 2019 </a:t>
            </a:r>
            <a:r>
              <a:rPr lang="en-US" dirty="0"/>
              <a:t>(CSPA) regulations – </a:t>
            </a:r>
            <a:r>
              <a:rPr lang="en-US" dirty="0">
                <a:solidFill>
                  <a:srgbClr val="FF0000"/>
                </a:solidFill>
              </a:rPr>
              <a:t>Outstanding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Interim Measures</a:t>
            </a:r>
          </a:p>
        </p:txBody>
      </p:sp>
    </p:spTree>
    <p:extLst>
      <p:ext uri="{BB962C8B-B14F-4D97-AF65-F5344CB8AC3E}">
        <p14:creationId xmlns:p14="http://schemas.microsoft.com/office/powerpoint/2010/main" val="42265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1076814"/>
            <a:ext cx="9816523" cy="773113"/>
          </a:xfrm>
        </p:spPr>
        <p:txBody>
          <a:bodyPr>
            <a:normAutofit/>
          </a:bodyPr>
          <a:lstStyle/>
          <a:p>
            <a:r>
              <a:rPr lang="en-US" dirty="0"/>
              <a:t>Resolution Calls for 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E7CD5-0AD6-60AB-49F6-3EA3C6486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403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2(a): Make enforcement of First Nation laws mandatory in pending police regs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To ensure enforcement of First Nation laws everywhere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To guarantee funding for police to enforce these laws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To maintain choice and control for First Nations via their laws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CA" sz="2400" dirty="0"/>
              <a:t>2(b): Provide First Nations access to provincial ticketing mechanisms 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Easier and cheaper to enforce and prosecute (like parking tickets)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Avoids criminal courts and bench warrants 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Call for ticket revenue to be paid to the First Nation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Must be without prejudice to First Nations developing their own mechanisms</a:t>
            </a:r>
          </a:p>
        </p:txBody>
      </p:sp>
    </p:spTree>
    <p:extLst>
      <p:ext uri="{BB962C8B-B14F-4D97-AF65-F5344CB8AC3E}">
        <p14:creationId xmlns:p14="http://schemas.microsoft.com/office/powerpoint/2010/main" val="414885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1076814"/>
            <a:ext cx="9816523" cy="773113"/>
          </a:xfrm>
        </p:spPr>
        <p:txBody>
          <a:bodyPr>
            <a:normAutofit/>
          </a:bodyPr>
          <a:lstStyle/>
          <a:p>
            <a:r>
              <a:rPr lang="en-US" dirty="0"/>
              <a:t>Resolution Calls for Action cont.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E7CD5-0AD6-60AB-49F6-3EA3C6486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403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2(c): Ensure OPP enforcement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The OPP often refuses to enforce First Nation laws, effectively overriding the First Nation’s law-making authority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The OPP polices many First Nations, causing a major enforcement gap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The OPP should enforce First Nation laws on request and without delay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CA" sz="2400" dirty="0"/>
              <a:t>3(a): Protect First Nation control over prosecutions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Ensure First Nation prosecutors have the same immunities and rights as provincial prosecutors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Protect against provincial prosecutors taking over and shutting down First Nation prosecutions</a:t>
            </a:r>
          </a:p>
        </p:txBody>
      </p:sp>
    </p:spTree>
    <p:extLst>
      <p:ext uri="{BB962C8B-B14F-4D97-AF65-F5344CB8AC3E}">
        <p14:creationId xmlns:p14="http://schemas.microsoft.com/office/powerpoint/2010/main" val="353620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1076814"/>
            <a:ext cx="9816523" cy="773113"/>
          </a:xfrm>
        </p:spPr>
        <p:txBody>
          <a:bodyPr>
            <a:normAutofit/>
          </a:bodyPr>
          <a:lstStyle/>
          <a:p>
            <a:r>
              <a:rPr lang="en-US" dirty="0"/>
              <a:t>Resolution Calls for Action cont.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E7CD5-0AD6-60AB-49F6-3EA3C6486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403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3(b): Funding for First Nation legal systems revitalization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Funding is needed for all aspects of legal system and institution development</a:t>
            </a:r>
          </a:p>
          <a:p>
            <a:pPr lvl="1">
              <a:lnSpc>
                <a:spcPct val="110000"/>
              </a:lnSpc>
            </a:pPr>
            <a:r>
              <a:rPr lang="en-CA" sz="2000" dirty="0"/>
              <a:t>Including: </a:t>
            </a:r>
            <a:r>
              <a:rPr lang="en-US" sz="2000" dirty="0"/>
              <a:t>ticketing, law drafting, hiring enforcement officers, hiring judicial decision-makers, developing own court systems and legal institutions, etc.</a:t>
            </a:r>
            <a:endParaRPr lang="en-CA" sz="2000" dirty="0"/>
          </a:p>
          <a:p>
            <a:pPr marL="0" indent="0">
              <a:spcBef>
                <a:spcPts val="2400"/>
              </a:spcBef>
              <a:buNone/>
            </a:pPr>
            <a:r>
              <a:rPr lang="en-CA" sz="2400" dirty="0"/>
              <a:t>3(c): Improve First Nation prosecutor program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Needs more funding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Needs permanent status</a:t>
            </a:r>
          </a:p>
          <a:p>
            <a:pPr lvl="1">
              <a:lnSpc>
                <a:spcPct val="100000"/>
              </a:lnSpc>
            </a:pPr>
            <a:r>
              <a:rPr lang="en-CA" sz="2000" dirty="0"/>
              <a:t>Needs to be able to support permanent prosecutors and unexpected prosecution costs</a:t>
            </a:r>
          </a:p>
        </p:txBody>
      </p:sp>
    </p:spTree>
    <p:extLst>
      <p:ext uri="{BB962C8B-B14F-4D97-AF65-F5344CB8AC3E}">
        <p14:creationId xmlns:p14="http://schemas.microsoft.com/office/powerpoint/2010/main" val="59784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62532" y="2342196"/>
            <a:ext cx="4801177" cy="773113"/>
          </a:xfrm>
        </p:spPr>
        <p:txBody>
          <a:bodyPr>
            <a:normAutofit/>
          </a:bodyPr>
          <a:lstStyle/>
          <a:p>
            <a:r>
              <a:rPr lang="en-US" dirty="0"/>
              <a:t>Review of Resolution</a:t>
            </a:r>
          </a:p>
        </p:txBody>
      </p:sp>
    </p:spTree>
    <p:extLst>
      <p:ext uri="{BB962C8B-B14F-4D97-AF65-F5344CB8AC3E}">
        <p14:creationId xmlns:p14="http://schemas.microsoft.com/office/powerpoint/2010/main" val="416009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795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 Benson</dc:creator>
  <cp:lastModifiedBy>Hayley Lucas</cp:lastModifiedBy>
  <cp:revision>47</cp:revision>
  <dcterms:created xsi:type="dcterms:W3CDTF">2021-03-16T19:50:39Z</dcterms:created>
  <dcterms:modified xsi:type="dcterms:W3CDTF">2023-06-10T00:50:34Z</dcterms:modified>
</cp:coreProperties>
</file>