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85" r:id="rId2"/>
    <p:sldId id="294" r:id="rId3"/>
    <p:sldId id="301" r:id="rId4"/>
    <p:sldId id="287" r:id="rId5"/>
    <p:sldId id="310" r:id="rId6"/>
    <p:sldId id="297" r:id="rId7"/>
    <p:sldId id="291" r:id="rId8"/>
    <p:sldId id="305" r:id="rId9"/>
    <p:sldId id="30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92" userDrawn="1">
          <p15:clr>
            <a:srgbClr val="A4A3A4"/>
          </p15:clr>
        </p15:guide>
        <p15:guide id="3" pos="3960" userDrawn="1">
          <p15:clr>
            <a:srgbClr val="A4A3A4"/>
          </p15:clr>
        </p15:guide>
        <p15:guide id="4" orient="horz" pos="11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nna Benson" initials="GB" lastIdx="1" clrIdx="0">
    <p:extLst>
      <p:ext uri="{19B8F6BF-5375-455C-9EA6-DF929625EA0E}">
        <p15:presenceInfo xmlns:p15="http://schemas.microsoft.com/office/powerpoint/2012/main" userId="S-1-5-21-1085031214-776561741-1801674531-48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4" autoAdjust="0"/>
    <p:restoredTop sz="94660"/>
  </p:normalViewPr>
  <p:slideViewPr>
    <p:cSldViewPr snapToGrid="0" showGuides="1">
      <p:cViewPr varScale="1">
        <p:scale>
          <a:sx n="86" d="100"/>
          <a:sy n="86" d="100"/>
        </p:scale>
        <p:origin x="108" y="594"/>
      </p:cViewPr>
      <p:guideLst>
        <p:guide orient="horz" pos="2160"/>
        <p:guide pos="3792"/>
        <p:guide pos="3960"/>
        <p:guide orient="horz" pos="1152"/>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Sutherland" userId="404dedc03436cc6f" providerId="LiveId" clId="{B2CFC2B1-EAE6-4E9E-93AC-82C02CE5A1BE}"/>
    <pc:docChg chg="custSel modSld">
      <pc:chgData name="Greg Sutherland" userId="404dedc03436cc6f" providerId="LiveId" clId="{B2CFC2B1-EAE6-4E9E-93AC-82C02CE5A1BE}" dt="2023-11-14T22:11:36.545" v="276" actId="20577"/>
      <pc:docMkLst>
        <pc:docMk/>
      </pc:docMkLst>
      <pc:sldChg chg="modSp mod">
        <pc:chgData name="Greg Sutherland" userId="404dedc03436cc6f" providerId="LiveId" clId="{B2CFC2B1-EAE6-4E9E-93AC-82C02CE5A1BE}" dt="2023-11-14T22:10:04.339" v="1" actId="20577"/>
        <pc:sldMkLst>
          <pc:docMk/>
          <pc:sldMk cId="1023540669" sldId="285"/>
        </pc:sldMkLst>
        <pc:spChg chg="mod">
          <ac:chgData name="Greg Sutherland" userId="404dedc03436cc6f" providerId="LiveId" clId="{B2CFC2B1-EAE6-4E9E-93AC-82C02CE5A1BE}" dt="2023-11-14T22:10:04.339" v="1" actId="20577"/>
          <ac:spMkLst>
            <pc:docMk/>
            <pc:sldMk cId="1023540669" sldId="285"/>
            <ac:spMk id="5" creationId="{00000000-0000-0000-0000-000000000000}"/>
          </ac:spMkLst>
        </pc:spChg>
      </pc:sldChg>
      <pc:sldChg chg="modSp mod">
        <pc:chgData name="Greg Sutherland" userId="404dedc03436cc6f" providerId="LiveId" clId="{B2CFC2B1-EAE6-4E9E-93AC-82C02CE5A1BE}" dt="2023-11-14T22:11:36.545" v="276" actId="20577"/>
        <pc:sldMkLst>
          <pc:docMk/>
          <pc:sldMk cId="2571575017" sldId="306"/>
        </pc:sldMkLst>
        <pc:spChg chg="mod">
          <ac:chgData name="Greg Sutherland" userId="404dedc03436cc6f" providerId="LiveId" clId="{B2CFC2B1-EAE6-4E9E-93AC-82C02CE5A1BE}" dt="2023-11-14T22:11:36.545" v="276" actId="20577"/>
          <ac:spMkLst>
            <pc:docMk/>
            <pc:sldMk cId="2571575017" sldId="306"/>
            <ac:spMk id="3" creationId="{624CF704-4090-1E8E-5DEF-3F25B751598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B78330-440A-4B01-A6C2-2C781F6F1277}" type="doc">
      <dgm:prSet loTypeId="urn:microsoft.com/office/officeart/2011/layout/HexagonRadial" loCatId="cycle" qsTypeId="urn:microsoft.com/office/officeart/2005/8/quickstyle/simple4" qsCatId="simple" csTypeId="urn:microsoft.com/office/officeart/2005/8/colors/colorful1" csCatId="colorful" phldr="1"/>
      <dgm:spPr/>
      <dgm:t>
        <a:bodyPr/>
        <a:lstStyle/>
        <a:p>
          <a:endParaRPr lang="en-CA"/>
        </a:p>
      </dgm:t>
    </dgm:pt>
    <dgm:pt modelId="{783E9AAA-53EE-48A4-9C50-23A86AF55006}">
      <dgm:prSet phldrT="[Text]" custT="1"/>
      <dgm:spPr>
        <a:solidFill>
          <a:schemeClr val="accent3">
            <a:lumMod val="75000"/>
          </a:schemeClr>
        </a:solidFill>
      </dgm:spPr>
      <dgm:t>
        <a:bodyPr/>
        <a:lstStyle/>
        <a:p>
          <a:pPr>
            <a:lnSpc>
              <a:spcPct val="100000"/>
            </a:lnSpc>
            <a:spcAft>
              <a:spcPts val="0"/>
            </a:spcAft>
          </a:pPr>
          <a:r>
            <a:rPr lang="en-US" sz="2000" dirty="0"/>
            <a:t>Chiefs of Ontario</a:t>
          </a:r>
          <a:endParaRPr lang="en-CA" sz="2000" dirty="0"/>
        </a:p>
      </dgm:t>
    </dgm:pt>
    <dgm:pt modelId="{55043973-452B-4667-90D8-70B1A83B0BB1}" type="parTrans" cxnId="{DC6A7F34-9F80-49B9-9E45-A303B696C299}">
      <dgm:prSet/>
      <dgm:spPr/>
      <dgm:t>
        <a:bodyPr/>
        <a:lstStyle/>
        <a:p>
          <a:endParaRPr lang="en-CA"/>
        </a:p>
      </dgm:t>
    </dgm:pt>
    <dgm:pt modelId="{1A66FF3A-F1EE-4F95-B908-30E1DAC1ABCD}" type="sibTrans" cxnId="{DC6A7F34-9F80-49B9-9E45-A303B696C299}">
      <dgm:prSet/>
      <dgm:spPr/>
      <dgm:t>
        <a:bodyPr/>
        <a:lstStyle/>
        <a:p>
          <a:endParaRPr lang="en-CA"/>
        </a:p>
      </dgm:t>
    </dgm:pt>
    <dgm:pt modelId="{45EB094E-7854-46DF-8C80-839E94C9F5F6}">
      <dgm:prSet phldrT="[Text]" custT="1"/>
      <dgm:spPr/>
      <dgm:t>
        <a:bodyPr lIns="0" tIns="0" rIns="0" bIns="0"/>
        <a:lstStyle/>
        <a:p>
          <a:r>
            <a:rPr lang="en-CA" sz="2000" dirty="0"/>
            <a:t>Provincial Territorial Organizations</a:t>
          </a:r>
        </a:p>
        <a:p>
          <a:r>
            <a:rPr lang="en-CA" sz="2000" dirty="0"/>
            <a:t>(5)</a:t>
          </a:r>
        </a:p>
      </dgm:t>
    </dgm:pt>
    <dgm:pt modelId="{DE7E7ADA-4906-4C1C-9AF9-E10337D79BA2}" type="parTrans" cxnId="{D70F55CF-8BAE-4C9F-907B-89F6C28C10D7}">
      <dgm:prSet/>
      <dgm:spPr/>
      <dgm:t>
        <a:bodyPr/>
        <a:lstStyle/>
        <a:p>
          <a:endParaRPr lang="en-CA"/>
        </a:p>
      </dgm:t>
    </dgm:pt>
    <dgm:pt modelId="{7D1250D6-EFC0-4B85-A059-EB25C80145F7}" type="sibTrans" cxnId="{D70F55CF-8BAE-4C9F-907B-89F6C28C10D7}">
      <dgm:prSet/>
      <dgm:spPr/>
      <dgm:t>
        <a:bodyPr/>
        <a:lstStyle/>
        <a:p>
          <a:endParaRPr lang="en-CA"/>
        </a:p>
      </dgm:t>
    </dgm:pt>
    <dgm:pt modelId="{96449E49-88AC-479E-B2A2-E812A181DF0A}">
      <dgm:prSet phldrT="[Text]" custT="1"/>
      <dgm:spPr/>
      <dgm:t>
        <a:bodyPr/>
        <a:lstStyle/>
        <a:p>
          <a:pPr>
            <a:lnSpc>
              <a:spcPct val="100000"/>
            </a:lnSpc>
            <a:spcAft>
              <a:spcPts val="0"/>
            </a:spcAft>
          </a:pPr>
          <a:r>
            <a:rPr lang="en-CA" sz="2000" dirty="0"/>
            <a:t>Tribal Councils (18)</a:t>
          </a:r>
        </a:p>
      </dgm:t>
    </dgm:pt>
    <dgm:pt modelId="{3567D76E-BF25-49EC-9272-C821E0475792}" type="parTrans" cxnId="{AE63949A-3482-4D30-BDFF-614EDD482934}">
      <dgm:prSet/>
      <dgm:spPr/>
      <dgm:t>
        <a:bodyPr/>
        <a:lstStyle/>
        <a:p>
          <a:endParaRPr lang="en-CA"/>
        </a:p>
      </dgm:t>
    </dgm:pt>
    <dgm:pt modelId="{A3F5C9A7-29B6-457E-A392-613F48EC55AC}" type="sibTrans" cxnId="{AE63949A-3482-4D30-BDFF-614EDD482934}">
      <dgm:prSet/>
      <dgm:spPr/>
      <dgm:t>
        <a:bodyPr/>
        <a:lstStyle/>
        <a:p>
          <a:endParaRPr lang="en-CA"/>
        </a:p>
      </dgm:t>
    </dgm:pt>
    <dgm:pt modelId="{00221261-4475-4A0E-B2BD-73EF0175B133}">
      <dgm:prSet phldrT="[Text]" custT="1"/>
      <dgm:spPr/>
      <dgm:t>
        <a:bodyPr/>
        <a:lstStyle/>
        <a:p>
          <a:r>
            <a:rPr lang="en-CA" sz="2000" dirty="0"/>
            <a:t>Other key FN service orgs</a:t>
          </a:r>
        </a:p>
        <a:p>
          <a:r>
            <a:rPr lang="en-CA" sz="2000" dirty="0"/>
            <a:t>(39)</a:t>
          </a:r>
        </a:p>
      </dgm:t>
    </dgm:pt>
    <dgm:pt modelId="{D5B7593D-BB57-4410-8D3B-D9E23CDF7196}" type="parTrans" cxnId="{31E1700F-12D6-4416-92C5-4722312977B4}">
      <dgm:prSet/>
      <dgm:spPr/>
      <dgm:t>
        <a:bodyPr/>
        <a:lstStyle/>
        <a:p>
          <a:endParaRPr lang="en-CA"/>
        </a:p>
      </dgm:t>
    </dgm:pt>
    <dgm:pt modelId="{F24861EE-470E-42DE-AABD-4016B34F1B5A}" type="sibTrans" cxnId="{31E1700F-12D6-4416-92C5-4722312977B4}">
      <dgm:prSet/>
      <dgm:spPr/>
      <dgm:t>
        <a:bodyPr/>
        <a:lstStyle/>
        <a:p>
          <a:endParaRPr lang="en-CA"/>
        </a:p>
      </dgm:t>
    </dgm:pt>
    <dgm:pt modelId="{ECA73488-45C8-479C-8995-7E679EB677D9}">
      <dgm:prSet phldrT="[Text]" custT="1"/>
      <dgm:spPr/>
      <dgm:t>
        <a:bodyPr/>
        <a:lstStyle/>
        <a:p>
          <a:r>
            <a:rPr lang="en-CA" sz="2000" dirty="0">
              <a:solidFill>
                <a:schemeClr val="tx1"/>
              </a:solidFill>
            </a:rPr>
            <a:t>Non FN partners</a:t>
          </a:r>
        </a:p>
      </dgm:t>
    </dgm:pt>
    <dgm:pt modelId="{96A82F63-ABFE-41A8-BA6C-44832C8E0962}" type="parTrans" cxnId="{9680E71F-7AD4-46CE-B436-9A8B663CB7B8}">
      <dgm:prSet/>
      <dgm:spPr/>
      <dgm:t>
        <a:bodyPr/>
        <a:lstStyle/>
        <a:p>
          <a:endParaRPr lang="en-CA"/>
        </a:p>
      </dgm:t>
    </dgm:pt>
    <dgm:pt modelId="{9603F649-B981-4681-A714-0182B44AC087}" type="sibTrans" cxnId="{9680E71F-7AD4-46CE-B436-9A8B663CB7B8}">
      <dgm:prSet/>
      <dgm:spPr/>
      <dgm:t>
        <a:bodyPr/>
        <a:lstStyle/>
        <a:p>
          <a:endParaRPr lang="en-CA"/>
        </a:p>
      </dgm:t>
    </dgm:pt>
    <dgm:pt modelId="{46649A15-86CF-4213-AAB3-79BA66274987}">
      <dgm:prSet phldrT="[Text]" custT="1"/>
      <dgm:spPr/>
      <dgm:t>
        <a:bodyPr/>
        <a:lstStyle/>
        <a:p>
          <a:r>
            <a:rPr lang="en-CA" sz="2000" dirty="0"/>
            <a:t>First Nations (133)</a:t>
          </a:r>
        </a:p>
      </dgm:t>
    </dgm:pt>
    <dgm:pt modelId="{61A35EA6-7F08-4B81-9F5C-25C50FCFA3C8}" type="parTrans" cxnId="{4DA32B1C-65AC-49DC-ABD7-84885F27E31C}">
      <dgm:prSet/>
      <dgm:spPr/>
      <dgm:t>
        <a:bodyPr/>
        <a:lstStyle/>
        <a:p>
          <a:endParaRPr lang="en-CA"/>
        </a:p>
      </dgm:t>
    </dgm:pt>
    <dgm:pt modelId="{1FF58C1C-FF01-4E07-A010-250AB2B345B3}" type="sibTrans" cxnId="{4DA32B1C-65AC-49DC-ABD7-84885F27E31C}">
      <dgm:prSet/>
      <dgm:spPr/>
      <dgm:t>
        <a:bodyPr/>
        <a:lstStyle/>
        <a:p>
          <a:endParaRPr lang="en-CA"/>
        </a:p>
      </dgm:t>
    </dgm:pt>
    <dgm:pt modelId="{20015A69-C03F-42E1-8FAB-337A625DFD72}">
      <dgm:prSet phldrT="[Text]" custT="1"/>
      <dgm:spPr/>
      <dgm:t>
        <a:bodyPr/>
        <a:lstStyle/>
        <a:p>
          <a:r>
            <a:rPr lang="en-US" sz="2000" b="0" u="none" cap="small" baseline="0" dirty="0"/>
            <a:t>Regional Data Champion Team</a:t>
          </a:r>
          <a:endParaRPr lang="en-CA" sz="2000" b="0" u="none" cap="small" baseline="0" dirty="0"/>
        </a:p>
      </dgm:t>
    </dgm:pt>
    <dgm:pt modelId="{573BE9E9-6C78-4AFF-BC7A-47B587FE22FA}" type="sibTrans" cxnId="{61FB9BED-542B-404E-8EB1-661645DF3D4C}">
      <dgm:prSet/>
      <dgm:spPr/>
      <dgm:t>
        <a:bodyPr/>
        <a:lstStyle/>
        <a:p>
          <a:endParaRPr lang="en-CA"/>
        </a:p>
      </dgm:t>
    </dgm:pt>
    <dgm:pt modelId="{61F99B53-96C3-472A-B9CC-AA0F28951093}" type="parTrans" cxnId="{61FB9BED-542B-404E-8EB1-661645DF3D4C}">
      <dgm:prSet/>
      <dgm:spPr/>
      <dgm:t>
        <a:bodyPr/>
        <a:lstStyle/>
        <a:p>
          <a:endParaRPr lang="en-CA"/>
        </a:p>
      </dgm:t>
    </dgm:pt>
    <dgm:pt modelId="{E464913C-C8ED-4CC8-950B-474EAB2110A8}" type="pres">
      <dgm:prSet presAssocID="{F4B78330-440A-4B01-A6C2-2C781F6F1277}" presName="Name0" presStyleCnt="0">
        <dgm:presLayoutVars>
          <dgm:chMax val="1"/>
          <dgm:chPref val="1"/>
          <dgm:dir/>
          <dgm:animOne val="branch"/>
          <dgm:animLvl val="lvl"/>
        </dgm:presLayoutVars>
      </dgm:prSet>
      <dgm:spPr/>
      <dgm:t>
        <a:bodyPr/>
        <a:lstStyle/>
        <a:p>
          <a:endParaRPr lang="en-US"/>
        </a:p>
      </dgm:t>
    </dgm:pt>
    <dgm:pt modelId="{A4BA1C07-AFE8-47F7-8F1A-54700FD02D33}" type="pres">
      <dgm:prSet presAssocID="{20015A69-C03F-42E1-8FAB-337A625DFD72}" presName="Parent" presStyleLbl="node0" presStyleIdx="0" presStyleCnt="1">
        <dgm:presLayoutVars>
          <dgm:chMax val="6"/>
          <dgm:chPref val="6"/>
        </dgm:presLayoutVars>
      </dgm:prSet>
      <dgm:spPr/>
      <dgm:t>
        <a:bodyPr/>
        <a:lstStyle/>
        <a:p>
          <a:endParaRPr lang="en-US"/>
        </a:p>
      </dgm:t>
    </dgm:pt>
    <dgm:pt modelId="{41509F8B-FC53-4154-9DC9-AE7EB1136B2E}" type="pres">
      <dgm:prSet presAssocID="{783E9AAA-53EE-48A4-9C50-23A86AF55006}" presName="Accent1" presStyleCnt="0"/>
      <dgm:spPr/>
    </dgm:pt>
    <dgm:pt modelId="{A36C37C0-6237-468C-9E20-78FC0CDF8AF4}" type="pres">
      <dgm:prSet presAssocID="{783E9AAA-53EE-48A4-9C50-23A86AF55006}" presName="Accent" presStyleLbl="bgShp" presStyleIdx="0" presStyleCnt="6"/>
      <dgm:spPr/>
    </dgm:pt>
    <dgm:pt modelId="{87A5E61A-9104-4254-AEF7-AC1673ED2773}" type="pres">
      <dgm:prSet presAssocID="{783E9AAA-53EE-48A4-9C50-23A86AF55006}" presName="Child1" presStyleLbl="node1" presStyleIdx="0" presStyleCnt="6" custScaleX="96926">
        <dgm:presLayoutVars>
          <dgm:chMax val="0"/>
          <dgm:chPref val="0"/>
          <dgm:bulletEnabled val="1"/>
        </dgm:presLayoutVars>
      </dgm:prSet>
      <dgm:spPr/>
      <dgm:t>
        <a:bodyPr/>
        <a:lstStyle/>
        <a:p>
          <a:endParaRPr lang="en-US"/>
        </a:p>
      </dgm:t>
    </dgm:pt>
    <dgm:pt modelId="{F358E513-B000-410B-A812-4756CD4E4F5B}" type="pres">
      <dgm:prSet presAssocID="{45EB094E-7854-46DF-8C80-839E94C9F5F6}" presName="Accent2" presStyleCnt="0"/>
      <dgm:spPr/>
    </dgm:pt>
    <dgm:pt modelId="{0435C7A1-75DE-43C6-BE8B-38118EEB4E99}" type="pres">
      <dgm:prSet presAssocID="{45EB094E-7854-46DF-8C80-839E94C9F5F6}" presName="Accent" presStyleLbl="bgShp" presStyleIdx="1" presStyleCnt="6"/>
      <dgm:spPr/>
    </dgm:pt>
    <dgm:pt modelId="{6FA09528-0287-4608-81C9-96101E71EF2A}" type="pres">
      <dgm:prSet presAssocID="{45EB094E-7854-46DF-8C80-839E94C9F5F6}" presName="Child2" presStyleLbl="node1" presStyleIdx="1" presStyleCnt="6" custScaleX="118606" custScaleY="140629" custLinFactNeighborX="-360" custLinFactNeighborY="-4780">
        <dgm:presLayoutVars>
          <dgm:chMax val="0"/>
          <dgm:chPref val="0"/>
          <dgm:bulletEnabled val="1"/>
        </dgm:presLayoutVars>
      </dgm:prSet>
      <dgm:spPr/>
      <dgm:t>
        <a:bodyPr/>
        <a:lstStyle/>
        <a:p>
          <a:endParaRPr lang="en-US"/>
        </a:p>
      </dgm:t>
    </dgm:pt>
    <dgm:pt modelId="{322640A0-40B8-4D92-B26A-C8E54C008CAE}" type="pres">
      <dgm:prSet presAssocID="{96449E49-88AC-479E-B2A2-E812A181DF0A}" presName="Accent3" presStyleCnt="0"/>
      <dgm:spPr/>
    </dgm:pt>
    <dgm:pt modelId="{D7B9DEF7-5349-499C-AA1E-014632B89890}" type="pres">
      <dgm:prSet presAssocID="{96449E49-88AC-479E-B2A2-E812A181DF0A}" presName="Accent" presStyleLbl="bgShp" presStyleIdx="2" presStyleCnt="6"/>
      <dgm:spPr/>
    </dgm:pt>
    <dgm:pt modelId="{AEE49CD6-A1AE-4DA1-9780-933D751E67C2}" type="pres">
      <dgm:prSet presAssocID="{96449E49-88AC-479E-B2A2-E812A181DF0A}" presName="Child3" presStyleLbl="node1" presStyleIdx="2" presStyleCnt="6">
        <dgm:presLayoutVars>
          <dgm:chMax val="0"/>
          <dgm:chPref val="0"/>
          <dgm:bulletEnabled val="1"/>
        </dgm:presLayoutVars>
      </dgm:prSet>
      <dgm:spPr/>
      <dgm:t>
        <a:bodyPr/>
        <a:lstStyle/>
        <a:p>
          <a:endParaRPr lang="en-US"/>
        </a:p>
      </dgm:t>
    </dgm:pt>
    <dgm:pt modelId="{D1916AD2-E325-4F80-83B4-CFC05ECE0FD7}" type="pres">
      <dgm:prSet presAssocID="{00221261-4475-4A0E-B2BD-73EF0175B133}" presName="Accent4" presStyleCnt="0"/>
      <dgm:spPr/>
    </dgm:pt>
    <dgm:pt modelId="{9095B788-36E9-45E2-95CB-23CCA31FB2E9}" type="pres">
      <dgm:prSet presAssocID="{00221261-4475-4A0E-B2BD-73EF0175B133}" presName="Accent" presStyleLbl="bgShp" presStyleIdx="3" presStyleCnt="6"/>
      <dgm:spPr/>
    </dgm:pt>
    <dgm:pt modelId="{9581E861-88CE-4D8E-87C5-7CDAA8C11880}" type="pres">
      <dgm:prSet presAssocID="{00221261-4475-4A0E-B2BD-73EF0175B133}" presName="Child4" presStyleLbl="node1" presStyleIdx="3" presStyleCnt="6" custScaleX="111182" custLinFactNeighborX="3347" custLinFactNeighborY="148">
        <dgm:presLayoutVars>
          <dgm:chMax val="0"/>
          <dgm:chPref val="0"/>
          <dgm:bulletEnabled val="1"/>
        </dgm:presLayoutVars>
      </dgm:prSet>
      <dgm:spPr/>
      <dgm:t>
        <a:bodyPr/>
        <a:lstStyle/>
        <a:p>
          <a:endParaRPr lang="en-US"/>
        </a:p>
      </dgm:t>
    </dgm:pt>
    <dgm:pt modelId="{BD2D43CB-BF8E-4862-894C-AD234F183D6E}" type="pres">
      <dgm:prSet presAssocID="{ECA73488-45C8-479C-8995-7E679EB677D9}" presName="Accent5" presStyleCnt="0"/>
      <dgm:spPr/>
    </dgm:pt>
    <dgm:pt modelId="{16ECA5A6-E1A2-40B7-91C8-3EBBC7C75868}" type="pres">
      <dgm:prSet presAssocID="{ECA73488-45C8-479C-8995-7E679EB677D9}" presName="Accent" presStyleLbl="bgShp" presStyleIdx="4" presStyleCnt="6"/>
      <dgm:spPr/>
    </dgm:pt>
    <dgm:pt modelId="{948B3C61-31BA-44F4-B021-2C35E6E2B7B8}" type="pres">
      <dgm:prSet presAssocID="{ECA73488-45C8-479C-8995-7E679EB677D9}" presName="Child5" presStyleLbl="node1" presStyleIdx="4" presStyleCnt="6">
        <dgm:presLayoutVars>
          <dgm:chMax val="0"/>
          <dgm:chPref val="0"/>
          <dgm:bulletEnabled val="1"/>
        </dgm:presLayoutVars>
      </dgm:prSet>
      <dgm:spPr/>
      <dgm:t>
        <a:bodyPr/>
        <a:lstStyle/>
        <a:p>
          <a:endParaRPr lang="en-US"/>
        </a:p>
      </dgm:t>
    </dgm:pt>
    <dgm:pt modelId="{6647A60C-9EED-4A06-A462-A39A5393A595}" type="pres">
      <dgm:prSet presAssocID="{46649A15-86CF-4213-AAB3-79BA66274987}" presName="Accent6" presStyleCnt="0"/>
      <dgm:spPr/>
    </dgm:pt>
    <dgm:pt modelId="{6CF7A118-6D61-4527-B75D-75B3CE670C3A}" type="pres">
      <dgm:prSet presAssocID="{46649A15-86CF-4213-AAB3-79BA66274987}" presName="Accent" presStyleLbl="bgShp" presStyleIdx="5" presStyleCnt="6" custLinFactNeighborX="3878"/>
      <dgm:spPr/>
    </dgm:pt>
    <dgm:pt modelId="{5A146C74-B2CB-42BE-8E9F-723BB30D348E}" type="pres">
      <dgm:prSet presAssocID="{46649A15-86CF-4213-AAB3-79BA66274987}" presName="Child6" presStyleLbl="node1" presStyleIdx="5" presStyleCnt="6">
        <dgm:presLayoutVars>
          <dgm:chMax val="0"/>
          <dgm:chPref val="0"/>
          <dgm:bulletEnabled val="1"/>
        </dgm:presLayoutVars>
      </dgm:prSet>
      <dgm:spPr/>
      <dgm:t>
        <a:bodyPr/>
        <a:lstStyle/>
        <a:p>
          <a:endParaRPr lang="en-US"/>
        </a:p>
      </dgm:t>
    </dgm:pt>
  </dgm:ptLst>
  <dgm:cxnLst>
    <dgm:cxn modelId="{EB65FD5F-C900-4522-AB73-C7725D8F1957}" type="presOf" srcId="{96449E49-88AC-479E-B2A2-E812A181DF0A}" destId="{AEE49CD6-A1AE-4DA1-9780-933D751E67C2}" srcOrd="0" destOrd="0" presId="urn:microsoft.com/office/officeart/2011/layout/HexagonRadial"/>
    <dgm:cxn modelId="{DC6A7F34-9F80-49B9-9E45-A303B696C299}" srcId="{20015A69-C03F-42E1-8FAB-337A625DFD72}" destId="{783E9AAA-53EE-48A4-9C50-23A86AF55006}" srcOrd="0" destOrd="0" parTransId="{55043973-452B-4667-90D8-70B1A83B0BB1}" sibTransId="{1A66FF3A-F1EE-4F95-B908-30E1DAC1ABCD}"/>
    <dgm:cxn modelId="{09559426-784B-4785-A6F3-E1B9989E22F5}" type="presOf" srcId="{F4B78330-440A-4B01-A6C2-2C781F6F1277}" destId="{E464913C-C8ED-4CC8-950B-474EAB2110A8}" srcOrd="0" destOrd="0" presId="urn:microsoft.com/office/officeart/2011/layout/HexagonRadial"/>
    <dgm:cxn modelId="{D70F55CF-8BAE-4C9F-907B-89F6C28C10D7}" srcId="{20015A69-C03F-42E1-8FAB-337A625DFD72}" destId="{45EB094E-7854-46DF-8C80-839E94C9F5F6}" srcOrd="1" destOrd="0" parTransId="{DE7E7ADA-4906-4C1C-9AF9-E10337D79BA2}" sibTransId="{7D1250D6-EFC0-4B85-A059-EB25C80145F7}"/>
    <dgm:cxn modelId="{89B2183C-9FF2-4D4D-8A6F-710147906AF8}" type="presOf" srcId="{ECA73488-45C8-479C-8995-7E679EB677D9}" destId="{948B3C61-31BA-44F4-B021-2C35E6E2B7B8}" srcOrd="0" destOrd="0" presId="urn:microsoft.com/office/officeart/2011/layout/HexagonRadial"/>
    <dgm:cxn modelId="{B98961EF-F1E0-45D4-ACED-4B4B810710B4}" type="presOf" srcId="{45EB094E-7854-46DF-8C80-839E94C9F5F6}" destId="{6FA09528-0287-4608-81C9-96101E71EF2A}" srcOrd="0" destOrd="0" presId="urn:microsoft.com/office/officeart/2011/layout/HexagonRadial"/>
    <dgm:cxn modelId="{4DA32B1C-65AC-49DC-ABD7-84885F27E31C}" srcId="{20015A69-C03F-42E1-8FAB-337A625DFD72}" destId="{46649A15-86CF-4213-AAB3-79BA66274987}" srcOrd="5" destOrd="0" parTransId="{61A35EA6-7F08-4B81-9F5C-25C50FCFA3C8}" sibTransId="{1FF58C1C-FF01-4E07-A010-250AB2B345B3}"/>
    <dgm:cxn modelId="{970FF00F-88C9-45DA-B245-2FBA8D0E4A9E}" type="presOf" srcId="{20015A69-C03F-42E1-8FAB-337A625DFD72}" destId="{A4BA1C07-AFE8-47F7-8F1A-54700FD02D33}" srcOrd="0" destOrd="0" presId="urn:microsoft.com/office/officeart/2011/layout/HexagonRadial"/>
    <dgm:cxn modelId="{AE63949A-3482-4D30-BDFF-614EDD482934}" srcId="{20015A69-C03F-42E1-8FAB-337A625DFD72}" destId="{96449E49-88AC-479E-B2A2-E812A181DF0A}" srcOrd="2" destOrd="0" parTransId="{3567D76E-BF25-49EC-9272-C821E0475792}" sibTransId="{A3F5C9A7-29B6-457E-A392-613F48EC55AC}"/>
    <dgm:cxn modelId="{61FB9BED-542B-404E-8EB1-661645DF3D4C}" srcId="{F4B78330-440A-4B01-A6C2-2C781F6F1277}" destId="{20015A69-C03F-42E1-8FAB-337A625DFD72}" srcOrd="0" destOrd="0" parTransId="{61F99B53-96C3-472A-B9CC-AA0F28951093}" sibTransId="{573BE9E9-6C78-4AFF-BC7A-47B587FE22FA}"/>
    <dgm:cxn modelId="{8EB119CC-CC83-48B4-A600-DAA00C3231BD}" type="presOf" srcId="{00221261-4475-4A0E-B2BD-73EF0175B133}" destId="{9581E861-88CE-4D8E-87C5-7CDAA8C11880}" srcOrd="0" destOrd="0" presId="urn:microsoft.com/office/officeart/2011/layout/HexagonRadial"/>
    <dgm:cxn modelId="{FC7D305D-F951-4B11-875F-BBFDB25F65A3}" type="presOf" srcId="{783E9AAA-53EE-48A4-9C50-23A86AF55006}" destId="{87A5E61A-9104-4254-AEF7-AC1673ED2773}" srcOrd="0" destOrd="0" presId="urn:microsoft.com/office/officeart/2011/layout/HexagonRadial"/>
    <dgm:cxn modelId="{A652EAA5-9D93-424C-9B54-662882F31211}" type="presOf" srcId="{46649A15-86CF-4213-AAB3-79BA66274987}" destId="{5A146C74-B2CB-42BE-8E9F-723BB30D348E}" srcOrd="0" destOrd="0" presId="urn:microsoft.com/office/officeart/2011/layout/HexagonRadial"/>
    <dgm:cxn modelId="{31E1700F-12D6-4416-92C5-4722312977B4}" srcId="{20015A69-C03F-42E1-8FAB-337A625DFD72}" destId="{00221261-4475-4A0E-B2BD-73EF0175B133}" srcOrd="3" destOrd="0" parTransId="{D5B7593D-BB57-4410-8D3B-D9E23CDF7196}" sibTransId="{F24861EE-470E-42DE-AABD-4016B34F1B5A}"/>
    <dgm:cxn modelId="{9680E71F-7AD4-46CE-B436-9A8B663CB7B8}" srcId="{20015A69-C03F-42E1-8FAB-337A625DFD72}" destId="{ECA73488-45C8-479C-8995-7E679EB677D9}" srcOrd="4" destOrd="0" parTransId="{96A82F63-ABFE-41A8-BA6C-44832C8E0962}" sibTransId="{9603F649-B981-4681-A714-0182B44AC087}"/>
    <dgm:cxn modelId="{96038DEE-A70A-44CB-9C01-38EE433A4D69}" type="presParOf" srcId="{E464913C-C8ED-4CC8-950B-474EAB2110A8}" destId="{A4BA1C07-AFE8-47F7-8F1A-54700FD02D33}" srcOrd="0" destOrd="0" presId="urn:microsoft.com/office/officeart/2011/layout/HexagonRadial"/>
    <dgm:cxn modelId="{6D07A185-81BE-48C8-B4EA-33E14DD9689A}" type="presParOf" srcId="{E464913C-C8ED-4CC8-950B-474EAB2110A8}" destId="{41509F8B-FC53-4154-9DC9-AE7EB1136B2E}" srcOrd="1" destOrd="0" presId="urn:microsoft.com/office/officeart/2011/layout/HexagonRadial"/>
    <dgm:cxn modelId="{A5BC93EE-8C67-4222-9392-5B6176ABAFD1}" type="presParOf" srcId="{41509F8B-FC53-4154-9DC9-AE7EB1136B2E}" destId="{A36C37C0-6237-468C-9E20-78FC0CDF8AF4}" srcOrd="0" destOrd="0" presId="urn:microsoft.com/office/officeart/2011/layout/HexagonRadial"/>
    <dgm:cxn modelId="{7BBBB1DD-656A-4FB0-AC9E-E04EE450AF54}" type="presParOf" srcId="{E464913C-C8ED-4CC8-950B-474EAB2110A8}" destId="{87A5E61A-9104-4254-AEF7-AC1673ED2773}" srcOrd="2" destOrd="0" presId="urn:microsoft.com/office/officeart/2011/layout/HexagonRadial"/>
    <dgm:cxn modelId="{819B2210-195F-4545-AE5A-4AE060A0629C}" type="presParOf" srcId="{E464913C-C8ED-4CC8-950B-474EAB2110A8}" destId="{F358E513-B000-410B-A812-4756CD4E4F5B}" srcOrd="3" destOrd="0" presId="urn:microsoft.com/office/officeart/2011/layout/HexagonRadial"/>
    <dgm:cxn modelId="{22107D67-8016-4D7F-976D-877CC566D237}" type="presParOf" srcId="{F358E513-B000-410B-A812-4756CD4E4F5B}" destId="{0435C7A1-75DE-43C6-BE8B-38118EEB4E99}" srcOrd="0" destOrd="0" presId="urn:microsoft.com/office/officeart/2011/layout/HexagonRadial"/>
    <dgm:cxn modelId="{E8081431-4127-48FB-BD0C-DEA27E4175EA}" type="presParOf" srcId="{E464913C-C8ED-4CC8-950B-474EAB2110A8}" destId="{6FA09528-0287-4608-81C9-96101E71EF2A}" srcOrd="4" destOrd="0" presId="urn:microsoft.com/office/officeart/2011/layout/HexagonRadial"/>
    <dgm:cxn modelId="{3F284062-6A97-4575-8E83-AE9FBD885D66}" type="presParOf" srcId="{E464913C-C8ED-4CC8-950B-474EAB2110A8}" destId="{322640A0-40B8-4D92-B26A-C8E54C008CAE}" srcOrd="5" destOrd="0" presId="urn:microsoft.com/office/officeart/2011/layout/HexagonRadial"/>
    <dgm:cxn modelId="{8B43A3B5-CC8E-4ACC-AA39-86C2D19B5ABA}" type="presParOf" srcId="{322640A0-40B8-4D92-B26A-C8E54C008CAE}" destId="{D7B9DEF7-5349-499C-AA1E-014632B89890}" srcOrd="0" destOrd="0" presId="urn:microsoft.com/office/officeart/2011/layout/HexagonRadial"/>
    <dgm:cxn modelId="{56D7F539-9DDC-4A2B-BD5D-4D2F4FBA688A}" type="presParOf" srcId="{E464913C-C8ED-4CC8-950B-474EAB2110A8}" destId="{AEE49CD6-A1AE-4DA1-9780-933D751E67C2}" srcOrd="6" destOrd="0" presId="urn:microsoft.com/office/officeart/2011/layout/HexagonRadial"/>
    <dgm:cxn modelId="{83FD6EF7-8A29-47F8-9BBC-B13458C54DAB}" type="presParOf" srcId="{E464913C-C8ED-4CC8-950B-474EAB2110A8}" destId="{D1916AD2-E325-4F80-83B4-CFC05ECE0FD7}" srcOrd="7" destOrd="0" presId="urn:microsoft.com/office/officeart/2011/layout/HexagonRadial"/>
    <dgm:cxn modelId="{53961079-EE2E-45CD-ABBE-47EEE11BCBB2}" type="presParOf" srcId="{D1916AD2-E325-4F80-83B4-CFC05ECE0FD7}" destId="{9095B788-36E9-45E2-95CB-23CCA31FB2E9}" srcOrd="0" destOrd="0" presId="urn:microsoft.com/office/officeart/2011/layout/HexagonRadial"/>
    <dgm:cxn modelId="{60D91478-D8F2-468C-BC5C-2F77ADE4D116}" type="presParOf" srcId="{E464913C-C8ED-4CC8-950B-474EAB2110A8}" destId="{9581E861-88CE-4D8E-87C5-7CDAA8C11880}" srcOrd="8" destOrd="0" presId="urn:microsoft.com/office/officeart/2011/layout/HexagonRadial"/>
    <dgm:cxn modelId="{1D3FA49B-49C6-49AE-A5F6-8BD0A5398072}" type="presParOf" srcId="{E464913C-C8ED-4CC8-950B-474EAB2110A8}" destId="{BD2D43CB-BF8E-4862-894C-AD234F183D6E}" srcOrd="9" destOrd="0" presId="urn:microsoft.com/office/officeart/2011/layout/HexagonRadial"/>
    <dgm:cxn modelId="{BE75E459-5274-4D4B-A659-7C0D6F298577}" type="presParOf" srcId="{BD2D43CB-BF8E-4862-894C-AD234F183D6E}" destId="{16ECA5A6-E1A2-40B7-91C8-3EBBC7C75868}" srcOrd="0" destOrd="0" presId="urn:microsoft.com/office/officeart/2011/layout/HexagonRadial"/>
    <dgm:cxn modelId="{2CE713BD-4B78-4589-AC43-042D4DB2D160}" type="presParOf" srcId="{E464913C-C8ED-4CC8-950B-474EAB2110A8}" destId="{948B3C61-31BA-44F4-B021-2C35E6E2B7B8}" srcOrd="10" destOrd="0" presId="urn:microsoft.com/office/officeart/2011/layout/HexagonRadial"/>
    <dgm:cxn modelId="{DFB3FCBA-22FB-4AA3-9C72-8984C9552217}" type="presParOf" srcId="{E464913C-C8ED-4CC8-950B-474EAB2110A8}" destId="{6647A60C-9EED-4A06-A462-A39A5393A595}" srcOrd="11" destOrd="0" presId="urn:microsoft.com/office/officeart/2011/layout/HexagonRadial"/>
    <dgm:cxn modelId="{F7B534E4-E124-4058-94E5-6149430CBF71}" type="presParOf" srcId="{6647A60C-9EED-4A06-A462-A39A5393A595}" destId="{6CF7A118-6D61-4527-B75D-75B3CE670C3A}" srcOrd="0" destOrd="0" presId="urn:microsoft.com/office/officeart/2011/layout/HexagonRadial"/>
    <dgm:cxn modelId="{95EA89DF-96E1-4776-9D32-23A10639AAC3}" type="presParOf" srcId="{E464913C-C8ED-4CC8-950B-474EAB2110A8}" destId="{5A146C74-B2CB-42BE-8E9F-723BB30D348E}" srcOrd="12" destOrd="0" presId="urn:microsoft.com/office/officeart/2011/layout/HexagonRadial"/>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BA1C07-AFE8-47F7-8F1A-54700FD02D33}">
      <dsp:nvSpPr>
        <dsp:cNvPr id="0" name=""/>
        <dsp:cNvSpPr/>
      </dsp:nvSpPr>
      <dsp:spPr>
        <a:xfrm>
          <a:off x="1738308" y="1465023"/>
          <a:ext cx="1862108" cy="1610799"/>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0" u="none" kern="1200" cap="small" baseline="0" dirty="0"/>
            <a:t>Regional Data Champion Team</a:t>
          </a:r>
          <a:endParaRPr lang="en-CA" sz="2000" b="0" u="none" kern="1200" cap="small" baseline="0" dirty="0"/>
        </a:p>
      </dsp:txBody>
      <dsp:txXfrm>
        <a:off x="2046885" y="1731955"/>
        <a:ext cx="1244954" cy="1076935"/>
      </dsp:txXfrm>
    </dsp:sp>
    <dsp:sp modelId="{0435C7A1-75DE-43C6-BE8B-38118EEB4E99}">
      <dsp:nvSpPr>
        <dsp:cNvPr id="0" name=""/>
        <dsp:cNvSpPr/>
      </dsp:nvSpPr>
      <dsp:spPr>
        <a:xfrm>
          <a:off x="2904346" y="694364"/>
          <a:ext cx="702568" cy="605355"/>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7A5E61A-9104-4254-AEF7-AC1673ED2773}">
      <dsp:nvSpPr>
        <dsp:cNvPr id="0" name=""/>
        <dsp:cNvSpPr/>
      </dsp:nvSpPr>
      <dsp:spPr>
        <a:xfrm>
          <a:off x="1933290" y="0"/>
          <a:ext cx="1479076" cy="1320156"/>
        </a:xfrm>
        <a:prstGeom prst="hexagon">
          <a:avLst>
            <a:gd name="adj" fmla="val 28570"/>
            <a:gd name="vf" fmla="val 115470"/>
          </a:avLst>
        </a:prstGeom>
        <a:solidFill>
          <a:schemeClr val="accent3">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100000"/>
            </a:lnSpc>
            <a:spcBef>
              <a:spcPct val="0"/>
            </a:spcBef>
            <a:spcAft>
              <a:spcPts val="0"/>
            </a:spcAft>
          </a:pPr>
          <a:r>
            <a:rPr lang="en-US" sz="2000" kern="1200" dirty="0"/>
            <a:t>Chiefs of Ontario</a:t>
          </a:r>
          <a:endParaRPr lang="en-CA" sz="2000" kern="1200" dirty="0"/>
        </a:p>
      </dsp:txBody>
      <dsp:txXfrm>
        <a:off x="2183502" y="223328"/>
        <a:ext cx="978652" cy="873500"/>
      </dsp:txXfrm>
    </dsp:sp>
    <dsp:sp modelId="{D7B9DEF7-5349-499C-AA1E-014632B89890}">
      <dsp:nvSpPr>
        <dsp:cNvPr id="0" name=""/>
        <dsp:cNvSpPr/>
      </dsp:nvSpPr>
      <dsp:spPr>
        <a:xfrm>
          <a:off x="3724298" y="1826057"/>
          <a:ext cx="702568" cy="605355"/>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FA09528-0287-4608-81C9-96101E71EF2A}">
      <dsp:nvSpPr>
        <dsp:cNvPr id="0" name=""/>
        <dsp:cNvSpPr/>
      </dsp:nvSpPr>
      <dsp:spPr>
        <a:xfrm>
          <a:off x="3161885" y="480698"/>
          <a:ext cx="1809909" cy="1856522"/>
        </a:xfrm>
        <a:prstGeom prst="hexagon">
          <a:avLst>
            <a:gd name="adj" fmla="val 28570"/>
            <a:gd name="vf" fmla="val 11547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CA" sz="2000" kern="1200" dirty="0"/>
            <a:t>Provincial Territorial Organizations</a:t>
          </a:r>
        </a:p>
        <a:p>
          <a:pPr lvl="0" algn="ctr" defTabSz="889000">
            <a:lnSpc>
              <a:spcPct val="90000"/>
            </a:lnSpc>
            <a:spcBef>
              <a:spcPct val="0"/>
            </a:spcBef>
            <a:spcAft>
              <a:spcPct val="35000"/>
            </a:spcAft>
          </a:pPr>
          <a:r>
            <a:rPr lang="en-CA" sz="2000" kern="1200" dirty="0"/>
            <a:t>(5)</a:t>
          </a:r>
        </a:p>
      </dsp:txBody>
      <dsp:txXfrm>
        <a:off x="3495843" y="823257"/>
        <a:ext cx="1141993" cy="1171404"/>
      </dsp:txXfrm>
    </dsp:sp>
    <dsp:sp modelId="{9095B788-36E9-45E2-95CB-23CCA31FB2E9}">
      <dsp:nvSpPr>
        <dsp:cNvPr id="0" name=""/>
        <dsp:cNvSpPr/>
      </dsp:nvSpPr>
      <dsp:spPr>
        <a:xfrm>
          <a:off x="3154707" y="3103525"/>
          <a:ext cx="702568" cy="605355"/>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EE49CD6-A1AE-4DA1-9780-933D751E67C2}">
      <dsp:nvSpPr>
        <dsp:cNvPr id="0" name=""/>
        <dsp:cNvSpPr/>
      </dsp:nvSpPr>
      <dsp:spPr>
        <a:xfrm>
          <a:off x="3309341" y="2408251"/>
          <a:ext cx="1525984" cy="1320156"/>
        </a:xfrm>
        <a:prstGeom prst="hexagon">
          <a:avLst>
            <a:gd name="adj" fmla="val 28570"/>
            <a:gd name="vf" fmla="val 1154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100000"/>
            </a:lnSpc>
            <a:spcBef>
              <a:spcPct val="0"/>
            </a:spcBef>
            <a:spcAft>
              <a:spcPts val="0"/>
            </a:spcAft>
          </a:pPr>
          <a:r>
            <a:rPr lang="en-CA" sz="2000" kern="1200" dirty="0"/>
            <a:t>Tribal Councils (18)</a:t>
          </a:r>
        </a:p>
      </dsp:txBody>
      <dsp:txXfrm>
        <a:off x="3562229" y="2627029"/>
        <a:ext cx="1020208" cy="882600"/>
      </dsp:txXfrm>
    </dsp:sp>
    <dsp:sp modelId="{16ECA5A6-E1A2-40B7-91C8-3EBBC7C75868}">
      <dsp:nvSpPr>
        <dsp:cNvPr id="0" name=""/>
        <dsp:cNvSpPr/>
      </dsp:nvSpPr>
      <dsp:spPr>
        <a:xfrm>
          <a:off x="1741774" y="3236131"/>
          <a:ext cx="702568" cy="605355"/>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581E861-88CE-4D8E-87C5-7CDAA8C11880}">
      <dsp:nvSpPr>
        <dsp:cNvPr id="0" name=""/>
        <dsp:cNvSpPr/>
      </dsp:nvSpPr>
      <dsp:spPr>
        <a:xfrm>
          <a:off x="1875592" y="3221144"/>
          <a:ext cx="1696620" cy="1320156"/>
        </a:xfrm>
        <a:prstGeom prst="hexagon">
          <a:avLst>
            <a:gd name="adj" fmla="val 28570"/>
            <a:gd name="vf" fmla="val 11547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CA" sz="2000" kern="1200" dirty="0"/>
            <a:t>Other key FN service orgs</a:t>
          </a:r>
        </a:p>
        <a:p>
          <a:pPr lvl="0" algn="ctr" defTabSz="889000">
            <a:lnSpc>
              <a:spcPct val="90000"/>
            </a:lnSpc>
            <a:spcBef>
              <a:spcPct val="0"/>
            </a:spcBef>
            <a:spcAft>
              <a:spcPct val="35000"/>
            </a:spcAft>
          </a:pPr>
          <a:r>
            <a:rPr lang="en-CA" sz="2000" kern="1200" dirty="0"/>
            <a:t>(39)</a:t>
          </a:r>
        </a:p>
      </dsp:txBody>
      <dsp:txXfrm>
        <a:off x="2142700" y="3428983"/>
        <a:ext cx="1162404" cy="904478"/>
      </dsp:txXfrm>
    </dsp:sp>
    <dsp:sp modelId="{6CF7A118-6D61-4527-B75D-75B3CE670C3A}">
      <dsp:nvSpPr>
        <dsp:cNvPr id="0" name=""/>
        <dsp:cNvSpPr/>
      </dsp:nvSpPr>
      <dsp:spPr>
        <a:xfrm>
          <a:off x="935640" y="2104893"/>
          <a:ext cx="702568" cy="605355"/>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48B3C61-31BA-44F4-B021-2C35E6E2B7B8}">
      <dsp:nvSpPr>
        <dsp:cNvPr id="0" name=""/>
        <dsp:cNvSpPr/>
      </dsp:nvSpPr>
      <dsp:spPr>
        <a:xfrm>
          <a:off x="503833" y="2409160"/>
          <a:ext cx="1525984" cy="1320156"/>
        </a:xfrm>
        <a:prstGeom prst="hexagon">
          <a:avLst>
            <a:gd name="adj" fmla="val 28570"/>
            <a:gd name="vf" fmla="val 11547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CA" sz="2000" kern="1200" dirty="0">
              <a:solidFill>
                <a:schemeClr val="tx1"/>
              </a:solidFill>
            </a:rPr>
            <a:t>Non FN partners</a:t>
          </a:r>
        </a:p>
      </dsp:txBody>
      <dsp:txXfrm>
        <a:off x="756721" y="2627938"/>
        <a:ext cx="1020208" cy="882600"/>
      </dsp:txXfrm>
    </dsp:sp>
    <dsp:sp modelId="{5A146C74-B2CB-42BE-8E9F-723BB30D348E}">
      <dsp:nvSpPr>
        <dsp:cNvPr id="0" name=""/>
        <dsp:cNvSpPr/>
      </dsp:nvSpPr>
      <dsp:spPr>
        <a:xfrm>
          <a:off x="503833" y="810168"/>
          <a:ext cx="1525984" cy="1320156"/>
        </a:xfrm>
        <a:prstGeom prst="hexagon">
          <a:avLst>
            <a:gd name="adj" fmla="val 28570"/>
            <a:gd name="vf" fmla="val 1154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CA" sz="2000" kern="1200" dirty="0"/>
            <a:t>First Nations (133)</a:t>
          </a:r>
        </a:p>
      </dsp:txBody>
      <dsp:txXfrm>
        <a:off x="756721" y="1028946"/>
        <a:ext cx="1020208" cy="882600"/>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9DF76E-7F4D-49B8-91B0-73BAF6E8E4E6}" type="datetimeFigureOut">
              <a:rPr lang="en-US" smtClean="0"/>
              <a:t>11/16/2023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ECF4C7-4B92-4FF0-BC56-0299DE9AE5EE}" type="slidenum">
              <a:rPr lang="en-US" smtClean="0"/>
              <a:t>‹#›</a:t>
            </a:fld>
            <a:endParaRPr lang="en-US"/>
          </a:p>
        </p:txBody>
      </p:sp>
    </p:spTree>
    <p:extLst>
      <p:ext uri="{BB962C8B-B14F-4D97-AF65-F5344CB8AC3E}">
        <p14:creationId xmlns:p14="http://schemas.microsoft.com/office/powerpoint/2010/main" val="788553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Introductory</a:t>
            </a:r>
            <a:r>
              <a:rPr lang="en-US" baseline="0" dirty="0"/>
              <a:t> Title. Example: if you are providing an update on a specific file, place file name here. </a:t>
            </a:r>
          </a:p>
        </p:txBody>
      </p:sp>
      <p:sp>
        <p:nvSpPr>
          <p:cNvPr id="4" name="Slide Number Placeholder 3"/>
          <p:cNvSpPr>
            <a:spLocks noGrp="1"/>
          </p:cNvSpPr>
          <p:nvPr>
            <p:ph type="sldNum" sz="quarter" idx="10"/>
          </p:nvPr>
        </p:nvSpPr>
        <p:spPr/>
        <p:txBody>
          <a:bodyPr/>
          <a:lstStyle/>
          <a:p>
            <a:fld id="{C5ECF4C7-4B92-4FF0-BC56-0299DE9AE5EE}" type="slidenum">
              <a:rPr lang="en-US" smtClean="0"/>
              <a:t>1</a:t>
            </a:fld>
            <a:endParaRPr lang="en-US"/>
          </a:p>
        </p:txBody>
      </p:sp>
    </p:spTree>
    <p:extLst>
      <p:ext uri="{BB962C8B-B14F-4D97-AF65-F5344CB8AC3E}">
        <p14:creationId xmlns:p14="http://schemas.microsoft.com/office/powerpoint/2010/main" val="1629682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 more slides,</a:t>
            </a:r>
            <a:r>
              <a:rPr lang="en-US" baseline="0" dirty="0"/>
              <a:t> right click on slide 2, click ‘Duplicate Slide’</a:t>
            </a:r>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2</a:t>
            </a:fld>
            <a:endParaRPr lang="en-US"/>
          </a:p>
        </p:txBody>
      </p:sp>
    </p:spTree>
    <p:extLst>
      <p:ext uri="{BB962C8B-B14F-4D97-AF65-F5344CB8AC3E}">
        <p14:creationId xmlns:p14="http://schemas.microsoft.com/office/powerpoint/2010/main" val="3573337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 more slides,</a:t>
            </a:r>
            <a:r>
              <a:rPr lang="en-US" baseline="0" dirty="0"/>
              <a:t> right click on slide 2, click ‘Duplicate Slide’</a:t>
            </a:r>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3</a:t>
            </a:fld>
            <a:endParaRPr lang="en-US"/>
          </a:p>
        </p:txBody>
      </p:sp>
    </p:spTree>
    <p:extLst>
      <p:ext uri="{BB962C8B-B14F-4D97-AF65-F5344CB8AC3E}">
        <p14:creationId xmlns:p14="http://schemas.microsoft.com/office/powerpoint/2010/main" val="356210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 more slides,</a:t>
            </a:r>
            <a:r>
              <a:rPr lang="en-US" baseline="0" dirty="0"/>
              <a:t> right click on slide 2, click ‘Duplicate Slide’</a:t>
            </a:r>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4</a:t>
            </a:fld>
            <a:endParaRPr lang="en-US"/>
          </a:p>
        </p:txBody>
      </p:sp>
    </p:spTree>
    <p:extLst>
      <p:ext uri="{BB962C8B-B14F-4D97-AF65-F5344CB8AC3E}">
        <p14:creationId xmlns:p14="http://schemas.microsoft.com/office/powerpoint/2010/main" val="3034687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 more slides,</a:t>
            </a:r>
            <a:r>
              <a:rPr lang="en-US" baseline="0" dirty="0"/>
              <a:t> right click on slide 2, click ‘Duplicate Slide’</a:t>
            </a:r>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5</a:t>
            </a:fld>
            <a:endParaRPr lang="en-US"/>
          </a:p>
        </p:txBody>
      </p:sp>
    </p:spTree>
    <p:extLst>
      <p:ext uri="{BB962C8B-B14F-4D97-AF65-F5344CB8AC3E}">
        <p14:creationId xmlns:p14="http://schemas.microsoft.com/office/powerpoint/2010/main" val="3386097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 more slides,</a:t>
            </a:r>
            <a:r>
              <a:rPr lang="en-US" baseline="0" dirty="0"/>
              <a:t> right click on slide 2, click ‘Duplicate Slide’</a:t>
            </a:r>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6</a:t>
            </a:fld>
            <a:endParaRPr lang="en-US"/>
          </a:p>
        </p:txBody>
      </p:sp>
    </p:spTree>
    <p:extLst>
      <p:ext uri="{BB962C8B-B14F-4D97-AF65-F5344CB8AC3E}">
        <p14:creationId xmlns:p14="http://schemas.microsoft.com/office/powerpoint/2010/main" val="2187588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 more slides,</a:t>
            </a:r>
            <a:r>
              <a:rPr lang="en-US" baseline="0" dirty="0"/>
              <a:t> right click on slide 2, click ‘Duplicate Slide’</a:t>
            </a:r>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7</a:t>
            </a:fld>
            <a:endParaRPr lang="en-US"/>
          </a:p>
        </p:txBody>
      </p:sp>
    </p:spTree>
    <p:extLst>
      <p:ext uri="{BB962C8B-B14F-4D97-AF65-F5344CB8AC3E}">
        <p14:creationId xmlns:p14="http://schemas.microsoft.com/office/powerpoint/2010/main" val="347038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 reminder – this is the Data Champion Advisory Committee Members include:</a:t>
            </a:r>
            <a:br>
              <a:rPr lang="en-US" dirty="0"/>
            </a:br>
            <a:endParaRPr lang="en-US" dirty="0"/>
          </a:p>
          <a:p>
            <a:pPr algn="l"/>
            <a:r>
              <a:rPr lang="en-US" dirty="0">
                <a:latin typeface="Arial" panose="020B0604020202020204" pitchFamily="34" charset="0"/>
                <a:cs typeface="Arial" panose="020B0604020202020204" pitchFamily="34" charset="0"/>
              </a:rPr>
              <a:t>Elder Vera </a:t>
            </a:r>
            <a:r>
              <a:rPr lang="en-US" dirty="0" err="1">
                <a:latin typeface="Arial" panose="020B0604020202020204" pitchFamily="34" charset="0"/>
                <a:cs typeface="Arial" panose="020B0604020202020204" pitchFamily="34" charset="0"/>
              </a:rPr>
              <a:t>Pawis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Tabobondung</a:t>
            </a:r>
            <a:r>
              <a:rPr lang="en-US" dirty="0">
                <a:latin typeface="Arial" panose="020B0604020202020204" pitchFamily="34" charset="0"/>
                <a:cs typeface="Arial" panose="020B0604020202020204" pitchFamily="34" charset="0"/>
              </a:rPr>
              <a:t> </a:t>
            </a:r>
          </a:p>
          <a:p>
            <a:pPr algn="l"/>
            <a:r>
              <a:rPr lang="en-US" dirty="0">
                <a:latin typeface="Arial" panose="020B0604020202020204" pitchFamily="34" charset="0"/>
                <a:cs typeface="Arial" panose="020B0604020202020204" pitchFamily="34" charset="0"/>
              </a:rPr>
              <a:t>Grand Chief Abram Benedict – Leadership Council</a:t>
            </a:r>
          </a:p>
          <a:p>
            <a:pPr algn="l"/>
            <a:r>
              <a:rPr lang="en-US" dirty="0">
                <a:latin typeface="Arial" panose="020B0604020202020204" pitchFamily="34" charset="0"/>
                <a:cs typeface="Arial" panose="020B0604020202020204" pitchFamily="34" charset="0"/>
              </a:rPr>
              <a:t>Dr. Jennifer Walker</a:t>
            </a:r>
          </a:p>
          <a:p>
            <a:pPr algn="l"/>
            <a:r>
              <a:rPr lang="en-US" dirty="0">
                <a:latin typeface="Arial" panose="020B0604020202020204" pitchFamily="34" charset="0"/>
                <a:cs typeface="Arial" panose="020B0604020202020204" pitchFamily="34" charset="0"/>
              </a:rPr>
              <a:t>Dr. Darrel </a:t>
            </a:r>
            <a:r>
              <a:rPr lang="en-US" dirty="0" err="1">
                <a:latin typeface="Arial" panose="020B0604020202020204" pitchFamily="34" charset="0"/>
                <a:cs typeface="Arial" panose="020B0604020202020204" pitchFamily="34" charset="0"/>
              </a:rPr>
              <a:t>Manitowabi</a:t>
            </a:r>
            <a:endParaRPr lang="en-US"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Dr. Emily </a:t>
            </a:r>
            <a:r>
              <a:rPr lang="en-US" dirty="0" err="1">
                <a:latin typeface="Arial" panose="020B0604020202020204" pitchFamily="34" charset="0"/>
                <a:cs typeface="Arial" panose="020B0604020202020204" pitchFamily="34" charset="0"/>
              </a:rPr>
              <a:t>Faries</a:t>
            </a:r>
            <a:endParaRPr lang="en-US"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Mr. Larry Sault</a:t>
            </a:r>
          </a:p>
          <a:p>
            <a:pPr algn="l"/>
            <a:r>
              <a:rPr lang="en-US" dirty="0">
                <a:latin typeface="Arial" panose="020B0604020202020204" pitchFamily="34" charset="0"/>
                <a:cs typeface="Arial" panose="020B0604020202020204" pitchFamily="34" charset="0"/>
              </a:rPr>
              <a:t>Chief Shelly Moore-</a:t>
            </a:r>
            <a:r>
              <a:rPr lang="en-US" dirty="0" err="1">
                <a:latin typeface="Arial" panose="020B0604020202020204" pitchFamily="34" charset="0"/>
                <a:cs typeface="Arial" panose="020B0604020202020204" pitchFamily="34" charset="0"/>
              </a:rPr>
              <a:t>Frappier</a:t>
            </a:r>
            <a:endParaRPr lang="en-US"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Dr. Chris </a:t>
            </a:r>
            <a:r>
              <a:rPr lang="en-US" dirty="0" err="1">
                <a:latin typeface="Arial" panose="020B0604020202020204" pitchFamily="34" charset="0"/>
                <a:cs typeface="Arial" panose="020B0604020202020204" pitchFamily="34" charset="0"/>
              </a:rPr>
              <a:t>Mushquash</a:t>
            </a:r>
            <a:endParaRPr lang="en-US"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Mr. Gary Allen</a:t>
            </a:r>
          </a:p>
          <a:p>
            <a:pPr algn="l"/>
            <a:r>
              <a:rPr lang="en-US" dirty="0">
                <a:latin typeface="Arial" panose="020B0604020202020204" pitchFamily="34" charset="0"/>
                <a:cs typeface="Arial" panose="020B0604020202020204" pitchFamily="34" charset="0"/>
              </a:rPr>
              <a:t>Dr. Michael Schull</a:t>
            </a:r>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8</a:t>
            </a:fld>
            <a:endParaRPr lang="en-US"/>
          </a:p>
        </p:txBody>
      </p:sp>
    </p:spTree>
    <p:extLst>
      <p:ext uri="{BB962C8B-B14F-4D97-AF65-F5344CB8AC3E}">
        <p14:creationId xmlns:p14="http://schemas.microsoft.com/office/powerpoint/2010/main" val="3634771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9</a:t>
            </a:fld>
            <a:endParaRPr lang="en-US"/>
          </a:p>
        </p:txBody>
      </p:sp>
    </p:spTree>
    <p:extLst>
      <p:ext uri="{BB962C8B-B14F-4D97-AF65-F5344CB8AC3E}">
        <p14:creationId xmlns:p14="http://schemas.microsoft.com/office/powerpoint/2010/main" val="3086654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4958A47-E205-4272-9375-6B0B86A032A6}"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1413166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958A47-E205-4272-9375-6B0B86A032A6}"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1401579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958A47-E205-4272-9375-6B0B86A032A6}"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3730030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958A47-E205-4272-9375-6B0B86A032A6}"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4103068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958A47-E205-4272-9375-6B0B86A032A6}"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414248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958A47-E205-4272-9375-6B0B86A032A6}"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3005588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958A47-E205-4272-9375-6B0B86A032A6}" type="datetimeFigureOut">
              <a:rPr lang="en-US" smtClean="0"/>
              <a:t>11/16/2023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4128385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958A47-E205-4272-9375-6B0B86A032A6}" type="datetimeFigureOut">
              <a:rPr lang="en-US" smtClean="0"/>
              <a:t>11/16/2023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3717321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958A47-E205-4272-9375-6B0B86A032A6}" type="datetimeFigureOut">
              <a:rPr lang="en-US" smtClean="0"/>
              <a:t>11/16/2023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256840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4958A47-E205-4272-9375-6B0B86A032A6}"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1549564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4958A47-E205-4272-9375-6B0B86A032A6}"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1016945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958A47-E205-4272-9375-6B0B86A032A6}" type="datetimeFigureOut">
              <a:rPr lang="en-US" smtClean="0"/>
              <a:t>11/16/2023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06707-D6D6-4A86-801F-B06E8FB63D8F}" type="slidenum">
              <a:rPr lang="en-US" smtClean="0"/>
              <a:t>‹#›</a:t>
            </a:fld>
            <a:endParaRPr lang="en-US"/>
          </a:p>
        </p:txBody>
      </p:sp>
    </p:spTree>
    <p:extLst>
      <p:ext uri="{BB962C8B-B14F-4D97-AF65-F5344CB8AC3E}">
        <p14:creationId xmlns:p14="http://schemas.microsoft.com/office/powerpoint/2010/main" val="4088860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8" Type="http://schemas.openxmlformats.org/officeDocument/2006/relationships/image" Target="../media/image10.jfif"/><Relationship Id="rId3" Type="http://schemas.openxmlformats.org/officeDocument/2006/relationships/image" Target="../media/image5.jfif"/><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3.jfif"/><Relationship Id="rId5" Type="http://schemas.openxmlformats.org/officeDocument/2006/relationships/image" Target="../media/image7.jfif"/><Relationship Id="rId10" Type="http://schemas.openxmlformats.org/officeDocument/2006/relationships/image" Target="../media/image12.jfif"/><Relationship Id="rId4" Type="http://schemas.openxmlformats.org/officeDocument/2006/relationships/image" Target="../media/image6.jpeg"/><Relationship Id="rId9"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709390" y="1465230"/>
            <a:ext cx="9144000" cy="2387600"/>
          </a:xfrm>
        </p:spPr>
        <p:txBody>
          <a:bodyPr>
            <a:normAutofit fontScale="90000"/>
          </a:bodyPr>
          <a:lstStyle/>
          <a:p>
            <a:r>
              <a:rPr lang="en-US" dirty="0">
                <a:solidFill>
                  <a:schemeClr val="bg1"/>
                </a:solidFill>
                <a:latin typeface="Arial" panose="020B0604020202020204" pitchFamily="34" charset="0"/>
                <a:cs typeface="Arial" panose="020B0604020202020204" pitchFamily="34" charset="0"/>
              </a:rPr>
              <a:t>First Nations Data Governance Strategy – Implementation in Ontario</a:t>
            </a:r>
            <a:br>
              <a:rPr lang="en-US" dirty="0">
                <a:solidFill>
                  <a:schemeClr val="bg1"/>
                </a:solidFill>
                <a:latin typeface="Arial" panose="020B0604020202020204" pitchFamily="34" charset="0"/>
                <a:cs typeface="Arial" panose="020B0604020202020204" pitchFamily="34" charset="0"/>
              </a:rPr>
            </a:br>
            <a:endParaRPr lang="en-US" dirty="0">
              <a:solidFill>
                <a:schemeClr val="bg1"/>
              </a:solidFill>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a:xfrm>
            <a:off x="1405129" y="3237282"/>
            <a:ext cx="7752522" cy="2180272"/>
          </a:xfrm>
        </p:spPr>
        <p:txBody>
          <a:bodyPr>
            <a:normAutofit/>
          </a:bodyPr>
          <a:lstStyle/>
          <a:p>
            <a:r>
              <a:rPr lang="en-US" sz="2800" b="1" dirty="0" smtClean="0">
                <a:solidFill>
                  <a:schemeClr val="bg1"/>
                </a:solidFill>
                <a:latin typeface="Arial" panose="020B0604020202020204" pitchFamily="34" charset="0"/>
                <a:cs typeface="Arial" panose="020B0604020202020204" pitchFamily="34" charset="0"/>
              </a:rPr>
              <a:t>Update </a:t>
            </a:r>
            <a:r>
              <a:rPr lang="en-US" sz="2800" b="1" dirty="0">
                <a:solidFill>
                  <a:schemeClr val="bg1"/>
                </a:solidFill>
                <a:latin typeface="Arial" panose="020B0604020202020204" pitchFamily="34" charset="0"/>
                <a:cs typeface="Arial" panose="020B0604020202020204" pitchFamily="34" charset="0"/>
              </a:rPr>
              <a:t>to Chiefs in Assembly</a:t>
            </a:r>
          </a:p>
          <a:p>
            <a:r>
              <a:rPr lang="en-US" sz="2800" dirty="0" smtClean="0">
                <a:solidFill>
                  <a:schemeClr val="bg1"/>
                </a:solidFill>
                <a:latin typeface="Arial" panose="020B0604020202020204" pitchFamily="34" charset="0"/>
                <a:cs typeface="Arial" panose="020B0604020202020204" pitchFamily="34" charset="0"/>
              </a:rPr>
              <a:t>From </a:t>
            </a:r>
            <a:r>
              <a:rPr lang="en-US" sz="2800" dirty="0">
                <a:solidFill>
                  <a:schemeClr val="bg1"/>
                </a:solidFill>
                <a:latin typeface="Arial" panose="020B0604020202020204" pitchFamily="34" charset="0"/>
                <a:cs typeface="Arial" panose="020B0604020202020204" pitchFamily="34" charset="0"/>
              </a:rPr>
              <a:t>Chief Abram Benedict</a:t>
            </a:r>
          </a:p>
          <a:p>
            <a:r>
              <a:rPr lang="en-US" sz="2800" dirty="0">
                <a:solidFill>
                  <a:schemeClr val="bg1"/>
                </a:solidFill>
                <a:latin typeface="Arial" panose="020B0604020202020204" pitchFamily="34" charset="0"/>
                <a:cs typeface="Arial" panose="020B0604020202020204" pitchFamily="34" charset="0"/>
              </a:rPr>
              <a:t>Data Champion Advisory </a:t>
            </a:r>
            <a:r>
              <a:rPr lang="en-US" sz="2800" dirty="0" smtClean="0">
                <a:solidFill>
                  <a:schemeClr val="bg1"/>
                </a:solidFill>
                <a:latin typeface="Arial" panose="020B0604020202020204" pitchFamily="34" charset="0"/>
                <a:cs typeface="Arial" panose="020B0604020202020204" pitchFamily="34" charset="0"/>
              </a:rPr>
              <a:t>Committee</a:t>
            </a:r>
          </a:p>
          <a:p>
            <a:r>
              <a:rPr lang="en-US" sz="2800" i="1" dirty="0">
                <a:solidFill>
                  <a:schemeClr val="bg1"/>
                </a:solidFill>
                <a:latin typeface="Arial" panose="020B0604020202020204" pitchFamily="34" charset="0"/>
                <a:cs typeface="Arial" panose="020B0604020202020204" pitchFamily="34" charset="0"/>
              </a:rPr>
              <a:t>November 21, 2023 </a:t>
            </a:r>
          </a:p>
          <a:p>
            <a:endParaRPr lang="en-US" sz="2800"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744" y="5670801"/>
            <a:ext cx="995893" cy="806199"/>
          </a:xfrm>
          <a:prstGeom prst="rect">
            <a:avLst/>
          </a:prstGeom>
        </p:spPr>
      </p:pic>
    </p:spTree>
    <p:extLst>
      <p:ext uri="{BB962C8B-B14F-4D97-AF65-F5344CB8AC3E}">
        <p14:creationId xmlns:p14="http://schemas.microsoft.com/office/powerpoint/2010/main" val="10235406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66934" y="1420983"/>
            <a:ext cx="5125720" cy="691300"/>
          </a:xfrm>
        </p:spPr>
        <p:txBody>
          <a:bodyPr>
            <a:normAutofit/>
          </a:bodyPr>
          <a:lstStyle/>
          <a:p>
            <a:pPr algn="l"/>
            <a:r>
              <a:rPr lang="en-US" sz="3600" b="1" dirty="0">
                <a:latin typeface="Arial" panose="020B0604020202020204" pitchFamily="34" charset="0"/>
                <a:cs typeface="Arial" panose="020B0604020202020204" pitchFamily="34" charset="0"/>
              </a:rPr>
              <a:t>Chiefs of Ontario</a:t>
            </a:r>
          </a:p>
        </p:txBody>
      </p:sp>
      <p:sp>
        <p:nvSpPr>
          <p:cNvPr id="5" name="Subtitle 4"/>
          <p:cNvSpPr>
            <a:spLocks noGrp="1"/>
          </p:cNvSpPr>
          <p:nvPr>
            <p:ph type="subTitle" idx="1"/>
          </p:nvPr>
        </p:nvSpPr>
        <p:spPr>
          <a:xfrm>
            <a:off x="223736" y="1521982"/>
            <a:ext cx="11488366" cy="4492738"/>
          </a:xfrm>
        </p:spPr>
        <p:txBody>
          <a:bodyPr>
            <a:normAutofit/>
          </a:bodyPr>
          <a:lstStyle/>
          <a:p>
            <a:pPr algn="l"/>
            <a:endParaRPr lang="en-US" sz="8000" dirty="0">
              <a:latin typeface="Arial" panose="020B0604020202020204" pitchFamily="34" charset="0"/>
              <a:cs typeface="Arial" panose="020B0604020202020204" pitchFamily="34" charset="0"/>
            </a:endParaRPr>
          </a:p>
          <a:p>
            <a:pPr algn="l"/>
            <a:endParaRPr lang="en-US" sz="8000" dirty="0">
              <a:latin typeface="Arial" panose="020B0604020202020204" pitchFamily="34" charset="0"/>
              <a:cs typeface="Arial" panose="020B0604020202020204" pitchFamily="34" charset="0"/>
            </a:endParaRPr>
          </a:p>
        </p:txBody>
      </p:sp>
      <p:sp>
        <p:nvSpPr>
          <p:cNvPr id="3" name="Rectangle 2"/>
          <p:cNvSpPr/>
          <p:nvPr/>
        </p:nvSpPr>
        <p:spPr>
          <a:xfrm>
            <a:off x="666934" y="2383528"/>
            <a:ext cx="6180568" cy="3145541"/>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Chiefs of Ontario supports all First Nations in Ontario as they assert their sovereignty, jurisdiction, and their chosen expression of nationhood.</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Keeping in mind the wisdom of our Elders, and the future for our youth, we continue to create the path forward in building our Nations as strong, healthy Peoples respectful of ourselves, each other, and all of creation.</a:t>
            </a:r>
          </a:p>
          <a:p>
            <a:pPr>
              <a:lnSpc>
                <a:spcPct val="107000"/>
              </a:lnSpc>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CFD26F28-EB52-3AFA-51A9-5831E7D36E4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66360" y="2299374"/>
            <a:ext cx="3303530" cy="2645605"/>
          </a:xfrm>
          <a:prstGeom prst="rect">
            <a:avLst/>
          </a:prstGeom>
          <a:noFill/>
        </p:spPr>
      </p:pic>
    </p:spTree>
    <p:extLst>
      <p:ext uri="{BB962C8B-B14F-4D97-AF65-F5344CB8AC3E}">
        <p14:creationId xmlns:p14="http://schemas.microsoft.com/office/powerpoint/2010/main" val="3132651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482136" y="1165151"/>
            <a:ext cx="9790441" cy="633969"/>
          </a:xfrm>
        </p:spPr>
        <p:txBody>
          <a:bodyPr>
            <a:noAutofit/>
          </a:bodyPr>
          <a:lstStyle/>
          <a:p>
            <a:pPr algn="l"/>
            <a:r>
              <a:rPr lang="en-US" sz="4000" b="1" dirty="0">
                <a:latin typeface="Arial" panose="020B0604020202020204" pitchFamily="34" charset="0"/>
                <a:cs typeface="Arial" panose="020B0604020202020204" pitchFamily="34" charset="0"/>
              </a:rPr>
              <a:t>Key elements of COO Resolution 21/27 </a:t>
            </a:r>
          </a:p>
        </p:txBody>
      </p:sp>
      <p:sp>
        <p:nvSpPr>
          <p:cNvPr id="5" name="Subtitle 4"/>
          <p:cNvSpPr>
            <a:spLocks noGrp="1"/>
          </p:cNvSpPr>
          <p:nvPr>
            <p:ph type="subTitle" idx="1"/>
          </p:nvPr>
        </p:nvSpPr>
        <p:spPr>
          <a:xfrm>
            <a:off x="273554" y="1965022"/>
            <a:ext cx="9999023" cy="3634841"/>
          </a:xfrm>
          <a:noFill/>
        </p:spPr>
        <p:txBody>
          <a:bodyPr wrap="square">
            <a:spAutoFit/>
          </a:bodyPr>
          <a:lstStyle/>
          <a:p>
            <a:pPr marL="971550" lvl="1" indent="-514350" algn="l">
              <a:buFont typeface="+mj-lt"/>
              <a:buAutoNum type="arabicPeriod"/>
            </a:pPr>
            <a:r>
              <a:rPr lang="en-US" sz="2400" dirty="0">
                <a:latin typeface="Arial" panose="020B0604020202020204" pitchFamily="34" charset="0"/>
                <a:cs typeface="Arial" panose="020B0604020202020204" pitchFamily="34" charset="0"/>
              </a:rPr>
              <a:t>Establish an interim Data Champion Advisory Committee </a:t>
            </a:r>
            <a:r>
              <a:rPr lang="en-US" sz="2400" dirty="0" smtClean="0">
                <a:latin typeface="Arial" panose="020B0604020202020204" pitchFamily="34" charset="0"/>
                <a:cs typeface="Arial" panose="020B0604020202020204" pitchFamily="34" charset="0"/>
              </a:rPr>
              <a:t>and develop </a:t>
            </a:r>
            <a:r>
              <a:rPr lang="en-US" sz="2400" dirty="0">
                <a:latin typeface="Arial" panose="020B0604020202020204" pitchFamily="34" charset="0"/>
                <a:cs typeface="Arial" panose="020B0604020202020204" pitchFamily="34" charset="0"/>
              </a:rPr>
              <a:t>a terms of reference</a:t>
            </a:r>
          </a:p>
          <a:p>
            <a:pPr marL="914400" lvl="1" indent="-457200" algn="l">
              <a:buFont typeface="+mj-lt"/>
              <a:buAutoNum type="arabicPeriod"/>
            </a:pPr>
            <a:r>
              <a:rPr lang="en-US" sz="2400" dirty="0">
                <a:latin typeface="Arial" panose="020B0604020202020204" pitchFamily="34" charset="0"/>
                <a:cs typeface="Arial" panose="020B0604020202020204" pitchFamily="34" charset="0"/>
              </a:rPr>
              <a:t>Endorses the First Nations Data Governance Strategy, as customized to Ontario priorities and needs</a:t>
            </a:r>
          </a:p>
          <a:p>
            <a:pPr marL="914400" lvl="1" indent="-457200" algn="l">
              <a:buFont typeface="+mj-lt"/>
              <a:buAutoNum type="arabicPeriod"/>
            </a:pPr>
            <a:r>
              <a:rPr lang="en-US" sz="2400" dirty="0">
                <a:latin typeface="Arial" panose="020B0604020202020204" pitchFamily="34" charset="0"/>
                <a:cs typeface="Arial" panose="020B0604020202020204" pitchFamily="34" charset="0"/>
              </a:rPr>
              <a:t>Support for existing forms of data governance until community consultations can take place</a:t>
            </a:r>
          </a:p>
          <a:p>
            <a:pPr marL="914400" lvl="1" indent="-457200" algn="l">
              <a:buFont typeface="+mj-lt"/>
              <a:buAutoNum type="arabicPeriod"/>
            </a:pPr>
            <a:r>
              <a:rPr lang="en-US" sz="2400" dirty="0">
                <a:latin typeface="Arial" panose="020B0604020202020204" pitchFamily="34" charset="0"/>
                <a:cs typeface="Arial" panose="020B0604020202020204" pitchFamily="34" charset="0"/>
              </a:rPr>
              <a:t>Report back yearly to the Chiefs in Assembly (done quarterly) </a:t>
            </a:r>
          </a:p>
          <a:p>
            <a:pPr marL="914400" lvl="1" indent="-457200" algn="l">
              <a:buFont typeface="+mj-lt"/>
              <a:buAutoNum type="arabicPeriod"/>
            </a:pPr>
            <a:r>
              <a:rPr lang="en-US" sz="2400" dirty="0">
                <a:latin typeface="Arial" panose="020B0604020202020204" pitchFamily="34" charset="0"/>
                <a:cs typeface="Arial" panose="020B0604020202020204" pitchFamily="34" charset="0"/>
              </a:rPr>
              <a:t>This work would not prejudice or negatively impact any First Nations initiatives in research and data</a:t>
            </a:r>
          </a:p>
          <a:p>
            <a:pPr algn="l"/>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787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863600" y="-223996"/>
            <a:ext cx="9144000" cy="2387600"/>
          </a:xfrm>
        </p:spPr>
        <p:txBody>
          <a:bodyPr>
            <a:normAutofit/>
          </a:bodyPr>
          <a:lstStyle/>
          <a:p>
            <a:pPr algn="l"/>
            <a:r>
              <a:rPr lang="en-US" sz="4000" b="1" dirty="0">
                <a:latin typeface="Arial" panose="020B0604020202020204" pitchFamily="34" charset="0"/>
                <a:cs typeface="Arial" panose="020B0604020202020204" pitchFamily="34" charset="0"/>
              </a:rPr>
              <a:t>Completed:		 </a:t>
            </a:r>
            <a:r>
              <a:rPr lang="en-US" sz="4000" b="1" dirty="0" smtClean="0">
                <a:latin typeface="Arial" panose="020B0604020202020204" pitchFamily="34" charset="0"/>
                <a:cs typeface="Arial" panose="020B0604020202020204" pitchFamily="34" charset="0"/>
              </a:rPr>
              <a:t>   In </a:t>
            </a:r>
            <a:r>
              <a:rPr lang="en-US" sz="4000" b="1" dirty="0">
                <a:latin typeface="Arial" panose="020B0604020202020204" pitchFamily="34" charset="0"/>
                <a:cs typeface="Arial" panose="020B0604020202020204" pitchFamily="34" charset="0"/>
              </a:rPr>
              <a:t>Progress:</a:t>
            </a:r>
          </a:p>
        </p:txBody>
      </p:sp>
      <p:sp>
        <p:nvSpPr>
          <p:cNvPr id="5" name="Subtitle 4"/>
          <p:cNvSpPr>
            <a:spLocks noGrp="1"/>
          </p:cNvSpPr>
          <p:nvPr>
            <p:ph type="subTitle" idx="1"/>
          </p:nvPr>
        </p:nvSpPr>
        <p:spPr>
          <a:xfrm>
            <a:off x="863600" y="2334782"/>
            <a:ext cx="10274570" cy="3102980"/>
          </a:xfrm>
        </p:spPr>
        <p:txBody>
          <a:bodyPr numCol="2">
            <a:normAutofit lnSpcReduction="10000"/>
          </a:bodyPr>
          <a:lstStyle/>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Data Champion Advisory Committee appointed </a:t>
            </a:r>
            <a:r>
              <a:rPr lang="en-US" dirty="0" smtClean="0">
                <a:latin typeface="Arial" panose="020B0604020202020204" pitchFamily="34" charset="0"/>
                <a:cs typeface="Arial" panose="020B0604020202020204" pitchFamily="34" charset="0"/>
              </a:rPr>
              <a:t>Nov 2021</a:t>
            </a: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smtClean="0">
                <a:latin typeface="Arial" panose="020B0604020202020204" pitchFamily="34" charset="0"/>
                <a:cs typeface="Arial" panose="020B0604020202020204" pitchFamily="34" charset="0"/>
              </a:rPr>
              <a:t>8 </a:t>
            </a:r>
            <a:r>
              <a:rPr lang="en-US" dirty="0">
                <a:latin typeface="Arial" panose="020B0604020202020204" pitchFamily="34" charset="0"/>
                <a:cs typeface="Arial" panose="020B0604020202020204" pitchFamily="34" charset="0"/>
              </a:rPr>
              <a:t>meetings of the Committee since November 2021</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Regular updates to </a:t>
            </a:r>
            <a:r>
              <a:rPr lang="en-US" dirty="0" smtClean="0">
                <a:latin typeface="Arial" panose="020B0604020202020204" pitchFamily="34" charset="0"/>
                <a:cs typeface="Arial" panose="020B0604020202020204" pitchFamily="34" charset="0"/>
              </a:rPr>
              <a:t>Chiefs-in-Assembly</a:t>
            </a: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smtClean="0">
                <a:latin typeface="Arial" panose="020B0604020202020204" pitchFamily="34" charset="0"/>
                <a:cs typeface="Arial" panose="020B0604020202020204" pitchFamily="34" charset="0"/>
              </a:rPr>
              <a:t>Health Data </a:t>
            </a:r>
            <a:r>
              <a:rPr lang="en-US" dirty="0">
                <a:latin typeface="Arial" panose="020B0604020202020204" pitchFamily="34" charset="0"/>
                <a:cs typeface="Arial" panose="020B0604020202020204" pitchFamily="34" charset="0"/>
              </a:rPr>
              <a:t>Landscape Scan</a:t>
            </a: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Awareness/Communications to build on momentum of October 24 – 26 “Powering Up Data Sovereignty” Conference</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Staffing the Data Champion Team (2 new hires this month)</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Participation in FNIGC’s Executive Leaders Table – November 17/23</a:t>
            </a: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1907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843149" y="1479206"/>
            <a:ext cx="9790441" cy="633969"/>
          </a:xfrm>
        </p:spPr>
        <p:txBody>
          <a:bodyPr>
            <a:noAutofit/>
          </a:bodyPr>
          <a:lstStyle/>
          <a:p>
            <a:pPr algn="l"/>
            <a:r>
              <a:rPr lang="en-CA" sz="3600" b="1" dirty="0">
                <a:latin typeface="Arial" panose="020B0604020202020204" pitchFamily="34" charset="0"/>
                <a:cs typeface="Arial" panose="020B0604020202020204" pitchFamily="34" charset="0"/>
              </a:rPr>
              <a:t>Research and Data Management </a:t>
            </a:r>
            <a:r>
              <a:rPr lang="en-CA" sz="3600" b="1" dirty="0" smtClean="0">
                <a:latin typeface="Arial" panose="020B0604020202020204" pitchFamily="34" charset="0"/>
                <a:cs typeface="Arial" panose="020B0604020202020204" pitchFamily="34" charset="0"/>
              </a:rPr>
              <a:t>Sector –</a:t>
            </a:r>
            <a:br>
              <a:rPr lang="en-CA" sz="3600" b="1" dirty="0" smtClean="0">
                <a:latin typeface="Arial" panose="020B0604020202020204" pitchFamily="34" charset="0"/>
                <a:cs typeface="Arial" panose="020B0604020202020204" pitchFamily="34" charset="0"/>
              </a:rPr>
            </a:br>
            <a:r>
              <a:rPr lang="en-CA" sz="3600" b="1" dirty="0" smtClean="0">
                <a:latin typeface="Arial" panose="020B0604020202020204" pitchFamily="34" charset="0"/>
                <a:cs typeface="Arial" panose="020B0604020202020204" pitchFamily="34" charset="0"/>
              </a:rPr>
              <a:t>Powering </a:t>
            </a:r>
            <a:r>
              <a:rPr lang="en-CA" sz="3600" b="1" dirty="0">
                <a:latin typeface="Arial" panose="020B0604020202020204" pitchFamily="34" charset="0"/>
                <a:cs typeface="Arial" panose="020B0604020202020204" pitchFamily="34" charset="0"/>
              </a:rPr>
              <a:t>Up Data Sovereignty Conference</a:t>
            </a:r>
            <a:endParaRPr lang="en-US" sz="3600" b="1" dirty="0">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a:xfrm>
            <a:off x="843149" y="2246376"/>
            <a:ext cx="9999023" cy="3908762"/>
          </a:xfrm>
          <a:noFill/>
        </p:spPr>
        <p:txBody>
          <a:bodyPr wrap="square">
            <a:spAutoFit/>
          </a:bodyPr>
          <a:lstStyle/>
          <a:p>
            <a:pPr marL="342900" indent="-342900" algn="l">
              <a:buFont typeface="Arial" panose="020B0604020202020204" pitchFamily="34" charset="0"/>
              <a:buChar char="•"/>
            </a:pPr>
            <a:r>
              <a:rPr lang="en-CA" sz="2000" dirty="0">
                <a:latin typeface="Arial" panose="020B0604020202020204" pitchFamily="34" charset="0"/>
                <a:cs typeface="Arial" panose="020B0604020202020204" pitchFamily="34" charset="0"/>
              </a:rPr>
              <a:t>October </a:t>
            </a:r>
            <a:r>
              <a:rPr lang="en-CA" sz="2000" dirty="0" smtClean="0">
                <a:latin typeface="Arial" panose="020B0604020202020204" pitchFamily="34" charset="0"/>
                <a:cs typeface="Arial" panose="020B0604020202020204" pitchFamily="34" charset="0"/>
              </a:rPr>
              <a:t>24-26</a:t>
            </a:r>
            <a:r>
              <a:rPr lang="en-CA" sz="2000" dirty="0">
                <a:latin typeface="Arial" panose="020B0604020202020204" pitchFamily="34" charset="0"/>
                <a:cs typeface="Arial" panose="020B0604020202020204" pitchFamily="34" charset="0"/>
              </a:rPr>
              <a:t>, 2023 in Toronto - </a:t>
            </a:r>
            <a:r>
              <a:rPr lang="en-CA" sz="2000" b="1" dirty="0">
                <a:latin typeface="Arial" panose="020B0604020202020204" pitchFamily="34" charset="0"/>
                <a:cs typeface="Arial" panose="020B0604020202020204" pitchFamily="34" charset="0"/>
              </a:rPr>
              <a:t>245 registrants</a:t>
            </a:r>
          </a:p>
          <a:p>
            <a:pPr marL="342900" indent="-342900" algn="l">
              <a:buFont typeface="Arial" panose="020B0604020202020204" pitchFamily="34" charset="0"/>
              <a:buChar char="•"/>
            </a:pPr>
            <a:r>
              <a:rPr lang="en-CA" sz="2000" dirty="0">
                <a:latin typeface="Arial" panose="020B0604020202020204" pitchFamily="34" charset="0"/>
                <a:cs typeface="Arial" panose="020B0604020202020204" pitchFamily="34" charset="0"/>
              </a:rPr>
              <a:t>3 full days of plenary &amp; panel presentations, group discussions</a:t>
            </a:r>
          </a:p>
          <a:p>
            <a:pPr marL="342900" indent="-342900" algn="l">
              <a:buFont typeface="Arial" panose="020B0604020202020204" pitchFamily="34" charset="0"/>
              <a:buChar char="•"/>
            </a:pPr>
            <a:r>
              <a:rPr lang="en-CA" sz="2000" dirty="0">
                <a:latin typeface="Arial" panose="020B0604020202020204" pitchFamily="34" charset="0"/>
                <a:cs typeface="Arial" panose="020B0604020202020204" pitchFamily="34" charset="0"/>
              </a:rPr>
              <a:t>Day One – </a:t>
            </a:r>
            <a:r>
              <a:rPr lang="en-CA" sz="2000" dirty="0" err="1">
                <a:latin typeface="Arial" panose="020B0604020202020204" pitchFamily="34" charset="0"/>
                <a:cs typeface="Arial" panose="020B0604020202020204" pitchFamily="34" charset="0"/>
              </a:rPr>
              <a:t>Gord</a:t>
            </a:r>
            <a:r>
              <a:rPr lang="en-CA" sz="2000" dirty="0">
                <a:latin typeface="Arial" panose="020B0604020202020204" pitchFamily="34" charset="0"/>
                <a:cs typeface="Arial" panose="020B0604020202020204" pitchFamily="34" charset="0"/>
              </a:rPr>
              <a:t> Peters spoke </a:t>
            </a:r>
            <a:r>
              <a:rPr lang="en-CA" sz="2000" dirty="0" smtClean="0">
                <a:latin typeface="Arial" panose="020B0604020202020204" pitchFamily="34" charset="0"/>
                <a:cs typeface="Arial" panose="020B0604020202020204" pitchFamily="34" charset="0"/>
              </a:rPr>
              <a:t>about </a:t>
            </a:r>
            <a:r>
              <a:rPr lang="en-CA" sz="2000" dirty="0">
                <a:latin typeface="Arial" panose="020B0604020202020204" pitchFamily="34" charset="0"/>
                <a:cs typeface="Arial" panose="020B0604020202020204" pitchFamily="34" charset="0"/>
              </a:rPr>
              <a:t>Sovereignty in our First Nations</a:t>
            </a:r>
          </a:p>
          <a:p>
            <a:pPr marL="342900" indent="-342900" algn="l">
              <a:buFont typeface="Arial" panose="020B0604020202020204" pitchFamily="34" charset="0"/>
              <a:buChar char="•"/>
            </a:pPr>
            <a:r>
              <a:rPr lang="en-CA" sz="2000" dirty="0">
                <a:latin typeface="Arial" panose="020B0604020202020204" pitchFamily="34" charset="0"/>
                <a:cs typeface="Arial" panose="020B0604020202020204" pitchFamily="34" charset="0"/>
              </a:rPr>
              <a:t>Day Two – Dr. Maggie Walters, University of Tasmania spoke </a:t>
            </a:r>
            <a:r>
              <a:rPr lang="en-CA" sz="2000" dirty="0" smtClean="0">
                <a:latin typeface="Arial" panose="020B0604020202020204" pitchFamily="34" charset="0"/>
                <a:cs typeface="Arial" panose="020B0604020202020204" pitchFamily="34" charset="0"/>
              </a:rPr>
              <a:t>about </a:t>
            </a:r>
            <a:r>
              <a:rPr lang="en-CA" sz="2000" dirty="0">
                <a:latin typeface="Arial" panose="020B0604020202020204" pitchFamily="34" charset="0"/>
                <a:cs typeface="Arial" panose="020B0604020202020204" pitchFamily="34" charset="0"/>
              </a:rPr>
              <a:t>Data Sovereignty in the global context and as a key driver for self-determination</a:t>
            </a:r>
          </a:p>
          <a:p>
            <a:pPr marL="342900" indent="-342900" algn="l">
              <a:buFont typeface="Arial" panose="020B0604020202020204" pitchFamily="34" charset="0"/>
              <a:buChar char="•"/>
            </a:pPr>
            <a:r>
              <a:rPr lang="en-CA" sz="2000" dirty="0">
                <a:latin typeface="Arial" panose="020B0604020202020204" pitchFamily="34" charset="0"/>
                <a:cs typeface="Arial" panose="020B0604020202020204" pitchFamily="34" charset="0"/>
              </a:rPr>
              <a:t>Day Three – Dr. Jennifer Walker, McMaster University spoke about Data Literacy and ways to achieve this</a:t>
            </a:r>
          </a:p>
          <a:p>
            <a:pPr marL="342900" indent="-342900" algn="l">
              <a:buFont typeface="Arial" panose="020B0604020202020204" pitchFamily="34" charset="0"/>
              <a:buChar char="•"/>
            </a:pPr>
            <a:r>
              <a:rPr lang="en-CA" sz="2000" dirty="0">
                <a:latin typeface="Arial" panose="020B0604020202020204" pitchFamily="34" charset="0"/>
                <a:cs typeface="Arial" panose="020B0604020202020204" pitchFamily="34" charset="0"/>
              </a:rPr>
              <a:t>Valuable learning about the research projects undertaken by COO Research and Data Management on behalf of First Nations as well as key step in raising awareness of Data Sovereignty and data literacy</a:t>
            </a:r>
          </a:p>
          <a:p>
            <a:pPr algn="l"/>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7074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864763" y="609600"/>
            <a:ext cx="6205174" cy="851226"/>
          </a:xfrm>
        </p:spPr>
        <p:txBody>
          <a:bodyPr>
            <a:normAutofit/>
          </a:bodyPr>
          <a:lstStyle/>
          <a:p>
            <a:r>
              <a:rPr lang="en-US" sz="4000" b="1" dirty="0">
                <a:latin typeface="Arial" panose="020B0604020202020204" pitchFamily="34" charset="0"/>
                <a:cs typeface="Arial" panose="020B0604020202020204" pitchFamily="34" charset="0"/>
              </a:rPr>
              <a:t>Plans </a:t>
            </a:r>
            <a:r>
              <a:rPr lang="en-US" sz="4000" b="1" dirty="0" smtClean="0">
                <a:latin typeface="Arial" panose="020B0604020202020204" pitchFamily="34" charset="0"/>
                <a:cs typeface="Arial" panose="020B0604020202020204" pitchFamily="34" charset="0"/>
              </a:rPr>
              <a:t>Moving Forward</a:t>
            </a:r>
            <a:endParaRPr lang="en-US" sz="4000" dirty="0">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a:xfrm>
            <a:off x="468553" y="1460826"/>
            <a:ext cx="10997593" cy="4553894"/>
          </a:xfrm>
        </p:spPr>
        <p:txBody>
          <a:bodyPr numCol="2">
            <a:noAutofit/>
          </a:bodyPr>
          <a:lstStyle/>
          <a:p>
            <a:pPr marL="342900" indent="-342900" algn="l">
              <a:lnSpc>
                <a:spcPct val="107000"/>
              </a:lnSpc>
              <a:spcAft>
                <a:spcPts val="800"/>
              </a:spcAft>
              <a:buFont typeface="Arial" panose="020B0604020202020204" pitchFamily="34" charset="0"/>
              <a:buChar char="•"/>
            </a:pPr>
            <a:r>
              <a:rPr lang="en-US" sz="2800" dirty="0">
                <a:effectLst/>
                <a:latin typeface="Arial" panose="020B0604020202020204" pitchFamily="34" charset="0"/>
                <a:ea typeface="Calibri" panose="020F0502020204030204" pitchFamily="34" charset="0"/>
                <a:cs typeface="Arial" panose="020B0604020202020204" pitchFamily="34" charset="0"/>
              </a:rPr>
              <a:t>Building </a:t>
            </a:r>
            <a:r>
              <a:rPr lang="en-US" sz="2800" dirty="0">
                <a:latin typeface="Arial" panose="020B0604020202020204" pitchFamily="34" charset="0"/>
                <a:ea typeface="Calibri" panose="020F0502020204030204" pitchFamily="34" charset="0"/>
                <a:cs typeface="Arial" panose="020B0604020202020204" pitchFamily="34" charset="0"/>
              </a:rPr>
              <a:t>a</a:t>
            </a:r>
            <a:r>
              <a:rPr lang="en-US" sz="2800" dirty="0">
                <a:effectLst/>
                <a:latin typeface="Arial" panose="020B0604020202020204" pitchFamily="34" charset="0"/>
                <a:ea typeface="Calibri" panose="020F0502020204030204" pitchFamily="34" charset="0"/>
                <a:cs typeface="Arial" panose="020B0604020202020204" pitchFamily="34" charset="0"/>
              </a:rPr>
              <a:t>wareness via a dedicated web presence</a:t>
            </a:r>
          </a:p>
          <a:p>
            <a:pPr marL="342900" indent="-342900" algn="l">
              <a:lnSpc>
                <a:spcPct val="107000"/>
              </a:lnSpc>
              <a:spcAft>
                <a:spcPts val="800"/>
              </a:spcAft>
              <a:buFont typeface="Arial" panose="020B0604020202020204" pitchFamily="34" charset="0"/>
              <a:buChar char="•"/>
            </a:pPr>
            <a:r>
              <a:rPr lang="en-US" sz="2800" dirty="0">
                <a:latin typeface="Arial" panose="020B0604020202020204" pitchFamily="34" charset="0"/>
                <a:ea typeface="Calibri" panose="020F0502020204030204" pitchFamily="34" charset="0"/>
                <a:cs typeface="Arial" panose="020B0604020202020204" pitchFamily="34" charset="0"/>
              </a:rPr>
              <a:t>Ongoing communications and </a:t>
            </a:r>
            <a:r>
              <a:rPr lang="en-US" sz="2800" dirty="0" smtClean="0">
                <a:latin typeface="Arial" panose="020B0604020202020204" pitchFamily="34" charset="0"/>
                <a:ea typeface="Calibri" panose="020F0502020204030204" pitchFamily="34" charset="0"/>
                <a:cs typeface="Arial" panose="020B0604020202020204" pitchFamily="34" charset="0"/>
              </a:rPr>
              <a:t>in-person </a:t>
            </a:r>
            <a:r>
              <a:rPr lang="en-US" sz="2800" dirty="0">
                <a:latin typeface="Arial" panose="020B0604020202020204" pitchFamily="34" charset="0"/>
                <a:ea typeface="Calibri" panose="020F0502020204030204" pitchFamily="34" charset="0"/>
                <a:cs typeface="Arial" panose="020B0604020202020204" pitchFamily="34" charset="0"/>
              </a:rPr>
              <a:t>presentations</a:t>
            </a:r>
          </a:p>
          <a:p>
            <a:pPr marL="342900" indent="-342900" algn="l">
              <a:lnSpc>
                <a:spcPct val="107000"/>
              </a:lnSpc>
              <a:spcAft>
                <a:spcPts val="800"/>
              </a:spcAft>
              <a:buFont typeface="Arial" panose="020B0604020202020204" pitchFamily="34" charset="0"/>
              <a:buChar char="•"/>
            </a:pPr>
            <a:r>
              <a:rPr lang="en-US" sz="2800" dirty="0">
                <a:effectLst/>
                <a:latin typeface="Arial" panose="020B0604020202020204" pitchFamily="34" charset="0"/>
                <a:ea typeface="Calibri" panose="020F0502020204030204" pitchFamily="34" charset="0"/>
                <a:cs typeface="Arial" panose="020B0604020202020204" pitchFamily="34" charset="0"/>
              </a:rPr>
              <a:t>Partner </a:t>
            </a:r>
            <a:r>
              <a:rPr lang="en-US" sz="2800" dirty="0" smtClean="0">
                <a:effectLst/>
                <a:latin typeface="Arial" panose="020B0604020202020204" pitchFamily="34" charset="0"/>
                <a:ea typeface="Calibri" panose="020F0502020204030204" pitchFamily="34" charset="0"/>
                <a:cs typeface="Arial" panose="020B0604020202020204" pitchFamily="34" charset="0"/>
              </a:rPr>
              <a:t>engagement, for example; </a:t>
            </a:r>
            <a:r>
              <a:rPr lang="en-US" sz="2800" dirty="0" err="1" smtClean="0">
                <a:effectLst/>
                <a:latin typeface="Arial" panose="020B0604020202020204" pitchFamily="34" charset="0"/>
                <a:ea typeface="Calibri" panose="020F0502020204030204" pitchFamily="34" charset="0"/>
                <a:cs typeface="Arial" panose="020B0604020202020204" pitchFamily="34" charset="0"/>
              </a:rPr>
              <a:t>Mamow</a:t>
            </a:r>
            <a:r>
              <a:rPr lang="en-US" sz="2800" dirty="0" smtClean="0">
                <a:effectLst/>
                <a:latin typeface="Arial" panose="020B0604020202020204" pitchFamily="34" charset="0"/>
                <a:ea typeface="Calibri" panose="020F0502020204030204" pitchFamily="34" charset="0"/>
                <a:cs typeface="Arial" panose="020B0604020202020204" pitchFamily="34" charset="0"/>
              </a:rPr>
              <a:t> </a:t>
            </a:r>
            <a:r>
              <a:rPr lang="en-US" sz="2800" dirty="0" err="1" smtClean="0">
                <a:effectLst/>
                <a:latin typeface="Arial" panose="020B0604020202020204" pitchFamily="34" charset="0"/>
                <a:ea typeface="Calibri" panose="020F0502020204030204" pitchFamily="34" charset="0"/>
                <a:cs typeface="Arial" panose="020B0604020202020204" pitchFamily="34" charset="0"/>
              </a:rPr>
              <a:t>Ahyamowen</a:t>
            </a:r>
            <a:r>
              <a:rPr lang="en-US" sz="2800" dirty="0" smtClean="0">
                <a:effectLst/>
                <a:latin typeface="Arial" panose="020B0604020202020204" pitchFamily="34" charset="0"/>
                <a:ea typeface="Calibri" panose="020F0502020204030204" pitchFamily="34" charset="0"/>
                <a:cs typeface="Arial" panose="020B0604020202020204" pitchFamily="34" charset="0"/>
              </a:rPr>
              <a:t>, </a:t>
            </a:r>
            <a:r>
              <a:rPr lang="en-US" sz="2800" dirty="0">
                <a:effectLst/>
                <a:latin typeface="Arial" panose="020B0604020202020204" pitchFamily="34" charset="0"/>
                <a:ea typeface="Calibri" panose="020F0502020204030204" pitchFamily="34" charset="0"/>
                <a:cs typeface="Arial" panose="020B0604020202020204" pitchFamily="34" charset="0"/>
              </a:rPr>
              <a:t>Association </a:t>
            </a:r>
            <a:r>
              <a:rPr lang="en-US" sz="2800" dirty="0" smtClean="0">
                <a:effectLst/>
                <a:latin typeface="Arial" panose="020B0604020202020204" pitchFamily="34" charset="0"/>
                <a:ea typeface="Calibri" panose="020F0502020204030204" pitchFamily="34" charset="0"/>
                <a:cs typeface="Arial" panose="020B0604020202020204" pitchFamily="34" charset="0"/>
              </a:rPr>
              <a:t>of Native </a:t>
            </a:r>
            <a:r>
              <a:rPr lang="en-US" sz="2800" dirty="0">
                <a:effectLst/>
                <a:latin typeface="Arial" panose="020B0604020202020204" pitchFamily="34" charset="0"/>
                <a:ea typeface="Calibri" panose="020F0502020204030204" pitchFamily="34" charset="0"/>
                <a:cs typeface="Arial" panose="020B0604020202020204" pitchFamily="34" charset="0"/>
              </a:rPr>
              <a:t>Child and Family </a:t>
            </a:r>
            <a:r>
              <a:rPr lang="en-US" sz="2800" dirty="0" smtClean="0">
                <a:effectLst/>
                <a:latin typeface="Arial" panose="020B0604020202020204" pitchFamily="34" charset="0"/>
                <a:ea typeface="Calibri" panose="020F0502020204030204" pitchFamily="34" charset="0"/>
                <a:cs typeface="Arial" panose="020B0604020202020204" pitchFamily="34" charset="0"/>
              </a:rPr>
              <a:t>Services</a:t>
            </a:r>
          </a:p>
          <a:p>
            <a:pPr marL="342900" indent="-342900" algn="l">
              <a:lnSpc>
                <a:spcPct val="107000"/>
              </a:lnSpc>
              <a:spcAft>
                <a:spcPts val="800"/>
              </a:spcAft>
              <a:buFont typeface="Arial" panose="020B0604020202020204" pitchFamily="34" charset="0"/>
              <a:buChar char="•"/>
            </a:pPr>
            <a:r>
              <a:rPr lang="en-US" sz="2800" dirty="0" smtClean="0">
                <a:latin typeface="Arial" panose="020B0604020202020204" pitchFamily="34" charset="0"/>
                <a:ea typeface="Calibri" panose="020F0502020204030204" pitchFamily="34" charset="0"/>
                <a:cs typeface="Arial" panose="020B0604020202020204" pitchFamily="34" charset="0"/>
              </a:rPr>
              <a:t>Collaborative planning of outreach with tribal councils and university research groups</a:t>
            </a:r>
            <a:endParaRPr lang="en-CA" sz="2800" dirty="0" smtClean="0">
              <a:latin typeface="Arial" panose="020B0604020202020204" pitchFamily="34" charset="0"/>
              <a:ea typeface="Calibri" panose="020F0502020204030204" pitchFamily="34" charset="0"/>
              <a:cs typeface="Arial" panose="020B0604020202020204" pitchFamily="34" charset="0"/>
            </a:endParaRPr>
          </a:p>
          <a:p>
            <a:pPr marL="342900" indent="-342900" algn="l">
              <a:lnSpc>
                <a:spcPct val="107000"/>
              </a:lnSpc>
              <a:spcAft>
                <a:spcPts val="800"/>
              </a:spcAft>
              <a:buFont typeface="Arial" panose="020B0604020202020204" pitchFamily="34" charset="0"/>
              <a:buChar char="•"/>
            </a:pPr>
            <a:r>
              <a:rPr lang="en-CA" sz="2800" dirty="0" smtClean="0">
                <a:latin typeface="Arial" panose="020B0604020202020204" pitchFamily="34" charset="0"/>
                <a:ea typeface="Calibri" panose="020F0502020204030204" pitchFamily="34" charset="0"/>
                <a:cs typeface="Arial" panose="020B0604020202020204" pitchFamily="34" charset="0"/>
              </a:rPr>
              <a:t>Building </a:t>
            </a:r>
            <a:r>
              <a:rPr lang="en-CA" sz="2800" dirty="0">
                <a:latin typeface="Arial" panose="020B0604020202020204" pitchFamily="34" charset="0"/>
                <a:ea typeface="Calibri" panose="020F0502020204030204" pitchFamily="34" charset="0"/>
                <a:cs typeface="Arial" panose="020B0604020202020204" pitchFamily="34" charset="0"/>
              </a:rPr>
              <a:t>data literacy through </a:t>
            </a:r>
            <a:r>
              <a:rPr lang="en-CA" sz="2800" dirty="0" smtClean="0">
                <a:latin typeface="Arial" panose="020B0604020202020204" pitchFamily="34" charset="0"/>
                <a:ea typeface="Calibri" panose="020F0502020204030204" pitchFamily="34" charset="0"/>
                <a:cs typeface="Arial" panose="020B0604020202020204" pitchFamily="34" charset="0"/>
              </a:rPr>
              <a:t>sector-specific </a:t>
            </a:r>
            <a:r>
              <a:rPr lang="en-CA" sz="2800" dirty="0">
                <a:latin typeface="Arial" panose="020B0604020202020204" pitchFamily="34" charset="0"/>
                <a:ea typeface="Calibri" panose="020F0502020204030204" pitchFamily="34" charset="0"/>
                <a:cs typeface="Arial" panose="020B0604020202020204" pitchFamily="34" charset="0"/>
              </a:rPr>
              <a:t>webinars</a:t>
            </a:r>
          </a:p>
          <a:p>
            <a:pPr marL="342900" indent="-342900" algn="l">
              <a:lnSpc>
                <a:spcPct val="107000"/>
              </a:lnSpc>
              <a:spcAft>
                <a:spcPts val="800"/>
              </a:spcAft>
              <a:buFont typeface="Arial" panose="020B0604020202020204" pitchFamily="34" charset="0"/>
              <a:buChar char="•"/>
            </a:pPr>
            <a:r>
              <a:rPr lang="en-CA" sz="2800" dirty="0">
                <a:effectLst/>
                <a:latin typeface="Arial" panose="020B0604020202020204" pitchFamily="34" charset="0"/>
                <a:ea typeface="Calibri" panose="020F0502020204030204" pitchFamily="34" charset="0"/>
                <a:cs typeface="Arial" panose="020B0604020202020204" pitchFamily="34" charset="0"/>
              </a:rPr>
              <a:t>Information gathering workshops being planned to explore data service needs and </a:t>
            </a:r>
            <a:r>
              <a:rPr lang="en-CA" sz="2800" dirty="0">
                <a:latin typeface="Arial" panose="020B0604020202020204" pitchFamily="34" charset="0"/>
                <a:ea typeface="Calibri" panose="020F0502020204030204" pitchFamily="34" charset="0"/>
                <a:cs typeface="Arial" panose="020B0604020202020204" pitchFamily="34" charset="0"/>
              </a:rPr>
              <a:t>governance models</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87805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718765" y="4095270"/>
            <a:ext cx="4671297" cy="726617"/>
          </a:xfrm>
        </p:spPr>
        <p:txBody>
          <a:bodyPr>
            <a:normAutofit fontScale="90000"/>
          </a:bodyPr>
          <a:lstStyle/>
          <a:p>
            <a:pPr algn="l"/>
            <a:r>
              <a:rPr lang="en-CA" sz="4000" b="1" u="sng" dirty="0">
                <a:latin typeface="Arial" panose="020B0604020202020204" pitchFamily="34" charset="0"/>
                <a:cs typeface="Arial" panose="020B0604020202020204" pitchFamily="34" charset="0"/>
              </a:rPr>
              <a:t>Engagement Goals</a:t>
            </a:r>
            <a:r>
              <a:rPr lang="en-US" sz="3600" b="1" u="sng" dirty="0">
                <a:latin typeface="Arial" panose="020B0604020202020204" pitchFamily="34" charset="0"/>
                <a:cs typeface="Arial" panose="020B0604020202020204" pitchFamily="34" charset="0"/>
              </a:rPr>
              <a:t/>
            </a:r>
            <a:br>
              <a:rPr lang="en-US" sz="3600" b="1" u="sng" dirty="0">
                <a:latin typeface="Arial" panose="020B0604020202020204" pitchFamily="34" charset="0"/>
                <a:cs typeface="Arial" panose="020B0604020202020204" pitchFamily="34" charset="0"/>
              </a:rPr>
            </a:br>
            <a:endParaRPr lang="en-US" sz="3600" b="1" u="sng" dirty="0">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a:xfrm>
            <a:off x="718765" y="4458579"/>
            <a:ext cx="6816437" cy="1455333"/>
          </a:xfrm>
        </p:spPr>
        <p:txBody>
          <a:bodyPr>
            <a:noAutofit/>
          </a:bodyPr>
          <a:lstStyle/>
          <a:p>
            <a:pPr marL="342900" indent="-342900" algn="l">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Promote awareness of FNDGS</a:t>
            </a:r>
          </a:p>
          <a:p>
            <a:pPr marL="342900" indent="-342900" algn="l">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Collaborate with partners</a:t>
            </a:r>
          </a:p>
          <a:p>
            <a:pPr marL="342900" indent="-342900" algn="l">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Gather information</a:t>
            </a:r>
          </a:p>
          <a:p>
            <a:pPr algn="l"/>
            <a:endParaRPr lang="en-US" b="0" i="0" dirty="0">
              <a:solidFill>
                <a:srgbClr val="000000"/>
              </a:solidFill>
              <a:effectLst/>
              <a:latin typeface="Arial" panose="020B0604020202020204" pitchFamily="34" charset="0"/>
              <a:cs typeface="Arial" panose="020B0604020202020204" pitchFamily="34" charset="0"/>
            </a:endParaRPr>
          </a:p>
          <a:p>
            <a:pPr algn="l"/>
            <a:endParaRPr lang="en-US" sz="2000" dirty="0">
              <a:cs typeface="Arial" panose="020B0604020202020204" pitchFamily="34" charset="0"/>
            </a:endParaRPr>
          </a:p>
        </p:txBody>
      </p:sp>
      <p:graphicFrame>
        <p:nvGraphicFramePr>
          <p:cNvPr id="20" name="Diagram 19">
            <a:extLst>
              <a:ext uri="{FF2B5EF4-FFF2-40B4-BE49-F238E27FC236}">
                <a16:creationId xmlns:a16="http://schemas.microsoft.com/office/drawing/2014/main" id="{397C3BAD-F38A-8623-25AB-22283F3421C3}"/>
              </a:ext>
            </a:extLst>
          </p:cNvPr>
          <p:cNvGraphicFramePr/>
          <p:nvPr>
            <p:extLst>
              <p:ext uri="{D42A27DB-BD31-4B8C-83A1-F6EECF244321}">
                <p14:modId xmlns:p14="http://schemas.microsoft.com/office/powerpoint/2010/main" val="3574618414"/>
              </p:ext>
            </p:extLst>
          </p:nvPr>
        </p:nvGraphicFramePr>
        <p:xfrm>
          <a:off x="7220198" y="1543792"/>
          <a:ext cx="5481122" cy="45413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3">
            <a:extLst>
              <a:ext uri="{FF2B5EF4-FFF2-40B4-BE49-F238E27FC236}">
                <a16:creationId xmlns:a16="http://schemas.microsoft.com/office/drawing/2014/main" id="{A50EF429-49E1-E620-27E2-46FBD4A41820}"/>
              </a:ext>
            </a:extLst>
          </p:cNvPr>
          <p:cNvSpPr txBox="1">
            <a:spLocks/>
          </p:cNvSpPr>
          <p:nvPr/>
        </p:nvSpPr>
        <p:spPr>
          <a:xfrm>
            <a:off x="718765" y="1291287"/>
            <a:ext cx="3993759" cy="884172"/>
          </a:xfrm>
          <a:prstGeom prst="rect">
            <a:avLst/>
          </a:prstGeom>
        </p:spPr>
        <p:txBody>
          <a:bodyPr vert="horz" lIns="91440" tIns="45720" rIns="91440" bIns="45720" rtlCol="0" anchor="b">
            <a:normAutofit fontScale="8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CA" sz="4000" b="1" u="sng" dirty="0">
                <a:latin typeface="Arial" panose="020B0604020202020204" pitchFamily="34" charset="0"/>
                <a:cs typeface="Arial" panose="020B0604020202020204" pitchFamily="34" charset="0"/>
              </a:rPr>
              <a:t>Engagement Plans</a:t>
            </a:r>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sp>
        <p:nvSpPr>
          <p:cNvPr id="3" name="Subtitle 4">
            <a:extLst>
              <a:ext uri="{FF2B5EF4-FFF2-40B4-BE49-F238E27FC236}">
                <a16:creationId xmlns:a16="http://schemas.microsoft.com/office/drawing/2014/main" id="{21002423-02F2-F4E1-AEF0-C07ADA2490DC}"/>
              </a:ext>
            </a:extLst>
          </p:cNvPr>
          <p:cNvSpPr txBox="1">
            <a:spLocks/>
          </p:cNvSpPr>
          <p:nvPr/>
        </p:nvSpPr>
        <p:spPr>
          <a:xfrm>
            <a:off x="718765" y="2022158"/>
            <a:ext cx="6816437" cy="144201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First Nations, Tribal Councils, PTOs</a:t>
            </a:r>
          </a:p>
          <a:p>
            <a:pPr marL="342900" indent="-342900" algn="l">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First Nations led organizations and initiatives</a:t>
            </a:r>
          </a:p>
          <a:p>
            <a:pPr marL="342900" indent="-342900" algn="l">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Federal, </a:t>
            </a:r>
            <a:r>
              <a:rPr lang="en-US" dirty="0" smtClean="0">
                <a:solidFill>
                  <a:srgbClr val="000000"/>
                </a:solidFill>
                <a:latin typeface="Arial" panose="020B0604020202020204" pitchFamily="34" charset="0"/>
                <a:cs typeface="Arial" panose="020B0604020202020204" pitchFamily="34" charset="0"/>
              </a:rPr>
              <a:t>provincial, </a:t>
            </a:r>
            <a:r>
              <a:rPr lang="en-US" dirty="0">
                <a:solidFill>
                  <a:srgbClr val="000000"/>
                </a:solidFill>
                <a:latin typeface="Arial" panose="020B0604020202020204" pitchFamily="34" charset="0"/>
                <a:cs typeface="Arial" panose="020B0604020202020204" pitchFamily="34" charset="0"/>
              </a:rPr>
              <a:t>and territorial government</a:t>
            </a:r>
          </a:p>
          <a:p>
            <a:pPr algn="l"/>
            <a:endParaRPr lang="en-US" dirty="0">
              <a:solidFill>
                <a:srgbClr val="000000"/>
              </a:solidFill>
              <a:latin typeface="Arial" panose="020B0604020202020204" pitchFamily="34" charset="0"/>
              <a:cs typeface="Arial" panose="020B0604020202020204" pitchFamily="34" charset="0"/>
            </a:endParaRPr>
          </a:p>
          <a:p>
            <a:pPr algn="l"/>
            <a:endParaRPr lang="en-US" sz="2000" dirty="0">
              <a:cs typeface="Arial" panose="020B0604020202020204" pitchFamily="34" charset="0"/>
            </a:endParaRPr>
          </a:p>
        </p:txBody>
      </p:sp>
    </p:spTree>
    <p:extLst>
      <p:ext uri="{BB962C8B-B14F-4D97-AF65-F5344CB8AC3E}">
        <p14:creationId xmlns:p14="http://schemas.microsoft.com/office/powerpoint/2010/main" val="31539350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0A604E4-7307-451C-93BE-F1F7E1BF3B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7F3A0AA-35E5-4085-942B-7378390306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02F5C38-C747-4173-ABBF-656E39E821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37EECFC-A684-4391-AE85-4CDAF5565F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B11D234-C830-D6A3-4B13-45B32C10E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475" y="390525"/>
            <a:ext cx="2088210" cy="1941471"/>
          </a:xfrm>
          <a:prstGeom prst="ellipse">
            <a:avLst/>
          </a:prstGeom>
          <a:scene3d>
            <a:camera prst="orthographicFront"/>
            <a:lightRig rig="contrasting" dir="t">
              <a:rot lat="0" lon="0" rev="3000000"/>
            </a:lightRig>
          </a:scene3d>
        </p:spPr>
      </p:pic>
      <p:pic>
        <p:nvPicPr>
          <p:cNvPr id="7" name="Picture 6" descr="A person with a beard&#10;&#10;Description automatically generated with low confidence">
            <a:extLst>
              <a:ext uri="{FF2B5EF4-FFF2-40B4-BE49-F238E27FC236}">
                <a16:creationId xmlns:a16="http://schemas.microsoft.com/office/drawing/2014/main" id="{B689D825-C6DD-1850-A85F-785AB13ED48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859866" y="298495"/>
            <a:ext cx="2022475" cy="2393832"/>
          </a:xfrm>
          <a:prstGeom prst="ellipse">
            <a:avLst/>
          </a:prstGeom>
          <a:scene3d>
            <a:camera prst="orthographicFront"/>
            <a:lightRig rig="contrasting" dir="t">
              <a:rot lat="0" lon="0" rev="3000000"/>
            </a:lightRig>
          </a:scene3d>
        </p:spPr>
      </p:pic>
      <p:pic>
        <p:nvPicPr>
          <p:cNvPr id="13" name="Picture 12">
            <a:extLst>
              <a:ext uri="{FF2B5EF4-FFF2-40B4-BE49-F238E27FC236}">
                <a16:creationId xmlns:a16="http://schemas.microsoft.com/office/drawing/2014/main" id="{E883CC38-4A1F-F824-E9EA-DF8D25A1D8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1522" y="2959678"/>
            <a:ext cx="2225675" cy="2184400"/>
          </a:xfrm>
          <a:prstGeom prst="ellipse">
            <a:avLst/>
          </a:prstGeom>
          <a:scene3d>
            <a:camera prst="orthographicFront"/>
            <a:lightRig rig="contrasting" dir="t">
              <a:rot lat="0" lon="0" rev="3000000"/>
            </a:lightRig>
          </a:scene3d>
        </p:spPr>
      </p:pic>
      <p:pic>
        <p:nvPicPr>
          <p:cNvPr id="14" name="Picture 2" descr="https://golden-west-archive-content.s3.amazonaws.com/content/kenoraonline/images/stories/newsphotos/2018/June/garyallen.jpg">
            <a:extLst>
              <a:ext uri="{FF2B5EF4-FFF2-40B4-BE49-F238E27FC236}">
                <a16:creationId xmlns:a16="http://schemas.microsoft.com/office/drawing/2014/main" id="{97EB48EE-EB97-1805-03CD-83A08DBCB79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24334" y="3128635"/>
            <a:ext cx="2232341" cy="1893774"/>
          </a:xfrm>
          <a:prstGeom prst="rect">
            <a:avLst/>
          </a:prstGeom>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E6AD7BC5-01A7-348C-AC38-8A2D5FBA67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03865" y="2867235"/>
            <a:ext cx="1859477" cy="2282462"/>
          </a:xfrm>
          <a:prstGeom prst="ellipse">
            <a:avLst/>
          </a:prstGeom>
          <a:scene3d>
            <a:camera prst="orthographicFront"/>
            <a:lightRig rig="contrasting" dir="t">
              <a:rot lat="0" lon="0" rev="3000000"/>
            </a:lightRig>
          </a:scene3d>
        </p:spPr>
      </p:pic>
      <p:pic>
        <p:nvPicPr>
          <p:cNvPr id="8" name="Picture 7">
            <a:extLst>
              <a:ext uri="{FF2B5EF4-FFF2-40B4-BE49-F238E27FC236}">
                <a16:creationId xmlns:a16="http://schemas.microsoft.com/office/drawing/2014/main" id="{3CD797DC-4557-5A20-5AD2-5C95B22240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24722" y="341699"/>
            <a:ext cx="2022475" cy="2276281"/>
          </a:xfrm>
          <a:prstGeom prst="ellipse">
            <a:avLst/>
          </a:prstGeom>
          <a:scene3d>
            <a:camera prst="orthographicFront"/>
            <a:lightRig rig="contrasting" dir="t">
              <a:rot lat="0" lon="0" rev="3000000"/>
            </a:lightRig>
          </a:scene3d>
        </p:spPr>
      </p:pic>
      <p:pic>
        <p:nvPicPr>
          <p:cNvPr id="11" name="Picture 4" descr="Two local candidates vying for top seat at Chiefs of Ontario">
            <a:extLst>
              <a:ext uri="{FF2B5EF4-FFF2-40B4-BE49-F238E27FC236}">
                <a16:creationId xmlns:a16="http://schemas.microsoft.com/office/drawing/2014/main" id="{F4D7A761-98D5-8860-6EB4-8D5174073CA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9659" y="2922193"/>
            <a:ext cx="2089870" cy="2100216"/>
          </a:xfrm>
          <a:prstGeom prst="ellipse">
            <a:avLst/>
          </a:prstGeom>
          <a:scene3d>
            <a:camera prst="orthographicFront"/>
            <a:lightRig rig="contrasting" dir="t">
              <a:rot lat="0" lon="0" rev="3000000"/>
            </a:lightRig>
          </a:scene3d>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03C066C-52B4-1E44-DAD0-E2DD3E9092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23654" y="2994523"/>
            <a:ext cx="2258687" cy="2027886"/>
          </a:xfrm>
          <a:prstGeom prst="ellipse">
            <a:avLst/>
          </a:prstGeom>
          <a:scene3d>
            <a:camera prst="orthographicFront"/>
            <a:lightRig rig="contrasting" dir="t">
              <a:rot lat="0" lon="0" rev="3000000"/>
            </a:lightRig>
          </a:scene3d>
        </p:spPr>
      </p:pic>
      <p:pic>
        <p:nvPicPr>
          <p:cNvPr id="9" name="Picture 8">
            <a:extLst>
              <a:ext uri="{FF2B5EF4-FFF2-40B4-BE49-F238E27FC236}">
                <a16:creationId xmlns:a16="http://schemas.microsoft.com/office/drawing/2014/main" id="{EED6AE01-C44A-0FB7-CB01-021643B856F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64267" y="415216"/>
            <a:ext cx="2198078" cy="2080925"/>
          </a:xfrm>
          <a:prstGeom prst="ellipse">
            <a:avLst/>
          </a:prstGeom>
          <a:scene3d>
            <a:camera prst="orthographicFront"/>
            <a:lightRig rig="contrasting" dir="t">
              <a:rot lat="0" lon="0" rev="3000000"/>
            </a:lightRig>
          </a:scene3d>
        </p:spPr>
      </p:pic>
      <p:pic>
        <p:nvPicPr>
          <p:cNvPr id="10" name="Picture 2" descr="Emily Faries">
            <a:extLst>
              <a:ext uri="{FF2B5EF4-FFF2-40B4-BE49-F238E27FC236}">
                <a16:creationId xmlns:a16="http://schemas.microsoft.com/office/drawing/2014/main" id="{2E151994-AAD8-2EC3-0B69-C49A89C3C37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73937" y="305845"/>
            <a:ext cx="1998663" cy="2255838"/>
          </a:xfrm>
          <a:prstGeom prst="ellipse">
            <a:avLst/>
          </a:prstGeom>
          <a:scene3d>
            <a:camera prst="orthographicFront"/>
            <a:lightRig rig="contrasting" dir="t">
              <a:rot lat="0" lon="0" rev="3000000"/>
            </a:lightRig>
          </a:scene3d>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699713" y="5490971"/>
            <a:ext cx="9183043" cy="1159200"/>
          </a:xfrm>
        </p:spPr>
        <p:txBody>
          <a:bodyPr anchor="ctr">
            <a:normAutofit/>
          </a:bodyPr>
          <a:lstStyle/>
          <a:p>
            <a:pPr algn="l"/>
            <a:r>
              <a:rPr lang="en-US" sz="4000" dirty="0">
                <a:solidFill>
                  <a:srgbClr val="FFFFFF"/>
                </a:solidFill>
                <a:latin typeface="Arial" panose="020B0604020202020204" pitchFamily="34" charset="0"/>
                <a:cs typeface="Arial" panose="020B0604020202020204" pitchFamily="34" charset="0"/>
              </a:rPr>
              <a:t>Data Champion Advisory Committee</a:t>
            </a:r>
          </a:p>
        </p:txBody>
      </p:sp>
      <p:sp>
        <p:nvSpPr>
          <p:cNvPr id="5" name="Subtitle 4"/>
          <p:cNvSpPr>
            <a:spLocks noGrp="1"/>
          </p:cNvSpPr>
          <p:nvPr>
            <p:ph type="subTitle" idx="1"/>
          </p:nvPr>
        </p:nvSpPr>
        <p:spPr>
          <a:xfrm>
            <a:off x="8456522" y="5633765"/>
            <a:ext cx="3408555" cy="873612"/>
          </a:xfrm>
        </p:spPr>
        <p:txBody>
          <a:bodyPr anchor="ctr">
            <a:normAutofit/>
          </a:bodyPr>
          <a:lstStyle/>
          <a:p>
            <a:pPr algn="l"/>
            <a:endParaRPr lang="en-US" sz="2000">
              <a:solidFill>
                <a:srgbClr val="FFFFFF"/>
              </a:solidFill>
              <a:latin typeface="Arial" panose="020B0604020202020204" pitchFamily="34" charset="0"/>
              <a:cs typeface="Arial" panose="020B0604020202020204" pitchFamily="34" charset="0"/>
            </a:endParaRPr>
          </a:p>
          <a:p>
            <a:pPr algn="l"/>
            <a:endParaRPr lang="en-US" sz="200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47247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838E1-C041-F606-BDA0-69A5E1C562AA}"/>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20F73BBC-97FD-09F2-3DB5-FD5D2055EF88}"/>
              </a:ext>
            </a:extLst>
          </p:cNvPr>
          <p:cNvSpPr>
            <a:spLocks noGrp="1"/>
          </p:cNvSpPr>
          <p:nvPr>
            <p:ph idx="1"/>
          </p:nvPr>
        </p:nvSpPr>
        <p:spPr/>
        <p:txBody>
          <a:bodyPr/>
          <a:lstStyle/>
          <a:p>
            <a:endParaRPr lang="en-CA"/>
          </a:p>
        </p:txBody>
      </p:sp>
      <p:pic>
        <p:nvPicPr>
          <p:cNvPr id="4" name="Picture 3">
            <a:extLst>
              <a:ext uri="{FF2B5EF4-FFF2-40B4-BE49-F238E27FC236}">
                <a16:creationId xmlns:a16="http://schemas.microsoft.com/office/drawing/2014/main" id="{52B11015-97FE-6E35-0134-EED6BFBC9560}"/>
              </a:ext>
            </a:extLst>
          </p:cNvPr>
          <p:cNvPicPr>
            <a:picLocks noChangeAspect="1"/>
          </p:cNvPicPr>
          <p:nvPr/>
        </p:nvPicPr>
        <p:blipFill>
          <a:blip r:embed="rId3"/>
          <a:stretch>
            <a:fillRect/>
          </a:stretch>
        </p:blipFill>
        <p:spPr>
          <a:xfrm>
            <a:off x="-1" y="-1"/>
            <a:ext cx="12192001" cy="6858001"/>
          </a:xfrm>
          <a:prstGeom prst="rect">
            <a:avLst/>
          </a:prstGeom>
        </p:spPr>
      </p:pic>
    </p:spTree>
    <p:extLst>
      <p:ext uri="{BB962C8B-B14F-4D97-AF65-F5344CB8AC3E}">
        <p14:creationId xmlns:p14="http://schemas.microsoft.com/office/powerpoint/2010/main" val="5528922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23163</TotalTime>
  <Words>682</Words>
  <Application>Microsoft Office PowerPoint</Application>
  <PresentationFormat>Widescreen</PresentationFormat>
  <Paragraphs>83</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First Nations Data Governance Strategy – Implementation in Ontario </vt:lpstr>
      <vt:lpstr>Chiefs of Ontario</vt:lpstr>
      <vt:lpstr>Key elements of COO Resolution 21/27 </vt:lpstr>
      <vt:lpstr>Completed:      In Progress:</vt:lpstr>
      <vt:lpstr>Research and Data Management Sector – Powering Up Data Sovereignty Conference</vt:lpstr>
      <vt:lpstr>Plans Moving Forward</vt:lpstr>
      <vt:lpstr>Engagement Goals </vt:lpstr>
      <vt:lpstr>Data Champion Advisory Committee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Genna Benson</dc:creator>
  <cp:lastModifiedBy>Chris Hoyos</cp:lastModifiedBy>
  <cp:revision>67</cp:revision>
  <dcterms:created xsi:type="dcterms:W3CDTF">2021-03-16T19:50:39Z</dcterms:created>
  <dcterms:modified xsi:type="dcterms:W3CDTF">2023-11-16T15:32:57Z</dcterms:modified>
</cp:coreProperties>
</file>