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0" r:id="rId2"/>
    <p:sldId id="298" r:id="rId3"/>
    <p:sldId id="311" r:id="rId4"/>
    <p:sldId id="305" r:id="rId5"/>
    <p:sldId id="307" r:id="rId6"/>
    <p:sldId id="315" r:id="rId7"/>
    <p:sldId id="314" r:id="rId8"/>
    <p:sldId id="306" r:id="rId9"/>
    <p:sldId id="310" r:id="rId10"/>
    <p:sldId id="308" r:id="rId11"/>
    <p:sldId id="309" r:id="rId12"/>
    <p:sldId id="316" r:id="rId13"/>
    <p:sldId id="318" r:id="rId14"/>
    <p:sldId id="319" r:id="rId15"/>
    <p:sldId id="303" r:id="rId16"/>
    <p:sldId id="304" r:id="rId17"/>
    <p:sldId id="313" r:id="rId18"/>
    <p:sldId id="31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guide id="3" pos="3960" userDrawn="1">
          <p15:clr>
            <a:srgbClr val="A4A3A4"/>
          </p15:clr>
        </p15:guide>
        <p15:guide id="4" orient="horz" pos="115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na Benson" initials="GB" lastIdx="1" clrIdx="0">
    <p:extLst>
      <p:ext uri="{19B8F6BF-5375-455C-9EA6-DF929625EA0E}">
        <p15:presenceInfo xmlns:p15="http://schemas.microsoft.com/office/powerpoint/2012/main" userId="S-1-5-21-1085031214-776561741-1801674531-4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2" autoAdjust="0"/>
    <p:restoredTop sz="94660"/>
  </p:normalViewPr>
  <p:slideViewPr>
    <p:cSldViewPr snapToGrid="0" showGuides="1">
      <p:cViewPr varScale="1">
        <p:scale>
          <a:sx n="96" d="100"/>
          <a:sy n="96" d="100"/>
        </p:scale>
        <p:origin x="58" y="96"/>
      </p:cViewPr>
      <p:guideLst>
        <p:guide orient="horz" pos="2160"/>
        <p:guide pos="3792"/>
        <p:guide pos="396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9DF76E-7F4D-49B8-91B0-73BAF6E8E4E6}" type="datetimeFigureOut">
              <a:rPr lang="en-US" smtClean="0"/>
              <a:t>5/25/2023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CF4C7-4B92-4FF0-BC56-0299DE9AE5EE}" type="slidenum">
              <a:rPr lang="en-US" smtClean="0"/>
              <a:t>‹#›</a:t>
            </a:fld>
            <a:endParaRPr lang="en-US"/>
          </a:p>
        </p:txBody>
      </p:sp>
    </p:spTree>
    <p:extLst>
      <p:ext uri="{BB962C8B-B14F-4D97-AF65-F5344CB8AC3E}">
        <p14:creationId xmlns:p14="http://schemas.microsoft.com/office/powerpoint/2010/main" val="788553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 Do not alter.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a:t>
            </a:fld>
            <a:endParaRPr lang="en-US"/>
          </a:p>
        </p:txBody>
      </p:sp>
    </p:spTree>
    <p:extLst>
      <p:ext uri="{BB962C8B-B14F-4D97-AF65-F5344CB8AC3E}">
        <p14:creationId xmlns:p14="http://schemas.microsoft.com/office/powerpoint/2010/main" val="1516755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12</a:t>
            </a:fld>
            <a:endParaRPr lang="en-US"/>
          </a:p>
        </p:txBody>
      </p:sp>
    </p:spTree>
    <p:extLst>
      <p:ext uri="{BB962C8B-B14F-4D97-AF65-F5344CB8AC3E}">
        <p14:creationId xmlns:p14="http://schemas.microsoft.com/office/powerpoint/2010/main" val="20897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13</a:t>
            </a:fld>
            <a:endParaRPr lang="en-US"/>
          </a:p>
        </p:txBody>
      </p:sp>
    </p:spTree>
    <p:extLst>
      <p:ext uri="{BB962C8B-B14F-4D97-AF65-F5344CB8AC3E}">
        <p14:creationId xmlns:p14="http://schemas.microsoft.com/office/powerpoint/2010/main" val="43733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15</a:t>
            </a:fld>
            <a:endParaRPr lang="en-US"/>
          </a:p>
        </p:txBody>
      </p:sp>
    </p:spTree>
    <p:extLst>
      <p:ext uri="{BB962C8B-B14F-4D97-AF65-F5344CB8AC3E}">
        <p14:creationId xmlns:p14="http://schemas.microsoft.com/office/powerpoint/2010/main" val="1198411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Insert</a:t>
            </a:r>
            <a:r>
              <a:rPr lang="en-US" baseline="0" dirty="0" smtClean="0"/>
              <a:t> Sector and Director contact information.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18</a:t>
            </a:fld>
            <a:endParaRPr lang="en-US"/>
          </a:p>
        </p:txBody>
      </p:sp>
    </p:spTree>
    <p:extLst>
      <p:ext uri="{BB962C8B-B14F-4D97-AF65-F5344CB8AC3E}">
        <p14:creationId xmlns:p14="http://schemas.microsoft.com/office/powerpoint/2010/main" val="153845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2</a:t>
            </a:fld>
            <a:endParaRPr lang="en-US"/>
          </a:p>
        </p:txBody>
      </p:sp>
    </p:spTree>
    <p:extLst>
      <p:ext uri="{BB962C8B-B14F-4D97-AF65-F5344CB8AC3E}">
        <p14:creationId xmlns:p14="http://schemas.microsoft.com/office/powerpoint/2010/main" val="73213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3</a:t>
            </a:fld>
            <a:endParaRPr lang="en-US"/>
          </a:p>
        </p:txBody>
      </p:sp>
    </p:spTree>
    <p:extLst>
      <p:ext uri="{BB962C8B-B14F-4D97-AF65-F5344CB8AC3E}">
        <p14:creationId xmlns:p14="http://schemas.microsoft.com/office/powerpoint/2010/main" val="3645220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4</a:t>
            </a:fld>
            <a:endParaRPr lang="en-US"/>
          </a:p>
        </p:txBody>
      </p:sp>
    </p:spTree>
    <p:extLst>
      <p:ext uri="{BB962C8B-B14F-4D97-AF65-F5344CB8AC3E}">
        <p14:creationId xmlns:p14="http://schemas.microsoft.com/office/powerpoint/2010/main" val="269545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add more slides,</a:t>
            </a:r>
            <a:r>
              <a:rPr lang="en-US" baseline="0" dirty="0" smtClean="0"/>
              <a:t> right click on slide,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5</a:t>
            </a:fld>
            <a:endParaRPr lang="en-US"/>
          </a:p>
        </p:txBody>
      </p:sp>
    </p:spTree>
    <p:extLst>
      <p:ext uri="{BB962C8B-B14F-4D97-AF65-F5344CB8AC3E}">
        <p14:creationId xmlns:p14="http://schemas.microsoft.com/office/powerpoint/2010/main" val="32432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Add Introductory</a:t>
            </a:r>
            <a:r>
              <a:rPr lang="en-US" baseline="0" dirty="0" smtClean="0"/>
              <a:t> Title. </a:t>
            </a:r>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8</a:t>
            </a:fld>
            <a:endParaRPr lang="en-US"/>
          </a:p>
        </p:txBody>
      </p:sp>
    </p:spTree>
    <p:extLst>
      <p:ext uri="{BB962C8B-B14F-4D97-AF65-F5344CB8AC3E}">
        <p14:creationId xmlns:p14="http://schemas.microsoft.com/office/powerpoint/2010/main" val="2229927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9</a:t>
            </a:fld>
            <a:endParaRPr lang="en-US"/>
          </a:p>
        </p:txBody>
      </p:sp>
    </p:spTree>
    <p:extLst>
      <p:ext uri="{BB962C8B-B14F-4D97-AF65-F5344CB8AC3E}">
        <p14:creationId xmlns:p14="http://schemas.microsoft.com/office/powerpoint/2010/main" val="3467024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10</a:t>
            </a:fld>
            <a:endParaRPr lang="en-US"/>
          </a:p>
        </p:txBody>
      </p:sp>
    </p:spTree>
    <p:extLst>
      <p:ext uri="{BB962C8B-B14F-4D97-AF65-F5344CB8AC3E}">
        <p14:creationId xmlns:p14="http://schemas.microsoft.com/office/powerpoint/2010/main" val="820547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Header. Example: if you are providing an update on a specific file, place file name here. </a:t>
            </a:r>
          </a:p>
          <a:p>
            <a:endParaRPr lang="en-US" dirty="0" smtClean="0"/>
          </a:p>
          <a:p>
            <a:r>
              <a:rPr lang="en-US" dirty="0" smtClean="0"/>
              <a:t>To add more slides,</a:t>
            </a:r>
            <a:r>
              <a:rPr lang="en-US" baseline="0" dirty="0" smtClean="0"/>
              <a:t> right click on slide 2, click ‘Duplicate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C5ECF4C7-4B92-4FF0-BC56-0299DE9AE5EE}" type="slidenum">
              <a:rPr lang="en-US" smtClean="0"/>
              <a:t>11</a:t>
            </a:fld>
            <a:endParaRPr lang="en-US"/>
          </a:p>
        </p:txBody>
      </p:sp>
    </p:spTree>
    <p:extLst>
      <p:ext uri="{BB962C8B-B14F-4D97-AF65-F5344CB8AC3E}">
        <p14:creationId xmlns:p14="http://schemas.microsoft.com/office/powerpoint/2010/main" val="251204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41316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300308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4"/>
          <p:cNvSpPr>
            <a:spLocks noGrp="1"/>
          </p:cNvSpPr>
          <p:nvPr>
            <p:ph type="body" sz="quarter" idx="10"/>
          </p:nvPr>
        </p:nvSpPr>
        <p:spPr>
          <a:xfrm>
            <a:off x="314325" y="2072280"/>
            <a:ext cx="10907713" cy="3652246"/>
          </a:xfrm>
        </p:spPr>
        <p:txBody>
          <a:bodyPr>
            <a:normAutofit/>
          </a:bodyPr>
          <a:lstStyle>
            <a:lvl1pPr>
              <a:defRPr sz="2000">
                <a:latin typeface="Arial" panose="020B0604020202020204" pitchFamily="34" charset="0"/>
                <a:cs typeface="Arial" panose="020B0604020202020204" pitchFamily="34" charset="0"/>
              </a:defRPr>
            </a:lvl1pPr>
          </a:lstStyle>
          <a:p>
            <a:pPr lvl="0"/>
            <a:endParaRPr lang="en-US" dirty="0"/>
          </a:p>
        </p:txBody>
      </p:sp>
      <p:sp>
        <p:nvSpPr>
          <p:cNvPr id="7" name="Text Placeholder 6"/>
          <p:cNvSpPr>
            <a:spLocks noGrp="1"/>
          </p:cNvSpPr>
          <p:nvPr>
            <p:ph type="body" sz="quarter" idx="11"/>
          </p:nvPr>
        </p:nvSpPr>
        <p:spPr>
          <a:xfrm>
            <a:off x="260350" y="1076814"/>
            <a:ext cx="7926388" cy="773113"/>
          </a:xfrm>
        </p:spPr>
        <p:txBody>
          <a:bodyPr>
            <a:normAutofit/>
          </a:bodyPr>
          <a:lstStyle>
            <a:lvl1pPr marL="0" indent="0">
              <a:buNone/>
              <a:defRPr sz="3600">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0169453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030689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958A47-E205-4272-9375-6B0B86A032A6}"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4248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958A47-E205-4272-9375-6B0B86A032A6}"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005588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958A47-E205-4272-9375-6B0B86A032A6}"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412838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958A47-E205-4272-9375-6B0B86A032A6}"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3717321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58A47-E205-4272-9375-6B0B86A032A6}"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25684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4958A47-E205-4272-9375-6B0B86A032A6}"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106707-D6D6-4A86-801F-B06E8FB63D8F}" type="slidenum">
              <a:rPr lang="en-US" smtClean="0"/>
              <a:t>‹#›</a:t>
            </a:fld>
            <a:endParaRPr lang="en-US"/>
          </a:p>
        </p:txBody>
      </p:sp>
    </p:spTree>
    <p:extLst>
      <p:ext uri="{BB962C8B-B14F-4D97-AF65-F5344CB8AC3E}">
        <p14:creationId xmlns:p14="http://schemas.microsoft.com/office/powerpoint/2010/main" val="15495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0157988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58A47-E205-4272-9375-6B0B86A032A6}" type="datetimeFigureOut">
              <a:rPr lang="en-US" smtClean="0"/>
              <a:t>5/25/2023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06707-D6D6-4A86-801F-B06E8FB63D8F}" type="slidenum">
              <a:rPr lang="en-US" smtClean="0"/>
              <a:t>‹#›</a:t>
            </a:fld>
            <a:endParaRPr lang="en-US"/>
          </a:p>
        </p:txBody>
      </p:sp>
    </p:spTree>
    <p:extLst>
      <p:ext uri="{BB962C8B-B14F-4D97-AF65-F5344CB8AC3E}">
        <p14:creationId xmlns:p14="http://schemas.microsoft.com/office/powerpoint/2010/main" val="408886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53907" y="952109"/>
            <a:ext cx="9101876" cy="195382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Annual Chiefs Assembly</a:t>
            </a:r>
            <a:endParaRPr lang="en-US" b="1" dirty="0">
              <a:solidFill>
                <a:schemeClr val="bg1"/>
              </a:solidFill>
              <a:latin typeface="Arial" panose="020B0604020202020204" pitchFamily="34" charset="0"/>
              <a:cs typeface="Arial" panose="020B0604020202020204" pitchFamily="34" charset="0"/>
            </a:endParaRPr>
          </a:p>
        </p:txBody>
      </p:sp>
      <p:sp>
        <p:nvSpPr>
          <p:cNvPr id="5" name="Subtitle 2"/>
          <p:cNvSpPr txBox="1">
            <a:spLocks/>
          </p:cNvSpPr>
          <p:nvPr/>
        </p:nvSpPr>
        <p:spPr>
          <a:xfrm>
            <a:off x="3727498" y="1018100"/>
            <a:ext cx="6300309" cy="40535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i="1" dirty="0" smtClean="0">
                <a:solidFill>
                  <a:schemeClr val="bg1"/>
                </a:solidFill>
                <a:latin typeface="Arial" panose="020B0604020202020204" pitchFamily="34" charset="0"/>
                <a:cs typeface="Arial" panose="020B0604020202020204" pitchFamily="34" charset="0"/>
              </a:rPr>
              <a:t>Chiefs of Ontario presents</a:t>
            </a:r>
            <a:endParaRPr lang="en-US" sz="2000" dirty="0" smtClean="0">
              <a:solidFill>
                <a:schemeClr val="bg1"/>
              </a:solidFill>
              <a:latin typeface="Arial" panose="020B0604020202020204" pitchFamily="34" charset="0"/>
              <a:cs typeface="Arial" panose="020B0604020202020204" pitchFamily="34" charset="0"/>
            </a:endParaRPr>
          </a:p>
        </p:txBody>
      </p:sp>
      <p:sp>
        <p:nvSpPr>
          <p:cNvPr id="6" name="Subtitle 2"/>
          <p:cNvSpPr txBox="1">
            <a:spLocks/>
          </p:cNvSpPr>
          <p:nvPr/>
        </p:nvSpPr>
        <p:spPr>
          <a:xfrm>
            <a:off x="2305653" y="3037904"/>
            <a:ext cx="9144000" cy="22423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buNone/>
            </a:pPr>
            <a:r>
              <a:rPr lang="en-US" sz="2400" b="1" dirty="0">
                <a:solidFill>
                  <a:schemeClr val="bg1"/>
                </a:solidFill>
                <a:latin typeface="Arial" panose="020B0604020202020204" pitchFamily="34" charset="0"/>
                <a:cs typeface="Arial" panose="020B0604020202020204" pitchFamily="34" charset="0"/>
              </a:rPr>
              <a:t>Moving Forward: Strengthening </a:t>
            </a:r>
            <a:endParaRPr lang="en-US" sz="2400" b="1" dirty="0" smtClean="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b="1" dirty="0" smtClean="0">
                <a:solidFill>
                  <a:schemeClr val="bg1"/>
                </a:solidFill>
                <a:latin typeface="Arial" panose="020B0604020202020204" pitchFamily="34" charset="0"/>
                <a:cs typeface="Arial" panose="020B0604020202020204" pitchFamily="34" charset="0"/>
              </a:rPr>
              <a:t>Relationships </a:t>
            </a:r>
            <a:r>
              <a:rPr lang="en-US" sz="2400" b="1" dirty="0">
                <a:solidFill>
                  <a:schemeClr val="bg1"/>
                </a:solidFill>
                <a:latin typeface="Arial" panose="020B0604020202020204" pitchFamily="34" charset="0"/>
                <a:cs typeface="Arial" panose="020B0604020202020204" pitchFamily="34" charset="0"/>
              </a:rPr>
              <a:t>for Future </a:t>
            </a:r>
            <a:r>
              <a:rPr lang="en-US" sz="2400" b="1" dirty="0" smtClean="0">
                <a:solidFill>
                  <a:schemeClr val="bg1"/>
                </a:solidFill>
                <a:latin typeface="Arial" panose="020B0604020202020204" pitchFamily="34" charset="0"/>
                <a:cs typeface="Arial" panose="020B0604020202020204" pitchFamily="34" charset="0"/>
              </a:rPr>
              <a:t>Generations</a:t>
            </a:r>
            <a:endParaRPr lang="en-US" sz="2000" b="1" i="1" dirty="0">
              <a:solidFill>
                <a:schemeClr val="bg1"/>
              </a:solidFill>
              <a:latin typeface="Arial" panose="020B0604020202020204" pitchFamily="34" charset="0"/>
              <a:cs typeface="Arial" panose="020B0604020202020204" pitchFamily="34" charset="0"/>
            </a:endParaRPr>
          </a:p>
          <a:p>
            <a:pPr marL="0" indent="0" algn="ctr">
              <a:lnSpc>
                <a:spcPct val="150000"/>
              </a:lnSpc>
              <a:spcBef>
                <a:spcPts val="0"/>
              </a:spcBef>
              <a:buNone/>
            </a:pPr>
            <a:r>
              <a:rPr lang="en-US" sz="2400" dirty="0" smtClean="0">
                <a:solidFill>
                  <a:schemeClr val="bg1"/>
                </a:solidFill>
                <a:latin typeface="Arial" panose="020B0604020202020204" pitchFamily="34" charset="0"/>
                <a:cs typeface="Arial" panose="020B0604020202020204" pitchFamily="34" charset="0"/>
              </a:rPr>
              <a:t>June 13-15, 2023</a:t>
            </a:r>
          </a:p>
          <a:p>
            <a:pPr marL="0" indent="0" algn="ctr">
              <a:lnSpc>
                <a:spcPct val="150000"/>
              </a:lnSpc>
              <a:spcBef>
                <a:spcPts val="0"/>
              </a:spcBef>
              <a:buNone/>
            </a:pPr>
            <a:r>
              <a:rPr lang="en-US" sz="1600" dirty="0" smtClean="0">
                <a:solidFill>
                  <a:schemeClr val="bg1"/>
                </a:solidFill>
                <a:latin typeface="Arial" panose="020B0604020202020204" pitchFamily="34" charset="0"/>
                <a:cs typeface="Arial" panose="020B0604020202020204" pitchFamily="34" charset="0"/>
              </a:rPr>
              <a:t>For more information, please visit: www.ChiefsMeeting.com</a:t>
            </a:r>
            <a:endParaRPr lang="en-US"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33907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9972" y="1831451"/>
            <a:ext cx="9448571" cy="3519776"/>
          </a:xfrm>
        </p:spPr>
        <p:txBody>
          <a:bodyPr>
            <a:noAutofit/>
          </a:bodyPr>
          <a:lstStyle/>
          <a:p>
            <a:pPr marL="0" indent="0">
              <a:lnSpc>
                <a:spcPct val="120000"/>
              </a:lnSpc>
              <a:spcBef>
                <a:spcPts val="0"/>
              </a:spcBef>
              <a:spcAft>
                <a:spcPts val="600"/>
              </a:spcAft>
              <a:buNone/>
            </a:pPr>
            <a:r>
              <a:rPr lang="en-US" b="1" u="sng" dirty="0" smtClean="0"/>
              <a:t> </a:t>
            </a:r>
            <a:r>
              <a:rPr lang="en-US" b="1" u="sng" dirty="0"/>
              <a:t>Needs Assessment Tool Knowledge </a:t>
            </a:r>
            <a:r>
              <a:rPr lang="en-US" b="1" u="sng" dirty="0" smtClean="0"/>
              <a:t>Mobilization</a:t>
            </a:r>
            <a:endParaRPr lang="en-US" dirty="0"/>
          </a:p>
          <a:p>
            <a:pPr>
              <a:lnSpc>
                <a:spcPct val="120000"/>
              </a:lnSpc>
              <a:spcBef>
                <a:spcPts val="0"/>
              </a:spcBef>
            </a:pPr>
            <a:r>
              <a:rPr lang="en-US" dirty="0" smtClean="0"/>
              <a:t>OSS was </a:t>
            </a:r>
            <a:r>
              <a:rPr lang="en-US" dirty="0"/>
              <a:t>accepted by the Chiefs-in-Assembly by Resolution #20/14</a:t>
            </a:r>
            <a:r>
              <a:rPr lang="en-US" dirty="0" smtClean="0"/>
              <a:t>.</a:t>
            </a:r>
            <a:endParaRPr lang="en-US" dirty="0"/>
          </a:p>
          <a:p>
            <a:pPr>
              <a:lnSpc>
                <a:spcPct val="120000"/>
              </a:lnSpc>
              <a:spcBef>
                <a:spcPts val="0"/>
              </a:spcBef>
            </a:pPr>
            <a:r>
              <a:rPr lang="en-US" dirty="0" smtClean="0"/>
              <a:t>The Tripartite </a:t>
            </a:r>
            <a:r>
              <a:rPr lang="en-US" dirty="0"/>
              <a:t>Technical Table on Child and Family Well Being is working on the implementation of all 27 recommendations in the OSS. </a:t>
            </a:r>
          </a:p>
          <a:p>
            <a:pPr>
              <a:lnSpc>
                <a:spcPct val="120000"/>
              </a:lnSpc>
              <a:spcBef>
                <a:spcPts val="0"/>
              </a:spcBef>
            </a:pPr>
            <a:r>
              <a:rPr lang="en-US" dirty="0" smtClean="0"/>
              <a:t>The </a:t>
            </a:r>
            <a:r>
              <a:rPr lang="en-US" dirty="0"/>
              <a:t>needs-based assessment tool is available for communities to start planning for a ground-up approach to their First Nation Child and Family Services Programs. </a:t>
            </a:r>
          </a:p>
          <a:p>
            <a:pPr>
              <a:lnSpc>
                <a:spcPct val="120000"/>
              </a:lnSpc>
              <a:spcBef>
                <a:spcPts val="0"/>
              </a:spcBef>
            </a:pPr>
            <a:r>
              <a:rPr lang="en-US" dirty="0" smtClean="0"/>
              <a:t>The Social Services Sector will be launching </a:t>
            </a:r>
            <a:r>
              <a:rPr lang="en-US" dirty="0" smtClean="0"/>
              <a:t>downloadable </a:t>
            </a:r>
            <a:r>
              <a:rPr lang="en-US" dirty="0"/>
              <a:t>digital tool, tutorial video, and webpages available for First Nations to access the tool and </a:t>
            </a:r>
            <a:r>
              <a:rPr lang="en-US" dirty="0" smtClean="0"/>
              <a:t>materials at the ACA 2023</a:t>
            </a:r>
            <a:r>
              <a:rPr lang="en-US" dirty="0"/>
              <a:t>. </a:t>
            </a:r>
            <a:br>
              <a:rPr lang="en-US" dirty="0"/>
            </a:br>
            <a:endParaRPr lang="en-US" dirty="0"/>
          </a:p>
          <a:p>
            <a:pPr>
              <a:lnSpc>
                <a:spcPct val="120000"/>
              </a:lnSpc>
              <a:spcBef>
                <a:spcPts val="0"/>
              </a:spcBef>
            </a:pPr>
            <a:endParaRPr lang="en-US" dirty="0"/>
          </a:p>
        </p:txBody>
      </p:sp>
      <p:sp>
        <p:nvSpPr>
          <p:cNvPr id="3" name="Text Placeholder 2"/>
          <p:cNvSpPr>
            <a:spLocks noGrp="1"/>
          </p:cNvSpPr>
          <p:nvPr>
            <p:ph type="body" sz="quarter" idx="11"/>
          </p:nvPr>
        </p:nvSpPr>
        <p:spPr>
          <a:xfrm>
            <a:off x="259972" y="1172230"/>
            <a:ext cx="7926388" cy="508146"/>
          </a:xfrm>
        </p:spPr>
        <p:txBody>
          <a:bodyPr>
            <a:noAutofit/>
          </a:bodyPr>
          <a:lstStyle/>
          <a:p>
            <a:r>
              <a:rPr lang="en-US" b="1" dirty="0" smtClean="0"/>
              <a:t>Ontario Special Study Update </a:t>
            </a:r>
            <a:endParaRPr lang="en-US" b="1" dirty="0"/>
          </a:p>
        </p:txBody>
      </p:sp>
    </p:spTree>
    <p:extLst>
      <p:ext uri="{BB962C8B-B14F-4D97-AF65-F5344CB8AC3E}">
        <p14:creationId xmlns:p14="http://schemas.microsoft.com/office/powerpoint/2010/main" val="4148855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5949" y="1954050"/>
            <a:ext cx="9560058" cy="2996487"/>
          </a:xfrm>
        </p:spPr>
        <p:txBody>
          <a:bodyPr>
            <a:noAutofit/>
          </a:bodyPr>
          <a:lstStyle/>
          <a:p>
            <a:pPr>
              <a:lnSpc>
                <a:spcPct val="120000"/>
              </a:lnSpc>
              <a:spcBef>
                <a:spcPts val="600"/>
              </a:spcBef>
            </a:pPr>
            <a:r>
              <a:rPr lang="en-US" sz="2400" dirty="0" smtClean="0"/>
              <a:t>CYFSA </a:t>
            </a:r>
            <a:r>
              <a:rPr lang="en-US" sz="2400" dirty="0"/>
              <a:t>is going into its first five-year review since being passed in </a:t>
            </a:r>
            <a:r>
              <a:rPr lang="en-US" sz="2400" dirty="0" smtClean="0"/>
              <a:t>2018</a:t>
            </a:r>
            <a:endParaRPr lang="en-US" sz="2400" dirty="0"/>
          </a:p>
          <a:p>
            <a:pPr>
              <a:lnSpc>
                <a:spcPct val="120000"/>
              </a:lnSpc>
              <a:spcBef>
                <a:spcPts val="600"/>
              </a:spcBef>
            </a:pPr>
            <a:r>
              <a:rPr lang="en-US" sz="2400" dirty="0" smtClean="0"/>
              <a:t>The </a:t>
            </a:r>
            <a:r>
              <a:rPr lang="en-US" sz="2400" dirty="0"/>
              <a:t>Ontario First Nation Technical Table is reviewing many policy and program priority </a:t>
            </a:r>
            <a:r>
              <a:rPr lang="en-US" sz="2400" dirty="0" smtClean="0"/>
              <a:t>areas</a:t>
            </a:r>
            <a:endParaRPr lang="en-US" sz="2400" dirty="0"/>
          </a:p>
          <a:p>
            <a:pPr>
              <a:lnSpc>
                <a:spcPct val="120000"/>
              </a:lnSpc>
              <a:spcBef>
                <a:spcPts val="600"/>
              </a:spcBef>
            </a:pPr>
            <a:r>
              <a:rPr lang="en-US" sz="2400" dirty="0" smtClean="0"/>
              <a:t>MCCSS </a:t>
            </a:r>
            <a:r>
              <a:rPr lang="en-US" sz="2400" dirty="0"/>
              <a:t>is increasing engagement to discuss the following program areas: youth justice, customary care, prevention, quality improvement standards, information and data infrastructure, post-majority support services, adoption, and police record </a:t>
            </a:r>
            <a:r>
              <a:rPr lang="en-US" sz="2400" dirty="0" smtClean="0"/>
              <a:t>checks </a:t>
            </a:r>
            <a:endParaRPr lang="en-US" sz="2400" dirty="0"/>
          </a:p>
          <a:p>
            <a:pPr>
              <a:lnSpc>
                <a:spcPct val="120000"/>
              </a:lnSpc>
              <a:spcBef>
                <a:spcPts val="600"/>
              </a:spcBef>
            </a:pPr>
            <a:endParaRPr lang="en-US" sz="2400" dirty="0"/>
          </a:p>
        </p:txBody>
      </p:sp>
      <p:sp>
        <p:nvSpPr>
          <p:cNvPr id="3" name="Text Placeholder 2"/>
          <p:cNvSpPr>
            <a:spLocks noGrp="1"/>
          </p:cNvSpPr>
          <p:nvPr>
            <p:ph type="body" sz="quarter" idx="11"/>
          </p:nvPr>
        </p:nvSpPr>
        <p:spPr>
          <a:xfrm>
            <a:off x="235948" y="1180937"/>
            <a:ext cx="10001250" cy="773113"/>
          </a:xfrm>
        </p:spPr>
        <p:txBody>
          <a:bodyPr>
            <a:normAutofit/>
          </a:bodyPr>
          <a:lstStyle/>
          <a:p>
            <a:r>
              <a:rPr lang="en-US" b="1" dirty="0"/>
              <a:t>Ontario Indigenous Child and Youth Strategy </a:t>
            </a:r>
            <a:endParaRPr lang="en-US" dirty="0"/>
          </a:p>
        </p:txBody>
      </p:sp>
    </p:spTree>
    <p:extLst>
      <p:ext uri="{BB962C8B-B14F-4D97-AF65-F5344CB8AC3E}">
        <p14:creationId xmlns:p14="http://schemas.microsoft.com/office/powerpoint/2010/main" val="41600912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5186" y="1969197"/>
            <a:ext cx="9214574" cy="4788999"/>
          </a:xfrm>
        </p:spPr>
        <p:txBody>
          <a:bodyPr>
            <a:noAutofit/>
          </a:bodyPr>
          <a:lstStyle/>
          <a:p>
            <a:r>
              <a:rPr lang="en-US" sz="2200" dirty="0" smtClean="0"/>
              <a:t>The </a:t>
            </a:r>
            <a:r>
              <a:rPr lang="en-US" sz="2200" dirty="0"/>
              <a:t>Indigenous Early Learning and Child Care Framework is currently in the </a:t>
            </a:r>
            <a:r>
              <a:rPr lang="en-US" sz="2200" dirty="0" smtClean="0"/>
              <a:t>2022-23 </a:t>
            </a:r>
            <a:r>
              <a:rPr lang="en-US" sz="2200" dirty="0"/>
              <a:t>fiscal year and can expect an allocation from the Provincial allocation of $40,831,152 for programs and services. </a:t>
            </a:r>
          </a:p>
          <a:p>
            <a:r>
              <a:rPr lang="en-US" sz="2200" dirty="0" smtClean="0"/>
              <a:t>COO </a:t>
            </a:r>
            <a:r>
              <a:rPr lang="en-US" sz="2200" dirty="0"/>
              <a:t>c</a:t>
            </a:r>
            <a:r>
              <a:rPr lang="en-US" sz="2200" dirty="0" smtClean="0"/>
              <a:t>ompleted </a:t>
            </a:r>
            <a:r>
              <a:rPr lang="en-US" sz="2200" dirty="0"/>
              <a:t>the ELCC Asset Mapping Study and is in the final stages of implementation. </a:t>
            </a:r>
            <a:endParaRPr lang="en-US" sz="2200" dirty="0" smtClean="0"/>
          </a:p>
          <a:p>
            <a:r>
              <a:rPr lang="en-US" sz="2200" dirty="0" smtClean="0"/>
              <a:t>COO </a:t>
            </a:r>
            <a:r>
              <a:rPr lang="en-US" sz="2200" dirty="0"/>
              <a:t>has drafted a Terms of Reference (</a:t>
            </a:r>
            <a:r>
              <a:rPr lang="en-US" sz="2200" dirty="0" err="1"/>
              <a:t>ToR</a:t>
            </a:r>
            <a:r>
              <a:rPr lang="en-US" sz="2200" dirty="0"/>
              <a:t>) for an ELCC Regional Table comprised of representatives from the Political Territorial Organizations, Independent First Nations, and Unaffiliated First Nations. </a:t>
            </a:r>
            <a:endParaRPr lang="en-US" sz="2200" dirty="0" smtClean="0"/>
          </a:p>
          <a:p>
            <a:r>
              <a:rPr lang="en-US" sz="2200" dirty="0" err="1" smtClean="0"/>
              <a:t>ToR</a:t>
            </a:r>
            <a:r>
              <a:rPr lang="en-US" sz="2200" dirty="0" smtClean="0"/>
              <a:t> </a:t>
            </a:r>
            <a:r>
              <a:rPr lang="en-US" sz="2200" dirty="0" smtClean="0"/>
              <a:t>is currently awaiting</a:t>
            </a:r>
            <a:r>
              <a:rPr lang="en-US" sz="2200" dirty="0" smtClean="0"/>
              <a:t> approvals.</a:t>
            </a:r>
            <a:endParaRPr lang="en-US" sz="2200" dirty="0"/>
          </a:p>
        </p:txBody>
      </p:sp>
      <p:sp>
        <p:nvSpPr>
          <p:cNvPr id="3" name="Text Placeholder 2"/>
          <p:cNvSpPr>
            <a:spLocks noGrp="1"/>
          </p:cNvSpPr>
          <p:nvPr>
            <p:ph type="body" sz="quarter" idx="11"/>
          </p:nvPr>
        </p:nvSpPr>
        <p:spPr>
          <a:xfrm>
            <a:off x="295185" y="1196084"/>
            <a:ext cx="8809058" cy="773113"/>
          </a:xfrm>
        </p:spPr>
        <p:txBody>
          <a:bodyPr>
            <a:noAutofit/>
          </a:bodyPr>
          <a:lstStyle/>
          <a:p>
            <a:r>
              <a:rPr lang="en-US" b="1" dirty="0"/>
              <a:t>Early Learning and Child Care (ELCC</a:t>
            </a:r>
            <a:r>
              <a:rPr lang="en-US" b="1" dirty="0" smtClean="0"/>
              <a:t>)</a:t>
            </a:r>
            <a:endParaRPr lang="en-US" dirty="0"/>
          </a:p>
        </p:txBody>
      </p:sp>
    </p:spTree>
    <p:extLst>
      <p:ext uri="{BB962C8B-B14F-4D97-AF65-F5344CB8AC3E}">
        <p14:creationId xmlns:p14="http://schemas.microsoft.com/office/powerpoint/2010/main" val="3565423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179" y="1996838"/>
            <a:ext cx="9974663" cy="3386195"/>
          </a:xfrm>
        </p:spPr>
        <p:txBody>
          <a:bodyPr>
            <a:noAutofit/>
          </a:bodyPr>
          <a:lstStyle/>
          <a:p>
            <a:r>
              <a:rPr lang="en-US" sz="2400" dirty="0" smtClean="0"/>
              <a:t>JSST </a:t>
            </a:r>
            <a:r>
              <a:rPr lang="en-US" sz="2400" dirty="0"/>
              <a:t>is going into the third year of a new First </a:t>
            </a:r>
            <a:r>
              <a:rPr lang="en-US" sz="2400" dirty="0" smtClean="0"/>
              <a:t>Nation-directed </a:t>
            </a:r>
            <a:r>
              <a:rPr lang="en-US" sz="2400" dirty="0"/>
              <a:t>work plan established in February </a:t>
            </a:r>
            <a:r>
              <a:rPr lang="en-US" sz="2400" dirty="0" smtClean="0"/>
              <a:t>2019.</a:t>
            </a:r>
            <a:endParaRPr lang="en-US" sz="2400" dirty="0"/>
          </a:p>
          <a:p>
            <a:r>
              <a:rPr lang="en-US" sz="2400" dirty="0" smtClean="0"/>
              <a:t>Ontario </a:t>
            </a:r>
            <a:r>
              <a:rPr lang="en-US" sz="2400" dirty="0"/>
              <a:t>Disability Support Program Working Group is continuing to work on developing an Expression of Interest, a draft guide to the Expression of Interest Application Process, and a Pilot Self-Assessment. </a:t>
            </a:r>
          </a:p>
          <a:p>
            <a:r>
              <a:rPr lang="en-US" sz="2400" dirty="0"/>
              <a:t>D</a:t>
            </a:r>
            <a:r>
              <a:rPr lang="en-US" sz="2400" dirty="0" smtClean="0"/>
              <a:t>rafting </a:t>
            </a:r>
            <a:r>
              <a:rPr lang="en-US" sz="2400" dirty="0"/>
              <a:t>an ODSP Pilot Project</a:t>
            </a:r>
            <a:r>
              <a:rPr lang="en-US" sz="2400" dirty="0" smtClean="0"/>
              <a:t>.</a:t>
            </a:r>
            <a:endParaRPr lang="en-US" sz="2400" dirty="0" smtClean="0"/>
          </a:p>
          <a:p>
            <a:r>
              <a:rPr lang="en-US" sz="2400" dirty="0" smtClean="0"/>
              <a:t>Developing process for JSST role in the Reform of the 1965 </a:t>
            </a:r>
            <a:r>
              <a:rPr lang="en-US" sz="2400" dirty="0" smtClean="0"/>
              <a:t>IWA.</a:t>
            </a:r>
            <a:endParaRPr lang="en-US" sz="2400" dirty="0" smtClean="0"/>
          </a:p>
          <a:p>
            <a:endParaRPr lang="en-US" sz="2400" dirty="0"/>
          </a:p>
          <a:p>
            <a:pPr marL="0" indent="0">
              <a:buNone/>
            </a:pPr>
            <a:endParaRPr lang="en-US" sz="2400" dirty="0"/>
          </a:p>
        </p:txBody>
      </p:sp>
      <p:sp>
        <p:nvSpPr>
          <p:cNvPr id="3" name="Text Placeholder 2"/>
          <p:cNvSpPr>
            <a:spLocks noGrp="1"/>
          </p:cNvSpPr>
          <p:nvPr>
            <p:ph type="body" sz="quarter" idx="11"/>
          </p:nvPr>
        </p:nvSpPr>
        <p:spPr>
          <a:xfrm>
            <a:off x="338179" y="1223725"/>
            <a:ext cx="7926388" cy="773113"/>
          </a:xfrm>
        </p:spPr>
        <p:txBody>
          <a:bodyPr/>
          <a:lstStyle/>
          <a:p>
            <a:r>
              <a:rPr lang="en-US" b="1" dirty="0"/>
              <a:t>Joint Social Services Table (JSST)</a:t>
            </a:r>
            <a:endParaRPr lang="en-US" dirty="0"/>
          </a:p>
          <a:p>
            <a:endParaRPr lang="en-US" dirty="0"/>
          </a:p>
        </p:txBody>
      </p:sp>
    </p:spTree>
    <p:extLst>
      <p:ext uri="{BB962C8B-B14F-4D97-AF65-F5344CB8AC3E}">
        <p14:creationId xmlns:p14="http://schemas.microsoft.com/office/powerpoint/2010/main" val="4244185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4082" y="1975634"/>
            <a:ext cx="9879247" cy="4444366"/>
          </a:xfrm>
        </p:spPr>
        <p:txBody>
          <a:bodyPr>
            <a:normAutofit/>
          </a:bodyPr>
          <a:lstStyle/>
          <a:p>
            <a:r>
              <a:rPr lang="en-US" sz="2200" dirty="0" smtClean="0"/>
              <a:t>Canada has obtained their initial mandate to reform the entire 1965 </a:t>
            </a:r>
            <a:r>
              <a:rPr lang="en-US" sz="2200" dirty="0" smtClean="0"/>
              <a:t>IWA.</a:t>
            </a:r>
            <a:endParaRPr lang="en-US" sz="2200" dirty="0" smtClean="0"/>
          </a:p>
          <a:p>
            <a:r>
              <a:rPr lang="en-US" sz="2200" dirty="0" smtClean="0"/>
              <a:t>COO has sent letters to the Ontario Premier and met with the new MCCSS Minister </a:t>
            </a:r>
            <a:r>
              <a:rPr lang="en-US" sz="2200" dirty="0" err="1" smtClean="0"/>
              <a:t>Parsa</a:t>
            </a:r>
            <a:r>
              <a:rPr lang="en-US" sz="2200" dirty="0" smtClean="0"/>
              <a:t> to move forward on the Ontario Government obtaining their mandate to reform the 1965 </a:t>
            </a:r>
            <a:r>
              <a:rPr lang="en-US" sz="2200" dirty="0" smtClean="0"/>
              <a:t>IWA.</a:t>
            </a:r>
            <a:endParaRPr lang="en-US" sz="2200" dirty="0" smtClean="0"/>
          </a:p>
          <a:p>
            <a:r>
              <a:rPr lang="en-US" sz="2200" dirty="0" smtClean="0"/>
              <a:t>Briefing sessions have occurred with Canada and Ontario presenting COO’s proposed approach to the reform of the 1965 </a:t>
            </a:r>
            <a:r>
              <a:rPr lang="en-US" sz="2200" dirty="0" smtClean="0"/>
              <a:t>IWA.</a:t>
            </a:r>
            <a:endParaRPr lang="en-US" sz="2200" dirty="0" smtClean="0"/>
          </a:p>
          <a:p>
            <a:r>
              <a:rPr lang="en-US" sz="2200" dirty="0" smtClean="0"/>
              <a:t>Further direction from Leadership will be requested throughout the reform process similar to the FNCFS Final Settlement Agreement process i.e. IWA Advisory Committee, Chiefs Committee on Social, Special Chiefs Assemblies, Update Webinars and in person discussions. </a:t>
            </a:r>
            <a:endParaRPr lang="en-US" sz="2200" dirty="0"/>
          </a:p>
        </p:txBody>
      </p:sp>
      <p:sp>
        <p:nvSpPr>
          <p:cNvPr id="3" name="Text Placeholder 2"/>
          <p:cNvSpPr>
            <a:spLocks noGrp="1"/>
          </p:cNvSpPr>
          <p:nvPr>
            <p:ph type="body" sz="quarter" idx="11"/>
          </p:nvPr>
        </p:nvSpPr>
        <p:spPr>
          <a:xfrm>
            <a:off x="354082" y="1202521"/>
            <a:ext cx="7926388" cy="773113"/>
          </a:xfrm>
        </p:spPr>
        <p:txBody>
          <a:bodyPr/>
          <a:lstStyle/>
          <a:p>
            <a:r>
              <a:rPr lang="en-US" b="1" dirty="0" smtClean="0"/>
              <a:t>1965 IWA Reform</a:t>
            </a:r>
            <a:endParaRPr lang="en-US" b="1" dirty="0"/>
          </a:p>
        </p:txBody>
      </p:sp>
    </p:spTree>
    <p:extLst>
      <p:ext uri="{BB962C8B-B14F-4D97-AF65-F5344CB8AC3E}">
        <p14:creationId xmlns:p14="http://schemas.microsoft.com/office/powerpoint/2010/main" val="3284012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150936" y="2286622"/>
            <a:ext cx="9144000" cy="1809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In The Year Ahead – </a:t>
            </a:r>
            <a:br>
              <a:rPr lang="en-US" b="1" smtClean="0">
                <a:solidFill>
                  <a:schemeClr val="bg1"/>
                </a:solidFill>
                <a:latin typeface="Arial" panose="020B0604020202020204" pitchFamily="34" charset="0"/>
                <a:cs typeface="Arial" panose="020B0604020202020204" pitchFamily="34" charset="0"/>
              </a:rPr>
            </a:br>
            <a:r>
              <a:rPr lang="en-US" b="1" smtClean="0">
                <a:solidFill>
                  <a:schemeClr val="bg1"/>
                </a:solidFill>
                <a:latin typeface="Arial" panose="020B0604020202020204" pitchFamily="34" charset="0"/>
                <a:cs typeface="Arial" panose="020B0604020202020204" pitchFamily="34" charset="0"/>
              </a:rPr>
              <a:t>Moving Forward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1135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4351" y="1191296"/>
            <a:ext cx="9144000" cy="69493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Arial" panose="020B0604020202020204" pitchFamily="34" charset="0"/>
                <a:cs typeface="Arial" panose="020B0604020202020204" pitchFamily="34" charset="0"/>
              </a:rPr>
              <a:t>Moving Forward…</a:t>
            </a:r>
            <a:endParaRPr lang="en-US" sz="3600" b="1" dirty="0">
              <a:latin typeface="Arial" panose="020B0604020202020204" pitchFamily="34" charset="0"/>
              <a:cs typeface="Arial" panose="020B0604020202020204" pitchFamily="34" charset="0"/>
            </a:endParaRPr>
          </a:p>
        </p:txBody>
      </p:sp>
      <p:sp>
        <p:nvSpPr>
          <p:cNvPr id="2" name="TextBox 1"/>
          <p:cNvSpPr txBox="1"/>
          <p:nvPr/>
        </p:nvSpPr>
        <p:spPr>
          <a:xfrm>
            <a:off x="394351" y="1886230"/>
            <a:ext cx="9144000" cy="4154984"/>
          </a:xfrm>
          <a:prstGeom prst="rect">
            <a:avLst/>
          </a:prstGeom>
          <a:noFill/>
        </p:spPr>
        <p:txBody>
          <a:bodyPr wrap="square" rtlCol="0">
            <a:spAutoFit/>
          </a:bodyPr>
          <a:lstStyle/>
          <a:p>
            <a:pPr marL="285750" lvl="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Conclude a Final Settlement Agreement on Long-Term Reform of the First Nations Child and Family Services Program and Jordan’s </a:t>
            </a:r>
            <a:r>
              <a:rPr lang="en-US" sz="2200" dirty="0" smtClean="0">
                <a:latin typeface="Arial" panose="020B0604020202020204" pitchFamily="34" charset="0"/>
                <a:cs typeface="Arial" panose="020B0604020202020204" pitchFamily="34" charset="0"/>
              </a:rPr>
              <a:t>Principle with an Advocacy/support role in the FNCFS Compensation </a:t>
            </a:r>
            <a:r>
              <a:rPr lang="en-US" sz="2200" dirty="0" smtClean="0">
                <a:latin typeface="Arial" panose="020B0604020202020204" pitchFamily="34" charset="0"/>
                <a:cs typeface="Arial" panose="020B0604020202020204" pitchFamily="34" charset="0"/>
              </a:rPr>
              <a:t>process</a:t>
            </a:r>
            <a:endParaRPr lang="en-US"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1965 Indian Welfare Agreement reform – all </a:t>
            </a:r>
            <a:r>
              <a:rPr lang="en-US" sz="2200" dirty="0" smtClean="0">
                <a:latin typeface="Arial" panose="020B0604020202020204" pitchFamily="34" charset="0"/>
                <a:cs typeface="Arial" panose="020B0604020202020204" pitchFamily="34" charset="0"/>
              </a:rPr>
              <a:t>sections, coordinate with Health and Education Sectors</a:t>
            </a:r>
            <a:r>
              <a:rPr lang="en-U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dirty="0" smtClean="0">
                <a:latin typeface="Arial" panose="020B0604020202020204" pitchFamily="34" charset="0"/>
                <a:cs typeface="Arial" panose="020B0604020202020204" pitchFamily="34" charset="0"/>
              </a:rPr>
              <a:t>Post </a:t>
            </a:r>
            <a:r>
              <a:rPr lang="en-US" sz="2200" dirty="0">
                <a:latin typeface="Arial" panose="020B0604020202020204" pitchFamily="34" charset="0"/>
                <a:cs typeface="Arial" panose="020B0604020202020204" pitchFamily="34" charset="0"/>
              </a:rPr>
              <a:t>Majority-Support Services Gathering – to assist and support First Nations and </a:t>
            </a:r>
            <a:r>
              <a:rPr lang="en-US" sz="2200" dirty="0" smtClean="0">
                <a:latin typeface="Arial" panose="020B0604020202020204" pitchFamily="34" charset="0"/>
                <a:cs typeface="Arial" panose="020B0604020202020204" pitchFamily="34" charset="0"/>
              </a:rPr>
              <a:t>ag</a:t>
            </a:r>
            <a:r>
              <a:rPr lang="en-US" sz="2200" dirty="0" smtClean="0">
                <a:latin typeface="Arial" panose="020B0604020202020204" pitchFamily="34" charset="0"/>
                <a:cs typeface="Arial" panose="020B0604020202020204" pitchFamily="34" charset="0"/>
              </a:rPr>
              <a:t>encies in accessing </a:t>
            </a:r>
            <a:r>
              <a:rPr lang="en-US" sz="2200" dirty="0">
                <a:latin typeface="Arial" panose="020B0604020202020204" pitchFamily="34" charset="0"/>
                <a:cs typeface="Arial" panose="020B0604020202020204" pitchFamily="34" charset="0"/>
              </a:rPr>
              <a:t>funding for </a:t>
            </a:r>
            <a:r>
              <a:rPr lang="en-US" sz="2200" dirty="0" smtClean="0">
                <a:latin typeface="Arial" panose="020B0604020202020204" pitchFamily="34" charset="0"/>
                <a:cs typeface="Arial" panose="020B0604020202020204" pitchFamily="34" charset="0"/>
              </a:rPr>
              <a:t>these </a:t>
            </a:r>
            <a:r>
              <a:rPr lang="en-US" sz="2200" dirty="0">
                <a:latin typeface="Arial" panose="020B0604020202020204" pitchFamily="34" charset="0"/>
                <a:cs typeface="Arial" panose="020B0604020202020204" pitchFamily="34" charset="0"/>
              </a:rPr>
              <a:t>services at Actual Costs from Indigenous Services </a:t>
            </a:r>
            <a:r>
              <a:rPr lang="en-US" sz="2200" dirty="0" smtClean="0">
                <a:latin typeface="Arial" panose="020B0604020202020204" pitchFamily="34" charset="0"/>
                <a:cs typeface="Arial" panose="020B0604020202020204" pitchFamily="34" charset="0"/>
              </a:rPr>
              <a:t>Canada</a:t>
            </a:r>
            <a:endParaRPr lang="en-US" sz="22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2200" dirty="0">
                <a:latin typeface="Arial" panose="020B0604020202020204" pitchFamily="34" charset="0"/>
                <a:cs typeface="Arial" panose="020B0604020202020204" pitchFamily="34" charset="0"/>
              </a:rPr>
              <a:t>Ontario Disability Services Program delivery by First Nation communities</a:t>
            </a:r>
          </a:p>
          <a:p>
            <a:pPr marL="285750" lvl="0" indent="-285750">
              <a:buFont typeface="Arial" panose="020B0604020202020204" pitchFamily="34" charset="0"/>
              <a:buChar char="•"/>
            </a:pPr>
            <a:endParaRPr lang="en-US"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715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9640" y="1992482"/>
            <a:ext cx="9482269" cy="4968885"/>
          </a:xfrm>
        </p:spPr>
        <p:txBody>
          <a:bodyPr>
            <a:normAutofit/>
          </a:bodyPr>
          <a:lstStyle/>
          <a:p>
            <a:pPr marL="285750" lvl="0" indent="-285750"/>
            <a:r>
              <a:rPr lang="en-US" sz="2200" dirty="0"/>
              <a:t>CYFSA 5 Year Review </a:t>
            </a:r>
            <a:r>
              <a:rPr lang="en-US" sz="2200" dirty="0" smtClean="0"/>
              <a:t>Engagement</a:t>
            </a:r>
            <a:endParaRPr lang="en-US" sz="2200" dirty="0" smtClean="0"/>
          </a:p>
          <a:p>
            <a:pPr marL="285750" lvl="0" indent="-285750"/>
            <a:r>
              <a:rPr lang="en-US" sz="2200" dirty="0" smtClean="0"/>
              <a:t>ELCC Front Line Worker Conference June </a:t>
            </a:r>
            <a:r>
              <a:rPr lang="en-US" sz="2200" dirty="0" smtClean="0"/>
              <a:t>26-27</a:t>
            </a:r>
            <a:r>
              <a:rPr lang="en-US" sz="2200" dirty="0" smtClean="0"/>
              <a:t>, </a:t>
            </a:r>
            <a:r>
              <a:rPr lang="en-US" sz="2200" dirty="0" smtClean="0"/>
              <a:t>2023</a:t>
            </a:r>
            <a:endParaRPr lang="en-US" sz="2200" dirty="0" smtClean="0"/>
          </a:p>
          <a:p>
            <a:pPr marL="285750" lvl="0" indent="-285750"/>
            <a:r>
              <a:rPr lang="en-US" sz="2200" dirty="0" smtClean="0"/>
              <a:t>Conclude the Soft Wind Project (ELCC) including: </a:t>
            </a:r>
          </a:p>
          <a:p>
            <a:pPr lvl="1">
              <a:buFont typeface="Courier New" panose="02070309020205020404" pitchFamily="49" charset="0"/>
              <a:buChar char="o"/>
            </a:pPr>
            <a:r>
              <a:rPr lang="en-US" sz="2100" dirty="0" smtClean="0">
                <a:latin typeface="Arial" panose="020B0604020202020204" pitchFamily="34" charset="0"/>
                <a:cs typeface="Arial" panose="020B0604020202020204" pitchFamily="34" charset="0"/>
              </a:rPr>
              <a:t>Development of an IELCC database designed for data collection that First Nations Leadership and communities require for program stability and </a:t>
            </a:r>
            <a:r>
              <a:rPr lang="en-US" sz="2100" dirty="0" smtClean="0">
                <a:latin typeface="Arial" panose="020B0604020202020204" pitchFamily="34" charset="0"/>
                <a:cs typeface="Arial" panose="020B0604020202020204" pitchFamily="34" charset="0"/>
              </a:rPr>
              <a:t>advancement</a:t>
            </a:r>
            <a:r>
              <a:rPr lang="en-US" sz="2100" dirty="0">
                <a:latin typeface="Arial" panose="020B0604020202020204" pitchFamily="34" charset="0"/>
                <a:cs typeface="Arial" panose="020B0604020202020204" pitchFamily="34" charset="0"/>
              </a:rPr>
              <a:t>;</a:t>
            </a:r>
            <a:endParaRPr lang="en-US" sz="2100" dirty="0" smtClean="0">
              <a:latin typeface="Arial" panose="020B0604020202020204" pitchFamily="34" charset="0"/>
              <a:cs typeface="Arial" panose="020B0604020202020204" pitchFamily="34" charset="0"/>
            </a:endParaRPr>
          </a:p>
          <a:p>
            <a:pPr lvl="1">
              <a:buFont typeface="Courier New" panose="02070309020205020404" pitchFamily="49" charset="0"/>
              <a:buChar char="o"/>
            </a:pPr>
            <a:r>
              <a:rPr lang="en-US" sz="2100" dirty="0" smtClean="0">
                <a:latin typeface="Arial" panose="020B0604020202020204" pitchFamily="34" charset="0"/>
                <a:cs typeface="Arial" panose="020B0604020202020204" pitchFamily="34" charset="0"/>
              </a:rPr>
              <a:t>Development of an IELCC Ontario resource repository that will support and enhance communication and </a:t>
            </a:r>
            <a:r>
              <a:rPr lang="en-US" sz="2100" dirty="0" smtClean="0">
                <a:latin typeface="Arial" panose="020B0604020202020204" pitchFamily="34" charset="0"/>
                <a:cs typeface="Arial" panose="020B0604020202020204" pitchFamily="34" charset="0"/>
              </a:rPr>
              <a:t>networking; and</a:t>
            </a:r>
          </a:p>
          <a:p>
            <a:pPr lvl="1">
              <a:buFont typeface="Courier New" panose="02070309020205020404" pitchFamily="49" charset="0"/>
              <a:buChar char="o"/>
            </a:pPr>
            <a:r>
              <a:rPr lang="en-US" sz="2100" dirty="0" smtClean="0">
                <a:latin typeface="Arial" panose="020B0604020202020204" pitchFamily="34" charset="0"/>
                <a:cs typeface="Arial" panose="020B0604020202020204" pitchFamily="34" charset="0"/>
              </a:rPr>
              <a:t>Development of </a:t>
            </a:r>
            <a:r>
              <a:rPr lang="en-US" sz="2100" dirty="0" smtClean="0">
                <a:latin typeface="Arial" panose="020B0604020202020204" pitchFamily="34" charset="0"/>
                <a:cs typeface="Arial" panose="020B0604020202020204" pitchFamily="34" charset="0"/>
              </a:rPr>
              <a:t>a Culturally Competent ELCC Digital Training Curriculum for Practitioners, Families with a focus on Special Needs Children. </a:t>
            </a:r>
          </a:p>
          <a:p>
            <a:endParaRPr lang="en-US" sz="2200" dirty="0">
              <a:latin typeface="+mn-lt"/>
            </a:endParaRPr>
          </a:p>
        </p:txBody>
      </p:sp>
      <p:sp>
        <p:nvSpPr>
          <p:cNvPr id="3" name="Text Placeholder 2"/>
          <p:cNvSpPr>
            <a:spLocks noGrp="1"/>
          </p:cNvSpPr>
          <p:nvPr>
            <p:ph type="body" sz="quarter" idx="11"/>
          </p:nvPr>
        </p:nvSpPr>
        <p:spPr>
          <a:xfrm>
            <a:off x="329640" y="1219369"/>
            <a:ext cx="7926388" cy="773113"/>
          </a:xfrm>
        </p:spPr>
        <p:txBody>
          <a:bodyPr/>
          <a:lstStyle/>
          <a:p>
            <a:r>
              <a:rPr lang="en-US" b="1" dirty="0" smtClean="0"/>
              <a:t>Moving </a:t>
            </a:r>
            <a:r>
              <a:rPr lang="en-US" b="1" dirty="0" smtClean="0"/>
              <a:t>Forward </a:t>
            </a:r>
            <a:r>
              <a:rPr lang="en-US" b="1" dirty="0"/>
              <a:t>(</a:t>
            </a:r>
            <a:r>
              <a:rPr lang="en-US" b="1" dirty="0" smtClean="0"/>
              <a:t>cont.)</a:t>
            </a:r>
            <a:endParaRPr lang="en-US" b="1" dirty="0"/>
          </a:p>
        </p:txBody>
      </p:sp>
    </p:spTree>
    <p:extLst>
      <p:ext uri="{BB962C8B-B14F-4D97-AF65-F5344CB8AC3E}">
        <p14:creationId xmlns:p14="http://schemas.microsoft.com/office/powerpoint/2010/main" val="1885382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3844292" y="1703219"/>
            <a:ext cx="6889750" cy="3025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For further information, please contact:</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Ruby Miller, </a:t>
            </a:r>
            <a:r>
              <a:rPr lang="en-US" b="1" dirty="0" smtClean="0">
                <a:solidFill>
                  <a:schemeClr val="bg1"/>
                </a:solidFill>
                <a:latin typeface="Arial" panose="020B0604020202020204" pitchFamily="34" charset="0"/>
                <a:cs typeface="Arial" panose="020B0604020202020204" pitchFamily="34" charset="0"/>
              </a:rPr>
              <a:t>Director of Social Services</a:t>
            </a: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Ruby.Miller@coo.org</a:t>
            </a:r>
          </a:p>
          <a:p>
            <a:pPr algn="ctr"/>
            <a:endParaRPr lang="en-US" b="1" dirty="0" smtClean="0">
              <a:solidFill>
                <a:schemeClr val="bg1"/>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US" b="1" dirty="0" smtClean="0">
                <a:solidFill>
                  <a:schemeClr val="bg1"/>
                </a:solidFill>
                <a:latin typeface="Arial" panose="020B0604020202020204" pitchFamily="34" charset="0"/>
                <a:cs typeface="Arial" panose="020B0604020202020204" pitchFamily="34" charset="0"/>
              </a:rPr>
              <a:t>Fallon Andy, Sector Lead</a:t>
            </a:r>
          </a:p>
          <a:p>
            <a:pPr marL="0" indent="0" algn="ctr">
              <a:buFont typeface="Arial" panose="020B0604020202020204" pitchFamily="34" charset="0"/>
              <a:buNone/>
            </a:pPr>
            <a:r>
              <a:rPr lang="en-US" b="1" u="sng" dirty="0" smtClean="0">
                <a:solidFill>
                  <a:schemeClr val="bg1"/>
                </a:solidFill>
                <a:latin typeface="Arial" panose="020B0604020202020204" pitchFamily="34" charset="0"/>
                <a:cs typeface="Arial" panose="020B0604020202020204" pitchFamily="34" charset="0"/>
              </a:rPr>
              <a:t>Fallon.Andy@coo.org</a:t>
            </a:r>
            <a:r>
              <a:rPr lang="en-US" b="1" dirty="0" smtClean="0">
                <a:solidFill>
                  <a:schemeClr val="bg1"/>
                </a:solidFill>
                <a:latin typeface="Arial" panose="020B0604020202020204" pitchFamily="34" charset="0"/>
                <a:cs typeface="Arial" panose="020B0604020202020204" pitchFamily="34" charset="0"/>
              </a:rPr>
              <a:t> </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700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0943" y="2059463"/>
            <a:ext cx="6359943" cy="1446550"/>
          </a:xfrm>
          <a:prstGeom prst="rect">
            <a:avLst/>
          </a:prstGeom>
        </p:spPr>
        <p:txBody>
          <a:bodyPr wrap="square">
            <a:spAutoFit/>
          </a:bodyPr>
          <a:lstStyle/>
          <a:p>
            <a:r>
              <a:rPr lang="en-US" sz="4400" b="1" dirty="0" smtClean="0">
                <a:solidFill>
                  <a:schemeClr val="bg1"/>
                </a:solidFill>
                <a:latin typeface="Arial" panose="020B0604020202020204" pitchFamily="34" charset="0"/>
                <a:cs typeface="Arial" panose="020B0604020202020204" pitchFamily="34" charset="0"/>
              </a:rPr>
              <a:t/>
            </a:r>
            <a:br>
              <a:rPr lang="en-US" sz="4400" b="1" dirty="0" smtClean="0">
                <a:solidFill>
                  <a:schemeClr val="bg1"/>
                </a:solidFill>
                <a:latin typeface="Arial" panose="020B0604020202020204" pitchFamily="34" charset="0"/>
                <a:cs typeface="Arial" panose="020B0604020202020204" pitchFamily="34" charset="0"/>
              </a:rPr>
            </a:br>
            <a:r>
              <a:rPr lang="en-US" sz="4400" b="1" dirty="0" smtClean="0">
                <a:solidFill>
                  <a:schemeClr val="bg1"/>
                </a:solidFill>
                <a:latin typeface="Arial" panose="020B0604020202020204" pitchFamily="34" charset="0"/>
                <a:cs typeface="Arial" panose="020B0604020202020204" pitchFamily="34" charset="0"/>
              </a:rPr>
              <a:t>Social Services Sector</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703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4556" y="1857616"/>
            <a:ext cx="10529948" cy="3628418"/>
          </a:xfrm>
        </p:spPr>
        <p:txBody>
          <a:bodyPr>
            <a:normAutofit lnSpcReduction="10000"/>
          </a:bodyPr>
          <a:lstStyle/>
          <a:p>
            <a:pPr>
              <a:lnSpc>
                <a:spcPct val="100000"/>
              </a:lnSpc>
            </a:pPr>
            <a:r>
              <a:rPr lang="en-US" sz="2200" dirty="0" smtClean="0"/>
              <a:t>Coordinates </a:t>
            </a:r>
            <a:r>
              <a:rPr lang="en-US" sz="2200" dirty="0" smtClean="0"/>
              <a:t>and </a:t>
            </a:r>
            <a:r>
              <a:rPr lang="en-US" sz="2200" dirty="0"/>
              <a:t>provides strategic technical information for decision making purposes to the Chiefs Committee on Social and Social Services Coordination Unit. </a:t>
            </a:r>
          </a:p>
          <a:p>
            <a:pPr>
              <a:lnSpc>
                <a:spcPct val="100000"/>
              </a:lnSpc>
            </a:pPr>
            <a:r>
              <a:rPr lang="en-US" sz="2200" dirty="0" smtClean="0"/>
              <a:t>Guided by Leadership Council Portfolio Holder for Social Services</a:t>
            </a:r>
            <a:br>
              <a:rPr lang="en-US" sz="2200" dirty="0" smtClean="0"/>
            </a:br>
            <a:r>
              <a:rPr lang="en-US" sz="2200" dirty="0" smtClean="0"/>
              <a:t>Grand Chief Joel </a:t>
            </a:r>
            <a:r>
              <a:rPr lang="en-US" sz="2200" dirty="0" smtClean="0"/>
              <a:t>Abram.</a:t>
            </a:r>
            <a:endParaRPr lang="en-US" sz="2200" dirty="0"/>
          </a:p>
          <a:p>
            <a:pPr>
              <a:lnSpc>
                <a:spcPct val="100000"/>
              </a:lnSpc>
            </a:pPr>
            <a:r>
              <a:rPr lang="en-US" sz="2200" dirty="0"/>
              <a:t>The Chiefs Committee on Social is comprised of one representative plus an alternate from the PTOs, Independent First Nation Alliance, and Six Nations of the Grand River. </a:t>
            </a:r>
            <a:endParaRPr lang="en-US" sz="2200" dirty="0" smtClean="0"/>
          </a:p>
          <a:p>
            <a:pPr>
              <a:lnSpc>
                <a:spcPct val="100000"/>
              </a:lnSpc>
            </a:pPr>
            <a:r>
              <a:rPr lang="en-US" sz="2200" dirty="0" smtClean="0"/>
              <a:t>The </a:t>
            </a:r>
            <a:r>
              <a:rPr lang="en-US" sz="2200" dirty="0"/>
              <a:t>Social Services Coordination Unit </a:t>
            </a:r>
            <a:r>
              <a:rPr lang="en-US" sz="2200" dirty="0" smtClean="0"/>
              <a:t>is the technical representatives using a </a:t>
            </a:r>
            <a:r>
              <a:rPr lang="en-US" sz="2200" dirty="0"/>
              <a:t>similar </a:t>
            </a:r>
            <a:r>
              <a:rPr lang="en-US" sz="2200" dirty="0" smtClean="0"/>
              <a:t>structure. </a:t>
            </a:r>
            <a:endParaRPr lang="en-US" sz="2200" dirty="0"/>
          </a:p>
          <a:p>
            <a:pPr>
              <a:lnSpc>
                <a:spcPct val="100000"/>
              </a:lnSpc>
            </a:pPr>
            <a:endParaRPr lang="en-US" sz="2200" dirty="0"/>
          </a:p>
        </p:txBody>
      </p:sp>
      <p:sp>
        <p:nvSpPr>
          <p:cNvPr id="3" name="Text Placeholder 2"/>
          <p:cNvSpPr>
            <a:spLocks noGrp="1"/>
          </p:cNvSpPr>
          <p:nvPr>
            <p:ph type="body" sz="quarter" idx="11"/>
          </p:nvPr>
        </p:nvSpPr>
        <p:spPr>
          <a:xfrm>
            <a:off x="164556" y="1084503"/>
            <a:ext cx="7926388" cy="773113"/>
          </a:xfrm>
        </p:spPr>
        <p:txBody>
          <a:bodyPr/>
          <a:lstStyle/>
          <a:p>
            <a:r>
              <a:rPr lang="en-US" b="1" dirty="0" smtClean="0"/>
              <a:t>Social Services Sector</a:t>
            </a:r>
            <a:endParaRPr lang="en-US" b="1" dirty="0"/>
          </a:p>
        </p:txBody>
      </p:sp>
    </p:spTree>
    <p:extLst>
      <p:ext uri="{BB962C8B-B14F-4D97-AF65-F5344CB8AC3E}">
        <p14:creationId xmlns:p14="http://schemas.microsoft.com/office/powerpoint/2010/main" val="2189933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330045" y="2560000"/>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solidFill>
                  <a:schemeClr val="bg1"/>
                </a:solidFill>
                <a:latin typeface="Arial" panose="020B0604020202020204" pitchFamily="34" charset="0"/>
                <a:cs typeface="Arial" panose="020B0604020202020204" pitchFamily="34" charset="0"/>
              </a:rPr>
              <a:t>Accomplishments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359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3008" y="1820850"/>
            <a:ext cx="10801598" cy="4230094"/>
          </a:xfrm>
        </p:spPr>
        <p:txBody>
          <a:bodyPr>
            <a:normAutofit/>
          </a:bodyPr>
          <a:lstStyle/>
          <a:p>
            <a:pPr>
              <a:lnSpc>
                <a:spcPct val="100000"/>
              </a:lnSpc>
            </a:pPr>
            <a:r>
              <a:rPr lang="en-US" sz="2100" dirty="0" smtClean="0"/>
              <a:t>Increased </a:t>
            </a:r>
            <a:r>
              <a:rPr lang="en-US" sz="2100" dirty="0"/>
              <a:t>p</a:t>
            </a:r>
            <a:r>
              <a:rPr lang="en-US" sz="2100" dirty="0" smtClean="0"/>
              <a:t>revention </a:t>
            </a:r>
            <a:r>
              <a:rPr lang="en-US" sz="2100" dirty="0"/>
              <a:t>f</a:t>
            </a:r>
            <a:r>
              <a:rPr lang="en-US" sz="2100" dirty="0" smtClean="0"/>
              <a:t>unding </a:t>
            </a:r>
            <a:r>
              <a:rPr lang="en-US" sz="2100" dirty="0"/>
              <a:t>for First Nation Child and Family Services (FNCFS) delivery </a:t>
            </a:r>
          </a:p>
          <a:p>
            <a:pPr lvl="0">
              <a:lnSpc>
                <a:spcPct val="100000"/>
              </a:lnSpc>
            </a:pPr>
            <a:r>
              <a:rPr lang="en-US" sz="2100" dirty="0"/>
              <a:t>Increased First Nation Representative Funding for First Nation Child and Family Services delivery </a:t>
            </a:r>
          </a:p>
          <a:p>
            <a:pPr lvl="0">
              <a:lnSpc>
                <a:spcPct val="100000"/>
              </a:lnSpc>
            </a:pPr>
            <a:r>
              <a:rPr lang="en-US" sz="2100" dirty="0"/>
              <a:t>Capital Funding available at Actuals through Canadian Human Rights Tribunal </a:t>
            </a:r>
            <a:r>
              <a:rPr lang="en-US" sz="2100" dirty="0" smtClean="0"/>
              <a:t>(CHRT) Order 2022</a:t>
            </a:r>
            <a:endParaRPr lang="en-US" sz="2100" dirty="0"/>
          </a:p>
          <a:p>
            <a:pPr>
              <a:lnSpc>
                <a:spcPct val="100000"/>
              </a:lnSpc>
            </a:pPr>
            <a:r>
              <a:rPr lang="en-US" sz="2100" dirty="0"/>
              <a:t>Supported the Final Settlement Agreement for FNCFS </a:t>
            </a:r>
            <a:r>
              <a:rPr lang="en-US" sz="2100" dirty="0" smtClean="0"/>
              <a:t>Compensation – This </a:t>
            </a:r>
            <a:r>
              <a:rPr lang="en-US" sz="2100" dirty="0"/>
              <a:t>motion is currently at the review of the </a:t>
            </a:r>
            <a:r>
              <a:rPr lang="en-US" sz="2100" dirty="0" smtClean="0"/>
              <a:t>CHRT</a:t>
            </a:r>
            <a:endParaRPr lang="en-US" sz="2100" dirty="0" smtClean="0"/>
          </a:p>
          <a:p>
            <a:pPr>
              <a:lnSpc>
                <a:spcPct val="100000"/>
              </a:lnSpc>
            </a:pPr>
            <a:r>
              <a:rPr lang="en-US" sz="2100" dirty="0" smtClean="0"/>
              <a:t>Supporting ongoing </a:t>
            </a:r>
            <a:r>
              <a:rPr lang="en-US" sz="2100" dirty="0"/>
              <a:t>negotiations towards a Final Settlement Agreement for Long Term Reform of the FNCFS </a:t>
            </a:r>
            <a:r>
              <a:rPr lang="en-US" sz="2100" dirty="0" smtClean="0"/>
              <a:t>Program</a:t>
            </a:r>
            <a:endParaRPr lang="en-US" sz="2100" dirty="0"/>
          </a:p>
          <a:p>
            <a:pPr marL="0" lvl="0" indent="0">
              <a:lnSpc>
                <a:spcPct val="100000"/>
              </a:lnSpc>
              <a:buNone/>
            </a:pPr>
            <a:endParaRPr lang="en-US" sz="2100" dirty="0" smtClean="0"/>
          </a:p>
          <a:p>
            <a:pPr lvl="0">
              <a:lnSpc>
                <a:spcPct val="100000"/>
              </a:lnSpc>
            </a:pPr>
            <a:endParaRPr lang="en-US" sz="2100" dirty="0"/>
          </a:p>
          <a:p>
            <a:pPr lvl="0">
              <a:lnSpc>
                <a:spcPct val="100000"/>
              </a:lnSpc>
            </a:pPr>
            <a:endParaRPr lang="en-US" sz="2100" dirty="0"/>
          </a:p>
          <a:p>
            <a:pPr>
              <a:lnSpc>
                <a:spcPct val="100000"/>
              </a:lnSpc>
            </a:pPr>
            <a:endParaRPr lang="en-US" sz="2100" dirty="0"/>
          </a:p>
        </p:txBody>
      </p:sp>
      <p:sp>
        <p:nvSpPr>
          <p:cNvPr id="3" name="Text Placeholder 2"/>
          <p:cNvSpPr>
            <a:spLocks noGrp="1"/>
          </p:cNvSpPr>
          <p:nvPr>
            <p:ph type="body" sz="quarter" idx="11"/>
          </p:nvPr>
        </p:nvSpPr>
        <p:spPr>
          <a:xfrm>
            <a:off x="203007" y="1111347"/>
            <a:ext cx="7926388" cy="773113"/>
          </a:xfrm>
        </p:spPr>
        <p:txBody>
          <a:bodyPr/>
          <a:lstStyle/>
          <a:p>
            <a:r>
              <a:rPr lang="en-US" b="1" dirty="0" smtClean="0"/>
              <a:t>Accomplishments</a:t>
            </a:r>
            <a:endParaRPr lang="en-US" b="1" dirty="0"/>
          </a:p>
        </p:txBody>
      </p:sp>
    </p:spTree>
    <p:extLst>
      <p:ext uri="{BB962C8B-B14F-4D97-AF65-F5344CB8AC3E}">
        <p14:creationId xmlns:p14="http://schemas.microsoft.com/office/powerpoint/2010/main" val="742826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8099" y="1913159"/>
            <a:ext cx="9969572" cy="3347499"/>
          </a:xfrm>
        </p:spPr>
        <p:txBody>
          <a:bodyPr>
            <a:noAutofit/>
          </a:bodyPr>
          <a:lstStyle/>
          <a:p>
            <a:pPr>
              <a:lnSpc>
                <a:spcPct val="100000"/>
              </a:lnSpc>
            </a:pPr>
            <a:r>
              <a:rPr lang="en-US" sz="2100" dirty="0" smtClean="0"/>
              <a:t>Intervener </a:t>
            </a:r>
            <a:r>
              <a:rPr lang="en-US" sz="2100" dirty="0"/>
              <a:t>status granted by the Supreme Court of </a:t>
            </a:r>
            <a:r>
              <a:rPr lang="en-US" sz="2100" dirty="0" smtClean="0"/>
              <a:t>Canada </a:t>
            </a:r>
            <a:r>
              <a:rPr lang="en-US" sz="2100" dirty="0"/>
              <a:t>to Chiefs of Ontario (Social) regarding the Quebec Court of Appeal’s judicial review of An Act Respecting First Nations, Inuit and Metis children, youth and families (aka Bill C-92</a:t>
            </a:r>
            <a:r>
              <a:rPr lang="en-US" sz="2100" dirty="0" smtClean="0"/>
              <a:t>) – decision </a:t>
            </a:r>
            <a:r>
              <a:rPr lang="en-US" sz="2100" dirty="0" smtClean="0"/>
              <a:t>pending</a:t>
            </a:r>
            <a:endParaRPr lang="en-US" sz="2100" dirty="0"/>
          </a:p>
          <a:p>
            <a:pPr>
              <a:lnSpc>
                <a:spcPct val="100000"/>
              </a:lnSpc>
            </a:pPr>
            <a:r>
              <a:rPr lang="en-US" sz="2100" dirty="0"/>
              <a:t>Acceptance, implementation and knowledge mobilization of the Community Self-Assessment Needs Based Funding Tool for First Nation Child and Family </a:t>
            </a:r>
            <a:r>
              <a:rPr lang="en-US" sz="2100" dirty="0" smtClean="0"/>
              <a:t>Services</a:t>
            </a:r>
            <a:endParaRPr lang="en-US" sz="2100" dirty="0" smtClean="0"/>
          </a:p>
          <a:p>
            <a:pPr>
              <a:lnSpc>
                <a:spcPct val="100000"/>
              </a:lnSpc>
            </a:pPr>
            <a:r>
              <a:rPr lang="en-US" sz="2100" dirty="0"/>
              <a:t>Completed </a:t>
            </a:r>
            <a:r>
              <a:rPr lang="en-US" sz="2100" dirty="0" smtClean="0"/>
              <a:t>Ontario-specific </a:t>
            </a:r>
            <a:r>
              <a:rPr lang="en-US" sz="2100" dirty="0"/>
              <a:t>FNCFS community-based indicators </a:t>
            </a:r>
          </a:p>
          <a:p>
            <a:pPr>
              <a:lnSpc>
                <a:spcPct val="100000"/>
              </a:lnSpc>
            </a:pPr>
            <a:r>
              <a:rPr lang="en-US" sz="2100" dirty="0"/>
              <a:t>Advocated for Life Stabilization services for on-reserve delivery for First Nation citizens. Life Stabilization is now currently in the Ontario Works legislation. </a:t>
            </a:r>
          </a:p>
          <a:p>
            <a:pPr marL="0" indent="0">
              <a:lnSpc>
                <a:spcPct val="100000"/>
              </a:lnSpc>
              <a:buNone/>
            </a:pPr>
            <a:endParaRPr lang="en-US" sz="2100" dirty="0"/>
          </a:p>
          <a:p>
            <a:pPr>
              <a:lnSpc>
                <a:spcPct val="100000"/>
              </a:lnSpc>
            </a:pPr>
            <a:endParaRPr lang="en-US" sz="2100" dirty="0"/>
          </a:p>
        </p:txBody>
      </p:sp>
      <p:sp>
        <p:nvSpPr>
          <p:cNvPr id="3" name="Text Placeholder 2"/>
          <p:cNvSpPr>
            <a:spLocks noGrp="1"/>
          </p:cNvSpPr>
          <p:nvPr>
            <p:ph type="body" sz="quarter" idx="11"/>
          </p:nvPr>
        </p:nvSpPr>
        <p:spPr>
          <a:xfrm>
            <a:off x="208098" y="1140046"/>
            <a:ext cx="7926388" cy="773113"/>
          </a:xfrm>
        </p:spPr>
        <p:txBody>
          <a:bodyPr/>
          <a:lstStyle/>
          <a:p>
            <a:r>
              <a:rPr lang="en-US" b="1" dirty="0" smtClean="0"/>
              <a:t>Accomplishments (continued)</a:t>
            </a:r>
            <a:endParaRPr lang="en-US" b="1" dirty="0"/>
          </a:p>
        </p:txBody>
      </p:sp>
    </p:spTree>
    <p:extLst>
      <p:ext uri="{BB962C8B-B14F-4D97-AF65-F5344CB8AC3E}">
        <p14:creationId xmlns:p14="http://schemas.microsoft.com/office/powerpoint/2010/main" val="2904377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23033" y="1934060"/>
            <a:ext cx="9572974" cy="3719318"/>
          </a:xfrm>
        </p:spPr>
        <p:txBody>
          <a:bodyPr>
            <a:normAutofit/>
          </a:bodyPr>
          <a:lstStyle/>
          <a:p>
            <a:r>
              <a:rPr lang="en-US" sz="2200" dirty="0" smtClean="0"/>
              <a:t>COO has </a:t>
            </a:r>
            <a:r>
              <a:rPr lang="en-US" sz="2200" dirty="0"/>
              <a:t>completed the ELCC Asset Mapping Study and is in the final stages of acceptance and </a:t>
            </a:r>
            <a:r>
              <a:rPr lang="en-US" sz="2200" dirty="0" smtClean="0"/>
              <a:t>implementation</a:t>
            </a:r>
            <a:endParaRPr lang="en-US" sz="2200" dirty="0" smtClean="0"/>
          </a:p>
          <a:p>
            <a:pPr lvl="0"/>
            <a:r>
              <a:rPr lang="en-US" sz="2200" dirty="0" smtClean="0"/>
              <a:t>Supported </a:t>
            </a:r>
            <a:r>
              <a:rPr lang="en-US" sz="2200" dirty="0"/>
              <a:t>the roll out of Early Learning and Child Care major capital and infrastructure </a:t>
            </a:r>
            <a:r>
              <a:rPr lang="en-US" sz="2200" dirty="0" smtClean="0"/>
              <a:t>funding</a:t>
            </a:r>
            <a:endParaRPr lang="en-US" sz="2200" dirty="0" smtClean="0"/>
          </a:p>
          <a:p>
            <a:pPr lvl="0"/>
            <a:r>
              <a:rPr lang="en-US" sz="2200" dirty="0" smtClean="0"/>
              <a:t>Continuing </a:t>
            </a:r>
            <a:r>
              <a:rPr lang="en-US" sz="2200" dirty="0" smtClean="0"/>
              <a:t>work on launching </a:t>
            </a:r>
            <a:r>
              <a:rPr lang="en-US" sz="2200" dirty="0" smtClean="0"/>
              <a:t>the </a:t>
            </a:r>
            <a:r>
              <a:rPr lang="en-US" sz="2200" dirty="0"/>
              <a:t>Early Learning and Child Care Regional </a:t>
            </a:r>
            <a:r>
              <a:rPr lang="en-US" sz="2200" dirty="0" smtClean="0"/>
              <a:t>Table</a:t>
            </a:r>
            <a:endParaRPr lang="en-US" sz="2200" dirty="0"/>
          </a:p>
          <a:p>
            <a:r>
              <a:rPr lang="en-US" sz="2200" dirty="0"/>
              <a:t>Project launch for ELCC Soft Wind </a:t>
            </a:r>
            <a:r>
              <a:rPr lang="en-US" sz="2200" dirty="0" smtClean="0"/>
              <a:t>Project</a:t>
            </a:r>
            <a:endParaRPr lang="en-US" sz="2200" dirty="0"/>
          </a:p>
          <a:p>
            <a:r>
              <a:rPr lang="en-US" sz="2200" dirty="0"/>
              <a:t>Supporting the delivery of the Ontario Disability Support Program on-reserve with continued partnership with MCCSS </a:t>
            </a:r>
          </a:p>
          <a:p>
            <a:endParaRPr lang="en-US" sz="2200" dirty="0"/>
          </a:p>
        </p:txBody>
      </p:sp>
      <p:sp>
        <p:nvSpPr>
          <p:cNvPr id="3" name="Text Placeholder 2"/>
          <p:cNvSpPr>
            <a:spLocks noGrp="1"/>
          </p:cNvSpPr>
          <p:nvPr>
            <p:ph type="body" sz="quarter" idx="11"/>
          </p:nvPr>
        </p:nvSpPr>
        <p:spPr>
          <a:xfrm>
            <a:off x="223033" y="1162385"/>
            <a:ext cx="7926388" cy="612649"/>
          </a:xfrm>
        </p:spPr>
        <p:txBody>
          <a:bodyPr/>
          <a:lstStyle/>
          <a:p>
            <a:r>
              <a:rPr lang="en-US" b="1" dirty="0" smtClean="0"/>
              <a:t>Accomplishments (</a:t>
            </a:r>
            <a:r>
              <a:rPr lang="en-US" b="1" dirty="0" smtClean="0"/>
              <a:t>continued)</a:t>
            </a:r>
          </a:p>
          <a:p>
            <a:endParaRPr lang="en-US" dirty="0"/>
          </a:p>
        </p:txBody>
      </p:sp>
    </p:spTree>
    <p:extLst>
      <p:ext uri="{BB962C8B-B14F-4D97-AF65-F5344CB8AC3E}">
        <p14:creationId xmlns:p14="http://schemas.microsoft.com/office/powerpoint/2010/main" val="2096671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952973" y="2494012"/>
            <a:ext cx="9144000" cy="11541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bg1"/>
                </a:solidFill>
                <a:latin typeface="Arial" panose="020B0604020202020204" pitchFamily="34" charset="0"/>
                <a:cs typeface="Arial" panose="020B0604020202020204" pitchFamily="34" charset="0"/>
              </a:rPr>
              <a:t>Highlights and Updates</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882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0350" y="1839402"/>
            <a:ext cx="9432290" cy="3358101"/>
          </a:xfrm>
        </p:spPr>
        <p:txBody>
          <a:bodyPr>
            <a:noAutofit/>
          </a:bodyPr>
          <a:lstStyle/>
          <a:p>
            <a:r>
              <a:rPr lang="en-US" sz="2300" dirty="0" smtClean="0"/>
              <a:t>Secured increased funding as previously </a:t>
            </a:r>
            <a:r>
              <a:rPr lang="en-US" sz="2300" dirty="0" smtClean="0"/>
              <a:t>outlined.</a:t>
            </a:r>
            <a:endParaRPr lang="en-US" sz="2300" dirty="0" smtClean="0"/>
          </a:p>
          <a:p>
            <a:r>
              <a:rPr lang="en-US" sz="2300" dirty="0" smtClean="0"/>
              <a:t>Supported the Final Settlement Agreement for FNCFS Compensation. This motion is currently at the review of the CHRT. Process will take an estimated timeline of up to a year before the payment process begins</a:t>
            </a:r>
            <a:r>
              <a:rPr lang="en-US" sz="2300" dirty="0" smtClean="0"/>
              <a:t>.</a:t>
            </a:r>
            <a:endParaRPr lang="en-US" sz="2300" dirty="0" smtClean="0"/>
          </a:p>
          <a:p>
            <a:r>
              <a:rPr lang="en-US" sz="2300" dirty="0" smtClean="0"/>
              <a:t>Working towards final </a:t>
            </a:r>
            <a:r>
              <a:rPr lang="en-US" sz="2300" dirty="0"/>
              <a:t>settlement agreement on Long-Term Reform of the FNCFS </a:t>
            </a:r>
            <a:r>
              <a:rPr lang="en-US" sz="2300" dirty="0" smtClean="0"/>
              <a:t>program with aim for 2024. </a:t>
            </a:r>
          </a:p>
          <a:p>
            <a:r>
              <a:rPr lang="en-US" sz="2300" dirty="0" smtClean="0"/>
              <a:t>COO continues </a:t>
            </a:r>
            <a:r>
              <a:rPr lang="en-US" sz="2300" dirty="0"/>
              <a:t>to </a:t>
            </a:r>
            <a:r>
              <a:rPr lang="en-US" sz="2300" dirty="0" smtClean="0"/>
              <a:t>advocate </a:t>
            </a:r>
            <a:r>
              <a:rPr lang="en-US" sz="2300" dirty="0"/>
              <a:t>for self-determination and First Nation jurisdiction over First Nation Child and Family Services and </a:t>
            </a:r>
            <a:r>
              <a:rPr lang="en-US" sz="2300" dirty="0" smtClean="0"/>
              <a:t>Jordan’s </a:t>
            </a:r>
            <a:r>
              <a:rPr lang="en-US" sz="2300" dirty="0"/>
              <a:t>Principle. </a:t>
            </a:r>
          </a:p>
        </p:txBody>
      </p:sp>
      <p:sp>
        <p:nvSpPr>
          <p:cNvPr id="3" name="Text Placeholder 2"/>
          <p:cNvSpPr>
            <a:spLocks noGrp="1"/>
          </p:cNvSpPr>
          <p:nvPr>
            <p:ph type="body" sz="quarter" idx="11"/>
          </p:nvPr>
        </p:nvSpPr>
        <p:spPr>
          <a:xfrm>
            <a:off x="260350" y="1116647"/>
            <a:ext cx="7926388" cy="773113"/>
          </a:xfrm>
        </p:spPr>
        <p:txBody>
          <a:bodyPr/>
          <a:lstStyle/>
          <a:p>
            <a:r>
              <a:rPr lang="en-US" b="1" dirty="0"/>
              <a:t>C</a:t>
            </a:r>
            <a:r>
              <a:rPr lang="en-US" b="1" dirty="0" smtClean="0"/>
              <a:t>HRT Update</a:t>
            </a:r>
            <a:endParaRPr lang="en-US" b="1" dirty="0"/>
          </a:p>
        </p:txBody>
      </p:sp>
    </p:spTree>
    <p:extLst>
      <p:ext uri="{BB962C8B-B14F-4D97-AF65-F5344CB8AC3E}">
        <p14:creationId xmlns:p14="http://schemas.microsoft.com/office/powerpoint/2010/main" val="422650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14606</TotalTime>
  <Words>1365</Words>
  <Application>Microsoft Office PowerPoint</Application>
  <PresentationFormat>Widescreen</PresentationFormat>
  <Paragraphs>119</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Genna Benson</dc:creator>
  <cp:lastModifiedBy>Hayley Lucas</cp:lastModifiedBy>
  <cp:revision>71</cp:revision>
  <dcterms:created xsi:type="dcterms:W3CDTF">2021-03-16T19:50:39Z</dcterms:created>
  <dcterms:modified xsi:type="dcterms:W3CDTF">2023-05-25T19:55:46Z</dcterms:modified>
</cp:coreProperties>
</file>