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00" r:id="rId2"/>
    <p:sldId id="298" r:id="rId3"/>
    <p:sldId id="311" r:id="rId4"/>
    <p:sldId id="305" r:id="rId5"/>
    <p:sldId id="307" r:id="rId6"/>
    <p:sldId id="306" r:id="rId7"/>
    <p:sldId id="310" r:id="rId8"/>
    <p:sldId id="308" r:id="rId9"/>
    <p:sldId id="309" r:id="rId10"/>
    <p:sldId id="303" r:id="rId11"/>
    <p:sldId id="304" r:id="rId12"/>
    <p:sldId id="313" r:id="rId13"/>
    <p:sldId id="31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2" userDrawn="1">
          <p15:clr>
            <a:srgbClr val="A4A3A4"/>
          </p15:clr>
        </p15:guide>
        <p15:guide id="3" pos="3960" userDrawn="1">
          <p15:clr>
            <a:srgbClr val="A4A3A4"/>
          </p15:clr>
        </p15:guide>
        <p15:guide id="4" orient="horz" pos="11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nna Benson" initials="GB" lastIdx="1" clrIdx="0">
    <p:extLst>
      <p:ext uri="{19B8F6BF-5375-455C-9EA6-DF929625EA0E}">
        <p15:presenceInfo xmlns:p15="http://schemas.microsoft.com/office/powerpoint/2012/main" userId="S-1-5-21-1085031214-776561741-1801674531-48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4" autoAdjust="0"/>
    <p:restoredTop sz="94660"/>
  </p:normalViewPr>
  <p:slideViewPr>
    <p:cSldViewPr snapToGrid="0" showGuides="1">
      <p:cViewPr varScale="1">
        <p:scale>
          <a:sx n="92" d="100"/>
          <a:sy n="92" d="100"/>
        </p:scale>
        <p:origin x="72" y="72"/>
      </p:cViewPr>
      <p:guideLst>
        <p:guide orient="horz" pos="2160"/>
        <p:guide pos="3792"/>
        <p:guide pos="3960"/>
        <p:guide orient="horz" pos="11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DF76E-7F4D-49B8-91B0-73BAF6E8E4E6}" type="datetimeFigureOut">
              <a:rPr lang="en-US" smtClean="0"/>
              <a:t>5/25/2023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ECF4C7-4B92-4FF0-BC56-0299DE9AE5EE}" type="slidenum">
              <a:rPr lang="en-US" smtClean="0"/>
              <a:t>‹#›</a:t>
            </a:fld>
            <a:endParaRPr lang="en-US"/>
          </a:p>
        </p:txBody>
      </p:sp>
    </p:spTree>
    <p:extLst>
      <p:ext uri="{BB962C8B-B14F-4D97-AF65-F5344CB8AC3E}">
        <p14:creationId xmlns:p14="http://schemas.microsoft.com/office/powerpoint/2010/main" val="788553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Do not alter. </a:t>
            </a:r>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1</a:t>
            </a:fld>
            <a:endParaRPr lang="en-US"/>
          </a:p>
        </p:txBody>
      </p:sp>
    </p:spTree>
    <p:extLst>
      <p:ext uri="{BB962C8B-B14F-4D97-AF65-F5344CB8AC3E}">
        <p14:creationId xmlns:p14="http://schemas.microsoft.com/office/powerpoint/2010/main" val="1516755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Add Introductory</a:t>
            </a:r>
            <a:r>
              <a:rPr lang="en-US" baseline="0" dirty="0" smtClean="0"/>
              <a:t> Title. </a:t>
            </a:r>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10</a:t>
            </a:fld>
            <a:endParaRPr lang="en-US"/>
          </a:p>
        </p:txBody>
      </p:sp>
    </p:spTree>
    <p:extLst>
      <p:ext uri="{BB962C8B-B14F-4D97-AF65-F5344CB8AC3E}">
        <p14:creationId xmlns:p14="http://schemas.microsoft.com/office/powerpoint/2010/main" val="1198411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5ECF4C7-4B92-4FF0-BC56-0299DE9AE5EE}" type="slidenum">
              <a:rPr lang="en-US" smtClean="0"/>
              <a:t>11</a:t>
            </a:fld>
            <a:endParaRPr lang="en-US"/>
          </a:p>
        </p:txBody>
      </p:sp>
    </p:spTree>
    <p:extLst>
      <p:ext uri="{BB962C8B-B14F-4D97-AF65-F5344CB8AC3E}">
        <p14:creationId xmlns:p14="http://schemas.microsoft.com/office/powerpoint/2010/main" val="620862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Insert</a:t>
            </a:r>
            <a:r>
              <a:rPr lang="en-US" baseline="0" dirty="0" smtClean="0"/>
              <a:t> Sector and Director contact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13</a:t>
            </a:fld>
            <a:endParaRPr lang="en-US"/>
          </a:p>
        </p:txBody>
      </p:sp>
    </p:spTree>
    <p:extLst>
      <p:ext uri="{BB962C8B-B14F-4D97-AF65-F5344CB8AC3E}">
        <p14:creationId xmlns:p14="http://schemas.microsoft.com/office/powerpoint/2010/main" val="153845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Add Introductory</a:t>
            </a:r>
            <a:r>
              <a:rPr lang="en-US" baseline="0" dirty="0" smtClean="0"/>
              <a:t> Title. </a:t>
            </a:r>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2</a:t>
            </a:fld>
            <a:endParaRPr lang="en-US"/>
          </a:p>
        </p:txBody>
      </p:sp>
    </p:spTree>
    <p:extLst>
      <p:ext uri="{BB962C8B-B14F-4D97-AF65-F5344CB8AC3E}">
        <p14:creationId xmlns:p14="http://schemas.microsoft.com/office/powerpoint/2010/main" val="73213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add more slides,</a:t>
            </a:r>
            <a:r>
              <a:rPr lang="en-US" baseline="0" dirty="0" smtClean="0"/>
              <a:t> right click on slide,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3</a:t>
            </a:fld>
            <a:endParaRPr lang="en-US"/>
          </a:p>
        </p:txBody>
      </p:sp>
    </p:spTree>
    <p:extLst>
      <p:ext uri="{BB962C8B-B14F-4D97-AF65-F5344CB8AC3E}">
        <p14:creationId xmlns:p14="http://schemas.microsoft.com/office/powerpoint/2010/main" val="3645220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Add Introductory</a:t>
            </a:r>
            <a:r>
              <a:rPr lang="en-US" baseline="0" dirty="0" smtClean="0"/>
              <a:t> Title. </a:t>
            </a:r>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4</a:t>
            </a:fld>
            <a:endParaRPr lang="en-US"/>
          </a:p>
        </p:txBody>
      </p:sp>
    </p:spTree>
    <p:extLst>
      <p:ext uri="{BB962C8B-B14F-4D97-AF65-F5344CB8AC3E}">
        <p14:creationId xmlns:p14="http://schemas.microsoft.com/office/powerpoint/2010/main" val="2695452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add more slides,</a:t>
            </a:r>
            <a:r>
              <a:rPr lang="en-US" baseline="0" dirty="0" smtClean="0"/>
              <a:t> right click on slide,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5</a:t>
            </a:fld>
            <a:endParaRPr lang="en-US"/>
          </a:p>
        </p:txBody>
      </p:sp>
    </p:spTree>
    <p:extLst>
      <p:ext uri="{BB962C8B-B14F-4D97-AF65-F5344CB8AC3E}">
        <p14:creationId xmlns:p14="http://schemas.microsoft.com/office/powerpoint/2010/main" val="324327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Add Introductory</a:t>
            </a:r>
            <a:r>
              <a:rPr lang="en-US" baseline="0" dirty="0" smtClean="0"/>
              <a:t> Title. </a:t>
            </a:r>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6</a:t>
            </a:fld>
            <a:endParaRPr lang="en-US"/>
          </a:p>
        </p:txBody>
      </p:sp>
    </p:spTree>
    <p:extLst>
      <p:ext uri="{BB962C8B-B14F-4D97-AF65-F5344CB8AC3E}">
        <p14:creationId xmlns:p14="http://schemas.microsoft.com/office/powerpoint/2010/main" val="2229927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Header. Example: if you are providing an update on a specific file, place file name here. </a:t>
            </a:r>
          </a:p>
          <a:p>
            <a:endParaRPr lang="en-US" dirty="0" smtClean="0"/>
          </a:p>
          <a:p>
            <a:r>
              <a:rPr lang="en-US" dirty="0" smtClean="0"/>
              <a:t>To add more slides,</a:t>
            </a:r>
            <a:r>
              <a:rPr lang="en-US" baseline="0" dirty="0" smtClean="0"/>
              <a:t> right click on slide 2,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7</a:t>
            </a:fld>
            <a:endParaRPr lang="en-US"/>
          </a:p>
        </p:txBody>
      </p:sp>
    </p:spTree>
    <p:extLst>
      <p:ext uri="{BB962C8B-B14F-4D97-AF65-F5344CB8AC3E}">
        <p14:creationId xmlns:p14="http://schemas.microsoft.com/office/powerpoint/2010/main" val="3467024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Header. Example: if you are providing an update on a specific file, place file name here. </a:t>
            </a:r>
          </a:p>
          <a:p>
            <a:endParaRPr lang="en-US" dirty="0" smtClean="0"/>
          </a:p>
          <a:p>
            <a:r>
              <a:rPr lang="en-US" dirty="0" smtClean="0"/>
              <a:t>To add more slides,</a:t>
            </a:r>
            <a:r>
              <a:rPr lang="en-US" baseline="0" dirty="0" smtClean="0"/>
              <a:t> right click on slide 2,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8</a:t>
            </a:fld>
            <a:endParaRPr lang="en-US"/>
          </a:p>
        </p:txBody>
      </p:sp>
    </p:spTree>
    <p:extLst>
      <p:ext uri="{BB962C8B-B14F-4D97-AF65-F5344CB8AC3E}">
        <p14:creationId xmlns:p14="http://schemas.microsoft.com/office/powerpoint/2010/main" val="820547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Header. Example: if you are providing an update on a specific file, place file name here. </a:t>
            </a:r>
          </a:p>
          <a:p>
            <a:endParaRPr lang="en-US" dirty="0" smtClean="0"/>
          </a:p>
          <a:p>
            <a:r>
              <a:rPr lang="en-US" dirty="0" smtClean="0"/>
              <a:t>To add more slides,</a:t>
            </a:r>
            <a:r>
              <a:rPr lang="en-US" baseline="0" dirty="0" smtClean="0"/>
              <a:t> right click on slide 2,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9</a:t>
            </a:fld>
            <a:endParaRPr lang="en-US"/>
          </a:p>
        </p:txBody>
      </p:sp>
    </p:spTree>
    <p:extLst>
      <p:ext uri="{BB962C8B-B14F-4D97-AF65-F5344CB8AC3E}">
        <p14:creationId xmlns:p14="http://schemas.microsoft.com/office/powerpoint/2010/main" val="2512044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958A47-E205-4272-9375-6B0B86A032A6}"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1413166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300308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4"/>
          <p:cNvSpPr>
            <a:spLocks noGrp="1"/>
          </p:cNvSpPr>
          <p:nvPr>
            <p:ph type="body" sz="quarter" idx="10"/>
          </p:nvPr>
        </p:nvSpPr>
        <p:spPr>
          <a:xfrm>
            <a:off x="314325" y="2072280"/>
            <a:ext cx="10907713" cy="3652246"/>
          </a:xfrm>
        </p:spPr>
        <p:txBody>
          <a:bodyPr>
            <a:normAutofit/>
          </a:bodyPr>
          <a:lstStyle>
            <a:lvl1pPr>
              <a:defRPr sz="2000">
                <a:latin typeface="Arial" panose="020B0604020202020204" pitchFamily="34" charset="0"/>
                <a:cs typeface="Arial" panose="020B0604020202020204" pitchFamily="34" charset="0"/>
              </a:defRPr>
            </a:lvl1pPr>
          </a:lstStyle>
          <a:p>
            <a:pPr lvl="0"/>
            <a:endParaRPr lang="en-US" dirty="0"/>
          </a:p>
        </p:txBody>
      </p:sp>
      <p:sp>
        <p:nvSpPr>
          <p:cNvPr id="7" name="Text Placeholder 6"/>
          <p:cNvSpPr>
            <a:spLocks noGrp="1"/>
          </p:cNvSpPr>
          <p:nvPr>
            <p:ph type="body" sz="quarter" idx="11"/>
          </p:nvPr>
        </p:nvSpPr>
        <p:spPr>
          <a:xfrm>
            <a:off x="260350" y="1076814"/>
            <a:ext cx="7926388" cy="773113"/>
          </a:xfrm>
        </p:spPr>
        <p:txBody>
          <a:bodyPr>
            <a:normAutofit/>
          </a:bodyPr>
          <a:lstStyle>
            <a:lvl1pPr marL="0" indent="0">
              <a:buNone/>
              <a:defRPr sz="3600">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10169453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958A47-E205-4272-9375-6B0B86A032A6}"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41030689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958A47-E205-4272-9375-6B0B86A032A6}"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414248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958A47-E205-4272-9375-6B0B86A032A6}"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3005588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958A47-E205-4272-9375-6B0B86A032A6}" type="datetimeFigureOut">
              <a:rPr lang="en-US" smtClean="0"/>
              <a:t>5/25/2023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4128385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958A47-E205-4272-9375-6B0B86A032A6}" type="datetimeFigureOut">
              <a:rPr lang="en-US" smtClean="0"/>
              <a:t>5/25/2023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3717321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58A47-E205-4272-9375-6B0B86A032A6}" type="datetimeFigureOut">
              <a:rPr lang="en-US" smtClean="0"/>
              <a:t>5/25/2023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256840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958A47-E205-4272-9375-6B0B86A032A6}"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154956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15798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58A47-E205-4272-9375-6B0B86A032A6}" type="datetimeFigureOut">
              <a:rPr lang="en-US" smtClean="0"/>
              <a:t>5/25/2023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06707-D6D6-4A86-801F-B06E8FB63D8F}" type="slidenum">
              <a:rPr lang="en-US" smtClean="0"/>
              <a:t>‹#›</a:t>
            </a:fld>
            <a:endParaRPr lang="en-US"/>
          </a:p>
        </p:txBody>
      </p:sp>
    </p:spTree>
    <p:extLst>
      <p:ext uri="{BB962C8B-B14F-4D97-AF65-F5344CB8AC3E}">
        <p14:creationId xmlns:p14="http://schemas.microsoft.com/office/powerpoint/2010/main" val="4088860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53907" y="952109"/>
            <a:ext cx="9101876" cy="19538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bg1"/>
                </a:solidFill>
                <a:latin typeface="Arial" panose="020B0604020202020204" pitchFamily="34" charset="0"/>
                <a:cs typeface="Arial" panose="020B0604020202020204" pitchFamily="34" charset="0"/>
              </a:rPr>
              <a:t>Annual Chiefs Assembly</a:t>
            </a:r>
            <a:endParaRPr lang="en-US" b="1" dirty="0">
              <a:solidFill>
                <a:schemeClr val="bg1"/>
              </a:solidFill>
              <a:latin typeface="Arial" panose="020B0604020202020204" pitchFamily="34" charset="0"/>
              <a:cs typeface="Arial" panose="020B0604020202020204" pitchFamily="34" charset="0"/>
            </a:endParaRPr>
          </a:p>
        </p:txBody>
      </p:sp>
      <p:sp>
        <p:nvSpPr>
          <p:cNvPr id="5" name="Subtitle 2"/>
          <p:cNvSpPr txBox="1">
            <a:spLocks/>
          </p:cNvSpPr>
          <p:nvPr/>
        </p:nvSpPr>
        <p:spPr>
          <a:xfrm>
            <a:off x="3727498" y="1018100"/>
            <a:ext cx="6300309" cy="4053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i="1" dirty="0" smtClean="0">
                <a:solidFill>
                  <a:schemeClr val="bg1"/>
                </a:solidFill>
                <a:latin typeface="Arial" panose="020B0604020202020204" pitchFamily="34" charset="0"/>
                <a:cs typeface="Arial" panose="020B0604020202020204" pitchFamily="34" charset="0"/>
              </a:rPr>
              <a:t>Chiefs of Ontario presents</a:t>
            </a:r>
            <a:endParaRPr lang="en-US" sz="2000" dirty="0" smtClean="0">
              <a:solidFill>
                <a:schemeClr val="bg1"/>
              </a:solidFill>
              <a:latin typeface="Arial" panose="020B0604020202020204" pitchFamily="34" charset="0"/>
              <a:cs typeface="Arial" panose="020B0604020202020204" pitchFamily="34" charset="0"/>
            </a:endParaRPr>
          </a:p>
        </p:txBody>
      </p:sp>
      <p:sp>
        <p:nvSpPr>
          <p:cNvPr id="6" name="Subtitle 2"/>
          <p:cNvSpPr txBox="1">
            <a:spLocks/>
          </p:cNvSpPr>
          <p:nvPr/>
        </p:nvSpPr>
        <p:spPr>
          <a:xfrm>
            <a:off x="2305653" y="3037904"/>
            <a:ext cx="9144000" cy="22423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None/>
            </a:pPr>
            <a:r>
              <a:rPr lang="en-US" sz="2400" b="1" dirty="0">
                <a:solidFill>
                  <a:schemeClr val="bg1"/>
                </a:solidFill>
                <a:latin typeface="Arial" panose="020B0604020202020204" pitchFamily="34" charset="0"/>
                <a:cs typeface="Arial" panose="020B0604020202020204" pitchFamily="34" charset="0"/>
              </a:rPr>
              <a:t>Moving Forward: Strengthening </a:t>
            </a:r>
            <a:endParaRPr lang="en-US" sz="2400" b="1" dirty="0" smtClean="0">
              <a:solidFill>
                <a:schemeClr val="bg1"/>
              </a:solidFill>
              <a:latin typeface="Arial" panose="020B0604020202020204" pitchFamily="34" charset="0"/>
              <a:cs typeface="Arial" panose="020B0604020202020204" pitchFamily="34" charset="0"/>
            </a:endParaRPr>
          </a:p>
          <a:p>
            <a:pPr marL="0" indent="0" algn="ctr">
              <a:lnSpc>
                <a:spcPct val="150000"/>
              </a:lnSpc>
              <a:spcBef>
                <a:spcPts val="0"/>
              </a:spcBef>
              <a:buNone/>
            </a:pPr>
            <a:r>
              <a:rPr lang="en-US" sz="2400" b="1" dirty="0" smtClean="0">
                <a:solidFill>
                  <a:schemeClr val="bg1"/>
                </a:solidFill>
                <a:latin typeface="Arial" panose="020B0604020202020204" pitchFamily="34" charset="0"/>
                <a:cs typeface="Arial" panose="020B0604020202020204" pitchFamily="34" charset="0"/>
              </a:rPr>
              <a:t>Relationships </a:t>
            </a:r>
            <a:r>
              <a:rPr lang="en-US" sz="2400" b="1" dirty="0">
                <a:solidFill>
                  <a:schemeClr val="bg1"/>
                </a:solidFill>
                <a:latin typeface="Arial" panose="020B0604020202020204" pitchFamily="34" charset="0"/>
                <a:cs typeface="Arial" panose="020B0604020202020204" pitchFamily="34" charset="0"/>
              </a:rPr>
              <a:t>for Future </a:t>
            </a:r>
            <a:r>
              <a:rPr lang="en-US" sz="2400" b="1" dirty="0" smtClean="0">
                <a:solidFill>
                  <a:schemeClr val="bg1"/>
                </a:solidFill>
                <a:latin typeface="Arial" panose="020B0604020202020204" pitchFamily="34" charset="0"/>
                <a:cs typeface="Arial" panose="020B0604020202020204" pitchFamily="34" charset="0"/>
              </a:rPr>
              <a:t>Generations</a:t>
            </a:r>
            <a:endParaRPr lang="en-US" sz="2000" b="1" i="1" dirty="0">
              <a:solidFill>
                <a:schemeClr val="bg1"/>
              </a:solidFill>
              <a:latin typeface="Arial" panose="020B0604020202020204" pitchFamily="34" charset="0"/>
              <a:cs typeface="Arial" panose="020B0604020202020204" pitchFamily="34" charset="0"/>
            </a:endParaRPr>
          </a:p>
          <a:p>
            <a:pPr marL="0" indent="0" algn="ctr">
              <a:lnSpc>
                <a:spcPct val="150000"/>
              </a:lnSpc>
              <a:spcBef>
                <a:spcPts val="0"/>
              </a:spcBef>
              <a:buNone/>
            </a:pPr>
            <a:r>
              <a:rPr lang="en-US" sz="2400" dirty="0" smtClean="0">
                <a:solidFill>
                  <a:schemeClr val="bg1"/>
                </a:solidFill>
                <a:latin typeface="Arial" panose="020B0604020202020204" pitchFamily="34" charset="0"/>
                <a:cs typeface="Arial" panose="020B0604020202020204" pitchFamily="34" charset="0"/>
              </a:rPr>
              <a:t>June 13-15, 2023</a:t>
            </a:r>
          </a:p>
          <a:p>
            <a:pPr marL="0" indent="0" algn="ctr">
              <a:lnSpc>
                <a:spcPct val="150000"/>
              </a:lnSpc>
              <a:spcBef>
                <a:spcPts val="0"/>
              </a:spcBef>
              <a:buNone/>
            </a:pPr>
            <a:r>
              <a:rPr lang="en-US" sz="1600" dirty="0" smtClean="0">
                <a:solidFill>
                  <a:schemeClr val="bg1"/>
                </a:solidFill>
                <a:latin typeface="Arial" panose="020B0604020202020204" pitchFamily="34" charset="0"/>
                <a:cs typeface="Arial" panose="020B0604020202020204" pitchFamily="34" charset="0"/>
              </a:rPr>
              <a:t>For more information, please visit: www.ChiefsMeeting.com</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3390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150936" y="2286622"/>
            <a:ext cx="9144000" cy="18097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solidFill>
                  <a:schemeClr val="bg1"/>
                </a:solidFill>
                <a:latin typeface="Arial" panose="020B0604020202020204" pitchFamily="34" charset="0"/>
                <a:cs typeface="Arial" panose="020B0604020202020204" pitchFamily="34" charset="0"/>
              </a:rPr>
              <a:t>In The Year Ahead – </a:t>
            </a:r>
            <a:br>
              <a:rPr lang="en-US" b="1" smtClean="0">
                <a:solidFill>
                  <a:schemeClr val="bg1"/>
                </a:solidFill>
                <a:latin typeface="Arial" panose="020B0604020202020204" pitchFamily="34" charset="0"/>
                <a:cs typeface="Arial" panose="020B0604020202020204" pitchFamily="34" charset="0"/>
              </a:rPr>
            </a:br>
            <a:r>
              <a:rPr lang="en-US" b="1" smtClean="0">
                <a:solidFill>
                  <a:schemeClr val="bg1"/>
                </a:solidFill>
                <a:latin typeface="Arial" panose="020B0604020202020204" pitchFamily="34" charset="0"/>
                <a:cs typeface="Arial" panose="020B0604020202020204" pitchFamily="34" charset="0"/>
              </a:rPr>
              <a:t>Moving Forward</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1135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313716" y="1127160"/>
            <a:ext cx="9144000" cy="69493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Moving Forward… </a:t>
            </a:r>
            <a:endParaRPr lang="en-US" sz="3600" b="1" dirty="0">
              <a:latin typeface="Arial" panose="020B0604020202020204" pitchFamily="34" charset="0"/>
              <a:cs typeface="Arial" panose="020B0604020202020204" pitchFamily="34" charset="0"/>
            </a:endParaRPr>
          </a:p>
        </p:txBody>
      </p:sp>
      <p:sp>
        <p:nvSpPr>
          <p:cNvPr id="2" name="Rectangle 1"/>
          <p:cNvSpPr/>
          <p:nvPr/>
        </p:nvSpPr>
        <p:spPr>
          <a:xfrm>
            <a:off x="313716" y="1822094"/>
            <a:ext cx="10972799" cy="4247317"/>
          </a:xfrm>
          <a:prstGeom prst="rect">
            <a:avLst/>
          </a:prstGeom>
        </p:spPr>
        <p:txBody>
          <a:bodyPr wrap="square">
            <a:spAutoFit/>
          </a:bodyPr>
          <a:lstStyle/>
          <a:p>
            <a:r>
              <a:rPr lang="en-US" b="1" dirty="0" smtClean="0">
                <a:solidFill>
                  <a:srgbClr val="000000"/>
                </a:solidFill>
                <a:latin typeface="Arial" panose="020B0604020202020204" pitchFamily="34" charset="0"/>
                <a:ea typeface="Calibri" panose="020F0502020204030204" pitchFamily="34" charset="0"/>
              </a:rPr>
              <a:t>Research and Data Management </a:t>
            </a:r>
            <a:r>
              <a:rPr lang="en-US" b="1" dirty="0" smtClean="0">
                <a:solidFill>
                  <a:srgbClr val="000000"/>
                </a:solidFill>
                <a:latin typeface="Arial" panose="020B0604020202020204" pitchFamily="34" charset="0"/>
                <a:ea typeface="Calibri" panose="020F0502020204030204" pitchFamily="34" charset="0"/>
              </a:rPr>
              <a:t>Sector will:</a:t>
            </a:r>
            <a:endParaRPr lang="en-US" b="1" dirty="0" smtClean="0">
              <a:solidFill>
                <a:srgbClr val="000000"/>
              </a:solidFill>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rPr>
              <a:t>C</a:t>
            </a:r>
            <a:r>
              <a:rPr lang="en-US" dirty="0" smtClean="0">
                <a:solidFill>
                  <a:srgbClr val="000000"/>
                </a:solidFill>
                <a:latin typeface="Arial" panose="020B0604020202020204" pitchFamily="34" charset="0"/>
                <a:ea typeface="Calibri" panose="020F0502020204030204" pitchFamily="34" charset="0"/>
              </a:rPr>
              <a:t>ontinue </a:t>
            </a:r>
            <a:r>
              <a:rPr lang="en-US" dirty="0">
                <a:solidFill>
                  <a:srgbClr val="000000"/>
                </a:solidFill>
                <a:latin typeface="Arial" panose="020B0604020202020204" pitchFamily="34" charset="0"/>
                <a:ea typeface="Calibri" panose="020F0502020204030204" pitchFamily="34" charset="0"/>
              </a:rPr>
              <a:t>various initiatives that move First Nations research priorities forward and advance First Nations data </a:t>
            </a:r>
            <a:r>
              <a:rPr lang="en-US" dirty="0" smtClean="0">
                <a:solidFill>
                  <a:srgbClr val="000000"/>
                </a:solidFill>
                <a:latin typeface="Arial" panose="020B0604020202020204" pitchFamily="34" charset="0"/>
                <a:ea typeface="Calibri" panose="020F0502020204030204" pitchFamily="34" charset="0"/>
              </a:rPr>
              <a:t>sovereignty</a:t>
            </a:r>
            <a:r>
              <a:rPr lang="en-US" dirty="0">
                <a:solidFill>
                  <a:srgbClr val="000000"/>
                </a:solidFill>
                <a:latin typeface="Arial" panose="020B0604020202020204" pitchFamily="34" charset="0"/>
                <a:ea typeface="Calibri" panose="020F0502020204030204" pitchFamily="34" charset="0"/>
              </a:rPr>
              <a:t>;</a:t>
            </a:r>
            <a:endParaRPr lang="en-US" dirty="0" smtClean="0">
              <a:solidFill>
                <a:srgbClr val="000000"/>
              </a:solidFill>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US" dirty="0" smtClean="0">
                <a:solidFill>
                  <a:srgbClr val="000000"/>
                </a:solidFill>
                <a:latin typeface="Arial" panose="020B0604020202020204" pitchFamily="34" charset="0"/>
                <a:ea typeface="Calibri" panose="020F0502020204030204" pitchFamily="34" charset="0"/>
              </a:rPr>
              <a:t>Continue to develop research </a:t>
            </a:r>
            <a:r>
              <a:rPr lang="en-US" dirty="0">
                <a:solidFill>
                  <a:srgbClr val="000000"/>
                </a:solidFill>
                <a:latin typeface="Arial" panose="020B0604020202020204" pitchFamily="34" charset="0"/>
                <a:ea typeface="Calibri" panose="020F0502020204030204" pitchFamily="34" charset="0"/>
              </a:rPr>
              <a:t>materials, guides and templates to assist First Nations in being engaged in community-based </a:t>
            </a:r>
            <a:r>
              <a:rPr lang="en-US" dirty="0" smtClean="0">
                <a:solidFill>
                  <a:srgbClr val="000000"/>
                </a:solidFill>
                <a:latin typeface="Arial" panose="020B0604020202020204" pitchFamily="34" charset="0"/>
                <a:ea typeface="Calibri" panose="020F0502020204030204" pitchFamily="34" charset="0"/>
              </a:rPr>
              <a:t>research</a:t>
            </a:r>
            <a:r>
              <a:rPr lang="en-US" dirty="0">
                <a:solidFill>
                  <a:srgbClr val="000000"/>
                </a:solidFill>
                <a:latin typeface="Arial" panose="020B0604020202020204" pitchFamily="34" charset="0"/>
                <a:ea typeface="Calibri" panose="020F0502020204030204" pitchFamily="34" charset="0"/>
              </a:rPr>
              <a:t>;</a:t>
            </a:r>
            <a:endParaRPr lang="en-US" dirty="0" smtClean="0">
              <a:solidFill>
                <a:srgbClr val="000000"/>
              </a:solidFill>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US" dirty="0" smtClean="0">
                <a:solidFill>
                  <a:srgbClr val="000000"/>
                </a:solidFill>
                <a:latin typeface="Arial" panose="020B0604020202020204" pitchFamily="34" charset="0"/>
                <a:ea typeface="Calibri" panose="020F0502020204030204" pitchFamily="34" charset="0"/>
              </a:rPr>
              <a:t>Update the </a:t>
            </a:r>
            <a:r>
              <a:rPr lang="en-US" dirty="0" smtClean="0">
                <a:solidFill>
                  <a:srgbClr val="000000"/>
                </a:solidFill>
                <a:latin typeface="Arial" panose="020B0604020202020204" pitchFamily="34" charset="0"/>
                <a:ea typeface="Calibri" panose="020F0502020204030204" pitchFamily="34" charset="0"/>
              </a:rPr>
              <a:t>COO RDM w</a:t>
            </a:r>
            <a:r>
              <a:rPr lang="en-US" dirty="0" smtClean="0">
                <a:solidFill>
                  <a:srgbClr val="000000"/>
                </a:solidFill>
                <a:latin typeface="Arial" panose="020B0604020202020204" pitchFamily="34" charset="0"/>
                <a:ea typeface="Calibri" panose="020F0502020204030204" pitchFamily="34" charset="0"/>
              </a:rPr>
              <a:t>ebsite to </a:t>
            </a:r>
            <a:r>
              <a:rPr lang="en-US" dirty="0">
                <a:solidFill>
                  <a:srgbClr val="000000"/>
                </a:solidFill>
                <a:latin typeface="Arial" panose="020B0604020202020204" pitchFamily="34" charset="0"/>
                <a:ea typeface="Calibri" panose="020F0502020204030204" pitchFamily="34" charset="0"/>
              </a:rPr>
              <a:t>showcase reports, projects, and valuable information, such as application processes. Initiatives will include continuing work in planning, partnerships and capacity, research, surveillance and knowledge mobilization, information and data governance, and data </a:t>
            </a:r>
            <a:r>
              <a:rPr lang="en-US" dirty="0" smtClean="0">
                <a:solidFill>
                  <a:srgbClr val="000000"/>
                </a:solidFill>
                <a:latin typeface="Arial" panose="020B0604020202020204" pitchFamily="34" charset="0"/>
                <a:ea typeface="Calibri" panose="020F0502020204030204" pitchFamily="34" charset="0"/>
              </a:rPr>
              <a:t>infrastructure</a:t>
            </a:r>
            <a:r>
              <a:rPr lang="en-US" dirty="0">
                <a:solidFill>
                  <a:srgbClr val="000000"/>
                </a:solidFill>
                <a:latin typeface="Arial" panose="020B0604020202020204" pitchFamily="34" charset="0"/>
                <a:ea typeface="Calibri" panose="020F0502020204030204" pitchFamily="34" charset="0"/>
              </a:rPr>
              <a:t>;</a:t>
            </a:r>
            <a:endParaRPr lang="en-CA"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dirty="0" smtClean="0">
                <a:solidFill>
                  <a:srgbClr val="000000"/>
                </a:solidFill>
                <a:latin typeface="Arial" panose="020B0604020202020204" pitchFamily="34" charset="0"/>
                <a:ea typeface="Calibri" panose="020F0502020204030204" pitchFamily="34" charset="0"/>
              </a:rPr>
              <a:t>Continue to </a:t>
            </a:r>
            <a:r>
              <a:rPr lang="en-US" dirty="0">
                <a:solidFill>
                  <a:srgbClr val="000000"/>
                </a:solidFill>
                <a:latin typeface="Arial" panose="020B0604020202020204" pitchFamily="34" charset="0"/>
                <a:ea typeface="Calibri" panose="020F0502020204030204" pitchFamily="34" charset="0"/>
              </a:rPr>
              <a:t>support other sectors and leadership through data sovereignty and by building an understanding of COO protocols and policy relating to First Nations research and data </a:t>
            </a:r>
            <a:r>
              <a:rPr lang="en-US" dirty="0" smtClean="0">
                <a:solidFill>
                  <a:srgbClr val="000000"/>
                </a:solidFill>
                <a:latin typeface="Arial" panose="020B0604020202020204" pitchFamily="34" charset="0"/>
                <a:ea typeface="Calibri" panose="020F0502020204030204" pitchFamily="34" charset="0"/>
              </a:rPr>
              <a:t>management</a:t>
            </a:r>
            <a:r>
              <a:rPr lang="en-US" dirty="0">
                <a:solidFill>
                  <a:srgbClr val="000000"/>
                </a:solidFill>
                <a:latin typeface="Arial" panose="020B0604020202020204" pitchFamily="34" charset="0"/>
                <a:ea typeface="Calibri" panose="020F0502020204030204" pitchFamily="34" charset="0"/>
              </a:rPr>
              <a:t>;</a:t>
            </a:r>
            <a:endParaRPr lang="en-US" dirty="0" smtClean="0">
              <a:solidFill>
                <a:srgbClr val="000000"/>
              </a:solidFill>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US" dirty="0" smtClean="0">
                <a:solidFill>
                  <a:srgbClr val="000000"/>
                </a:solidFill>
                <a:latin typeface="Arial" panose="020B0604020202020204" pitchFamily="34" charset="0"/>
                <a:ea typeface="Calibri" panose="020F0502020204030204" pitchFamily="34" charset="0"/>
              </a:rPr>
              <a:t>Help to </a:t>
            </a:r>
            <a:r>
              <a:rPr lang="en-US" dirty="0">
                <a:solidFill>
                  <a:srgbClr val="000000"/>
                </a:solidFill>
                <a:latin typeface="Arial" panose="020B0604020202020204" pitchFamily="34" charset="0"/>
                <a:ea typeface="Calibri" panose="020F0502020204030204" pitchFamily="34" charset="0"/>
              </a:rPr>
              <a:t>foster a collective approach to research and data management efforts within </a:t>
            </a:r>
            <a:r>
              <a:rPr lang="en-US" dirty="0" smtClean="0">
                <a:solidFill>
                  <a:srgbClr val="000000"/>
                </a:solidFill>
                <a:latin typeface="Arial" panose="020B0604020202020204" pitchFamily="34" charset="0"/>
                <a:ea typeface="Calibri" panose="020F0502020204030204" pitchFamily="34" charset="0"/>
              </a:rPr>
              <a:t>COO</a:t>
            </a:r>
            <a:r>
              <a:rPr lang="en-US" dirty="0" smtClean="0">
                <a:solidFill>
                  <a:srgbClr val="000000"/>
                </a:solidFill>
                <a:latin typeface="Arial" panose="020B0604020202020204" pitchFamily="34" charset="0"/>
                <a:ea typeface="Calibri" panose="020F0502020204030204" pitchFamily="34" charset="0"/>
              </a:rPr>
              <a:t>; and </a:t>
            </a:r>
            <a:endParaRPr lang="en-US" dirty="0" smtClean="0">
              <a:solidFill>
                <a:srgbClr val="000000"/>
              </a:solidFill>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rPr>
              <a:t>C</a:t>
            </a:r>
            <a:r>
              <a:rPr lang="en-US" dirty="0" smtClean="0">
                <a:solidFill>
                  <a:srgbClr val="000000"/>
                </a:solidFill>
                <a:latin typeface="Arial" panose="020B0604020202020204" pitchFamily="34" charset="0"/>
                <a:ea typeface="Calibri" panose="020F0502020204030204" pitchFamily="34" charset="0"/>
              </a:rPr>
              <a:t>ontinue </a:t>
            </a:r>
            <a:r>
              <a:rPr lang="en-US" dirty="0">
                <a:solidFill>
                  <a:srgbClr val="000000"/>
                </a:solidFill>
                <a:latin typeface="Arial" panose="020B0604020202020204" pitchFamily="34" charset="0"/>
                <a:ea typeface="Calibri" panose="020F0502020204030204" pitchFamily="34" charset="0"/>
              </a:rPr>
              <a:t>to secure </a:t>
            </a:r>
            <a:r>
              <a:rPr lang="en-US" dirty="0">
                <a:latin typeface="Arial" panose="020B0604020202020204" pitchFamily="34" charset="0"/>
                <a:ea typeface="Times New Roman" panose="02020603050405020304" pitchFamily="18" charset="0"/>
              </a:rPr>
              <a:t>sufficient and sustained funding and human resourcing to achieve its strategic priorities, plans, objectives and </a:t>
            </a:r>
            <a:r>
              <a:rPr lang="en-US" dirty="0" smtClean="0">
                <a:latin typeface="Arial" panose="020B0604020202020204" pitchFamily="34" charset="0"/>
                <a:ea typeface="Times New Roman" panose="02020603050405020304" pitchFamily="18" charset="0"/>
              </a:rPr>
              <a:t>activities to assist leadership and communities.</a:t>
            </a:r>
          </a:p>
          <a:p>
            <a:pPr marL="285750" indent="-285750">
              <a:buFont typeface="Arial" panose="020B0604020202020204" pitchFamily="34" charset="0"/>
              <a:buChar char="•"/>
            </a:pPr>
            <a:endParaRPr lang="en-CA"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86715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85494" y="1172452"/>
            <a:ext cx="9144000" cy="69493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Moving </a:t>
            </a:r>
            <a:r>
              <a:rPr lang="en-US" sz="3600" b="1" dirty="0" smtClean="0">
                <a:latin typeface="Arial" panose="020B0604020202020204" pitchFamily="34" charset="0"/>
                <a:cs typeface="Arial" panose="020B0604020202020204" pitchFamily="34" charset="0"/>
              </a:rPr>
              <a:t>Forward</a:t>
            </a:r>
            <a:r>
              <a:rPr lang="en-US" sz="3600" b="1" dirty="0" smtClean="0">
                <a:latin typeface="Arial" panose="020B0604020202020204" pitchFamily="34" charset="0"/>
                <a:cs typeface="Arial" panose="020B0604020202020204" pitchFamily="34" charset="0"/>
              </a:rPr>
              <a:t>… </a:t>
            </a:r>
            <a:endParaRPr lang="en-US" sz="3600" b="1" dirty="0">
              <a:latin typeface="Arial" panose="020B0604020202020204" pitchFamily="34" charset="0"/>
              <a:cs typeface="Arial" panose="020B0604020202020204" pitchFamily="34" charset="0"/>
            </a:endParaRPr>
          </a:p>
        </p:txBody>
      </p:sp>
      <p:sp>
        <p:nvSpPr>
          <p:cNvPr id="2" name="Rectangle 1"/>
          <p:cNvSpPr/>
          <p:nvPr/>
        </p:nvSpPr>
        <p:spPr>
          <a:xfrm>
            <a:off x="350807" y="2905220"/>
            <a:ext cx="10972799" cy="2246769"/>
          </a:xfrm>
          <a:prstGeom prst="rect">
            <a:avLst/>
          </a:prstGeom>
        </p:spPr>
        <p:txBody>
          <a:bodyPr wrap="square">
            <a:spAutoFit/>
          </a:bodyPr>
          <a:lstStyle/>
          <a:p>
            <a:pPr algn="ctr"/>
            <a:r>
              <a:rPr lang="en-US" sz="2800" b="1" i="1" u="sng" dirty="0" smtClean="0">
                <a:latin typeface="Arial" panose="020B0604020202020204" pitchFamily="34" charset="0"/>
                <a:ea typeface="Times New Roman" panose="02020603050405020304" pitchFamily="18" charset="0"/>
                <a:cs typeface="Arial" panose="020B0604020202020204" pitchFamily="34" charset="0"/>
              </a:rPr>
              <a:t>October 2023</a:t>
            </a:r>
          </a:p>
          <a:p>
            <a:pPr algn="ctr"/>
            <a:endParaRPr lang="en-US" sz="2800" b="1" i="1" u="sng" dirty="0" smtClean="0">
              <a:latin typeface="Arial" panose="020B0604020202020204" pitchFamily="34" charset="0"/>
              <a:ea typeface="Times New Roman" panose="02020603050405020304" pitchFamily="18" charset="0"/>
              <a:cs typeface="Arial" panose="020B0604020202020204" pitchFamily="34" charset="0"/>
            </a:endParaRPr>
          </a:p>
          <a:p>
            <a:pPr algn="ctr"/>
            <a:r>
              <a:rPr lang="en-US" sz="2800" b="1" i="1" dirty="0" smtClean="0">
                <a:latin typeface="Arial" panose="020B0604020202020204" pitchFamily="34" charset="0"/>
                <a:ea typeface="Times New Roman" panose="02020603050405020304" pitchFamily="18" charset="0"/>
                <a:cs typeface="Arial" panose="020B0604020202020204" pitchFamily="34" charset="0"/>
              </a:rPr>
              <a:t>The COO </a:t>
            </a:r>
            <a:r>
              <a:rPr lang="en-US" sz="2800" b="1" i="1" dirty="0" smtClean="0">
                <a:latin typeface="Arial" panose="020B0604020202020204" pitchFamily="34" charset="0"/>
                <a:ea typeface="Times New Roman" panose="02020603050405020304" pitchFamily="18" charset="0"/>
                <a:cs typeface="Arial" panose="020B0604020202020204" pitchFamily="34" charset="0"/>
              </a:rPr>
              <a:t>Research </a:t>
            </a:r>
            <a:r>
              <a:rPr lang="en-US" sz="2800" b="1" i="1" dirty="0" smtClean="0">
                <a:latin typeface="Arial" panose="020B0604020202020204" pitchFamily="34" charset="0"/>
                <a:ea typeface="Times New Roman" panose="02020603050405020304" pitchFamily="18" charset="0"/>
                <a:cs typeface="Arial" panose="020B0604020202020204" pitchFamily="34" charset="0"/>
              </a:rPr>
              <a:t>and Data Management </a:t>
            </a:r>
            <a:r>
              <a:rPr lang="en-US" sz="2800" b="1" i="1" dirty="0" smtClean="0">
                <a:latin typeface="Arial" panose="020B0604020202020204" pitchFamily="34" charset="0"/>
                <a:ea typeface="Times New Roman" panose="02020603050405020304" pitchFamily="18" charset="0"/>
                <a:cs typeface="Arial" panose="020B0604020202020204" pitchFamily="34" charset="0"/>
              </a:rPr>
              <a:t>Sector will </a:t>
            </a:r>
            <a:r>
              <a:rPr lang="en-US" sz="2800" b="1" i="1" dirty="0" smtClean="0">
                <a:latin typeface="Arial" panose="020B0604020202020204" pitchFamily="34" charset="0"/>
                <a:ea typeface="Times New Roman" panose="02020603050405020304" pitchFamily="18" charset="0"/>
                <a:cs typeface="Arial" panose="020B0604020202020204" pitchFamily="34" charset="0"/>
              </a:rPr>
              <a:t>be hosting a </a:t>
            </a:r>
            <a:r>
              <a:rPr lang="en-US" sz="2800" b="1" i="1" dirty="0" smtClean="0">
                <a:latin typeface="Arial" panose="020B0604020202020204" pitchFamily="34" charset="0"/>
                <a:ea typeface="Times New Roman" panose="02020603050405020304" pitchFamily="18" charset="0"/>
                <a:cs typeface="Arial" panose="020B0604020202020204" pitchFamily="34" charset="0"/>
              </a:rPr>
              <a:t>Peoples Conference: Showcasing </a:t>
            </a:r>
            <a:r>
              <a:rPr lang="en-US" sz="2800" b="1" i="1" dirty="0" smtClean="0">
                <a:latin typeface="Arial" panose="020B0604020202020204" pitchFamily="34" charset="0"/>
                <a:ea typeface="Times New Roman" panose="02020603050405020304" pitchFamily="18" charset="0"/>
                <a:cs typeface="Arial" panose="020B0604020202020204" pitchFamily="34" charset="0"/>
              </a:rPr>
              <a:t>Community Research </a:t>
            </a:r>
            <a:r>
              <a:rPr lang="en-US" sz="2800" b="1" i="1" dirty="0" smtClean="0">
                <a:latin typeface="Arial" panose="020B0604020202020204" pitchFamily="34" charset="0"/>
                <a:ea typeface="Times New Roman" panose="02020603050405020304" pitchFamily="18" charset="0"/>
                <a:cs typeface="Arial" panose="020B0604020202020204" pitchFamily="34" charset="0"/>
              </a:rPr>
              <a:t>Projects Workshops</a:t>
            </a:r>
            <a:r>
              <a:rPr lang="en-US" sz="2800" b="1" i="1" dirty="0">
                <a:latin typeface="Arial" panose="020B0604020202020204" pitchFamily="34" charset="0"/>
                <a:ea typeface="Times New Roman" panose="02020603050405020304" pitchFamily="18" charset="0"/>
                <a:cs typeface="Arial" panose="020B0604020202020204" pitchFamily="34" charset="0"/>
              </a:rPr>
              <a:t> </a:t>
            </a:r>
            <a:r>
              <a:rPr lang="en-US" sz="2800" b="1" i="1" dirty="0" smtClean="0">
                <a:latin typeface="Arial" panose="020B0604020202020204" pitchFamily="34" charset="0"/>
                <a:ea typeface="Times New Roman" panose="02020603050405020304" pitchFamily="18" charset="0"/>
                <a:cs typeface="Arial" panose="020B0604020202020204" pitchFamily="34" charset="0"/>
              </a:rPr>
              <a:t>and Guest </a:t>
            </a:r>
            <a:r>
              <a:rPr lang="en-US" sz="2800" b="1" i="1" dirty="0" smtClean="0">
                <a:latin typeface="Arial" panose="020B0604020202020204" pitchFamily="34" charset="0"/>
                <a:ea typeface="Times New Roman" panose="02020603050405020304" pitchFamily="18" charset="0"/>
                <a:cs typeface="Arial" panose="020B0604020202020204" pitchFamily="34" charset="0"/>
              </a:rPr>
              <a:t>Speakers</a:t>
            </a:r>
            <a:endParaRPr lang="en-CA" sz="2800" b="1" i="1" dirty="0">
              <a:latin typeface="Arial" panose="020B0604020202020204" pitchFamily="34" charset="0"/>
              <a:ea typeface="Times New Roman" panose="02020603050405020304" pitchFamily="18" charset="0"/>
              <a:cs typeface="Arial" panose="020B0604020202020204" pitchFamily="34" charset="0"/>
            </a:endParaRPr>
          </a:p>
        </p:txBody>
      </p:sp>
      <p:sp>
        <p:nvSpPr>
          <p:cNvPr id="5" name="Title 3"/>
          <p:cNvSpPr txBox="1">
            <a:spLocks/>
          </p:cNvSpPr>
          <p:nvPr/>
        </p:nvSpPr>
        <p:spPr>
          <a:xfrm>
            <a:off x="1265206" y="2038836"/>
            <a:ext cx="9144000" cy="69493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u="sng" dirty="0" smtClean="0">
                <a:solidFill>
                  <a:srgbClr val="C00000"/>
                </a:solidFill>
                <a:latin typeface="Arial" panose="020B0604020202020204" pitchFamily="34" charset="0"/>
                <a:cs typeface="Arial" panose="020B0604020202020204" pitchFamily="34" charset="0"/>
              </a:rPr>
              <a:t>Save the Date!</a:t>
            </a:r>
            <a:endParaRPr lang="en-US" sz="2800" b="1"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5659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766270" y="2232974"/>
            <a:ext cx="6889750" cy="3025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u="sng" dirty="0" smtClean="0">
                <a:solidFill>
                  <a:schemeClr val="bg1"/>
                </a:solidFill>
                <a:latin typeface="Arial" panose="020B0604020202020204" pitchFamily="34" charset="0"/>
                <a:cs typeface="Arial" panose="020B0604020202020204" pitchFamily="34" charset="0"/>
              </a:rPr>
              <a:t>For further information, please contact:</a:t>
            </a:r>
          </a:p>
          <a:p>
            <a:pPr algn="ctr"/>
            <a:endParaRPr lang="en-US" b="1" dirty="0" smtClean="0">
              <a:solidFill>
                <a:schemeClr val="bg1"/>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b="1" dirty="0" smtClean="0">
                <a:solidFill>
                  <a:schemeClr val="bg1"/>
                </a:solidFill>
                <a:latin typeface="Arial" panose="020B0604020202020204" pitchFamily="34" charset="0"/>
                <a:cs typeface="Arial" panose="020B0604020202020204" pitchFamily="34" charset="0"/>
              </a:rPr>
              <a:t>Carmen Jones, Director of Research and Data Management</a:t>
            </a:r>
            <a:endParaRPr lang="en-US" b="1" dirty="0" smtClean="0">
              <a:solidFill>
                <a:schemeClr val="bg1"/>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b="1" u="sng" dirty="0" smtClean="0">
                <a:solidFill>
                  <a:schemeClr val="bg1"/>
                </a:solidFill>
                <a:latin typeface="Arial" panose="020B0604020202020204" pitchFamily="34" charset="0"/>
                <a:cs typeface="Arial" panose="020B0604020202020204" pitchFamily="34" charset="0"/>
              </a:rPr>
              <a:t>Carmen.Jones</a:t>
            </a:r>
            <a:r>
              <a:rPr lang="en-US" b="1" u="sng" dirty="0" smtClean="0">
                <a:solidFill>
                  <a:schemeClr val="bg1"/>
                </a:solidFill>
                <a:latin typeface="Arial" panose="020B0604020202020204" pitchFamily="34" charset="0"/>
                <a:cs typeface="Arial" panose="020B0604020202020204" pitchFamily="34" charset="0"/>
              </a:rPr>
              <a:t>@coo.org</a:t>
            </a:r>
            <a:endParaRPr lang="en-US" b="1" u="sng" dirty="0" smtClean="0">
              <a:solidFill>
                <a:schemeClr val="bg1"/>
              </a:solidFill>
              <a:latin typeface="Arial" panose="020B0604020202020204" pitchFamily="34" charset="0"/>
              <a:cs typeface="Arial" panose="020B0604020202020204" pitchFamily="34" charset="0"/>
            </a:endParaRPr>
          </a:p>
          <a:p>
            <a:pPr algn="ctr"/>
            <a:endParaRPr lang="en-US"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8700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50943" y="2059463"/>
            <a:ext cx="6359943" cy="2123658"/>
          </a:xfrm>
          <a:prstGeom prst="rect">
            <a:avLst/>
          </a:prstGeom>
        </p:spPr>
        <p:txBody>
          <a:bodyPr wrap="square">
            <a:spAutoFit/>
          </a:bodyPr>
          <a:lstStyle/>
          <a:p>
            <a:pPr algn="ctr"/>
            <a:r>
              <a:rPr lang="en-US" sz="4400" b="1" dirty="0" smtClean="0">
                <a:solidFill>
                  <a:schemeClr val="bg1"/>
                </a:solidFill>
                <a:latin typeface="Arial" panose="020B0604020202020204" pitchFamily="34" charset="0"/>
                <a:cs typeface="Arial" panose="020B0604020202020204" pitchFamily="34" charset="0"/>
              </a:rPr>
              <a:t/>
            </a:r>
            <a:br>
              <a:rPr lang="en-US" sz="4400" b="1" dirty="0" smtClean="0">
                <a:solidFill>
                  <a:schemeClr val="bg1"/>
                </a:solidFill>
                <a:latin typeface="Arial" panose="020B0604020202020204" pitchFamily="34" charset="0"/>
                <a:cs typeface="Arial" panose="020B0604020202020204" pitchFamily="34" charset="0"/>
              </a:rPr>
            </a:br>
            <a:r>
              <a:rPr lang="en-US" sz="4400" b="1" dirty="0" smtClean="0">
                <a:solidFill>
                  <a:schemeClr val="bg1"/>
                </a:solidFill>
                <a:latin typeface="Arial" panose="020B0604020202020204" pitchFamily="34" charset="0"/>
                <a:cs typeface="Arial" panose="020B0604020202020204" pitchFamily="34" charset="0"/>
              </a:rPr>
              <a:t>Research and Data Management</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7703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0351" y="1849927"/>
            <a:ext cx="9748174" cy="3652246"/>
          </a:xfrm>
        </p:spPr>
        <p:txBody>
          <a:bodyPr>
            <a:normAutofit/>
          </a:bodyPr>
          <a:lstStyle/>
          <a:p>
            <a:pPr marL="0" indent="0" hangingPunct="0">
              <a:buNone/>
            </a:pPr>
            <a:r>
              <a:rPr lang="en-US" sz="2200" b="1" dirty="0"/>
              <a:t>OVERVIEW</a:t>
            </a:r>
            <a:r>
              <a:rPr lang="en-US" sz="2200" b="1" dirty="0" smtClean="0"/>
              <a:t>:</a:t>
            </a:r>
            <a:endParaRPr lang="en-CA" sz="2200" dirty="0"/>
          </a:p>
          <a:p>
            <a:pPr lvl="0" hangingPunct="0"/>
            <a:r>
              <a:rPr lang="en-US" sz="2200" dirty="0"/>
              <a:t>Build a research and data management system that respects the principles of OCAP®, the recommendations of the Truth and Reconciliation Commission (TRC) Report, and the United Nations </a:t>
            </a:r>
            <a:r>
              <a:rPr lang="en-US" sz="2200" dirty="0" smtClean="0"/>
              <a:t>Declaration </a:t>
            </a:r>
            <a:r>
              <a:rPr lang="en-US" sz="2200" dirty="0"/>
              <a:t>on the Rights of Indigenous People (UNDRIP); </a:t>
            </a:r>
            <a:endParaRPr lang="en-CA" sz="2200" dirty="0"/>
          </a:p>
          <a:p>
            <a:pPr lvl="0" hangingPunct="0"/>
            <a:r>
              <a:rPr lang="en-US" sz="2200" dirty="0"/>
              <a:t>Conduct research that is First Nations driven and that advances First Nations ways of knowing and data sovereignty; and </a:t>
            </a:r>
            <a:endParaRPr lang="en-CA" sz="2200" dirty="0"/>
          </a:p>
          <a:p>
            <a:pPr lvl="0" hangingPunct="0"/>
            <a:r>
              <a:rPr lang="en-US" sz="2200" dirty="0"/>
              <a:t>Create an environment of cooperation and partnership in First Nations research, data management and governance. </a:t>
            </a:r>
            <a:endParaRPr lang="en-CA" sz="2200" dirty="0"/>
          </a:p>
        </p:txBody>
      </p:sp>
      <p:sp>
        <p:nvSpPr>
          <p:cNvPr id="3" name="Text Placeholder 2"/>
          <p:cNvSpPr>
            <a:spLocks noGrp="1"/>
          </p:cNvSpPr>
          <p:nvPr>
            <p:ph type="body" sz="quarter" idx="11"/>
          </p:nvPr>
        </p:nvSpPr>
        <p:spPr/>
        <p:txBody>
          <a:bodyPr/>
          <a:lstStyle/>
          <a:p>
            <a:r>
              <a:rPr lang="en-US" b="1" dirty="0" smtClean="0"/>
              <a:t>Research and Data Management</a:t>
            </a:r>
            <a:endParaRPr lang="en-US" b="1" dirty="0"/>
          </a:p>
        </p:txBody>
      </p:sp>
    </p:spTree>
    <p:extLst>
      <p:ext uri="{BB962C8B-B14F-4D97-AF65-F5344CB8AC3E}">
        <p14:creationId xmlns:p14="http://schemas.microsoft.com/office/powerpoint/2010/main" val="2189933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330045" y="2560000"/>
            <a:ext cx="9144000" cy="1154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solidFill>
                  <a:schemeClr val="bg1"/>
                </a:solidFill>
                <a:latin typeface="Arial" panose="020B0604020202020204" pitchFamily="34" charset="0"/>
                <a:cs typeface="Arial" panose="020B0604020202020204" pitchFamily="34" charset="0"/>
              </a:rPr>
              <a:t>Accomplishments</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3359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0350" y="1849927"/>
            <a:ext cx="10500179" cy="3652246"/>
          </a:xfrm>
        </p:spPr>
        <p:txBody>
          <a:bodyPr>
            <a:noAutofit/>
          </a:bodyPr>
          <a:lstStyle/>
          <a:p>
            <a:pPr>
              <a:lnSpc>
                <a:spcPct val="120000"/>
              </a:lnSpc>
              <a:spcBef>
                <a:spcPts val="0"/>
              </a:spcBef>
            </a:pPr>
            <a:r>
              <a:rPr lang="en-US" sz="1800" b="1" dirty="0" smtClean="0"/>
              <a:t>First Nations Data Governance Strategy:</a:t>
            </a:r>
            <a:r>
              <a:rPr lang="en-US" sz="1800" dirty="0" smtClean="0"/>
              <a:t> </a:t>
            </a:r>
            <a:r>
              <a:rPr lang="en-US" sz="1800" dirty="0" smtClean="0"/>
              <a:t>To </a:t>
            </a:r>
            <a:r>
              <a:rPr lang="en-US" sz="1800" dirty="0" smtClean="0"/>
              <a:t>develop an Ontario First Nation Information Governance Centre </a:t>
            </a:r>
          </a:p>
          <a:p>
            <a:pPr>
              <a:lnSpc>
                <a:spcPct val="120000"/>
              </a:lnSpc>
              <a:spcBef>
                <a:spcPts val="0"/>
              </a:spcBef>
            </a:pPr>
            <a:r>
              <a:rPr lang="en-US" sz="1800" b="1" dirty="0" smtClean="0"/>
              <a:t>Ontario Health Data Council:</a:t>
            </a:r>
            <a:r>
              <a:rPr lang="en-US" sz="1800" dirty="0" smtClean="0"/>
              <a:t> </a:t>
            </a:r>
            <a:r>
              <a:rPr lang="en-US" sz="1800" dirty="0" smtClean="0"/>
              <a:t>The recognition </a:t>
            </a:r>
            <a:r>
              <a:rPr lang="en-US" sz="1800" dirty="0" smtClean="0"/>
              <a:t>that the Council respects First Nations rights to self-determination, including self-governance and their respective rights to First Nation health data sovereignty</a:t>
            </a:r>
          </a:p>
          <a:p>
            <a:pPr>
              <a:lnSpc>
                <a:spcPct val="120000"/>
              </a:lnSpc>
              <a:spcBef>
                <a:spcPts val="0"/>
              </a:spcBef>
            </a:pPr>
            <a:r>
              <a:rPr lang="en-US" sz="1800" b="1" dirty="0" smtClean="0"/>
              <a:t>COVID-19 Simulation Model:</a:t>
            </a:r>
            <a:r>
              <a:rPr lang="en-US" sz="1800" dirty="0" smtClean="0"/>
              <a:t> </a:t>
            </a:r>
            <a:r>
              <a:rPr lang="en-US" sz="1800" dirty="0" smtClean="0"/>
              <a:t>Created </a:t>
            </a:r>
            <a:r>
              <a:rPr lang="en-US" sz="1800" dirty="0" smtClean="0"/>
              <a:t>to help First Nations communities plan for changes to level of COVID-19 transmission</a:t>
            </a:r>
          </a:p>
          <a:p>
            <a:pPr>
              <a:lnSpc>
                <a:spcPct val="120000"/>
              </a:lnSpc>
              <a:spcBef>
                <a:spcPts val="0"/>
              </a:spcBef>
            </a:pPr>
            <a:r>
              <a:rPr lang="en-US" sz="1800" b="1" dirty="0" smtClean="0"/>
              <a:t>Lessons Learned Study COVID-19:</a:t>
            </a:r>
            <a:r>
              <a:rPr lang="en-US" sz="1800" dirty="0" smtClean="0"/>
              <a:t> </a:t>
            </a:r>
            <a:r>
              <a:rPr lang="en-US" sz="1800" dirty="0" smtClean="0"/>
              <a:t>Has </a:t>
            </a:r>
            <a:r>
              <a:rPr lang="en-US" sz="1800" dirty="0" smtClean="0"/>
              <a:t>been completed and </a:t>
            </a:r>
            <a:r>
              <a:rPr lang="en-US" sz="1800" dirty="0" smtClean="0"/>
              <a:t>will be made available </a:t>
            </a:r>
            <a:r>
              <a:rPr lang="en-US" sz="1800" dirty="0" smtClean="0"/>
              <a:t>at the ACA</a:t>
            </a:r>
          </a:p>
          <a:p>
            <a:pPr>
              <a:lnSpc>
                <a:spcPct val="120000"/>
              </a:lnSpc>
              <a:spcBef>
                <a:spcPts val="0"/>
              </a:spcBef>
            </a:pPr>
            <a:r>
              <a:rPr lang="en-US" sz="1800" b="1" dirty="0"/>
              <a:t>People’s </a:t>
            </a:r>
            <a:r>
              <a:rPr lang="en-US" sz="1800" b="1" dirty="0" smtClean="0"/>
              <a:t>Report </a:t>
            </a:r>
            <a:r>
              <a:rPr lang="en-US" sz="1800" b="1" dirty="0"/>
              <a:t>First Nations Labour and Employment Development </a:t>
            </a:r>
            <a:r>
              <a:rPr lang="en-US" sz="1800" b="1" dirty="0" smtClean="0"/>
              <a:t>2018-2020: </a:t>
            </a:r>
            <a:r>
              <a:rPr lang="en-US" sz="1800" dirty="0" smtClean="0"/>
              <a:t>I</a:t>
            </a:r>
            <a:r>
              <a:rPr lang="en-US" sz="1800" dirty="0" smtClean="0"/>
              <a:t>s </a:t>
            </a:r>
            <a:r>
              <a:rPr lang="en-US" sz="1800" dirty="0" smtClean="0"/>
              <a:t>available </a:t>
            </a:r>
            <a:r>
              <a:rPr lang="en-US" sz="1800" dirty="0" smtClean="0"/>
              <a:t>online</a:t>
            </a:r>
            <a:endParaRPr lang="en-US" sz="1800" dirty="0" smtClean="0"/>
          </a:p>
          <a:p>
            <a:pPr>
              <a:lnSpc>
                <a:spcPct val="120000"/>
              </a:lnSpc>
              <a:spcBef>
                <a:spcPts val="0"/>
              </a:spcBef>
            </a:pPr>
            <a:r>
              <a:rPr lang="en-US" sz="1800" b="1" dirty="0"/>
              <a:t>Institute for Clinical Evaluative Sciences (ICES</a:t>
            </a:r>
            <a:r>
              <a:rPr lang="en-US" sz="1800" b="1" dirty="0" smtClean="0"/>
              <a:t>):</a:t>
            </a:r>
            <a:r>
              <a:rPr lang="en-US" sz="1800" dirty="0" smtClean="0"/>
              <a:t> </a:t>
            </a:r>
            <a:r>
              <a:rPr lang="en-US" sz="1800" dirty="0" smtClean="0"/>
              <a:t>A </a:t>
            </a:r>
            <a:r>
              <a:rPr lang="en-US" sz="1800" dirty="0" smtClean="0"/>
              <a:t>second Data </a:t>
            </a:r>
            <a:r>
              <a:rPr lang="en-US" sz="1800" dirty="0"/>
              <a:t>Governance </a:t>
            </a:r>
            <a:r>
              <a:rPr lang="en-US" sz="1800" dirty="0" smtClean="0"/>
              <a:t>Agreement has </a:t>
            </a:r>
            <a:r>
              <a:rPr lang="en-US" sz="1800" dirty="0"/>
              <a:t>been signed for another ten </a:t>
            </a:r>
            <a:r>
              <a:rPr lang="en-US" sz="1800" dirty="0" smtClean="0"/>
              <a:t>years</a:t>
            </a:r>
            <a:endParaRPr lang="en-CA" sz="1800" dirty="0"/>
          </a:p>
          <a:p>
            <a:pPr>
              <a:lnSpc>
                <a:spcPct val="120000"/>
              </a:lnSpc>
              <a:spcBef>
                <a:spcPts val="0"/>
              </a:spcBef>
            </a:pPr>
            <a:endParaRPr lang="en-US" sz="1800" dirty="0" smtClean="0"/>
          </a:p>
          <a:p>
            <a:pPr>
              <a:lnSpc>
                <a:spcPct val="120000"/>
              </a:lnSpc>
              <a:spcBef>
                <a:spcPts val="0"/>
              </a:spcBef>
            </a:pPr>
            <a:endParaRPr lang="en-US" sz="1800" dirty="0"/>
          </a:p>
        </p:txBody>
      </p:sp>
      <p:sp>
        <p:nvSpPr>
          <p:cNvPr id="3" name="Text Placeholder 2"/>
          <p:cNvSpPr>
            <a:spLocks noGrp="1"/>
          </p:cNvSpPr>
          <p:nvPr>
            <p:ph type="body" sz="quarter" idx="11"/>
          </p:nvPr>
        </p:nvSpPr>
        <p:spPr/>
        <p:txBody>
          <a:bodyPr/>
          <a:lstStyle/>
          <a:p>
            <a:r>
              <a:rPr lang="en-US" b="1" dirty="0" smtClean="0"/>
              <a:t>Key Accomplishments:</a:t>
            </a:r>
          </a:p>
          <a:p>
            <a:endParaRPr lang="en-US" dirty="0"/>
          </a:p>
        </p:txBody>
      </p:sp>
    </p:spTree>
    <p:extLst>
      <p:ext uri="{BB962C8B-B14F-4D97-AF65-F5344CB8AC3E}">
        <p14:creationId xmlns:p14="http://schemas.microsoft.com/office/powerpoint/2010/main" val="742826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3952973" y="2494012"/>
            <a:ext cx="9144000" cy="1154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solidFill>
                  <a:schemeClr val="bg1"/>
                </a:solidFill>
                <a:latin typeface="Arial" panose="020B0604020202020204" pitchFamily="34" charset="0"/>
                <a:cs typeface="Arial" panose="020B0604020202020204" pitchFamily="34" charset="0"/>
              </a:rPr>
              <a:t>Highlights and Updates</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1882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0350" y="1849927"/>
            <a:ext cx="10255250" cy="4012030"/>
          </a:xfrm>
        </p:spPr>
        <p:txBody>
          <a:bodyPr>
            <a:normAutofit/>
          </a:bodyPr>
          <a:lstStyle/>
          <a:p>
            <a:pPr marL="0" indent="0" hangingPunct="0">
              <a:spcAft>
                <a:spcPts val="600"/>
              </a:spcAft>
              <a:buNone/>
            </a:pPr>
            <a:r>
              <a:rPr lang="en-US" sz="2100" dirty="0" smtClean="0"/>
              <a:t>This </a:t>
            </a:r>
            <a:r>
              <a:rPr lang="en-US" sz="2100" dirty="0"/>
              <a:t>strategic plan includes five </a:t>
            </a:r>
            <a:r>
              <a:rPr lang="en-US" sz="2100" dirty="0" smtClean="0"/>
              <a:t>strategic </a:t>
            </a:r>
            <a:r>
              <a:rPr lang="en-US" sz="2100" dirty="0" smtClean="0"/>
              <a:t>d</a:t>
            </a:r>
            <a:r>
              <a:rPr lang="en-US" sz="2100" dirty="0" smtClean="0"/>
              <a:t>irections, </a:t>
            </a:r>
            <a:r>
              <a:rPr lang="en-US" sz="2100" dirty="0"/>
              <a:t>noted as follows:</a:t>
            </a:r>
            <a:endParaRPr lang="en-CA" sz="2100" dirty="0"/>
          </a:p>
          <a:p>
            <a:pPr marL="914400" lvl="1" indent="-457200" hangingPunct="0">
              <a:buFont typeface="+mj-lt"/>
              <a:buAutoNum type="arabicPeriod"/>
            </a:pPr>
            <a:r>
              <a:rPr lang="en-US" sz="2000" dirty="0">
                <a:latin typeface="Arial" panose="020B0604020202020204" pitchFamily="34" charset="0"/>
                <a:cs typeface="Arial" panose="020B0604020202020204" pitchFamily="34" charset="0"/>
              </a:rPr>
              <a:t>Assert First Nations data </a:t>
            </a:r>
            <a:r>
              <a:rPr lang="en-US" sz="2000" dirty="0" smtClean="0">
                <a:latin typeface="Arial" panose="020B0604020202020204" pitchFamily="34" charset="0"/>
                <a:cs typeface="Arial" panose="020B0604020202020204" pitchFamily="34" charset="0"/>
              </a:rPr>
              <a:t>sovereignty;</a:t>
            </a:r>
            <a:endParaRPr lang="en-CA" sz="2000" dirty="0">
              <a:latin typeface="Arial" panose="020B0604020202020204" pitchFamily="34" charset="0"/>
              <a:cs typeface="Arial" panose="020B0604020202020204" pitchFamily="34" charset="0"/>
            </a:endParaRPr>
          </a:p>
          <a:p>
            <a:pPr marL="914400" lvl="1" indent="-457200" hangingPunct="0">
              <a:buFont typeface="+mj-lt"/>
              <a:buAutoNum type="arabicPeriod"/>
            </a:pPr>
            <a:r>
              <a:rPr lang="en-US" sz="2000" dirty="0">
                <a:latin typeface="Arial" panose="020B0604020202020204" pitchFamily="34" charset="0"/>
                <a:cs typeface="Arial" panose="020B0604020202020204" pitchFamily="34" charset="0"/>
              </a:rPr>
              <a:t>Strengthen and expand capacity in research and data </a:t>
            </a:r>
            <a:r>
              <a:rPr lang="en-US" sz="2000" dirty="0" smtClean="0">
                <a:latin typeface="Arial" panose="020B0604020202020204" pitchFamily="34" charset="0"/>
                <a:cs typeface="Arial" panose="020B0604020202020204" pitchFamily="34" charset="0"/>
              </a:rPr>
              <a:t>management;</a:t>
            </a:r>
            <a:endParaRPr lang="en-CA" sz="2000" dirty="0">
              <a:latin typeface="Arial" panose="020B0604020202020204" pitchFamily="34" charset="0"/>
              <a:cs typeface="Arial" panose="020B0604020202020204" pitchFamily="34" charset="0"/>
            </a:endParaRPr>
          </a:p>
          <a:p>
            <a:pPr marL="914400" lvl="1" indent="-457200" hangingPunct="0">
              <a:buFont typeface="+mj-lt"/>
              <a:buAutoNum type="arabicPeriod"/>
            </a:pPr>
            <a:r>
              <a:rPr lang="en-US" sz="2000" dirty="0">
                <a:latin typeface="Arial" panose="020B0604020202020204" pitchFamily="34" charset="0"/>
                <a:cs typeface="Arial" panose="020B0604020202020204" pitchFamily="34" charset="0"/>
              </a:rPr>
              <a:t>Expand the impact of First Nations knowledge on research and data management </a:t>
            </a:r>
            <a:r>
              <a:rPr lang="en-US" sz="2000" dirty="0" smtClean="0">
                <a:latin typeface="Arial" panose="020B0604020202020204" pitchFamily="34" charset="0"/>
                <a:cs typeface="Arial" panose="020B0604020202020204" pitchFamily="34" charset="0"/>
              </a:rPr>
              <a:t>practices;</a:t>
            </a:r>
            <a:endParaRPr lang="en-CA" sz="2000" dirty="0">
              <a:latin typeface="Arial" panose="020B0604020202020204" pitchFamily="34" charset="0"/>
              <a:cs typeface="Arial" panose="020B0604020202020204" pitchFamily="34" charset="0"/>
            </a:endParaRPr>
          </a:p>
          <a:p>
            <a:pPr marL="914400" lvl="1" indent="-457200" hangingPunct="0">
              <a:buFont typeface="+mj-lt"/>
              <a:buAutoNum type="arabicPeriod"/>
            </a:pPr>
            <a:r>
              <a:rPr lang="en-US" sz="2000" dirty="0">
                <a:latin typeface="Arial" panose="020B0604020202020204" pitchFamily="34" charset="0"/>
                <a:cs typeface="Arial" panose="020B0604020202020204" pitchFamily="34" charset="0"/>
              </a:rPr>
              <a:t>Foster a collective approach to research and data management within the </a:t>
            </a:r>
            <a:r>
              <a:rPr lang="en-US" sz="2000" dirty="0" smtClean="0">
                <a:latin typeface="Arial" panose="020B0604020202020204" pitchFamily="34" charset="0"/>
                <a:cs typeface="Arial" panose="020B0604020202020204" pitchFamily="34" charset="0"/>
              </a:rPr>
              <a:t>COO; and</a:t>
            </a:r>
            <a:endParaRPr lang="en-CA" sz="2000" dirty="0">
              <a:latin typeface="Arial" panose="020B0604020202020204" pitchFamily="34" charset="0"/>
              <a:cs typeface="Arial" panose="020B0604020202020204" pitchFamily="34" charset="0"/>
            </a:endParaRPr>
          </a:p>
          <a:p>
            <a:pPr marL="914400" lvl="1" indent="-457200" hangingPunct="0">
              <a:buFont typeface="+mj-lt"/>
              <a:buAutoNum type="arabicPeriod"/>
            </a:pPr>
            <a:r>
              <a:rPr lang="en-US" sz="2000" dirty="0">
                <a:latin typeface="Arial" panose="020B0604020202020204" pitchFamily="34" charset="0"/>
                <a:cs typeface="Arial" panose="020B0604020202020204" pitchFamily="34" charset="0"/>
              </a:rPr>
              <a:t>Advocate for sufficient and sustained funding as directed by the </a:t>
            </a:r>
            <a:r>
              <a:rPr lang="en-US" sz="2000" dirty="0" smtClean="0">
                <a:latin typeface="Arial" panose="020B0604020202020204" pitchFamily="34" charset="0"/>
                <a:cs typeface="Arial" panose="020B0604020202020204" pitchFamily="34" charset="0"/>
              </a:rPr>
              <a:t>Leadership.</a:t>
            </a:r>
            <a:endParaRPr lang="en-CA" sz="2000" dirty="0">
              <a:latin typeface="Arial" panose="020B0604020202020204" pitchFamily="34" charset="0"/>
              <a:cs typeface="Arial" panose="020B0604020202020204" pitchFamily="34" charset="0"/>
            </a:endParaRPr>
          </a:p>
          <a:p>
            <a:pPr marL="0" indent="0">
              <a:buNone/>
            </a:pPr>
            <a:r>
              <a:rPr lang="en-US" sz="2100" dirty="0" smtClean="0"/>
              <a:t>The Plan outlines three area with Leads: Survey Coordination, Research Navigation and Data Support and </a:t>
            </a:r>
            <a:r>
              <a:rPr lang="en-US" sz="2100" dirty="0" smtClean="0"/>
              <a:t>Surveillance. The Leads will work together within </a:t>
            </a:r>
            <a:r>
              <a:rPr lang="en-US" sz="2100" dirty="0" smtClean="0"/>
              <a:t>the COO Secretariat on harmonization of policies, process and research protocols. </a:t>
            </a:r>
            <a:endParaRPr lang="en-US" sz="2100" dirty="0"/>
          </a:p>
        </p:txBody>
      </p:sp>
      <p:sp>
        <p:nvSpPr>
          <p:cNvPr id="3" name="Text Placeholder 2"/>
          <p:cNvSpPr>
            <a:spLocks noGrp="1"/>
          </p:cNvSpPr>
          <p:nvPr>
            <p:ph type="body" sz="quarter" idx="11"/>
          </p:nvPr>
        </p:nvSpPr>
        <p:spPr>
          <a:xfrm>
            <a:off x="260349" y="1076814"/>
            <a:ext cx="10614479" cy="773113"/>
          </a:xfrm>
        </p:spPr>
        <p:txBody>
          <a:bodyPr>
            <a:noAutofit/>
          </a:bodyPr>
          <a:lstStyle/>
          <a:p>
            <a:r>
              <a:rPr lang="en-US" b="1" dirty="0"/>
              <a:t>Research and Data Management Strategic </a:t>
            </a:r>
            <a:r>
              <a:rPr lang="en-US" b="1" dirty="0" smtClean="0"/>
              <a:t>Plan</a:t>
            </a:r>
            <a:endParaRPr lang="en-US" b="1" dirty="0"/>
          </a:p>
        </p:txBody>
      </p:sp>
    </p:spTree>
    <p:extLst>
      <p:ext uri="{BB962C8B-B14F-4D97-AF65-F5344CB8AC3E}">
        <p14:creationId xmlns:p14="http://schemas.microsoft.com/office/powerpoint/2010/main" val="422650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0349" y="1849927"/>
            <a:ext cx="10100130" cy="3963044"/>
          </a:xfrm>
        </p:spPr>
        <p:txBody>
          <a:bodyPr>
            <a:noAutofit/>
          </a:bodyPr>
          <a:lstStyle/>
          <a:p>
            <a:pPr marL="0" indent="0">
              <a:buNone/>
            </a:pPr>
            <a:r>
              <a:rPr lang="en-US" b="1" dirty="0" smtClean="0"/>
              <a:t>Regional Health Survey: </a:t>
            </a:r>
            <a:r>
              <a:rPr lang="en-US" dirty="0" smtClean="0"/>
              <a:t>Phase IV of the RHS has been funded and will be heading into the field in September 2023. </a:t>
            </a:r>
            <a:r>
              <a:rPr lang="en-US" dirty="0" smtClean="0"/>
              <a:t>Chiefs </a:t>
            </a:r>
            <a:r>
              <a:rPr lang="en-US" dirty="0" smtClean="0"/>
              <a:t>of Ontario will be working with communities to implement the survey.</a:t>
            </a:r>
          </a:p>
          <a:p>
            <a:pPr marL="0" indent="0">
              <a:buNone/>
            </a:pPr>
            <a:r>
              <a:rPr lang="en-US" b="1" dirty="0" smtClean="0"/>
              <a:t>Social Survey: </a:t>
            </a:r>
            <a:r>
              <a:rPr lang="en-US" dirty="0" smtClean="0"/>
              <a:t>Currently in its preliminary </a:t>
            </a:r>
            <a:r>
              <a:rPr lang="en-US" dirty="0"/>
              <a:t>stages of </a:t>
            </a:r>
            <a:r>
              <a:rPr lang="en-US" dirty="0" smtClean="0"/>
              <a:t>development. It </a:t>
            </a:r>
            <a:r>
              <a:rPr lang="en-US" dirty="0"/>
              <a:t>is expected to be launched in late 2024 as the third and final portion of two series of surveys: (1) First Nation Regional Early Childhood, Education and Employment survey, and (2) First Nation </a:t>
            </a:r>
            <a:r>
              <a:rPr lang="en-US" dirty="0" err="1"/>
              <a:t>Labour</a:t>
            </a:r>
            <a:r>
              <a:rPr lang="en-US" dirty="0"/>
              <a:t> and Employment Development survey. The First Nations Information Governance Centre is spearheading this survey, and a timeline for the work is in progress</a:t>
            </a:r>
            <a:r>
              <a:rPr lang="en-US" dirty="0" smtClean="0"/>
              <a:t>.</a:t>
            </a:r>
          </a:p>
          <a:p>
            <a:pPr marL="0" indent="0">
              <a:buNone/>
            </a:pPr>
            <a:r>
              <a:rPr lang="en-US" b="1" dirty="0"/>
              <a:t>Intergenerational Impacts of Diabetes among First Nations Mothers and </a:t>
            </a:r>
            <a:r>
              <a:rPr lang="en-US" b="1" dirty="0" smtClean="0"/>
              <a:t>Children: </a:t>
            </a:r>
            <a:r>
              <a:rPr lang="en-US" dirty="0" smtClean="0"/>
              <a:t>Chiefs of Ontario is a co-investigator on the project. This project is a sub-study from the Diabetes project that was completed in 2019. The project will look at First </a:t>
            </a:r>
            <a:r>
              <a:rPr lang="en-US" dirty="0"/>
              <a:t>Nation mother’s diagnosis of diabetes </a:t>
            </a:r>
            <a:r>
              <a:rPr lang="en-US" dirty="0" smtClean="0"/>
              <a:t>will impact </a:t>
            </a:r>
            <a:r>
              <a:rPr lang="en-US" dirty="0"/>
              <a:t>the risk of diabetes to her children. </a:t>
            </a:r>
            <a:endParaRPr lang="en-CA" dirty="0"/>
          </a:p>
          <a:p>
            <a:pPr marL="0" indent="0">
              <a:buNone/>
            </a:pPr>
            <a:endParaRPr lang="en-US" dirty="0" smtClean="0"/>
          </a:p>
          <a:p>
            <a:pPr marL="0" indent="0">
              <a:buNone/>
            </a:pPr>
            <a:endParaRPr lang="en-US" dirty="0"/>
          </a:p>
          <a:p>
            <a:pPr marL="0" indent="0">
              <a:buNone/>
            </a:pPr>
            <a:endParaRPr lang="en-CA" dirty="0"/>
          </a:p>
          <a:p>
            <a:pPr marL="0" indent="0">
              <a:buNone/>
            </a:pPr>
            <a:endParaRPr lang="en-US" b="1" dirty="0"/>
          </a:p>
        </p:txBody>
      </p:sp>
      <p:sp>
        <p:nvSpPr>
          <p:cNvPr id="3" name="Text Placeholder 2"/>
          <p:cNvSpPr>
            <a:spLocks noGrp="1"/>
          </p:cNvSpPr>
          <p:nvPr>
            <p:ph type="body" sz="quarter" idx="11"/>
          </p:nvPr>
        </p:nvSpPr>
        <p:spPr>
          <a:xfrm>
            <a:off x="260349" y="1076814"/>
            <a:ext cx="9487807" cy="773113"/>
          </a:xfrm>
        </p:spPr>
        <p:txBody>
          <a:bodyPr>
            <a:noAutofit/>
          </a:bodyPr>
          <a:lstStyle/>
          <a:p>
            <a:r>
              <a:rPr lang="en-US" b="1" dirty="0" smtClean="0"/>
              <a:t>Surveys - Research </a:t>
            </a:r>
            <a:r>
              <a:rPr lang="en-US" b="1" dirty="0"/>
              <a:t>Projects and Reports</a:t>
            </a:r>
            <a:endParaRPr lang="en-CA" dirty="0"/>
          </a:p>
          <a:p>
            <a:pPr>
              <a:lnSpc>
                <a:spcPct val="100000"/>
              </a:lnSpc>
            </a:pPr>
            <a:endParaRPr lang="en-CA" dirty="0"/>
          </a:p>
          <a:p>
            <a:endParaRPr lang="en-US" dirty="0"/>
          </a:p>
        </p:txBody>
      </p:sp>
    </p:spTree>
    <p:extLst>
      <p:ext uri="{BB962C8B-B14F-4D97-AF65-F5344CB8AC3E}">
        <p14:creationId xmlns:p14="http://schemas.microsoft.com/office/powerpoint/2010/main" val="4148855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4326" y="1716587"/>
            <a:ext cx="10625818" cy="5068110"/>
          </a:xfrm>
        </p:spPr>
        <p:txBody>
          <a:bodyPr>
            <a:noAutofit/>
          </a:bodyPr>
          <a:lstStyle/>
          <a:p>
            <a:pPr>
              <a:lnSpc>
                <a:spcPct val="100000"/>
              </a:lnSpc>
              <a:spcBef>
                <a:spcPts val="0"/>
              </a:spcBef>
            </a:pPr>
            <a:r>
              <a:rPr lang="en-US" sz="1700" b="1" dirty="0"/>
              <a:t>First Nations Data Governance </a:t>
            </a:r>
            <a:r>
              <a:rPr lang="en-US" sz="1700" b="1" dirty="0" smtClean="0"/>
              <a:t>Committee: </a:t>
            </a:r>
            <a:r>
              <a:rPr lang="en-US" sz="1700" dirty="0" smtClean="0"/>
              <a:t>Continuing to </a:t>
            </a:r>
            <a:r>
              <a:rPr lang="en-US" sz="1700" dirty="0" smtClean="0"/>
              <a:t>review </a:t>
            </a:r>
            <a:r>
              <a:rPr lang="en-US" sz="1700" dirty="0"/>
              <a:t>research applications</a:t>
            </a:r>
            <a:r>
              <a:rPr lang="en-US" sz="1700" dirty="0" smtClean="0"/>
              <a:t>. </a:t>
            </a:r>
            <a:r>
              <a:rPr lang="en-US" sz="1700" dirty="0" smtClean="0"/>
              <a:t>The </a:t>
            </a:r>
            <a:r>
              <a:rPr lang="en-US" sz="1700" dirty="0"/>
              <a:t>Data Governance Committee reviewed the Knowledge to Action document, which is </a:t>
            </a:r>
            <a:r>
              <a:rPr lang="en-US" sz="1700" dirty="0" smtClean="0"/>
              <a:t>intended </a:t>
            </a:r>
            <a:r>
              <a:rPr lang="en-US" sz="1700" dirty="0"/>
              <a:t>to guide researchers</a:t>
            </a:r>
            <a:r>
              <a:rPr lang="en-US" sz="1700" dirty="0" smtClean="0"/>
              <a:t>. </a:t>
            </a:r>
          </a:p>
          <a:p>
            <a:pPr>
              <a:lnSpc>
                <a:spcPct val="100000"/>
              </a:lnSpc>
              <a:spcBef>
                <a:spcPts val="0"/>
              </a:spcBef>
            </a:pPr>
            <a:r>
              <a:rPr lang="en-US" sz="1700" b="1" dirty="0" smtClean="0"/>
              <a:t>Monitoring:</a:t>
            </a:r>
            <a:r>
              <a:rPr lang="en-US" sz="1700" b="1" dirty="0"/>
              <a:t> </a:t>
            </a:r>
            <a:r>
              <a:rPr lang="en-US" sz="1700" dirty="0" smtClean="0"/>
              <a:t>Continuing to </a:t>
            </a:r>
            <a:r>
              <a:rPr lang="en-US" sz="1700" dirty="0"/>
              <a:t>monitor governments and organizations in their use and collection of First Nations data and bring to the attention of First Nations </a:t>
            </a:r>
            <a:r>
              <a:rPr lang="en-US" sz="1700" dirty="0" smtClean="0"/>
              <a:t>Leadership, </a:t>
            </a:r>
            <a:r>
              <a:rPr lang="en-US" sz="1700" dirty="0"/>
              <a:t>whenever possible</a:t>
            </a:r>
            <a:r>
              <a:rPr lang="en-US" sz="1700" dirty="0" smtClean="0"/>
              <a:t>.</a:t>
            </a:r>
          </a:p>
          <a:p>
            <a:pPr>
              <a:lnSpc>
                <a:spcPct val="100000"/>
              </a:lnSpc>
              <a:spcBef>
                <a:spcPts val="0"/>
              </a:spcBef>
            </a:pPr>
            <a:r>
              <a:rPr lang="en-US" sz="1700" b="1" dirty="0"/>
              <a:t>Alliance </a:t>
            </a:r>
            <a:r>
              <a:rPr lang="en-US" sz="1700" b="1" dirty="0" smtClean="0"/>
              <a:t>Model: </a:t>
            </a:r>
            <a:r>
              <a:rPr lang="en-US" sz="1700" dirty="0" smtClean="0"/>
              <a:t>Ontario has discussed through the Ontario Health Data Council a data authority </a:t>
            </a:r>
            <a:r>
              <a:rPr lang="en-US" sz="1700" dirty="0"/>
              <a:t>to manage and facilitate access to </a:t>
            </a:r>
            <a:r>
              <a:rPr lang="en-US" sz="1700" dirty="0" smtClean="0"/>
              <a:t>data </a:t>
            </a:r>
            <a:r>
              <a:rPr lang="en-US" sz="1700" dirty="0"/>
              <a:t>in Ontario. The purpose of this project is to explore a possible relationship and organizing structure(s) between First Nations in Ontario and a provincial </a:t>
            </a:r>
            <a:r>
              <a:rPr lang="en-US" sz="1700" dirty="0" smtClean="0"/>
              <a:t>data </a:t>
            </a:r>
            <a:r>
              <a:rPr lang="en-US" sz="1700" dirty="0"/>
              <a:t>authority based on the First Nations tradition of governance through alliance. </a:t>
            </a:r>
            <a:endParaRPr lang="en-CA" sz="1700" dirty="0"/>
          </a:p>
          <a:p>
            <a:pPr hangingPunct="0">
              <a:lnSpc>
                <a:spcPct val="100000"/>
              </a:lnSpc>
              <a:spcBef>
                <a:spcPts val="0"/>
              </a:spcBef>
            </a:pPr>
            <a:r>
              <a:rPr lang="en-US" sz="1700" b="1" dirty="0" smtClean="0"/>
              <a:t>First </a:t>
            </a:r>
            <a:r>
              <a:rPr lang="en-US" sz="1700" b="1" dirty="0"/>
              <a:t>Nations and Artificial </a:t>
            </a:r>
            <a:r>
              <a:rPr lang="en-US" sz="1700" b="1" dirty="0" smtClean="0"/>
              <a:t>Intelligence</a:t>
            </a:r>
            <a:r>
              <a:rPr lang="en-US" sz="1700" b="1" dirty="0" smtClean="0"/>
              <a:t>:</a:t>
            </a:r>
            <a:r>
              <a:rPr lang="en-US" sz="1700" b="1" dirty="0"/>
              <a:t> </a:t>
            </a:r>
            <a:r>
              <a:rPr lang="en-US" sz="1700" dirty="0" smtClean="0"/>
              <a:t>The </a:t>
            </a:r>
            <a:r>
              <a:rPr lang="en-US" sz="1700" dirty="0"/>
              <a:t>purpose of this project is to examine First Nations issues and concerns regarding artificial intelligence (AI), with attention being given to AI and ethics</a:t>
            </a:r>
            <a:r>
              <a:rPr lang="en-US" sz="1700" dirty="0" smtClean="0"/>
              <a:t>.</a:t>
            </a:r>
          </a:p>
          <a:p>
            <a:pPr hangingPunct="0">
              <a:lnSpc>
                <a:spcPct val="100000"/>
              </a:lnSpc>
              <a:spcBef>
                <a:spcPts val="0"/>
              </a:spcBef>
            </a:pPr>
            <a:r>
              <a:rPr lang="en-US" sz="1700" b="1" dirty="0"/>
              <a:t>The Great Footstep: A First Nation Language Translation </a:t>
            </a:r>
            <a:r>
              <a:rPr lang="en-US" sz="1700" b="1" dirty="0" smtClean="0"/>
              <a:t>Project: </a:t>
            </a:r>
            <a:r>
              <a:rPr lang="en-US" sz="1700" dirty="0" smtClean="0"/>
              <a:t>When </a:t>
            </a:r>
            <a:r>
              <a:rPr lang="en-US" sz="1700" dirty="0"/>
              <a:t>we return to First Nation languages to understand concepts identified in the English language, a shift in understanding can occur. That shift can be an important alignment in cultural perspectives. In this language translation project, a translation of the words “data governance” was sought from an Elder on the COO Data Governance Committee. </a:t>
            </a:r>
            <a:endParaRPr lang="en-CA" sz="1700" dirty="0"/>
          </a:p>
          <a:p>
            <a:pPr marL="0" indent="0" hangingPunct="0">
              <a:lnSpc>
                <a:spcPct val="100000"/>
              </a:lnSpc>
              <a:spcBef>
                <a:spcPts val="0"/>
              </a:spcBef>
              <a:buNone/>
            </a:pPr>
            <a:r>
              <a:rPr lang="en-US" sz="1700" dirty="0"/>
              <a:t/>
            </a:r>
            <a:br>
              <a:rPr lang="en-US" sz="1700" dirty="0"/>
            </a:br>
            <a:endParaRPr lang="en-CA" sz="1700" dirty="0"/>
          </a:p>
          <a:p>
            <a:pPr hangingPunct="0">
              <a:lnSpc>
                <a:spcPct val="100000"/>
              </a:lnSpc>
              <a:spcBef>
                <a:spcPts val="0"/>
              </a:spcBef>
            </a:pPr>
            <a:endParaRPr lang="en-CA" sz="1700" dirty="0"/>
          </a:p>
          <a:p>
            <a:pPr>
              <a:lnSpc>
                <a:spcPct val="100000"/>
              </a:lnSpc>
              <a:spcBef>
                <a:spcPts val="0"/>
              </a:spcBef>
            </a:pPr>
            <a:endParaRPr lang="en-CA" sz="1700" dirty="0"/>
          </a:p>
          <a:p>
            <a:pPr>
              <a:lnSpc>
                <a:spcPct val="100000"/>
              </a:lnSpc>
              <a:spcBef>
                <a:spcPts val="0"/>
              </a:spcBef>
            </a:pPr>
            <a:endParaRPr lang="en-CA" sz="1700" dirty="0"/>
          </a:p>
          <a:p>
            <a:pPr>
              <a:lnSpc>
                <a:spcPct val="100000"/>
              </a:lnSpc>
              <a:spcBef>
                <a:spcPts val="0"/>
              </a:spcBef>
            </a:pPr>
            <a:endParaRPr lang="en-US" sz="1700" dirty="0"/>
          </a:p>
        </p:txBody>
      </p:sp>
      <p:sp>
        <p:nvSpPr>
          <p:cNvPr id="3" name="Text Placeholder 2"/>
          <p:cNvSpPr>
            <a:spLocks noGrp="1"/>
          </p:cNvSpPr>
          <p:nvPr>
            <p:ph type="body" sz="quarter" idx="11"/>
          </p:nvPr>
        </p:nvSpPr>
        <p:spPr>
          <a:xfrm>
            <a:off x="314325" y="1138027"/>
            <a:ext cx="7926388" cy="578560"/>
          </a:xfrm>
        </p:spPr>
        <p:txBody>
          <a:bodyPr>
            <a:normAutofit lnSpcReduction="10000"/>
          </a:bodyPr>
          <a:lstStyle/>
          <a:p>
            <a:r>
              <a:rPr lang="en-US" b="1" dirty="0" smtClean="0"/>
              <a:t>Data Sovereignty and Governance </a:t>
            </a:r>
            <a:endParaRPr lang="en-US" b="1" dirty="0"/>
          </a:p>
        </p:txBody>
      </p:sp>
    </p:spTree>
    <p:extLst>
      <p:ext uri="{BB962C8B-B14F-4D97-AF65-F5344CB8AC3E}">
        <p14:creationId xmlns:p14="http://schemas.microsoft.com/office/powerpoint/2010/main" val="4160091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2321</TotalTime>
  <Words>1163</Words>
  <Application>Microsoft Office PowerPoint</Application>
  <PresentationFormat>Widescreen</PresentationFormat>
  <Paragraphs>91</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Genna Benson</dc:creator>
  <cp:lastModifiedBy>Hayley Lucas</cp:lastModifiedBy>
  <cp:revision>52</cp:revision>
  <dcterms:created xsi:type="dcterms:W3CDTF">2021-03-16T19:50:39Z</dcterms:created>
  <dcterms:modified xsi:type="dcterms:W3CDTF">2023-05-25T20:24:19Z</dcterms:modified>
</cp:coreProperties>
</file>