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9" r:id="rId6"/>
  </p:sldMasterIdLst>
  <p:notesMasterIdLst>
    <p:notesMasterId r:id="rId21"/>
  </p:notesMasterIdLst>
  <p:handoutMasterIdLst>
    <p:handoutMasterId r:id="rId22"/>
  </p:handoutMasterIdLst>
  <p:sldIdLst>
    <p:sldId id="502" r:id="rId7"/>
    <p:sldId id="258" r:id="rId8"/>
    <p:sldId id="514" r:id="rId9"/>
    <p:sldId id="509" r:id="rId10"/>
    <p:sldId id="510" r:id="rId11"/>
    <p:sldId id="260" r:id="rId12"/>
    <p:sldId id="263" r:id="rId13"/>
    <p:sldId id="511" r:id="rId14"/>
    <p:sldId id="264" r:id="rId15"/>
    <p:sldId id="505" r:id="rId16"/>
    <p:sldId id="507" r:id="rId17"/>
    <p:sldId id="503" r:id="rId18"/>
    <p:sldId id="516" r:id="rId19"/>
    <p:sldId id="508" r:id="rId20"/>
  </p:sldIdLst>
  <p:sldSz cx="10058400" cy="7772400"/>
  <p:notesSz cx="7010400" cy="9296400"/>
  <p:custDataLst>
    <p:tags r:id="rId23"/>
  </p:custDataLst>
  <p:defaultTextStyle>
    <a:defPPr>
      <a:defRPr lang="en-CA"/>
    </a:defPPr>
    <a:lvl1pPr algn="l" rtl="0" fontAlgn="base">
      <a:lnSpc>
        <a:spcPct val="90000"/>
      </a:lnSpc>
      <a:spcBef>
        <a:spcPct val="0"/>
      </a:spcBef>
      <a:spcAft>
        <a:spcPct val="37000"/>
      </a:spcAft>
      <a:defRPr kern="1200">
        <a:solidFill>
          <a:schemeClr val="tx1"/>
        </a:solidFill>
        <a:latin typeface="Verdana" pitchFamily="34" charset="0"/>
        <a:ea typeface="+mn-ea"/>
        <a:cs typeface="+mn-cs"/>
      </a:defRPr>
    </a:lvl1pPr>
    <a:lvl2pPr marL="509412"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1018824"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528237"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2037649"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547061" algn="l" defTabSz="1018824" rtl="0" eaLnBrk="1" latinLnBrk="0" hangingPunct="1">
      <a:defRPr kern="1200">
        <a:solidFill>
          <a:schemeClr val="tx1"/>
        </a:solidFill>
        <a:latin typeface="Verdana" pitchFamily="34" charset="0"/>
        <a:ea typeface="+mn-ea"/>
        <a:cs typeface="+mn-cs"/>
      </a:defRPr>
    </a:lvl6pPr>
    <a:lvl7pPr marL="3056473" algn="l" defTabSz="1018824" rtl="0" eaLnBrk="1" latinLnBrk="0" hangingPunct="1">
      <a:defRPr kern="1200">
        <a:solidFill>
          <a:schemeClr val="tx1"/>
        </a:solidFill>
        <a:latin typeface="Verdana" pitchFamily="34" charset="0"/>
        <a:ea typeface="+mn-ea"/>
        <a:cs typeface="+mn-cs"/>
      </a:defRPr>
    </a:lvl7pPr>
    <a:lvl8pPr marL="3565886" algn="l" defTabSz="1018824" rtl="0" eaLnBrk="1" latinLnBrk="0" hangingPunct="1">
      <a:defRPr kern="1200">
        <a:solidFill>
          <a:schemeClr val="tx1"/>
        </a:solidFill>
        <a:latin typeface="Verdana" pitchFamily="34" charset="0"/>
        <a:ea typeface="+mn-ea"/>
        <a:cs typeface="+mn-cs"/>
      </a:defRPr>
    </a:lvl8pPr>
    <a:lvl9pPr marL="4075298" algn="l" defTabSz="1018824"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40" userDrawn="1">
          <p15:clr>
            <a:srgbClr val="A4A3A4"/>
          </p15:clr>
        </p15:guide>
        <p15:guide id="2" pos="3168">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DD0074-C6C7-A34D-EBB6-C94B5C860B15}" name="Chelsea Toulouse" initials="CT" userId="S::chelsea.toulouse@sac-isc.gc.ca::902d43e2-941c-4452-85e9-5181845483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oulouse, Chelsea" initials="TC" lastIdx="1" clrIdx="0">
    <p:extLst>
      <p:ext uri="{19B8F6BF-5375-455C-9EA6-DF929625EA0E}">
        <p15:presenceInfo xmlns:p15="http://schemas.microsoft.com/office/powerpoint/2012/main" userId="S-1-5-21-56248481-1131155372-1737835142-3318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6EE"/>
    <a:srgbClr val="354A6D"/>
    <a:srgbClr val="6E8BB8"/>
    <a:srgbClr val="020202"/>
    <a:srgbClr val="3F5881"/>
    <a:srgbClr val="C8D0DF"/>
    <a:srgbClr val="A2B4D2"/>
    <a:srgbClr val="FFFFFF"/>
    <a:srgbClr val="FFF8D9"/>
    <a:srgbClr val="FFF1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26" autoAdjust="0"/>
    <p:restoredTop sz="67333" autoAdjust="0"/>
  </p:normalViewPr>
  <p:slideViewPr>
    <p:cSldViewPr snapToObjects="1">
      <p:cViewPr varScale="1">
        <p:scale>
          <a:sx n="67" d="100"/>
          <a:sy n="67" d="100"/>
        </p:scale>
        <p:origin x="1608" y="45"/>
      </p:cViewPr>
      <p:guideLst>
        <p:guide orient="horz" pos="240"/>
        <p:guide pos="3168"/>
      </p:guideLst>
    </p:cSldViewPr>
  </p:slideViewPr>
  <p:outlineViewPr>
    <p:cViewPr>
      <p:scale>
        <a:sx n="25" d="100"/>
        <a:sy n="25" d="100"/>
      </p:scale>
      <p:origin x="0" y="0"/>
    </p:cViewPr>
    <p:sldLst>
      <p:sld r:id="rId1" collapse="1"/>
      <p:sld r:id="rId2" collapse="1"/>
    </p:sldLst>
  </p:outlineViewPr>
  <p:notesTextViewPr>
    <p:cViewPr>
      <p:scale>
        <a:sx n="100" d="100"/>
        <a:sy n="100" d="100"/>
      </p:scale>
      <p:origin x="0" y="0"/>
    </p:cViewPr>
  </p:notesTextViewPr>
  <p:sorterViewPr>
    <p:cViewPr>
      <p:scale>
        <a:sx n="190" d="100"/>
        <a:sy n="190" d="100"/>
      </p:scale>
      <p:origin x="0" y="0"/>
    </p:cViewPr>
  </p:sorterViewPr>
  <p:notesViewPr>
    <p:cSldViewPr snapToObjects="1">
      <p:cViewPr>
        <p:scale>
          <a:sx n="75" d="100"/>
          <a:sy n="75" d="100"/>
        </p:scale>
        <p:origin x="1278" y="576"/>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dirty="0"/>
          </a:p>
        </p:txBody>
      </p:sp>
      <p:sp>
        <p:nvSpPr>
          <p:cNvPr id="190467" name="Rectangle 3"/>
          <p:cNvSpPr>
            <a:spLocks noGrp="1" noChangeArrowheads="1"/>
          </p:cNvSpPr>
          <p:nvPr>
            <p:ph type="dt" sz="quarter" idx="1"/>
          </p:nvPr>
        </p:nvSpPr>
        <p:spPr bwMode="auto">
          <a:xfrm>
            <a:off x="3968751"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algn="r" defTabSz="923789">
              <a:lnSpc>
                <a:spcPct val="100000"/>
              </a:lnSpc>
              <a:spcAft>
                <a:spcPct val="0"/>
              </a:spcAft>
              <a:defRPr sz="1200">
                <a:latin typeface="Arial" charset="0"/>
              </a:defRPr>
            </a:lvl1pPr>
          </a:lstStyle>
          <a:p>
            <a:pPr>
              <a:defRPr/>
            </a:pPr>
            <a:endParaRPr lang="en-CA" dirty="0"/>
          </a:p>
        </p:txBody>
      </p:sp>
      <p:sp>
        <p:nvSpPr>
          <p:cNvPr id="190468" name="Rectangle 4"/>
          <p:cNvSpPr>
            <a:spLocks noGrp="1" noChangeArrowheads="1"/>
          </p:cNvSpPr>
          <p:nvPr>
            <p:ph type="ftr" sz="quarter" idx="2"/>
          </p:nvPr>
        </p:nvSpPr>
        <p:spPr bwMode="auto">
          <a:xfrm>
            <a:off x="0"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dirty="0"/>
          </a:p>
        </p:txBody>
      </p:sp>
      <p:sp>
        <p:nvSpPr>
          <p:cNvPr id="190469" name="Rectangle 5"/>
          <p:cNvSpPr>
            <a:spLocks noGrp="1" noChangeArrowheads="1"/>
          </p:cNvSpPr>
          <p:nvPr>
            <p:ph type="sldNum" sz="quarter" idx="3"/>
          </p:nvPr>
        </p:nvSpPr>
        <p:spPr bwMode="auto">
          <a:xfrm>
            <a:off x="3968751"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algn="r" defTabSz="923789">
              <a:lnSpc>
                <a:spcPct val="100000"/>
              </a:lnSpc>
              <a:spcAft>
                <a:spcPct val="0"/>
              </a:spcAft>
              <a:defRPr sz="1200">
                <a:latin typeface="Arial" charset="0"/>
              </a:defRPr>
            </a:lvl1pPr>
          </a:lstStyle>
          <a:p>
            <a:pPr>
              <a:defRPr/>
            </a:pPr>
            <a:fld id="{2B19D8C8-5948-455E-A605-1EA89F85FCA0}" type="slidenum">
              <a:rPr lang="en-CA"/>
              <a:pPr>
                <a:defRPr/>
              </a:pPr>
              <a:t>‹#›</a:t>
            </a:fld>
            <a:endParaRPr lang="en-CA" dirty="0"/>
          </a:p>
        </p:txBody>
      </p:sp>
    </p:spTree>
    <p:extLst>
      <p:ext uri="{BB962C8B-B14F-4D97-AF65-F5344CB8AC3E}">
        <p14:creationId xmlns:p14="http://schemas.microsoft.com/office/powerpoint/2010/main" val="547254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dirty="0"/>
          </a:p>
        </p:txBody>
      </p:sp>
      <p:sp>
        <p:nvSpPr>
          <p:cNvPr id="3075" name="Rectangle 3"/>
          <p:cNvSpPr>
            <a:spLocks noGrp="1" noChangeArrowheads="1"/>
          </p:cNvSpPr>
          <p:nvPr>
            <p:ph type="dt" idx="1"/>
          </p:nvPr>
        </p:nvSpPr>
        <p:spPr bwMode="auto">
          <a:xfrm>
            <a:off x="3968751"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algn="r" defTabSz="923789">
              <a:lnSpc>
                <a:spcPct val="100000"/>
              </a:lnSpc>
              <a:spcAft>
                <a:spcPct val="0"/>
              </a:spcAft>
              <a:defRPr sz="1200">
                <a:latin typeface="Arial" charset="0"/>
              </a:defRPr>
            </a:lvl1pPr>
          </a:lstStyle>
          <a:p>
            <a:pPr>
              <a:defRPr/>
            </a:pPr>
            <a:endParaRPr lang="en-CA" dirty="0"/>
          </a:p>
        </p:txBody>
      </p:sp>
      <p:sp>
        <p:nvSpPr>
          <p:cNvPr id="5124" name="Rectangle 4"/>
          <p:cNvSpPr>
            <a:spLocks noGrp="1" noRot="1" noChangeAspect="1" noChangeArrowheads="1" noTextEdit="1"/>
          </p:cNvSpPr>
          <p:nvPr>
            <p:ph type="sldImg" idx="2"/>
          </p:nvPr>
        </p:nvSpPr>
        <p:spPr bwMode="auto">
          <a:xfrm>
            <a:off x="1249363" y="696913"/>
            <a:ext cx="4511675"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676" y="4416426"/>
            <a:ext cx="5607050" cy="4183063"/>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078" name="Rectangle 6"/>
          <p:cNvSpPr>
            <a:spLocks noGrp="1" noChangeArrowheads="1"/>
          </p:cNvSpPr>
          <p:nvPr>
            <p:ph type="ftr" sz="quarter" idx="4"/>
          </p:nvPr>
        </p:nvSpPr>
        <p:spPr bwMode="auto">
          <a:xfrm>
            <a:off x="0"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dirty="0"/>
          </a:p>
        </p:txBody>
      </p:sp>
      <p:sp>
        <p:nvSpPr>
          <p:cNvPr id="3079" name="Rectangle 7"/>
          <p:cNvSpPr>
            <a:spLocks noGrp="1" noChangeArrowheads="1"/>
          </p:cNvSpPr>
          <p:nvPr>
            <p:ph type="sldNum" sz="quarter" idx="5"/>
          </p:nvPr>
        </p:nvSpPr>
        <p:spPr bwMode="auto">
          <a:xfrm>
            <a:off x="3968751"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algn="r" defTabSz="923789">
              <a:lnSpc>
                <a:spcPct val="100000"/>
              </a:lnSpc>
              <a:spcAft>
                <a:spcPct val="0"/>
              </a:spcAft>
              <a:defRPr sz="1200">
                <a:latin typeface="Arial" charset="0"/>
              </a:defRPr>
            </a:lvl1pPr>
          </a:lstStyle>
          <a:p>
            <a:pPr>
              <a:defRPr/>
            </a:pPr>
            <a:fld id="{FE284EBD-CBB1-4A99-ABB1-E39FD7904359}" type="slidenum">
              <a:rPr lang="en-CA"/>
              <a:pPr>
                <a:defRPr/>
              </a:pPr>
              <a:t>‹#›</a:t>
            </a:fld>
            <a:endParaRPr lang="en-CA" dirty="0"/>
          </a:p>
        </p:txBody>
      </p:sp>
    </p:spTree>
    <p:extLst>
      <p:ext uri="{BB962C8B-B14F-4D97-AF65-F5344CB8AC3E}">
        <p14:creationId xmlns:p14="http://schemas.microsoft.com/office/powerpoint/2010/main" val="2162723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mn-ea"/>
        <a:cs typeface="+mn-cs"/>
      </a:defRPr>
    </a:lvl1pPr>
    <a:lvl2pPr marL="509412" algn="l" rtl="0" eaLnBrk="0" fontAlgn="base" hangingPunct="0">
      <a:spcBef>
        <a:spcPct val="30000"/>
      </a:spcBef>
      <a:spcAft>
        <a:spcPct val="0"/>
      </a:spcAft>
      <a:defRPr sz="1300" kern="1200">
        <a:solidFill>
          <a:schemeClr val="tx1"/>
        </a:solidFill>
        <a:latin typeface="Arial" charset="0"/>
        <a:ea typeface="+mn-ea"/>
        <a:cs typeface="+mn-cs"/>
      </a:defRPr>
    </a:lvl2pPr>
    <a:lvl3pPr marL="1018824" algn="l" rtl="0" eaLnBrk="0" fontAlgn="base" hangingPunct="0">
      <a:spcBef>
        <a:spcPct val="30000"/>
      </a:spcBef>
      <a:spcAft>
        <a:spcPct val="0"/>
      </a:spcAft>
      <a:defRPr sz="1300" kern="1200">
        <a:solidFill>
          <a:schemeClr val="tx1"/>
        </a:solidFill>
        <a:latin typeface="Arial" charset="0"/>
        <a:ea typeface="+mn-ea"/>
        <a:cs typeface="+mn-cs"/>
      </a:defRPr>
    </a:lvl3pPr>
    <a:lvl4pPr marL="1528237" algn="l" rtl="0" eaLnBrk="0" fontAlgn="base" hangingPunct="0">
      <a:spcBef>
        <a:spcPct val="30000"/>
      </a:spcBef>
      <a:spcAft>
        <a:spcPct val="0"/>
      </a:spcAft>
      <a:defRPr sz="1300" kern="1200">
        <a:solidFill>
          <a:schemeClr val="tx1"/>
        </a:solidFill>
        <a:latin typeface="Arial" charset="0"/>
        <a:ea typeface="+mn-ea"/>
        <a:cs typeface="+mn-cs"/>
      </a:defRPr>
    </a:lvl4pPr>
    <a:lvl5pPr marL="2037649" algn="l" rtl="0" eaLnBrk="0" fontAlgn="base" hangingPunct="0">
      <a:spcBef>
        <a:spcPct val="30000"/>
      </a:spcBef>
      <a:spcAft>
        <a:spcPct val="0"/>
      </a:spcAft>
      <a:defRPr sz="1300" kern="1200">
        <a:solidFill>
          <a:schemeClr val="tx1"/>
        </a:solidFill>
        <a:latin typeface="Arial" charset="0"/>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789" eaLnBrk="0" hangingPunct="0">
              <a:defRPr>
                <a:solidFill>
                  <a:schemeClr val="tx1"/>
                </a:solidFill>
                <a:latin typeface="Verdana" pitchFamily="34" charset="0"/>
              </a:defRPr>
            </a:lvl1pPr>
            <a:lvl2pPr marL="742841" indent="-285708" defTabSz="923789" eaLnBrk="0" hangingPunct="0">
              <a:defRPr>
                <a:solidFill>
                  <a:schemeClr val="tx1"/>
                </a:solidFill>
                <a:latin typeface="Verdana" pitchFamily="34" charset="0"/>
              </a:defRPr>
            </a:lvl2pPr>
            <a:lvl3pPr marL="1142833" indent="-228567" defTabSz="923789" eaLnBrk="0" hangingPunct="0">
              <a:defRPr>
                <a:solidFill>
                  <a:schemeClr val="tx1"/>
                </a:solidFill>
                <a:latin typeface="Verdana" pitchFamily="34" charset="0"/>
              </a:defRPr>
            </a:lvl3pPr>
            <a:lvl4pPr marL="1599965" indent="-228567" defTabSz="923789" eaLnBrk="0" hangingPunct="0">
              <a:defRPr>
                <a:solidFill>
                  <a:schemeClr val="tx1"/>
                </a:solidFill>
                <a:latin typeface="Verdana" pitchFamily="34" charset="0"/>
              </a:defRPr>
            </a:lvl4pPr>
            <a:lvl5pPr marL="2057099" indent="-228567" defTabSz="923789" eaLnBrk="0" hangingPunct="0">
              <a:defRPr>
                <a:solidFill>
                  <a:schemeClr val="tx1"/>
                </a:solidFill>
                <a:latin typeface="Verdana" pitchFamily="34" charset="0"/>
              </a:defRPr>
            </a:lvl5pPr>
            <a:lvl6pPr marL="2514232" indent="-228567" defTabSz="923789" eaLnBrk="0" fontAlgn="base" hangingPunct="0">
              <a:lnSpc>
                <a:spcPct val="90000"/>
              </a:lnSpc>
              <a:spcBef>
                <a:spcPct val="0"/>
              </a:spcBef>
              <a:spcAft>
                <a:spcPct val="37000"/>
              </a:spcAft>
              <a:defRPr>
                <a:solidFill>
                  <a:schemeClr val="tx1"/>
                </a:solidFill>
                <a:latin typeface="Verdana" pitchFamily="34" charset="0"/>
              </a:defRPr>
            </a:lvl6pPr>
            <a:lvl7pPr marL="2971364" indent="-228567" defTabSz="923789" eaLnBrk="0" fontAlgn="base" hangingPunct="0">
              <a:lnSpc>
                <a:spcPct val="90000"/>
              </a:lnSpc>
              <a:spcBef>
                <a:spcPct val="0"/>
              </a:spcBef>
              <a:spcAft>
                <a:spcPct val="37000"/>
              </a:spcAft>
              <a:defRPr>
                <a:solidFill>
                  <a:schemeClr val="tx1"/>
                </a:solidFill>
                <a:latin typeface="Verdana" pitchFamily="34" charset="0"/>
              </a:defRPr>
            </a:lvl7pPr>
            <a:lvl8pPr marL="3428498" indent="-228567" defTabSz="923789" eaLnBrk="0" fontAlgn="base" hangingPunct="0">
              <a:lnSpc>
                <a:spcPct val="90000"/>
              </a:lnSpc>
              <a:spcBef>
                <a:spcPct val="0"/>
              </a:spcBef>
              <a:spcAft>
                <a:spcPct val="37000"/>
              </a:spcAft>
              <a:defRPr>
                <a:solidFill>
                  <a:schemeClr val="tx1"/>
                </a:solidFill>
                <a:latin typeface="Verdana" pitchFamily="34" charset="0"/>
              </a:defRPr>
            </a:lvl8pPr>
            <a:lvl9pPr marL="3885630" indent="-228567" defTabSz="923789"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a:t>
            </a:fld>
            <a:endParaRPr lang="en-CA" altLang="en-US" dirty="0">
              <a:latin typeface="Arial" charset="0"/>
            </a:endParaRPr>
          </a:p>
        </p:txBody>
      </p:sp>
      <p:sp>
        <p:nvSpPr>
          <p:cNvPr id="6147" name="Rectangle 2"/>
          <p:cNvSpPr>
            <a:spLocks noGrp="1" noRot="1" noChangeAspect="1" noChangeArrowheads="1" noTextEdit="1"/>
          </p:cNvSpPr>
          <p:nvPr>
            <p:ph type="sldImg"/>
          </p:nvPr>
        </p:nvSpPr>
        <p:spPr>
          <a:xfrm>
            <a:off x="1249363" y="696913"/>
            <a:ext cx="4511675" cy="3486150"/>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NIHB</a:t>
            </a:r>
            <a:endParaRPr lang="en-US" dirty="0"/>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CA" dirty="0"/>
              <a:t>ISC’s Non-Insured Health Benefit Programs provides coverage for professional mental health counselling to complement other mental wellness services.</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CA" dirty="0"/>
              <a:t>Every 12 months, an eligible client can receive up to 22 hours of individual or group counselling performed by an eligible provider on a fee-for-service basis </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CA" dirty="0"/>
              <a:t>Additional hours in the same 12-month period may be provided on a case-by-case basis. </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CA" dirty="0"/>
              <a:t>NIHB also supports access to medically required health services that cannot be obtained on the reserve or in the community of residence through their Medical Transportation Benefit. </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Indian Residential School/Missing and Murdered Indigenous Women and Girls Counselling</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CA" dirty="0"/>
              <a:t>Provides access to </a:t>
            </a:r>
            <a:r>
              <a:rPr lang="en-US" sz="1800" b="0" i="0" u="none" strike="noStrike" baseline="0" dirty="0">
                <a:solidFill>
                  <a:srgbClr val="000000"/>
                </a:solidFill>
                <a:latin typeface="Calibri" panose="020F0502020204030204" pitchFamily="34" charset="0"/>
              </a:rPr>
              <a:t>counselling support and medical transportation to individuals impacted by Indian Residential Schools. This also encompasses individuals affected by Missing and Murdered Indigenous Women and Girls and Indian Day Schools. </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800" b="0" i="0" u="none" strike="noStrike" baseline="0" dirty="0">
                <a:solidFill>
                  <a:srgbClr val="000000"/>
                </a:solidFill>
                <a:latin typeface="Calibri" panose="020F0502020204030204" pitchFamily="34" charset="0"/>
              </a:rPr>
              <a:t>Every 12 months, an eligible client can receive up to 62 hours of counselling performed by an enrolled provider on a fee-for-service basis (such as individual, family or group counselling). Additional hours in the same 12-month period may be provided on a case-by-case basis.</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800" b="0" i="0" u="none" strike="noStrike" baseline="0" dirty="0">
                <a:solidFill>
                  <a:srgbClr val="000000"/>
                </a:solidFill>
                <a:latin typeface="Calibri" panose="020F0502020204030204" pitchFamily="34" charset="0"/>
              </a:rPr>
              <a:t>Funds are committed until 2023-2024.</a:t>
            </a:r>
            <a:endParaRPr lang="en-US" dirty="0"/>
          </a:p>
        </p:txBody>
      </p:sp>
      <p:sp>
        <p:nvSpPr>
          <p:cNvPr id="4" name="Slide Number Placeholder 3"/>
          <p:cNvSpPr>
            <a:spLocks noGrp="1"/>
          </p:cNvSpPr>
          <p:nvPr>
            <p:ph type="sldNum" sz="quarter" idx="5"/>
          </p:nvPr>
        </p:nvSpPr>
        <p:spPr/>
        <p:txBody>
          <a:bodyPr/>
          <a:lstStyle/>
          <a:p>
            <a:fld id="{2D2D14AA-9EBF-4E1C-8919-B5D67B78C489}" type="slidenum">
              <a:rPr lang="en-CA" smtClean="0"/>
              <a:t>11</a:t>
            </a:fld>
            <a:endParaRPr lang="en-CA"/>
          </a:p>
        </p:txBody>
      </p:sp>
    </p:spTree>
    <p:extLst>
      <p:ext uri="{BB962C8B-B14F-4D97-AF65-F5344CB8AC3E}">
        <p14:creationId xmlns:p14="http://schemas.microsoft.com/office/powerpoint/2010/main" val="476650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41" eaLnBrk="0" hangingPunct="0">
              <a:defRPr>
                <a:solidFill>
                  <a:schemeClr val="tx1"/>
                </a:solidFill>
                <a:latin typeface="Verdana" pitchFamily="34" charset="0"/>
              </a:defRPr>
            </a:lvl1pPr>
            <a:lvl2pPr marL="756955" indent="-291136" defTabSz="941341" eaLnBrk="0" hangingPunct="0">
              <a:defRPr>
                <a:solidFill>
                  <a:schemeClr val="tx1"/>
                </a:solidFill>
                <a:latin typeface="Verdana" pitchFamily="34" charset="0"/>
              </a:defRPr>
            </a:lvl2pPr>
            <a:lvl3pPr marL="1164547" indent="-232910" defTabSz="941341" eaLnBrk="0" hangingPunct="0">
              <a:defRPr>
                <a:solidFill>
                  <a:schemeClr val="tx1"/>
                </a:solidFill>
                <a:latin typeface="Verdana" pitchFamily="34" charset="0"/>
              </a:defRPr>
            </a:lvl3pPr>
            <a:lvl4pPr marL="1630364" indent="-232910" defTabSz="941341" eaLnBrk="0" hangingPunct="0">
              <a:defRPr>
                <a:solidFill>
                  <a:schemeClr val="tx1"/>
                </a:solidFill>
                <a:latin typeface="Verdana" pitchFamily="34" charset="0"/>
              </a:defRPr>
            </a:lvl4pPr>
            <a:lvl5pPr marL="2096184" indent="-232910" defTabSz="941341" eaLnBrk="0" hangingPunct="0">
              <a:defRPr>
                <a:solidFill>
                  <a:schemeClr val="tx1"/>
                </a:solidFill>
                <a:latin typeface="Verdana" pitchFamily="34" charset="0"/>
              </a:defRPr>
            </a:lvl5pPr>
            <a:lvl6pPr marL="2562002" indent="-232910" defTabSz="941341" eaLnBrk="0" fontAlgn="base" hangingPunct="0">
              <a:lnSpc>
                <a:spcPct val="90000"/>
              </a:lnSpc>
              <a:spcBef>
                <a:spcPct val="0"/>
              </a:spcBef>
              <a:spcAft>
                <a:spcPct val="37000"/>
              </a:spcAft>
              <a:defRPr>
                <a:solidFill>
                  <a:schemeClr val="tx1"/>
                </a:solidFill>
                <a:latin typeface="Verdana" pitchFamily="34" charset="0"/>
              </a:defRPr>
            </a:lvl6pPr>
            <a:lvl7pPr marL="3027820" indent="-232910" defTabSz="941341" eaLnBrk="0" fontAlgn="base" hangingPunct="0">
              <a:lnSpc>
                <a:spcPct val="90000"/>
              </a:lnSpc>
              <a:spcBef>
                <a:spcPct val="0"/>
              </a:spcBef>
              <a:spcAft>
                <a:spcPct val="37000"/>
              </a:spcAft>
              <a:defRPr>
                <a:solidFill>
                  <a:schemeClr val="tx1"/>
                </a:solidFill>
                <a:latin typeface="Verdana" pitchFamily="34" charset="0"/>
              </a:defRPr>
            </a:lvl7pPr>
            <a:lvl8pPr marL="3493639" indent="-232910" defTabSz="941341" eaLnBrk="0" fontAlgn="base" hangingPunct="0">
              <a:lnSpc>
                <a:spcPct val="90000"/>
              </a:lnSpc>
              <a:spcBef>
                <a:spcPct val="0"/>
              </a:spcBef>
              <a:spcAft>
                <a:spcPct val="37000"/>
              </a:spcAft>
              <a:defRPr>
                <a:solidFill>
                  <a:schemeClr val="tx1"/>
                </a:solidFill>
                <a:latin typeface="Verdana" pitchFamily="34" charset="0"/>
              </a:defRPr>
            </a:lvl8pPr>
            <a:lvl9pPr marL="3959457" indent="-232910" defTabSz="941341"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12</a:t>
            </a:fld>
            <a:endParaRPr lang="en-CA" altLang="en-US" dirty="0">
              <a:latin typeface="Arial" charset="0"/>
            </a:endParaRPr>
          </a:p>
        </p:txBody>
      </p:sp>
      <p:sp>
        <p:nvSpPr>
          <p:cNvPr id="6147" name="Rectangle 2"/>
          <p:cNvSpPr>
            <a:spLocks noGrp="1" noRot="1" noChangeAspect="1" noChangeArrowheads="1" noTextEdit="1"/>
          </p:cNvSpPr>
          <p:nvPr>
            <p:ph type="sldImg"/>
          </p:nvPr>
        </p:nvSpPr>
        <p:spPr>
          <a:xfrm>
            <a:off x="1289050" y="708025"/>
            <a:ext cx="4587875" cy="3544888"/>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25966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41" eaLnBrk="0" hangingPunct="0">
              <a:defRPr>
                <a:solidFill>
                  <a:schemeClr val="tx1"/>
                </a:solidFill>
                <a:latin typeface="Verdana" pitchFamily="34" charset="0"/>
              </a:defRPr>
            </a:lvl1pPr>
            <a:lvl2pPr marL="756955" indent="-291136" defTabSz="941341" eaLnBrk="0" hangingPunct="0">
              <a:defRPr>
                <a:solidFill>
                  <a:schemeClr val="tx1"/>
                </a:solidFill>
                <a:latin typeface="Verdana" pitchFamily="34" charset="0"/>
              </a:defRPr>
            </a:lvl2pPr>
            <a:lvl3pPr marL="1164547" indent="-232910" defTabSz="941341" eaLnBrk="0" hangingPunct="0">
              <a:defRPr>
                <a:solidFill>
                  <a:schemeClr val="tx1"/>
                </a:solidFill>
                <a:latin typeface="Verdana" pitchFamily="34" charset="0"/>
              </a:defRPr>
            </a:lvl3pPr>
            <a:lvl4pPr marL="1630364" indent="-232910" defTabSz="941341" eaLnBrk="0" hangingPunct="0">
              <a:defRPr>
                <a:solidFill>
                  <a:schemeClr val="tx1"/>
                </a:solidFill>
                <a:latin typeface="Verdana" pitchFamily="34" charset="0"/>
              </a:defRPr>
            </a:lvl4pPr>
            <a:lvl5pPr marL="2096184" indent="-232910" defTabSz="941341" eaLnBrk="0" hangingPunct="0">
              <a:defRPr>
                <a:solidFill>
                  <a:schemeClr val="tx1"/>
                </a:solidFill>
                <a:latin typeface="Verdana" pitchFamily="34" charset="0"/>
              </a:defRPr>
            </a:lvl5pPr>
            <a:lvl6pPr marL="2562002" indent="-232910" defTabSz="941341" eaLnBrk="0" fontAlgn="base" hangingPunct="0">
              <a:lnSpc>
                <a:spcPct val="90000"/>
              </a:lnSpc>
              <a:spcBef>
                <a:spcPct val="0"/>
              </a:spcBef>
              <a:spcAft>
                <a:spcPct val="37000"/>
              </a:spcAft>
              <a:defRPr>
                <a:solidFill>
                  <a:schemeClr val="tx1"/>
                </a:solidFill>
                <a:latin typeface="Verdana" pitchFamily="34" charset="0"/>
              </a:defRPr>
            </a:lvl6pPr>
            <a:lvl7pPr marL="3027820" indent="-232910" defTabSz="941341" eaLnBrk="0" fontAlgn="base" hangingPunct="0">
              <a:lnSpc>
                <a:spcPct val="90000"/>
              </a:lnSpc>
              <a:spcBef>
                <a:spcPct val="0"/>
              </a:spcBef>
              <a:spcAft>
                <a:spcPct val="37000"/>
              </a:spcAft>
              <a:defRPr>
                <a:solidFill>
                  <a:schemeClr val="tx1"/>
                </a:solidFill>
                <a:latin typeface="Verdana" pitchFamily="34" charset="0"/>
              </a:defRPr>
            </a:lvl7pPr>
            <a:lvl8pPr marL="3493639" indent="-232910" defTabSz="941341" eaLnBrk="0" fontAlgn="base" hangingPunct="0">
              <a:lnSpc>
                <a:spcPct val="90000"/>
              </a:lnSpc>
              <a:spcBef>
                <a:spcPct val="0"/>
              </a:spcBef>
              <a:spcAft>
                <a:spcPct val="37000"/>
              </a:spcAft>
              <a:defRPr>
                <a:solidFill>
                  <a:schemeClr val="tx1"/>
                </a:solidFill>
                <a:latin typeface="Verdana" pitchFamily="34" charset="0"/>
              </a:defRPr>
            </a:lvl8pPr>
            <a:lvl9pPr marL="3959457" indent="-232910" defTabSz="941341"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13</a:t>
            </a:fld>
            <a:endParaRPr lang="en-CA" altLang="en-US" dirty="0">
              <a:latin typeface="Arial" charset="0"/>
            </a:endParaRPr>
          </a:p>
        </p:txBody>
      </p:sp>
      <p:sp>
        <p:nvSpPr>
          <p:cNvPr id="6147" name="Rectangle 2"/>
          <p:cNvSpPr>
            <a:spLocks noGrp="1" noRot="1" noChangeAspect="1" noChangeArrowheads="1" noTextEdit="1"/>
          </p:cNvSpPr>
          <p:nvPr>
            <p:ph type="sldImg"/>
          </p:nvPr>
        </p:nvSpPr>
        <p:spPr>
          <a:xfrm>
            <a:off x="1289050" y="708025"/>
            <a:ext cx="4587875" cy="3544888"/>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789" eaLnBrk="0" hangingPunct="0">
              <a:defRPr>
                <a:solidFill>
                  <a:schemeClr val="tx1"/>
                </a:solidFill>
                <a:latin typeface="Verdana" pitchFamily="34" charset="0"/>
              </a:defRPr>
            </a:lvl1pPr>
            <a:lvl2pPr marL="742841" indent="-285708" defTabSz="923789" eaLnBrk="0" hangingPunct="0">
              <a:defRPr>
                <a:solidFill>
                  <a:schemeClr val="tx1"/>
                </a:solidFill>
                <a:latin typeface="Verdana" pitchFamily="34" charset="0"/>
              </a:defRPr>
            </a:lvl2pPr>
            <a:lvl3pPr marL="1142833" indent="-228567" defTabSz="923789" eaLnBrk="0" hangingPunct="0">
              <a:defRPr>
                <a:solidFill>
                  <a:schemeClr val="tx1"/>
                </a:solidFill>
                <a:latin typeface="Verdana" pitchFamily="34" charset="0"/>
              </a:defRPr>
            </a:lvl3pPr>
            <a:lvl4pPr marL="1599965" indent="-228567" defTabSz="923789" eaLnBrk="0" hangingPunct="0">
              <a:defRPr>
                <a:solidFill>
                  <a:schemeClr val="tx1"/>
                </a:solidFill>
                <a:latin typeface="Verdana" pitchFamily="34" charset="0"/>
              </a:defRPr>
            </a:lvl4pPr>
            <a:lvl5pPr marL="2057099" indent="-228567" defTabSz="923789" eaLnBrk="0" hangingPunct="0">
              <a:defRPr>
                <a:solidFill>
                  <a:schemeClr val="tx1"/>
                </a:solidFill>
                <a:latin typeface="Verdana" pitchFamily="34" charset="0"/>
              </a:defRPr>
            </a:lvl5pPr>
            <a:lvl6pPr marL="2514232" indent="-228567" defTabSz="923789" eaLnBrk="0" fontAlgn="base" hangingPunct="0">
              <a:lnSpc>
                <a:spcPct val="90000"/>
              </a:lnSpc>
              <a:spcBef>
                <a:spcPct val="0"/>
              </a:spcBef>
              <a:spcAft>
                <a:spcPct val="37000"/>
              </a:spcAft>
              <a:defRPr>
                <a:solidFill>
                  <a:schemeClr val="tx1"/>
                </a:solidFill>
                <a:latin typeface="Verdana" pitchFamily="34" charset="0"/>
              </a:defRPr>
            </a:lvl6pPr>
            <a:lvl7pPr marL="2971364" indent="-228567" defTabSz="923789" eaLnBrk="0" fontAlgn="base" hangingPunct="0">
              <a:lnSpc>
                <a:spcPct val="90000"/>
              </a:lnSpc>
              <a:spcBef>
                <a:spcPct val="0"/>
              </a:spcBef>
              <a:spcAft>
                <a:spcPct val="37000"/>
              </a:spcAft>
              <a:defRPr>
                <a:solidFill>
                  <a:schemeClr val="tx1"/>
                </a:solidFill>
                <a:latin typeface="Verdana" pitchFamily="34" charset="0"/>
              </a:defRPr>
            </a:lvl7pPr>
            <a:lvl8pPr marL="3428498" indent="-228567" defTabSz="923789" eaLnBrk="0" fontAlgn="base" hangingPunct="0">
              <a:lnSpc>
                <a:spcPct val="90000"/>
              </a:lnSpc>
              <a:spcBef>
                <a:spcPct val="0"/>
              </a:spcBef>
              <a:spcAft>
                <a:spcPct val="37000"/>
              </a:spcAft>
              <a:defRPr>
                <a:solidFill>
                  <a:schemeClr val="tx1"/>
                </a:solidFill>
                <a:latin typeface="Verdana" pitchFamily="34" charset="0"/>
              </a:defRPr>
            </a:lvl8pPr>
            <a:lvl9pPr marL="3885630" indent="-228567" defTabSz="923789"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14</a:t>
            </a:fld>
            <a:endParaRPr lang="en-CA" altLang="en-US" dirty="0">
              <a:latin typeface="Arial" charset="0"/>
            </a:endParaRPr>
          </a:p>
        </p:txBody>
      </p:sp>
      <p:sp>
        <p:nvSpPr>
          <p:cNvPr id="6147" name="Rectangle 2"/>
          <p:cNvSpPr>
            <a:spLocks noGrp="1" noRot="1" noChangeAspect="1" noChangeArrowheads="1" noTextEdit="1"/>
          </p:cNvSpPr>
          <p:nvPr>
            <p:ph type="sldImg"/>
          </p:nvPr>
        </p:nvSpPr>
        <p:spPr>
          <a:xfrm>
            <a:off x="1249363" y="696913"/>
            <a:ext cx="4511675" cy="3486150"/>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5271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Organizational Plan- showing minister all the way down to RE and RDG level (FNIHB and RO respectively)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Two branches report to the same Minister under one department.</a:t>
            </a:r>
            <a:endParaRPr lang="en-CA" sz="1800" dirty="0">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2D2D14AA-9EBF-4E1C-8919-B5D67B78C489}" type="slidenum">
              <a:rPr lang="en-CA" smtClean="0"/>
              <a:t>2</a:t>
            </a:fld>
            <a:endParaRPr lang="en-CA"/>
          </a:p>
        </p:txBody>
      </p:sp>
    </p:spTree>
    <p:extLst>
      <p:ext uri="{BB962C8B-B14F-4D97-AF65-F5344CB8AC3E}">
        <p14:creationId xmlns:p14="http://schemas.microsoft.com/office/powerpoint/2010/main" val="149498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diving into the mental</a:t>
            </a:r>
            <a:r>
              <a:rPr lang="en-US" baseline="0" dirty="0"/>
              <a:t> health and substance use crisis in Ontario and what ISC-FNIHB has been doing to address it, we must </a:t>
            </a:r>
            <a:r>
              <a:rPr lang="en-US" dirty="0"/>
              <a:t>frame the situation.</a:t>
            </a:r>
            <a:r>
              <a:rPr lang="en-US" baseline="0" dirty="0"/>
              <a:t> </a:t>
            </a:r>
            <a:r>
              <a:rPr lang="en-US" dirty="0"/>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0" dirty="0">
                <a:solidFill>
                  <a:srgbClr val="000000"/>
                </a:solidFill>
                <a:latin typeface="Arial"/>
              </a:rPr>
              <a:t>The </a:t>
            </a:r>
            <a:r>
              <a:rPr lang="en-US" i="1" kern="0" dirty="0">
                <a:solidFill>
                  <a:srgbClr val="000000"/>
                </a:solidFill>
                <a:latin typeface="Arial"/>
              </a:rPr>
              <a:t>Indian Act</a:t>
            </a:r>
            <a:r>
              <a:rPr lang="en-US" kern="0" dirty="0">
                <a:solidFill>
                  <a:srgbClr val="000000"/>
                </a:solidFill>
                <a:latin typeface="Arial"/>
              </a:rPr>
              <a:t>, Residential Schools, the 60s Scoop and ongoing apprehension of children and youth has led to the fracturing of Indigenous Nations, communities and peoples due to loss of knowledge and connection to lands, identities, languages and cultures. </a:t>
            </a:r>
            <a:endParaRPr lang="en-US" dirty="0"/>
          </a:p>
          <a:p>
            <a:pPr marL="171450" indent="-171450">
              <a:buFont typeface="Arial" panose="020B0604020202020204" pitchFamily="34" charset="0"/>
              <a:buChar char="•"/>
            </a:pPr>
            <a:r>
              <a:rPr lang="en-US" baseline="0" dirty="0"/>
              <a:t>This disconnection, and chronic underfunding of community based programs, has created worse health outcomes, leading to a profound deficit in the protective factors of Hope, Meaning, Purpose and Belonging (which are the Pillars of the First Nations Mental Wellness Continuum Framework) in many individuals. </a:t>
            </a:r>
          </a:p>
          <a:p>
            <a:pPr marL="171450" indent="-171450">
              <a:buFont typeface="Arial" panose="020B0604020202020204" pitchFamily="34" charset="0"/>
              <a:buChar char="•"/>
            </a:pPr>
            <a:r>
              <a:rPr lang="en-US" baseline="0" dirty="0"/>
              <a:t>This ongoing legacy has lead us to the mental health, suicide and substance use crisis that we see today as individuals and communities try to deal with these collective traumas.</a:t>
            </a:r>
          </a:p>
          <a:p>
            <a:endParaRPr lang="en-US" dirty="0"/>
          </a:p>
        </p:txBody>
      </p:sp>
      <p:sp>
        <p:nvSpPr>
          <p:cNvPr id="4" name="Slide Number Placeholder 3"/>
          <p:cNvSpPr>
            <a:spLocks noGrp="1"/>
          </p:cNvSpPr>
          <p:nvPr>
            <p:ph type="sldNum" sz="quarter" idx="5"/>
          </p:nvPr>
        </p:nvSpPr>
        <p:spPr/>
        <p:txBody>
          <a:bodyPr/>
          <a:lstStyle/>
          <a:p>
            <a:fld id="{2D2D14AA-9EBF-4E1C-8919-B5D67B78C489}" type="slidenum">
              <a:rPr lang="en-CA" smtClean="0"/>
              <a:t>4</a:t>
            </a:fld>
            <a:endParaRPr lang="en-CA"/>
          </a:p>
        </p:txBody>
      </p:sp>
    </p:spTree>
    <p:extLst>
      <p:ext uri="{BB962C8B-B14F-4D97-AF65-F5344CB8AC3E}">
        <p14:creationId xmlns:p14="http://schemas.microsoft.com/office/powerpoint/2010/main" val="390985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63" lvl="3" indent="-233363">
              <a:buFont typeface="Arial" panose="020B0604020202020204" pitchFamily="34" charset="0"/>
              <a:buChar char="•"/>
            </a:pPr>
            <a:r>
              <a:rPr lang="en-CA" sz="1400" dirty="0"/>
              <a:t>The rising use of opioids and other substances has become a major concern in Ontario, and a particular public health crisis in First Nations communities. </a:t>
            </a:r>
          </a:p>
          <a:p>
            <a:pPr marL="233363" lvl="3" indent="-233363">
              <a:buFont typeface="Arial" panose="020B0604020202020204" pitchFamily="34" charset="0"/>
              <a:buChar char="•"/>
            </a:pPr>
            <a:r>
              <a:rPr lang="en-CA" sz="1400" dirty="0">
                <a:latin typeface="Arial" panose="020B0604020202020204" pitchFamily="34" charset="0"/>
                <a:cs typeface="Arial" panose="020B0604020202020204" pitchFamily="34" charset="0"/>
              </a:rPr>
              <a:t>Ontario Region has been consistently challenged to fully support First Nations communities in their response to the opioid-related daily living, hospitalizations and emergencies of their members largely as a result of accessibility, funding and complexities related to coordination of various service providers/partners. </a:t>
            </a:r>
          </a:p>
          <a:p>
            <a:pPr marL="233363" marR="0" lvl="3" indent="-233363"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400" dirty="0"/>
              <a:t>The opioid crisis in Ontario continues to grow; and the COVID-19 pandemic contributed to record-high levels of accidental overdoses. </a:t>
            </a:r>
            <a:endParaRPr lang="en-CA" sz="1400" dirty="0">
              <a:latin typeface="Arial" panose="020B0604020202020204" pitchFamily="34" charset="0"/>
              <a:cs typeface="Arial" panose="020B0604020202020204" pitchFamily="34" charset="0"/>
            </a:endParaRPr>
          </a:p>
          <a:p>
            <a:pPr marL="233363" lvl="3" indent="-233363">
              <a:buFont typeface="Arial" panose="020B0604020202020204" pitchFamily="34" charset="0"/>
              <a:buChar char="•"/>
            </a:pPr>
            <a:r>
              <a:rPr lang="en-CA" sz="1400" dirty="0"/>
              <a:t>Since 2010 there has been a significant increase in First Nations in Ontario declaring mental health/opioid related States of Emergencies with 12 declared in the past year</a:t>
            </a:r>
          </a:p>
          <a:p>
            <a:pPr marL="233363" lvl="3" indent="-233363">
              <a:buFont typeface="Arial" panose="020B0604020202020204" pitchFamily="34" charset="0"/>
              <a:buChar char="•"/>
            </a:pPr>
            <a:endParaRPr lang="en-CA" sz="1400" dirty="0"/>
          </a:p>
          <a:p>
            <a:endParaRPr lang="en-US" dirty="0"/>
          </a:p>
        </p:txBody>
      </p:sp>
      <p:sp>
        <p:nvSpPr>
          <p:cNvPr id="4" name="Slide Number Placeholder 3"/>
          <p:cNvSpPr>
            <a:spLocks noGrp="1"/>
          </p:cNvSpPr>
          <p:nvPr>
            <p:ph type="sldNum" sz="quarter" idx="5"/>
          </p:nvPr>
        </p:nvSpPr>
        <p:spPr/>
        <p:txBody>
          <a:bodyPr/>
          <a:lstStyle/>
          <a:p>
            <a:fld id="{2D2D14AA-9EBF-4E1C-8919-B5D67B78C489}" type="slidenum">
              <a:rPr lang="en-CA" smtClean="0"/>
              <a:t>5</a:t>
            </a:fld>
            <a:endParaRPr lang="en-CA"/>
          </a:p>
        </p:txBody>
      </p:sp>
    </p:spTree>
    <p:extLst>
      <p:ext uri="{BB962C8B-B14F-4D97-AF65-F5344CB8AC3E}">
        <p14:creationId xmlns:p14="http://schemas.microsoft.com/office/powerpoint/2010/main" val="32668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GOAL: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 The goal of the mental wellness program is to address both the</a:t>
            </a:r>
            <a:r>
              <a:rPr lang="en-US" sz="1400" baseline="0" dirty="0"/>
              <a:t> greater risks and lower health outcomes which are associated with the mental wellness of First Nations individuals, families and communities.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ALLIGNMENT: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 Mental Wellness Program alignment aims to bring together a number of mental wellness programs such as Brighter Futures, Community Based National Native Alcohol and Drug Abuse Program, Mental Wellness Teams, Canadian Drugs and Substances Strategy, National Youth Suicide Prevention Strategy, and Building Healthy Communities- and align them into one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BENEFITS:</a:t>
            </a:r>
            <a:endParaRPr lang="en-US" sz="1400" baseline="0" dirty="0"/>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sz="1400" baseline="0" dirty="0"/>
              <a:t>This alignment </a:t>
            </a:r>
            <a:r>
              <a:rPr lang="en-US" sz="1400" dirty="0"/>
              <a:t>provides communities with more flexibility to develop their programming and use their funding in a way that best meets their mental wellness needs and priorities while streamlining reporting to reduce the burden on recipients.</a:t>
            </a:r>
            <a:endParaRPr lang="en-US" sz="1400" baseline="0" dirty="0"/>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lang="en-US" sz="14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FUNDING: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 In fiscal year 2022-2023, FNIHB-Ontario supported communities and Indigenous organizations with </a:t>
            </a:r>
            <a:r>
              <a:rPr lang="en-US" sz="1600" kern="1200" dirty="0">
                <a:solidFill>
                  <a:schemeClr val="tx1"/>
                </a:solidFill>
                <a:effectLst/>
                <a:latin typeface="+mn-lt"/>
                <a:ea typeface="+mn-ea"/>
                <a:cs typeface="+mn-cs"/>
              </a:rPr>
              <a:t>$126,229,008 in</a:t>
            </a:r>
            <a:r>
              <a:rPr lang="en-US" sz="1600" kern="1200" baseline="0" dirty="0">
                <a:solidFill>
                  <a:schemeClr val="tx1"/>
                </a:solidFill>
                <a:effectLst/>
                <a:latin typeface="+mn-lt"/>
                <a:ea typeface="+mn-ea"/>
                <a:cs typeface="+mn-cs"/>
              </a:rPr>
              <a:t> funding.</a:t>
            </a:r>
            <a:endParaRPr lang="en-CA" sz="1400" b="0" dirty="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2D2D14AA-9EBF-4E1C-8919-B5D67B78C489}" type="slidenum">
              <a:rPr lang="en-CA" smtClean="0"/>
              <a:t>6</a:t>
            </a:fld>
            <a:endParaRPr lang="en-CA"/>
          </a:p>
        </p:txBody>
      </p:sp>
    </p:spTree>
    <p:extLst>
      <p:ext uri="{BB962C8B-B14F-4D97-AF65-F5344CB8AC3E}">
        <p14:creationId xmlns:p14="http://schemas.microsoft.com/office/powerpoint/2010/main" val="6147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Mental Wellness Teams</a:t>
            </a:r>
            <a:endParaRPr lang="en-US" sz="1800" dirty="0">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Cambria" panose="02040503050406030204" pitchFamily="18" charset="0"/>
                <a:ea typeface="Calibri" panose="020F0502020204030204" pitchFamily="34" charset="0"/>
                <a:cs typeface="Arial" panose="020B0604020202020204" pitchFamily="34" charset="0"/>
              </a:rPr>
              <a:t>In response to the on-going need for mental health crisis response services in Ontario, FNIHB ON region entered into a jointly funded initiative with the province of Ontario to co-fund 20 Mental Wellness Teams to serve all First Nations communities in the province (2018).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This agreement allows for </a:t>
            </a:r>
            <a:r>
              <a:rPr lang="en-CA" sz="1800" dirty="0">
                <a:effectLst/>
                <a:latin typeface="Cambria" panose="02040503050406030204" pitchFamily="18" charset="0"/>
                <a:ea typeface="Times New Roman" panose="02020603050405020304" pitchFamily="18" charset="0"/>
                <a:cs typeface="Times New Roman" panose="02020603050405020304" pitchFamily="18" charset="0"/>
              </a:rPr>
              <a:t>greater mental health support coverage across all Ontario First Nation communities.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CA" sz="1800" dirty="0"/>
              <a:t>Funding is provided at the Tribal Council Level to support enhancement of existing Mental Wellness Teams (MWT). </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CA" sz="1800" dirty="0">
                <a:effectLst/>
                <a:latin typeface="Cambria" panose="02040503050406030204" pitchFamily="18" charset="0"/>
                <a:ea typeface="Times New Roman" panose="02020603050405020304" pitchFamily="18" charset="0"/>
                <a:cs typeface="Times New Roman" panose="02020603050405020304" pitchFamily="18" charset="0"/>
              </a:rPr>
              <a:t>Teams serve between 5 to 7 First Nations communities.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CA" sz="2400" dirty="0"/>
              <a:t>MWT’s are community-based, client-centred, multi-disciplinary teams that provide a variety of culturally-safe mental wellness services and supports to First Nations communities using a range of service models that can include crisis response, capacity-building, trauma-informed care, land-based care, prevention, early intervention and screening, after care, and care coordination with provincial health and social services.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CA" sz="2400" dirty="0"/>
              <a:t>The combination of services provided and composition of an individual team reflects community needs and priorities. Team members can include coordinators, Elders, cultural workers, psychologists, social workers and therapists, Resolution Health Support workers, and substance use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2D2D14AA-9EBF-4E1C-8919-B5D67B78C489}" type="slidenum">
              <a:rPr lang="en-CA" smtClean="0"/>
              <a:t>7</a:t>
            </a:fld>
            <a:endParaRPr lang="en-CA"/>
          </a:p>
        </p:txBody>
      </p:sp>
    </p:spTree>
    <p:extLst>
      <p:ext uri="{BB962C8B-B14F-4D97-AF65-F5344CB8AC3E}">
        <p14:creationId xmlns:p14="http://schemas.microsoft.com/office/powerpoint/2010/main" val="355935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This map shows the location of Indigenous-led treatment centres and healing lodges in Ontario which are Federally and/or Provincially-funded.</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There are 11 FNIHB-funded treatment centres in Ontario-10 of which offer inpatient services with a combined 132 beds and one offers an outpatient facility with space for 228 patients.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There are two funding streams available- the National Native Alcohol and Drug Addiction Program (NNADAP) and the National Youth Solvent Abuse Program (NYSAP)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Both Programs seek to strengthen the links between the residential treatment and the community-based prevention component of NNADAP, and other health services to ensure that client needs are met before, during and after treatment.</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Increasing the number of culturally safe Treatment Centres would plan an important role in expanding the reach of community-based responses to crisis and harm reductions strategies.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program objectives are to:</a:t>
            </a: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Provide an evidence-based and strengths approach to pre-treatment, in-patient treatment and post-treatment services to First Nations and Inuit people who are experiencing alcohol and substance abuse problems.</a:t>
            </a: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Provide culturally sensitive and treatment with equitable access to First Nations and Inuit peoples;</a:t>
            </a: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Make appropriate and regular investments in evidence-based or certified training for treatment staff in direct addiction treatment counselling roles with clients.</a:t>
            </a:r>
            <a:endParaRPr lang="en-CA" sz="1800" dirty="0">
              <a:effectLst/>
              <a:latin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endParaRPr lang="en-CA" dirty="0"/>
          </a:p>
        </p:txBody>
      </p:sp>
      <p:sp>
        <p:nvSpPr>
          <p:cNvPr id="4" name="Slide Number Placeholder 3"/>
          <p:cNvSpPr>
            <a:spLocks noGrp="1"/>
          </p:cNvSpPr>
          <p:nvPr>
            <p:ph type="sldNum" sz="quarter" idx="5"/>
          </p:nvPr>
        </p:nvSpPr>
        <p:spPr/>
        <p:txBody>
          <a:bodyPr/>
          <a:lstStyle/>
          <a:p>
            <a:fld id="{2D2D14AA-9EBF-4E1C-8919-B5D67B78C489}" type="slidenum">
              <a:rPr lang="en-CA" smtClean="0"/>
              <a:t>8</a:t>
            </a:fld>
            <a:endParaRPr lang="en-CA"/>
          </a:p>
        </p:txBody>
      </p:sp>
    </p:spTree>
    <p:extLst>
      <p:ext uri="{BB962C8B-B14F-4D97-AF65-F5344CB8AC3E}">
        <p14:creationId xmlns:p14="http://schemas.microsoft.com/office/powerpoint/2010/main" val="3103054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Opioid Agonist Therapy is an effective treatment for people dependent on different types of opioids such as heroin and oxycodone. </a:t>
            </a:r>
            <a:r>
              <a:rPr kumimoji="0" lang="en-US" sz="1400" b="0" i="0" u="none" strike="noStrike" kern="1200" cap="none" spc="0" normalizeH="0" baseline="0" noProof="0" dirty="0">
                <a:ln>
                  <a:noFill/>
                </a:ln>
                <a:solidFill>
                  <a:srgbClr val="292C39"/>
                </a:solidFill>
                <a:effectLst/>
                <a:uLnTx/>
                <a:uFillTx/>
                <a:latin typeface="Open Sans" panose="020B0606030504020204" pitchFamily="34" charset="0"/>
                <a:ea typeface="+mn-ea"/>
                <a:cs typeface="+mn-cs"/>
              </a:rPr>
              <a:t>The therapy involves medications such as Methadone or Suboxone which, when taken properly, prevent the effects of withdrawal and reduce cravings for opioids. OAT is prescribed by a doctor and can be accessed through public service providers, private clinics, and residential or outpatient treatment programs.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The Opioid Agonist Treatment program focuses on a holistic care plan for treatment of opioid use disorder, which is categorized as a chronic medical condition. Clients within the program are working to reduce illicit opioid or other drug usage through various treatment programs. The program highlights the respect and dignity of clients to encourage recovery and long-term success.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OAT has the capacity to greatly reduce the spread of infections diseases within communities. Particularly, it prevents the outspread of blood-borne infections such as hepatitis B virus, hepatitis C virus and HIV, which can be spread by contaminated equipment such as the sharing of syringes.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t>There are currently 29 OAT programs in the Ontario Region aimed at addressing opioid dependency with many of these programs in the Nishnawbe Aski Nation territory and all in Northwestern Ontario.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dirty="0"/>
          </a:p>
          <a:p>
            <a:endParaRPr lang="en-CA" dirty="0"/>
          </a:p>
        </p:txBody>
      </p:sp>
      <p:sp>
        <p:nvSpPr>
          <p:cNvPr id="4" name="Slide Number Placeholder 3"/>
          <p:cNvSpPr>
            <a:spLocks noGrp="1"/>
          </p:cNvSpPr>
          <p:nvPr>
            <p:ph type="sldNum" sz="quarter" idx="5"/>
          </p:nvPr>
        </p:nvSpPr>
        <p:spPr/>
        <p:txBody>
          <a:bodyPr/>
          <a:lstStyle/>
          <a:p>
            <a:fld id="{2D2D14AA-9EBF-4E1C-8919-B5D67B78C489}" type="slidenum">
              <a:rPr lang="en-CA" smtClean="0"/>
              <a:t>9</a:t>
            </a:fld>
            <a:endParaRPr lang="en-CA"/>
          </a:p>
        </p:txBody>
      </p:sp>
    </p:spTree>
    <p:extLst>
      <p:ext uri="{BB962C8B-B14F-4D97-AF65-F5344CB8AC3E}">
        <p14:creationId xmlns:p14="http://schemas.microsoft.com/office/powerpoint/2010/main" val="302075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CA" dirty="0"/>
              <a:t>Trauma-Informed Health and Cultural Supports were originally established as part of the 2006 Indian Residential School Settlement Agreement and provides cultural and emotional support, and mental health counselling services to Survivors of Indian Residential Schools and the families of former students.</a:t>
            </a:r>
          </a:p>
          <a:p>
            <a:pPr marL="285750" indent="-285750">
              <a:buFontTx/>
              <a:buChar char="-"/>
            </a:pPr>
            <a:r>
              <a:rPr lang="en-US" sz="1800" b="0" i="0" u="none" strike="noStrike" baseline="0" dirty="0">
                <a:solidFill>
                  <a:srgbClr val="000000"/>
                </a:solidFill>
                <a:latin typeface="Calibri" panose="020F0502020204030204" pitchFamily="34" charset="0"/>
              </a:rPr>
              <a:t>Expanded trauma informed funding was announced to improve access to mental wellness supports for those impacted by the ongoing investigations and confirmations of unmarked burials at the sites of former Indian Residential Schools.</a:t>
            </a:r>
            <a:endParaRPr lang="en-CA" dirty="0"/>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CA" sz="1400" dirty="0">
                <a:effectLst/>
                <a:latin typeface="Calibri" panose="020F0502020204030204" pitchFamily="34" charset="0"/>
                <a:ea typeface="Calibri" panose="020F0502020204030204" pitchFamily="34" charset="0"/>
                <a:cs typeface="Times New Roman" panose="02020603050405020304" pitchFamily="18" charset="0"/>
              </a:rPr>
              <a:t>Expanded Trauma-Informed Health and Cultural Support Funding is intended, as its primary purpose, to increase the number of community-based, Indigenous health and cultural support providers. </a:t>
            </a:r>
            <a:r>
              <a:rPr lang="en-CA" sz="1400" dirty="0" err="1">
                <a:effectLst/>
                <a:latin typeface="Calibri" panose="020F0502020204030204" pitchFamily="34" charset="0"/>
                <a:ea typeface="Calibri" panose="020F0502020204030204" pitchFamily="34" charset="0"/>
                <a:cs typeface="Times New Roman" panose="02020603050405020304" pitchFamily="18" charset="0"/>
              </a:rPr>
              <a:t>ie</a:t>
            </a:r>
            <a:r>
              <a:rPr lang="en-CA" sz="1400" dirty="0">
                <a:effectLst/>
                <a:latin typeface="Calibri" panose="020F0502020204030204" pitchFamily="34" charset="0"/>
                <a:ea typeface="Calibri" panose="020F0502020204030204" pitchFamily="34" charset="0"/>
                <a:cs typeface="Times New Roman" panose="02020603050405020304" pitchFamily="18" charset="0"/>
              </a:rPr>
              <a:t>. Cover salary and related costs for more workers to provide emotional and cultural supports to all those needing it in Indigenous communities.</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800" b="0" i="0" u="none" strike="noStrike" baseline="0" dirty="0">
                <a:solidFill>
                  <a:srgbClr val="000000"/>
                </a:solidFill>
                <a:latin typeface="Calibri" panose="020F0502020204030204" pitchFamily="34" charset="0"/>
              </a:rPr>
              <a:t>There is a continued need for healing, health and cultural supports from the intergenerational trauma linked to Indian Residential Schools and other issues such as Missing and Murdered Indigenous Women and Girls </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800" b="0" i="0" u="none" strike="noStrike" baseline="0" dirty="0">
                <a:solidFill>
                  <a:srgbClr val="000000"/>
                </a:solidFill>
                <a:latin typeface="Calibri" panose="020F0502020204030204" pitchFamily="34" charset="0"/>
              </a:rPr>
              <a:t>Planning is underway to explore how best to continue to address this need, in a way that is more reflective of Indigenous priorities (i.e. First Nations Mental Wellness Continuum Framework and National Inuit Suicide Prevention Strategy), and that does not create service gaps for clients </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800" b="0" i="0" u="none" strike="noStrike" baseline="0" dirty="0">
                <a:solidFill>
                  <a:srgbClr val="000000"/>
                </a:solidFill>
                <a:latin typeface="Calibri" panose="020F0502020204030204" pitchFamily="34" charset="0"/>
              </a:rPr>
              <a:t>There are 8 organizations who currently receive IRS funding through contribution agreements: </a:t>
            </a:r>
            <a:r>
              <a:rPr lang="en-US" sz="1800" b="0" i="0" u="none" strike="noStrike" baseline="0" dirty="0" err="1">
                <a:solidFill>
                  <a:srgbClr val="000000"/>
                </a:solidFill>
                <a:latin typeface="Calibri" panose="020F0502020204030204" pitchFamily="34" charset="0"/>
              </a:rPr>
              <a:t>Noojmowin</a:t>
            </a:r>
            <a:r>
              <a:rPr lang="en-US" sz="1800" b="0" i="0" u="none" strike="noStrike" baseline="0" dirty="0">
                <a:solidFill>
                  <a:srgbClr val="000000"/>
                </a:solidFill>
                <a:latin typeface="Calibri" panose="020F0502020204030204" pitchFamily="34" charset="0"/>
              </a:rPr>
              <a:t> Teg Health Centre, Toronto Council Fire Native Centre, Grad Council Treaty #3, </a:t>
            </a:r>
            <a:r>
              <a:rPr lang="en-US" sz="1800" b="0" i="0" u="none" strike="noStrike" baseline="0" dirty="0" err="1">
                <a:solidFill>
                  <a:srgbClr val="000000"/>
                </a:solidFill>
                <a:latin typeface="Calibri" panose="020F0502020204030204" pitchFamily="34" charset="0"/>
              </a:rPr>
              <a:t>Keewaytinook</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Okimakanak</a:t>
            </a:r>
            <a:r>
              <a:rPr lang="en-US" sz="1800" b="0" i="0" u="none" strike="noStrike" baseline="0" dirty="0">
                <a:solidFill>
                  <a:srgbClr val="000000"/>
                </a:solidFill>
                <a:latin typeface="Calibri" panose="020F0502020204030204" pitchFamily="34" charset="0"/>
              </a:rPr>
              <a:t>, WAHA, </a:t>
            </a:r>
            <a:r>
              <a:rPr lang="en-US" sz="1800" b="0" i="0" u="none" strike="noStrike" baseline="0" dirty="0" err="1">
                <a:solidFill>
                  <a:srgbClr val="000000"/>
                </a:solidFill>
                <a:latin typeface="Calibri" panose="020F0502020204030204" pitchFamily="34" charset="0"/>
              </a:rPr>
              <a:t>Maamwesying</a:t>
            </a:r>
            <a:r>
              <a:rPr lang="en-US" sz="1800" b="0" i="0" u="none" strike="noStrike" baseline="0" dirty="0">
                <a:solidFill>
                  <a:srgbClr val="000000"/>
                </a:solidFill>
                <a:latin typeface="Calibri" panose="020F0502020204030204" pitchFamily="34" charset="0"/>
              </a:rPr>
              <a:t>, Nishnawbe Aski Nation, and Sioux Lookout First Nations Health Authority</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endParaRPr lang="en-CA" dirty="0"/>
          </a:p>
          <a:p>
            <a:endParaRPr lang="en-CA" dirty="0"/>
          </a:p>
        </p:txBody>
      </p:sp>
      <p:sp>
        <p:nvSpPr>
          <p:cNvPr id="4" name="Slide Number Placeholder 3"/>
          <p:cNvSpPr>
            <a:spLocks noGrp="1"/>
          </p:cNvSpPr>
          <p:nvPr>
            <p:ph type="sldNum" sz="quarter" idx="5"/>
          </p:nvPr>
        </p:nvSpPr>
        <p:spPr/>
        <p:txBody>
          <a:bodyPr/>
          <a:lstStyle/>
          <a:p>
            <a:fld id="{2D2D14AA-9EBF-4E1C-8919-B5D67B78C489}" type="slidenum">
              <a:rPr lang="en-CA" smtClean="0"/>
              <a:t>10</a:t>
            </a:fld>
            <a:endParaRPr lang="en-CA"/>
          </a:p>
        </p:txBody>
      </p:sp>
    </p:spTree>
    <p:extLst>
      <p:ext uri="{BB962C8B-B14F-4D97-AF65-F5344CB8AC3E}">
        <p14:creationId xmlns:p14="http://schemas.microsoft.com/office/powerpoint/2010/main" val="3004632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girouxa\Desktop\PPT_Templates\PPT_Templates\PNG_JPG_for_template\ENG\ISC_Branding_PPT_standard_10x7.5_ENG_FINAL_8.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058400" cy="77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76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492760"/>
            <a:ext cx="8633460" cy="345440"/>
          </a:xfrm>
        </p:spPr>
        <p:txBody>
          <a:bodyPr/>
          <a:lstStyle/>
          <a:p>
            <a:r>
              <a:rPr lang="en-US" dirty="0"/>
              <a:t>Click to edit Master title style</a:t>
            </a:r>
          </a:p>
        </p:txBody>
      </p:sp>
      <p:sp>
        <p:nvSpPr>
          <p:cNvPr id="3" name="Content Placeholder 2"/>
          <p:cNvSpPr>
            <a:spLocks noGrp="1"/>
          </p:cNvSpPr>
          <p:nvPr>
            <p:ph idx="1"/>
          </p:nvPr>
        </p:nvSpPr>
        <p:spPr>
          <a:xfrm>
            <a:off x="405130" y="990600"/>
            <a:ext cx="8647430" cy="6019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093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F1E085-7927-A652-648D-8D71A92177F1}"/>
              </a:ext>
            </a:extLst>
          </p:cNvPr>
          <p:cNvSpPr>
            <a:spLocks noGrp="1"/>
          </p:cNvSpPr>
          <p:nvPr>
            <p:ph type="dt" sz="half" idx="10"/>
          </p:nvPr>
        </p:nvSpPr>
        <p:spPr/>
        <p:txBody>
          <a:bodyPr/>
          <a:lstStyle/>
          <a:p>
            <a:fld id="{68F59C87-FE81-411A-A3FB-D18ACA32B065}" type="datetimeFigureOut">
              <a:rPr lang="en-CA" smtClean="0"/>
              <a:t>2023-07-11</a:t>
            </a:fld>
            <a:endParaRPr lang="en-CA"/>
          </a:p>
        </p:txBody>
      </p:sp>
      <p:sp>
        <p:nvSpPr>
          <p:cNvPr id="3" name="Footer Placeholder 2">
            <a:extLst>
              <a:ext uri="{FF2B5EF4-FFF2-40B4-BE49-F238E27FC236}">
                <a16:creationId xmlns:a16="http://schemas.microsoft.com/office/drawing/2014/main" id="{85EDD8FD-57DE-6F7C-E634-4F602042867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2377DC5-F64E-1086-4162-BE3B11B5C022}"/>
              </a:ext>
            </a:extLst>
          </p:cNvPr>
          <p:cNvSpPr>
            <a:spLocks noGrp="1"/>
          </p:cNvSpPr>
          <p:nvPr>
            <p:ph type="sldNum" sz="quarter" idx="12"/>
          </p:nvPr>
        </p:nvSpPr>
        <p:spPr/>
        <p:txBody>
          <a:bodyPr/>
          <a:lstStyle/>
          <a:p>
            <a:fld id="{719704B3-BCB6-4949-A1D1-5DEE003E2804}" type="slidenum">
              <a:rPr lang="en-CA" smtClean="0"/>
              <a:t>‹#›</a:t>
            </a:fld>
            <a:endParaRPr lang="en-CA"/>
          </a:p>
        </p:txBody>
      </p:sp>
    </p:spTree>
    <p:extLst>
      <p:ext uri="{BB962C8B-B14F-4D97-AF65-F5344CB8AC3E}">
        <p14:creationId xmlns:p14="http://schemas.microsoft.com/office/powerpoint/2010/main" val="32382106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9100" y="533400"/>
            <a:ext cx="8633460" cy="3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Insert section title</a:t>
            </a:r>
          </a:p>
        </p:txBody>
      </p:sp>
      <p:sp>
        <p:nvSpPr>
          <p:cNvPr id="1027" name="Rectangle 3"/>
          <p:cNvSpPr>
            <a:spLocks noGrp="1" noChangeArrowheads="1"/>
          </p:cNvSpPr>
          <p:nvPr>
            <p:ph type="body" idx="1"/>
          </p:nvPr>
        </p:nvSpPr>
        <p:spPr bwMode="auto">
          <a:xfrm>
            <a:off x="405130" y="1203113"/>
            <a:ext cx="8647430" cy="574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Click to edit master text styles</a:t>
            </a:r>
          </a:p>
          <a:p>
            <a:pPr lvl="1"/>
            <a:r>
              <a:rPr lang="en-CA" altLang="en-GB" dirty="0"/>
              <a:t>Second level</a:t>
            </a:r>
          </a:p>
          <a:p>
            <a:pPr lvl="2"/>
            <a:r>
              <a:rPr lang="en-CA" altLang="en-GB" dirty="0"/>
              <a:t>Third level</a:t>
            </a:r>
          </a:p>
          <a:p>
            <a:pPr lvl="3"/>
            <a:r>
              <a:rPr lang="en-CA" altLang="en-GB" dirty="0"/>
              <a:t>Fourth level</a:t>
            </a:r>
          </a:p>
        </p:txBody>
      </p:sp>
      <p:pic>
        <p:nvPicPr>
          <p:cNvPr id="7" name="Picture 6" descr="ISC_Branding_PPT_standard_10x7.5_ENG_int.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0566" y="7020291"/>
            <a:ext cx="1937918" cy="407619"/>
          </a:xfrm>
          <a:prstGeom prst="rect">
            <a:avLst/>
          </a:prstGeom>
        </p:spPr>
      </p:pic>
      <p:sp>
        <p:nvSpPr>
          <p:cNvPr id="9" name="TextBox 8"/>
          <p:cNvSpPr txBox="1"/>
          <p:nvPr userDrawn="1"/>
        </p:nvSpPr>
        <p:spPr>
          <a:xfrm>
            <a:off x="37364" y="7070548"/>
            <a:ext cx="947238" cy="282926"/>
          </a:xfrm>
          <a:prstGeom prst="rect">
            <a:avLst/>
          </a:prstGeom>
          <a:noFill/>
        </p:spPr>
        <p:txBody>
          <a:bodyPr wrap="square" lIns="101882" tIns="50941" rIns="101882" bIns="50941" rtlCol="0">
            <a:spAutoFit/>
          </a:bodyPr>
          <a:lstStyle/>
          <a:p>
            <a:pPr algn="ctr"/>
            <a:fld id="{42816EBD-076B-0740-B037-2845E45D885E}" type="slidenum">
              <a:rPr lang="en-US" sz="1300" b="0" i="0" baseline="0" smtClean="0">
                <a:solidFill>
                  <a:schemeClr val="tx1">
                    <a:lumMod val="85000"/>
                    <a:lumOff val="15000"/>
                  </a:schemeClr>
                </a:solidFill>
                <a:latin typeface="Arial"/>
              </a:rPr>
              <a:pPr algn="ctr"/>
              <a:t>‹#›</a:t>
            </a:fld>
            <a:endParaRPr lang="en-US" sz="1300" b="0" i="0" baseline="0" dirty="0">
              <a:solidFill>
                <a:schemeClr val="tx1">
                  <a:lumMod val="85000"/>
                  <a:lumOff val="15000"/>
                </a:schemeClr>
              </a:solidFill>
              <a:latin typeface="Arial"/>
            </a:endParaRP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85" r:id="rId3"/>
  </p:sldLayoutIdLst>
  <p:hf hdr="0" ftr="0" dt="0"/>
  <p:txStyles>
    <p:titleStyle>
      <a:lvl1pPr algn="l" rtl="0" eaLnBrk="0" fontAlgn="base" hangingPunct="0">
        <a:lnSpc>
          <a:spcPts val="2674"/>
        </a:lnSpc>
        <a:spcBef>
          <a:spcPct val="0"/>
        </a:spcBef>
        <a:spcAft>
          <a:spcPct val="0"/>
        </a:spcAft>
        <a:defRPr sz="2700" b="1" baseline="0">
          <a:solidFill>
            <a:srgbClr val="000000"/>
          </a:solidFill>
          <a:latin typeface="+mj-lt"/>
          <a:ea typeface="+mj-ea"/>
          <a:cs typeface="+mj-cs"/>
        </a:defRPr>
      </a:lvl1pPr>
      <a:lvl2pPr algn="l" rtl="0" eaLnBrk="0" fontAlgn="base" hangingPunct="0">
        <a:lnSpc>
          <a:spcPts val="2674"/>
        </a:lnSpc>
        <a:spcBef>
          <a:spcPct val="0"/>
        </a:spcBef>
        <a:spcAft>
          <a:spcPct val="0"/>
        </a:spcAft>
        <a:defRPr sz="2700" b="1">
          <a:solidFill>
            <a:srgbClr val="000000"/>
          </a:solidFill>
          <a:latin typeface="Arial" charset="0"/>
        </a:defRPr>
      </a:lvl2pPr>
      <a:lvl3pPr algn="l" rtl="0" eaLnBrk="0" fontAlgn="base" hangingPunct="0">
        <a:lnSpc>
          <a:spcPts val="2674"/>
        </a:lnSpc>
        <a:spcBef>
          <a:spcPct val="0"/>
        </a:spcBef>
        <a:spcAft>
          <a:spcPct val="0"/>
        </a:spcAft>
        <a:defRPr sz="2700" b="1">
          <a:solidFill>
            <a:srgbClr val="000000"/>
          </a:solidFill>
          <a:latin typeface="Arial" charset="0"/>
        </a:defRPr>
      </a:lvl3pPr>
      <a:lvl4pPr algn="l" rtl="0" eaLnBrk="0" fontAlgn="base" hangingPunct="0">
        <a:lnSpc>
          <a:spcPts val="2674"/>
        </a:lnSpc>
        <a:spcBef>
          <a:spcPct val="0"/>
        </a:spcBef>
        <a:spcAft>
          <a:spcPct val="0"/>
        </a:spcAft>
        <a:defRPr sz="2700" b="1">
          <a:solidFill>
            <a:srgbClr val="000000"/>
          </a:solidFill>
          <a:latin typeface="Arial" charset="0"/>
        </a:defRPr>
      </a:lvl4pPr>
      <a:lvl5pPr algn="l" rtl="0" eaLnBrk="0" fontAlgn="base" hangingPunct="0">
        <a:lnSpc>
          <a:spcPts val="2674"/>
        </a:lnSpc>
        <a:spcBef>
          <a:spcPct val="0"/>
        </a:spcBef>
        <a:spcAft>
          <a:spcPct val="0"/>
        </a:spcAft>
        <a:defRPr sz="2700" b="1">
          <a:solidFill>
            <a:srgbClr val="000000"/>
          </a:solidFill>
          <a:latin typeface="Arial" charset="0"/>
        </a:defRPr>
      </a:lvl5pPr>
      <a:lvl6pPr marL="509412" algn="l" rtl="0" fontAlgn="base">
        <a:lnSpc>
          <a:spcPts val="2674"/>
        </a:lnSpc>
        <a:spcBef>
          <a:spcPct val="0"/>
        </a:spcBef>
        <a:spcAft>
          <a:spcPct val="0"/>
        </a:spcAft>
        <a:defRPr sz="2700" b="1">
          <a:solidFill>
            <a:srgbClr val="000000"/>
          </a:solidFill>
          <a:latin typeface="Arial" charset="0"/>
        </a:defRPr>
      </a:lvl6pPr>
      <a:lvl7pPr marL="1018824" algn="l" rtl="0" fontAlgn="base">
        <a:lnSpc>
          <a:spcPts val="2674"/>
        </a:lnSpc>
        <a:spcBef>
          <a:spcPct val="0"/>
        </a:spcBef>
        <a:spcAft>
          <a:spcPct val="0"/>
        </a:spcAft>
        <a:defRPr sz="2700" b="1">
          <a:solidFill>
            <a:srgbClr val="000000"/>
          </a:solidFill>
          <a:latin typeface="Arial" charset="0"/>
        </a:defRPr>
      </a:lvl7pPr>
      <a:lvl8pPr marL="1528237" algn="l" rtl="0" fontAlgn="base">
        <a:lnSpc>
          <a:spcPts val="2674"/>
        </a:lnSpc>
        <a:spcBef>
          <a:spcPct val="0"/>
        </a:spcBef>
        <a:spcAft>
          <a:spcPct val="0"/>
        </a:spcAft>
        <a:defRPr sz="2700" b="1">
          <a:solidFill>
            <a:srgbClr val="000000"/>
          </a:solidFill>
          <a:latin typeface="Arial" charset="0"/>
        </a:defRPr>
      </a:lvl8pPr>
      <a:lvl9pPr marL="2037649" algn="l" rtl="0" fontAlgn="base">
        <a:lnSpc>
          <a:spcPts val="2674"/>
        </a:lnSpc>
        <a:spcBef>
          <a:spcPct val="0"/>
        </a:spcBef>
        <a:spcAft>
          <a:spcPct val="0"/>
        </a:spcAft>
        <a:defRPr sz="2700" b="1">
          <a:solidFill>
            <a:srgbClr val="000000"/>
          </a:solidFill>
          <a:latin typeface="Arial" charset="0"/>
        </a:defRPr>
      </a:lvl9pPr>
    </p:titleStyle>
    <p:bodyStyle>
      <a:lvl1pPr marL="212255" indent="-212255" algn="l" rtl="0" eaLnBrk="0" fontAlgn="base" hangingPunct="0">
        <a:spcBef>
          <a:spcPct val="0"/>
        </a:spcBef>
        <a:spcAft>
          <a:spcPct val="37000"/>
        </a:spcAft>
        <a:buChar char="•"/>
        <a:tabLst>
          <a:tab pos="6367653" algn="l"/>
        </a:tabLst>
        <a:defRPr>
          <a:solidFill>
            <a:srgbClr val="000000"/>
          </a:solidFill>
          <a:latin typeface="+mn-lt"/>
          <a:ea typeface="+mn-ea"/>
          <a:cs typeface="+mn-cs"/>
        </a:defRPr>
      </a:lvl1pPr>
      <a:lvl2pPr marL="426280" indent="-212255" algn="l" rtl="0" eaLnBrk="0" fontAlgn="base" hangingPunct="0">
        <a:spcBef>
          <a:spcPct val="0"/>
        </a:spcBef>
        <a:spcAft>
          <a:spcPct val="35000"/>
        </a:spcAft>
        <a:buChar char="–"/>
        <a:tabLst>
          <a:tab pos="6367653" algn="l"/>
        </a:tabLst>
        <a:defRPr sz="1800">
          <a:solidFill>
            <a:srgbClr val="000000"/>
          </a:solidFill>
          <a:latin typeface="+mn-lt"/>
        </a:defRPr>
      </a:lvl2pPr>
      <a:lvl3pPr marL="640303" indent="-212255" algn="l" rtl="0" eaLnBrk="0" fontAlgn="base" hangingPunct="0">
        <a:spcBef>
          <a:spcPct val="0"/>
        </a:spcBef>
        <a:spcAft>
          <a:spcPct val="35000"/>
        </a:spcAft>
        <a:buChar char="–"/>
        <a:tabLst>
          <a:tab pos="6367653" algn="l"/>
        </a:tabLst>
        <a:defRPr sz="1600">
          <a:solidFill>
            <a:srgbClr val="000000"/>
          </a:solidFill>
          <a:latin typeface="+mn-lt"/>
        </a:defRPr>
      </a:lvl3pPr>
      <a:lvl4pPr marL="859633" indent="-217562" algn="l" rtl="0" eaLnBrk="0" fontAlgn="base" hangingPunct="0">
        <a:spcBef>
          <a:spcPct val="0"/>
        </a:spcBef>
        <a:spcAft>
          <a:spcPct val="35000"/>
        </a:spcAft>
        <a:buChar char="–"/>
        <a:tabLst>
          <a:tab pos="6367653" algn="l"/>
        </a:tabLst>
        <a:defRPr sz="1300">
          <a:solidFill>
            <a:srgbClr val="000000"/>
          </a:solidFill>
          <a:latin typeface="+mn-lt"/>
        </a:defRPr>
      </a:lvl4pPr>
      <a:lvl5pPr marL="1070120" indent="-208718" algn="l" rtl="0" eaLnBrk="0" fontAlgn="base" hangingPunct="0">
        <a:lnSpc>
          <a:spcPts val="1783"/>
        </a:lnSpc>
        <a:spcBef>
          <a:spcPct val="0"/>
        </a:spcBef>
        <a:spcAft>
          <a:spcPct val="0"/>
        </a:spcAft>
        <a:buChar char="–"/>
        <a:tabLst>
          <a:tab pos="6367653" algn="l"/>
        </a:tabLst>
        <a:defRPr sz="1300">
          <a:solidFill>
            <a:schemeClr val="tx1"/>
          </a:solidFill>
          <a:latin typeface="Verdana" pitchFamily="34" charset="0"/>
        </a:defRPr>
      </a:lvl5pPr>
      <a:lvl6pPr marL="1579532" indent="-208718" algn="l" rtl="0" fontAlgn="base">
        <a:lnSpc>
          <a:spcPts val="1783"/>
        </a:lnSpc>
        <a:spcBef>
          <a:spcPct val="0"/>
        </a:spcBef>
        <a:spcAft>
          <a:spcPct val="0"/>
        </a:spcAft>
        <a:buChar char="–"/>
        <a:tabLst>
          <a:tab pos="6367653" algn="l"/>
        </a:tabLst>
        <a:defRPr sz="1300">
          <a:solidFill>
            <a:schemeClr val="tx1"/>
          </a:solidFill>
          <a:latin typeface="Verdana" pitchFamily="34" charset="0"/>
        </a:defRPr>
      </a:lvl6pPr>
      <a:lvl7pPr marL="2088944" indent="-208718" algn="l" rtl="0" fontAlgn="base">
        <a:lnSpc>
          <a:spcPts val="1783"/>
        </a:lnSpc>
        <a:spcBef>
          <a:spcPct val="0"/>
        </a:spcBef>
        <a:spcAft>
          <a:spcPct val="0"/>
        </a:spcAft>
        <a:buChar char="–"/>
        <a:tabLst>
          <a:tab pos="6367653" algn="l"/>
        </a:tabLst>
        <a:defRPr sz="1300">
          <a:solidFill>
            <a:schemeClr val="tx1"/>
          </a:solidFill>
          <a:latin typeface="Verdana" pitchFamily="34" charset="0"/>
        </a:defRPr>
      </a:lvl7pPr>
      <a:lvl8pPr marL="2598357" indent="-208718" algn="l" rtl="0" fontAlgn="base">
        <a:lnSpc>
          <a:spcPts val="1783"/>
        </a:lnSpc>
        <a:spcBef>
          <a:spcPct val="0"/>
        </a:spcBef>
        <a:spcAft>
          <a:spcPct val="0"/>
        </a:spcAft>
        <a:buChar char="–"/>
        <a:tabLst>
          <a:tab pos="6367653" algn="l"/>
        </a:tabLst>
        <a:defRPr sz="1300">
          <a:solidFill>
            <a:schemeClr val="tx1"/>
          </a:solidFill>
          <a:latin typeface="Verdana" pitchFamily="34" charset="0"/>
        </a:defRPr>
      </a:lvl8pPr>
      <a:lvl9pPr marL="3107769" indent="-208718" algn="l" rtl="0" fontAlgn="base">
        <a:lnSpc>
          <a:spcPts val="1783"/>
        </a:lnSpc>
        <a:spcBef>
          <a:spcPct val="0"/>
        </a:spcBef>
        <a:spcAft>
          <a:spcPct val="0"/>
        </a:spcAft>
        <a:buChar char="–"/>
        <a:tabLst>
          <a:tab pos="6367653" algn="l"/>
        </a:tabLst>
        <a:defRPr sz="1300">
          <a:solidFill>
            <a:schemeClr val="tx1"/>
          </a:solidFill>
          <a:latin typeface="Verdana" pitchFamily="34" charset="0"/>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propositionsdesanteondgspni-onfnihbhealthproposals@sac-isc.gc.ca" TargetMode="External"/><Relationship Id="rId7" Type="http://schemas.openxmlformats.org/officeDocument/2006/relationships/hyperlink" Target="tel:+18006400642"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mailto:onjpchrt41-onpjtcdp41@sac-isc.gc.ca" TargetMode="External"/><Relationship Id="rId5" Type="http://schemas.openxmlformats.org/officeDocument/2006/relationships/hyperlink" Target="mailto:jordansprinciple-principedejordan@sac-isc.gc.ca" TargetMode="External"/><Relationship Id="rId4" Type="http://schemas.openxmlformats.org/officeDocument/2006/relationships/hyperlink" Target="mailto:grouprequest-jordansprincipleon-principedejordan-demandedegroupe@sac-isc.gc.c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lisa.westaway@sac-isc.gc.ca" TargetMode="External"/><Relationship Id="rId7" Type="http://schemas.openxmlformats.org/officeDocument/2006/relationships/hyperlink" Target="mailto:Georgina.lentz@sac-isc.gc.ca"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mailto:shari.glenn@sac-isc.gc.ca" TargetMode="External"/><Relationship Id="rId5" Type="http://schemas.openxmlformats.org/officeDocument/2006/relationships/hyperlink" Target="mailto:cheri.roy@sac-isc.gc.ca" TargetMode="External"/><Relationship Id="rId4" Type="http://schemas.openxmlformats.org/officeDocument/2006/relationships/hyperlink" Target="mailto:stephanie.obrien@sac-isc.gc.ca"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AE91C9D-5971-7B1E-5F4D-818BF9F1CC8D}"/>
              </a:ext>
            </a:extLst>
          </p:cNvPr>
          <p:cNvSpPr txBox="1">
            <a:spLocks/>
          </p:cNvSpPr>
          <p:nvPr/>
        </p:nvSpPr>
        <p:spPr>
          <a:xfrm>
            <a:off x="343737" y="2286000"/>
            <a:ext cx="8696334" cy="1470025"/>
          </a:xfrm>
          <a:prstGeom prst="rect">
            <a:avLst/>
          </a:prstGeom>
        </p:spPr>
        <p:txBody>
          <a:bodyPr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020202"/>
                </a:solidFill>
                <a:latin typeface="Arial"/>
              </a:rPr>
              <a:t>First Nations Inuit Health Branch - Ontario Region</a:t>
            </a:r>
          </a:p>
          <a:p>
            <a:r>
              <a:rPr lang="en-US" sz="4800" b="1" dirty="0">
                <a:solidFill>
                  <a:srgbClr val="020202"/>
                </a:solidFill>
                <a:latin typeface="Arial"/>
              </a:rPr>
              <a:t>Mental Wellness</a:t>
            </a:r>
            <a:endParaRPr lang="en-US" sz="6600" b="1" dirty="0">
              <a:solidFill>
                <a:srgbClr val="020202"/>
              </a:solidFill>
              <a:latin typeface="Arial"/>
            </a:endParaRPr>
          </a:p>
        </p:txBody>
      </p:sp>
      <p:sp>
        <p:nvSpPr>
          <p:cNvPr id="6" name="Subtitle 2">
            <a:extLst>
              <a:ext uri="{FF2B5EF4-FFF2-40B4-BE49-F238E27FC236}">
                <a16:creationId xmlns:a16="http://schemas.microsoft.com/office/drawing/2014/main" id="{20405614-1D8D-2806-0BFC-E10DB4F1B578}"/>
              </a:ext>
            </a:extLst>
          </p:cNvPr>
          <p:cNvSpPr txBox="1">
            <a:spLocks/>
          </p:cNvSpPr>
          <p:nvPr/>
        </p:nvSpPr>
        <p:spPr>
          <a:xfrm>
            <a:off x="7924800" y="6172200"/>
            <a:ext cx="1676400" cy="6202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solidFill>
                  <a:srgbClr val="020202"/>
                </a:solidFill>
                <a:latin typeface="Arial"/>
              </a:rPr>
              <a:t>July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A0E56B-B9D5-9E2A-494C-6CEF038A2279}"/>
              </a:ext>
            </a:extLst>
          </p:cNvPr>
          <p:cNvSpPr txBox="1">
            <a:spLocks/>
          </p:cNvSpPr>
          <p:nvPr/>
        </p:nvSpPr>
        <p:spPr>
          <a:xfrm>
            <a:off x="400050" y="465406"/>
            <a:ext cx="9258300" cy="1981200"/>
          </a:xfrm>
          <a:prstGeom prst="rect">
            <a:avLst/>
          </a:prstGeom>
        </p:spPr>
        <p:txBody>
          <a:bodyPr/>
          <a:lstStyle>
            <a:lvl1pPr algn="l" rtl="0" eaLnBrk="0" fontAlgn="base" hangingPunct="0">
              <a:lnSpc>
                <a:spcPts val="2674"/>
              </a:lnSpc>
              <a:spcBef>
                <a:spcPct val="0"/>
              </a:spcBef>
              <a:spcAft>
                <a:spcPct val="0"/>
              </a:spcAft>
              <a:defRPr sz="2700" b="1" baseline="0">
                <a:solidFill>
                  <a:srgbClr val="000000"/>
                </a:solidFill>
                <a:latin typeface="+mj-lt"/>
                <a:ea typeface="+mj-ea"/>
                <a:cs typeface="+mj-cs"/>
              </a:defRPr>
            </a:lvl1pPr>
            <a:lvl2pPr algn="l" rtl="0" eaLnBrk="0" fontAlgn="base" hangingPunct="0">
              <a:lnSpc>
                <a:spcPts val="2674"/>
              </a:lnSpc>
              <a:spcBef>
                <a:spcPct val="0"/>
              </a:spcBef>
              <a:spcAft>
                <a:spcPct val="0"/>
              </a:spcAft>
              <a:defRPr sz="2700" b="1">
                <a:solidFill>
                  <a:srgbClr val="000000"/>
                </a:solidFill>
                <a:latin typeface="Arial" charset="0"/>
              </a:defRPr>
            </a:lvl2pPr>
            <a:lvl3pPr algn="l" rtl="0" eaLnBrk="0" fontAlgn="base" hangingPunct="0">
              <a:lnSpc>
                <a:spcPts val="2674"/>
              </a:lnSpc>
              <a:spcBef>
                <a:spcPct val="0"/>
              </a:spcBef>
              <a:spcAft>
                <a:spcPct val="0"/>
              </a:spcAft>
              <a:defRPr sz="2700" b="1">
                <a:solidFill>
                  <a:srgbClr val="000000"/>
                </a:solidFill>
                <a:latin typeface="Arial" charset="0"/>
              </a:defRPr>
            </a:lvl3pPr>
            <a:lvl4pPr algn="l" rtl="0" eaLnBrk="0" fontAlgn="base" hangingPunct="0">
              <a:lnSpc>
                <a:spcPts val="2674"/>
              </a:lnSpc>
              <a:spcBef>
                <a:spcPct val="0"/>
              </a:spcBef>
              <a:spcAft>
                <a:spcPct val="0"/>
              </a:spcAft>
              <a:defRPr sz="2700" b="1">
                <a:solidFill>
                  <a:srgbClr val="000000"/>
                </a:solidFill>
                <a:latin typeface="Arial" charset="0"/>
              </a:defRPr>
            </a:lvl4pPr>
            <a:lvl5pPr algn="l" rtl="0" eaLnBrk="0" fontAlgn="base" hangingPunct="0">
              <a:lnSpc>
                <a:spcPts val="2674"/>
              </a:lnSpc>
              <a:spcBef>
                <a:spcPct val="0"/>
              </a:spcBef>
              <a:spcAft>
                <a:spcPct val="0"/>
              </a:spcAft>
              <a:defRPr sz="2700" b="1">
                <a:solidFill>
                  <a:srgbClr val="000000"/>
                </a:solidFill>
                <a:latin typeface="Arial" charset="0"/>
              </a:defRPr>
            </a:lvl5pPr>
            <a:lvl6pPr marL="509412" algn="l" rtl="0" fontAlgn="base">
              <a:lnSpc>
                <a:spcPts val="2674"/>
              </a:lnSpc>
              <a:spcBef>
                <a:spcPct val="0"/>
              </a:spcBef>
              <a:spcAft>
                <a:spcPct val="0"/>
              </a:spcAft>
              <a:defRPr sz="2700" b="1">
                <a:solidFill>
                  <a:srgbClr val="000000"/>
                </a:solidFill>
                <a:latin typeface="Arial" charset="0"/>
              </a:defRPr>
            </a:lvl6pPr>
            <a:lvl7pPr marL="1018824" algn="l" rtl="0" fontAlgn="base">
              <a:lnSpc>
                <a:spcPts val="2674"/>
              </a:lnSpc>
              <a:spcBef>
                <a:spcPct val="0"/>
              </a:spcBef>
              <a:spcAft>
                <a:spcPct val="0"/>
              </a:spcAft>
              <a:defRPr sz="2700" b="1">
                <a:solidFill>
                  <a:srgbClr val="000000"/>
                </a:solidFill>
                <a:latin typeface="Arial" charset="0"/>
              </a:defRPr>
            </a:lvl7pPr>
            <a:lvl8pPr marL="1528237" algn="l" rtl="0" fontAlgn="base">
              <a:lnSpc>
                <a:spcPts val="2674"/>
              </a:lnSpc>
              <a:spcBef>
                <a:spcPct val="0"/>
              </a:spcBef>
              <a:spcAft>
                <a:spcPct val="0"/>
              </a:spcAft>
              <a:defRPr sz="2700" b="1">
                <a:solidFill>
                  <a:srgbClr val="000000"/>
                </a:solidFill>
                <a:latin typeface="Arial" charset="0"/>
              </a:defRPr>
            </a:lvl8pPr>
            <a:lvl9pPr marL="2037649" algn="l" rtl="0" fontAlgn="base">
              <a:lnSpc>
                <a:spcPts val="2674"/>
              </a:lnSpc>
              <a:spcBef>
                <a:spcPct val="0"/>
              </a:spcBef>
              <a:spcAft>
                <a:spcPct val="0"/>
              </a:spcAft>
              <a:defRPr sz="2700" b="1">
                <a:solidFill>
                  <a:srgbClr val="000000"/>
                </a:solidFill>
                <a:latin typeface="Arial" charset="0"/>
              </a:defRPr>
            </a:lvl9pPr>
          </a:lstStyle>
          <a:p>
            <a:pPr algn="ctr">
              <a:lnSpc>
                <a:spcPct val="100000"/>
              </a:lnSpc>
              <a:spcBef>
                <a:spcPts val="0"/>
              </a:spcBef>
              <a:spcAft>
                <a:spcPts val="0"/>
              </a:spcAft>
            </a:pPr>
            <a:r>
              <a:rPr lang="en-US" sz="3800" kern="0" dirty="0"/>
              <a:t>Trauma-Informed Health and Cultural Supports/ Expanded Trauma Informed Supports</a:t>
            </a:r>
          </a:p>
        </p:txBody>
      </p:sp>
      <p:sp>
        <p:nvSpPr>
          <p:cNvPr id="5" name="TextBox 4">
            <a:extLst>
              <a:ext uri="{FF2B5EF4-FFF2-40B4-BE49-F238E27FC236}">
                <a16:creationId xmlns:a16="http://schemas.microsoft.com/office/drawing/2014/main" id="{B57094CA-E26E-F066-053F-A80217F1A3F2}"/>
              </a:ext>
            </a:extLst>
          </p:cNvPr>
          <p:cNvSpPr txBox="1"/>
          <p:nvPr/>
        </p:nvSpPr>
        <p:spPr>
          <a:xfrm>
            <a:off x="453097" y="2446606"/>
            <a:ext cx="8991600" cy="4173450"/>
          </a:xfrm>
          <a:prstGeom prst="rect">
            <a:avLst/>
          </a:prstGeom>
          <a:noFill/>
        </p:spPr>
        <p:txBody>
          <a:bodyPr wrap="square" rtlCol="0">
            <a:spAutoFit/>
          </a:bodyPr>
          <a:lstStyle/>
          <a:p>
            <a:pPr marL="285750" indent="-285750">
              <a:buFont typeface="Arial" panose="020B0604020202020204" pitchFamily="34" charset="0"/>
              <a:buChar char="•"/>
            </a:pPr>
            <a:r>
              <a:rPr lang="en-US" sz="3000" dirty="0">
                <a:solidFill>
                  <a:schemeClr val="bg1">
                    <a:lumMod val="10000"/>
                  </a:schemeClr>
                </a:solidFill>
              </a:rPr>
              <a:t>Provides cultural/emotional support and mental health counselling services to Survivors of Indian Residential Schools and the families of former students</a:t>
            </a:r>
          </a:p>
          <a:p>
            <a:endParaRPr lang="en-US" sz="3000" dirty="0">
              <a:solidFill>
                <a:schemeClr val="bg1">
                  <a:lumMod val="10000"/>
                </a:schemeClr>
              </a:solidFill>
            </a:endParaRPr>
          </a:p>
          <a:p>
            <a:pPr marL="285750" indent="-285750">
              <a:buFont typeface="Arial" panose="020B0604020202020204" pitchFamily="34" charset="0"/>
              <a:buChar char="•"/>
            </a:pPr>
            <a:r>
              <a:rPr lang="en-US" sz="3000" dirty="0">
                <a:solidFill>
                  <a:schemeClr val="bg1">
                    <a:lumMod val="10000"/>
                  </a:schemeClr>
                </a:solidFill>
              </a:rPr>
              <a:t>Ensures eligible former IRS students and their family members have access to an appropriate level of mental wellness support services</a:t>
            </a:r>
          </a:p>
        </p:txBody>
      </p:sp>
    </p:spTree>
    <p:extLst>
      <p:ext uri="{BB962C8B-B14F-4D97-AF65-F5344CB8AC3E}">
        <p14:creationId xmlns:p14="http://schemas.microsoft.com/office/powerpoint/2010/main" val="121461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A0E56B-B9D5-9E2A-494C-6CEF038A2279}"/>
              </a:ext>
            </a:extLst>
          </p:cNvPr>
          <p:cNvSpPr txBox="1">
            <a:spLocks/>
          </p:cNvSpPr>
          <p:nvPr/>
        </p:nvSpPr>
        <p:spPr>
          <a:xfrm>
            <a:off x="419100" y="492760"/>
            <a:ext cx="8633460" cy="345440"/>
          </a:xfrm>
          <a:prstGeom prst="rect">
            <a:avLst/>
          </a:prstGeom>
        </p:spPr>
        <p:txBody>
          <a:bodyPr/>
          <a:lstStyle>
            <a:lvl1pPr algn="l" rtl="0" eaLnBrk="0" fontAlgn="base" hangingPunct="0">
              <a:lnSpc>
                <a:spcPts val="2674"/>
              </a:lnSpc>
              <a:spcBef>
                <a:spcPct val="0"/>
              </a:spcBef>
              <a:spcAft>
                <a:spcPct val="0"/>
              </a:spcAft>
              <a:defRPr sz="2700" b="1" baseline="0">
                <a:solidFill>
                  <a:srgbClr val="000000"/>
                </a:solidFill>
                <a:latin typeface="+mj-lt"/>
                <a:ea typeface="+mj-ea"/>
                <a:cs typeface="+mj-cs"/>
              </a:defRPr>
            </a:lvl1pPr>
            <a:lvl2pPr algn="l" rtl="0" eaLnBrk="0" fontAlgn="base" hangingPunct="0">
              <a:lnSpc>
                <a:spcPts val="2674"/>
              </a:lnSpc>
              <a:spcBef>
                <a:spcPct val="0"/>
              </a:spcBef>
              <a:spcAft>
                <a:spcPct val="0"/>
              </a:spcAft>
              <a:defRPr sz="2700" b="1">
                <a:solidFill>
                  <a:srgbClr val="000000"/>
                </a:solidFill>
                <a:latin typeface="Arial" charset="0"/>
              </a:defRPr>
            </a:lvl2pPr>
            <a:lvl3pPr algn="l" rtl="0" eaLnBrk="0" fontAlgn="base" hangingPunct="0">
              <a:lnSpc>
                <a:spcPts val="2674"/>
              </a:lnSpc>
              <a:spcBef>
                <a:spcPct val="0"/>
              </a:spcBef>
              <a:spcAft>
                <a:spcPct val="0"/>
              </a:spcAft>
              <a:defRPr sz="2700" b="1">
                <a:solidFill>
                  <a:srgbClr val="000000"/>
                </a:solidFill>
                <a:latin typeface="Arial" charset="0"/>
              </a:defRPr>
            </a:lvl3pPr>
            <a:lvl4pPr algn="l" rtl="0" eaLnBrk="0" fontAlgn="base" hangingPunct="0">
              <a:lnSpc>
                <a:spcPts val="2674"/>
              </a:lnSpc>
              <a:spcBef>
                <a:spcPct val="0"/>
              </a:spcBef>
              <a:spcAft>
                <a:spcPct val="0"/>
              </a:spcAft>
              <a:defRPr sz="2700" b="1">
                <a:solidFill>
                  <a:srgbClr val="000000"/>
                </a:solidFill>
                <a:latin typeface="Arial" charset="0"/>
              </a:defRPr>
            </a:lvl4pPr>
            <a:lvl5pPr algn="l" rtl="0" eaLnBrk="0" fontAlgn="base" hangingPunct="0">
              <a:lnSpc>
                <a:spcPts val="2674"/>
              </a:lnSpc>
              <a:spcBef>
                <a:spcPct val="0"/>
              </a:spcBef>
              <a:spcAft>
                <a:spcPct val="0"/>
              </a:spcAft>
              <a:defRPr sz="2700" b="1">
                <a:solidFill>
                  <a:srgbClr val="000000"/>
                </a:solidFill>
                <a:latin typeface="Arial" charset="0"/>
              </a:defRPr>
            </a:lvl5pPr>
            <a:lvl6pPr marL="509412" algn="l" rtl="0" fontAlgn="base">
              <a:lnSpc>
                <a:spcPts val="2674"/>
              </a:lnSpc>
              <a:spcBef>
                <a:spcPct val="0"/>
              </a:spcBef>
              <a:spcAft>
                <a:spcPct val="0"/>
              </a:spcAft>
              <a:defRPr sz="2700" b="1">
                <a:solidFill>
                  <a:srgbClr val="000000"/>
                </a:solidFill>
                <a:latin typeface="Arial" charset="0"/>
              </a:defRPr>
            </a:lvl6pPr>
            <a:lvl7pPr marL="1018824" algn="l" rtl="0" fontAlgn="base">
              <a:lnSpc>
                <a:spcPts val="2674"/>
              </a:lnSpc>
              <a:spcBef>
                <a:spcPct val="0"/>
              </a:spcBef>
              <a:spcAft>
                <a:spcPct val="0"/>
              </a:spcAft>
              <a:defRPr sz="2700" b="1">
                <a:solidFill>
                  <a:srgbClr val="000000"/>
                </a:solidFill>
                <a:latin typeface="Arial" charset="0"/>
              </a:defRPr>
            </a:lvl7pPr>
            <a:lvl8pPr marL="1528237" algn="l" rtl="0" fontAlgn="base">
              <a:lnSpc>
                <a:spcPts val="2674"/>
              </a:lnSpc>
              <a:spcBef>
                <a:spcPct val="0"/>
              </a:spcBef>
              <a:spcAft>
                <a:spcPct val="0"/>
              </a:spcAft>
              <a:defRPr sz="2700" b="1">
                <a:solidFill>
                  <a:srgbClr val="000000"/>
                </a:solidFill>
                <a:latin typeface="Arial" charset="0"/>
              </a:defRPr>
            </a:lvl8pPr>
            <a:lvl9pPr marL="2037649" algn="l" rtl="0" fontAlgn="base">
              <a:lnSpc>
                <a:spcPts val="2674"/>
              </a:lnSpc>
              <a:spcBef>
                <a:spcPct val="0"/>
              </a:spcBef>
              <a:spcAft>
                <a:spcPct val="0"/>
              </a:spcAft>
              <a:defRPr sz="2700" b="1">
                <a:solidFill>
                  <a:srgbClr val="000000"/>
                </a:solidFill>
                <a:latin typeface="Arial" charset="0"/>
              </a:defRPr>
            </a:lvl9pPr>
          </a:lstStyle>
          <a:p>
            <a:pPr algn="ctr"/>
            <a:r>
              <a:rPr lang="en-US" sz="3800" kern="0" dirty="0"/>
              <a:t>Counselling</a:t>
            </a:r>
          </a:p>
        </p:txBody>
      </p:sp>
      <p:sp>
        <p:nvSpPr>
          <p:cNvPr id="2" name="TextBox 1">
            <a:extLst>
              <a:ext uri="{FF2B5EF4-FFF2-40B4-BE49-F238E27FC236}">
                <a16:creationId xmlns:a16="http://schemas.microsoft.com/office/drawing/2014/main" id="{CB916697-25E7-AAC6-7177-19D865357031}"/>
              </a:ext>
            </a:extLst>
          </p:cNvPr>
          <p:cNvSpPr txBox="1"/>
          <p:nvPr/>
        </p:nvSpPr>
        <p:spPr>
          <a:xfrm>
            <a:off x="152400" y="1143000"/>
            <a:ext cx="9753600" cy="5670207"/>
          </a:xfrm>
          <a:prstGeom prst="rect">
            <a:avLst/>
          </a:prstGeom>
          <a:noFill/>
        </p:spPr>
        <p:txBody>
          <a:bodyPr wrap="square" rtlCol="0">
            <a:spAutoFit/>
          </a:bodyPr>
          <a:lstStyle/>
          <a:p>
            <a:r>
              <a:rPr lang="en-CA" sz="2600" b="1" dirty="0">
                <a:solidFill>
                  <a:schemeClr val="bg1">
                    <a:lumMod val="10000"/>
                  </a:schemeClr>
                </a:solidFill>
              </a:rPr>
              <a:t>Non-Insured Health Benefits</a:t>
            </a:r>
          </a:p>
          <a:p>
            <a:pPr marL="285750" indent="-285750">
              <a:buFont typeface="Arial" panose="020B0604020202020204" pitchFamily="34" charset="0"/>
              <a:buChar char="•"/>
            </a:pPr>
            <a:r>
              <a:rPr lang="en-CA" sz="2600" dirty="0">
                <a:solidFill>
                  <a:schemeClr val="bg1">
                    <a:lumMod val="10000"/>
                  </a:schemeClr>
                </a:solidFill>
              </a:rPr>
              <a:t>Mental Health Counselling Benefits cover access to professional counselling sessions (including, but not limited to, crisis situations), as well as access to traditional healing in support of mental health.</a:t>
            </a:r>
          </a:p>
          <a:p>
            <a:pPr marL="285750" indent="-285750">
              <a:buFont typeface="Arial" panose="020B0604020202020204" pitchFamily="34" charset="0"/>
              <a:buChar char="•"/>
            </a:pPr>
            <a:r>
              <a:rPr lang="en-CA" sz="2600" dirty="0">
                <a:solidFill>
                  <a:schemeClr val="bg1">
                    <a:lumMod val="10000"/>
                  </a:schemeClr>
                </a:solidFill>
              </a:rPr>
              <a:t>22 Hours per year</a:t>
            </a:r>
          </a:p>
          <a:p>
            <a:endParaRPr lang="en-US" sz="800" dirty="0"/>
          </a:p>
          <a:p>
            <a:r>
              <a:rPr lang="en-CA" sz="2600" b="1" dirty="0">
                <a:solidFill>
                  <a:schemeClr val="bg1">
                    <a:lumMod val="10000"/>
                  </a:schemeClr>
                </a:solidFill>
              </a:rPr>
              <a:t>Indian Residential School/Indian Day School/ Missing and Murdered Indigenous Women and Girls</a:t>
            </a:r>
          </a:p>
          <a:p>
            <a:pPr marL="285750" indent="-285750">
              <a:buFont typeface="Arial" panose="020B0604020202020204" pitchFamily="34" charset="0"/>
              <a:buChar char="•"/>
            </a:pPr>
            <a:r>
              <a:rPr lang="en-CA" sz="2600" dirty="0">
                <a:solidFill>
                  <a:schemeClr val="bg1">
                    <a:lumMod val="10000"/>
                  </a:schemeClr>
                </a:solidFill>
              </a:rPr>
              <a:t>Provides access to counselling support and medical transportation to individuals impacted by Indian Residential Schools. </a:t>
            </a:r>
          </a:p>
          <a:p>
            <a:pPr marL="285750" indent="-285750">
              <a:buFont typeface="Arial" panose="020B0604020202020204" pitchFamily="34" charset="0"/>
              <a:buChar char="•"/>
            </a:pPr>
            <a:r>
              <a:rPr lang="en-CA" sz="2600" dirty="0">
                <a:solidFill>
                  <a:schemeClr val="bg1">
                    <a:lumMod val="10000"/>
                  </a:schemeClr>
                </a:solidFill>
              </a:rPr>
              <a:t>62 Hours per year</a:t>
            </a:r>
            <a:endParaRPr lang="en-US" dirty="0"/>
          </a:p>
        </p:txBody>
      </p:sp>
    </p:spTree>
    <p:extLst>
      <p:ext uri="{BB962C8B-B14F-4D97-AF65-F5344CB8AC3E}">
        <p14:creationId xmlns:p14="http://schemas.microsoft.com/office/powerpoint/2010/main" val="129628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10134600" cy="3791547"/>
          </a:xfrm>
          <a:prstGeom prst="rect">
            <a:avLst/>
          </a:prstGeom>
          <a:noFill/>
        </p:spPr>
        <p:txBody>
          <a:bodyPr wrap="square" lIns="74164" tIns="37082" rIns="74164" bIns="37082" rtlCol="0">
            <a:spAutoFit/>
          </a:bodyPr>
          <a:lstStyle/>
          <a:p>
            <a:pPr algn="ctr">
              <a:lnSpc>
                <a:spcPts val="3001"/>
              </a:lnSpc>
              <a:spcAft>
                <a:spcPts val="405"/>
              </a:spcAft>
            </a:pPr>
            <a:r>
              <a:rPr lang="en-US" sz="2912" b="1" dirty="0">
                <a:solidFill>
                  <a:srgbClr val="567BB6"/>
                </a:solidFill>
                <a:cs typeface="Calibri" panose="020F0502020204030204" pitchFamily="34" charset="0"/>
              </a:rPr>
              <a:t>First Nation Inuit Health Branch </a:t>
            </a:r>
          </a:p>
          <a:p>
            <a:pPr algn="ctr">
              <a:lnSpc>
                <a:spcPts val="3001"/>
              </a:lnSpc>
              <a:spcAft>
                <a:spcPts val="405"/>
              </a:spcAft>
            </a:pPr>
            <a:r>
              <a:rPr lang="en-US" sz="2912" b="1" dirty="0">
                <a:solidFill>
                  <a:srgbClr val="567BB6"/>
                </a:solidFill>
                <a:cs typeface="Calibri" panose="020F0502020204030204" pitchFamily="34" charset="0"/>
              </a:rPr>
              <a:t>Ontario Region</a:t>
            </a:r>
          </a:p>
          <a:p>
            <a:pPr>
              <a:lnSpc>
                <a:spcPts val="3001"/>
              </a:lnSpc>
              <a:spcAft>
                <a:spcPts val="405"/>
              </a:spcAft>
            </a:pPr>
            <a:r>
              <a:rPr lang="en-US" sz="1600" b="1" dirty="0">
                <a:cs typeface="Calibri" panose="020F0502020204030204" pitchFamily="34" charset="0"/>
              </a:rPr>
              <a:t>FNIHB ON Proposal Inbox:  </a:t>
            </a:r>
            <a:r>
              <a:rPr lang="en-US" sz="1600" dirty="0">
                <a:cs typeface="Calibri" panose="020F0502020204030204" pitchFamily="34" charset="0"/>
                <a:hlinkClick r:id="rId3">
                  <a:extLst>
                    <a:ext uri="{A12FA001-AC4F-418D-AE19-62706E023703}">
                      <ahyp:hlinkClr xmlns:ahyp="http://schemas.microsoft.com/office/drawing/2018/hyperlinkcolor" val="tx"/>
                    </a:ext>
                  </a:extLst>
                </a:hlinkClick>
              </a:rPr>
              <a:t>propositionsdesanteondgspni-onfnihbhealthproposals@sac-isc.gc.ca</a:t>
            </a:r>
            <a:endParaRPr lang="en-US" sz="1600" dirty="0">
              <a:cs typeface="Calibri" panose="020F0502020204030204" pitchFamily="34" charset="0"/>
            </a:endParaRPr>
          </a:p>
          <a:p>
            <a:pPr>
              <a:lnSpc>
                <a:spcPts val="3001"/>
              </a:lnSpc>
              <a:spcAft>
                <a:spcPts val="405"/>
              </a:spcAft>
            </a:pPr>
            <a:r>
              <a:rPr lang="en-US" sz="1600" b="1" dirty="0">
                <a:cs typeface="Calibri" panose="020F0502020204030204" pitchFamily="34" charset="0"/>
              </a:rPr>
              <a:t>Jordan’s Principle Group Request Inbox: </a:t>
            </a:r>
            <a:r>
              <a:rPr lang="en-US" sz="1600" u="sng" dirty="0">
                <a:solidFill>
                  <a:srgbClr val="567BB6"/>
                </a:solidFill>
                <a:cs typeface="Calibri" panose="020F0502020204030204" pitchFamily="34" charset="0"/>
                <a:hlinkClick r:id="rId4"/>
              </a:rPr>
              <a:t>grouprequest-jordansprincipleon-principedejordan-demandedegroupe@sac-isc.gc.ca</a:t>
            </a:r>
            <a:endParaRPr lang="en-US" sz="1600" u="sng" dirty="0">
              <a:solidFill>
                <a:srgbClr val="567BB6"/>
              </a:solidFill>
              <a:cs typeface="Calibri" panose="020F0502020204030204" pitchFamily="34" charset="0"/>
            </a:endParaRPr>
          </a:p>
          <a:p>
            <a:pPr>
              <a:lnSpc>
                <a:spcPts val="3001"/>
              </a:lnSpc>
              <a:spcAft>
                <a:spcPts val="405"/>
              </a:spcAft>
            </a:pPr>
            <a:r>
              <a:rPr lang="en-US" sz="1600" b="1" dirty="0">
                <a:cs typeface="Calibri" panose="020F0502020204030204" pitchFamily="34" charset="0"/>
              </a:rPr>
              <a:t>Jordan’s Principle Individual Inbox: </a:t>
            </a:r>
            <a:r>
              <a:rPr lang="en-US" sz="1600" dirty="0">
                <a:cs typeface="Calibri" panose="020F0502020204030204" pitchFamily="34" charset="0"/>
                <a:hlinkClick r:id="rId5"/>
              </a:rPr>
              <a:t>jordansprinciple-principedejordan@sac-isc.gc.ca</a:t>
            </a:r>
            <a:r>
              <a:rPr lang="en-US" sz="1600" dirty="0">
                <a:cs typeface="Calibri" panose="020F0502020204030204" pitchFamily="34" charset="0"/>
              </a:rPr>
              <a:t> </a:t>
            </a:r>
          </a:p>
          <a:p>
            <a:pPr>
              <a:lnSpc>
                <a:spcPts val="3001"/>
              </a:lnSpc>
              <a:spcAft>
                <a:spcPts val="405"/>
              </a:spcAft>
            </a:pPr>
            <a:r>
              <a:rPr lang="en-US" sz="1600" b="1" dirty="0">
                <a:cs typeface="Calibri" panose="020F0502020204030204" pitchFamily="34" charset="0"/>
              </a:rPr>
              <a:t>Jordan’s Principle CHRT Capital Proposals: </a:t>
            </a:r>
            <a:r>
              <a:rPr lang="en-US" sz="1600" dirty="0">
                <a:cs typeface="Calibri" panose="020F0502020204030204" pitchFamily="34" charset="0"/>
                <a:hlinkClick r:id="rId6">
                  <a:extLst>
                    <a:ext uri="{A12FA001-AC4F-418D-AE19-62706E023703}">
                      <ahyp:hlinkClr xmlns:ahyp="http://schemas.microsoft.com/office/drawing/2018/hyperlinkcolor" val="tx"/>
                    </a:ext>
                  </a:extLst>
                </a:hlinkClick>
              </a:rPr>
              <a:t>onjpchrt41-onpjtcdp41@sac-isc.gc.ca</a:t>
            </a:r>
            <a:endParaRPr lang="en-US" sz="1600" dirty="0">
              <a:cs typeface="Calibri" panose="020F0502020204030204" pitchFamily="34" charset="0"/>
            </a:endParaRPr>
          </a:p>
          <a:p>
            <a:pPr>
              <a:lnSpc>
                <a:spcPts val="3001"/>
              </a:lnSpc>
              <a:spcAft>
                <a:spcPts val="405"/>
              </a:spcAft>
            </a:pPr>
            <a:r>
              <a:rPr lang="en-US" sz="1600" b="1" dirty="0">
                <a:cs typeface="Calibri" panose="020F0502020204030204" pitchFamily="34" charset="0"/>
              </a:rPr>
              <a:t>Non-Insured Health Benefits Client Information (Toll Free):</a:t>
            </a:r>
            <a:r>
              <a:rPr lang="en-US" sz="1600" dirty="0">
                <a:cs typeface="Calibri" panose="020F0502020204030204" pitchFamily="34" charset="0"/>
              </a:rPr>
              <a:t> </a:t>
            </a:r>
            <a:r>
              <a:rPr lang="en-US" sz="1600" dirty="0">
                <a:cs typeface="Calibri" panose="020F0502020204030204" pitchFamily="34" charset="0"/>
                <a:hlinkClick r:id="rId7">
                  <a:extLst>
                    <a:ext uri="{A12FA001-AC4F-418D-AE19-62706E023703}">
                      <ahyp:hlinkClr xmlns:ahyp="http://schemas.microsoft.com/office/drawing/2018/hyperlinkcolor" val="tx"/>
                    </a:ext>
                  </a:extLst>
                </a:hlinkClick>
              </a:rPr>
              <a:t>1-800-640-0642</a:t>
            </a:r>
            <a:endParaRPr lang="en-US" sz="1600" dirty="0">
              <a:cs typeface="Calibri" panose="020F0502020204030204" pitchFamily="34" charset="0"/>
            </a:endParaRPr>
          </a:p>
        </p:txBody>
      </p:sp>
    </p:spTree>
    <p:extLst>
      <p:ext uri="{BB962C8B-B14F-4D97-AF65-F5344CB8AC3E}">
        <p14:creationId xmlns:p14="http://schemas.microsoft.com/office/powerpoint/2010/main" val="136288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905000"/>
            <a:ext cx="10058400" cy="3563023"/>
          </a:xfrm>
          <a:prstGeom prst="rect">
            <a:avLst/>
          </a:prstGeom>
          <a:noFill/>
        </p:spPr>
        <p:txBody>
          <a:bodyPr wrap="square" lIns="74164" tIns="37082" rIns="74164" bIns="37082" rtlCol="0">
            <a:spAutoFit/>
          </a:bodyPr>
          <a:lstStyle/>
          <a:p>
            <a:pPr>
              <a:spcAft>
                <a:spcPts val="405"/>
              </a:spcAft>
            </a:pPr>
            <a:r>
              <a:rPr lang="en-US" sz="1600" b="1" dirty="0">
                <a:cs typeface="Calibri" panose="020F0502020204030204" pitchFamily="34" charset="0"/>
              </a:rPr>
              <a:t>Regional Executive: 	</a:t>
            </a:r>
            <a:r>
              <a:rPr lang="en-US" sz="1600" dirty="0">
                <a:cs typeface="Calibri" panose="020F0502020204030204" pitchFamily="34" charset="0"/>
              </a:rPr>
              <a:t>Lisa Westaway, </a:t>
            </a:r>
            <a:r>
              <a:rPr lang="en-US" sz="1600" u="sng" dirty="0">
                <a:cs typeface="Calibri" panose="020F0502020204030204" pitchFamily="34" charset="0"/>
                <a:hlinkClick r:id="rId3">
                  <a:extLst>
                    <a:ext uri="{A12FA001-AC4F-418D-AE19-62706E023703}">
                      <ahyp:hlinkClr xmlns:ahyp="http://schemas.microsoft.com/office/drawing/2018/hyperlinkcolor" val="tx"/>
                    </a:ext>
                  </a:extLst>
                </a:hlinkClick>
              </a:rPr>
              <a:t>lisa.westaway@sac-isc.gc.ca</a:t>
            </a:r>
            <a:r>
              <a:rPr lang="en-US" sz="1600" u="sng" dirty="0">
                <a:cs typeface="Calibri" panose="020F0502020204030204" pitchFamily="34" charset="0"/>
              </a:rPr>
              <a:t> </a:t>
            </a:r>
          </a:p>
          <a:p>
            <a:pPr>
              <a:spcAft>
                <a:spcPts val="405"/>
              </a:spcAft>
            </a:pPr>
            <a:endParaRPr lang="en-US" sz="800" u="sng" dirty="0">
              <a:cs typeface="Calibri" panose="020F0502020204030204" pitchFamily="34" charset="0"/>
            </a:endParaRPr>
          </a:p>
          <a:p>
            <a:pPr>
              <a:spcAft>
                <a:spcPts val="405"/>
              </a:spcAft>
            </a:pPr>
            <a:r>
              <a:rPr lang="en-US" sz="1600" b="1" dirty="0">
                <a:cs typeface="Calibri" panose="020F0502020204030204" pitchFamily="34" charset="0"/>
              </a:rPr>
              <a:t>Director RPP: 		</a:t>
            </a:r>
            <a:r>
              <a:rPr lang="en-US" sz="1600" dirty="0">
                <a:cs typeface="Calibri" panose="020F0502020204030204" pitchFamily="34" charset="0"/>
              </a:rPr>
              <a:t>Stephanie O’Brien, </a:t>
            </a:r>
            <a:r>
              <a:rPr lang="en-US" sz="1600" u="sng" dirty="0">
                <a:cs typeface="Calibri" panose="020F0502020204030204" pitchFamily="34" charset="0"/>
                <a:hlinkClick r:id="rId4">
                  <a:extLst>
                    <a:ext uri="{A12FA001-AC4F-418D-AE19-62706E023703}">
                      <ahyp:hlinkClr xmlns:ahyp="http://schemas.microsoft.com/office/drawing/2018/hyperlinkcolor" val="tx"/>
                    </a:ext>
                  </a:extLst>
                </a:hlinkClick>
              </a:rPr>
              <a:t>stephanie.obrien@sac-isc.gc.ca</a:t>
            </a:r>
            <a:endParaRPr lang="en-US" sz="1600" u="sng" dirty="0">
              <a:cs typeface="Calibri" panose="020F0502020204030204" pitchFamily="34" charset="0"/>
            </a:endParaRPr>
          </a:p>
          <a:p>
            <a:pPr>
              <a:spcAft>
                <a:spcPts val="405"/>
              </a:spcAft>
            </a:pPr>
            <a:endParaRPr lang="en-US" sz="800" u="sng" dirty="0">
              <a:cs typeface="Calibri" panose="020F0502020204030204" pitchFamily="34" charset="0"/>
            </a:endParaRPr>
          </a:p>
          <a:p>
            <a:pPr>
              <a:spcAft>
                <a:spcPts val="405"/>
              </a:spcAft>
            </a:pPr>
            <a:r>
              <a:rPr lang="en-US" sz="1600" b="1" dirty="0">
                <a:cs typeface="Calibri" panose="020F0502020204030204" pitchFamily="34" charset="0"/>
              </a:rPr>
              <a:t>Director of Operations: 	</a:t>
            </a:r>
            <a:r>
              <a:rPr lang="en-US" sz="1600" dirty="0">
                <a:cs typeface="Calibri" panose="020F0502020204030204" pitchFamily="34" charset="0"/>
              </a:rPr>
              <a:t>Valerie Flynn, </a:t>
            </a:r>
            <a:r>
              <a:rPr lang="en-US" sz="1600" u="sng" dirty="0">
                <a:cs typeface="Calibri" panose="020F0502020204030204" pitchFamily="34" charset="0"/>
              </a:rPr>
              <a:t>valerie.flynn@sac-isc.gc.ca </a:t>
            </a:r>
          </a:p>
          <a:p>
            <a:pPr>
              <a:spcAft>
                <a:spcPts val="405"/>
              </a:spcAft>
            </a:pPr>
            <a:endParaRPr lang="en-US" sz="800" u="sng" dirty="0">
              <a:cs typeface="Calibri" panose="020F0502020204030204" pitchFamily="34" charset="0"/>
            </a:endParaRPr>
          </a:p>
          <a:p>
            <a:pPr>
              <a:spcAft>
                <a:spcPts val="405"/>
              </a:spcAft>
            </a:pPr>
            <a:r>
              <a:rPr lang="en-US" sz="1600" b="1" dirty="0">
                <a:cs typeface="Calibri" panose="020F0502020204030204" pitchFamily="34" charset="0"/>
              </a:rPr>
              <a:t>A/Director of Community &amp; Client Response: </a:t>
            </a:r>
            <a:r>
              <a:rPr lang="en-US" sz="1600" dirty="0">
                <a:cs typeface="Calibri" panose="020F0502020204030204" pitchFamily="34" charset="0"/>
              </a:rPr>
              <a:t>Cheri Roy, </a:t>
            </a:r>
            <a:r>
              <a:rPr lang="en-US" sz="1600" dirty="0">
                <a:cs typeface="Calibri" panose="020F0502020204030204" pitchFamily="34" charset="0"/>
                <a:hlinkClick r:id="rId5">
                  <a:extLst>
                    <a:ext uri="{A12FA001-AC4F-418D-AE19-62706E023703}">
                      <ahyp:hlinkClr xmlns:ahyp="http://schemas.microsoft.com/office/drawing/2018/hyperlinkcolor" val="tx"/>
                    </a:ext>
                  </a:extLst>
                </a:hlinkClick>
              </a:rPr>
              <a:t>cheri.roy@sac-isc.gc.ca</a:t>
            </a:r>
            <a:endParaRPr lang="en-US" sz="1600" dirty="0">
              <a:cs typeface="Calibri" panose="020F0502020204030204" pitchFamily="34" charset="0"/>
            </a:endParaRPr>
          </a:p>
          <a:p>
            <a:pPr>
              <a:spcAft>
                <a:spcPts val="405"/>
              </a:spcAft>
            </a:pPr>
            <a:endParaRPr lang="en-US" sz="800" dirty="0">
              <a:cs typeface="Calibri" panose="020F0502020204030204" pitchFamily="34" charset="0"/>
            </a:endParaRPr>
          </a:p>
          <a:p>
            <a:pPr>
              <a:spcAft>
                <a:spcPts val="405"/>
              </a:spcAft>
            </a:pPr>
            <a:r>
              <a:rPr lang="en-US" sz="1600" b="1" dirty="0">
                <a:cs typeface="Calibri" panose="020F0502020204030204" pitchFamily="34" charset="0"/>
              </a:rPr>
              <a:t>Director Primary Care: 	</a:t>
            </a:r>
            <a:r>
              <a:rPr lang="en-US" sz="1600" dirty="0">
                <a:cs typeface="Calibri" panose="020F0502020204030204" pitchFamily="34" charset="0"/>
              </a:rPr>
              <a:t>Shari Glenn, </a:t>
            </a:r>
            <a:r>
              <a:rPr lang="en-US" sz="1600" u="sng" dirty="0">
                <a:cs typeface="Calibri" panose="020F0502020204030204" pitchFamily="34" charset="0"/>
                <a:hlinkClick r:id="rId6">
                  <a:extLst>
                    <a:ext uri="{A12FA001-AC4F-418D-AE19-62706E023703}">
                      <ahyp:hlinkClr xmlns:ahyp="http://schemas.microsoft.com/office/drawing/2018/hyperlinkcolor" val="tx"/>
                    </a:ext>
                  </a:extLst>
                </a:hlinkClick>
              </a:rPr>
              <a:t>shari.glenn@sac-isc.gc.ca</a:t>
            </a:r>
            <a:endParaRPr lang="en-US" sz="1600" u="sng" dirty="0">
              <a:cs typeface="Calibri" panose="020F0502020204030204" pitchFamily="34" charset="0"/>
            </a:endParaRPr>
          </a:p>
          <a:p>
            <a:pPr>
              <a:spcAft>
                <a:spcPts val="405"/>
              </a:spcAft>
            </a:pPr>
            <a:endParaRPr lang="en-US" sz="800" u="sng" dirty="0">
              <a:cs typeface="Calibri" panose="020F0502020204030204" pitchFamily="34" charset="0"/>
            </a:endParaRPr>
          </a:p>
          <a:p>
            <a:pPr>
              <a:spcAft>
                <a:spcPts val="405"/>
              </a:spcAft>
            </a:pPr>
            <a:r>
              <a:rPr lang="en-US" sz="1600" b="1" dirty="0">
                <a:cs typeface="Calibri" panose="020F0502020204030204" pitchFamily="34" charset="0"/>
              </a:rPr>
              <a:t>Health Protection:	</a:t>
            </a:r>
            <a:r>
              <a:rPr lang="en-US" sz="1600" dirty="0">
                <a:cs typeface="Calibri" panose="020F0502020204030204" pitchFamily="34" charset="0"/>
              </a:rPr>
              <a:t>Georgina Lentz, g</a:t>
            </a:r>
            <a:r>
              <a:rPr lang="en-US" sz="1600" dirty="0">
                <a:cs typeface="Calibri" panose="020F0502020204030204" pitchFamily="34" charset="0"/>
                <a:hlinkClick r:id="rId7">
                  <a:extLst>
                    <a:ext uri="{A12FA001-AC4F-418D-AE19-62706E023703}">
                      <ahyp:hlinkClr xmlns:ahyp="http://schemas.microsoft.com/office/drawing/2018/hyperlinkcolor" val="tx"/>
                    </a:ext>
                  </a:extLst>
                </a:hlinkClick>
              </a:rPr>
              <a:t>eorgina.lentz@sac-isc.gc.ca</a:t>
            </a:r>
            <a:endParaRPr lang="en-US" sz="1600" dirty="0">
              <a:cs typeface="Calibri" panose="020F0502020204030204" pitchFamily="34" charset="0"/>
            </a:endParaRPr>
          </a:p>
          <a:p>
            <a:pPr>
              <a:spcAft>
                <a:spcPts val="405"/>
              </a:spcAft>
            </a:pPr>
            <a:r>
              <a:rPr lang="en-US" sz="1600" dirty="0">
                <a:cs typeface="Calibri" panose="020F0502020204030204" pitchFamily="34" charset="0"/>
              </a:rPr>
              <a:t>			Dr. Claudia Sarbu, claudia.sarbu@sac-isc.gc.ca 	</a:t>
            </a:r>
          </a:p>
          <a:p>
            <a:pPr>
              <a:spcAft>
                <a:spcPts val="405"/>
              </a:spcAft>
            </a:pPr>
            <a:endParaRPr lang="en-US" sz="800" dirty="0">
              <a:cs typeface="Calibri" panose="020F0502020204030204" pitchFamily="34" charset="0"/>
            </a:endParaRPr>
          </a:p>
          <a:p>
            <a:pPr>
              <a:spcAft>
                <a:spcPts val="405"/>
              </a:spcAft>
            </a:pPr>
            <a:r>
              <a:rPr lang="en-US" sz="1600" b="1" dirty="0">
                <a:cs typeface="Calibri" panose="020F0502020204030204" pitchFamily="34" charset="0"/>
              </a:rPr>
              <a:t>A/Senior Manager NIHB: </a:t>
            </a:r>
            <a:r>
              <a:rPr lang="en-US" sz="1600" dirty="0">
                <a:cs typeface="Calibri" panose="020F0502020204030204" pitchFamily="34" charset="0"/>
              </a:rPr>
              <a:t>Julie Caves, </a:t>
            </a:r>
            <a:r>
              <a:rPr lang="en-US" sz="1600" u="sng" dirty="0">
                <a:cs typeface="Calibri" panose="020F0502020204030204" pitchFamily="34" charset="0"/>
              </a:rPr>
              <a:t>julie.caves@sac-isc.gc.ca</a:t>
            </a:r>
          </a:p>
          <a:p>
            <a:pPr>
              <a:lnSpc>
                <a:spcPts val="3001"/>
              </a:lnSpc>
              <a:spcAft>
                <a:spcPts val="405"/>
              </a:spcAft>
            </a:pPr>
            <a:endParaRPr lang="en-US" sz="1650" dirty="0">
              <a:cs typeface="Calibri" panose="020F0502020204030204" pitchFamily="34" charset="0"/>
            </a:endParaRPr>
          </a:p>
        </p:txBody>
      </p:sp>
      <p:sp>
        <p:nvSpPr>
          <p:cNvPr id="3" name="TextBox 2">
            <a:extLst>
              <a:ext uri="{FF2B5EF4-FFF2-40B4-BE49-F238E27FC236}">
                <a16:creationId xmlns:a16="http://schemas.microsoft.com/office/drawing/2014/main" id="{F10D652D-802E-B7C0-1940-8D93B142919A}"/>
              </a:ext>
            </a:extLst>
          </p:cNvPr>
          <p:cNvSpPr txBox="1"/>
          <p:nvPr/>
        </p:nvSpPr>
        <p:spPr>
          <a:xfrm>
            <a:off x="4107656" y="685800"/>
            <a:ext cx="5715000" cy="893771"/>
          </a:xfrm>
          <a:prstGeom prst="rect">
            <a:avLst/>
          </a:prstGeom>
          <a:noFill/>
        </p:spPr>
        <p:txBody>
          <a:bodyPr wrap="square" rtlCol="0">
            <a:spAutoFit/>
          </a:bodyPr>
          <a:lstStyle/>
          <a:p>
            <a:pPr algn="ctr"/>
            <a:r>
              <a:rPr lang="en-US" sz="2400" b="1" dirty="0">
                <a:solidFill>
                  <a:srgbClr val="567BB6"/>
                </a:solidFill>
                <a:cs typeface="Calibri" panose="020F0502020204030204" pitchFamily="34" charset="0"/>
              </a:rPr>
              <a:t>First Nation Inuit Health Branch </a:t>
            </a:r>
          </a:p>
          <a:p>
            <a:pPr algn="ctr"/>
            <a:r>
              <a:rPr lang="en-US" sz="2400" b="1" dirty="0">
                <a:solidFill>
                  <a:srgbClr val="567BB6"/>
                </a:solidFill>
                <a:cs typeface="Calibri" panose="020F0502020204030204" pitchFamily="34" charset="0"/>
              </a:rPr>
              <a:t>Ontario Region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AE91C9D-5971-7B1E-5F4D-818BF9F1CC8D}"/>
              </a:ext>
            </a:extLst>
          </p:cNvPr>
          <p:cNvSpPr txBox="1">
            <a:spLocks/>
          </p:cNvSpPr>
          <p:nvPr/>
        </p:nvSpPr>
        <p:spPr>
          <a:xfrm>
            <a:off x="2819400" y="3021012"/>
            <a:ext cx="3618663" cy="1470025"/>
          </a:xfrm>
          <a:prstGeom prst="rect">
            <a:avLst/>
          </a:prstGeom>
        </p:spPr>
        <p:txBody>
          <a:bodyPr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a:solidFill>
                  <a:srgbClr val="020202"/>
                </a:solidFill>
                <a:latin typeface="Arial"/>
              </a:rPr>
              <a:t>Questions?</a:t>
            </a:r>
            <a:endParaRPr lang="en-US" sz="6600" b="1" dirty="0">
              <a:solidFill>
                <a:srgbClr val="020202"/>
              </a:solidFill>
              <a:latin typeface="Arial"/>
            </a:endParaRPr>
          </a:p>
        </p:txBody>
      </p:sp>
    </p:spTree>
    <p:extLst>
      <p:ext uri="{BB962C8B-B14F-4D97-AF65-F5344CB8AC3E}">
        <p14:creationId xmlns:p14="http://schemas.microsoft.com/office/powerpoint/2010/main" val="155057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187AB98-099C-59EE-8464-EB180E869B70}"/>
              </a:ext>
            </a:extLst>
          </p:cNvPr>
          <p:cNvSpPr/>
          <p:nvPr/>
        </p:nvSpPr>
        <p:spPr bwMode="auto">
          <a:xfrm>
            <a:off x="245789" y="2918476"/>
            <a:ext cx="4426224" cy="2852897"/>
          </a:xfrm>
          <a:prstGeom prst="rect">
            <a:avLst/>
          </a:prstGeom>
          <a:solidFill>
            <a:srgbClr val="C8D0DF"/>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ctr" defTabSz="914400" rtl="0" eaLnBrk="1" fontAlgn="base" latinLnBrk="0" hangingPunct="1">
              <a:lnSpc>
                <a:spcPct val="150000"/>
              </a:lnSpc>
              <a:spcBef>
                <a:spcPct val="0"/>
              </a:spcBef>
              <a:spcAft>
                <a:spcPct val="37000"/>
              </a:spcAft>
              <a:buClrTx/>
              <a:buSzTx/>
              <a:buFontTx/>
              <a:buNone/>
              <a:tabLst>
                <a:tab pos="5715000" algn="l"/>
              </a:tabLst>
            </a:pPr>
            <a:r>
              <a:rPr kumimoji="0" lang="en-CA" b="1" i="0" u="none" strike="noStrike" cap="none" normalizeH="0" baseline="0" dirty="0">
                <a:ln>
                  <a:noFill/>
                </a:ln>
                <a:solidFill>
                  <a:srgbClr val="C00000"/>
                </a:solidFill>
                <a:effectLst/>
                <a:latin typeface="Verdana" pitchFamily="34" charset="0"/>
              </a:rPr>
              <a:t>First Nations Inuit Health Branch</a:t>
            </a:r>
          </a:p>
        </p:txBody>
      </p:sp>
      <p:sp>
        <p:nvSpPr>
          <p:cNvPr id="18" name="Rectangle 17">
            <a:extLst>
              <a:ext uri="{FF2B5EF4-FFF2-40B4-BE49-F238E27FC236}">
                <a16:creationId xmlns:a16="http://schemas.microsoft.com/office/drawing/2014/main" id="{1EF709C0-4E80-F405-4A80-46E4644E2A18}"/>
              </a:ext>
            </a:extLst>
          </p:cNvPr>
          <p:cNvSpPr/>
          <p:nvPr/>
        </p:nvSpPr>
        <p:spPr bwMode="auto">
          <a:xfrm>
            <a:off x="245789" y="1905836"/>
            <a:ext cx="9654596" cy="1012640"/>
          </a:xfrm>
          <a:prstGeom prst="rect">
            <a:avLst/>
          </a:prstGeom>
          <a:solidFill>
            <a:srgbClr val="A2B4D2"/>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dirty="0">
              <a:ln>
                <a:noFill/>
              </a:ln>
              <a:solidFill>
                <a:srgbClr val="020202"/>
              </a:solidFill>
              <a:effectLst/>
              <a:latin typeface="Verdana" pitchFamily="34" charset="0"/>
            </a:endParaRPr>
          </a:p>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r>
              <a:rPr lang="en-US" dirty="0">
                <a:solidFill>
                  <a:srgbClr val="020202"/>
                </a:solidFill>
              </a:rPr>
              <a:t> </a:t>
            </a:r>
            <a:endParaRPr kumimoji="0" lang="en-CA" sz="1800" b="1" i="0" u="none" strike="noStrike" cap="none" normalizeH="0" baseline="0" dirty="0">
              <a:ln>
                <a:noFill/>
              </a:ln>
              <a:solidFill>
                <a:srgbClr val="C00000"/>
              </a:solidFill>
              <a:effectLst/>
              <a:latin typeface="Verdana" pitchFamily="34" charset="0"/>
            </a:endParaRPr>
          </a:p>
        </p:txBody>
      </p:sp>
      <p:sp>
        <p:nvSpPr>
          <p:cNvPr id="13" name="Rectangle 12">
            <a:extLst>
              <a:ext uri="{FF2B5EF4-FFF2-40B4-BE49-F238E27FC236}">
                <a16:creationId xmlns:a16="http://schemas.microsoft.com/office/drawing/2014/main" id="{5A4B3057-ABEA-F327-546F-E5AFA4ED32A3}"/>
              </a:ext>
            </a:extLst>
          </p:cNvPr>
          <p:cNvSpPr/>
          <p:nvPr/>
        </p:nvSpPr>
        <p:spPr bwMode="auto">
          <a:xfrm>
            <a:off x="232961" y="5771373"/>
            <a:ext cx="4439051" cy="1116296"/>
          </a:xfrm>
          <a:prstGeom prst="rect">
            <a:avLst/>
          </a:prstGeom>
          <a:solidFill>
            <a:srgbClr val="E2E6EE"/>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ctr" defTabSz="914400" rtl="0" eaLnBrk="1" fontAlgn="base" latinLnBrk="0" hangingPunct="1">
              <a:lnSpc>
                <a:spcPct val="150000"/>
              </a:lnSpc>
              <a:spcBef>
                <a:spcPct val="0"/>
              </a:spcBef>
              <a:spcAft>
                <a:spcPct val="37000"/>
              </a:spcAft>
              <a:buClrTx/>
              <a:buSzTx/>
              <a:buFontTx/>
              <a:buNone/>
              <a:tabLst>
                <a:tab pos="5715000" algn="l"/>
              </a:tabLst>
            </a:pPr>
            <a:r>
              <a:rPr kumimoji="0" lang="en-CA" sz="1800" b="1" i="0" u="none" strike="noStrike" cap="none" normalizeH="0" baseline="0" dirty="0">
                <a:ln>
                  <a:noFill/>
                </a:ln>
                <a:solidFill>
                  <a:srgbClr val="020202"/>
                </a:solidFill>
                <a:effectLst/>
                <a:latin typeface="Verdana" pitchFamily="34" charset="0"/>
              </a:rPr>
              <a:t>Regional Executive</a:t>
            </a:r>
          </a:p>
          <a:p>
            <a:pPr marL="190500" indent="-190500" algn="ctr">
              <a:lnSpc>
                <a:spcPct val="150000"/>
              </a:lnSpc>
              <a:tabLst>
                <a:tab pos="5715000" algn="l"/>
              </a:tabLst>
            </a:pPr>
            <a:r>
              <a:rPr lang="en-US" dirty="0">
                <a:solidFill>
                  <a:srgbClr val="020202"/>
                </a:solidFill>
              </a:rPr>
              <a:t>Lisa Westaway</a:t>
            </a:r>
          </a:p>
          <a:p>
            <a:pPr marL="190500" marR="0" indent="-190500" algn="ctr" defTabSz="914400" rtl="0" eaLnBrk="1" fontAlgn="base" latinLnBrk="0" hangingPunct="1">
              <a:lnSpc>
                <a:spcPct val="150000"/>
              </a:lnSpc>
              <a:spcBef>
                <a:spcPct val="0"/>
              </a:spcBef>
              <a:spcAft>
                <a:spcPct val="37000"/>
              </a:spcAft>
              <a:buClrTx/>
              <a:buSzTx/>
              <a:buFontTx/>
              <a:buNone/>
              <a:tabLst>
                <a:tab pos="5715000" algn="l"/>
              </a:tabLst>
            </a:pPr>
            <a:endParaRPr kumimoji="0" lang="en-US" sz="2000" b="0" i="0" u="none" strike="noStrike" cap="none" normalizeH="0" baseline="0" dirty="0">
              <a:ln>
                <a:noFill/>
              </a:ln>
              <a:solidFill>
                <a:srgbClr val="C00000"/>
              </a:solidFill>
              <a:effectLst/>
              <a:latin typeface="Verdana" pitchFamily="34" charset="0"/>
            </a:endParaRPr>
          </a:p>
        </p:txBody>
      </p:sp>
      <p:sp>
        <p:nvSpPr>
          <p:cNvPr id="12" name="Rectangle 11">
            <a:extLst>
              <a:ext uri="{FF2B5EF4-FFF2-40B4-BE49-F238E27FC236}">
                <a16:creationId xmlns:a16="http://schemas.microsoft.com/office/drawing/2014/main" id="{42F60D4D-3A91-5180-7EAE-28A00C39AA96}"/>
              </a:ext>
            </a:extLst>
          </p:cNvPr>
          <p:cNvSpPr/>
          <p:nvPr/>
        </p:nvSpPr>
        <p:spPr bwMode="auto">
          <a:xfrm>
            <a:off x="5410200" y="2913072"/>
            <a:ext cx="4490185" cy="2840716"/>
          </a:xfrm>
          <a:prstGeom prst="rect">
            <a:avLst/>
          </a:prstGeom>
          <a:solidFill>
            <a:srgbClr val="C8D0DF"/>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ctr" defTabSz="914400" rtl="0" eaLnBrk="1" fontAlgn="base" latinLnBrk="0" hangingPunct="1">
              <a:lnSpc>
                <a:spcPct val="150000"/>
              </a:lnSpc>
              <a:spcBef>
                <a:spcPts val="600"/>
              </a:spcBef>
              <a:spcAft>
                <a:spcPct val="37000"/>
              </a:spcAft>
              <a:buClrTx/>
              <a:buSzTx/>
              <a:buFontTx/>
              <a:buNone/>
              <a:tabLst>
                <a:tab pos="5715000" algn="l"/>
              </a:tabLst>
            </a:pPr>
            <a:r>
              <a:rPr lang="en-US" sz="2000" dirty="0">
                <a:solidFill>
                  <a:schemeClr val="tx1">
                    <a:lumMod val="60000"/>
                    <a:lumOff val="40000"/>
                  </a:schemeClr>
                </a:solidFill>
              </a:rPr>
              <a:t> </a:t>
            </a:r>
            <a:r>
              <a:rPr lang="en-US" b="1" dirty="0">
                <a:solidFill>
                  <a:srgbClr val="C00000"/>
                </a:solidFill>
              </a:rPr>
              <a:t>Regional Operations</a:t>
            </a:r>
            <a:endParaRPr kumimoji="0" lang="en-CA" b="1" i="0" u="none" strike="noStrike" cap="none" normalizeH="0" baseline="0" dirty="0">
              <a:ln>
                <a:noFill/>
              </a:ln>
              <a:solidFill>
                <a:srgbClr val="C00000"/>
              </a:solidFill>
              <a:effectLst/>
              <a:latin typeface="Verdana" pitchFamily="34" charset="0"/>
            </a:endParaRPr>
          </a:p>
        </p:txBody>
      </p:sp>
      <p:sp>
        <p:nvSpPr>
          <p:cNvPr id="8" name="Rectangle 7">
            <a:extLst>
              <a:ext uri="{FF2B5EF4-FFF2-40B4-BE49-F238E27FC236}">
                <a16:creationId xmlns:a16="http://schemas.microsoft.com/office/drawing/2014/main" id="{C874496F-AB2E-074F-AC05-122B0965D18C}"/>
              </a:ext>
            </a:extLst>
          </p:cNvPr>
          <p:cNvSpPr/>
          <p:nvPr/>
        </p:nvSpPr>
        <p:spPr bwMode="auto">
          <a:xfrm>
            <a:off x="2743201" y="797760"/>
            <a:ext cx="4419600" cy="878640"/>
          </a:xfrm>
          <a:prstGeom prst="rect">
            <a:avLst/>
          </a:prstGeom>
          <a:solidFill>
            <a:srgbClr val="6E8BB8"/>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CA" sz="1800" b="0" i="0" u="none" strike="noStrike" cap="none" normalizeH="0" baseline="0">
              <a:ln>
                <a:noFill/>
              </a:ln>
              <a:solidFill>
                <a:srgbClr val="020202"/>
              </a:solidFill>
              <a:effectLst/>
              <a:latin typeface="Verdana" pitchFamily="34" charset="0"/>
            </a:endParaRPr>
          </a:p>
        </p:txBody>
      </p:sp>
      <p:sp>
        <p:nvSpPr>
          <p:cNvPr id="2" name="TextBox 1">
            <a:extLst>
              <a:ext uri="{FF2B5EF4-FFF2-40B4-BE49-F238E27FC236}">
                <a16:creationId xmlns:a16="http://schemas.microsoft.com/office/drawing/2014/main" id="{4589745D-ED62-F455-7390-10E96182C8D8}"/>
              </a:ext>
            </a:extLst>
          </p:cNvPr>
          <p:cNvSpPr txBox="1"/>
          <p:nvPr/>
        </p:nvSpPr>
        <p:spPr>
          <a:xfrm>
            <a:off x="-15910" y="0"/>
            <a:ext cx="10074310" cy="618631"/>
          </a:xfrm>
          <a:prstGeom prst="rect">
            <a:avLst/>
          </a:prstGeom>
          <a:noFill/>
        </p:spPr>
        <p:txBody>
          <a:bodyPr wrap="square" rtlCol="0">
            <a:spAutoFit/>
          </a:bodyPr>
          <a:lstStyle/>
          <a:p>
            <a:pPr algn="ctr"/>
            <a:r>
              <a:rPr lang="en-US" sz="3800" b="1" dirty="0">
                <a:solidFill>
                  <a:schemeClr val="bg1">
                    <a:lumMod val="10000"/>
                  </a:schemeClr>
                </a:solidFill>
                <a:latin typeface="+mj-lt"/>
              </a:rPr>
              <a:t>ISC Organizational Chart</a:t>
            </a:r>
            <a:endParaRPr lang="en-CA" sz="3800" b="1" dirty="0">
              <a:solidFill>
                <a:schemeClr val="bg1">
                  <a:lumMod val="10000"/>
                </a:schemeClr>
              </a:solidFill>
              <a:latin typeface="+mj-lt"/>
            </a:endParaRPr>
          </a:p>
        </p:txBody>
      </p:sp>
      <p:sp>
        <p:nvSpPr>
          <p:cNvPr id="3" name="TextBox 2">
            <a:extLst>
              <a:ext uri="{FF2B5EF4-FFF2-40B4-BE49-F238E27FC236}">
                <a16:creationId xmlns:a16="http://schemas.microsoft.com/office/drawing/2014/main" id="{2DF143E7-9582-B196-3717-D279AA372266}"/>
              </a:ext>
            </a:extLst>
          </p:cNvPr>
          <p:cNvSpPr txBox="1"/>
          <p:nvPr/>
        </p:nvSpPr>
        <p:spPr>
          <a:xfrm>
            <a:off x="2762220" y="898861"/>
            <a:ext cx="4289957" cy="693395"/>
          </a:xfrm>
          <a:prstGeom prst="rect">
            <a:avLst/>
          </a:prstGeom>
          <a:noFill/>
        </p:spPr>
        <p:txBody>
          <a:bodyPr wrap="none" rtlCol="0">
            <a:spAutoFit/>
          </a:bodyPr>
          <a:lstStyle/>
          <a:p>
            <a:pPr algn="ctr"/>
            <a:r>
              <a:rPr lang="en-US" b="1" dirty="0">
                <a:solidFill>
                  <a:srgbClr val="020202"/>
                </a:solidFill>
              </a:rPr>
              <a:t>Minister of Indigenous Services</a:t>
            </a:r>
            <a:endParaRPr lang="en-CA" b="1" dirty="0">
              <a:solidFill>
                <a:srgbClr val="020202"/>
              </a:solidFill>
            </a:endParaRPr>
          </a:p>
          <a:p>
            <a:pPr algn="ctr"/>
            <a:r>
              <a:rPr lang="en-CA" dirty="0">
                <a:solidFill>
                  <a:srgbClr val="020202"/>
                </a:solidFill>
              </a:rPr>
              <a:t>The Honourable Patty Hajdu</a:t>
            </a:r>
            <a:endParaRPr lang="en-US" dirty="0">
              <a:solidFill>
                <a:srgbClr val="020202"/>
              </a:solidFill>
            </a:endParaRPr>
          </a:p>
        </p:txBody>
      </p:sp>
      <p:sp>
        <p:nvSpPr>
          <p:cNvPr id="4" name="TextBox 3">
            <a:extLst>
              <a:ext uri="{FF2B5EF4-FFF2-40B4-BE49-F238E27FC236}">
                <a16:creationId xmlns:a16="http://schemas.microsoft.com/office/drawing/2014/main" id="{2065E961-770E-EC22-8498-1C4912FA528B}"/>
              </a:ext>
            </a:extLst>
          </p:cNvPr>
          <p:cNvSpPr txBox="1"/>
          <p:nvPr/>
        </p:nvSpPr>
        <p:spPr>
          <a:xfrm>
            <a:off x="1391645" y="2069684"/>
            <a:ext cx="2244525" cy="693395"/>
          </a:xfrm>
          <a:prstGeom prst="rect">
            <a:avLst/>
          </a:prstGeom>
          <a:noFill/>
        </p:spPr>
        <p:txBody>
          <a:bodyPr wrap="none" rtlCol="0">
            <a:spAutoFit/>
          </a:bodyPr>
          <a:lstStyle/>
          <a:p>
            <a:pPr algn="r"/>
            <a:r>
              <a:rPr lang="en-US" b="1" dirty="0">
                <a:solidFill>
                  <a:srgbClr val="020202"/>
                </a:solidFill>
              </a:rPr>
              <a:t>Deputy Minister</a:t>
            </a:r>
          </a:p>
          <a:p>
            <a:pPr algn="ctr"/>
            <a:r>
              <a:rPr lang="en-US" dirty="0">
                <a:solidFill>
                  <a:srgbClr val="020202"/>
                </a:solidFill>
              </a:rPr>
              <a:t>Gina Wilson</a:t>
            </a:r>
            <a:endParaRPr lang="en-CA" dirty="0">
              <a:solidFill>
                <a:srgbClr val="020202"/>
              </a:solidFill>
            </a:endParaRPr>
          </a:p>
        </p:txBody>
      </p:sp>
      <p:sp>
        <p:nvSpPr>
          <p:cNvPr id="6" name="TextBox 5">
            <a:extLst>
              <a:ext uri="{FF2B5EF4-FFF2-40B4-BE49-F238E27FC236}">
                <a16:creationId xmlns:a16="http://schemas.microsoft.com/office/drawing/2014/main" id="{9BE510FE-1E40-388A-102B-CFB1DB89332B}"/>
              </a:ext>
            </a:extLst>
          </p:cNvPr>
          <p:cNvSpPr txBox="1"/>
          <p:nvPr/>
        </p:nvSpPr>
        <p:spPr>
          <a:xfrm>
            <a:off x="5384601" y="3886199"/>
            <a:ext cx="4448212" cy="693395"/>
          </a:xfrm>
          <a:prstGeom prst="rect">
            <a:avLst/>
          </a:prstGeom>
          <a:noFill/>
        </p:spPr>
        <p:txBody>
          <a:bodyPr wrap="square" rtlCol="0">
            <a:spAutoFit/>
          </a:bodyPr>
          <a:lstStyle/>
          <a:p>
            <a:pPr algn="ctr"/>
            <a:r>
              <a:rPr lang="en-US" b="1" dirty="0">
                <a:solidFill>
                  <a:srgbClr val="020202"/>
                </a:solidFill>
              </a:rPr>
              <a:t>Senior Assistant Deputy Minister</a:t>
            </a:r>
          </a:p>
          <a:p>
            <a:pPr algn="ctr"/>
            <a:r>
              <a:rPr lang="en-US" dirty="0">
                <a:solidFill>
                  <a:srgbClr val="020202"/>
                </a:solidFill>
              </a:rPr>
              <a:t>Joanne Wilkinson</a:t>
            </a:r>
            <a:endParaRPr lang="en-CA" dirty="0">
              <a:solidFill>
                <a:srgbClr val="020202"/>
              </a:solidFill>
            </a:endParaRPr>
          </a:p>
        </p:txBody>
      </p:sp>
      <p:sp>
        <p:nvSpPr>
          <p:cNvPr id="7" name="TextBox 6">
            <a:extLst>
              <a:ext uri="{FF2B5EF4-FFF2-40B4-BE49-F238E27FC236}">
                <a16:creationId xmlns:a16="http://schemas.microsoft.com/office/drawing/2014/main" id="{6E19657F-16E0-A935-0D0E-96698F7D8B9F}"/>
              </a:ext>
            </a:extLst>
          </p:cNvPr>
          <p:cNvSpPr txBox="1"/>
          <p:nvPr/>
        </p:nvSpPr>
        <p:spPr>
          <a:xfrm>
            <a:off x="5370313" y="4666395"/>
            <a:ext cx="4487209" cy="942694"/>
          </a:xfrm>
          <a:prstGeom prst="rect">
            <a:avLst/>
          </a:prstGeom>
          <a:noFill/>
        </p:spPr>
        <p:txBody>
          <a:bodyPr wrap="square" rtlCol="0">
            <a:spAutoFit/>
          </a:bodyPr>
          <a:lstStyle/>
          <a:p>
            <a:pPr algn="ctr"/>
            <a:r>
              <a:rPr lang="en-US" b="1" dirty="0">
                <a:solidFill>
                  <a:srgbClr val="020202"/>
                </a:solidFill>
              </a:rPr>
              <a:t>Associate Assistant Deputy Minister</a:t>
            </a:r>
          </a:p>
          <a:p>
            <a:pPr algn="ctr"/>
            <a:r>
              <a:rPr lang="en-US" dirty="0">
                <a:solidFill>
                  <a:srgbClr val="020202"/>
                </a:solidFill>
              </a:rPr>
              <a:t>Paula Hadden-</a:t>
            </a:r>
            <a:r>
              <a:rPr lang="en-US" dirty="0" err="1">
                <a:solidFill>
                  <a:srgbClr val="020202"/>
                </a:solidFill>
              </a:rPr>
              <a:t>Jokiel</a:t>
            </a:r>
            <a:endParaRPr lang="en-CA" dirty="0">
              <a:solidFill>
                <a:srgbClr val="020202"/>
              </a:solidFill>
            </a:endParaRPr>
          </a:p>
        </p:txBody>
      </p:sp>
      <p:sp>
        <p:nvSpPr>
          <p:cNvPr id="10" name="TextBox 9">
            <a:extLst>
              <a:ext uri="{FF2B5EF4-FFF2-40B4-BE49-F238E27FC236}">
                <a16:creationId xmlns:a16="http://schemas.microsoft.com/office/drawing/2014/main" id="{09CA9A70-57A4-7D02-C16D-421E1B19698E}"/>
              </a:ext>
            </a:extLst>
          </p:cNvPr>
          <p:cNvSpPr txBox="1"/>
          <p:nvPr/>
        </p:nvSpPr>
        <p:spPr>
          <a:xfrm>
            <a:off x="225587" y="3886200"/>
            <a:ext cx="4422614" cy="693395"/>
          </a:xfrm>
          <a:prstGeom prst="rect">
            <a:avLst/>
          </a:prstGeom>
          <a:noFill/>
        </p:spPr>
        <p:txBody>
          <a:bodyPr wrap="square" rtlCol="0">
            <a:spAutoFit/>
          </a:bodyPr>
          <a:lstStyle/>
          <a:p>
            <a:pPr algn="ctr"/>
            <a:r>
              <a:rPr lang="en-US" b="1" dirty="0">
                <a:solidFill>
                  <a:srgbClr val="020202"/>
                </a:solidFill>
              </a:rPr>
              <a:t>Senior Assistant Deputy Minister</a:t>
            </a:r>
          </a:p>
          <a:p>
            <a:pPr algn="ctr"/>
            <a:r>
              <a:rPr lang="en-US" dirty="0">
                <a:solidFill>
                  <a:srgbClr val="020202"/>
                </a:solidFill>
              </a:rPr>
              <a:t>Candice St-Aubin</a:t>
            </a:r>
          </a:p>
        </p:txBody>
      </p:sp>
      <p:sp>
        <p:nvSpPr>
          <p:cNvPr id="11" name="TextBox 10">
            <a:extLst>
              <a:ext uri="{FF2B5EF4-FFF2-40B4-BE49-F238E27FC236}">
                <a16:creationId xmlns:a16="http://schemas.microsoft.com/office/drawing/2014/main" id="{70FFD04B-7E76-EAE2-1033-A0CF6E7E3175}"/>
              </a:ext>
            </a:extLst>
          </p:cNvPr>
          <p:cNvSpPr txBox="1"/>
          <p:nvPr/>
        </p:nvSpPr>
        <p:spPr>
          <a:xfrm>
            <a:off x="225587" y="4710409"/>
            <a:ext cx="4422613" cy="1396921"/>
          </a:xfrm>
          <a:prstGeom prst="rect">
            <a:avLst/>
          </a:prstGeom>
          <a:noFill/>
        </p:spPr>
        <p:txBody>
          <a:bodyPr wrap="square" rtlCol="0">
            <a:spAutoFit/>
          </a:bodyPr>
          <a:lstStyle/>
          <a:p>
            <a:pPr algn="ctr"/>
            <a:r>
              <a:rPr lang="en-US" b="1" dirty="0">
                <a:solidFill>
                  <a:srgbClr val="020202"/>
                </a:solidFill>
              </a:rPr>
              <a:t>Assistant Deputy Minister</a:t>
            </a:r>
          </a:p>
          <a:p>
            <a:pPr algn="ctr"/>
            <a:r>
              <a:rPr lang="en-US" dirty="0">
                <a:solidFill>
                  <a:srgbClr val="020202"/>
                </a:solidFill>
              </a:rPr>
              <a:t>Jennifer Wheatley </a:t>
            </a:r>
          </a:p>
          <a:p>
            <a:pPr algn="ctr"/>
            <a:r>
              <a:rPr lang="en-US" dirty="0">
                <a:solidFill>
                  <a:srgbClr val="020202"/>
                </a:solidFill>
              </a:rPr>
              <a:t>(formerly Keith Conn)</a:t>
            </a:r>
          </a:p>
          <a:p>
            <a:pPr algn="ctr"/>
            <a:endParaRPr lang="en-CA" dirty="0">
              <a:solidFill>
                <a:srgbClr val="020202"/>
              </a:solidFill>
            </a:endParaRPr>
          </a:p>
        </p:txBody>
      </p:sp>
      <p:sp>
        <p:nvSpPr>
          <p:cNvPr id="21" name="Rectangle 20">
            <a:extLst>
              <a:ext uri="{FF2B5EF4-FFF2-40B4-BE49-F238E27FC236}">
                <a16:creationId xmlns:a16="http://schemas.microsoft.com/office/drawing/2014/main" id="{7532630A-D73A-EA42-BD14-4FF63224D5D2}"/>
              </a:ext>
            </a:extLst>
          </p:cNvPr>
          <p:cNvSpPr/>
          <p:nvPr/>
        </p:nvSpPr>
        <p:spPr bwMode="auto">
          <a:xfrm>
            <a:off x="5410199" y="5753788"/>
            <a:ext cx="4490185" cy="1116296"/>
          </a:xfrm>
          <a:prstGeom prst="rect">
            <a:avLst/>
          </a:prstGeom>
          <a:solidFill>
            <a:srgbClr val="E2E6EE"/>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ctr" defTabSz="914400" rtl="0" eaLnBrk="1" fontAlgn="base" latinLnBrk="0" hangingPunct="1">
              <a:lnSpc>
                <a:spcPct val="150000"/>
              </a:lnSpc>
              <a:spcBef>
                <a:spcPct val="0"/>
              </a:spcBef>
              <a:spcAft>
                <a:spcPct val="37000"/>
              </a:spcAft>
              <a:buClrTx/>
              <a:buSzTx/>
              <a:buFontTx/>
              <a:buNone/>
              <a:tabLst>
                <a:tab pos="5715000" algn="l"/>
              </a:tabLst>
            </a:pPr>
            <a:r>
              <a:rPr lang="en-US" b="1" dirty="0">
                <a:solidFill>
                  <a:srgbClr val="020202"/>
                </a:solidFill>
              </a:rPr>
              <a:t> </a:t>
            </a:r>
            <a:r>
              <a:rPr lang="en-CA" b="1" dirty="0">
                <a:solidFill>
                  <a:srgbClr val="020202"/>
                </a:solidFill>
              </a:rPr>
              <a:t>Regional Director General</a:t>
            </a:r>
          </a:p>
          <a:p>
            <a:pPr marL="190500" marR="0" indent="-190500" algn="ctr" defTabSz="914400" rtl="0" eaLnBrk="1" fontAlgn="base" latinLnBrk="0" hangingPunct="1">
              <a:lnSpc>
                <a:spcPct val="150000"/>
              </a:lnSpc>
              <a:spcBef>
                <a:spcPct val="0"/>
              </a:spcBef>
              <a:spcAft>
                <a:spcPct val="37000"/>
              </a:spcAft>
              <a:buClrTx/>
              <a:buSzTx/>
              <a:buFontTx/>
              <a:buNone/>
              <a:tabLst>
                <a:tab pos="5715000" algn="l"/>
              </a:tabLst>
            </a:pPr>
            <a:r>
              <a:rPr kumimoji="0" lang="en-US" b="0" i="0" u="none" strike="noStrike" cap="none" normalizeH="0" baseline="0" dirty="0">
                <a:ln>
                  <a:noFill/>
                </a:ln>
                <a:solidFill>
                  <a:srgbClr val="020202"/>
                </a:solidFill>
                <a:effectLst/>
                <a:latin typeface="Verdana" pitchFamily="34" charset="0"/>
              </a:rPr>
              <a:t>Michael O’Byrne</a:t>
            </a:r>
          </a:p>
        </p:txBody>
      </p:sp>
      <p:sp>
        <p:nvSpPr>
          <p:cNvPr id="5" name="TextBox 4">
            <a:extLst>
              <a:ext uri="{FF2B5EF4-FFF2-40B4-BE49-F238E27FC236}">
                <a16:creationId xmlns:a16="http://schemas.microsoft.com/office/drawing/2014/main" id="{5FF91A28-735B-6427-59F0-D445A754A866}"/>
              </a:ext>
            </a:extLst>
          </p:cNvPr>
          <p:cNvSpPr txBox="1"/>
          <p:nvPr/>
        </p:nvSpPr>
        <p:spPr>
          <a:xfrm>
            <a:off x="5121230" y="2062756"/>
            <a:ext cx="3562194" cy="693395"/>
          </a:xfrm>
          <a:prstGeom prst="rect">
            <a:avLst/>
          </a:prstGeom>
          <a:noFill/>
        </p:spPr>
        <p:txBody>
          <a:bodyPr wrap="none" rtlCol="0">
            <a:spAutoFit/>
          </a:bodyPr>
          <a:lstStyle/>
          <a:p>
            <a:pPr algn="r"/>
            <a:r>
              <a:rPr lang="en-US" b="1" dirty="0">
                <a:solidFill>
                  <a:srgbClr val="020202"/>
                </a:solidFill>
              </a:rPr>
              <a:t>Associate Deputy Minister</a:t>
            </a:r>
          </a:p>
          <a:p>
            <a:pPr algn="ctr"/>
            <a:r>
              <a:rPr lang="en-US" dirty="0">
                <a:solidFill>
                  <a:srgbClr val="020202"/>
                </a:solidFill>
              </a:rPr>
              <a:t>Valerie Gideon</a:t>
            </a:r>
            <a:endParaRPr lang="en-CA" dirty="0">
              <a:solidFill>
                <a:srgbClr val="020202"/>
              </a:solidFill>
            </a:endParaRPr>
          </a:p>
        </p:txBody>
      </p:sp>
    </p:spTree>
    <p:extLst>
      <p:ext uri="{BB962C8B-B14F-4D97-AF65-F5344CB8AC3E}">
        <p14:creationId xmlns:p14="http://schemas.microsoft.com/office/powerpoint/2010/main" val="1048312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56358A-5A0F-6CFD-08F9-058C8B125BCC}"/>
              </a:ext>
            </a:extLst>
          </p:cNvPr>
          <p:cNvSpPr>
            <a:spLocks noGrp="1"/>
          </p:cNvSpPr>
          <p:nvPr>
            <p:ph type="sldNum" sz="quarter" idx="12"/>
          </p:nvPr>
        </p:nvSpPr>
        <p:spPr/>
        <p:txBody>
          <a:bodyPr/>
          <a:lstStyle/>
          <a:p>
            <a:endParaRPr lang="en-CA" dirty="0"/>
          </a:p>
        </p:txBody>
      </p:sp>
      <p:sp>
        <p:nvSpPr>
          <p:cNvPr id="9" name="TextBox 8">
            <a:extLst>
              <a:ext uri="{FF2B5EF4-FFF2-40B4-BE49-F238E27FC236}">
                <a16:creationId xmlns:a16="http://schemas.microsoft.com/office/drawing/2014/main" id="{FE2B66F3-39B4-24AC-0B4E-BF1444978A90}"/>
              </a:ext>
            </a:extLst>
          </p:cNvPr>
          <p:cNvSpPr txBox="1"/>
          <p:nvPr/>
        </p:nvSpPr>
        <p:spPr>
          <a:xfrm>
            <a:off x="228600" y="990600"/>
            <a:ext cx="3200400" cy="2812437"/>
          </a:xfrm>
          <a:prstGeom prst="rect">
            <a:avLst/>
          </a:prstGeom>
          <a:solidFill>
            <a:srgbClr val="E2E6EE"/>
          </a:solidFill>
          <a:ln>
            <a:solidFill>
              <a:srgbClr val="354A6D"/>
            </a:solidFill>
          </a:ln>
        </p:spPr>
        <p:txBody>
          <a:bodyPr wrap="square" rtlCol="0">
            <a:spAutoFit/>
          </a:bodyPr>
          <a:lstStyle/>
          <a:p>
            <a:pPr lvl="0" algn="ctr"/>
            <a:r>
              <a:rPr lang="en-US" sz="1400" b="1" dirty="0"/>
              <a:t>Regional Plans and Partnerships (RPP) </a:t>
            </a:r>
          </a:p>
          <a:p>
            <a:pPr lvl="0" algn="ctr"/>
            <a:r>
              <a:rPr lang="en-US" sz="1400" dirty="0"/>
              <a:t>Director, </a:t>
            </a:r>
            <a:r>
              <a:rPr lang="en-CA" sz="1400" dirty="0"/>
              <a:t>Stephanie O’Brien</a:t>
            </a:r>
          </a:p>
          <a:p>
            <a:pPr lvl="0"/>
            <a:r>
              <a:rPr lang="en-US" sz="1000" b="1" dirty="0"/>
              <a:t>-Health Planning &amp; Funding Agreements</a:t>
            </a:r>
            <a:endParaRPr lang="en-US" sz="1000" dirty="0"/>
          </a:p>
          <a:p>
            <a:pPr lvl="0"/>
            <a:r>
              <a:rPr lang="en-US" sz="1000" b="1" dirty="0"/>
              <a:t>-Audit &amp; Accountability</a:t>
            </a:r>
            <a:endParaRPr lang="en-US" sz="1000" dirty="0"/>
          </a:p>
          <a:p>
            <a:pPr lvl="0"/>
            <a:r>
              <a:rPr lang="en-US" sz="1000" b="1" dirty="0"/>
              <a:t>-Management Operational Planning</a:t>
            </a:r>
            <a:endParaRPr lang="en-US" sz="1000" dirty="0"/>
          </a:p>
          <a:p>
            <a:pPr lvl="0"/>
            <a:r>
              <a:rPr lang="en-US" sz="1000" b="1" dirty="0"/>
              <a:t>-Health Transformation &amp; Health Service Integration Funding</a:t>
            </a:r>
            <a:endParaRPr lang="en-US" sz="1000" dirty="0"/>
          </a:p>
          <a:p>
            <a:pPr lvl="0"/>
            <a:r>
              <a:rPr lang="en-US" sz="1000" b="1" dirty="0"/>
              <a:t>-Community Programs </a:t>
            </a:r>
          </a:p>
          <a:p>
            <a:pPr lvl="0"/>
            <a:r>
              <a:rPr lang="en-US" sz="1000" b="1" dirty="0"/>
              <a:t>-Indian Residential Schools Cultural Supports (Contribution Agreements)</a:t>
            </a:r>
          </a:p>
          <a:p>
            <a:pPr lvl="0"/>
            <a:r>
              <a:rPr lang="en-US" sz="1000" b="1" dirty="0"/>
              <a:t>-Federal Hospital Burial Sites</a:t>
            </a:r>
            <a:endParaRPr lang="en-US" sz="1000" dirty="0"/>
          </a:p>
          <a:p>
            <a:pPr lvl="0"/>
            <a:r>
              <a:rPr lang="en-US" sz="1000" b="1" dirty="0"/>
              <a:t>-Policy Analysis &amp; Development</a:t>
            </a:r>
            <a:endParaRPr lang="en-US" sz="1000" dirty="0"/>
          </a:p>
          <a:p>
            <a:pPr lvl="0"/>
            <a:r>
              <a:rPr lang="en-US" sz="1000" b="1" dirty="0"/>
              <a:t>-Partnership Coordination</a:t>
            </a:r>
          </a:p>
        </p:txBody>
      </p:sp>
      <p:sp>
        <p:nvSpPr>
          <p:cNvPr id="11" name="TextBox 10">
            <a:extLst>
              <a:ext uri="{FF2B5EF4-FFF2-40B4-BE49-F238E27FC236}">
                <a16:creationId xmlns:a16="http://schemas.microsoft.com/office/drawing/2014/main" id="{CF1A34AF-A321-01BC-52C2-46B8B598E21E}"/>
              </a:ext>
            </a:extLst>
          </p:cNvPr>
          <p:cNvSpPr txBox="1"/>
          <p:nvPr/>
        </p:nvSpPr>
        <p:spPr>
          <a:xfrm>
            <a:off x="3796902" y="990600"/>
            <a:ext cx="2778919" cy="2843214"/>
          </a:xfrm>
          <a:prstGeom prst="rect">
            <a:avLst/>
          </a:prstGeom>
          <a:solidFill>
            <a:srgbClr val="E2E6EE"/>
          </a:solidFill>
          <a:ln>
            <a:solidFill>
              <a:srgbClr val="354A6D"/>
            </a:solidFill>
          </a:ln>
        </p:spPr>
        <p:txBody>
          <a:bodyPr wrap="square" rtlCol="0">
            <a:spAutoFit/>
          </a:bodyPr>
          <a:lstStyle/>
          <a:p>
            <a:pPr lvl="0" algn="ctr"/>
            <a:r>
              <a:rPr lang="en-US" sz="1400" b="1" dirty="0"/>
              <a:t>Operations </a:t>
            </a:r>
          </a:p>
          <a:p>
            <a:pPr lvl="0" algn="ctr"/>
            <a:r>
              <a:rPr lang="en-US" sz="1400" dirty="0"/>
              <a:t>Director, Valerie Flynn</a:t>
            </a:r>
          </a:p>
          <a:p>
            <a:pPr lvl="0"/>
            <a:r>
              <a:rPr lang="en-US" sz="1000" b="1" dirty="0"/>
              <a:t>-Health Facilities Development</a:t>
            </a:r>
            <a:endParaRPr lang="en-US" sz="1000" dirty="0"/>
          </a:p>
          <a:p>
            <a:pPr lvl="0"/>
            <a:r>
              <a:rPr lang="en-US" sz="1000" b="1" dirty="0"/>
              <a:t>-Federal Divestiture</a:t>
            </a:r>
            <a:endParaRPr lang="en-US" sz="1000" dirty="0"/>
          </a:p>
          <a:p>
            <a:pPr lvl="0"/>
            <a:r>
              <a:rPr lang="en-US" sz="1000" b="1" dirty="0"/>
              <a:t>-Technical support for emergency repairs and new construction</a:t>
            </a:r>
            <a:endParaRPr lang="en-US" sz="1000" dirty="0"/>
          </a:p>
          <a:p>
            <a:pPr lvl="0"/>
            <a:r>
              <a:rPr lang="en-US" sz="1000" b="1" dirty="0"/>
              <a:t>-Health Facilities Capital</a:t>
            </a:r>
            <a:endParaRPr lang="en-US" sz="1000" dirty="0"/>
          </a:p>
          <a:p>
            <a:pPr lvl="0"/>
            <a:r>
              <a:rPr lang="en-US" sz="1000" b="1" dirty="0"/>
              <a:t>-Facilities Devolution</a:t>
            </a:r>
            <a:endParaRPr lang="en-US" sz="1000" dirty="0"/>
          </a:p>
          <a:p>
            <a:pPr lvl="0"/>
            <a:r>
              <a:rPr lang="en-US" sz="1000" b="1" dirty="0"/>
              <a:t>-Dental Program</a:t>
            </a:r>
            <a:endParaRPr lang="en-US" sz="1000" dirty="0"/>
          </a:p>
          <a:p>
            <a:endParaRPr lang="en-US" sz="1000" dirty="0"/>
          </a:p>
          <a:p>
            <a:endParaRPr lang="en-US" sz="1000" dirty="0"/>
          </a:p>
          <a:p>
            <a:endParaRPr lang="en-US" sz="1000" dirty="0"/>
          </a:p>
          <a:p>
            <a:endParaRPr lang="en-US" sz="1000" dirty="0"/>
          </a:p>
          <a:p>
            <a:endParaRPr lang="en-US" sz="800" dirty="0"/>
          </a:p>
        </p:txBody>
      </p:sp>
      <p:sp>
        <p:nvSpPr>
          <p:cNvPr id="12" name="TextBox 11">
            <a:extLst>
              <a:ext uri="{FF2B5EF4-FFF2-40B4-BE49-F238E27FC236}">
                <a16:creationId xmlns:a16="http://schemas.microsoft.com/office/drawing/2014/main" id="{2EC136BC-F90A-478D-F253-EFF578360A52}"/>
              </a:ext>
            </a:extLst>
          </p:cNvPr>
          <p:cNvSpPr txBox="1"/>
          <p:nvPr/>
        </p:nvSpPr>
        <p:spPr>
          <a:xfrm>
            <a:off x="304800" y="4038600"/>
            <a:ext cx="1981200" cy="2968761"/>
          </a:xfrm>
          <a:prstGeom prst="rect">
            <a:avLst/>
          </a:prstGeom>
          <a:solidFill>
            <a:srgbClr val="E2E6EE"/>
          </a:solidFill>
          <a:ln>
            <a:solidFill>
              <a:srgbClr val="354A6D"/>
            </a:solidFill>
          </a:ln>
        </p:spPr>
        <p:txBody>
          <a:bodyPr wrap="square" rtlCol="0">
            <a:spAutoFit/>
          </a:bodyPr>
          <a:lstStyle/>
          <a:p>
            <a:pPr lvl="0" algn="ctr"/>
            <a:r>
              <a:rPr lang="en-US" sz="1400" b="1" dirty="0"/>
              <a:t>Primary Health Care</a:t>
            </a:r>
          </a:p>
          <a:p>
            <a:pPr lvl="0"/>
            <a:endParaRPr lang="en-US" sz="1400" b="1" dirty="0"/>
          </a:p>
          <a:p>
            <a:pPr lvl="0" algn="ctr"/>
            <a:r>
              <a:rPr lang="en-US" sz="1400" dirty="0"/>
              <a:t>Director, Shari Glen</a:t>
            </a:r>
          </a:p>
          <a:p>
            <a:pPr lvl="0"/>
            <a:endParaRPr lang="en-US" sz="1400" b="1" dirty="0"/>
          </a:p>
          <a:p>
            <a:pPr lvl="0"/>
            <a:r>
              <a:rPr lang="en-US" sz="1000" b="1" u="none" dirty="0"/>
              <a:t>-Nursing Leadership &amp; Administration</a:t>
            </a:r>
            <a:endParaRPr lang="en-US" sz="1000" u="none" dirty="0"/>
          </a:p>
          <a:p>
            <a:pPr lvl="0"/>
            <a:r>
              <a:rPr lang="en-US" sz="1000" b="1" u="none" dirty="0"/>
              <a:t>-Home &amp; Community Care</a:t>
            </a:r>
            <a:endParaRPr lang="en-US" sz="1000" u="none" dirty="0"/>
          </a:p>
          <a:p>
            <a:pPr lvl="0"/>
            <a:r>
              <a:rPr lang="en-US" sz="1000" b="1" u="none" dirty="0"/>
              <a:t>-eHealth</a:t>
            </a:r>
            <a:endParaRPr lang="en-US" sz="1000" u="none" dirty="0"/>
          </a:p>
          <a:p>
            <a:pPr lvl="0"/>
            <a:r>
              <a:rPr lang="en-US" sz="1000" b="1" u="none" dirty="0"/>
              <a:t>-Professional Practice</a:t>
            </a:r>
            <a:endParaRPr lang="en-US" sz="1000" u="none" dirty="0"/>
          </a:p>
          <a:p>
            <a:pPr lvl="0"/>
            <a:r>
              <a:rPr lang="en-US" sz="1000" b="1" u="none" dirty="0"/>
              <a:t>-Pharmacy</a:t>
            </a:r>
            <a:endParaRPr lang="en-US" sz="1000" u="none" dirty="0"/>
          </a:p>
          <a:p>
            <a:pPr lvl="0"/>
            <a:r>
              <a:rPr lang="en-US" sz="1000" b="1" u="none" dirty="0"/>
              <a:t>-Nutrition</a:t>
            </a:r>
            <a:endParaRPr lang="en-US" sz="1000" u="none" dirty="0"/>
          </a:p>
          <a:p>
            <a:pPr lvl="0"/>
            <a:r>
              <a:rPr lang="en-US" sz="1000" b="1" u="none" dirty="0"/>
              <a:t>-Paramedicine</a:t>
            </a:r>
            <a:endParaRPr lang="en-US" sz="1000" u="none" dirty="0"/>
          </a:p>
        </p:txBody>
      </p:sp>
      <p:sp>
        <p:nvSpPr>
          <p:cNvPr id="13" name="TextBox 12">
            <a:extLst>
              <a:ext uri="{FF2B5EF4-FFF2-40B4-BE49-F238E27FC236}">
                <a16:creationId xmlns:a16="http://schemas.microsoft.com/office/drawing/2014/main" id="{C553F5C9-539A-70C9-FC65-2301F707A2CF}"/>
              </a:ext>
            </a:extLst>
          </p:cNvPr>
          <p:cNvSpPr txBox="1"/>
          <p:nvPr/>
        </p:nvSpPr>
        <p:spPr>
          <a:xfrm>
            <a:off x="6746081" y="990600"/>
            <a:ext cx="3190875" cy="2870914"/>
          </a:xfrm>
          <a:prstGeom prst="rect">
            <a:avLst/>
          </a:prstGeom>
          <a:solidFill>
            <a:srgbClr val="E2E6EE"/>
          </a:solidFill>
          <a:ln>
            <a:solidFill>
              <a:srgbClr val="354A6D"/>
            </a:solidFill>
          </a:ln>
        </p:spPr>
        <p:txBody>
          <a:bodyPr wrap="square" rtlCol="0">
            <a:spAutoFit/>
          </a:bodyPr>
          <a:lstStyle/>
          <a:p>
            <a:pPr lvl="0" algn="ctr"/>
            <a:r>
              <a:rPr lang="en-US" sz="1400" b="1" dirty="0"/>
              <a:t>Client &amp; Community Response </a:t>
            </a:r>
          </a:p>
          <a:p>
            <a:pPr lvl="0" algn="ctr"/>
            <a:r>
              <a:rPr lang="en-US" sz="1400" dirty="0"/>
              <a:t>A/Director, Cheri Roy</a:t>
            </a:r>
          </a:p>
          <a:p>
            <a:pPr lvl="0"/>
            <a:r>
              <a:rPr lang="en-US" sz="1000" b="1" dirty="0"/>
              <a:t>-Jordan’s Principle Individual</a:t>
            </a:r>
            <a:endParaRPr lang="en-US" sz="1000" dirty="0"/>
          </a:p>
          <a:p>
            <a:pPr lvl="0"/>
            <a:r>
              <a:rPr lang="en-US" sz="1000" b="1" dirty="0"/>
              <a:t>-Jordan’s Principle Group Requests</a:t>
            </a:r>
            <a:endParaRPr lang="en-US" sz="1000" dirty="0"/>
          </a:p>
          <a:p>
            <a:pPr lvl="0"/>
            <a:r>
              <a:rPr lang="en-US" sz="1000" b="1" dirty="0"/>
              <a:t>-Choose Life</a:t>
            </a:r>
            <a:endParaRPr lang="en-US" sz="1000" dirty="0"/>
          </a:p>
          <a:p>
            <a:pPr lvl="0"/>
            <a:r>
              <a:rPr lang="en-US" sz="1000" b="1" dirty="0"/>
              <a:t>-Health Emergency Management</a:t>
            </a:r>
            <a:endParaRPr lang="en-US" sz="1000" dirty="0"/>
          </a:p>
          <a:p>
            <a:pPr lvl="0"/>
            <a:r>
              <a:rPr lang="en-US" sz="1000" b="1" dirty="0"/>
              <a:t>-Indian Residential Schools Resolution Health Support Program</a:t>
            </a:r>
          </a:p>
          <a:p>
            <a:pPr lvl="0"/>
            <a:endParaRPr lang="en-US" sz="1000" b="1" dirty="0"/>
          </a:p>
          <a:p>
            <a:pPr lvl="0"/>
            <a:endParaRPr lang="en-US" sz="1000" b="1" dirty="0"/>
          </a:p>
          <a:p>
            <a:pPr lvl="0"/>
            <a:endParaRPr lang="en-US" sz="1000" b="1" dirty="0"/>
          </a:p>
          <a:p>
            <a:pPr lvl="0"/>
            <a:endParaRPr lang="en-US" sz="1000" b="1" dirty="0"/>
          </a:p>
          <a:p>
            <a:pPr lvl="0"/>
            <a:endParaRPr lang="en-US" sz="1000" b="1" dirty="0"/>
          </a:p>
          <a:p>
            <a:pPr lvl="0"/>
            <a:endParaRPr lang="en-US" sz="1000" b="1" dirty="0"/>
          </a:p>
        </p:txBody>
      </p:sp>
      <p:sp>
        <p:nvSpPr>
          <p:cNvPr id="14" name="TextBox 13">
            <a:extLst>
              <a:ext uri="{FF2B5EF4-FFF2-40B4-BE49-F238E27FC236}">
                <a16:creationId xmlns:a16="http://schemas.microsoft.com/office/drawing/2014/main" id="{72AF4292-224C-0B5B-A637-93979393737A}"/>
              </a:ext>
            </a:extLst>
          </p:cNvPr>
          <p:cNvSpPr txBox="1"/>
          <p:nvPr/>
        </p:nvSpPr>
        <p:spPr>
          <a:xfrm>
            <a:off x="2483644" y="4042916"/>
            <a:ext cx="2393156" cy="2941383"/>
          </a:xfrm>
          <a:prstGeom prst="rect">
            <a:avLst/>
          </a:prstGeom>
          <a:solidFill>
            <a:srgbClr val="E2E6EE"/>
          </a:solidFill>
          <a:ln>
            <a:solidFill>
              <a:srgbClr val="354A6D"/>
            </a:solidFill>
          </a:ln>
        </p:spPr>
        <p:txBody>
          <a:bodyPr wrap="square" rtlCol="0">
            <a:spAutoFit/>
          </a:bodyPr>
          <a:lstStyle/>
          <a:p>
            <a:pPr lvl="0" algn="ctr"/>
            <a:r>
              <a:rPr lang="en-US" sz="1400" b="1" dirty="0"/>
              <a:t>Health Protection Unit</a:t>
            </a:r>
          </a:p>
          <a:p>
            <a:pPr lvl="0"/>
            <a:endParaRPr lang="en-US" sz="1400" b="1" dirty="0"/>
          </a:p>
          <a:p>
            <a:pPr lvl="0" algn="ctr"/>
            <a:r>
              <a:rPr lang="en-US" sz="1400" i="1" dirty="0"/>
              <a:t>Preventive Medicine specialist, </a:t>
            </a:r>
            <a:r>
              <a:rPr lang="en-US" sz="1400" i="1" dirty="0" err="1"/>
              <a:t>Dr.Claudia</a:t>
            </a:r>
            <a:r>
              <a:rPr lang="en-US" sz="1400" i="1" dirty="0"/>
              <a:t> Sarbu and  Senior Manager, Georgina Lentz</a:t>
            </a:r>
          </a:p>
          <a:p>
            <a:pPr lvl="0"/>
            <a:r>
              <a:rPr lang="en-US" sz="1000" b="1" dirty="0"/>
              <a:t>-Regional Medical Officer</a:t>
            </a:r>
            <a:endParaRPr lang="en-US" sz="1000" dirty="0"/>
          </a:p>
          <a:p>
            <a:pPr lvl="0"/>
            <a:r>
              <a:rPr lang="en-US" sz="1000" b="1" dirty="0"/>
              <a:t>-Environmental Public Health</a:t>
            </a:r>
            <a:endParaRPr lang="en-US" sz="1000" dirty="0"/>
          </a:p>
          <a:p>
            <a:pPr lvl="0"/>
            <a:r>
              <a:rPr lang="en-US" sz="1000" b="1" dirty="0"/>
              <a:t>-Communicable Disease Control &amp; Management</a:t>
            </a:r>
            <a:endParaRPr lang="en-US" sz="1000" dirty="0"/>
          </a:p>
          <a:p>
            <a:pPr lvl="0"/>
            <a:r>
              <a:rPr lang="en-US" sz="1000" b="1" dirty="0"/>
              <a:t>-Epidemiology</a:t>
            </a:r>
            <a:endParaRPr lang="en-US" sz="1000" dirty="0"/>
          </a:p>
          <a:p>
            <a:pPr lvl="0"/>
            <a:r>
              <a:rPr lang="en-US" sz="1000" b="1" dirty="0"/>
              <a:t>-Population Health Science</a:t>
            </a:r>
            <a:endParaRPr lang="en-US" sz="1000" i="1" dirty="0"/>
          </a:p>
        </p:txBody>
      </p:sp>
      <p:sp>
        <p:nvSpPr>
          <p:cNvPr id="15" name="TextBox 14">
            <a:extLst>
              <a:ext uri="{FF2B5EF4-FFF2-40B4-BE49-F238E27FC236}">
                <a16:creationId xmlns:a16="http://schemas.microsoft.com/office/drawing/2014/main" id="{8035009D-823A-69FA-23FD-651C3C9A6BEE}"/>
              </a:ext>
            </a:extLst>
          </p:cNvPr>
          <p:cNvSpPr txBox="1"/>
          <p:nvPr/>
        </p:nvSpPr>
        <p:spPr>
          <a:xfrm>
            <a:off x="5029200" y="4035326"/>
            <a:ext cx="2209800" cy="2967223"/>
          </a:xfrm>
          <a:prstGeom prst="rect">
            <a:avLst/>
          </a:prstGeom>
          <a:solidFill>
            <a:srgbClr val="E2E6EE"/>
          </a:solidFill>
          <a:ln>
            <a:solidFill>
              <a:srgbClr val="354A6D"/>
            </a:solidFill>
          </a:ln>
        </p:spPr>
        <p:txBody>
          <a:bodyPr wrap="square" rtlCol="0">
            <a:spAutoFit/>
          </a:bodyPr>
          <a:lstStyle/>
          <a:p>
            <a:pPr lvl="0" algn="ctr"/>
            <a:r>
              <a:rPr lang="en-US" sz="1400" b="1" dirty="0"/>
              <a:t>Non-Insured Health Benefits </a:t>
            </a:r>
          </a:p>
          <a:p>
            <a:pPr lvl="0"/>
            <a:endParaRPr lang="en-US" sz="1400" b="1" dirty="0"/>
          </a:p>
          <a:p>
            <a:pPr lvl="0" algn="ctr"/>
            <a:r>
              <a:rPr lang="en-US" sz="1400" dirty="0"/>
              <a:t>A/Senior Manager, Julie Caves</a:t>
            </a:r>
          </a:p>
          <a:p>
            <a:pPr lvl="0"/>
            <a:endParaRPr lang="en-US" sz="1400" dirty="0"/>
          </a:p>
          <a:p>
            <a:pPr lvl="0"/>
            <a:r>
              <a:rPr lang="en-US" sz="1000" b="1" dirty="0"/>
              <a:t>-Medical Supplies &amp; Equipment</a:t>
            </a:r>
            <a:endParaRPr lang="en-US" sz="1000" dirty="0"/>
          </a:p>
          <a:p>
            <a:pPr lvl="0"/>
            <a:r>
              <a:rPr lang="en-US" sz="1000" b="1" dirty="0"/>
              <a:t>-Medical Transportation</a:t>
            </a:r>
            <a:endParaRPr lang="en-US" sz="1000" dirty="0"/>
          </a:p>
          <a:p>
            <a:pPr lvl="0"/>
            <a:r>
              <a:rPr lang="en-US" sz="1000" b="1" dirty="0"/>
              <a:t>-Short Term Mental Health Counselling</a:t>
            </a:r>
            <a:endParaRPr lang="en-US" sz="1000" dirty="0"/>
          </a:p>
          <a:p>
            <a:pPr lvl="0"/>
            <a:r>
              <a:rPr lang="en-US" sz="1000" b="1" dirty="0"/>
              <a:t>-Traditional Healers</a:t>
            </a:r>
          </a:p>
          <a:p>
            <a:pPr lvl="0"/>
            <a:endParaRPr lang="en-US" sz="1000" b="1" dirty="0"/>
          </a:p>
          <a:p>
            <a:pPr lvl="0"/>
            <a:endParaRPr lang="en-US" sz="1000" dirty="0"/>
          </a:p>
        </p:txBody>
      </p:sp>
      <p:sp>
        <p:nvSpPr>
          <p:cNvPr id="16" name="TextBox 15">
            <a:extLst>
              <a:ext uri="{FF2B5EF4-FFF2-40B4-BE49-F238E27FC236}">
                <a16:creationId xmlns:a16="http://schemas.microsoft.com/office/drawing/2014/main" id="{0EF5E92B-CA34-2732-CCF7-4ED7AC387736}"/>
              </a:ext>
            </a:extLst>
          </p:cNvPr>
          <p:cNvSpPr txBox="1"/>
          <p:nvPr/>
        </p:nvSpPr>
        <p:spPr>
          <a:xfrm>
            <a:off x="7391400" y="4019378"/>
            <a:ext cx="2545556" cy="2985048"/>
          </a:xfrm>
          <a:prstGeom prst="rect">
            <a:avLst/>
          </a:prstGeom>
          <a:solidFill>
            <a:srgbClr val="E2E6EE"/>
          </a:solidFill>
          <a:ln>
            <a:solidFill>
              <a:srgbClr val="354A6D"/>
            </a:solidFill>
          </a:ln>
        </p:spPr>
        <p:txBody>
          <a:bodyPr wrap="square" rtlCol="0">
            <a:spAutoFit/>
          </a:bodyPr>
          <a:lstStyle/>
          <a:p>
            <a:pPr lvl="0" algn="ctr"/>
            <a:r>
              <a:rPr lang="en-US" sz="1400" b="1" dirty="0"/>
              <a:t>Corporate Business Management Unit</a:t>
            </a:r>
          </a:p>
          <a:p>
            <a:pPr lvl="0"/>
            <a:endParaRPr lang="en-US" sz="1400" b="1" dirty="0"/>
          </a:p>
          <a:p>
            <a:pPr lvl="0" algn="ctr"/>
            <a:r>
              <a:rPr lang="en-US" sz="1400" dirty="0"/>
              <a:t>Senior Manager, Natasha Mozes</a:t>
            </a:r>
          </a:p>
          <a:p>
            <a:pPr lvl="0"/>
            <a:endParaRPr lang="en-US" sz="1400" dirty="0"/>
          </a:p>
          <a:p>
            <a:pPr lvl="0"/>
            <a:r>
              <a:rPr lang="en-US" sz="1000" b="1" dirty="0"/>
              <a:t>-HR Planning</a:t>
            </a:r>
            <a:endParaRPr lang="en-US" sz="1000" dirty="0"/>
          </a:p>
          <a:p>
            <a:pPr lvl="0"/>
            <a:r>
              <a:rPr lang="en-US" sz="1000" b="1" dirty="0"/>
              <a:t>-Workplace &amp; Personnel Security</a:t>
            </a:r>
            <a:endParaRPr lang="en-US" sz="1000" dirty="0"/>
          </a:p>
          <a:p>
            <a:pPr lvl="0"/>
            <a:r>
              <a:rPr lang="en-US" sz="1000" b="1" dirty="0"/>
              <a:t>-Business Continuity</a:t>
            </a:r>
            <a:endParaRPr lang="en-US" sz="1000" dirty="0"/>
          </a:p>
          <a:p>
            <a:pPr lvl="0"/>
            <a:r>
              <a:rPr lang="en-US" sz="1000" b="1" dirty="0"/>
              <a:t>-Asset Management &amp; Procurement</a:t>
            </a:r>
            <a:endParaRPr lang="en-US" sz="1000" dirty="0"/>
          </a:p>
          <a:p>
            <a:pPr lvl="0"/>
            <a:r>
              <a:rPr lang="en-US" sz="1000" b="1" dirty="0"/>
              <a:t>-Return to Office Coordination </a:t>
            </a:r>
          </a:p>
          <a:p>
            <a:pPr lvl="0"/>
            <a:endParaRPr lang="en-US" sz="800" b="1" dirty="0"/>
          </a:p>
          <a:p>
            <a:pPr lvl="0"/>
            <a:endParaRPr lang="en-US" sz="1000" b="1" dirty="0"/>
          </a:p>
        </p:txBody>
      </p:sp>
      <p:sp>
        <p:nvSpPr>
          <p:cNvPr id="17" name="TextBox 16">
            <a:extLst>
              <a:ext uri="{FF2B5EF4-FFF2-40B4-BE49-F238E27FC236}">
                <a16:creationId xmlns:a16="http://schemas.microsoft.com/office/drawing/2014/main" id="{FC4C7B94-CC34-F189-AC04-A58D17524ACF}"/>
              </a:ext>
            </a:extLst>
          </p:cNvPr>
          <p:cNvSpPr txBox="1"/>
          <p:nvPr/>
        </p:nvSpPr>
        <p:spPr>
          <a:xfrm>
            <a:off x="76200" y="152400"/>
            <a:ext cx="9860756" cy="590931"/>
          </a:xfrm>
          <a:prstGeom prst="rect">
            <a:avLst/>
          </a:prstGeom>
          <a:noFill/>
        </p:spPr>
        <p:txBody>
          <a:bodyPr wrap="square" rtlCol="0">
            <a:spAutoFit/>
          </a:bodyPr>
          <a:lstStyle/>
          <a:p>
            <a:pPr algn="ctr"/>
            <a:r>
              <a:rPr lang="en-US" sz="3600" b="1" dirty="0">
                <a:solidFill>
                  <a:srgbClr val="020202"/>
                </a:solidFill>
                <a:latin typeface="+mj-lt"/>
              </a:rPr>
              <a:t>FNIHB Ontario Senior Management Team</a:t>
            </a:r>
            <a:endParaRPr lang="en-CA" sz="3600" b="1" dirty="0">
              <a:solidFill>
                <a:srgbClr val="020202"/>
              </a:solidFill>
              <a:latin typeface="+mj-lt"/>
            </a:endParaRPr>
          </a:p>
        </p:txBody>
      </p:sp>
    </p:spTree>
    <p:extLst>
      <p:ext uri="{BB962C8B-B14F-4D97-AF65-F5344CB8AC3E}">
        <p14:creationId xmlns:p14="http://schemas.microsoft.com/office/powerpoint/2010/main" val="2513308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8A9718-158A-224C-4113-6670BA83268A}"/>
              </a:ext>
            </a:extLst>
          </p:cNvPr>
          <p:cNvSpPr txBox="1"/>
          <p:nvPr/>
        </p:nvSpPr>
        <p:spPr>
          <a:xfrm>
            <a:off x="304800" y="381000"/>
            <a:ext cx="8296681" cy="1144929"/>
          </a:xfrm>
          <a:prstGeom prst="rect">
            <a:avLst/>
          </a:prstGeom>
          <a:noFill/>
        </p:spPr>
        <p:txBody>
          <a:bodyPr wrap="square" rtlCol="0">
            <a:spAutoFit/>
          </a:bodyPr>
          <a:lstStyle/>
          <a:p>
            <a:pPr algn="ctr"/>
            <a:r>
              <a:rPr lang="en-US" sz="3800" b="1" dirty="0">
                <a:solidFill>
                  <a:srgbClr val="020202"/>
                </a:solidFill>
                <a:latin typeface="+mj-lt"/>
              </a:rPr>
              <a:t>Mental Wellness in Ontario: Framing the Situation</a:t>
            </a:r>
            <a:endParaRPr lang="en-CA" sz="3800" b="1" dirty="0">
              <a:solidFill>
                <a:srgbClr val="020202"/>
              </a:solidFill>
              <a:latin typeface="+mj-lt"/>
            </a:endParaRPr>
          </a:p>
        </p:txBody>
      </p:sp>
      <p:sp>
        <p:nvSpPr>
          <p:cNvPr id="2" name="TextBox 1">
            <a:extLst>
              <a:ext uri="{FF2B5EF4-FFF2-40B4-BE49-F238E27FC236}">
                <a16:creationId xmlns:a16="http://schemas.microsoft.com/office/drawing/2014/main" id="{A4035ED0-C3C5-DD57-EF87-39014D3A59DB}"/>
              </a:ext>
            </a:extLst>
          </p:cNvPr>
          <p:cNvSpPr txBox="1"/>
          <p:nvPr/>
        </p:nvSpPr>
        <p:spPr>
          <a:xfrm>
            <a:off x="533400" y="1752600"/>
            <a:ext cx="8426450" cy="6128216"/>
          </a:xfrm>
          <a:prstGeom prst="rect">
            <a:avLst/>
          </a:prstGeom>
          <a:noFill/>
        </p:spPr>
        <p:txBody>
          <a:bodyPr wrap="square" rtlCol="0">
            <a:spAutoFit/>
          </a:bodyPr>
          <a:lstStyle/>
          <a:p>
            <a:pPr marL="190500" lvl="0" indent="-190500" eaLnBrk="0" hangingPunct="0">
              <a:lnSpc>
                <a:spcPct val="100000"/>
              </a:lnSpc>
              <a:buFontTx/>
              <a:buChar char="•"/>
              <a:tabLst>
                <a:tab pos="5715000" algn="l"/>
              </a:tabLst>
            </a:pPr>
            <a:r>
              <a:rPr lang="en-US" sz="2200" kern="0" dirty="0">
                <a:solidFill>
                  <a:schemeClr val="bg1">
                    <a:lumMod val="10000"/>
                  </a:schemeClr>
                </a:solidFill>
                <a:ea typeface="Verdana" panose="020B0604030504040204" pitchFamily="34" charset="0"/>
              </a:rPr>
              <a:t>The </a:t>
            </a:r>
            <a:r>
              <a:rPr lang="en-US" sz="2200" i="1" kern="0" dirty="0">
                <a:solidFill>
                  <a:schemeClr val="bg1">
                    <a:lumMod val="10000"/>
                  </a:schemeClr>
                </a:solidFill>
                <a:ea typeface="Verdana" panose="020B0604030504040204" pitchFamily="34" charset="0"/>
              </a:rPr>
              <a:t>Indian Act</a:t>
            </a:r>
            <a:r>
              <a:rPr lang="en-US" sz="2200" kern="0" dirty="0">
                <a:solidFill>
                  <a:schemeClr val="bg1">
                    <a:lumMod val="10000"/>
                  </a:schemeClr>
                </a:solidFill>
                <a:ea typeface="Verdana" panose="020B0604030504040204" pitchFamily="34" charset="0"/>
              </a:rPr>
              <a:t>, Residential Schools, the 60s Scoop and ongoing apprehension of children and youth </a:t>
            </a:r>
          </a:p>
          <a:p>
            <a:pPr lvl="0" eaLnBrk="0" hangingPunct="0">
              <a:lnSpc>
                <a:spcPct val="100000"/>
              </a:lnSpc>
              <a:tabLst>
                <a:tab pos="5715000" algn="l"/>
              </a:tabLst>
            </a:pPr>
            <a:endParaRPr lang="en-US" sz="2200" kern="0" dirty="0">
              <a:solidFill>
                <a:schemeClr val="bg1">
                  <a:lumMod val="10000"/>
                </a:schemeClr>
              </a:solidFill>
              <a:ea typeface="Verdana" panose="020B0604030504040204" pitchFamily="34" charset="0"/>
            </a:endParaRPr>
          </a:p>
          <a:p>
            <a:pPr marL="190500" lvl="0" indent="-190500" eaLnBrk="0" hangingPunct="0">
              <a:lnSpc>
                <a:spcPct val="100000"/>
              </a:lnSpc>
              <a:buFontTx/>
              <a:buChar char="•"/>
              <a:tabLst>
                <a:tab pos="5715000" algn="l"/>
              </a:tabLst>
            </a:pPr>
            <a:r>
              <a:rPr lang="en-US" sz="2200" kern="0" dirty="0">
                <a:solidFill>
                  <a:schemeClr val="bg1">
                    <a:lumMod val="10000"/>
                  </a:schemeClr>
                </a:solidFill>
                <a:ea typeface="Verdana" panose="020B0604030504040204" pitchFamily="34" charset="0"/>
              </a:rPr>
              <a:t>Programs and services in Indigenous Communities continue to be inadequate in areas- leading to decreased overall health outcomes for the mental health and wellness of Indigenous peoples in Canada. </a:t>
            </a:r>
          </a:p>
          <a:p>
            <a:pPr lvl="0" eaLnBrk="0" hangingPunct="0">
              <a:lnSpc>
                <a:spcPct val="100000"/>
              </a:lnSpc>
              <a:tabLst>
                <a:tab pos="5715000" algn="l"/>
              </a:tabLst>
            </a:pPr>
            <a:endParaRPr lang="en-US" sz="2200" kern="0" dirty="0">
              <a:solidFill>
                <a:schemeClr val="bg1">
                  <a:lumMod val="10000"/>
                </a:schemeClr>
              </a:solidFill>
              <a:ea typeface="Verdana" panose="020B0604030504040204" pitchFamily="34" charset="0"/>
            </a:endParaRPr>
          </a:p>
          <a:p>
            <a:pPr marL="190500" indent="-190500" eaLnBrk="0" hangingPunct="0">
              <a:lnSpc>
                <a:spcPct val="100000"/>
              </a:lnSpc>
              <a:buFontTx/>
              <a:buChar char="•"/>
              <a:tabLst>
                <a:tab pos="5715000" algn="l"/>
              </a:tabLst>
            </a:pPr>
            <a:r>
              <a:rPr lang="en-US" sz="2200" dirty="0">
                <a:solidFill>
                  <a:schemeClr val="bg1">
                    <a:lumMod val="10000"/>
                  </a:schemeClr>
                </a:solidFill>
                <a:ea typeface="Verdana" panose="020B0604030504040204" pitchFamily="34" charset="0"/>
              </a:rPr>
              <a:t>This ongoing legacy has resulted in a systemic lack of Hope, Meaning, Purpose, and Belonging for individuals; with increased mental health, suicide and substance use crises seen today as Indigenous Peoples try to heal from these collective traumas.</a:t>
            </a:r>
          </a:p>
          <a:p>
            <a:pPr marL="190500" lvl="0" indent="-190500" eaLnBrk="0" hangingPunct="0">
              <a:lnSpc>
                <a:spcPct val="100000"/>
              </a:lnSpc>
              <a:buFontTx/>
              <a:buChar char="•"/>
              <a:tabLst>
                <a:tab pos="5715000" algn="l"/>
              </a:tabLst>
            </a:pPr>
            <a:endParaRPr lang="en-US" kern="0" dirty="0">
              <a:solidFill>
                <a:srgbClr val="000000"/>
              </a:solidFill>
              <a:latin typeface="Arial"/>
            </a:endParaRPr>
          </a:p>
          <a:p>
            <a:pPr lvl="0" eaLnBrk="0" hangingPunct="0">
              <a:lnSpc>
                <a:spcPct val="100000"/>
              </a:lnSpc>
              <a:tabLst>
                <a:tab pos="5715000" algn="l"/>
              </a:tabLst>
            </a:pPr>
            <a:endParaRPr lang="en-US" kern="0" dirty="0">
              <a:solidFill>
                <a:srgbClr val="000000"/>
              </a:solidFill>
              <a:latin typeface="Arial"/>
            </a:endParaRPr>
          </a:p>
          <a:p>
            <a:endParaRPr lang="en-US" dirty="0"/>
          </a:p>
        </p:txBody>
      </p:sp>
    </p:spTree>
    <p:extLst>
      <p:ext uri="{BB962C8B-B14F-4D97-AF65-F5344CB8AC3E}">
        <p14:creationId xmlns:p14="http://schemas.microsoft.com/office/powerpoint/2010/main" val="360963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8A9718-158A-224C-4113-6670BA83268A}"/>
              </a:ext>
            </a:extLst>
          </p:cNvPr>
          <p:cNvSpPr txBox="1"/>
          <p:nvPr/>
        </p:nvSpPr>
        <p:spPr>
          <a:xfrm>
            <a:off x="304800" y="381000"/>
            <a:ext cx="8296681" cy="618631"/>
          </a:xfrm>
          <a:prstGeom prst="rect">
            <a:avLst/>
          </a:prstGeom>
          <a:noFill/>
        </p:spPr>
        <p:txBody>
          <a:bodyPr wrap="square" rtlCol="0">
            <a:spAutoFit/>
          </a:bodyPr>
          <a:lstStyle/>
          <a:p>
            <a:pPr algn="ctr"/>
            <a:r>
              <a:rPr lang="en-US" sz="3800" b="1" dirty="0">
                <a:solidFill>
                  <a:srgbClr val="020202"/>
                </a:solidFill>
                <a:latin typeface="+mj-lt"/>
              </a:rPr>
              <a:t>Regional Reality: Current Status</a:t>
            </a:r>
            <a:endParaRPr lang="en-CA" sz="3800" b="1" dirty="0">
              <a:solidFill>
                <a:srgbClr val="020202"/>
              </a:solidFill>
              <a:latin typeface="+mj-lt"/>
            </a:endParaRPr>
          </a:p>
        </p:txBody>
      </p:sp>
      <p:sp>
        <p:nvSpPr>
          <p:cNvPr id="2" name="TextBox 1">
            <a:extLst>
              <a:ext uri="{FF2B5EF4-FFF2-40B4-BE49-F238E27FC236}">
                <a16:creationId xmlns:a16="http://schemas.microsoft.com/office/drawing/2014/main" id="{A4035ED0-C3C5-DD57-EF87-39014D3A59DB}"/>
              </a:ext>
            </a:extLst>
          </p:cNvPr>
          <p:cNvSpPr txBox="1"/>
          <p:nvPr/>
        </p:nvSpPr>
        <p:spPr>
          <a:xfrm>
            <a:off x="533400" y="1752600"/>
            <a:ext cx="8426450" cy="5360763"/>
          </a:xfrm>
          <a:prstGeom prst="rect">
            <a:avLst/>
          </a:prstGeom>
          <a:noFill/>
        </p:spPr>
        <p:txBody>
          <a:bodyPr wrap="square" rtlCol="0">
            <a:spAutoFit/>
          </a:bodyPr>
          <a:lstStyle/>
          <a:p>
            <a:pPr marL="190500" lvl="0" indent="-190500" eaLnBrk="0" hangingPunct="0">
              <a:lnSpc>
                <a:spcPct val="100000"/>
              </a:lnSpc>
              <a:buFontTx/>
              <a:buChar char="•"/>
              <a:tabLst>
                <a:tab pos="5715000" algn="l"/>
              </a:tabLst>
            </a:pPr>
            <a:r>
              <a:rPr lang="en-US" sz="2400" kern="0" dirty="0">
                <a:solidFill>
                  <a:schemeClr val="bg1">
                    <a:lumMod val="10000"/>
                  </a:schemeClr>
                </a:solidFill>
                <a:ea typeface="Verdana" panose="020B0604030504040204" pitchFamily="34" charset="0"/>
              </a:rPr>
              <a:t>Rising use of opioids and other substances </a:t>
            </a:r>
          </a:p>
          <a:p>
            <a:pPr marL="190500" lvl="0" indent="-190500" eaLnBrk="0" hangingPunct="0">
              <a:lnSpc>
                <a:spcPct val="100000"/>
              </a:lnSpc>
              <a:buFontTx/>
              <a:buChar char="•"/>
              <a:tabLst>
                <a:tab pos="5715000" algn="l"/>
              </a:tabLst>
            </a:pPr>
            <a:endParaRPr lang="en-US" sz="2400" kern="0" dirty="0">
              <a:solidFill>
                <a:schemeClr val="bg1">
                  <a:lumMod val="10000"/>
                </a:schemeClr>
              </a:solidFill>
              <a:ea typeface="Verdana" panose="020B0604030504040204" pitchFamily="34" charset="0"/>
            </a:endParaRPr>
          </a:p>
          <a:p>
            <a:pPr marL="190500" lvl="0" indent="-190500" eaLnBrk="0" hangingPunct="0">
              <a:lnSpc>
                <a:spcPct val="100000"/>
              </a:lnSpc>
              <a:buFontTx/>
              <a:buChar char="•"/>
              <a:tabLst>
                <a:tab pos="5715000" algn="l"/>
              </a:tabLst>
            </a:pPr>
            <a:r>
              <a:rPr lang="en-US" sz="2400" kern="0" dirty="0">
                <a:solidFill>
                  <a:schemeClr val="bg1">
                    <a:lumMod val="10000"/>
                  </a:schemeClr>
                </a:solidFill>
                <a:ea typeface="Verdana" panose="020B0604030504040204" pitchFamily="34" charset="0"/>
              </a:rPr>
              <a:t>Support First Nations communities in response to the opioid-related daily living, hospitalizations and emergencies of their members</a:t>
            </a:r>
          </a:p>
          <a:p>
            <a:pPr marL="190500" lvl="0" indent="-190500" eaLnBrk="0" hangingPunct="0">
              <a:lnSpc>
                <a:spcPct val="100000"/>
              </a:lnSpc>
              <a:buFontTx/>
              <a:buChar char="•"/>
              <a:tabLst>
                <a:tab pos="5715000" algn="l"/>
              </a:tabLst>
            </a:pPr>
            <a:endParaRPr lang="en-US" sz="2400" kern="0" dirty="0">
              <a:solidFill>
                <a:schemeClr val="bg1">
                  <a:lumMod val="10000"/>
                </a:schemeClr>
              </a:solidFill>
              <a:ea typeface="Verdana" panose="020B0604030504040204" pitchFamily="34" charset="0"/>
            </a:endParaRPr>
          </a:p>
          <a:p>
            <a:pPr marL="190500" lvl="0" indent="-190500" eaLnBrk="0" hangingPunct="0">
              <a:lnSpc>
                <a:spcPct val="100000"/>
              </a:lnSpc>
              <a:buFontTx/>
              <a:buChar char="•"/>
              <a:tabLst>
                <a:tab pos="5715000" algn="l"/>
              </a:tabLst>
            </a:pPr>
            <a:r>
              <a:rPr lang="en-US" sz="2400" kern="0" dirty="0">
                <a:solidFill>
                  <a:schemeClr val="bg1">
                    <a:lumMod val="10000"/>
                  </a:schemeClr>
                </a:solidFill>
                <a:ea typeface="Verdana" panose="020B0604030504040204" pitchFamily="34" charset="0"/>
              </a:rPr>
              <a:t>Significant increase in First Nations in Ontario declaring mental health/opioid related States of Emergencies</a:t>
            </a:r>
            <a:endParaRPr lang="en-US" sz="2400" dirty="0">
              <a:solidFill>
                <a:schemeClr val="bg1">
                  <a:lumMod val="10000"/>
                </a:schemeClr>
              </a:solidFill>
              <a:ea typeface="Verdana" panose="020B0604030504040204" pitchFamily="34" charset="0"/>
            </a:endParaRPr>
          </a:p>
          <a:p>
            <a:pPr marL="190500" lvl="0" indent="-190500" eaLnBrk="0" hangingPunct="0">
              <a:lnSpc>
                <a:spcPct val="100000"/>
              </a:lnSpc>
              <a:buFontTx/>
              <a:buChar char="•"/>
              <a:tabLst>
                <a:tab pos="5715000" algn="l"/>
              </a:tabLst>
            </a:pPr>
            <a:endParaRPr lang="en-US" sz="2400" kern="0" dirty="0">
              <a:solidFill>
                <a:srgbClr val="000000"/>
              </a:solidFill>
              <a:latin typeface="Arial"/>
            </a:endParaRPr>
          </a:p>
          <a:p>
            <a:pPr lvl="0" eaLnBrk="0" hangingPunct="0">
              <a:lnSpc>
                <a:spcPct val="100000"/>
              </a:lnSpc>
              <a:tabLst>
                <a:tab pos="5715000" algn="l"/>
              </a:tabLst>
            </a:pPr>
            <a:endParaRPr lang="en-US" sz="2400" kern="0" dirty="0">
              <a:solidFill>
                <a:srgbClr val="000000"/>
              </a:solidFill>
              <a:latin typeface="Arial"/>
            </a:endParaRPr>
          </a:p>
          <a:p>
            <a:endParaRPr lang="en-US" dirty="0"/>
          </a:p>
        </p:txBody>
      </p:sp>
    </p:spTree>
    <p:extLst>
      <p:ext uri="{BB962C8B-B14F-4D97-AF65-F5344CB8AC3E}">
        <p14:creationId xmlns:p14="http://schemas.microsoft.com/office/powerpoint/2010/main" val="4291214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BDE84A-AB78-12A8-0719-0946AF6CBB2D}"/>
              </a:ext>
            </a:extLst>
          </p:cNvPr>
          <p:cNvPicPr>
            <a:picLocks noChangeAspect="1"/>
          </p:cNvPicPr>
          <p:nvPr/>
        </p:nvPicPr>
        <p:blipFill>
          <a:blip r:embed="rId3"/>
          <a:stretch>
            <a:fillRect/>
          </a:stretch>
        </p:blipFill>
        <p:spPr>
          <a:xfrm>
            <a:off x="4363617" y="1429213"/>
            <a:ext cx="5694783" cy="4890527"/>
          </a:xfrm>
          <a:prstGeom prst="rect">
            <a:avLst/>
          </a:prstGeom>
        </p:spPr>
      </p:pic>
      <p:sp>
        <p:nvSpPr>
          <p:cNvPr id="4" name="Title 1">
            <a:extLst>
              <a:ext uri="{FF2B5EF4-FFF2-40B4-BE49-F238E27FC236}">
                <a16:creationId xmlns:a16="http://schemas.microsoft.com/office/drawing/2014/main" id="{D54C19D9-715F-E991-AC46-0BCD39FC1122}"/>
              </a:ext>
            </a:extLst>
          </p:cNvPr>
          <p:cNvSpPr txBox="1">
            <a:spLocks/>
          </p:cNvSpPr>
          <p:nvPr/>
        </p:nvSpPr>
        <p:spPr>
          <a:xfrm>
            <a:off x="419100" y="492760"/>
            <a:ext cx="8633460" cy="345440"/>
          </a:xfrm>
          <a:prstGeom prst="rect">
            <a:avLst/>
          </a:prstGeom>
        </p:spPr>
        <p:txBody>
          <a:bodyPr/>
          <a:lstStyle>
            <a:lvl1pPr algn="l" rtl="0" eaLnBrk="0" fontAlgn="base" hangingPunct="0">
              <a:lnSpc>
                <a:spcPts val="2674"/>
              </a:lnSpc>
              <a:spcBef>
                <a:spcPct val="0"/>
              </a:spcBef>
              <a:spcAft>
                <a:spcPct val="0"/>
              </a:spcAft>
              <a:defRPr sz="2700" b="1" baseline="0">
                <a:solidFill>
                  <a:srgbClr val="000000"/>
                </a:solidFill>
                <a:latin typeface="+mj-lt"/>
                <a:ea typeface="+mj-ea"/>
                <a:cs typeface="+mj-cs"/>
              </a:defRPr>
            </a:lvl1pPr>
            <a:lvl2pPr algn="l" rtl="0" eaLnBrk="0" fontAlgn="base" hangingPunct="0">
              <a:lnSpc>
                <a:spcPts val="2674"/>
              </a:lnSpc>
              <a:spcBef>
                <a:spcPct val="0"/>
              </a:spcBef>
              <a:spcAft>
                <a:spcPct val="0"/>
              </a:spcAft>
              <a:defRPr sz="2700" b="1">
                <a:solidFill>
                  <a:srgbClr val="000000"/>
                </a:solidFill>
                <a:latin typeface="Arial" charset="0"/>
              </a:defRPr>
            </a:lvl2pPr>
            <a:lvl3pPr algn="l" rtl="0" eaLnBrk="0" fontAlgn="base" hangingPunct="0">
              <a:lnSpc>
                <a:spcPts val="2674"/>
              </a:lnSpc>
              <a:spcBef>
                <a:spcPct val="0"/>
              </a:spcBef>
              <a:spcAft>
                <a:spcPct val="0"/>
              </a:spcAft>
              <a:defRPr sz="2700" b="1">
                <a:solidFill>
                  <a:srgbClr val="000000"/>
                </a:solidFill>
                <a:latin typeface="Arial" charset="0"/>
              </a:defRPr>
            </a:lvl3pPr>
            <a:lvl4pPr algn="l" rtl="0" eaLnBrk="0" fontAlgn="base" hangingPunct="0">
              <a:lnSpc>
                <a:spcPts val="2674"/>
              </a:lnSpc>
              <a:spcBef>
                <a:spcPct val="0"/>
              </a:spcBef>
              <a:spcAft>
                <a:spcPct val="0"/>
              </a:spcAft>
              <a:defRPr sz="2700" b="1">
                <a:solidFill>
                  <a:srgbClr val="000000"/>
                </a:solidFill>
                <a:latin typeface="Arial" charset="0"/>
              </a:defRPr>
            </a:lvl4pPr>
            <a:lvl5pPr algn="l" rtl="0" eaLnBrk="0" fontAlgn="base" hangingPunct="0">
              <a:lnSpc>
                <a:spcPts val="2674"/>
              </a:lnSpc>
              <a:spcBef>
                <a:spcPct val="0"/>
              </a:spcBef>
              <a:spcAft>
                <a:spcPct val="0"/>
              </a:spcAft>
              <a:defRPr sz="2700" b="1">
                <a:solidFill>
                  <a:srgbClr val="000000"/>
                </a:solidFill>
                <a:latin typeface="Arial" charset="0"/>
              </a:defRPr>
            </a:lvl5pPr>
            <a:lvl6pPr marL="509412" algn="l" rtl="0" fontAlgn="base">
              <a:lnSpc>
                <a:spcPts val="2674"/>
              </a:lnSpc>
              <a:spcBef>
                <a:spcPct val="0"/>
              </a:spcBef>
              <a:spcAft>
                <a:spcPct val="0"/>
              </a:spcAft>
              <a:defRPr sz="2700" b="1">
                <a:solidFill>
                  <a:srgbClr val="000000"/>
                </a:solidFill>
                <a:latin typeface="Arial" charset="0"/>
              </a:defRPr>
            </a:lvl6pPr>
            <a:lvl7pPr marL="1018824" algn="l" rtl="0" fontAlgn="base">
              <a:lnSpc>
                <a:spcPts val="2674"/>
              </a:lnSpc>
              <a:spcBef>
                <a:spcPct val="0"/>
              </a:spcBef>
              <a:spcAft>
                <a:spcPct val="0"/>
              </a:spcAft>
              <a:defRPr sz="2700" b="1">
                <a:solidFill>
                  <a:srgbClr val="000000"/>
                </a:solidFill>
                <a:latin typeface="Arial" charset="0"/>
              </a:defRPr>
            </a:lvl7pPr>
            <a:lvl8pPr marL="1528237" algn="l" rtl="0" fontAlgn="base">
              <a:lnSpc>
                <a:spcPts val="2674"/>
              </a:lnSpc>
              <a:spcBef>
                <a:spcPct val="0"/>
              </a:spcBef>
              <a:spcAft>
                <a:spcPct val="0"/>
              </a:spcAft>
              <a:defRPr sz="2700" b="1">
                <a:solidFill>
                  <a:srgbClr val="000000"/>
                </a:solidFill>
                <a:latin typeface="Arial" charset="0"/>
              </a:defRPr>
            </a:lvl8pPr>
            <a:lvl9pPr marL="2037649" algn="l" rtl="0" fontAlgn="base">
              <a:lnSpc>
                <a:spcPts val="2674"/>
              </a:lnSpc>
              <a:spcBef>
                <a:spcPct val="0"/>
              </a:spcBef>
              <a:spcAft>
                <a:spcPct val="0"/>
              </a:spcAft>
              <a:defRPr sz="2700" b="1">
                <a:solidFill>
                  <a:srgbClr val="000000"/>
                </a:solidFill>
                <a:latin typeface="Arial" charset="0"/>
              </a:defRPr>
            </a:lvl9pPr>
          </a:lstStyle>
          <a:p>
            <a:r>
              <a:rPr lang="en-US" sz="3800" kern="0" dirty="0"/>
              <a:t>Mental Wellness Program</a:t>
            </a:r>
          </a:p>
        </p:txBody>
      </p:sp>
      <p:sp>
        <p:nvSpPr>
          <p:cNvPr id="5" name="Content Placeholder 2">
            <a:extLst>
              <a:ext uri="{FF2B5EF4-FFF2-40B4-BE49-F238E27FC236}">
                <a16:creationId xmlns:a16="http://schemas.microsoft.com/office/drawing/2014/main" id="{32EE8D59-377A-36FF-D003-1FFE4D08816A}"/>
              </a:ext>
            </a:extLst>
          </p:cNvPr>
          <p:cNvSpPr txBox="1">
            <a:spLocks/>
          </p:cNvSpPr>
          <p:nvPr/>
        </p:nvSpPr>
        <p:spPr>
          <a:xfrm>
            <a:off x="383614" y="1295399"/>
            <a:ext cx="4493186" cy="5426075"/>
          </a:xfrm>
          <a:prstGeom prst="rect">
            <a:avLst/>
          </a:prstGeom>
        </p:spPr>
        <p:txBody>
          <a:bodyPr/>
          <a:lstStyle>
            <a:lvl1pPr marL="212255" indent="-212255" algn="l" rtl="0" eaLnBrk="0" fontAlgn="base" hangingPunct="0">
              <a:spcBef>
                <a:spcPct val="0"/>
              </a:spcBef>
              <a:spcAft>
                <a:spcPct val="37000"/>
              </a:spcAft>
              <a:buChar char="•"/>
              <a:tabLst>
                <a:tab pos="6367653" algn="l"/>
              </a:tabLst>
              <a:defRPr>
                <a:solidFill>
                  <a:srgbClr val="000000"/>
                </a:solidFill>
                <a:latin typeface="+mn-lt"/>
                <a:ea typeface="+mn-ea"/>
                <a:cs typeface="+mn-cs"/>
              </a:defRPr>
            </a:lvl1pPr>
            <a:lvl2pPr marL="426280" indent="-212255" algn="l" rtl="0" eaLnBrk="0" fontAlgn="base" hangingPunct="0">
              <a:spcBef>
                <a:spcPct val="0"/>
              </a:spcBef>
              <a:spcAft>
                <a:spcPct val="35000"/>
              </a:spcAft>
              <a:buChar char="–"/>
              <a:tabLst>
                <a:tab pos="6367653" algn="l"/>
              </a:tabLst>
              <a:defRPr sz="1800">
                <a:solidFill>
                  <a:srgbClr val="000000"/>
                </a:solidFill>
                <a:latin typeface="+mn-lt"/>
              </a:defRPr>
            </a:lvl2pPr>
            <a:lvl3pPr marL="640303" indent="-212255" algn="l" rtl="0" eaLnBrk="0" fontAlgn="base" hangingPunct="0">
              <a:spcBef>
                <a:spcPct val="0"/>
              </a:spcBef>
              <a:spcAft>
                <a:spcPct val="35000"/>
              </a:spcAft>
              <a:buChar char="–"/>
              <a:tabLst>
                <a:tab pos="6367653" algn="l"/>
              </a:tabLst>
              <a:defRPr sz="1600">
                <a:solidFill>
                  <a:srgbClr val="000000"/>
                </a:solidFill>
                <a:latin typeface="+mn-lt"/>
              </a:defRPr>
            </a:lvl3pPr>
            <a:lvl4pPr marL="859633" indent="-217562" algn="l" rtl="0" eaLnBrk="0" fontAlgn="base" hangingPunct="0">
              <a:spcBef>
                <a:spcPct val="0"/>
              </a:spcBef>
              <a:spcAft>
                <a:spcPct val="35000"/>
              </a:spcAft>
              <a:buChar char="–"/>
              <a:tabLst>
                <a:tab pos="6367653" algn="l"/>
              </a:tabLst>
              <a:defRPr sz="1300">
                <a:solidFill>
                  <a:srgbClr val="000000"/>
                </a:solidFill>
                <a:latin typeface="+mn-lt"/>
              </a:defRPr>
            </a:lvl4pPr>
            <a:lvl5pPr marL="1070120" indent="-208718" algn="l" rtl="0" eaLnBrk="0" fontAlgn="base" hangingPunct="0">
              <a:lnSpc>
                <a:spcPts val="1783"/>
              </a:lnSpc>
              <a:spcBef>
                <a:spcPct val="0"/>
              </a:spcBef>
              <a:spcAft>
                <a:spcPct val="0"/>
              </a:spcAft>
              <a:buChar char="–"/>
              <a:tabLst>
                <a:tab pos="6367653" algn="l"/>
              </a:tabLst>
              <a:defRPr sz="1300">
                <a:solidFill>
                  <a:schemeClr val="tx1"/>
                </a:solidFill>
                <a:latin typeface="Verdana" pitchFamily="34" charset="0"/>
              </a:defRPr>
            </a:lvl5pPr>
            <a:lvl6pPr marL="1579532" indent="-208718" algn="l" rtl="0" fontAlgn="base">
              <a:lnSpc>
                <a:spcPts val="1783"/>
              </a:lnSpc>
              <a:spcBef>
                <a:spcPct val="0"/>
              </a:spcBef>
              <a:spcAft>
                <a:spcPct val="0"/>
              </a:spcAft>
              <a:buChar char="–"/>
              <a:tabLst>
                <a:tab pos="6367653" algn="l"/>
              </a:tabLst>
              <a:defRPr sz="1300">
                <a:solidFill>
                  <a:schemeClr val="tx1"/>
                </a:solidFill>
                <a:latin typeface="Verdana" pitchFamily="34" charset="0"/>
              </a:defRPr>
            </a:lvl6pPr>
            <a:lvl7pPr marL="2088944" indent="-208718" algn="l" rtl="0" fontAlgn="base">
              <a:lnSpc>
                <a:spcPts val="1783"/>
              </a:lnSpc>
              <a:spcBef>
                <a:spcPct val="0"/>
              </a:spcBef>
              <a:spcAft>
                <a:spcPct val="0"/>
              </a:spcAft>
              <a:buChar char="–"/>
              <a:tabLst>
                <a:tab pos="6367653" algn="l"/>
              </a:tabLst>
              <a:defRPr sz="1300">
                <a:solidFill>
                  <a:schemeClr val="tx1"/>
                </a:solidFill>
                <a:latin typeface="Verdana" pitchFamily="34" charset="0"/>
              </a:defRPr>
            </a:lvl7pPr>
            <a:lvl8pPr marL="2598357" indent="-208718" algn="l" rtl="0" fontAlgn="base">
              <a:lnSpc>
                <a:spcPts val="1783"/>
              </a:lnSpc>
              <a:spcBef>
                <a:spcPct val="0"/>
              </a:spcBef>
              <a:spcAft>
                <a:spcPct val="0"/>
              </a:spcAft>
              <a:buChar char="–"/>
              <a:tabLst>
                <a:tab pos="6367653" algn="l"/>
              </a:tabLst>
              <a:defRPr sz="1300">
                <a:solidFill>
                  <a:schemeClr val="tx1"/>
                </a:solidFill>
                <a:latin typeface="Verdana" pitchFamily="34" charset="0"/>
              </a:defRPr>
            </a:lvl8pPr>
            <a:lvl9pPr marL="3107769" indent="-208718" algn="l" rtl="0" fontAlgn="base">
              <a:lnSpc>
                <a:spcPts val="1783"/>
              </a:lnSpc>
              <a:spcBef>
                <a:spcPct val="0"/>
              </a:spcBef>
              <a:spcAft>
                <a:spcPct val="0"/>
              </a:spcAft>
              <a:buChar char="–"/>
              <a:tabLst>
                <a:tab pos="6367653" algn="l"/>
              </a:tabLst>
              <a:defRPr sz="1300">
                <a:solidFill>
                  <a:schemeClr val="tx1"/>
                </a:solidFill>
                <a:latin typeface="Verdana" pitchFamily="34" charset="0"/>
              </a:defRPr>
            </a:lvl9pPr>
          </a:lstStyle>
          <a:p>
            <a:pPr>
              <a:lnSpc>
                <a:spcPct val="150000"/>
              </a:lnSpc>
            </a:pPr>
            <a:r>
              <a:rPr lang="en-US" sz="3000" kern="0" dirty="0">
                <a:latin typeface="+mj-lt"/>
              </a:rPr>
              <a:t>Mental Wellness Program/Alignment</a:t>
            </a:r>
          </a:p>
          <a:p>
            <a:pPr>
              <a:lnSpc>
                <a:spcPct val="150000"/>
              </a:lnSpc>
            </a:pPr>
            <a:r>
              <a:rPr lang="en-US" sz="3000" kern="0" dirty="0">
                <a:latin typeface="+mj-lt"/>
              </a:rPr>
              <a:t>$126,229,008 in mental wellness funding supporting First Nations communities and organizations.</a:t>
            </a:r>
          </a:p>
          <a:p>
            <a:pPr>
              <a:lnSpc>
                <a:spcPct val="100000"/>
              </a:lnSpc>
            </a:pPr>
            <a:endParaRPr lang="en-US" kern="0" dirty="0"/>
          </a:p>
        </p:txBody>
      </p:sp>
    </p:spTree>
    <p:extLst>
      <p:ext uri="{BB962C8B-B14F-4D97-AF65-F5344CB8AC3E}">
        <p14:creationId xmlns:p14="http://schemas.microsoft.com/office/powerpoint/2010/main" val="1875684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world&#10;&#10;Description automatically generated">
            <a:extLst>
              <a:ext uri="{FF2B5EF4-FFF2-40B4-BE49-F238E27FC236}">
                <a16:creationId xmlns:a16="http://schemas.microsoft.com/office/drawing/2014/main" id="{3225A5F4-6C53-F46B-92C5-049142000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6709"/>
            <a:ext cx="10058400" cy="6178982"/>
          </a:xfrm>
          <a:prstGeom prst="rect">
            <a:avLst/>
          </a:prstGeom>
        </p:spPr>
      </p:pic>
      <p:sp>
        <p:nvSpPr>
          <p:cNvPr id="7" name="Title 1">
            <a:extLst>
              <a:ext uri="{FF2B5EF4-FFF2-40B4-BE49-F238E27FC236}">
                <a16:creationId xmlns:a16="http://schemas.microsoft.com/office/drawing/2014/main" id="{AF4830B7-48FF-2E7F-D2A8-1A15FECDDF28}"/>
              </a:ext>
            </a:extLst>
          </p:cNvPr>
          <p:cNvSpPr txBox="1">
            <a:spLocks/>
          </p:cNvSpPr>
          <p:nvPr/>
        </p:nvSpPr>
        <p:spPr>
          <a:xfrm>
            <a:off x="228600" y="320040"/>
            <a:ext cx="8633460" cy="345440"/>
          </a:xfrm>
          <a:prstGeom prst="rect">
            <a:avLst/>
          </a:prstGeom>
        </p:spPr>
        <p:txBody>
          <a:bodyPr/>
          <a:lstStyle>
            <a:lvl1pPr algn="l" rtl="0" eaLnBrk="0" fontAlgn="base" hangingPunct="0">
              <a:lnSpc>
                <a:spcPts val="2674"/>
              </a:lnSpc>
              <a:spcBef>
                <a:spcPct val="0"/>
              </a:spcBef>
              <a:spcAft>
                <a:spcPct val="0"/>
              </a:spcAft>
              <a:defRPr sz="2700" b="1" baseline="0">
                <a:solidFill>
                  <a:srgbClr val="000000"/>
                </a:solidFill>
                <a:latin typeface="+mj-lt"/>
                <a:ea typeface="+mj-ea"/>
                <a:cs typeface="+mj-cs"/>
              </a:defRPr>
            </a:lvl1pPr>
            <a:lvl2pPr algn="l" rtl="0" eaLnBrk="0" fontAlgn="base" hangingPunct="0">
              <a:lnSpc>
                <a:spcPts val="2674"/>
              </a:lnSpc>
              <a:spcBef>
                <a:spcPct val="0"/>
              </a:spcBef>
              <a:spcAft>
                <a:spcPct val="0"/>
              </a:spcAft>
              <a:defRPr sz="2700" b="1">
                <a:solidFill>
                  <a:srgbClr val="000000"/>
                </a:solidFill>
                <a:latin typeface="Arial" charset="0"/>
              </a:defRPr>
            </a:lvl2pPr>
            <a:lvl3pPr algn="l" rtl="0" eaLnBrk="0" fontAlgn="base" hangingPunct="0">
              <a:lnSpc>
                <a:spcPts val="2674"/>
              </a:lnSpc>
              <a:spcBef>
                <a:spcPct val="0"/>
              </a:spcBef>
              <a:spcAft>
                <a:spcPct val="0"/>
              </a:spcAft>
              <a:defRPr sz="2700" b="1">
                <a:solidFill>
                  <a:srgbClr val="000000"/>
                </a:solidFill>
                <a:latin typeface="Arial" charset="0"/>
              </a:defRPr>
            </a:lvl3pPr>
            <a:lvl4pPr algn="l" rtl="0" eaLnBrk="0" fontAlgn="base" hangingPunct="0">
              <a:lnSpc>
                <a:spcPts val="2674"/>
              </a:lnSpc>
              <a:spcBef>
                <a:spcPct val="0"/>
              </a:spcBef>
              <a:spcAft>
                <a:spcPct val="0"/>
              </a:spcAft>
              <a:defRPr sz="2700" b="1">
                <a:solidFill>
                  <a:srgbClr val="000000"/>
                </a:solidFill>
                <a:latin typeface="Arial" charset="0"/>
              </a:defRPr>
            </a:lvl4pPr>
            <a:lvl5pPr algn="l" rtl="0" eaLnBrk="0" fontAlgn="base" hangingPunct="0">
              <a:lnSpc>
                <a:spcPts val="2674"/>
              </a:lnSpc>
              <a:spcBef>
                <a:spcPct val="0"/>
              </a:spcBef>
              <a:spcAft>
                <a:spcPct val="0"/>
              </a:spcAft>
              <a:defRPr sz="2700" b="1">
                <a:solidFill>
                  <a:srgbClr val="000000"/>
                </a:solidFill>
                <a:latin typeface="Arial" charset="0"/>
              </a:defRPr>
            </a:lvl5pPr>
            <a:lvl6pPr marL="509412" algn="l" rtl="0" fontAlgn="base">
              <a:lnSpc>
                <a:spcPts val="2674"/>
              </a:lnSpc>
              <a:spcBef>
                <a:spcPct val="0"/>
              </a:spcBef>
              <a:spcAft>
                <a:spcPct val="0"/>
              </a:spcAft>
              <a:defRPr sz="2700" b="1">
                <a:solidFill>
                  <a:srgbClr val="000000"/>
                </a:solidFill>
                <a:latin typeface="Arial" charset="0"/>
              </a:defRPr>
            </a:lvl6pPr>
            <a:lvl7pPr marL="1018824" algn="l" rtl="0" fontAlgn="base">
              <a:lnSpc>
                <a:spcPts val="2674"/>
              </a:lnSpc>
              <a:spcBef>
                <a:spcPct val="0"/>
              </a:spcBef>
              <a:spcAft>
                <a:spcPct val="0"/>
              </a:spcAft>
              <a:defRPr sz="2700" b="1">
                <a:solidFill>
                  <a:srgbClr val="000000"/>
                </a:solidFill>
                <a:latin typeface="Arial" charset="0"/>
              </a:defRPr>
            </a:lvl7pPr>
            <a:lvl8pPr marL="1528237" algn="l" rtl="0" fontAlgn="base">
              <a:lnSpc>
                <a:spcPts val="2674"/>
              </a:lnSpc>
              <a:spcBef>
                <a:spcPct val="0"/>
              </a:spcBef>
              <a:spcAft>
                <a:spcPct val="0"/>
              </a:spcAft>
              <a:defRPr sz="2700" b="1">
                <a:solidFill>
                  <a:srgbClr val="000000"/>
                </a:solidFill>
                <a:latin typeface="Arial" charset="0"/>
              </a:defRPr>
            </a:lvl8pPr>
            <a:lvl9pPr marL="2037649" algn="l" rtl="0" fontAlgn="base">
              <a:lnSpc>
                <a:spcPts val="2674"/>
              </a:lnSpc>
              <a:spcBef>
                <a:spcPct val="0"/>
              </a:spcBef>
              <a:spcAft>
                <a:spcPct val="0"/>
              </a:spcAft>
              <a:defRPr sz="2700" b="1">
                <a:solidFill>
                  <a:srgbClr val="000000"/>
                </a:solidFill>
                <a:latin typeface="Arial" charset="0"/>
              </a:defRPr>
            </a:lvl9pPr>
          </a:lstStyle>
          <a:p>
            <a:r>
              <a:rPr lang="en-US" sz="3800" kern="0" dirty="0"/>
              <a:t>Mental Wellness Teams</a:t>
            </a:r>
          </a:p>
          <a:p>
            <a:endParaRPr lang="en-US" sz="3800" kern="0" dirty="0"/>
          </a:p>
        </p:txBody>
      </p:sp>
    </p:spTree>
    <p:extLst>
      <p:ext uri="{BB962C8B-B14F-4D97-AF65-F5344CB8AC3E}">
        <p14:creationId xmlns:p14="http://schemas.microsoft.com/office/powerpoint/2010/main" val="4213677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B8B629-E25F-2347-E643-77FEF4335D33}"/>
              </a:ext>
            </a:extLst>
          </p:cNvPr>
          <p:cNvSpPr txBox="1"/>
          <p:nvPr/>
        </p:nvSpPr>
        <p:spPr>
          <a:xfrm>
            <a:off x="761422" y="246176"/>
            <a:ext cx="8687378" cy="618631"/>
          </a:xfrm>
          <a:prstGeom prst="rect">
            <a:avLst/>
          </a:prstGeom>
          <a:noFill/>
        </p:spPr>
        <p:txBody>
          <a:bodyPr wrap="none" rtlCol="0">
            <a:spAutoFit/>
          </a:bodyPr>
          <a:lstStyle/>
          <a:p>
            <a:r>
              <a:rPr lang="en-US" sz="3800" b="1" dirty="0">
                <a:solidFill>
                  <a:srgbClr val="020202"/>
                </a:solidFill>
                <a:latin typeface="+mj-lt"/>
              </a:rPr>
              <a:t>Treatment </a:t>
            </a:r>
            <a:r>
              <a:rPr lang="en-US" sz="3800" b="1" dirty="0" err="1">
                <a:solidFill>
                  <a:srgbClr val="020202"/>
                </a:solidFill>
                <a:latin typeface="+mj-lt"/>
              </a:rPr>
              <a:t>Centres</a:t>
            </a:r>
            <a:r>
              <a:rPr lang="en-US" sz="3800" b="1" dirty="0">
                <a:solidFill>
                  <a:srgbClr val="020202"/>
                </a:solidFill>
                <a:latin typeface="+mj-lt"/>
              </a:rPr>
              <a:t> Funded by FNIHB</a:t>
            </a:r>
            <a:endParaRPr lang="en-CA" sz="3800" b="1" dirty="0">
              <a:solidFill>
                <a:srgbClr val="020202"/>
              </a:solidFill>
              <a:latin typeface="+mj-lt"/>
            </a:endParaRPr>
          </a:p>
        </p:txBody>
      </p:sp>
      <p:pic>
        <p:nvPicPr>
          <p:cNvPr id="5" name="Picture 4">
            <a:extLst>
              <a:ext uri="{FF2B5EF4-FFF2-40B4-BE49-F238E27FC236}">
                <a16:creationId xmlns:a16="http://schemas.microsoft.com/office/drawing/2014/main" id="{BD624193-3C1C-4243-8A0D-D0FAC03C0861}"/>
              </a:ext>
            </a:extLst>
          </p:cNvPr>
          <p:cNvPicPr>
            <a:picLocks noChangeAspect="1"/>
          </p:cNvPicPr>
          <p:nvPr/>
        </p:nvPicPr>
        <p:blipFill rotWithShape="1">
          <a:blip r:embed="rId3"/>
          <a:srcRect l="11259" t="9203" r="52181" b="5722"/>
          <a:stretch/>
        </p:blipFill>
        <p:spPr>
          <a:xfrm>
            <a:off x="229178" y="152399"/>
            <a:ext cx="9753022" cy="7624799"/>
          </a:xfrm>
          <a:prstGeom prst="rect">
            <a:avLst/>
          </a:prstGeom>
        </p:spPr>
      </p:pic>
    </p:spTree>
    <p:extLst>
      <p:ext uri="{BB962C8B-B14F-4D97-AF65-F5344CB8AC3E}">
        <p14:creationId xmlns:p14="http://schemas.microsoft.com/office/powerpoint/2010/main" val="10769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AD4635-BDD5-1E65-E24D-9F80D1CA91E9}"/>
              </a:ext>
            </a:extLst>
          </p:cNvPr>
          <p:cNvSpPr txBox="1">
            <a:spLocks/>
          </p:cNvSpPr>
          <p:nvPr/>
        </p:nvSpPr>
        <p:spPr>
          <a:xfrm>
            <a:off x="708367" y="685800"/>
            <a:ext cx="8633460" cy="1066800"/>
          </a:xfrm>
          <a:prstGeom prst="rect">
            <a:avLst/>
          </a:prstGeom>
        </p:spPr>
        <p:txBody>
          <a:bodyPr/>
          <a:lstStyle>
            <a:lvl1pPr algn="l" rtl="0" eaLnBrk="0" fontAlgn="base" hangingPunct="0">
              <a:lnSpc>
                <a:spcPts val="2674"/>
              </a:lnSpc>
              <a:spcBef>
                <a:spcPct val="0"/>
              </a:spcBef>
              <a:spcAft>
                <a:spcPct val="0"/>
              </a:spcAft>
              <a:defRPr sz="2700" b="1" baseline="0">
                <a:solidFill>
                  <a:srgbClr val="000000"/>
                </a:solidFill>
                <a:latin typeface="+mj-lt"/>
                <a:ea typeface="+mj-ea"/>
                <a:cs typeface="+mj-cs"/>
              </a:defRPr>
            </a:lvl1pPr>
            <a:lvl2pPr algn="l" rtl="0" eaLnBrk="0" fontAlgn="base" hangingPunct="0">
              <a:lnSpc>
                <a:spcPts val="2674"/>
              </a:lnSpc>
              <a:spcBef>
                <a:spcPct val="0"/>
              </a:spcBef>
              <a:spcAft>
                <a:spcPct val="0"/>
              </a:spcAft>
              <a:defRPr sz="2700" b="1">
                <a:solidFill>
                  <a:srgbClr val="000000"/>
                </a:solidFill>
                <a:latin typeface="Arial" charset="0"/>
              </a:defRPr>
            </a:lvl2pPr>
            <a:lvl3pPr algn="l" rtl="0" eaLnBrk="0" fontAlgn="base" hangingPunct="0">
              <a:lnSpc>
                <a:spcPts val="2674"/>
              </a:lnSpc>
              <a:spcBef>
                <a:spcPct val="0"/>
              </a:spcBef>
              <a:spcAft>
                <a:spcPct val="0"/>
              </a:spcAft>
              <a:defRPr sz="2700" b="1">
                <a:solidFill>
                  <a:srgbClr val="000000"/>
                </a:solidFill>
                <a:latin typeface="Arial" charset="0"/>
              </a:defRPr>
            </a:lvl3pPr>
            <a:lvl4pPr algn="l" rtl="0" eaLnBrk="0" fontAlgn="base" hangingPunct="0">
              <a:lnSpc>
                <a:spcPts val="2674"/>
              </a:lnSpc>
              <a:spcBef>
                <a:spcPct val="0"/>
              </a:spcBef>
              <a:spcAft>
                <a:spcPct val="0"/>
              </a:spcAft>
              <a:defRPr sz="2700" b="1">
                <a:solidFill>
                  <a:srgbClr val="000000"/>
                </a:solidFill>
                <a:latin typeface="Arial" charset="0"/>
              </a:defRPr>
            </a:lvl4pPr>
            <a:lvl5pPr algn="l" rtl="0" eaLnBrk="0" fontAlgn="base" hangingPunct="0">
              <a:lnSpc>
                <a:spcPts val="2674"/>
              </a:lnSpc>
              <a:spcBef>
                <a:spcPct val="0"/>
              </a:spcBef>
              <a:spcAft>
                <a:spcPct val="0"/>
              </a:spcAft>
              <a:defRPr sz="2700" b="1">
                <a:solidFill>
                  <a:srgbClr val="000000"/>
                </a:solidFill>
                <a:latin typeface="Arial" charset="0"/>
              </a:defRPr>
            </a:lvl5pPr>
            <a:lvl6pPr marL="509412" algn="l" rtl="0" fontAlgn="base">
              <a:lnSpc>
                <a:spcPts val="2674"/>
              </a:lnSpc>
              <a:spcBef>
                <a:spcPct val="0"/>
              </a:spcBef>
              <a:spcAft>
                <a:spcPct val="0"/>
              </a:spcAft>
              <a:defRPr sz="2700" b="1">
                <a:solidFill>
                  <a:srgbClr val="000000"/>
                </a:solidFill>
                <a:latin typeface="Arial" charset="0"/>
              </a:defRPr>
            </a:lvl6pPr>
            <a:lvl7pPr marL="1018824" algn="l" rtl="0" fontAlgn="base">
              <a:lnSpc>
                <a:spcPts val="2674"/>
              </a:lnSpc>
              <a:spcBef>
                <a:spcPct val="0"/>
              </a:spcBef>
              <a:spcAft>
                <a:spcPct val="0"/>
              </a:spcAft>
              <a:defRPr sz="2700" b="1">
                <a:solidFill>
                  <a:srgbClr val="000000"/>
                </a:solidFill>
                <a:latin typeface="Arial" charset="0"/>
              </a:defRPr>
            </a:lvl7pPr>
            <a:lvl8pPr marL="1528237" algn="l" rtl="0" fontAlgn="base">
              <a:lnSpc>
                <a:spcPts val="2674"/>
              </a:lnSpc>
              <a:spcBef>
                <a:spcPct val="0"/>
              </a:spcBef>
              <a:spcAft>
                <a:spcPct val="0"/>
              </a:spcAft>
              <a:defRPr sz="2700" b="1">
                <a:solidFill>
                  <a:srgbClr val="000000"/>
                </a:solidFill>
                <a:latin typeface="Arial" charset="0"/>
              </a:defRPr>
            </a:lvl8pPr>
            <a:lvl9pPr marL="2037649" algn="l" rtl="0" fontAlgn="base">
              <a:lnSpc>
                <a:spcPts val="2674"/>
              </a:lnSpc>
              <a:spcBef>
                <a:spcPct val="0"/>
              </a:spcBef>
              <a:spcAft>
                <a:spcPct val="0"/>
              </a:spcAft>
              <a:defRPr sz="2700" b="1">
                <a:solidFill>
                  <a:srgbClr val="000000"/>
                </a:solidFill>
                <a:latin typeface="Arial" charset="0"/>
              </a:defRPr>
            </a:lvl9pPr>
          </a:lstStyle>
          <a:p>
            <a:pPr algn="ctr">
              <a:lnSpc>
                <a:spcPct val="100000"/>
              </a:lnSpc>
              <a:spcBef>
                <a:spcPts val="0"/>
              </a:spcBef>
              <a:spcAft>
                <a:spcPts val="0"/>
              </a:spcAft>
            </a:pPr>
            <a:r>
              <a:rPr lang="en-US" sz="3800" kern="0" dirty="0"/>
              <a:t>Opioid Agonist Treatment (OAT)</a:t>
            </a:r>
          </a:p>
        </p:txBody>
      </p:sp>
      <p:sp>
        <p:nvSpPr>
          <p:cNvPr id="9" name="TextBox 8">
            <a:extLst>
              <a:ext uri="{FF2B5EF4-FFF2-40B4-BE49-F238E27FC236}">
                <a16:creationId xmlns:a16="http://schemas.microsoft.com/office/drawing/2014/main" id="{379E8DCD-7450-4E44-7765-989FC4871407}"/>
              </a:ext>
            </a:extLst>
          </p:cNvPr>
          <p:cNvSpPr txBox="1"/>
          <p:nvPr/>
        </p:nvSpPr>
        <p:spPr>
          <a:xfrm>
            <a:off x="795997" y="2362200"/>
            <a:ext cx="8458200" cy="3273204"/>
          </a:xfrm>
          <a:prstGeom prst="rect">
            <a:avLst/>
          </a:prstGeom>
          <a:noFill/>
        </p:spPr>
        <p:txBody>
          <a:bodyPr wrap="square" rtlCol="0">
            <a:spAutoFit/>
          </a:bodyPr>
          <a:lstStyle/>
          <a:p>
            <a:pPr marL="285750" indent="-285750">
              <a:buFont typeface="Arial" panose="020B0604020202020204" pitchFamily="34" charset="0"/>
              <a:buChar char="•"/>
            </a:pPr>
            <a:r>
              <a:rPr lang="en-US" sz="3000" dirty="0">
                <a:solidFill>
                  <a:schemeClr val="bg1">
                    <a:lumMod val="10000"/>
                  </a:schemeClr>
                </a:solidFill>
              </a:rPr>
              <a:t>Addressing opioid dependency</a:t>
            </a:r>
          </a:p>
          <a:p>
            <a:pPr marL="285750" indent="-285750">
              <a:buFont typeface="Arial" panose="020B0604020202020204" pitchFamily="34" charset="0"/>
              <a:buChar char="•"/>
            </a:pPr>
            <a:r>
              <a:rPr lang="en-US" sz="3000" dirty="0">
                <a:solidFill>
                  <a:schemeClr val="bg1">
                    <a:lumMod val="10000"/>
                  </a:schemeClr>
                </a:solidFill>
              </a:rPr>
              <a:t>Holistic Care</a:t>
            </a:r>
          </a:p>
          <a:p>
            <a:pPr marL="285750" indent="-285750">
              <a:buFont typeface="Arial" panose="020B0604020202020204" pitchFamily="34" charset="0"/>
              <a:buChar char="•"/>
            </a:pPr>
            <a:r>
              <a:rPr lang="en-US" sz="3000" dirty="0">
                <a:solidFill>
                  <a:schemeClr val="bg1">
                    <a:lumMod val="10000"/>
                  </a:schemeClr>
                </a:solidFill>
              </a:rPr>
              <a:t>Reduce spread of infectious diseases</a:t>
            </a:r>
          </a:p>
          <a:p>
            <a:pPr marL="285750" indent="-285750">
              <a:buFont typeface="Arial" panose="020B0604020202020204" pitchFamily="34" charset="0"/>
              <a:buChar char="•"/>
            </a:pPr>
            <a:r>
              <a:rPr lang="en-US" sz="3000" dirty="0">
                <a:solidFill>
                  <a:schemeClr val="bg1">
                    <a:lumMod val="10000"/>
                  </a:schemeClr>
                </a:solidFill>
              </a:rPr>
              <a:t>29 OAT programs in Ontario Region</a:t>
            </a:r>
          </a:p>
          <a:p>
            <a:pPr marL="285750" indent="-285750">
              <a:buFont typeface="Arial" panose="020B0604020202020204" pitchFamily="34" charset="0"/>
              <a:buChar char="•"/>
            </a:pPr>
            <a:r>
              <a:rPr lang="en-US" sz="3000" dirty="0">
                <a:solidFill>
                  <a:schemeClr val="bg1">
                    <a:lumMod val="10000"/>
                  </a:schemeClr>
                </a:solidFill>
              </a:rPr>
              <a:t>Concentration in Northwestern Ontario</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874472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9661250|-6926519|-3161487|-10379576|-10856873|INAC / AANC&quot;,&quot;Id&quot;:&quot;578794d93533352f046df19f&quot;,&quot;SmartGridHorizontal&quot;:0,&quot;LinkedExcelSources&quot;:{},&quot;LinkedProjectSources&quot;:{}}"/>
</p:tagLst>
</file>

<file path=ppt/theme/theme1.xml><?xml version="1.0" encoding="utf-8"?>
<a:theme xmlns:a="http://schemas.openxmlformats.org/drawingml/2006/main" name="Standard_white">
  <a:themeElements>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fontScheme name="Standard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Blank Document" ma:contentTypeID="0x0101000DAC4D816CA95E4CBD87982AD7EC273D00AA28918153A8A04BA6D649ABFEC0EAE3" ma:contentTypeVersion="15" ma:contentTypeDescription="" ma:contentTypeScope="" ma:versionID="2d53ebaa939ba4b455d3b7d3c8cf9c71">
  <xsd:schema xmlns:xsd="http://www.w3.org/2001/XMLSchema" xmlns:xs="http://www.w3.org/2001/XMLSchema" xmlns:p="http://schemas.microsoft.com/office/2006/metadata/properties" xmlns:ns2="ea85184a-e413-4be0-b800-ccdbdbe4688e" xmlns:ns3="7090167D-4307-4AD5-925D-C6921FFE5CC1" targetNamespace="http://schemas.microsoft.com/office/2006/metadata/properties" ma:root="true" ma:fieldsID="fb58e6391cb054196ac53db79330f483" ns2:_="" ns3:_="">
    <xsd:import namespace="ea85184a-e413-4be0-b800-ccdbdbe4688e"/>
    <xsd:import namespace="7090167D-4307-4AD5-925D-C6921FFE5CC1"/>
    <xsd:element name="properties">
      <xsd:complexType>
        <xsd:sequence>
          <xsd:element name="documentManagement">
            <xsd:complexType>
              <xsd:all>
                <xsd:element ref="ns2:_dlc_DocId" minOccurs="0"/>
                <xsd:element ref="ns2:_dlc_DocIdUrl" minOccurs="0"/>
                <xsd:element ref="ns2:_dlc_DocIdPersistId" minOccurs="0"/>
                <xsd:element ref="ns2:h6d1b5f8a2bc43388316931a765ea046" minOccurs="0"/>
                <xsd:element ref="ns2:TaxCatchAll" minOccurs="0"/>
                <xsd:element ref="ns2:TaxCatchAllLabel" minOccurs="0"/>
                <xsd:element ref="ns2:f4daaacc5ce54ff79d3984725c72fdfd" minOccurs="0"/>
                <xsd:element ref="ns2:f505178013b641c4a3f05ccac24f7667" minOccurs="0"/>
                <xsd:element ref="ns2:d7e9d6cfa8ce47d099b4351d8e549264" minOccurs="0"/>
                <xsd:element ref="ns2:SharedWithUsers" minOccurs="0"/>
                <xsd:element ref="ns2:oa41e2b675fd4302ac6a5e8fd918f975" minOccurs="0"/>
                <xsd:element ref="ns3:i20d68d5efb442d3b3b8bfb1bdf2fc2b" minOccurs="0"/>
                <xsd:element ref="ns3:Meeting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85184a-e413-4be0-b800-ccdbdbe4688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6d1b5f8a2bc43388316931a765ea046" ma:index="11" nillable="true" ma:taxonomy="true" ma:internalName="h6d1b5f8a2bc43388316931a765ea046" ma:taxonomyFieldName="Document_x0020_Type" ma:displayName="Document Type" ma:readOnly="false" ma:default="" ma:fieldId="{16d1b5f8-a2bc-4338-8316-931a765ea046}" ma:sspId="4816a748-90ec-47e9-927f-fa4cbbf1cd6e" ma:termSetId="937a34f8-b22b-40cf-89be-18ce4b50525f" ma:anchorId="60e88674-ae24-42ba-bcab-866357fe1b61" ma:open="false" ma:isKeyword="false">
      <xsd:complexType>
        <xsd:sequence>
          <xsd:element ref="pc:Terms" minOccurs="0" maxOccurs="1"/>
        </xsd:sequence>
      </xsd:complexType>
    </xsd:element>
    <xsd:element name="TaxCatchAll" ma:index="12" nillable="true" ma:displayName="Taxonomy Catch All Column" ma:hidden="true" ma:list="{366d5e5c-dadc-4884-9232-50fa0b46981a}" ma:internalName="TaxCatchAll" ma:showField="CatchAllData" ma:web="ea85184a-e413-4be0-b800-ccdbdbe4688e">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366d5e5c-dadc-4884-9232-50fa0b46981a}" ma:internalName="TaxCatchAllLabel" ma:readOnly="true" ma:showField="CatchAllDataLabel" ma:web="ea85184a-e413-4be0-b800-ccdbdbe4688e">
      <xsd:complexType>
        <xsd:complexContent>
          <xsd:extension base="dms:MultiChoiceLookup">
            <xsd:sequence>
              <xsd:element name="Value" type="dms:Lookup" maxOccurs="unbounded" minOccurs="0" nillable="true"/>
            </xsd:sequence>
          </xsd:extension>
        </xsd:complexContent>
      </xsd:complexType>
    </xsd:element>
    <xsd:element name="f4daaacc5ce54ff79d3984725c72fdfd" ma:index="15" nillable="true" ma:taxonomy="true" ma:internalName="f4daaacc5ce54ff79d3984725c72fdfd" ma:taxonomyFieldName="ITK_x0020_Department" ma:displayName="ITK Department" ma:readOnly="false" ma:default="" ma:fieldId="{f4daaacc-5ce5-4ff7-9d39-84725c72fdfd}" ma:sspId="4816a748-90ec-47e9-927f-fa4cbbf1cd6e" ma:termSetId="4f2f20cc-18a5-4ce7-b76a-cc668cb026d6" ma:anchorId="00000000-0000-0000-0000-000000000000" ma:open="false" ma:isKeyword="false">
      <xsd:complexType>
        <xsd:sequence>
          <xsd:element ref="pc:Terms" minOccurs="0" maxOccurs="1"/>
        </xsd:sequence>
      </xsd:complexType>
    </xsd:element>
    <xsd:element name="f505178013b641c4a3f05ccac24f7667" ma:index="17" nillable="true" ma:taxonomy="true" ma:internalName="f505178013b641c4a3f05ccac24f7667" ma:taxonomyFieldName="Fiscal_x0020_Year" ma:displayName="Fiscal Year" ma:default="2065;#2022-2023|1760e7db-0ff2-4bcd-94b6-119945865769" ma:fieldId="{f5051780-13b6-41c4-a3f0-5ccac24f7667}" ma:sspId="4816a748-90ec-47e9-927f-fa4cbbf1cd6e" ma:termSetId="e26828cf-a551-47e2-8529-646b1fd8283e" ma:anchorId="00000000-0000-0000-0000-000000000000" ma:open="false" ma:isKeyword="false">
      <xsd:complexType>
        <xsd:sequence>
          <xsd:element ref="pc:Terms" minOccurs="0" maxOccurs="1"/>
        </xsd:sequence>
      </xsd:complexType>
    </xsd:element>
    <xsd:element name="d7e9d6cfa8ce47d099b4351d8e549264" ma:index="20" nillable="true" ma:taxonomy="true" ma:internalName="d7e9d6cfa8ce47d099b4351d8e549264" ma:taxonomyFieldName="Activity" ma:displayName="Activity" ma:default="" ma:fieldId="{d7e9d6cf-a8ce-47d0-99b4-351d8e549264}" ma:sspId="4816a748-90ec-47e9-927f-fa4cbbf1cd6e" ma:termSetId="e296f474-478b-4369-8b52-eafcd4ae6807" ma:anchorId="00000000-0000-0000-0000-000000000000" ma:open="false" ma:isKeyword="false">
      <xsd:complexType>
        <xsd:sequence>
          <xsd:element ref="pc:Terms" minOccurs="0" maxOccurs="1"/>
        </xsd:sequence>
      </xsd:complexType>
    </xsd:element>
    <xsd:element name="SharedWithUsers" ma:index="21"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a41e2b675fd4302ac6a5e8fd918f975" ma:index="23" nillable="true" ma:taxonomy="true" ma:internalName="oa41e2b675fd4302ac6a5e8fd918f975" ma:taxonomyFieldName="Region" ma:displayName="Region" ma:readOnly="false" ma:default="-1;#Inuit Nunangat|4a662455-832c-49e1-a912-21a8926991e7" ma:fieldId="{8a41e2b6-75fd-4302-ac6a-5e8fd918f975}" ma:sspId="4816a748-90ec-47e9-927f-fa4cbbf1cd6e" ma:termSetId="36a28d4a-666a-4f81-ae48-95641d0bb9b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090167D-4307-4AD5-925D-C6921FFE5CC1" elementFormDefault="qualified">
    <xsd:import namespace="http://schemas.microsoft.com/office/2006/documentManagement/types"/>
    <xsd:import namespace="http://schemas.microsoft.com/office/infopath/2007/PartnerControls"/>
    <xsd:element name="i20d68d5efb442d3b3b8bfb1bdf2fc2b" ma:index="25" nillable="true" ma:taxonomy="true" ma:internalName="i20d68d5efb442d3b3b8bfb1bdf2fc2b" ma:taxonomyFieldName="Legislation_x0020_Level" ma:displayName="Legislation Level" ma:default="" ma:fieldId="{220d68d5-efb4-42d3-b3b8-bfb1bdf2fc2b}" ma:sspId="4816a748-90ec-47e9-927f-fa4cbbf1cd6e" ma:termSetId="8776ddbc-2e5e-4293-aaa2-c7c0660c6e22" ma:anchorId="00000000-0000-0000-0000-000000000000" ma:open="false" ma:isKeyword="false">
      <xsd:complexType>
        <xsd:sequence>
          <xsd:element ref="pc:Terms" minOccurs="0" maxOccurs="1"/>
        </xsd:sequence>
      </xsd:complexType>
    </xsd:element>
    <xsd:element name="Meeting_x0020_Date" ma:index="26" nillable="true" ma:displayName="Meeting Date" ma:format="DateTime" ma:internalName="Meeting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6d1b5f8a2bc43388316931a765ea046 xmlns="ea85184a-e413-4be0-b800-ccdbdbe4688e">
      <Terms xmlns="http://schemas.microsoft.com/office/infopath/2007/PartnerControls">
        <TermInfo xmlns="http://schemas.microsoft.com/office/infopath/2007/PartnerControls">
          <TermName xmlns="http://schemas.microsoft.com/office/infopath/2007/PartnerControls">Briefing Note</TermName>
          <TermId xmlns="http://schemas.microsoft.com/office/infopath/2007/PartnerControls">09f9497f-2ea9-4c80-831a-450ceb7b2ac2</TermId>
        </TermInfo>
      </Terms>
    </h6d1b5f8a2bc43388316931a765ea046>
    <Meeting_x0020_Date xmlns="7090167D-4307-4AD5-925D-C6921FFE5CC1">2021-02-22T05:00:00+00:00</Meeting_x0020_Date>
    <f505178013b641c4a3f05ccac24f7667 xmlns="ea85184a-e413-4be0-b800-ccdbdbe4688e">
      <Terms xmlns="http://schemas.microsoft.com/office/infopath/2007/PartnerControls">
        <TermInfo xmlns="http://schemas.microsoft.com/office/infopath/2007/PartnerControls">
          <TermName xmlns="http://schemas.microsoft.com/office/infopath/2007/PartnerControls">2020-2021</TermName>
          <TermId xmlns="http://schemas.microsoft.com/office/infopath/2007/PartnerControls">f5f4095c-fe09-4d37-9125-55e39de14168</TermId>
        </TermInfo>
      </Terms>
    </f505178013b641c4a3f05ccac24f7667>
    <oa41e2b675fd4302ac6a5e8fd918f975 xmlns="ea85184a-e413-4be0-b800-ccdbdbe4688e">
      <Terms xmlns="http://schemas.microsoft.com/office/infopath/2007/PartnerControls">
        <TermInfo xmlns="http://schemas.microsoft.com/office/infopath/2007/PartnerControls">
          <TermName xmlns="http://schemas.microsoft.com/office/infopath/2007/PartnerControls">Inuit Nunangat</TermName>
          <TermId xmlns="http://schemas.microsoft.com/office/infopath/2007/PartnerControls">4a662455-832c-49e1-a912-21a8926991e7</TermId>
        </TermInfo>
      </Terms>
    </oa41e2b675fd4302ac6a5e8fd918f975>
    <f4daaacc5ce54ff79d3984725c72fdfd xmlns="ea85184a-e413-4be0-b800-ccdbdbe4688e">
      <Terms xmlns="http://schemas.microsoft.com/office/infopath/2007/PartnerControls">
        <TermInfo xmlns="http://schemas.microsoft.com/office/infopath/2007/PartnerControls">
          <TermName xmlns="http://schemas.microsoft.com/office/infopath/2007/PartnerControls">Policy Advancement</TermName>
          <TermId xmlns="http://schemas.microsoft.com/office/infopath/2007/PartnerControls">d88c619c-c83d-420f-b02f-a21d88e9f4a0</TermId>
        </TermInfo>
      </Terms>
    </f4daaacc5ce54ff79d3984725c72fdfd>
    <i20d68d5efb442d3b3b8bfb1bdf2fc2b xmlns="7090167D-4307-4AD5-925D-C6921FFE5CC1">
      <Terms xmlns="http://schemas.microsoft.com/office/infopath/2007/PartnerControls"/>
    </i20d68d5efb442d3b3b8bfb1bdf2fc2b>
    <TaxCatchAll xmlns="ea85184a-e413-4be0-b800-ccdbdbe4688e">
      <Value>10</Value>
      <Value>116</Value>
      <Value>3</Value>
      <Value>352</Value>
    </TaxCatchAll>
    <d7e9d6cfa8ce47d099b4351d8e549264 xmlns="ea85184a-e413-4be0-b800-ccdbdbe4688e">
      <Terms xmlns="http://schemas.microsoft.com/office/infopath/2007/PartnerControls"/>
    </d7e9d6cfa8ce47d099b4351d8e549264>
    <_dlc_DocId xmlns="ea85184a-e413-4be0-b800-ccdbdbe4688e">ZAP763NPMD6J-644805673-2</_dlc_DocId>
    <_dlc_DocIdUrl xmlns="ea85184a-e413-4be0-b800-ccdbdbe4688e">
      <Url>https://sirluaq.itk.ca/Policy/ihl/_layouts/15/DocIdRedir.aspx?ID=ZAP763NPMD6J-644805673-2</Url>
      <Description>ZAP763NPMD6J-644805673-2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customXsn xmlns="http://schemas.microsoft.com/office/2006/metadata/customXsn">
  <xsnLocation/>
  <cached>True</cached>
  <openByDefault>False</openByDefault>
  <xsnScope/>
</customXsn>
</file>

<file path=customXml/itemProps1.xml><?xml version="1.0" encoding="utf-8"?>
<ds:datastoreItem xmlns:ds="http://schemas.openxmlformats.org/officeDocument/2006/customXml" ds:itemID="{38C6812A-18A4-4DD4-B9AF-9BC86FC15798}">
  <ds:schemaRefs>
    <ds:schemaRef ds:uri="http://schemas.microsoft.com/sharepoint/events"/>
  </ds:schemaRefs>
</ds:datastoreItem>
</file>

<file path=customXml/itemProps2.xml><?xml version="1.0" encoding="utf-8"?>
<ds:datastoreItem xmlns:ds="http://schemas.openxmlformats.org/officeDocument/2006/customXml" ds:itemID="{043609AB-306D-41E7-A451-6CAA91CA64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85184a-e413-4be0-b800-ccdbdbe4688e"/>
    <ds:schemaRef ds:uri="7090167D-4307-4AD5-925D-C6921FFE5C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7C8F08-57CF-4B9F-8BBF-D3CCE4BD11B1}">
  <ds:schemaRefs>
    <ds:schemaRef ds:uri="http://purl.org/dc/elements/1.1/"/>
    <ds:schemaRef ds:uri="http://schemas.openxmlformats.org/package/2006/metadata/core-properties"/>
    <ds:schemaRef ds:uri="http://purl.org/dc/dcmitype/"/>
    <ds:schemaRef ds:uri="ea85184a-e413-4be0-b800-ccdbdbe4688e"/>
    <ds:schemaRef ds:uri="http://purl.org/dc/terms/"/>
    <ds:schemaRef ds:uri="7090167D-4307-4AD5-925D-C6921FFE5CC1"/>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FD586026-FC7B-4C86-BAE3-C8656A9B4E63}">
  <ds:schemaRefs>
    <ds:schemaRef ds:uri="http://schemas.microsoft.com/sharepoint/v3/contenttype/forms"/>
  </ds:schemaRefs>
</ds:datastoreItem>
</file>

<file path=customXml/itemProps5.xml><?xml version="1.0" encoding="utf-8"?>
<ds:datastoreItem xmlns:ds="http://schemas.openxmlformats.org/officeDocument/2006/customXml" ds:itemID="{3F68E258-409F-4AD0-8168-A3EFEB99AC12}">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35537</TotalTime>
  <Words>2442</Words>
  <Application>Microsoft Office PowerPoint</Application>
  <PresentationFormat>Custom</PresentationFormat>
  <Paragraphs>233</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Cambria</vt:lpstr>
      <vt:lpstr>Open Sans</vt:lpstr>
      <vt:lpstr>Symbol</vt:lpstr>
      <vt:lpstr>Times New Roman</vt:lpstr>
      <vt:lpstr>Verdana</vt:lpstr>
      <vt:lpstr>Standard_white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Ray Luoma</Manager>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Alain Giroux</dc:creator>
  <cp:lastModifiedBy>O'Brien, Stephanie</cp:lastModifiedBy>
  <cp:revision>822</cp:revision>
  <cp:lastPrinted>2019-05-02T13:34:45Z</cp:lastPrinted>
  <dcterms:created xsi:type="dcterms:W3CDTF">2007-03-13T16:30:24Z</dcterms:created>
  <dcterms:modified xsi:type="dcterms:W3CDTF">2023-07-12T10:55:18Z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0x0101000DAC4D816CA95E4CBD87982AD7EC273D00AA28918153A8A04BA6D649ABFEC0EAE3</vt:lpwstr>
  </property>
  <property fmtid="{D5CDD505-2E9C-101B-9397-08002B2CF9AE}" pid="3" name="_dlc_DocIdItemGuid">
    <vt:lpwstr>ea185f0a-f398-4a8b-a786-0dc6a3cc70f1</vt:lpwstr>
  </property>
  <property fmtid="{D5CDD505-2E9C-101B-9397-08002B2CF9AE}" pid="4" name="Legislation Level">
    <vt:lpwstr/>
  </property>
  <property fmtid="{D5CDD505-2E9C-101B-9397-08002B2CF9AE}" pid="5" name="ITK Department">
    <vt:lpwstr>3;#Policy Advancement|d88c619c-c83d-420f-b02f-a21d88e9f4a0</vt:lpwstr>
  </property>
  <property fmtid="{D5CDD505-2E9C-101B-9397-08002B2CF9AE}" pid="6" name="Activity">
    <vt:lpwstr/>
  </property>
  <property fmtid="{D5CDD505-2E9C-101B-9397-08002B2CF9AE}" pid="7" name="Region">
    <vt:lpwstr>10;#Inuit Nunangat|4a662455-832c-49e1-a912-21a8926991e7</vt:lpwstr>
  </property>
  <property fmtid="{D5CDD505-2E9C-101B-9397-08002B2CF9AE}" pid="8" name="Document Type">
    <vt:lpwstr>116;#Briefing Note|09f9497f-2ea9-4c80-831a-450ceb7b2ac2</vt:lpwstr>
  </property>
  <property fmtid="{D5CDD505-2E9C-101B-9397-08002B2CF9AE}" pid="9" name="Fiscal Year">
    <vt:lpwstr>352;#2020-2021|f5f4095c-fe09-4d37-9125-55e39de14168</vt:lpwstr>
  </property>
</Properties>
</file>