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0" r:id="rId2"/>
    <p:sldId id="311" r:id="rId3"/>
    <p:sldId id="307" r:id="rId4"/>
    <p:sldId id="310" r:id="rId5"/>
    <p:sldId id="308" r:id="rId6"/>
    <p:sldId id="31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4" autoAdjust="0"/>
    <p:restoredTop sz="94660"/>
  </p:normalViewPr>
  <p:slideViewPr>
    <p:cSldViewPr snapToGrid="0" showGuides="1">
      <p:cViewPr varScale="1">
        <p:scale>
          <a:sx n="83" d="100"/>
          <a:sy n="83" d="100"/>
        </p:scale>
        <p:origin x="547" y="67"/>
      </p:cViewPr>
      <p:guideLst>
        <p:guide orient="horz" pos="2160"/>
        <p:guide pos="3792"/>
        <p:guide pos="396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Do not alter.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a:p>
        </p:txBody>
      </p:sp>
    </p:spTree>
    <p:extLst>
      <p:ext uri="{BB962C8B-B14F-4D97-AF65-F5344CB8AC3E}">
        <p14:creationId xmlns:p14="http://schemas.microsoft.com/office/powerpoint/2010/main" val="151675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a:p>
        </p:txBody>
      </p:sp>
    </p:spTree>
    <p:extLst>
      <p:ext uri="{BB962C8B-B14F-4D97-AF65-F5344CB8AC3E}">
        <p14:creationId xmlns:p14="http://schemas.microsoft.com/office/powerpoint/2010/main" val="364522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3</a:t>
            </a:fld>
            <a:endParaRPr lang="en-US"/>
          </a:p>
        </p:txBody>
      </p:sp>
    </p:spTree>
    <p:extLst>
      <p:ext uri="{BB962C8B-B14F-4D97-AF65-F5344CB8AC3E}">
        <p14:creationId xmlns:p14="http://schemas.microsoft.com/office/powerpoint/2010/main" val="32432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4</a:t>
            </a:fld>
            <a:endParaRPr lang="en-US"/>
          </a:p>
        </p:txBody>
      </p:sp>
    </p:spTree>
    <p:extLst>
      <p:ext uri="{BB962C8B-B14F-4D97-AF65-F5344CB8AC3E}">
        <p14:creationId xmlns:p14="http://schemas.microsoft.com/office/powerpoint/2010/main" val="3467024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5</a:t>
            </a:fld>
            <a:endParaRPr lang="en-US"/>
          </a:p>
        </p:txBody>
      </p:sp>
    </p:spTree>
    <p:extLst>
      <p:ext uri="{BB962C8B-B14F-4D97-AF65-F5344CB8AC3E}">
        <p14:creationId xmlns:p14="http://schemas.microsoft.com/office/powerpoint/2010/main" val="820547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Insert</a:t>
            </a:r>
            <a:r>
              <a:rPr lang="en-US" baseline="0" dirty="0" smtClean="0"/>
              <a:t> Sector and Director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6</a:t>
            </a:fld>
            <a:endParaRPr lang="en-US"/>
          </a:p>
        </p:txBody>
      </p:sp>
    </p:spTree>
    <p:extLst>
      <p:ext uri="{BB962C8B-B14F-4D97-AF65-F5344CB8AC3E}">
        <p14:creationId xmlns:p14="http://schemas.microsoft.com/office/powerpoint/2010/main" val="15384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0030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314325" y="2072280"/>
            <a:ext cx="10907713" cy="3652246"/>
          </a:xfrm>
        </p:spPr>
        <p:txBody>
          <a:bodyPr>
            <a:normAutofit/>
          </a:bodyPr>
          <a:lstStyle>
            <a:lvl1pPr>
              <a:defRPr sz="2000">
                <a:latin typeface="Arial" panose="020B0604020202020204" pitchFamily="34" charset="0"/>
                <a:cs typeface="Arial" panose="020B0604020202020204" pitchFamily="34" charset="0"/>
              </a:defRPr>
            </a:lvl1pPr>
          </a:lstStyle>
          <a:p>
            <a:pPr lvl="0"/>
            <a:endParaRPr lang="en-US" dirty="0"/>
          </a:p>
        </p:txBody>
      </p:sp>
      <p:sp>
        <p:nvSpPr>
          <p:cNvPr id="7" name="Text Placeholder 6"/>
          <p:cNvSpPr>
            <a:spLocks noGrp="1"/>
          </p:cNvSpPr>
          <p:nvPr>
            <p:ph type="body" sz="quarter" idx="11"/>
          </p:nvPr>
        </p:nvSpPr>
        <p:spPr>
          <a:xfrm>
            <a:off x="260350" y="1076814"/>
            <a:ext cx="7926388" cy="773113"/>
          </a:xfrm>
        </p:spPr>
        <p:txBody>
          <a:bodyPr>
            <a:normAutofit/>
          </a:bodyPr>
          <a:lstStyle>
            <a:lvl1pPr marL="0" indent="0">
              <a:buNone/>
              <a:defRPr sz="3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16945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0306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58A47-E205-4272-9375-6B0B86A032A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58A47-E205-4272-9375-6B0B86A032A6}"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58A47-E205-4272-9375-6B0B86A032A6}"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579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00089" y="1018100"/>
            <a:ext cx="9101876" cy="1953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Annual Chiefs Assembly</a:t>
            </a:r>
            <a:endParaRPr lang="en-US" b="1" dirty="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727498" y="1018100"/>
            <a:ext cx="6300309" cy="405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smtClean="0">
                <a:solidFill>
                  <a:schemeClr val="bg1"/>
                </a:solidFill>
                <a:latin typeface="Arial" panose="020B0604020202020204" pitchFamily="34" charset="0"/>
                <a:cs typeface="Arial" panose="020B0604020202020204" pitchFamily="34" charset="0"/>
              </a:rPr>
              <a:t>Chiefs of Ontario presents</a:t>
            </a:r>
            <a:endParaRPr lang="en-US" sz="2000" dirty="0" smtClean="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4625508" y="2898032"/>
            <a:ext cx="5017255" cy="400110"/>
          </a:xfrm>
          <a:prstGeom prst="rect">
            <a:avLst/>
          </a:prstGeom>
        </p:spPr>
        <p:txBody>
          <a:bodyPr wrap="square">
            <a:spAutoFit/>
          </a:bodyPr>
          <a:lstStyle/>
          <a:p>
            <a:pPr algn="ctr"/>
            <a:r>
              <a:rPr lang="en-CA" sz="2000" dirty="0"/>
              <a:t>First Nations Information Governance Strategy</a:t>
            </a:r>
            <a:endParaRPr lang="en-US" sz="2000" dirty="0"/>
          </a:p>
        </p:txBody>
      </p:sp>
      <p:sp>
        <p:nvSpPr>
          <p:cNvPr id="3" name="Rectangle 2"/>
          <p:cNvSpPr/>
          <p:nvPr/>
        </p:nvSpPr>
        <p:spPr>
          <a:xfrm>
            <a:off x="4228344" y="3701701"/>
            <a:ext cx="6096000" cy="1200329"/>
          </a:xfrm>
          <a:prstGeom prst="rect">
            <a:avLst/>
          </a:prstGeom>
        </p:spPr>
        <p:txBody>
          <a:bodyPr>
            <a:spAutoFit/>
          </a:bodyPr>
          <a:lstStyle/>
          <a:p>
            <a:pPr algn="ctr"/>
            <a:r>
              <a:rPr lang="en-CA" dirty="0"/>
              <a:t>Ontario’s Regional Action Plan</a:t>
            </a:r>
          </a:p>
          <a:p>
            <a:pPr algn="ctr"/>
            <a:r>
              <a:rPr lang="en-CA" dirty="0"/>
              <a:t>Update</a:t>
            </a:r>
          </a:p>
          <a:p>
            <a:pPr algn="ctr"/>
            <a:r>
              <a:rPr lang="en-CA" dirty="0"/>
              <a:t>June 13-15, 2023</a:t>
            </a:r>
          </a:p>
          <a:p>
            <a:pPr algn="ctr"/>
            <a:r>
              <a:rPr lang="en-CA" dirty="0"/>
              <a:t>All Ontario Chiefs Conference, Thunder Bay</a:t>
            </a:r>
          </a:p>
        </p:txBody>
      </p:sp>
    </p:spTree>
    <p:extLst>
      <p:ext uri="{BB962C8B-B14F-4D97-AF65-F5344CB8AC3E}">
        <p14:creationId xmlns:p14="http://schemas.microsoft.com/office/powerpoint/2010/main" val="363339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pPr marL="0" indent="0" fontAlgn="base" hangingPunct="0">
              <a:buNone/>
            </a:pPr>
            <a:r>
              <a:rPr lang="en-US" u="sng" dirty="0"/>
              <a:t>Background</a:t>
            </a:r>
          </a:p>
          <a:p>
            <a:pPr marL="285750" indent="-285750" fontAlgn="base" hangingPunct="0"/>
            <a:r>
              <a:rPr lang="en-US" dirty="0"/>
              <a:t>Resolution 06/15 supports the assertion of jurisdiction over First Nations data </a:t>
            </a:r>
          </a:p>
          <a:p>
            <a:pPr marL="285750" indent="-285750" fontAlgn="base" hangingPunct="0"/>
            <a:r>
              <a:rPr lang="en-US" dirty="0"/>
              <a:t>Resolution 17/18 supports the collection and management of First Nations data to be used for the wellness and healing of First Nations people and advocates for funding from various sources, such as Indigenous Services Canada and Ontario SPOR Support Unit, for this initiative.</a:t>
            </a:r>
          </a:p>
          <a:p>
            <a:pPr marL="285750" indent="-285750" fontAlgn="base" hangingPunct="0"/>
            <a:r>
              <a:rPr lang="en-US" dirty="0"/>
              <a:t>After AFN Resolution 57/2016, it was 6 years before the funding was approved.</a:t>
            </a:r>
          </a:p>
          <a:p>
            <a:pPr fontAlgn="base" hangingPunct="0"/>
            <a:endParaRPr lang="en-CA" dirty="0"/>
          </a:p>
          <a:p>
            <a:pPr marL="285750" indent="-285750"/>
            <a:r>
              <a:rPr lang="en-US" dirty="0"/>
              <a:t>The 2021 federal budget includes a national investment of</a:t>
            </a:r>
            <a:r>
              <a:rPr lang="en-CA" dirty="0"/>
              <a:t> $73.5 million over three years, starting in 2021-22, to continue work towards the development and implementation of a </a:t>
            </a:r>
            <a:r>
              <a:rPr lang="en-CA" b="1" i="1" dirty="0"/>
              <a:t>First Nations Data Governance Strategy. (The Strategy)</a:t>
            </a:r>
          </a:p>
          <a:p>
            <a:endParaRPr lang="en-CA" dirty="0"/>
          </a:p>
          <a:p>
            <a:pPr marL="285750" indent="-285750"/>
            <a:r>
              <a:rPr lang="en-US" dirty="0"/>
              <a:t>The transition will bring into fuller expression our right to develop of our own priorities and strategies (UNDRIP Article 23); to have those administered in our own institutions (UNDRIP: Article 23); in a manner that protects and develops our sciences, technologies and cultures (UNDRIP: Article 31). </a:t>
            </a:r>
            <a:endParaRPr lang="en-CA" dirty="0"/>
          </a:p>
          <a:p>
            <a:pPr marL="0" indent="0" hangingPunct="0">
              <a:buNone/>
            </a:pPr>
            <a:endParaRPr lang="en-US" b="1" dirty="0"/>
          </a:p>
        </p:txBody>
      </p:sp>
      <p:sp>
        <p:nvSpPr>
          <p:cNvPr id="3" name="Text Placeholder 2"/>
          <p:cNvSpPr>
            <a:spLocks noGrp="1"/>
          </p:cNvSpPr>
          <p:nvPr>
            <p:ph type="body" sz="quarter" idx="11"/>
          </p:nvPr>
        </p:nvSpPr>
        <p:spPr>
          <a:xfrm>
            <a:off x="260349" y="1076814"/>
            <a:ext cx="9576377" cy="773113"/>
          </a:xfrm>
        </p:spPr>
        <p:txBody>
          <a:bodyPr>
            <a:normAutofit fontScale="92500"/>
          </a:bodyPr>
          <a:lstStyle/>
          <a:p>
            <a:r>
              <a:rPr lang="en-CA" b="1" dirty="0"/>
              <a:t>First Nations Information Governance Strategy</a:t>
            </a:r>
            <a:endParaRPr lang="en-US" b="1" dirty="0"/>
          </a:p>
        </p:txBody>
      </p:sp>
    </p:spTree>
    <p:extLst>
      <p:ext uri="{BB962C8B-B14F-4D97-AF65-F5344CB8AC3E}">
        <p14:creationId xmlns:p14="http://schemas.microsoft.com/office/powerpoint/2010/main" val="2189933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endParaRPr lang="en-US" dirty="0" smtClean="0"/>
          </a:p>
          <a:p>
            <a:pPr marL="285750" indent="-285750"/>
            <a:r>
              <a:rPr lang="en-US" dirty="0"/>
              <a:t>Leadership has supported the formation of an interim COO Champion Data Advisory Committee and the mandate to move the Strategy forward in Ontario. </a:t>
            </a:r>
          </a:p>
          <a:p>
            <a:pPr marL="285750" indent="-285750"/>
            <a:r>
              <a:rPr lang="en-US" dirty="0"/>
              <a:t>The committee is comprised of 10 data champions within First Nations leadership and First Nations people with expertise in research and data management.</a:t>
            </a:r>
            <a:endParaRPr lang="en-CA" dirty="0"/>
          </a:p>
          <a:p>
            <a:r>
              <a:rPr lang="en-US" dirty="0"/>
              <a:t>The DCAC was introduced to Chiefs in Assembly in November 2022 and since then has met 6 times.</a:t>
            </a:r>
          </a:p>
          <a:p>
            <a:r>
              <a:rPr lang="en-US" dirty="0"/>
              <a:t>A Regional Action Plan to implement the Strategy has been developed</a:t>
            </a:r>
            <a:r>
              <a:rPr lang="en-US" dirty="0" smtClean="0"/>
              <a:t>.</a:t>
            </a:r>
            <a:endParaRPr lang="en-CA" dirty="0"/>
          </a:p>
        </p:txBody>
      </p:sp>
      <p:sp>
        <p:nvSpPr>
          <p:cNvPr id="3" name="Text Placeholder 2"/>
          <p:cNvSpPr>
            <a:spLocks noGrp="1"/>
          </p:cNvSpPr>
          <p:nvPr>
            <p:ph type="body" sz="quarter" idx="11"/>
          </p:nvPr>
        </p:nvSpPr>
        <p:spPr>
          <a:xfrm>
            <a:off x="260349" y="1076814"/>
            <a:ext cx="10638559" cy="773113"/>
          </a:xfrm>
        </p:spPr>
        <p:txBody>
          <a:bodyPr>
            <a:normAutofit fontScale="85000" lnSpcReduction="20000"/>
          </a:bodyPr>
          <a:lstStyle/>
          <a:p>
            <a:r>
              <a:rPr lang="en-CA" b="1" dirty="0"/>
              <a:t>COO AOCC June 2021 Resolution 21/27</a:t>
            </a:r>
            <a:br>
              <a:rPr lang="en-CA" b="1" dirty="0"/>
            </a:br>
            <a:r>
              <a:rPr lang="en-CA" b="1" dirty="0"/>
              <a:t>First Nation Data Champion Advisory Team/Committee</a:t>
            </a:r>
            <a:endParaRPr lang="en-US" b="1" dirty="0" smtClean="0"/>
          </a:p>
          <a:p>
            <a:endParaRPr lang="en-US" dirty="0"/>
          </a:p>
        </p:txBody>
      </p:sp>
    </p:spTree>
    <p:extLst>
      <p:ext uri="{BB962C8B-B14F-4D97-AF65-F5344CB8AC3E}">
        <p14:creationId xmlns:p14="http://schemas.microsoft.com/office/powerpoint/2010/main" val="742826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50" y="1849927"/>
            <a:ext cx="10907713" cy="3652246"/>
          </a:xfrm>
        </p:spPr>
        <p:txBody>
          <a:bodyPr/>
          <a:lstStyle/>
          <a:p>
            <a:pPr marL="285750" indent="-285750"/>
            <a:r>
              <a:rPr lang="en-US" dirty="0"/>
              <a:t>The Regional Action Plan includes:</a:t>
            </a:r>
          </a:p>
          <a:p>
            <a:pPr lvl="1"/>
            <a:r>
              <a:rPr lang="en-CA" dirty="0">
                <a:latin typeface="Arial" panose="020B0604020202020204" pitchFamily="34" charset="0"/>
                <a:cs typeface="Arial" panose="020B0604020202020204" pitchFamily="34" charset="0"/>
              </a:rPr>
              <a:t>Staffing and Managing a Data Champion Team</a:t>
            </a:r>
          </a:p>
          <a:p>
            <a:pPr lvl="1"/>
            <a:r>
              <a:rPr lang="en-CA" dirty="0">
                <a:latin typeface="Arial" panose="020B0604020202020204" pitchFamily="34" charset="0"/>
                <a:cs typeface="Arial" panose="020B0604020202020204" pitchFamily="34" charset="0"/>
              </a:rPr>
              <a:t>Securing Trust and Direction from Leadership</a:t>
            </a:r>
          </a:p>
          <a:p>
            <a:pPr lvl="1"/>
            <a:r>
              <a:rPr lang="en-CA" dirty="0">
                <a:latin typeface="Arial" panose="020B0604020202020204" pitchFamily="34" charset="0"/>
                <a:cs typeface="Arial" panose="020B0604020202020204" pitchFamily="34" charset="0"/>
              </a:rPr>
              <a:t>Developing a blueprint for establishing a non-political data governance body</a:t>
            </a:r>
          </a:p>
          <a:p>
            <a:pPr lvl="1"/>
            <a:r>
              <a:rPr lang="en-CA" dirty="0">
                <a:latin typeface="Arial" panose="020B0604020202020204" pitchFamily="34" charset="0"/>
                <a:cs typeface="Arial" panose="020B0604020202020204" pitchFamily="34" charset="0"/>
              </a:rPr>
              <a:t>Identifying the Regional Data Capacity Building Priorities for Phase 2</a:t>
            </a:r>
          </a:p>
          <a:p>
            <a:pPr lvl="1"/>
            <a:r>
              <a:rPr lang="en-CA" dirty="0">
                <a:latin typeface="Arial" panose="020B0604020202020204" pitchFamily="34" charset="0"/>
                <a:cs typeface="Arial" panose="020B0604020202020204" pitchFamily="34" charset="0"/>
              </a:rPr>
              <a:t>Securing funding for Phase 2</a:t>
            </a:r>
            <a:endParaRPr lang="en-US" dirty="0">
              <a:latin typeface="Arial" panose="020B0604020202020204" pitchFamily="34" charset="0"/>
              <a:cs typeface="Arial" panose="020B0604020202020204" pitchFamily="34" charset="0"/>
            </a:endParaRPr>
          </a:p>
          <a:p>
            <a:r>
              <a:rPr lang="en-US" dirty="0"/>
              <a:t>A key step includes engagement and needs assessment with First Nations communities and First Nation organizations that deal with data on the priorities and governance of the First Nations Regional Data Governance Centre.</a:t>
            </a:r>
            <a:endParaRPr lang="en-CA" dirty="0"/>
          </a:p>
          <a:p>
            <a:pPr marL="0" indent="0" hangingPunct="0">
              <a:buNone/>
            </a:pPr>
            <a:endParaRPr lang="en-US" dirty="0"/>
          </a:p>
        </p:txBody>
      </p:sp>
      <p:sp>
        <p:nvSpPr>
          <p:cNvPr id="3" name="Text Placeholder 2"/>
          <p:cNvSpPr>
            <a:spLocks noGrp="1"/>
          </p:cNvSpPr>
          <p:nvPr>
            <p:ph type="body" sz="quarter" idx="11"/>
          </p:nvPr>
        </p:nvSpPr>
        <p:spPr>
          <a:xfrm>
            <a:off x="260350" y="1076814"/>
            <a:ext cx="10362254" cy="773113"/>
          </a:xfrm>
        </p:spPr>
        <p:txBody>
          <a:bodyPr>
            <a:normAutofit/>
          </a:bodyPr>
          <a:lstStyle/>
          <a:p>
            <a:r>
              <a:rPr lang="en-CA" b="1" dirty="0"/>
              <a:t>Regional Action Plan </a:t>
            </a:r>
            <a:endParaRPr lang="en-US" b="1" u="sng" dirty="0"/>
          </a:p>
        </p:txBody>
      </p:sp>
    </p:spTree>
    <p:extLst>
      <p:ext uri="{BB962C8B-B14F-4D97-AF65-F5344CB8AC3E}">
        <p14:creationId xmlns:p14="http://schemas.microsoft.com/office/powerpoint/2010/main" val="422650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3236" y="1751267"/>
            <a:ext cx="10907713" cy="3652246"/>
          </a:xfrm>
        </p:spPr>
        <p:txBody>
          <a:bodyPr>
            <a:normAutofit fontScale="92500" lnSpcReduction="10000"/>
          </a:bodyPr>
          <a:lstStyle/>
          <a:p>
            <a:r>
              <a:rPr lang="en-US" dirty="0" smtClean="0"/>
              <a:t>Elder </a:t>
            </a:r>
            <a:r>
              <a:rPr lang="en-US" dirty="0"/>
              <a:t>- Vera </a:t>
            </a:r>
            <a:r>
              <a:rPr lang="en-US" dirty="0" err="1"/>
              <a:t>Pawis</a:t>
            </a:r>
            <a:r>
              <a:rPr lang="en-US" dirty="0"/>
              <a:t> </a:t>
            </a:r>
            <a:r>
              <a:rPr lang="en-US" dirty="0" err="1"/>
              <a:t>Tabobondung</a:t>
            </a:r>
            <a:r>
              <a:rPr lang="en-US" dirty="0"/>
              <a:t> </a:t>
            </a:r>
          </a:p>
          <a:p>
            <a:r>
              <a:rPr lang="en-US" dirty="0"/>
              <a:t>Grand Chief Abram Benedict – Leadership Council</a:t>
            </a:r>
          </a:p>
          <a:p>
            <a:r>
              <a:rPr lang="en-US" dirty="0"/>
              <a:t>Dr. Jennifer Walker</a:t>
            </a:r>
          </a:p>
          <a:p>
            <a:r>
              <a:rPr lang="en-US" dirty="0"/>
              <a:t>Dr. Darrel Manitowabi</a:t>
            </a:r>
          </a:p>
          <a:p>
            <a:r>
              <a:rPr lang="en-US" dirty="0"/>
              <a:t>Dr. Emily Faries</a:t>
            </a:r>
          </a:p>
          <a:p>
            <a:r>
              <a:rPr lang="en-US" dirty="0"/>
              <a:t>Mr. Larry Sault</a:t>
            </a:r>
          </a:p>
          <a:p>
            <a:r>
              <a:rPr lang="en-US" dirty="0"/>
              <a:t>Chief Shelly Moore-Frappier</a:t>
            </a:r>
          </a:p>
          <a:p>
            <a:r>
              <a:rPr lang="en-US" dirty="0"/>
              <a:t>Dr. Chris Mushquash</a:t>
            </a:r>
          </a:p>
          <a:p>
            <a:r>
              <a:rPr lang="en-US" dirty="0"/>
              <a:t>Mr. Gary Allen</a:t>
            </a:r>
          </a:p>
          <a:p>
            <a:r>
              <a:rPr lang="en-US" dirty="0"/>
              <a:t>Dr. Michael Schull</a:t>
            </a:r>
          </a:p>
          <a:p>
            <a:pPr marL="0" indent="0">
              <a:buNone/>
            </a:pPr>
            <a:endParaRPr lang="en-US" b="1" dirty="0"/>
          </a:p>
        </p:txBody>
      </p:sp>
      <p:sp>
        <p:nvSpPr>
          <p:cNvPr id="3" name="Text Placeholder 2"/>
          <p:cNvSpPr>
            <a:spLocks noGrp="1"/>
          </p:cNvSpPr>
          <p:nvPr>
            <p:ph type="body" sz="quarter" idx="11"/>
          </p:nvPr>
        </p:nvSpPr>
        <p:spPr>
          <a:xfrm>
            <a:off x="260349" y="1076814"/>
            <a:ext cx="9816523" cy="773113"/>
          </a:xfrm>
        </p:spPr>
        <p:txBody>
          <a:bodyPr>
            <a:normAutofit fontScale="92500"/>
          </a:bodyPr>
          <a:lstStyle/>
          <a:p>
            <a:r>
              <a:rPr lang="en-CA" b="1" dirty="0"/>
              <a:t>Data Champion Advisory Committee </a:t>
            </a:r>
            <a:r>
              <a:rPr lang="en-CA" b="1" dirty="0" smtClean="0"/>
              <a:t>Members</a:t>
            </a:r>
            <a:endParaRPr lang="en-CA" b="1" dirty="0"/>
          </a:p>
          <a:p>
            <a:endParaRPr lang="en-US" dirty="0"/>
          </a:p>
        </p:txBody>
      </p:sp>
    </p:spTree>
    <p:extLst>
      <p:ext uri="{BB962C8B-B14F-4D97-AF65-F5344CB8AC3E}">
        <p14:creationId xmlns:p14="http://schemas.microsoft.com/office/powerpoint/2010/main" val="414885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709120" y="1432874"/>
            <a:ext cx="6889750" cy="4099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For further information, please contact:</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Mariette </a:t>
            </a:r>
            <a:r>
              <a:rPr lang="en-US" b="1" dirty="0" smtClean="0">
                <a:solidFill>
                  <a:schemeClr val="bg1"/>
                </a:solidFill>
                <a:latin typeface="Arial" panose="020B0604020202020204" pitchFamily="34" charset="0"/>
                <a:cs typeface="Arial" panose="020B0604020202020204" pitchFamily="34" charset="0"/>
              </a:rPr>
              <a:t>Sutherland</a:t>
            </a: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mariettesutherland@hotmail.ca</a:t>
            </a:r>
            <a:endParaRPr lang="en-US" b="1" u="sng" dirty="0" smtClean="0">
              <a:solidFill>
                <a:schemeClr val="bg1"/>
              </a:solidFill>
              <a:latin typeface="Arial" panose="020B0604020202020204" pitchFamily="34" charset="0"/>
              <a:cs typeface="Arial" panose="020B0604020202020204" pitchFamily="34" charset="0"/>
            </a:endParaRP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Carmen R. Jones, Director of Research and Data Management</a:t>
            </a: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Carmen.jones</a:t>
            </a:r>
            <a:r>
              <a:rPr lang="en-US" b="1" u="sng" dirty="0" smtClean="0">
                <a:solidFill>
                  <a:schemeClr val="bg1"/>
                </a:solidFill>
                <a:latin typeface="Arial" panose="020B0604020202020204" pitchFamily="34" charset="0"/>
                <a:cs typeface="Arial" panose="020B0604020202020204" pitchFamily="34" charset="0"/>
              </a:rPr>
              <a:t>@coo.org</a:t>
            </a:r>
            <a:r>
              <a:rPr lang="en-US" b="1" dirty="0" smtClean="0">
                <a:solidFill>
                  <a:schemeClr val="bg1"/>
                </a:solidFill>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700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567</Words>
  <Application>Microsoft Office PowerPoint</Application>
  <PresentationFormat>Widescreen</PresentationFormat>
  <Paragraphs>64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Sally Hare</cp:lastModifiedBy>
  <cp:revision>52</cp:revision>
  <dcterms:created xsi:type="dcterms:W3CDTF">2021-03-16T19:50:39Z</dcterms:created>
  <dcterms:modified xsi:type="dcterms:W3CDTF">2023-05-24T20:03:13Z</dcterms:modified>
</cp:coreProperties>
</file>