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3011150" cy="73152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3-10-10T21:02:17+00:0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notes_title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add_note_to_this_slide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10/11/2023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4994715" y="5667375"/>
            <a:ext cx="5676900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latin typeface="Arial"/>
                <a:ea typeface="+mn-ea"/>
                <a:cs typeface="Arial"/>
              </a:rPr>
              <a:t>Powering Up Data Sovereignty</a:t>
            </a:r>
          </a:p>
          <a:p>
            <a:pPr algn="ctr" hangingPunct="0">
              <a:lnSpc>
                <a:spcPct val="100000"/>
              </a:lnSpc>
            </a:pPr>
            <a:r>
              <a:rPr sz="1800">
                <a:latin typeface="Arial"/>
                <a:ea typeface="+mn-ea"/>
                <a:cs typeface="Arial"/>
              </a:rPr>
              <a:t>Tuesday, October 24, 2023</a:t>
            </a:r>
          </a:p>
        </p:txBody>
      </p:sp>
      <p:pic>
        <p:nvPicPr>
          <p:cNvPr id="3" name="mamowahymowen_logo_cmyk_ho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715000" y="942975"/>
            <a:ext cx="3953199" cy="1914525"/>
          </a:xfrm>
          <a:prstGeom prst="rect">
            <a:avLst/>
          </a:prstGeom>
        </p:spPr>
      </p:pic>
      <p:pic>
        <p:nvPicPr>
          <p:cNvPr id="4" name="5dd6c41526ca05-32096067.jpg copy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3411699" y="3133725"/>
            <a:ext cx="8809461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6389"/>
                </a:solidFill>
                <a:latin typeface="Arial"/>
                <a:ea typeface="+mn-ea"/>
                <a:cs typeface="Arial"/>
              </a:rPr>
              <a:t>All Our Voices:</a:t>
            </a:r>
          </a:p>
        </p:txBody>
      </p:sp>
      <p:sp>
        <p:nvSpPr>
          <p:cNvPr id="6" name="TextBox 4 copy 1"/>
          <p:cNvSpPr/>
          <p:nvPr/>
        </p:nvSpPr>
        <p:spPr>
          <a:xfrm>
            <a:off x="3375398" y="3562350"/>
            <a:ext cx="8915532" cy="8667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85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Working with Data to Address the Unique Needs of Northern Ontario First Nations</a:t>
            </a:r>
          </a:p>
        </p:txBody>
      </p:sp>
      <p:sp>
        <p:nvSpPr>
          <p:cNvPr id="7" name="TextBox 2 copy 1"/>
          <p:cNvSpPr/>
          <p:nvPr/>
        </p:nvSpPr>
        <p:spPr>
          <a:xfrm>
            <a:off x="4994715" y="4848225"/>
            <a:ext cx="5676900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latin typeface="Arial"/>
                <a:ea typeface="+mn-ea"/>
                <a:cs typeface="Arial"/>
              </a:rPr>
              <a:t>Maureen Gustafson</a:t>
            </a:r>
          </a:p>
          <a:p>
            <a:pPr algn="ctr" hangingPunct="0">
              <a:lnSpc>
                <a:spcPct val="100000"/>
              </a:lnSpc>
            </a:pPr>
            <a:r>
              <a:rPr sz="1800">
                <a:latin typeface="Arial"/>
                <a:ea typeface="+mn-ea"/>
                <a:cs typeface="Arial"/>
              </a:rPr>
              <a:t>Christina Vlahopoulos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5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23825" y="-125730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257396" y="438150"/>
            <a:ext cx="465710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Background</a:t>
            </a:r>
          </a:p>
        </p:txBody>
      </p:sp>
      <p:sp>
        <p:nvSpPr>
          <p:cNvPr id="4" name="Text Placeholder 1"/>
          <p:cNvSpPr/>
          <p:nvPr/>
        </p:nvSpPr>
        <p:spPr>
          <a:xfrm>
            <a:off x="3573263" y="2228850"/>
            <a:ext cx="5895975" cy="533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16667"/>
              </a:lnSpc>
            </a:pPr>
            <a:r>
              <a:rPr sz="3000">
                <a:latin typeface="Arial"/>
                <a:ea typeface="+mn-ea"/>
                <a:cs typeface="Arial"/>
              </a:rPr>
              <a:t>We work with communities to</a:t>
            </a:r>
          </a:p>
        </p:txBody>
      </p:sp>
      <p:pic>
        <p:nvPicPr>
          <p:cNvPr id="5" name="noun_Data_222326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726242" y="3330575"/>
            <a:ext cx="1387475" cy="1387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175" y="4711700"/>
            <a:ext cx="3551325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1D1D1D"/>
                </a:solidFill>
                <a:latin typeface="Arial"/>
                <a:ea typeface="+mn-ea"/>
                <a:cs typeface="Arial"/>
              </a:rPr>
              <a:t>find, analyze, and interpret data</a:t>
            </a:r>
          </a:p>
        </p:txBody>
      </p:sp>
      <p:pic>
        <p:nvPicPr>
          <p:cNvPr id="7" name="noun_question mark_380394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879344" y="3340100"/>
            <a:ext cx="1266825" cy="1266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5908" y="4721225"/>
            <a:ext cx="3495675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1D1D1D"/>
                </a:solidFill>
                <a:latin typeface="Arial"/>
                <a:ea typeface="+mn-ea"/>
                <a:cs typeface="Arial"/>
              </a:rPr>
              <a:t>in response to questions that they have prioritized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5386" y="4721225"/>
            <a:ext cx="316865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1D1D1D"/>
                </a:solidFill>
                <a:latin typeface="Arial"/>
                <a:ea typeface="+mn-ea"/>
                <a:cs typeface="Arial"/>
              </a:rPr>
              <a:t>following a culturally-respectful path</a:t>
            </a:r>
          </a:p>
        </p:txBody>
      </p:sp>
      <p:pic>
        <p:nvPicPr>
          <p:cNvPr id="10" name="noun_path_653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694555" y="3190875"/>
            <a:ext cx="1679575" cy="16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sp>
        <p:nvSpPr>
          <p:cNvPr id="3" name="TextBox 4 copy 1"/>
          <p:cNvSpPr/>
          <p:nvPr/>
        </p:nvSpPr>
        <p:spPr>
          <a:xfrm>
            <a:off x="3392133" y="3057525"/>
            <a:ext cx="8915532" cy="638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2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Data &amp; Data Linking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419100" y="514350"/>
            <a:ext cx="474763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What is data?</a:t>
            </a:r>
          </a:p>
        </p:txBody>
      </p:sp>
      <p:pic>
        <p:nvPicPr>
          <p:cNvPr id="4" name="Shape-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410575" y="3190875"/>
            <a:ext cx="2449159" cy="249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4010" y="3619500"/>
            <a:ext cx="2071644" cy="1562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505152"/>
                </a:solidFill>
                <a:latin typeface="Arial"/>
                <a:ea typeface="+mn-ea"/>
                <a:cs typeface="Arial"/>
              </a:rPr>
              <a:t>pieces of information collected together for reference or analysis</a:t>
            </a:r>
          </a:p>
        </p:txBody>
      </p:sp>
      <p:pic>
        <p:nvPicPr>
          <p:cNvPr id="6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293905" y="3124200"/>
            <a:ext cx="2474383" cy="2474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7056" y="3895725"/>
            <a:ext cx="1896623" cy="1009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505152"/>
                </a:solidFill>
                <a:latin typeface="Arial"/>
                <a:ea typeface="+mn-ea"/>
                <a:cs typeface="Arial"/>
              </a:rPr>
              <a:t>plural of datum: a piece of information</a:t>
            </a:r>
          </a:p>
        </p:txBody>
      </p:sp>
      <p:pic>
        <p:nvPicPr>
          <p:cNvPr id="8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800225" y="2936875"/>
            <a:ext cx="2862858" cy="2862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3409" y="4124325"/>
            <a:ext cx="2199047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Arial"/>
                <a:ea typeface="+mn-ea"/>
                <a:cs typeface="Arial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pic>
        <p:nvPicPr>
          <p:cNvPr id="3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579468" y="4305300"/>
            <a:ext cx="3484907" cy="190500"/>
          </a:xfrm>
          <a:prstGeom prst="rect">
            <a:avLst/>
          </a:prstGeom>
        </p:spPr>
      </p:pic>
      <p:sp>
        <p:nvSpPr>
          <p:cNvPr id="4" name="Title 2"/>
          <p:cNvSpPr/>
          <p:nvPr/>
        </p:nvSpPr>
        <p:spPr>
          <a:xfrm>
            <a:off x="419100" y="514350"/>
            <a:ext cx="474763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What is data?</a:t>
            </a:r>
          </a:p>
        </p:txBody>
      </p:sp>
      <p:pic>
        <p:nvPicPr>
          <p:cNvPr id="5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293905" y="3124200"/>
            <a:ext cx="2474383" cy="2474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4776" y="4038600"/>
            <a:ext cx="1896623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Arial"/>
                <a:ea typeface="+mn-ea"/>
                <a:cs typeface="Arial"/>
              </a:rPr>
              <a:t>Administrative data</a:t>
            </a:r>
          </a:p>
        </p:txBody>
      </p:sp>
      <p:pic>
        <p:nvPicPr>
          <p:cNvPr id="7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8410575" y="3190875"/>
            <a:ext cx="2449159" cy="2491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0047" y="3657600"/>
            <a:ext cx="2160065" cy="1562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505152"/>
                </a:solidFill>
                <a:latin typeface="Arial"/>
                <a:ea typeface="+mn-ea"/>
                <a:cs typeface="Arial"/>
              </a:rPr>
              <a:t>Personal information originally collected for another purpose</a:t>
            </a:r>
          </a:p>
        </p:txBody>
      </p:sp>
      <p:pic>
        <p:nvPicPr>
          <p:cNvPr id="9" name="Shape-19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800225" y="2936875"/>
            <a:ext cx="2862858" cy="2862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7134" y="4133850"/>
            <a:ext cx="2199047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Arial"/>
                <a:ea typeface="+mn-ea"/>
                <a:cs typeface="Arial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419100" y="514350"/>
            <a:ext cx="683895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Health Administrative Data in Ontario</a:t>
            </a:r>
          </a:p>
        </p:txBody>
      </p:sp>
      <p:pic>
        <p:nvPicPr>
          <p:cNvPr id="4" name="Shape-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053696" y="2895600"/>
            <a:ext cx="2862858" cy="2862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0605" y="4092575"/>
            <a:ext cx="2199047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ICES</a:t>
            </a:r>
          </a:p>
        </p:txBody>
      </p:sp>
      <p:pic>
        <p:nvPicPr>
          <p:cNvPr id="6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539846" y="3133725"/>
            <a:ext cx="2474383" cy="2474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6539" y="3524250"/>
            <a:ext cx="1896623" cy="1562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505152"/>
                </a:solidFill>
                <a:latin typeface="Arial"/>
                <a:ea typeface="+mn-ea"/>
                <a:cs typeface="Arial"/>
              </a:rPr>
              <a:t>"prescribed entity" under the Personal Health Information Protection Act</a:t>
            </a:r>
          </a:p>
        </p:txBody>
      </p:sp>
      <p:pic>
        <p:nvPicPr>
          <p:cNvPr id="8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21171" y="3133725"/>
            <a:ext cx="2474383" cy="2474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91001" y="3571875"/>
            <a:ext cx="1896623" cy="1562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505152"/>
                </a:solidFill>
                <a:latin typeface="Arial"/>
                <a:ea typeface="+mn-ea"/>
                <a:cs typeface="Arial"/>
              </a:rPr>
              <a:t>collects administrative data to monitor and evaluate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419100" y="514350"/>
            <a:ext cx="683895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First Nations Data at ICES</a:t>
            </a:r>
          </a:p>
        </p:txBody>
      </p:sp>
      <p:pic>
        <p:nvPicPr>
          <p:cNvPr id="4" name="Shape-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421559" y="2895600"/>
            <a:ext cx="2862858" cy="2862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468" y="4092575"/>
            <a:ext cx="2199047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ICES</a:t>
            </a:r>
          </a:p>
        </p:txBody>
      </p:sp>
      <p:pic>
        <p:nvPicPr>
          <p:cNvPr id="6" name="Shape-19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764834" y="2895600"/>
            <a:ext cx="2862858" cy="28628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6600" y="3867150"/>
            <a:ext cx="2199047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Chiefs of Ontario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507" y="468424"/>
            <a:ext cx="2774406" cy="763225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768" b="1" spc="88">
                <a:solidFill>
                  <a:srgbClr val="006389"/>
                </a:solidFill>
                <a:latin typeface="Roboto"/>
                <a:ea typeface="+mn-ea"/>
                <a:cs typeface="Roboto"/>
              </a:rPr>
              <a:t>Health Administrative Databases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8818" y="1231649"/>
            <a:ext cx="3130541" cy="875464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414" spc="88">
                <a:solidFill>
                  <a:srgbClr val="000000"/>
                </a:solidFill>
                <a:latin typeface="Roboto"/>
                <a:ea typeface="+mn-ea"/>
                <a:cs typeface="Roboto"/>
              </a:rPr>
              <a:t>Health claims and utilization data (e.g. doctors visits, lab results)</a:t>
            </a:r>
          </a:p>
        </p:txBody>
      </p:sp>
      <p:pic>
        <p:nvPicPr>
          <p:cNvPr id="4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4019" y="2208129"/>
            <a:ext cx="3685869" cy="3685869"/>
          </a:xfrm>
          <a:prstGeom prst="rect">
            <a:avLst/>
          </a:prstGeom>
        </p:spPr>
      </p:pic>
      <p:pic>
        <p:nvPicPr>
          <p:cNvPr id="5" name="noun-person-3431874-3131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423716" y="2436114"/>
            <a:ext cx="777217" cy="777217"/>
          </a:xfrm>
          <a:prstGeom prst="rect">
            <a:avLst/>
          </a:prstGeom>
        </p:spPr>
      </p:pic>
      <p:pic>
        <p:nvPicPr>
          <p:cNvPr id="6" name="noun-person-3431874-313131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650480" y="2653243"/>
            <a:ext cx="777217" cy="777217"/>
          </a:xfrm>
          <a:prstGeom prst="rect">
            <a:avLst/>
          </a:prstGeom>
        </p:spPr>
      </p:pic>
      <p:pic>
        <p:nvPicPr>
          <p:cNvPr id="7" name="noun-person-3431874-313131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427749" y="3424052"/>
            <a:ext cx="777217" cy="777217"/>
          </a:xfrm>
          <a:prstGeom prst="rect">
            <a:avLst/>
          </a:prstGeom>
        </p:spPr>
      </p:pic>
      <p:pic>
        <p:nvPicPr>
          <p:cNvPr id="8" name="noun-person-3431874-313131 copy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063680" y="3152640"/>
            <a:ext cx="777217" cy="777217"/>
          </a:xfrm>
          <a:prstGeom prst="rect">
            <a:avLst/>
          </a:prstGeom>
        </p:spPr>
      </p:pic>
      <p:pic>
        <p:nvPicPr>
          <p:cNvPr id="9" name="noun-person-3431874-313131 copy 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566274" y="3652037"/>
            <a:ext cx="777217" cy="777217"/>
          </a:xfrm>
          <a:prstGeom prst="rect">
            <a:avLst/>
          </a:prstGeom>
        </p:spPr>
      </p:pic>
      <p:pic>
        <p:nvPicPr>
          <p:cNvPr id="10" name="noun-person-3431874-313131 copy 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139996" y="4205716"/>
            <a:ext cx="777217" cy="777217"/>
          </a:xfrm>
          <a:prstGeom prst="rect">
            <a:avLst/>
          </a:prstGeom>
        </p:spPr>
      </p:pic>
      <p:pic>
        <p:nvPicPr>
          <p:cNvPr id="11" name="noun-person-3431874-313131 copy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073715" y="4216573"/>
            <a:ext cx="777217" cy="777217"/>
          </a:xfrm>
          <a:prstGeom prst="rect">
            <a:avLst/>
          </a:prstGeom>
        </p:spPr>
      </p:pic>
      <p:pic>
        <p:nvPicPr>
          <p:cNvPr id="12" name="noun-person-3431874-313131 copy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640330" y="4791965"/>
            <a:ext cx="777217" cy="777217"/>
          </a:xfrm>
          <a:prstGeom prst="rect">
            <a:avLst/>
          </a:prstGeom>
        </p:spPr>
      </p:pic>
      <p:pic>
        <p:nvPicPr>
          <p:cNvPr id="13" name="noun-person-3431874-313131 copy 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663845" y="4802821"/>
            <a:ext cx="777217" cy="777217"/>
          </a:xfrm>
          <a:prstGeom prst="rect">
            <a:avLst/>
          </a:prstGeom>
        </p:spPr>
      </p:pic>
      <p:pic>
        <p:nvPicPr>
          <p:cNvPr id="14" name="5dd6c41526ca05-32096067.jpg copy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507" y="468424"/>
            <a:ext cx="2774406" cy="763225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768" b="1" spc="88">
                <a:solidFill>
                  <a:srgbClr val="006389"/>
                </a:solidFill>
                <a:latin typeface="Roboto"/>
                <a:ea typeface="+mn-ea"/>
                <a:cs typeface="Roboto"/>
              </a:rPr>
              <a:t>Health Administrative Databases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5032" y="457200"/>
            <a:ext cx="2746115" cy="763225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768" b="1" spc="88">
                <a:solidFill>
                  <a:srgbClr val="EFAA1F"/>
                </a:solidFill>
                <a:latin typeface="Roboto"/>
                <a:ea typeface="+mn-ea"/>
                <a:cs typeface="Roboto"/>
              </a:rPr>
              <a:t>Indian Registry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8818" y="1231649"/>
            <a:ext cx="3130541" cy="875464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414" spc="88">
                <a:solidFill>
                  <a:srgbClr val="000000"/>
                </a:solidFill>
                <a:latin typeface="Roboto"/>
                <a:ea typeface="+mn-ea"/>
                <a:cs typeface="Roboto"/>
              </a:rPr>
              <a:t>Health claims and utilization data (e.g. doctors visits, lab results)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0117" y="1231649"/>
            <a:ext cx="3172990" cy="875464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414" spc="88">
                <a:solidFill>
                  <a:srgbClr val="000000"/>
                </a:solidFill>
                <a:latin typeface="Roboto"/>
                <a:ea typeface="+mn-ea"/>
                <a:cs typeface="Roboto"/>
              </a:rPr>
              <a:t>Demographic and administrative information on all registered First Nations people</a:t>
            </a:r>
          </a:p>
        </p:txBody>
      </p:sp>
      <p:pic>
        <p:nvPicPr>
          <p:cNvPr id="6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4019" y="2208129"/>
            <a:ext cx="3685869" cy="3685869"/>
          </a:xfrm>
          <a:prstGeom prst="rect">
            <a:avLst/>
          </a:prstGeom>
        </p:spPr>
      </p:pic>
      <p:pic>
        <p:nvPicPr>
          <p:cNvPr id="7" name="Shape-19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204077" y="2208129"/>
            <a:ext cx="3685869" cy="3685869"/>
          </a:xfrm>
          <a:prstGeom prst="rect">
            <a:avLst/>
          </a:prstGeom>
        </p:spPr>
      </p:pic>
      <p:pic>
        <p:nvPicPr>
          <p:cNvPr id="8" name="noun-person-3431874-31313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423716" y="2436114"/>
            <a:ext cx="777217" cy="777217"/>
          </a:xfrm>
          <a:prstGeom prst="rect">
            <a:avLst/>
          </a:prstGeom>
        </p:spPr>
      </p:pic>
      <p:pic>
        <p:nvPicPr>
          <p:cNvPr id="9" name="noun-person-3431874-313131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650480" y="2653243"/>
            <a:ext cx="777217" cy="777217"/>
          </a:xfrm>
          <a:prstGeom prst="rect">
            <a:avLst/>
          </a:prstGeom>
        </p:spPr>
      </p:pic>
      <p:pic>
        <p:nvPicPr>
          <p:cNvPr id="10" name="noun-person-3431874-313131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427749" y="3424052"/>
            <a:ext cx="777217" cy="777217"/>
          </a:xfrm>
          <a:prstGeom prst="rect">
            <a:avLst/>
          </a:prstGeom>
        </p:spPr>
      </p:pic>
      <p:pic>
        <p:nvPicPr>
          <p:cNvPr id="11" name="noun-person-3431874-313131 copy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063680" y="3152640"/>
            <a:ext cx="777217" cy="777217"/>
          </a:xfrm>
          <a:prstGeom prst="rect">
            <a:avLst/>
          </a:prstGeom>
        </p:spPr>
      </p:pic>
      <p:pic>
        <p:nvPicPr>
          <p:cNvPr id="12" name="noun-person-3431874-313131 copy 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566274" y="3652037"/>
            <a:ext cx="777217" cy="777217"/>
          </a:xfrm>
          <a:prstGeom prst="rect">
            <a:avLst/>
          </a:prstGeom>
        </p:spPr>
      </p:pic>
      <p:pic>
        <p:nvPicPr>
          <p:cNvPr id="13" name="noun-person-3431874-313131 copy 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139996" y="4205716"/>
            <a:ext cx="777217" cy="777217"/>
          </a:xfrm>
          <a:prstGeom prst="rect">
            <a:avLst/>
          </a:prstGeom>
        </p:spPr>
      </p:pic>
      <p:pic>
        <p:nvPicPr>
          <p:cNvPr id="14" name="noun-person-3431874-313131 copy 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073715" y="4216573"/>
            <a:ext cx="777217" cy="777217"/>
          </a:xfrm>
          <a:prstGeom prst="rect">
            <a:avLst/>
          </a:prstGeom>
        </p:spPr>
      </p:pic>
      <p:pic>
        <p:nvPicPr>
          <p:cNvPr id="15" name="noun-person-3431874-313131 copy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640330" y="4791965"/>
            <a:ext cx="777217" cy="777217"/>
          </a:xfrm>
          <a:prstGeom prst="rect">
            <a:avLst/>
          </a:prstGeom>
        </p:spPr>
      </p:pic>
      <p:pic>
        <p:nvPicPr>
          <p:cNvPr id="16" name="noun-person-3431874-313131 copy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663845" y="4802821"/>
            <a:ext cx="777217" cy="777217"/>
          </a:xfrm>
          <a:prstGeom prst="rect">
            <a:avLst/>
          </a:prstGeom>
        </p:spPr>
      </p:pic>
      <p:pic>
        <p:nvPicPr>
          <p:cNvPr id="17" name="noun-person-3431874-313131 copy 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306630" y="2566392"/>
            <a:ext cx="777217" cy="777217"/>
          </a:xfrm>
          <a:prstGeom prst="rect">
            <a:avLst/>
          </a:prstGeom>
        </p:spPr>
      </p:pic>
      <p:pic>
        <p:nvPicPr>
          <p:cNvPr id="18" name="noun-person-3431874-313131 copy 1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961147" y="2381832"/>
            <a:ext cx="777217" cy="777217"/>
          </a:xfrm>
          <a:prstGeom prst="rect">
            <a:avLst/>
          </a:prstGeom>
        </p:spPr>
      </p:pic>
      <p:pic>
        <p:nvPicPr>
          <p:cNvPr id="19" name="noun-person-3431874-313131 copy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588544" y="2837803"/>
            <a:ext cx="777217" cy="777217"/>
          </a:xfrm>
          <a:prstGeom prst="rect">
            <a:avLst/>
          </a:prstGeom>
        </p:spPr>
      </p:pic>
      <p:pic>
        <p:nvPicPr>
          <p:cNvPr id="20" name="noun-person-3431874-313131 copy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90473" y="3728032"/>
            <a:ext cx="777217" cy="777217"/>
          </a:xfrm>
          <a:prstGeom prst="rect">
            <a:avLst/>
          </a:prstGeom>
        </p:spPr>
      </p:pic>
      <p:pic>
        <p:nvPicPr>
          <p:cNvPr id="21" name="noun-person-3431874-313131 copy 1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696532" y="3282918"/>
            <a:ext cx="777217" cy="777217"/>
          </a:xfrm>
          <a:prstGeom prst="rect">
            <a:avLst/>
          </a:prstGeom>
        </p:spPr>
      </p:pic>
      <p:pic>
        <p:nvPicPr>
          <p:cNvPr id="22" name="noun-person-3431874-313131 copy 1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003367" y="3673750"/>
            <a:ext cx="777217" cy="777217"/>
          </a:xfrm>
          <a:prstGeom prst="rect">
            <a:avLst/>
          </a:prstGeom>
        </p:spPr>
      </p:pic>
      <p:pic>
        <p:nvPicPr>
          <p:cNvPr id="23" name="noun-person-3431874-313131 copy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436151" y="4108008"/>
            <a:ext cx="777217" cy="777217"/>
          </a:xfrm>
          <a:prstGeom prst="rect">
            <a:avLst/>
          </a:prstGeom>
        </p:spPr>
      </p:pic>
      <p:pic>
        <p:nvPicPr>
          <p:cNvPr id="24" name="noun-person-3431874-313131 copy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549466" y="4574836"/>
            <a:ext cx="777217" cy="777217"/>
          </a:xfrm>
          <a:prstGeom prst="rect">
            <a:avLst/>
          </a:prstGeom>
        </p:spPr>
      </p:pic>
      <p:pic>
        <p:nvPicPr>
          <p:cNvPr id="25" name="noun-person-3431874-313131 copy 1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864693" y="4911386"/>
            <a:ext cx="777217" cy="777217"/>
          </a:xfrm>
          <a:prstGeom prst="rect">
            <a:avLst/>
          </a:prstGeom>
        </p:spPr>
      </p:pic>
      <p:pic>
        <p:nvPicPr>
          <p:cNvPr id="26" name="5dd6c41526ca05-32096067.jpg copy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0550" y="6147719"/>
            <a:ext cx="7003716" cy="637766"/>
          </a:xfrm>
          <a:prstGeom prst="rect">
            <a:avLst/>
          </a:prstGeom>
        </p:spPr>
        <p:txBody>
          <a:bodyPr spcFirstLastPara="0" lIns="101233" tIns="101233" rIns="101233" bIns="0" anchor="t"/>
          <a:lstStyle/>
          <a:p>
            <a:pPr algn="ctr" hangingPunct="0">
              <a:lnSpc>
                <a:spcPct val="100000"/>
              </a:lnSpc>
            </a:pPr>
            <a:r>
              <a:rPr sz="1435" spc="80">
                <a:solidFill>
                  <a:srgbClr val="000000"/>
                </a:solidFill>
                <a:latin typeface="Roboto"/>
                <a:ea typeface="+mn-ea"/>
                <a:cs typeface="Roboto"/>
              </a:rPr>
              <a:t>By linking these data together, we can learn more about the health of people from the communities we serve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9507" y="468424"/>
            <a:ext cx="2774406" cy="763225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768" b="1" spc="88">
                <a:solidFill>
                  <a:srgbClr val="006389"/>
                </a:solidFill>
                <a:latin typeface="Roboto"/>
                <a:ea typeface="+mn-ea"/>
                <a:cs typeface="Roboto"/>
              </a:rPr>
              <a:t>Health Administrative Databases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5032" y="457200"/>
            <a:ext cx="2746115" cy="763225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768" b="1" spc="88">
                <a:solidFill>
                  <a:srgbClr val="EFAA1F"/>
                </a:solidFill>
                <a:latin typeface="Roboto"/>
                <a:ea typeface="+mn-ea"/>
                <a:cs typeface="Roboto"/>
              </a:rPr>
              <a:t>Indian Registry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8818" y="1231649"/>
            <a:ext cx="3130541" cy="875464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414" spc="88">
                <a:solidFill>
                  <a:srgbClr val="000000"/>
                </a:solidFill>
                <a:latin typeface="Roboto"/>
                <a:ea typeface="+mn-ea"/>
                <a:cs typeface="Roboto"/>
              </a:rPr>
              <a:t>Health claims and utilization data (e.g. doctors visits, lab results)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0117" y="1231649"/>
            <a:ext cx="3172990" cy="875464"/>
          </a:xfrm>
          <a:prstGeom prst="rect">
            <a:avLst/>
          </a:prstGeom>
        </p:spPr>
        <p:txBody>
          <a:bodyPr spcFirstLastPara="0" lIns="112239" tIns="112239" rIns="112239" bIns="0" anchor="t"/>
          <a:lstStyle/>
          <a:p>
            <a:pPr algn="ctr" hangingPunct="0">
              <a:lnSpc>
                <a:spcPct val="100000"/>
              </a:lnSpc>
            </a:pPr>
            <a:r>
              <a:rPr sz="1414" spc="88">
                <a:solidFill>
                  <a:srgbClr val="000000"/>
                </a:solidFill>
                <a:latin typeface="Roboto"/>
                <a:ea typeface="+mn-ea"/>
                <a:cs typeface="Roboto"/>
              </a:rPr>
              <a:t>Demographic and administrative information on all registered First Nations people</a:t>
            </a:r>
          </a:p>
        </p:txBody>
      </p:sp>
      <p:pic>
        <p:nvPicPr>
          <p:cNvPr id="7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4019" y="2208129"/>
            <a:ext cx="3685869" cy="3685869"/>
          </a:xfrm>
          <a:prstGeom prst="rect">
            <a:avLst/>
          </a:prstGeom>
        </p:spPr>
      </p:pic>
      <p:pic>
        <p:nvPicPr>
          <p:cNvPr id="8" name="Shape-19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204077" y="2208129"/>
            <a:ext cx="3685869" cy="3685869"/>
          </a:xfrm>
          <a:prstGeom prst="rect">
            <a:avLst/>
          </a:prstGeom>
        </p:spPr>
      </p:pic>
      <p:pic>
        <p:nvPicPr>
          <p:cNvPr id="9" name="noun-person-3431874-31313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423716" y="2436114"/>
            <a:ext cx="777217" cy="777217"/>
          </a:xfrm>
          <a:prstGeom prst="rect">
            <a:avLst/>
          </a:prstGeom>
        </p:spPr>
      </p:pic>
      <p:pic>
        <p:nvPicPr>
          <p:cNvPr id="10" name="noun-person-3431874-313131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650480" y="2653243"/>
            <a:ext cx="777217" cy="777217"/>
          </a:xfrm>
          <a:prstGeom prst="rect">
            <a:avLst/>
          </a:prstGeom>
        </p:spPr>
      </p:pic>
      <p:pic>
        <p:nvPicPr>
          <p:cNvPr id="11" name="noun-person-3431874-313131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427749" y="3424052"/>
            <a:ext cx="777217" cy="777217"/>
          </a:xfrm>
          <a:prstGeom prst="rect">
            <a:avLst/>
          </a:prstGeom>
        </p:spPr>
      </p:pic>
      <p:pic>
        <p:nvPicPr>
          <p:cNvPr id="12" name="noun-person-3431874-313131 copy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063680" y="3152640"/>
            <a:ext cx="777217" cy="777217"/>
          </a:xfrm>
          <a:prstGeom prst="rect">
            <a:avLst/>
          </a:prstGeom>
        </p:spPr>
      </p:pic>
      <p:pic>
        <p:nvPicPr>
          <p:cNvPr id="13" name="noun-person-3431874-313131 copy 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566274" y="3652037"/>
            <a:ext cx="777217" cy="777217"/>
          </a:xfrm>
          <a:prstGeom prst="rect">
            <a:avLst/>
          </a:prstGeom>
        </p:spPr>
      </p:pic>
      <p:pic>
        <p:nvPicPr>
          <p:cNvPr id="14" name="noun-person-3431874-313131 copy 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139996" y="4205716"/>
            <a:ext cx="777217" cy="777217"/>
          </a:xfrm>
          <a:prstGeom prst="rect">
            <a:avLst/>
          </a:prstGeom>
        </p:spPr>
      </p:pic>
      <p:pic>
        <p:nvPicPr>
          <p:cNvPr id="15" name="noun-person-3431874-313131 copy 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073715" y="4216573"/>
            <a:ext cx="777217" cy="777217"/>
          </a:xfrm>
          <a:prstGeom prst="rect">
            <a:avLst/>
          </a:prstGeom>
        </p:spPr>
      </p:pic>
      <p:pic>
        <p:nvPicPr>
          <p:cNvPr id="16" name="noun-person-3431874-313131 copy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640330" y="4791965"/>
            <a:ext cx="777217" cy="777217"/>
          </a:xfrm>
          <a:prstGeom prst="rect">
            <a:avLst/>
          </a:prstGeom>
        </p:spPr>
      </p:pic>
      <p:pic>
        <p:nvPicPr>
          <p:cNvPr id="17" name="noun-person-3431874-313131 copy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663845" y="4802821"/>
            <a:ext cx="777217" cy="777217"/>
          </a:xfrm>
          <a:prstGeom prst="rect">
            <a:avLst/>
          </a:prstGeom>
        </p:spPr>
      </p:pic>
      <p:pic>
        <p:nvPicPr>
          <p:cNvPr id="18" name="noun-person-3431874-313131 copy 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306630" y="2566392"/>
            <a:ext cx="777217" cy="777217"/>
          </a:xfrm>
          <a:prstGeom prst="rect">
            <a:avLst/>
          </a:prstGeom>
        </p:spPr>
      </p:pic>
      <p:pic>
        <p:nvPicPr>
          <p:cNvPr id="19" name="noun-person-3431874-313131 copy 1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961147" y="2381832"/>
            <a:ext cx="777217" cy="777217"/>
          </a:xfrm>
          <a:prstGeom prst="rect">
            <a:avLst/>
          </a:prstGeom>
        </p:spPr>
      </p:pic>
      <p:pic>
        <p:nvPicPr>
          <p:cNvPr id="20" name="noun-person-3431874-313131 copy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588544" y="2837803"/>
            <a:ext cx="777217" cy="777217"/>
          </a:xfrm>
          <a:prstGeom prst="rect">
            <a:avLst/>
          </a:prstGeom>
        </p:spPr>
      </p:pic>
      <p:pic>
        <p:nvPicPr>
          <p:cNvPr id="21" name="noun-person-3431874-313131 copy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90473" y="3728032"/>
            <a:ext cx="777217" cy="777217"/>
          </a:xfrm>
          <a:prstGeom prst="rect">
            <a:avLst/>
          </a:prstGeom>
        </p:spPr>
      </p:pic>
      <p:pic>
        <p:nvPicPr>
          <p:cNvPr id="22" name="noun-person-3431874-313131 copy 1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696532" y="3282918"/>
            <a:ext cx="777217" cy="777217"/>
          </a:xfrm>
          <a:prstGeom prst="rect">
            <a:avLst/>
          </a:prstGeom>
        </p:spPr>
      </p:pic>
      <p:pic>
        <p:nvPicPr>
          <p:cNvPr id="23" name="noun-person-3431874-313131 copy 1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003367" y="3673750"/>
            <a:ext cx="777217" cy="777217"/>
          </a:xfrm>
          <a:prstGeom prst="rect">
            <a:avLst/>
          </a:prstGeom>
        </p:spPr>
      </p:pic>
      <p:pic>
        <p:nvPicPr>
          <p:cNvPr id="24" name="noun-person-3431874-313131 copy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436151" y="4108008"/>
            <a:ext cx="777217" cy="777217"/>
          </a:xfrm>
          <a:prstGeom prst="rect">
            <a:avLst/>
          </a:prstGeom>
        </p:spPr>
      </p:pic>
      <p:pic>
        <p:nvPicPr>
          <p:cNvPr id="25" name="noun-person-3431874-313131 copy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549466" y="4574836"/>
            <a:ext cx="777217" cy="777217"/>
          </a:xfrm>
          <a:prstGeom prst="rect">
            <a:avLst/>
          </a:prstGeom>
        </p:spPr>
      </p:pic>
      <p:pic>
        <p:nvPicPr>
          <p:cNvPr id="26" name="noun-person-3431874-313131 copy 1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864693" y="4911386"/>
            <a:ext cx="777217" cy="777217"/>
          </a:xfrm>
          <a:prstGeom prst="rect">
            <a:avLst/>
          </a:prstGeom>
        </p:spPr>
      </p:pic>
      <p:pic>
        <p:nvPicPr>
          <p:cNvPr id="27" name="customLine"/>
          <p:cNvPicPr/>
          <p:nvPr/>
        </p:nvPicPr>
        <p:blipFill rotWithShape="1">
          <a:blip r:embed="rId6"/>
          <a:stretch>
            <a:fillRect/>
          </a:stretch>
        </p:blipFill>
        <p:spPr>
          <a:xfrm rot="-5400000">
            <a:off x="6979871" y="5322915"/>
            <a:ext cx="1676103" cy="190500"/>
          </a:xfrm>
          <a:prstGeom prst="rect">
            <a:avLst/>
          </a:prstGeom>
        </p:spPr>
      </p:pic>
      <p:pic>
        <p:nvPicPr>
          <p:cNvPr id="28" name="noun-person-3431874-313131 copy 1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280312" y="3343275"/>
            <a:ext cx="1094076" cy="1094076"/>
          </a:xfrm>
          <a:prstGeom prst="rect">
            <a:avLst/>
          </a:prstGeom>
        </p:spPr>
      </p:pic>
      <p:pic>
        <p:nvPicPr>
          <p:cNvPr id="29" name="5dd6c41526ca05-32096067.jpg copy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sp>
        <p:nvSpPr>
          <p:cNvPr id="3" name="TextBox 4 copy 1"/>
          <p:cNvSpPr/>
          <p:nvPr/>
        </p:nvSpPr>
        <p:spPr>
          <a:xfrm>
            <a:off x="3392133" y="3057525"/>
            <a:ext cx="8915532" cy="638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2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Our Projects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D1530D3-8144-4082-A4A0-A02EB367770A.JP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381500" y="1885950"/>
            <a:ext cx="3200400" cy="3962400"/>
          </a:xfrm>
          <a:prstGeom prst="rect">
            <a:avLst/>
          </a:prstGeom>
        </p:spPr>
      </p:pic>
      <p:pic>
        <p:nvPicPr>
          <p:cNvPr id="3" name="IMG_3118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7677150" y="2257425"/>
            <a:ext cx="3960349" cy="3204969"/>
          </a:xfrm>
          <a:prstGeom prst="rect">
            <a:avLst/>
          </a:prstGeom>
        </p:spPr>
      </p:pic>
      <p:pic>
        <p:nvPicPr>
          <p:cNvPr id="4" name="5dd6c41526ca05-32096067.jpg copy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371475" y="523875"/>
            <a:ext cx="5767977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Learning From Our Ancestors</a:t>
            </a:r>
          </a:p>
        </p:txBody>
      </p:sp>
      <p:sp>
        <p:nvSpPr>
          <p:cNvPr id="4" name="Text Placeholder 1"/>
          <p:cNvSpPr/>
          <p:nvPr/>
        </p:nvSpPr>
        <p:spPr>
          <a:xfrm>
            <a:off x="549713" y="2143125"/>
            <a:ext cx="7136961" cy="33623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Focused on the health of people who passed away between 1992 and 2014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59 out of 74 communities opted in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Multiple levels of findings: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Alliance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Organization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Communities</a:t>
            </a:r>
          </a:p>
        </p:txBody>
      </p:sp>
      <p:pic>
        <p:nvPicPr>
          <p:cNvPr id="5" name="Mamow Ahyamowen report.png copy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271357" y="2362200"/>
            <a:ext cx="2695575" cy="33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2"/>
          <p:cNvSpPr/>
          <p:nvPr/>
        </p:nvSpPr>
        <p:spPr>
          <a:xfrm>
            <a:off x="371475" y="523875"/>
            <a:ext cx="5767977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Learning From Our Ancestors</a:t>
            </a:r>
          </a:p>
        </p:txBody>
      </p:sp>
      <p:sp>
        <p:nvSpPr>
          <p:cNvPr id="4" name="Text Placeholder 1"/>
          <p:cNvSpPr/>
          <p:nvPr/>
        </p:nvSpPr>
        <p:spPr>
          <a:xfrm>
            <a:off x="549713" y="2143125"/>
            <a:ext cx="6195137" cy="33623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Premature deaths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Common causes of death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Chronic conditions present at death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Diabetes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Heart conditions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Mental Health conditions</a:t>
            </a:r>
          </a:p>
          <a:p>
            <a:pPr marL="800100" lvl="1" indent="-342900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 dirty="0">
                <a:latin typeface="Arial"/>
                <a:ea typeface="+mn-ea"/>
                <a:cs typeface="Arial"/>
              </a:rPr>
              <a:t>Etc.</a:t>
            </a:r>
          </a:p>
        </p:txBody>
      </p:sp>
      <p:pic>
        <p:nvPicPr>
          <p:cNvPr id="5" name="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867277" y="1962150"/>
            <a:ext cx="350373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2 copy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381613" y="1914525"/>
            <a:ext cx="11629232" cy="390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55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We are currently </a:t>
            </a:r>
            <a:r>
              <a:rPr lang="en-CA" sz="255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working on </a:t>
            </a:r>
            <a:r>
              <a:rPr sz="255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in-depth </a:t>
            </a:r>
            <a:r>
              <a:rPr sz="255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analyses on: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381613" y="323850"/>
            <a:ext cx="3876675" cy="723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16667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What's next?</a:t>
            </a:r>
          </a:p>
        </p:txBody>
      </p:sp>
      <p:pic>
        <p:nvPicPr>
          <p:cNvPr id="5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86956" y="2952478"/>
            <a:ext cx="2639077" cy="263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178" y="5968999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Chronic Conditions</a:t>
            </a:r>
          </a:p>
        </p:txBody>
      </p:sp>
      <p:pic>
        <p:nvPicPr>
          <p:cNvPr id="7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175728" y="2943225"/>
            <a:ext cx="2639077" cy="2639077"/>
          </a:xfrm>
          <a:prstGeom prst="rect">
            <a:avLst/>
          </a:prstGeom>
        </p:spPr>
      </p:pic>
      <p:pic>
        <p:nvPicPr>
          <p:cNvPr id="8" name="noun-mental-health-4691073-FFFFFF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744912" y="3516294"/>
            <a:ext cx="1462609" cy="14626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3676" y="5802443"/>
            <a:ext cx="3085080" cy="851288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Mental Health &amp; Addictions</a:t>
            </a:r>
          </a:p>
        </p:txBody>
      </p:sp>
      <p:pic>
        <p:nvPicPr>
          <p:cNvPr id="10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823217" y="2943225"/>
            <a:ext cx="2639077" cy="2639077"/>
          </a:xfrm>
          <a:prstGeom prst="rect">
            <a:avLst/>
          </a:prstGeom>
        </p:spPr>
      </p:pic>
      <p:pic>
        <p:nvPicPr>
          <p:cNvPr id="11" name="noun-bandaid-1295543-FFFFFF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392401" y="3516294"/>
            <a:ext cx="1462609" cy="14626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25439" y="5968999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Injuries</a:t>
            </a:r>
          </a:p>
        </p:txBody>
      </p:sp>
      <p:pic>
        <p:nvPicPr>
          <p:cNvPr id="13" name="noun-vitals-chart-2676081-FFFFFF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156141" y="3525547"/>
            <a:ext cx="1462609" cy="14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sp>
        <p:nvSpPr>
          <p:cNvPr id="3" name="TextBox 4 copy 1"/>
          <p:cNvSpPr/>
          <p:nvPr/>
        </p:nvSpPr>
        <p:spPr>
          <a:xfrm>
            <a:off x="3392133" y="3057525"/>
            <a:ext cx="5742342" cy="1276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2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Knowledge Sharing &amp; Impact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4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23825" y="-1257300"/>
            <a:ext cx="13775451" cy="2601806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225425" y="276225"/>
            <a:ext cx="4826000" cy="723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16667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Knowledge Sharing</a:t>
            </a:r>
          </a:p>
        </p:txBody>
      </p:sp>
      <p:sp>
        <p:nvSpPr>
          <p:cNvPr id="4" name="Body text copy copy 5"/>
          <p:cNvSpPr/>
          <p:nvPr/>
        </p:nvSpPr>
        <p:spPr>
          <a:xfrm>
            <a:off x="457200" y="1676400"/>
            <a:ext cx="4051432" cy="490525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algn="l" hangingPunct="0">
              <a:lnSpc>
                <a:spcPct val="116667"/>
              </a:lnSpc>
            </a:pPr>
            <a:r>
              <a:rPr sz="1959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Knowledge Products</a:t>
            </a:r>
          </a:p>
        </p:txBody>
      </p:sp>
      <p:pic>
        <p:nvPicPr>
          <p:cNvPr id="5" name="Mamow Ahyamowen report.png copy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591300" y="2009775"/>
            <a:ext cx="1905000" cy="2401417"/>
          </a:xfrm>
          <a:prstGeom prst="rect">
            <a:avLst/>
          </a:prstGeom>
        </p:spPr>
      </p:pic>
      <p:pic>
        <p:nvPicPr>
          <p:cNvPr id="6" name="Screenshot (21).pn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381875" y="2762250"/>
            <a:ext cx="1905000" cy="2401661"/>
          </a:xfrm>
          <a:prstGeom prst="rect">
            <a:avLst/>
          </a:prstGeom>
        </p:spPr>
      </p:pic>
      <p:pic>
        <p:nvPicPr>
          <p:cNvPr id="7" name="Screenshot (23).png copy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8050732" y="3514725"/>
            <a:ext cx="1905000" cy="2401661"/>
          </a:xfrm>
          <a:prstGeom prst="rect">
            <a:avLst/>
          </a:prstGeom>
        </p:spPr>
      </p:pic>
      <p:pic>
        <p:nvPicPr>
          <p:cNvPr id="8" name="imag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667750" y="4419600"/>
            <a:ext cx="2407614" cy="1869016"/>
          </a:xfrm>
          <a:prstGeom prst="rect">
            <a:avLst/>
          </a:prstGeom>
        </p:spPr>
      </p:pic>
      <p:sp>
        <p:nvSpPr>
          <p:cNvPr id="9" name="Body text copy copy 6"/>
          <p:cNvSpPr/>
          <p:nvPr/>
        </p:nvSpPr>
        <p:spPr>
          <a:xfrm>
            <a:off x="466237" y="2409825"/>
            <a:ext cx="4204422" cy="2928930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Reports - 4 different types:</a:t>
            </a: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lang="en-CA"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Alliance </a:t>
            </a:r>
            <a:r>
              <a:rPr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level</a:t>
            </a:r>
            <a:endParaRPr sz="1959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lang="en-CA"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Organization </a:t>
            </a:r>
            <a:r>
              <a:rPr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level</a:t>
            </a:r>
            <a:endParaRPr sz="1959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Community level</a:t>
            </a: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Companion reports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Slide decks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One-page infographics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Whiteboard video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4 copy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23825" y="-1257300"/>
            <a:ext cx="13775451" cy="2601806"/>
          </a:xfrm>
          <a:prstGeom prst="rect">
            <a:avLst/>
          </a:prstGeom>
        </p:spPr>
      </p:pic>
      <p:sp>
        <p:nvSpPr>
          <p:cNvPr id="3" name="Body text copy copy 5"/>
          <p:cNvSpPr/>
          <p:nvPr/>
        </p:nvSpPr>
        <p:spPr>
          <a:xfrm>
            <a:off x="457200" y="1676400"/>
            <a:ext cx="4051432" cy="490525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algn="l" hangingPunct="0">
              <a:lnSpc>
                <a:spcPct val="116667"/>
              </a:lnSpc>
            </a:pPr>
            <a:r>
              <a:rPr sz="1959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Knowledge Products</a:t>
            </a:r>
          </a:p>
        </p:txBody>
      </p:sp>
      <p:sp>
        <p:nvSpPr>
          <p:cNvPr id="4" name="Body text copy copy 6"/>
          <p:cNvSpPr/>
          <p:nvPr/>
        </p:nvSpPr>
        <p:spPr>
          <a:xfrm>
            <a:off x="466237" y="2409825"/>
            <a:ext cx="4204422" cy="2928930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Reports - 4 different types:</a:t>
            </a: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lang="en-CA"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Alliance </a:t>
            </a:r>
            <a:r>
              <a:rPr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level</a:t>
            </a:r>
            <a:endParaRPr sz="1959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lang="en-CA"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Organization </a:t>
            </a:r>
            <a:r>
              <a:rPr sz="1959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level</a:t>
            </a:r>
            <a:endParaRPr sz="1959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Community level</a:t>
            </a:r>
          </a:p>
          <a:p>
            <a:pPr marL="790575" lvl="1" indent="-333375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Companion reports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Slide decks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One-page infographics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Whiteboard video</a:t>
            </a:r>
          </a:p>
        </p:txBody>
      </p:sp>
      <p:sp>
        <p:nvSpPr>
          <p:cNvPr id="5" name="Body text copy copy 7"/>
          <p:cNvSpPr/>
          <p:nvPr/>
        </p:nvSpPr>
        <p:spPr>
          <a:xfrm>
            <a:off x="6134100" y="1676400"/>
            <a:ext cx="4051432" cy="490525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algn="l" hangingPunct="0">
              <a:lnSpc>
                <a:spcPct val="116667"/>
              </a:lnSpc>
            </a:pPr>
            <a:r>
              <a:rPr sz="1959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Engagement Strategies</a:t>
            </a:r>
          </a:p>
        </p:txBody>
      </p:sp>
      <p:sp>
        <p:nvSpPr>
          <p:cNvPr id="6" name="Body text copy copy 8"/>
          <p:cNvSpPr/>
          <p:nvPr/>
        </p:nvSpPr>
        <p:spPr>
          <a:xfrm>
            <a:off x="6143171" y="3390900"/>
            <a:ext cx="5361309" cy="1883899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Interactive workshops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Press releases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Presentations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Webinars</a:t>
            </a:r>
          </a:p>
          <a:p>
            <a:pPr marL="333375" indent="-333375" algn="l" hangingPunct="0">
              <a:lnSpc>
                <a:spcPct val="116667"/>
              </a:lnSpc>
              <a:buClr>
                <a:srgbClr val="505152"/>
              </a:buClr>
              <a:buFont typeface="Courier New" panose="020B0604020202020204" pitchFamily="34" charset="0"/>
              <a:buChar char="o"/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Social media</a:t>
            </a:r>
          </a:p>
        </p:txBody>
      </p:sp>
      <p:sp>
        <p:nvSpPr>
          <p:cNvPr id="7" name="Body text copy copy 9"/>
          <p:cNvSpPr/>
          <p:nvPr/>
        </p:nvSpPr>
        <p:spPr>
          <a:xfrm>
            <a:off x="6134100" y="2352675"/>
            <a:ext cx="6155059" cy="838868"/>
          </a:xfrm>
          <a:prstGeom prst="rect">
            <a:avLst/>
          </a:prstGeom>
        </p:spPr>
        <p:txBody>
          <a:bodyPr spcFirstLastPara="0" lIns="71091" tIns="71091" rIns="71091" bIns="0" anchor="t"/>
          <a:lstStyle/>
          <a:p>
            <a:pPr algn="l" hangingPunct="0">
              <a:lnSpc>
                <a:spcPct val="116667"/>
              </a:lnSpc>
            </a:pPr>
            <a:r>
              <a:rPr sz="1959">
                <a:solidFill>
                  <a:srgbClr val="000000"/>
                </a:solidFill>
                <a:latin typeface="Arial"/>
                <a:ea typeface="+mn-ea"/>
                <a:cs typeface="Arial"/>
              </a:rPr>
              <a:t>Varied depending on the organization and community. Examples:   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381000" y="276225"/>
            <a:ext cx="4826000" cy="723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16667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Knowledge Sharing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2 copy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81613" y="323850"/>
            <a:ext cx="4790774" cy="723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16667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Why is this important?</a:t>
            </a:r>
          </a:p>
        </p:txBody>
      </p:sp>
      <p:sp>
        <p:nvSpPr>
          <p:cNvPr id="4" name="title copy"/>
          <p:cNvSpPr/>
          <p:nvPr/>
        </p:nvSpPr>
        <p:spPr>
          <a:xfrm>
            <a:off x="381613" y="1914525"/>
            <a:ext cx="11629232" cy="390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Arial"/>
                <a:ea typeface="+mn-ea"/>
                <a:cs typeface="Arial"/>
              </a:rPr>
              <a:t>When we work with data in a good way, it supports</a:t>
            </a:r>
          </a:p>
        </p:txBody>
      </p:sp>
      <p:pic>
        <p:nvPicPr>
          <p:cNvPr id="5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86956" y="2952478"/>
            <a:ext cx="2639077" cy="263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178" y="5968999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Advocacy</a:t>
            </a:r>
          </a:p>
        </p:txBody>
      </p:sp>
      <p:pic>
        <p:nvPicPr>
          <p:cNvPr id="7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175728" y="2943225"/>
            <a:ext cx="2639077" cy="2639077"/>
          </a:xfrm>
          <a:prstGeom prst="rect">
            <a:avLst/>
          </a:prstGeom>
        </p:spPr>
      </p:pic>
      <p:pic>
        <p:nvPicPr>
          <p:cNvPr id="8" name="noun-decision-5429857-FFFFFF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286375" y="3038706"/>
            <a:ext cx="2352444" cy="235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3676" y="5802443"/>
            <a:ext cx="3085080" cy="851288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Evidence-Informed Decision Making</a:t>
            </a:r>
          </a:p>
        </p:txBody>
      </p:sp>
      <p:pic>
        <p:nvPicPr>
          <p:cNvPr id="10" name="Advanced_circle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823217" y="2943225"/>
            <a:ext cx="2639077" cy="2639077"/>
          </a:xfrm>
          <a:prstGeom prst="rect">
            <a:avLst/>
          </a:prstGeom>
        </p:spPr>
      </p:pic>
      <p:pic>
        <p:nvPicPr>
          <p:cNvPr id="11" name="noun-fist-3505273-FFFFFF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181282" y="3295650"/>
            <a:ext cx="1905000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25439" y="5968999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Self Determination</a:t>
            </a:r>
          </a:p>
        </p:txBody>
      </p:sp>
      <p:pic>
        <p:nvPicPr>
          <p:cNvPr id="13" name="noun-megaphone-6115793-FFFFFF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041841" y="3352800"/>
            <a:ext cx="1692507" cy="16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2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dvanced_circle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011971" y="2962275"/>
            <a:ext cx="2639077" cy="2639077"/>
          </a:xfrm>
          <a:prstGeom prst="rect">
            <a:avLst/>
          </a:prstGeom>
        </p:spPr>
      </p:pic>
      <p:pic>
        <p:nvPicPr>
          <p:cNvPr id="3" name="mamow-letterhead.jpg copy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381613" y="323850"/>
            <a:ext cx="4790774" cy="723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16667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Why is this important?</a:t>
            </a:r>
          </a:p>
        </p:txBody>
      </p:sp>
      <p:sp>
        <p:nvSpPr>
          <p:cNvPr id="5" name="title copy copy 3"/>
          <p:cNvSpPr/>
          <p:nvPr/>
        </p:nvSpPr>
        <p:spPr>
          <a:xfrm>
            <a:off x="381613" y="1914525"/>
            <a:ext cx="11629232" cy="390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Arial"/>
                <a:ea typeface="+mn-ea"/>
                <a:cs typeface="Arial"/>
              </a:rPr>
              <a:t>For example, organizations have used data to</a:t>
            </a:r>
          </a:p>
        </p:txBody>
      </p:sp>
      <p:pic>
        <p:nvPicPr>
          <p:cNvPr id="6" name="noun-plan-4954508-00638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401036" y="3390900"/>
            <a:ext cx="1676400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3430" y="5924550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solidFill>
                  <a:srgbClr val="000000"/>
                </a:solidFill>
                <a:latin typeface="Arial"/>
                <a:ea typeface="+mn-ea"/>
                <a:cs typeface="Arial"/>
              </a:rPr>
              <a:t>Apply for funding</a:t>
            </a:r>
          </a:p>
        </p:txBody>
      </p:sp>
      <p:pic>
        <p:nvPicPr>
          <p:cNvPr id="8" name="noun-money-5684644-00638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2546" y="3371850"/>
            <a:ext cx="1638300" cy="1638300"/>
          </a:xfrm>
          <a:prstGeom prst="rect">
            <a:avLst/>
          </a:prstGeom>
        </p:spPr>
      </p:pic>
      <p:pic>
        <p:nvPicPr>
          <p:cNvPr id="9" name="Advanced_circle1 copy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511208" y="2962275"/>
            <a:ext cx="2639077" cy="2639077"/>
          </a:xfrm>
          <a:prstGeom prst="rect">
            <a:avLst/>
          </a:prstGeom>
        </p:spPr>
      </p:pic>
      <p:pic>
        <p:nvPicPr>
          <p:cNvPr id="10" name="noun-magnifying-glass-347498-006389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910633" y="3429000"/>
            <a:ext cx="1680705" cy="1680705"/>
          </a:xfrm>
          <a:prstGeom prst="rect">
            <a:avLst/>
          </a:prstGeom>
        </p:spPr>
      </p:pic>
      <p:pic>
        <p:nvPicPr>
          <p:cNvPr id="11" name="Advanced_circle1 copy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450496" y="2971800"/>
            <a:ext cx="2639077" cy="26390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3074" y="5924550"/>
            <a:ext cx="3196533" cy="518175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latin typeface="Arial"/>
                <a:ea typeface="+mn-ea"/>
                <a:cs typeface="Arial"/>
              </a:rPr>
              <a:t>Inform planning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2718" y="5886450"/>
            <a:ext cx="3196533" cy="851288"/>
          </a:xfrm>
          <a:prstGeom prst="rect">
            <a:avLst/>
          </a:prstGeom>
        </p:spPr>
        <p:txBody>
          <a:bodyPr spcFirstLastPara="0" lIns="92531" tIns="92531" rIns="92531" bIns="0" anchor="t"/>
          <a:lstStyle/>
          <a:p>
            <a:pPr algn="ctr" hangingPunct="0">
              <a:lnSpc>
                <a:spcPct val="100000"/>
              </a:lnSpc>
            </a:pPr>
            <a:r>
              <a:rPr sz="2186">
                <a:latin typeface="Arial"/>
                <a:ea typeface="+mn-ea"/>
                <a:cs typeface="Arial"/>
              </a:rPr>
              <a:t>Support organization-specific initiatives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8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"/>
          <p:cNvSpPr/>
          <p:nvPr/>
        </p:nvSpPr>
        <p:spPr>
          <a:xfrm>
            <a:off x="2846627" y="2938463"/>
            <a:ext cx="10164523" cy="1143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75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Miigwech / Thank you</a:t>
            </a:r>
          </a:p>
          <a:p>
            <a:pPr algn="ctr" hangingPunct="0">
              <a:lnSpc>
                <a:spcPct val="100000"/>
              </a:lnSpc>
            </a:pPr>
            <a:endParaRPr sz="3750" b="1">
              <a:solidFill>
                <a:srgbClr val="00638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itle copy"/>
          <p:cNvSpPr/>
          <p:nvPr/>
        </p:nvSpPr>
        <p:spPr>
          <a:xfrm>
            <a:off x="4709030" y="3786188"/>
            <a:ext cx="6407357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Arial"/>
                <a:ea typeface="+mn-ea"/>
                <a:cs typeface="Arial"/>
              </a:rPr>
              <a:t>mamowahyamowen@gmail.com</a:t>
            </a:r>
          </a:p>
          <a:p>
            <a:pPr algn="ctr" hangingPunct="0">
              <a:lnSpc>
                <a:spcPct val="100000"/>
              </a:lnSpc>
            </a:pPr>
            <a:r>
              <a:rPr sz="2250" u="sng">
                <a:solidFill>
                  <a:srgbClr val="000000"/>
                </a:solidFill>
                <a:latin typeface="Arial"/>
                <a:ea typeface="+mn-ea"/>
                <a:cs typeface="Arial"/>
              </a:rPr>
              <a:t>www.mamowahyamowen.ca</a:t>
            </a:r>
          </a:p>
        </p:txBody>
      </p:sp>
      <p:pic>
        <p:nvPicPr>
          <p:cNvPr id="4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4857750" y="0"/>
            <a:ext cx="10543068" cy="4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pic>
        <p:nvPicPr>
          <p:cNvPr id="3" name="C photo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600575" y="1295400"/>
            <a:ext cx="6290733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3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ext Placeholder 1"/>
          <p:cNvSpPr/>
          <p:nvPr/>
        </p:nvSpPr>
        <p:spPr>
          <a:xfrm>
            <a:off x="619125" y="1933575"/>
            <a:ext cx="8724900" cy="2400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Introductions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Background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Data &amp; Data Linking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Our Projects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Knowledge Sharing &amp; Impact</a:t>
            </a:r>
          </a:p>
        </p:txBody>
      </p:sp>
      <p:sp>
        <p:nvSpPr>
          <p:cNvPr id="4" name="Title 2"/>
          <p:cNvSpPr/>
          <p:nvPr/>
        </p:nvSpPr>
        <p:spPr>
          <a:xfrm>
            <a:off x="390525" y="514350"/>
            <a:ext cx="474763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sp>
        <p:nvSpPr>
          <p:cNvPr id="3" name="TextBox 4 copy 1"/>
          <p:cNvSpPr/>
          <p:nvPr/>
        </p:nvSpPr>
        <p:spPr>
          <a:xfrm>
            <a:off x="3392133" y="3057525"/>
            <a:ext cx="8915532" cy="638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2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ow-letterhead.jpg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42875" y="-1200150"/>
            <a:ext cx="13775451" cy="2601806"/>
          </a:xfrm>
          <a:prstGeom prst="rect">
            <a:avLst/>
          </a:prstGeom>
        </p:spPr>
      </p:pic>
      <p:sp>
        <p:nvSpPr>
          <p:cNvPr id="3" name="Text Placeholder 1"/>
          <p:cNvSpPr/>
          <p:nvPr/>
        </p:nvSpPr>
        <p:spPr>
          <a:xfrm>
            <a:off x="714375" y="2057400"/>
            <a:ext cx="6391275" cy="33623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latin typeface="Arial"/>
                <a:ea typeface="+mn-ea"/>
                <a:cs typeface="Arial"/>
              </a:rPr>
              <a:t>Alliance between First Nations health and social service organizations serving communities across northern Ontario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solidFill>
                  <a:srgbClr val="000000"/>
                </a:solidFill>
                <a:latin typeface="Arial"/>
                <a:ea typeface="+mn-ea"/>
                <a:cs typeface="Arial"/>
              </a:rPr>
              <a:t>Formed in 2016</a:t>
            </a:r>
          </a:p>
          <a:p>
            <a:pPr marL="342900" indent="-342900" algn="l" hangingPunct="0">
              <a:lnSpc>
                <a:spcPct val="116667"/>
              </a:lnSpc>
              <a:buFont typeface="Courier New" panose="020B0604020202020204" pitchFamily="34" charset="0"/>
              <a:buChar char="o"/>
            </a:pPr>
            <a:r>
              <a:rPr sz="2700">
                <a:solidFill>
                  <a:srgbClr val="000000"/>
                </a:solidFill>
                <a:latin typeface="Arial"/>
                <a:ea typeface="+mn-ea"/>
                <a:cs typeface="Arial"/>
              </a:rPr>
              <a:t>Shared need for high quality, community-specific health data</a:t>
            </a:r>
          </a:p>
        </p:txBody>
      </p:sp>
      <p:sp>
        <p:nvSpPr>
          <p:cNvPr id="4" name="Title 2"/>
          <p:cNvSpPr/>
          <p:nvPr/>
        </p:nvSpPr>
        <p:spPr>
          <a:xfrm>
            <a:off x="390525" y="419100"/>
            <a:ext cx="626745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Background</a:t>
            </a:r>
          </a:p>
        </p:txBody>
      </p:sp>
      <p:pic>
        <p:nvPicPr>
          <p:cNvPr id="5" name="noun-location-5112300-00638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429500" y="2752725"/>
            <a:ext cx="2447925" cy="2447925"/>
          </a:xfrm>
          <a:prstGeom prst="rect">
            <a:avLst/>
          </a:prstGeom>
        </p:spPr>
      </p:pic>
      <p:pic>
        <p:nvPicPr>
          <p:cNvPr id="6" name="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363075" y="3524250"/>
            <a:ext cx="41719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5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object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380007" y="47625"/>
            <a:ext cx="13429258" cy="7561858"/>
          </a:xfrm>
          <a:prstGeom prst="rect">
            <a:avLst/>
          </a:prstGeom>
        </p:spPr>
      </p:pic>
      <p:pic>
        <p:nvPicPr>
          <p:cNvPr id="3" name="mamow-letterhead.jpg copy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123825" y="-1257300"/>
            <a:ext cx="13775451" cy="2601806"/>
          </a:xfrm>
          <a:prstGeom prst="rect">
            <a:avLst/>
          </a:prstGeom>
        </p:spPr>
      </p:pic>
      <p:sp>
        <p:nvSpPr>
          <p:cNvPr id="4" name="Title 2"/>
          <p:cNvSpPr/>
          <p:nvPr/>
        </p:nvSpPr>
        <p:spPr>
          <a:xfrm>
            <a:off x="257396" y="438150"/>
            <a:ext cx="474763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006389"/>
                </a:solidFill>
                <a:latin typeface="Arial"/>
                <a:ea typeface="+mn-ea"/>
                <a:cs typeface="Arial"/>
              </a:rPr>
              <a:t>Background</a:t>
            </a:r>
          </a:p>
        </p:txBody>
      </p:sp>
      <p:sp>
        <p:nvSpPr>
          <p:cNvPr id="5" name="Content Placeholder 2"/>
          <p:cNvSpPr/>
          <p:nvPr/>
        </p:nvSpPr>
        <p:spPr>
          <a:xfrm>
            <a:off x="333375" y="2790825"/>
            <a:ext cx="3657078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Independent First Nations Alliance</a:t>
            </a:r>
          </a:p>
        </p:txBody>
      </p:sp>
      <p:sp>
        <p:nvSpPr>
          <p:cNvPr id="6" name="Content Placeholder 2"/>
          <p:cNvSpPr/>
          <p:nvPr/>
        </p:nvSpPr>
        <p:spPr>
          <a:xfrm>
            <a:off x="8593755" y="5934075"/>
            <a:ext cx="4162624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Mushkegowuk Health Department</a:t>
            </a:r>
          </a:p>
        </p:txBody>
      </p:sp>
      <p:pic>
        <p:nvPicPr>
          <p:cNvPr id="7" name="5dd6c415297788-51551994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400675" y="1657350"/>
            <a:ext cx="858107" cy="955619"/>
          </a:xfrm>
          <a:prstGeom prst="rect">
            <a:avLst/>
          </a:prstGeom>
        </p:spPr>
      </p:pic>
      <p:pic>
        <p:nvPicPr>
          <p:cNvPr id="8" name="5dd6c415296109-63620484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355596" y="5667375"/>
            <a:ext cx="971550" cy="809625"/>
          </a:xfrm>
          <a:prstGeom prst="rect">
            <a:avLst/>
          </a:prstGeom>
        </p:spPr>
      </p:pic>
      <p:pic>
        <p:nvPicPr>
          <p:cNvPr id="9" name="5dd6c415298251-63377014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051309" y="4638675"/>
            <a:ext cx="1008693" cy="916993"/>
          </a:xfrm>
          <a:prstGeom prst="rect">
            <a:avLst/>
          </a:prstGeom>
        </p:spPr>
      </p:pic>
      <p:pic>
        <p:nvPicPr>
          <p:cNvPr id="10" name="5dd6c415299fe6-96148108.png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8303680" y="3550991"/>
            <a:ext cx="849559" cy="849559"/>
          </a:xfrm>
          <a:prstGeom prst="rect">
            <a:avLst/>
          </a:prstGeom>
        </p:spPr>
      </p:pic>
      <p:pic>
        <p:nvPicPr>
          <p:cNvPr id="11" name="WAHA_Horizontal_CMYK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6591300" y="1657350"/>
            <a:ext cx="1584598" cy="852822"/>
          </a:xfrm>
          <a:prstGeom prst="rect">
            <a:avLst/>
          </a:prstGeom>
        </p:spPr>
      </p:pic>
      <p:pic>
        <p:nvPicPr>
          <p:cNvPr id="12" name="5dd6c41529e7e3-79215680.png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6188660" y="6038850"/>
            <a:ext cx="688418" cy="855605"/>
          </a:xfrm>
          <a:prstGeom prst="rect">
            <a:avLst/>
          </a:prstGeom>
        </p:spPr>
      </p:pic>
      <p:pic>
        <p:nvPicPr>
          <p:cNvPr id="13" name="5dd6c415298f66-47485372.png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4084340" y="4695825"/>
            <a:ext cx="771754" cy="940905"/>
          </a:xfrm>
          <a:prstGeom prst="rect">
            <a:avLst/>
          </a:prstGeom>
        </p:spPr>
      </p:pic>
      <p:pic>
        <p:nvPicPr>
          <p:cNvPr id="14" name="5dd6c41529c8e4-98962563.png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3805117" y="3543425"/>
            <a:ext cx="910822" cy="889136"/>
          </a:xfrm>
          <a:prstGeom prst="rect">
            <a:avLst/>
          </a:prstGeom>
        </p:spPr>
      </p:pic>
      <p:pic>
        <p:nvPicPr>
          <p:cNvPr id="15" name="5dd6c41529fdf1-60225576.png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4572000" y="5705475"/>
            <a:ext cx="1245822" cy="993151"/>
          </a:xfrm>
          <a:prstGeom prst="rect">
            <a:avLst/>
          </a:prstGeom>
        </p:spPr>
      </p:pic>
      <p:pic>
        <p:nvPicPr>
          <p:cNvPr id="16" name="IFNA Logo.png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4216376" y="2352675"/>
            <a:ext cx="1196025" cy="1171510"/>
          </a:xfrm>
          <a:prstGeom prst="rect">
            <a:avLst/>
          </a:prstGeom>
        </p:spPr>
      </p:pic>
      <p:sp>
        <p:nvSpPr>
          <p:cNvPr id="17" name="Content Placeholder 2 copy 1"/>
          <p:cNvSpPr/>
          <p:nvPr/>
        </p:nvSpPr>
        <p:spPr>
          <a:xfrm>
            <a:off x="609600" y="1990725"/>
            <a:ext cx="4452562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Giishkaandago'Ikwe Health Services</a:t>
            </a:r>
          </a:p>
        </p:txBody>
      </p:sp>
      <p:sp>
        <p:nvSpPr>
          <p:cNvPr id="18" name="Content Placeholder 2 copy 2"/>
          <p:cNvSpPr/>
          <p:nvPr/>
        </p:nvSpPr>
        <p:spPr>
          <a:xfrm>
            <a:off x="888356" y="5924550"/>
            <a:ext cx="3380853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Maamawesying North Shore Community Health</a:t>
            </a:r>
            <a:r>
              <a:rPr sz="1875">
                <a:latin typeface="Arial"/>
                <a:ea typeface="+mn-ea"/>
                <a:cs typeface="Arial"/>
              </a:rPr>
              <a:t> </a:t>
            </a: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Services</a:t>
            </a:r>
          </a:p>
        </p:txBody>
      </p:sp>
      <p:sp>
        <p:nvSpPr>
          <p:cNvPr id="19" name="Content Placeholder 2 copy 3"/>
          <p:cNvSpPr/>
          <p:nvPr/>
        </p:nvSpPr>
        <p:spPr>
          <a:xfrm>
            <a:off x="7249966" y="6753225"/>
            <a:ext cx="3776269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Matawa First Nations Management </a:t>
            </a:r>
          </a:p>
        </p:txBody>
      </p:sp>
      <p:sp>
        <p:nvSpPr>
          <p:cNvPr id="20" name="Content Placeholder 2 copy 4"/>
          <p:cNvSpPr/>
          <p:nvPr/>
        </p:nvSpPr>
        <p:spPr>
          <a:xfrm>
            <a:off x="8422396" y="1943100"/>
            <a:ext cx="3992948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Weeneebayko Area Health Authority</a:t>
            </a:r>
          </a:p>
        </p:txBody>
      </p:sp>
      <p:sp>
        <p:nvSpPr>
          <p:cNvPr id="21" name="Content Placeholder 2 copy 5"/>
          <p:cNvSpPr/>
          <p:nvPr/>
        </p:nvSpPr>
        <p:spPr>
          <a:xfrm>
            <a:off x="466417" y="3848100"/>
            <a:ext cx="2968834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Keewaytinook Okimakinak</a:t>
            </a:r>
          </a:p>
        </p:txBody>
      </p:sp>
      <p:sp>
        <p:nvSpPr>
          <p:cNvPr id="22" name="Content Placeholder 2 copy 6"/>
          <p:cNvSpPr/>
          <p:nvPr/>
        </p:nvSpPr>
        <p:spPr>
          <a:xfrm>
            <a:off x="333375" y="5019675"/>
            <a:ext cx="3380853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Kenora Chiefs Advisory</a:t>
            </a:r>
          </a:p>
        </p:txBody>
      </p:sp>
      <p:sp>
        <p:nvSpPr>
          <p:cNvPr id="23" name="Content Placeholder 2 copy 8"/>
          <p:cNvSpPr/>
          <p:nvPr/>
        </p:nvSpPr>
        <p:spPr>
          <a:xfrm>
            <a:off x="9234031" y="4933950"/>
            <a:ext cx="358908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Shibogama First Nations Council</a:t>
            </a:r>
          </a:p>
        </p:txBody>
      </p:sp>
      <p:sp>
        <p:nvSpPr>
          <p:cNvPr id="24" name="Content Placeholder 2 copy 9"/>
          <p:cNvSpPr/>
          <p:nvPr/>
        </p:nvSpPr>
        <p:spPr>
          <a:xfrm>
            <a:off x="9563100" y="3667125"/>
            <a:ext cx="3059013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Sioux Lookout First Nations Health Authority</a:t>
            </a:r>
          </a:p>
        </p:txBody>
      </p:sp>
      <p:sp>
        <p:nvSpPr>
          <p:cNvPr id="25" name="Content Placeholder 2 copy 10"/>
          <p:cNvSpPr/>
          <p:nvPr/>
        </p:nvSpPr>
        <p:spPr>
          <a:xfrm>
            <a:off x="9000327" y="2790825"/>
            <a:ext cx="2703939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75">
                <a:solidFill>
                  <a:srgbClr val="000000"/>
                </a:solidFill>
                <a:latin typeface="Arial"/>
                <a:ea typeface="+mn-ea"/>
                <a:cs typeface="Arial"/>
              </a:rPr>
              <a:t>Wabun Tribal Council</a:t>
            </a:r>
          </a:p>
        </p:txBody>
      </p:sp>
      <p:pic>
        <p:nvPicPr>
          <p:cNvPr id="26" name="mamowahyamowen_logo_cmyk"/>
          <p:cNvPicPr/>
          <p:nvPr/>
        </p:nvPicPr>
        <p:blipFill rotWithShape="1">
          <a:blip r:embed="rId15"/>
          <a:stretch>
            <a:fillRect/>
          </a:stretch>
        </p:blipFill>
        <p:spPr>
          <a:xfrm>
            <a:off x="5585972" y="3305175"/>
            <a:ext cx="1877097" cy="1883075"/>
          </a:xfrm>
          <a:prstGeom prst="rect">
            <a:avLst/>
          </a:prstGeom>
        </p:spPr>
      </p:pic>
      <p:pic>
        <p:nvPicPr>
          <p:cNvPr id="27" name="Wabun Logo Transparent PNG"/>
          <p:cNvPicPr/>
          <p:nvPr/>
        </p:nvPicPr>
        <p:blipFill rotWithShape="1">
          <a:blip r:embed="rId16"/>
          <a:stretch>
            <a:fillRect/>
          </a:stretch>
        </p:blipFill>
        <p:spPr>
          <a:xfrm>
            <a:off x="7650053" y="2495550"/>
            <a:ext cx="845380" cy="8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pic>
        <p:nvPicPr>
          <p:cNvPr id="3" name="Screenshot (29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766549" y="723900"/>
            <a:ext cx="6075850" cy="5390871"/>
          </a:xfrm>
          <a:prstGeom prst="rect">
            <a:avLst/>
          </a:prstGeom>
        </p:spPr>
      </p:pic>
      <p:pic>
        <p:nvPicPr>
          <p:cNvPr id="4" name="Mamow ahyamowen Ontario map.pn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766549" y="723900"/>
            <a:ext cx="6078717" cy="5391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450" y="6191250"/>
            <a:ext cx="993491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000000"/>
                </a:solidFill>
                <a:latin typeface="Arial"/>
                <a:ea typeface="+mn-ea"/>
                <a:cs typeface="Arial"/>
              </a:rPr>
              <a:t>Map of First Nations communities served by Mamow Ahyamowen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dd6c41526ca05-32096067.jpg copy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5038725" y="0"/>
            <a:ext cx="10543068" cy="4849095"/>
          </a:xfrm>
          <a:prstGeom prst="rect">
            <a:avLst/>
          </a:prstGeom>
        </p:spPr>
      </p:pic>
      <p:pic>
        <p:nvPicPr>
          <p:cNvPr id="3" name="Screenshot (29)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766549" y="723900"/>
            <a:ext cx="6075850" cy="5390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8450" y="6191250"/>
            <a:ext cx="993491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000000"/>
                </a:solidFill>
                <a:latin typeface="Arial"/>
                <a:ea typeface="+mn-ea"/>
                <a:cs typeface="Arial"/>
              </a:rPr>
              <a:t>Map of Mamow Ahyamowen service area overlaid with map of Western Europe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FA1EC97DDA34E82980269F4DF557A" ma:contentTypeVersion="16" ma:contentTypeDescription="Create a new document." ma:contentTypeScope="" ma:versionID="ab4ff5a8f7d636b23d895bbd2b33917d">
  <xsd:schema xmlns:xsd="http://www.w3.org/2001/XMLSchema" xmlns:xs="http://www.w3.org/2001/XMLSchema" xmlns:p="http://schemas.microsoft.com/office/2006/metadata/properties" xmlns:ns2="55479f01-6ffd-46f3-83c3-cdc0b9bb37d0" xmlns:ns3="5d389ca9-bfcd-4cae-9985-6df781f490ff" targetNamespace="http://schemas.microsoft.com/office/2006/metadata/properties" ma:root="true" ma:fieldsID="1d60cd8a24620de90319c12752e90d94" ns2:_="" ns3:_="">
    <xsd:import namespace="55479f01-6ffd-46f3-83c3-cdc0b9bb37d0"/>
    <xsd:import namespace="5d389ca9-bfcd-4cae-9985-6df781f49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79f01-6ffd-46f3-83c3-cdc0b9bb37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997d2f1-8b5e-4b8c-8256-5a5c73affa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89ca9-bfcd-4cae-9985-6df781f490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a322f2-c41d-4bfa-984a-8a1f88e7929b}" ma:internalName="TaxCatchAll" ma:showField="CatchAllData" ma:web="5d389ca9-bfcd-4cae-9985-6df781f49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389ca9-bfcd-4cae-9985-6df781f490ff">
      <UserInfo>
        <DisplayName>Christina Vlahopoulos</DisplayName>
        <AccountId>12</AccountId>
        <AccountType/>
      </UserInfo>
    </SharedWithUsers>
    <TaxCatchAll xmlns="5d389ca9-bfcd-4cae-9985-6df781f490ff" xsi:nil="true"/>
    <lcf76f155ced4ddcb4097134ff3c332f xmlns="55479f01-6ffd-46f3-83c3-cdc0b9bb37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0D272D-7DEB-4AAB-AFD0-8AC47A74F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371472-5992-438E-AD3E-1FAD7F646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79f01-6ffd-46f3-83c3-cdc0b9bb37d0"/>
    <ds:schemaRef ds:uri="5d389ca9-bfcd-4cae-9985-6df781f49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217168-FFD9-4BA3-BAA4-DB17BB8ED014}">
  <ds:schemaRefs>
    <ds:schemaRef ds:uri="http://schemas.microsoft.com/office/2006/metadata/properties"/>
    <ds:schemaRef ds:uri="http://schemas.microsoft.com/office/infopath/2007/PartnerControls"/>
    <ds:schemaRef ds:uri="5d389ca9-bfcd-4cae-9985-6df781f490ff"/>
    <ds:schemaRef ds:uri="55479f01-6ffd-46f3-83c3-cdc0b9bb37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Custom</PresentationFormat>
  <Paragraphs>192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Courier New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2023-10-10T21:02:17Z</dcterms:created>
  <dcterms:modified xsi:type="dcterms:W3CDTF">2023-10-11T14:01:18Z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0x010100DFBFA1EC97DDA34E82980269F4DF557A</vt:lpwstr>
  </property>
  <property fmtid="{D5CDD505-2E9C-101B-9397-08002B2CF9AE}" pid="3" name="MediaServiceImageTags">
    <vt:lpwstr/>
  </property>
</Properties>
</file>