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2" r:id="rId3"/>
    <p:sldId id="263" r:id="rId4"/>
    <p:sldId id="264" r:id="rId5"/>
    <p:sldId id="260" r:id="rId6"/>
    <p:sldId id="272" r:id="rId7"/>
    <p:sldId id="267" r:id="rId8"/>
    <p:sldId id="268" r:id="rId9"/>
    <p:sldId id="273" r:id="rId10"/>
    <p:sldId id="269" r:id="rId11"/>
    <p:sldId id="258"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68778" autoAdjust="0"/>
  </p:normalViewPr>
  <p:slideViewPr>
    <p:cSldViewPr snapToGrid="0">
      <p:cViewPr varScale="1">
        <p:scale>
          <a:sx n="57" d="100"/>
          <a:sy n="57" d="100"/>
        </p:scale>
        <p:origin x="160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95C68-C38C-4628-8788-F63C3A3017E1}" type="datetimeFigureOut">
              <a:rPr lang="en-CA" smtClean="0"/>
              <a:t>2023-10-17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445CE-AF17-4F5B-BA98-25848527C220}" type="slidenum">
              <a:rPr lang="en-CA" smtClean="0"/>
              <a:t>‹#›</a:t>
            </a:fld>
            <a:endParaRPr lang="en-CA"/>
          </a:p>
        </p:txBody>
      </p:sp>
    </p:spTree>
    <p:extLst>
      <p:ext uri="{BB962C8B-B14F-4D97-AF65-F5344CB8AC3E}">
        <p14:creationId xmlns:p14="http://schemas.microsoft.com/office/powerpoint/2010/main" val="335697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In</a:t>
            </a:r>
            <a:r>
              <a:rPr lang="en-US" altLang="en-US" baseline="0" dirty="0" smtClean="0">
                <a:latin typeface="Arial" panose="020B0604020202020204" pitchFamily="34" charset="0"/>
              </a:rPr>
              <a:t> 1938, t</a:t>
            </a:r>
            <a:r>
              <a:rPr lang="en-US" altLang="en-US" dirty="0" smtClean="0">
                <a:latin typeface="Arial" panose="020B0604020202020204" pitchFamily="34" charset="0"/>
              </a:rPr>
              <a:t>he</a:t>
            </a:r>
            <a:r>
              <a:rPr lang="en-US" altLang="en-US" baseline="0" dirty="0" smtClean="0">
                <a:latin typeface="Arial" panose="020B0604020202020204" pitchFamily="34" charset="0"/>
              </a:rPr>
              <a:t> search for evidence of the east-west-south</a:t>
            </a:r>
            <a:r>
              <a:rPr lang="en-US" altLang="en-US" dirty="0" smtClean="0">
                <a:latin typeface="Arial" panose="020B0604020202020204" pitchFamily="34" charset="0"/>
              </a:rPr>
              <a:t> </a:t>
            </a:r>
            <a:r>
              <a:rPr lang="en-US" altLang="en-US" dirty="0" smtClean="0">
                <a:latin typeface="Arial" panose="020B0604020202020204" pitchFamily="34" charset="0"/>
              </a:rPr>
              <a:t>trade </a:t>
            </a:r>
            <a:r>
              <a:rPr lang="en-US" altLang="en-US" dirty="0" smtClean="0">
                <a:latin typeface="Arial" panose="020B0604020202020204" pitchFamily="34" charset="0"/>
              </a:rPr>
              <a:t>route </a:t>
            </a:r>
            <a:r>
              <a:rPr lang="en-US" altLang="en-US" dirty="0" smtClean="0">
                <a:latin typeface="Arial" panose="020B0604020202020204" pitchFamily="34" charset="0"/>
              </a:rPr>
              <a:t>led Emerson </a:t>
            </a:r>
            <a:r>
              <a:rPr lang="en-US" altLang="en-US" dirty="0" err="1" smtClean="0">
                <a:latin typeface="Arial" panose="020B0604020202020204" pitchFamily="34" charset="0"/>
              </a:rPr>
              <a:t>Greenman</a:t>
            </a:r>
            <a:r>
              <a:rPr lang="en-US" altLang="en-US" dirty="0" smtClean="0">
                <a:latin typeface="Arial" panose="020B0604020202020204" pitchFamily="34" charset="0"/>
              </a:rPr>
              <a:t>, an anthropologist from the University of Michigan, to conduct an archeological survey </a:t>
            </a:r>
            <a:r>
              <a:rPr lang="en-US" altLang="en-US" dirty="0" smtClean="0">
                <a:latin typeface="Arial" panose="020B0604020202020204" pitchFamily="34" charset="0"/>
              </a:rPr>
              <a:t>at</a:t>
            </a:r>
            <a:r>
              <a:rPr lang="en-US" altLang="en-US" baseline="0" dirty="0" smtClean="0">
                <a:latin typeface="Arial" panose="020B0604020202020204" pitchFamily="34" charset="0"/>
              </a:rPr>
              <a:t> one of</a:t>
            </a:r>
            <a:r>
              <a:rPr lang="en-US" altLang="en-US" dirty="0" smtClean="0">
                <a:latin typeface="Arial" panose="020B0604020202020204" pitchFamily="34" charset="0"/>
              </a:rPr>
              <a:t> </a:t>
            </a:r>
            <a:r>
              <a:rPr lang="en-US" altLang="en-US" dirty="0" smtClean="0">
                <a:latin typeface="Arial" panose="020B0604020202020204" pitchFamily="34" charset="0"/>
              </a:rPr>
              <a:t>my </a:t>
            </a:r>
            <a:r>
              <a:rPr lang="en-US" altLang="en-US" dirty="0" smtClean="0">
                <a:latin typeface="Arial" panose="020B0604020202020204" pitchFamily="34" charset="0"/>
              </a:rPr>
              <a:t>community’s </a:t>
            </a:r>
            <a:r>
              <a:rPr lang="en-US" altLang="en-US" dirty="0" smtClean="0">
                <a:latin typeface="Arial" panose="020B0604020202020204" pitchFamily="34" charset="0"/>
              </a:rPr>
              <a:t>village </a:t>
            </a:r>
            <a:r>
              <a:rPr lang="en-US" altLang="en-US" dirty="0" smtClean="0">
                <a:latin typeface="Arial" panose="020B0604020202020204" pitchFamily="34" charset="0"/>
              </a:rPr>
              <a:t>sites on </a:t>
            </a:r>
            <a:r>
              <a:rPr lang="en-US" altLang="en-US" dirty="0" err="1" smtClean="0">
                <a:latin typeface="Arial" panose="020B0604020202020204" pitchFamily="34" charset="0"/>
              </a:rPr>
              <a:t>Wardrope</a:t>
            </a:r>
            <a:r>
              <a:rPr lang="en-US" altLang="en-US" dirty="0" smtClean="0">
                <a:latin typeface="Arial" panose="020B0604020202020204" pitchFamily="34" charset="0"/>
              </a:rPr>
              <a:t> Island. </a:t>
            </a:r>
            <a:r>
              <a:rPr lang="en-US" altLang="en-US" dirty="0" smtClean="0">
                <a:latin typeface="Arial" panose="020B0604020202020204" pitchFamily="34" charset="0"/>
              </a:rPr>
              <a:t>Professor </a:t>
            </a:r>
            <a:r>
              <a:rPr lang="en-US" altLang="en-US" dirty="0" err="1" smtClean="0">
                <a:latin typeface="Arial" panose="020B0604020202020204" pitchFamily="34" charset="0"/>
              </a:rPr>
              <a:t>Greenman</a:t>
            </a:r>
            <a:r>
              <a:rPr lang="en-US" altLang="en-US" dirty="0" smtClean="0">
                <a:latin typeface="Arial" panose="020B0604020202020204" pitchFamily="34" charset="0"/>
              </a:rPr>
              <a:t> excavated </a:t>
            </a:r>
            <a:r>
              <a:rPr lang="en-US" altLang="en-US" dirty="0" smtClean="0">
                <a:latin typeface="Arial" panose="020B0604020202020204" pitchFamily="34" charset="0"/>
              </a:rPr>
              <a:t>the</a:t>
            </a:r>
            <a:r>
              <a:rPr lang="en-US" altLang="en-US" baseline="0" dirty="0" smtClean="0">
                <a:latin typeface="Arial" panose="020B0604020202020204" pitchFamily="34" charset="0"/>
              </a:rPr>
              <a:t> graves</a:t>
            </a:r>
            <a:r>
              <a:rPr lang="en-US" altLang="en-US" dirty="0" smtClean="0">
                <a:latin typeface="Arial" panose="020B0604020202020204" pitchFamily="34" charset="0"/>
              </a:rPr>
              <a:t> </a:t>
            </a:r>
            <a:r>
              <a:rPr lang="en-US" altLang="en-US" dirty="0" smtClean="0">
                <a:latin typeface="Arial" panose="020B0604020202020204" pitchFamily="34" charset="0"/>
              </a:rPr>
              <a:t>of my ancestors and shipped their remains and their funerary </a:t>
            </a:r>
            <a:r>
              <a:rPr lang="en-US" altLang="en-US" dirty="0" smtClean="0">
                <a:latin typeface="Arial" panose="020B0604020202020204" pitchFamily="34" charset="0"/>
              </a:rPr>
              <a:t>items </a:t>
            </a:r>
            <a:r>
              <a:rPr lang="en-US" altLang="en-US" dirty="0" smtClean="0">
                <a:latin typeface="Arial" panose="020B0604020202020204" pitchFamily="34" charset="0"/>
              </a:rPr>
              <a:t>to the University of Michigan </a:t>
            </a:r>
            <a:r>
              <a:rPr lang="en-US" altLang="en-US" dirty="0" smtClean="0">
                <a:latin typeface="Arial" panose="020B0604020202020204" pitchFamily="34" charset="0"/>
              </a:rPr>
              <a:t>where </a:t>
            </a:r>
            <a:r>
              <a:rPr lang="en-US" altLang="en-US" dirty="0" err="1" smtClean="0">
                <a:latin typeface="Arial" panose="020B0604020202020204" pitchFamily="34" charset="0"/>
              </a:rPr>
              <a:t>Greenman</a:t>
            </a:r>
            <a:r>
              <a:rPr lang="en-US" altLang="en-US" dirty="0" smtClean="0">
                <a:latin typeface="Arial" panose="020B0604020202020204" pitchFamily="34" charset="0"/>
              </a:rPr>
              <a:t> </a:t>
            </a:r>
            <a:r>
              <a:rPr lang="en-US" altLang="en-US" dirty="0" smtClean="0">
                <a:latin typeface="Arial" panose="020B0604020202020204" pitchFamily="34" charset="0"/>
              </a:rPr>
              <a:t>could</a:t>
            </a:r>
            <a:r>
              <a:rPr lang="en-US" altLang="en-US" baseline="0" dirty="0" smtClean="0">
                <a:latin typeface="Arial" panose="020B0604020202020204" pitchFamily="34" charset="0"/>
              </a:rPr>
              <a:t> study them</a:t>
            </a:r>
            <a:r>
              <a:rPr lang="en-US" altLang="en-US" dirty="0" smtClean="0">
                <a:latin typeface="Arial" panose="020B0604020202020204" pitchFamily="34" charset="0"/>
              </a:rPr>
              <a:t>. I983, </a:t>
            </a:r>
            <a:r>
              <a:rPr lang="en-US" altLang="en-US" dirty="0" smtClean="0">
                <a:latin typeface="Arial" panose="020B0604020202020204" pitchFamily="34" charset="0"/>
              </a:rPr>
              <a:t>our community discovered that our ancestors were being held at the University of Michigan we began lobbying the university to repatriate those remains in 1983. The first thing the university did was to deny that these were our ancestors despite </a:t>
            </a:r>
            <a:r>
              <a:rPr lang="en-US" altLang="en-US" dirty="0" smtClean="0">
                <a:latin typeface="Arial" panose="020B0604020202020204" pitchFamily="34" charset="0"/>
              </a:rPr>
              <a:t>the </a:t>
            </a:r>
            <a:r>
              <a:rPr lang="en-US" altLang="en-US" dirty="0" smtClean="0">
                <a:latin typeface="Arial" panose="020B0604020202020204" pitchFamily="34" charset="0"/>
              </a:rPr>
              <a:t>proximity to our current village. I was on band council and part of the negotiations with the university and I recall that when the university began to express some willingness to return our ancestors they tried to make it conditional by extracting dentin from the teeth for DNA testing in exchange for their return – </a:t>
            </a:r>
            <a:r>
              <a:rPr lang="en-US" altLang="en-US" dirty="0" smtClean="0">
                <a:latin typeface="Arial" panose="020B0604020202020204" pitchFamily="34" charset="0"/>
              </a:rPr>
              <a:t> </a:t>
            </a:r>
            <a:r>
              <a:rPr lang="en-US" altLang="en-US" dirty="0" smtClean="0">
                <a:latin typeface="Arial" panose="020B0604020202020204" pitchFamily="34" charset="0"/>
              </a:rPr>
              <a:t>holding our ancestors remains as hostage so that they could do further research. Our community vehemently </a:t>
            </a:r>
            <a:r>
              <a:rPr lang="en-US" altLang="en-US" dirty="0" smtClean="0">
                <a:latin typeface="Arial" panose="020B0604020202020204" pitchFamily="34" charset="0"/>
              </a:rPr>
              <a:t>opposed </a:t>
            </a:r>
            <a:r>
              <a:rPr lang="en-US" altLang="en-US" dirty="0" smtClean="0">
                <a:latin typeface="Arial" panose="020B0604020202020204" pitchFamily="34" charset="0"/>
              </a:rPr>
              <a:t>further desecration of the </a:t>
            </a:r>
            <a:r>
              <a:rPr lang="en-US" altLang="en-US" dirty="0" smtClean="0">
                <a:latin typeface="Arial" panose="020B0604020202020204" pitchFamily="34" charset="0"/>
              </a:rPr>
              <a:t>remains. I share this story because it is just one of many</a:t>
            </a:r>
            <a:r>
              <a:rPr lang="en-US" altLang="en-US" baseline="0" dirty="0" smtClean="0">
                <a:latin typeface="Arial" panose="020B0604020202020204" pitchFamily="34" charset="0"/>
              </a:rPr>
              <a:t> stories of researchers coming to our communities and conducting </a:t>
            </a:r>
            <a:r>
              <a:rPr lang="en-US" altLang="en-US" baseline="0" dirty="0" err="1" smtClean="0">
                <a:latin typeface="Arial" panose="020B0604020202020204" pitchFamily="34" charset="0"/>
              </a:rPr>
              <a:t>extractivist</a:t>
            </a:r>
            <a:r>
              <a:rPr lang="en-US" altLang="en-US" baseline="0" dirty="0" smtClean="0">
                <a:latin typeface="Arial" panose="020B0604020202020204" pitchFamily="34" charset="0"/>
              </a:rPr>
              <a:t>, harmful research. </a:t>
            </a:r>
            <a:endParaRPr lang="en-US" altLang="en-US" dirty="0" smtClean="0">
              <a:latin typeface="Arial" panose="020B0604020202020204" pitchFamily="34" charset="0"/>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86108" indent="-302349">
              <a:defRPr>
                <a:solidFill>
                  <a:schemeClr val="tx1"/>
                </a:solidFill>
                <a:latin typeface="Arial" panose="020B0604020202020204" pitchFamily="34" charset="0"/>
                <a:ea typeface="MS PGothic" panose="020B0600070205080204" pitchFamily="34" charset="-128"/>
              </a:defRPr>
            </a:lvl2pPr>
            <a:lvl3pPr marL="1209397" indent="-241879">
              <a:defRPr>
                <a:solidFill>
                  <a:schemeClr val="tx1"/>
                </a:solidFill>
                <a:latin typeface="Arial" panose="020B0604020202020204" pitchFamily="34" charset="0"/>
                <a:ea typeface="MS PGothic" panose="020B0600070205080204" pitchFamily="34" charset="-128"/>
              </a:defRPr>
            </a:lvl3pPr>
            <a:lvl4pPr marL="1693155" indent="-241879">
              <a:defRPr>
                <a:solidFill>
                  <a:schemeClr val="tx1"/>
                </a:solidFill>
                <a:latin typeface="Arial" panose="020B0604020202020204" pitchFamily="34" charset="0"/>
                <a:ea typeface="MS PGothic" panose="020B0600070205080204" pitchFamily="34" charset="-128"/>
              </a:defRPr>
            </a:lvl4pPr>
            <a:lvl5pPr marL="2176914" indent="-241879">
              <a:defRPr>
                <a:solidFill>
                  <a:schemeClr val="tx1"/>
                </a:solidFill>
                <a:latin typeface="Arial" panose="020B0604020202020204" pitchFamily="34" charset="0"/>
                <a:ea typeface="MS PGothic" panose="020B0600070205080204" pitchFamily="34" charset="-128"/>
              </a:defRPr>
            </a:lvl5pPr>
            <a:lvl6pPr marL="2660672" indent="-2418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4431" indent="-2418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8190" indent="-2418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11949" indent="-24187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331B69F-E6FD-48F5-95E7-0C2EF7BAA7F2}" type="slidenum">
              <a:rPr lang="en-US" altLang="en-US" smtClean="0"/>
              <a:pPr/>
              <a:t>2</a:t>
            </a:fld>
            <a:endParaRPr lang="en-US" altLang="en-US" smtClean="0"/>
          </a:p>
        </p:txBody>
      </p:sp>
    </p:spTree>
    <p:extLst>
      <p:ext uri="{BB962C8B-B14F-4D97-AF65-F5344CB8AC3E}">
        <p14:creationId xmlns:p14="http://schemas.microsoft.com/office/powerpoint/2010/main" val="3797854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0E3D654-A1F1-4051-8CE2-DCD11E21B80C}" type="slidenum">
              <a:rPr lang="en-CA" smtClean="0"/>
              <a:t>12</a:t>
            </a:fld>
            <a:endParaRPr lang="en-CA"/>
          </a:p>
        </p:txBody>
      </p:sp>
    </p:spTree>
    <p:extLst>
      <p:ext uri="{BB962C8B-B14F-4D97-AF65-F5344CB8AC3E}">
        <p14:creationId xmlns:p14="http://schemas.microsoft.com/office/powerpoint/2010/main" val="136024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search for knowledge about ourselves and the world around us is a fundamental human </a:t>
            </a:r>
            <a:r>
              <a:rPr lang="en-US" sz="1200" b="0" i="0" kern="1200" dirty="0" err="1" smtClean="0">
                <a:solidFill>
                  <a:schemeClr val="tx1"/>
                </a:solidFill>
                <a:effectLst/>
                <a:latin typeface="+mn-lt"/>
                <a:ea typeface="+mn-ea"/>
                <a:cs typeface="+mn-cs"/>
              </a:rPr>
              <a:t>endeavour</a:t>
            </a:r>
            <a:r>
              <a:rPr lang="en-US" sz="1200" b="0" i="0" kern="1200" dirty="0" smtClean="0">
                <a:solidFill>
                  <a:schemeClr val="tx1"/>
                </a:solidFill>
                <a:effectLst/>
                <a:latin typeface="+mn-lt"/>
                <a:ea typeface="+mn-ea"/>
                <a:cs typeface="+mn-cs"/>
              </a:rPr>
              <a:t>. Research is a natural extension of this desire to understand and to improve the world in which we live.” </a:t>
            </a:r>
            <a:r>
              <a:rPr lang="en-CA" dirty="0" smtClean="0"/>
              <a:t>Research has been defined</a:t>
            </a:r>
            <a:r>
              <a:rPr lang="en-US" sz="1200" b="0" i="0" kern="1200" dirty="0" smtClean="0">
                <a:solidFill>
                  <a:schemeClr val="tx1"/>
                </a:solidFill>
                <a:effectLst/>
                <a:latin typeface="+mn-lt"/>
                <a:ea typeface="+mn-ea"/>
                <a:cs typeface="+mn-cs"/>
              </a:rPr>
              <a:t> as “an undertaking intended to extend knowledge through a disciplined inquiry or systematic investigation.” </a:t>
            </a: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Indigenous people have been doing research since the beginning of time; this is how we were able to survive in very harsh environments</a:t>
            </a:r>
          </a:p>
          <a:p>
            <a:endParaRPr lang="en-CA" dirty="0"/>
          </a:p>
        </p:txBody>
      </p:sp>
      <p:sp>
        <p:nvSpPr>
          <p:cNvPr id="4" name="Slide Number Placeholder 3"/>
          <p:cNvSpPr>
            <a:spLocks noGrp="1"/>
          </p:cNvSpPr>
          <p:nvPr>
            <p:ph type="sldNum" sz="quarter" idx="10"/>
          </p:nvPr>
        </p:nvSpPr>
        <p:spPr/>
        <p:txBody>
          <a:bodyPr/>
          <a:lstStyle/>
          <a:p>
            <a:fld id="{6B19E3CC-2C05-45AA-9B59-965B93380797}" type="slidenum">
              <a:rPr lang="en-CA" smtClean="0"/>
              <a:t>3</a:t>
            </a:fld>
            <a:endParaRPr lang="en-CA"/>
          </a:p>
        </p:txBody>
      </p:sp>
    </p:spTree>
    <p:extLst>
      <p:ext uri="{BB962C8B-B14F-4D97-AF65-F5344CB8AC3E}">
        <p14:creationId xmlns:p14="http://schemas.microsoft.com/office/powerpoint/2010/main" val="31359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Our</a:t>
            </a:r>
            <a:r>
              <a:rPr lang="en-CA" baseline="0" dirty="0" smtClean="0"/>
              <a:t> experience with research</a:t>
            </a:r>
            <a:r>
              <a:rPr lang="en-CA" dirty="0" smtClean="0"/>
              <a:t> is directly connected to colonization.</a:t>
            </a:r>
            <a:r>
              <a:rPr lang="en-CA" baseline="0" dirty="0" smtClean="0"/>
              <a:t> </a:t>
            </a:r>
            <a:r>
              <a:rPr lang="en-CA" baseline="0" dirty="0" smtClean="0"/>
              <a:t>Through Papal Bulls, the Doctrine of Discovery provided religious authority for Christian empires to invade our lands and colonize them. Indigenous peoples were </a:t>
            </a:r>
            <a:r>
              <a:rPr lang="en-CA" baseline="0" dirty="0" smtClean="0"/>
              <a:t>dispossessed from </a:t>
            </a:r>
            <a:r>
              <a:rPr lang="en-CA" baseline="0" dirty="0" smtClean="0"/>
              <a:t>our lands </a:t>
            </a:r>
            <a:r>
              <a:rPr lang="en-CA" baseline="0" dirty="0" smtClean="0"/>
              <a:t>by </a:t>
            </a:r>
            <a:r>
              <a:rPr lang="en-CA" baseline="0" dirty="0" smtClean="0"/>
              <a:t>forced removal</a:t>
            </a:r>
            <a:r>
              <a:rPr lang="en-CA" baseline="0" dirty="0" smtClean="0"/>
              <a:t>, disease </a:t>
            </a:r>
            <a:r>
              <a:rPr lang="en-CA" baseline="0" dirty="0" smtClean="0"/>
              <a:t>and </a:t>
            </a:r>
            <a:r>
              <a:rPr lang="en-CA" baseline="0" dirty="0" smtClean="0"/>
              <a:t>death. Indigenous people </a:t>
            </a:r>
            <a:r>
              <a:rPr lang="en-CA" baseline="0" dirty="0" smtClean="0"/>
              <a:t>were </a:t>
            </a:r>
            <a:r>
              <a:rPr lang="en-CA" baseline="0" dirty="0" smtClean="0"/>
              <a:t>considered </a:t>
            </a:r>
            <a:r>
              <a:rPr lang="en-CA" baseline="0" dirty="0" smtClean="0"/>
              <a:t>sub-human. Following the creation of Canada, salvage research became the focus because colonial policies intended to eliminate Indigenous people. This is when anthropologists began documenting ‘exotic’ Indian cultures for posterity. The salvage period was characterized by outside </a:t>
            </a:r>
            <a:r>
              <a:rPr lang="en-CA" baseline="0" dirty="0" smtClean="0"/>
              <a:t>experts doing research on the ‘Indian’ problem. </a:t>
            </a:r>
            <a:r>
              <a:rPr lang="en-CA" baseline="0" dirty="0" smtClean="0"/>
              <a:t>A noticeable shift began in 1969. In response </a:t>
            </a:r>
            <a:r>
              <a:rPr lang="en-CA" baseline="0" dirty="0" smtClean="0"/>
              <a:t>to the White </a:t>
            </a:r>
            <a:r>
              <a:rPr lang="en-CA" baseline="0" dirty="0" smtClean="0"/>
              <a:t>Paper with it’s proposed changes </a:t>
            </a:r>
            <a:r>
              <a:rPr lang="en-CA" baseline="0" dirty="0" smtClean="0"/>
              <a:t>to the Indian </a:t>
            </a:r>
            <a:r>
              <a:rPr lang="en-CA" baseline="0" dirty="0" smtClean="0"/>
              <a:t>Act, a resurgence of </a:t>
            </a:r>
            <a:r>
              <a:rPr lang="en-CA" baseline="0" dirty="0" smtClean="0"/>
              <a:t>Indigenous research like land </a:t>
            </a:r>
            <a:r>
              <a:rPr lang="en-CA" baseline="0" dirty="0" smtClean="0"/>
              <a:t>claims research </a:t>
            </a:r>
            <a:r>
              <a:rPr lang="en-CA" baseline="0" dirty="0" smtClean="0"/>
              <a:t>and needs </a:t>
            </a:r>
            <a:r>
              <a:rPr lang="en-CA" baseline="0" dirty="0" smtClean="0"/>
              <a:t>assessments was being conducted for the benefit of First Nations.</a:t>
            </a:r>
            <a:endParaRPr lang="en-CA" dirty="0"/>
          </a:p>
        </p:txBody>
      </p:sp>
      <p:sp>
        <p:nvSpPr>
          <p:cNvPr id="4" name="Slide Number Placeholder 3"/>
          <p:cNvSpPr>
            <a:spLocks noGrp="1"/>
          </p:cNvSpPr>
          <p:nvPr>
            <p:ph type="sldNum" sz="quarter" idx="10"/>
          </p:nvPr>
        </p:nvSpPr>
        <p:spPr/>
        <p:txBody>
          <a:bodyPr/>
          <a:lstStyle/>
          <a:p>
            <a:fld id="{6B19E3CC-2C05-45AA-9B59-965B93380797}" type="slidenum">
              <a:rPr lang="en-CA" smtClean="0"/>
              <a:t>4</a:t>
            </a:fld>
            <a:endParaRPr lang="en-CA"/>
          </a:p>
        </p:txBody>
      </p:sp>
    </p:spTree>
    <p:extLst>
      <p:ext uri="{BB962C8B-B14F-4D97-AF65-F5344CB8AC3E}">
        <p14:creationId xmlns:p14="http://schemas.microsoft.com/office/powerpoint/2010/main" val="143867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tx2"/>
                </a:solidFill>
                <a:latin typeface="Arial" panose="020B0604020202020204" pitchFamily="34" charset="0"/>
                <a:cs typeface="Arial" panose="020B0604020202020204" pitchFamily="34" charset="0"/>
              </a:rPr>
              <a:t>Some of you will recall the Royal Commission on Aboriginal Peoples which</a:t>
            </a:r>
            <a:r>
              <a:rPr lang="en-CA" sz="1200" baseline="0" dirty="0" smtClean="0">
                <a:solidFill>
                  <a:schemeClr val="tx2"/>
                </a:solidFill>
                <a:latin typeface="Arial" panose="020B0604020202020204" pitchFamily="34" charset="0"/>
                <a:cs typeface="Arial" panose="020B0604020202020204" pitchFamily="34" charset="0"/>
              </a:rPr>
              <a:t> took place following the Oka Crisis of 1990. Numerous research reports were commissioned between</a:t>
            </a:r>
            <a:r>
              <a:rPr lang="en-CA" sz="1200" dirty="0" smtClean="0">
                <a:solidFill>
                  <a:schemeClr val="tx2"/>
                </a:solidFill>
                <a:latin typeface="Arial" panose="020B0604020202020204" pitchFamily="34" charset="0"/>
                <a:cs typeface="Arial" panose="020B0604020202020204" pitchFamily="34" charset="0"/>
              </a:rPr>
              <a:t>1991-1996</a:t>
            </a:r>
            <a:r>
              <a:rPr lang="en-CA" sz="1200" baseline="0" dirty="0" smtClean="0">
                <a:solidFill>
                  <a:schemeClr val="tx2"/>
                </a:solidFill>
                <a:latin typeface="Arial" panose="020B0604020202020204" pitchFamily="34" charset="0"/>
                <a:cs typeface="Arial" panose="020B0604020202020204" pitchFamily="34" charset="0"/>
              </a:rPr>
              <a:t> and Dr. Marlene Brant-Castellano was instrumental in developing Ethical Guidelines for Research. </a:t>
            </a:r>
            <a:r>
              <a:rPr lang="en-CA" sz="1200" baseline="0" dirty="0" smtClean="0">
                <a:solidFill>
                  <a:schemeClr val="tx2"/>
                </a:solidFill>
                <a:latin typeface="Arial" panose="020B0604020202020204" pitchFamily="34" charset="0"/>
                <a:cs typeface="Arial" panose="020B0604020202020204" pitchFamily="34" charset="0"/>
              </a:rPr>
              <a:t>These guidelines were intended to ensure that all research conducted during the Royal Commission respected Indigenous cultures, languages, knowledge and values.</a:t>
            </a:r>
            <a:endParaRPr lang="en-CA" sz="1200" dirty="0" smtClean="0">
              <a:solidFill>
                <a:schemeClr val="tx2"/>
              </a:solidFill>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E85445CE-AF17-4F5B-BA98-25848527C220}" type="slidenum">
              <a:rPr lang="en-CA" smtClean="0"/>
              <a:t>5</a:t>
            </a:fld>
            <a:endParaRPr lang="en-CA"/>
          </a:p>
        </p:txBody>
      </p:sp>
    </p:spTree>
    <p:extLst>
      <p:ext uri="{BB962C8B-B14F-4D97-AF65-F5344CB8AC3E}">
        <p14:creationId xmlns:p14="http://schemas.microsoft.com/office/powerpoint/2010/main" val="323951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tx2"/>
                </a:solidFill>
                <a:latin typeface="Arial" panose="020B0604020202020204" pitchFamily="34" charset="0"/>
                <a:cs typeface="Arial" panose="020B0604020202020204" pitchFamily="34" charset="0"/>
              </a:rPr>
              <a:t>The </a:t>
            </a:r>
            <a:r>
              <a:rPr lang="en-CA" sz="1200" dirty="0" smtClean="0">
                <a:solidFill>
                  <a:schemeClr val="tx2"/>
                </a:solidFill>
                <a:latin typeface="Arial" panose="020B0604020202020204" pitchFamily="34" charset="0"/>
                <a:cs typeface="Arial" panose="020B0604020202020204" pitchFamily="34" charset="0"/>
              </a:rPr>
              <a:t>Tri-Council Policy Statement</a:t>
            </a:r>
            <a:r>
              <a:rPr lang="en-CA" sz="1200" baseline="0" dirty="0" smtClean="0">
                <a:solidFill>
                  <a:schemeClr val="tx2"/>
                </a:solidFill>
                <a:latin typeface="Arial" panose="020B0604020202020204" pitchFamily="34" charset="0"/>
                <a:cs typeface="Arial" panose="020B0604020202020204" pitchFamily="34" charset="0"/>
              </a:rPr>
              <a:t> was first introduced in </a:t>
            </a:r>
            <a:r>
              <a:rPr lang="en-CA" sz="1200" baseline="0" dirty="0" smtClean="0">
                <a:solidFill>
                  <a:schemeClr val="tx2"/>
                </a:solidFill>
                <a:latin typeface="Arial" panose="020B0604020202020204" pitchFamily="34" charset="0"/>
                <a:cs typeface="Arial" panose="020B0604020202020204" pitchFamily="34" charset="0"/>
              </a:rPr>
              <a:t>1998 with the most recent revision in 2022. </a:t>
            </a:r>
            <a:r>
              <a:rPr lang="en-CA" sz="1200" baseline="0" dirty="0" smtClean="0">
                <a:solidFill>
                  <a:schemeClr val="tx2"/>
                </a:solidFill>
                <a:latin typeface="Arial" panose="020B0604020202020204" pitchFamily="34" charset="0"/>
                <a:cs typeface="Arial" panose="020B0604020202020204" pitchFamily="34" charset="0"/>
              </a:rPr>
              <a:t>The </a:t>
            </a:r>
            <a:r>
              <a:rPr lang="en-CA" sz="1200" baseline="0" dirty="0" smtClean="0">
                <a:solidFill>
                  <a:schemeClr val="tx2"/>
                </a:solidFill>
                <a:latin typeface="Arial" panose="020B0604020202020204" pitchFamily="34" charset="0"/>
                <a:cs typeface="Arial" panose="020B0604020202020204" pitchFamily="34" charset="0"/>
              </a:rPr>
              <a:t>TCPS applies to any research conducted on humans. Although there are criticisms that institutional Research Ethics Boards are more interested in protecting researchers and minimizing legal risks, Chapter 9 of the TCPS does provides some guidance for researchers who wish to conduct research with Indigenous peoples.</a:t>
            </a:r>
            <a:endParaRPr lang="en-CA" sz="1200" dirty="0" smtClean="0">
              <a:solidFill>
                <a:schemeClr val="tx2"/>
              </a:solidFill>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E85445CE-AF17-4F5B-BA98-25848527C220}" type="slidenum">
              <a:rPr lang="en-CA" smtClean="0"/>
              <a:t>6</a:t>
            </a:fld>
            <a:endParaRPr lang="en-CA"/>
          </a:p>
        </p:txBody>
      </p:sp>
    </p:spTree>
    <p:extLst>
      <p:ext uri="{BB962C8B-B14F-4D97-AF65-F5344CB8AC3E}">
        <p14:creationId xmlns:p14="http://schemas.microsoft.com/office/powerpoint/2010/main" val="65289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All across this land…</a:t>
            </a:r>
            <a:endParaRPr lang="en-CA" dirty="0"/>
          </a:p>
        </p:txBody>
      </p:sp>
      <p:sp>
        <p:nvSpPr>
          <p:cNvPr id="4" name="Slide Number Placeholder 3"/>
          <p:cNvSpPr>
            <a:spLocks noGrp="1"/>
          </p:cNvSpPr>
          <p:nvPr>
            <p:ph type="sldNum" sz="quarter" idx="10"/>
          </p:nvPr>
        </p:nvSpPr>
        <p:spPr/>
        <p:txBody>
          <a:bodyPr/>
          <a:lstStyle/>
          <a:p>
            <a:fld id="{6B19E3CC-2C05-45AA-9B59-965B93380797}" type="slidenum">
              <a:rPr lang="en-CA" smtClean="0"/>
              <a:t>7</a:t>
            </a:fld>
            <a:endParaRPr lang="en-CA"/>
          </a:p>
        </p:txBody>
      </p:sp>
    </p:spTree>
    <p:extLst>
      <p:ext uri="{BB962C8B-B14F-4D97-AF65-F5344CB8AC3E}">
        <p14:creationId xmlns:p14="http://schemas.microsoft.com/office/powerpoint/2010/main" val="380695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B19E3CC-2C05-45AA-9B59-965B93380797}" type="slidenum">
              <a:rPr lang="en-CA" smtClean="0"/>
              <a:t>8</a:t>
            </a:fld>
            <a:endParaRPr lang="en-CA"/>
          </a:p>
        </p:txBody>
      </p:sp>
    </p:spTree>
    <p:extLst>
      <p:ext uri="{BB962C8B-B14F-4D97-AF65-F5344CB8AC3E}">
        <p14:creationId xmlns:p14="http://schemas.microsoft.com/office/powerpoint/2010/main" val="223841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“Stop oppressing First Nations. Stop</a:t>
            </a:r>
            <a:r>
              <a:rPr lang="en-CA" baseline="0" dirty="0" smtClean="0"/>
              <a:t> making money off of our suffering.”</a:t>
            </a:r>
            <a:endParaRPr lang="en-CA" dirty="0"/>
          </a:p>
        </p:txBody>
      </p:sp>
      <p:sp>
        <p:nvSpPr>
          <p:cNvPr id="4" name="Slide Number Placeholder 3"/>
          <p:cNvSpPr>
            <a:spLocks noGrp="1"/>
          </p:cNvSpPr>
          <p:nvPr>
            <p:ph type="sldNum" sz="quarter" idx="10"/>
          </p:nvPr>
        </p:nvSpPr>
        <p:spPr/>
        <p:txBody>
          <a:bodyPr/>
          <a:lstStyle/>
          <a:p>
            <a:fld id="{E85445CE-AF17-4F5B-BA98-25848527C220}" type="slidenum">
              <a:rPr lang="en-CA" smtClean="0"/>
              <a:t>9</a:t>
            </a:fld>
            <a:endParaRPr lang="en-CA"/>
          </a:p>
        </p:txBody>
      </p:sp>
    </p:spTree>
    <p:extLst>
      <p:ext uri="{BB962C8B-B14F-4D97-AF65-F5344CB8AC3E}">
        <p14:creationId xmlns:p14="http://schemas.microsoft.com/office/powerpoint/2010/main" val="281036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smtClean="0">
                <a:solidFill>
                  <a:schemeClr val="tx2"/>
                </a:solidFill>
                <a:latin typeface="Arial" panose="020B0604020202020204" pitchFamily="34" charset="0"/>
                <a:cs typeface="Arial" panose="020B0604020202020204" pitchFamily="34" charset="0"/>
              </a:rPr>
              <a:t>Despite the risks and challenges, research is considered important because</a:t>
            </a:r>
            <a:r>
              <a:rPr lang="en-US" altLang="en-US" sz="1200" baseline="0" dirty="0" smtClean="0">
                <a:solidFill>
                  <a:schemeClr val="tx2"/>
                </a:solidFill>
                <a:latin typeface="Arial" panose="020B0604020202020204" pitchFamily="34" charset="0"/>
                <a:cs typeface="Arial" panose="020B0604020202020204" pitchFamily="34" charset="0"/>
              </a:rPr>
              <a:t> it is supposed to help our communities.</a:t>
            </a:r>
            <a:endParaRPr lang="en-US" altLang="en-US" dirty="0" smtClean="0">
              <a:latin typeface="Arial" panose="020B0604020202020204" pitchFamily="34" charset="0"/>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71450" indent="-296711">
              <a:defRPr>
                <a:solidFill>
                  <a:schemeClr val="tx1"/>
                </a:solidFill>
                <a:latin typeface="Arial" panose="020B0604020202020204" pitchFamily="34" charset="0"/>
                <a:ea typeface="MS PGothic" panose="020B0600070205080204" pitchFamily="34" charset="-128"/>
              </a:defRPr>
            </a:lvl2pPr>
            <a:lvl3pPr marL="1186847" indent="-237369">
              <a:defRPr>
                <a:solidFill>
                  <a:schemeClr val="tx1"/>
                </a:solidFill>
                <a:latin typeface="Arial" panose="020B0604020202020204" pitchFamily="34" charset="0"/>
                <a:ea typeface="MS PGothic" panose="020B0600070205080204" pitchFamily="34" charset="-128"/>
              </a:defRPr>
            </a:lvl3pPr>
            <a:lvl4pPr marL="1661585" indent="-237369">
              <a:defRPr>
                <a:solidFill>
                  <a:schemeClr val="tx1"/>
                </a:solidFill>
                <a:latin typeface="Arial" panose="020B0604020202020204" pitchFamily="34" charset="0"/>
                <a:ea typeface="MS PGothic" panose="020B0600070205080204" pitchFamily="34" charset="-128"/>
              </a:defRPr>
            </a:lvl4pPr>
            <a:lvl5pPr marL="2136324" indent="-237369">
              <a:defRPr>
                <a:solidFill>
                  <a:schemeClr val="tx1"/>
                </a:solidFill>
                <a:latin typeface="Arial" panose="020B0604020202020204" pitchFamily="34" charset="0"/>
                <a:ea typeface="MS PGothic" panose="020B0600070205080204" pitchFamily="34" charset="-128"/>
              </a:defRPr>
            </a:lvl5pPr>
            <a:lvl6pPr marL="2611062" indent="-2373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85801" indent="-2373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560540" indent="-2373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035279" indent="-23736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418E893-3E1C-416D-904F-56B146FAECC2}" type="slidenum">
              <a:rPr lang="en-US" altLang="en-US" smtClean="0"/>
              <a:pPr/>
              <a:t>10</a:t>
            </a:fld>
            <a:endParaRPr lang="en-US" altLang="en-US" smtClean="0"/>
          </a:p>
        </p:txBody>
      </p:sp>
    </p:spTree>
    <p:extLst>
      <p:ext uri="{BB962C8B-B14F-4D97-AF65-F5344CB8AC3E}">
        <p14:creationId xmlns:p14="http://schemas.microsoft.com/office/powerpoint/2010/main" val="213875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Group 103" descr="Group of several flowers across the bottom of the slide"/>
          <p:cNvGrpSpPr/>
          <p:nvPr/>
        </p:nvGrpSpPr>
        <p:grpSpPr bwMode="gray">
          <a:xfrm>
            <a:off x="286013" y="4191000"/>
            <a:ext cx="11616798" cy="2513417"/>
            <a:chOff x="286013" y="4191000"/>
            <a:chExt cx="11616798" cy="2513417"/>
          </a:xfrm>
        </p:grpSpPr>
        <p:sp>
          <p:nvSpPr>
            <p:cNvPr id="8"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gray">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bwMode="gray">
            <a:xfrm rot="20793512">
              <a:off x="445930" y="5452235"/>
              <a:ext cx="365582" cy="421970"/>
              <a:chOff x="1457010" y="1673260"/>
              <a:chExt cx="617538" cy="712788"/>
            </a:xfrm>
          </p:grpSpPr>
          <p:sp>
            <p:nvSpPr>
              <p:cNvPr id="12"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3"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4" name="Freeform 10"/>
            <p:cNvSpPr>
              <a:spLocks/>
            </p:cNvSpPr>
            <p:nvPr/>
          </p:nvSpPr>
          <p:spPr bwMode="gray">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p:cNvSpPr>
              <a:spLocks/>
            </p:cNvSpPr>
            <p:nvPr/>
          </p:nvSpPr>
          <p:spPr bwMode="gray">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p:cNvSpPr>
            <p:nvPr/>
          </p:nvSpPr>
          <p:spPr bwMode="gray">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p:cNvSpPr>
            <p:nvPr/>
          </p:nvSpPr>
          <p:spPr bwMode="gray">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p:cNvSpPr>
            <p:nvPr/>
          </p:nvSpPr>
          <p:spPr bwMode="gray">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grpSp>
          <p:nvGrpSpPr>
            <p:cNvPr id="20" name="Group 19"/>
            <p:cNvGrpSpPr/>
            <p:nvPr/>
          </p:nvGrpSpPr>
          <p:grpSpPr bwMode="gray">
            <a:xfrm>
              <a:off x="749894" y="5783561"/>
              <a:ext cx="325521" cy="364355"/>
              <a:chOff x="2114915" y="2460535"/>
              <a:chExt cx="452438" cy="506413"/>
            </a:xfrm>
          </p:grpSpPr>
          <p:sp>
            <p:nvSpPr>
              <p:cNvPr id="21"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Freeform 30"/>
            <p:cNvSpPr>
              <a:spLocks noEditPoints="1"/>
            </p:cNvSpPr>
            <p:nvPr/>
          </p:nvSpPr>
          <p:spPr bwMode="gray">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31"/>
            <p:cNvSpPr>
              <a:spLocks/>
            </p:cNvSpPr>
            <p:nvPr/>
          </p:nvSpPr>
          <p:spPr bwMode="gray">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4"/>
            <p:cNvSpPr>
              <a:spLocks/>
            </p:cNvSpPr>
            <p:nvPr/>
          </p:nvSpPr>
          <p:spPr bwMode="gray">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3"/>
            <p:cNvSpPr>
              <a:spLocks/>
            </p:cNvSpPr>
            <p:nvPr/>
          </p:nvSpPr>
          <p:spPr bwMode="gray">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4"/>
            <p:cNvSpPr>
              <a:spLocks/>
            </p:cNvSpPr>
            <p:nvPr/>
          </p:nvSpPr>
          <p:spPr bwMode="gray">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75"/>
            <p:cNvSpPr>
              <a:spLocks/>
            </p:cNvSpPr>
            <p:nvPr/>
          </p:nvSpPr>
          <p:spPr bwMode="gray">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76"/>
            <p:cNvSpPr>
              <a:spLocks noChangeShapeType="1"/>
            </p:cNvSpPr>
            <p:nvPr/>
          </p:nvSpPr>
          <p:spPr bwMode="gray">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p:cNvSpPr>
              <a:spLocks/>
            </p:cNvSpPr>
            <p:nvPr/>
          </p:nvSpPr>
          <p:spPr bwMode="gray">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79"/>
            <p:cNvSpPr>
              <a:spLocks/>
            </p:cNvSpPr>
            <p:nvPr/>
          </p:nvSpPr>
          <p:spPr bwMode="gray">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82"/>
            <p:cNvSpPr>
              <a:spLocks/>
            </p:cNvSpPr>
            <p:nvPr/>
          </p:nvSpPr>
          <p:spPr bwMode="gray">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83"/>
            <p:cNvSpPr>
              <a:spLocks/>
            </p:cNvSpPr>
            <p:nvPr/>
          </p:nvSpPr>
          <p:spPr bwMode="gray">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p:cNvSpPr>
              <a:spLocks/>
            </p:cNvSpPr>
            <p:nvPr/>
          </p:nvSpPr>
          <p:spPr bwMode="gray">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80"/>
            <p:cNvSpPr>
              <a:spLocks/>
            </p:cNvSpPr>
            <p:nvPr/>
          </p:nvSpPr>
          <p:spPr bwMode="gray">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Oval 37"/>
            <p:cNvSpPr/>
            <p:nvPr/>
          </p:nvSpPr>
          <p:spPr bwMode="gray">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bwMode="gray">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bwMode="gray">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bwMode="gray">
            <a:xfrm>
              <a:off x="803704" y="4858573"/>
              <a:ext cx="1154448" cy="1149586"/>
              <a:chOff x="4277517" y="3752400"/>
              <a:chExt cx="1154448" cy="1149586"/>
            </a:xfrm>
          </p:grpSpPr>
          <p:sp>
            <p:nvSpPr>
              <p:cNvPr id="42" name="Freeform 41"/>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sp>
          <p:nvSpPr>
            <p:cNvPr id="47"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80"/>
            <p:cNvSpPr>
              <a:spLocks/>
            </p:cNvSpPr>
            <p:nvPr/>
          </p:nvSpPr>
          <p:spPr bwMode="gray">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80"/>
            <p:cNvSpPr>
              <a:spLocks/>
            </p:cNvSpPr>
            <p:nvPr/>
          </p:nvSpPr>
          <p:spPr bwMode="gray">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84"/>
            <p:cNvSpPr>
              <a:spLocks/>
            </p:cNvSpPr>
            <p:nvPr/>
          </p:nvSpPr>
          <p:spPr bwMode="gray">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84"/>
            <p:cNvSpPr>
              <a:spLocks/>
            </p:cNvSpPr>
            <p:nvPr/>
          </p:nvSpPr>
          <p:spPr bwMode="gray">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Oval 51"/>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
            <p:cNvSpPr>
              <a:spLocks/>
            </p:cNvSpPr>
            <p:nvPr/>
          </p:nvSpPr>
          <p:spPr bwMode="gray">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6"/>
            <p:cNvSpPr>
              <a:spLocks noChangeShapeType="1"/>
            </p:cNvSpPr>
            <p:nvPr/>
          </p:nvSpPr>
          <p:spPr bwMode="gray">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gray">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bwMode="gray">
            <a:xfrm rot="806488" flipH="1">
              <a:off x="11377312" y="5452235"/>
              <a:ext cx="365582" cy="421970"/>
              <a:chOff x="1457010" y="1673260"/>
              <a:chExt cx="617538" cy="712788"/>
            </a:xfrm>
          </p:grpSpPr>
          <p:sp>
            <p:nvSpPr>
              <p:cNvPr id="57"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58"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59" name="Freeform 10"/>
            <p:cNvSpPr>
              <a:spLocks/>
            </p:cNvSpPr>
            <p:nvPr/>
          </p:nvSpPr>
          <p:spPr bwMode="gray">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23"/>
            <p:cNvSpPr>
              <a:spLocks/>
            </p:cNvSpPr>
            <p:nvPr/>
          </p:nvSpPr>
          <p:spPr bwMode="gray">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4"/>
            <p:cNvSpPr>
              <a:spLocks/>
            </p:cNvSpPr>
            <p:nvPr/>
          </p:nvSpPr>
          <p:spPr bwMode="gray">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2" name="Freeform 25"/>
            <p:cNvSpPr>
              <a:spLocks/>
            </p:cNvSpPr>
            <p:nvPr/>
          </p:nvSpPr>
          <p:spPr bwMode="gray">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3" name="Freeform 26"/>
            <p:cNvSpPr>
              <a:spLocks/>
            </p:cNvSpPr>
            <p:nvPr/>
          </p:nvSpPr>
          <p:spPr bwMode="gray">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27"/>
            <p:cNvSpPr>
              <a:spLocks/>
            </p:cNvSpPr>
            <p:nvPr/>
          </p:nvSpPr>
          <p:spPr bwMode="gray">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grpSp>
          <p:nvGrpSpPr>
            <p:cNvPr id="65" name="Group 64"/>
            <p:cNvGrpSpPr/>
            <p:nvPr/>
          </p:nvGrpSpPr>
          <p:grpSpPr bwMode="gray">
            <a:xfrm flipH="1">
              <a:off x="11113409" y="5783561"/>
              <a:ext cx="325521" cy="364355"/>
              <a:chOff x="2114915" y="2460535"/>
              <a:chExt cx="452438" cy="506413"/>
            </a:xfrm>
          </p:grpSpPr>
          <p:sp>
            <p:nvSpPr>
              <p:cNvPr id="66"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8" name="Freeform 30"/>
            <p:cNvSpPr>
              <a:spLocks noEditPoints="1"/>
            </p:cNvSpPr>
            <p:nvPr/>
          </p:nvSpPr>
          <p:spPr bwMode="gray">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31"/>
            <p:cNvSpPr>
              <a:spLocks/>
            </p:cNvSpPr>
            <p:nvPr/>
          </p:nvSpPr>
          <p:spPr bwMode="gray">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2"/>
            <p:cNvSpPr>
              <a:spLocks/>
            </p:cNvSpPr>
            <p:nvPr/>
          </p:nvSpPr>
          <p:spPr bwMode="gray">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
            <p:cNvSpPr>
              <a:spLocks/>
            </p:cNvSpPr>
            <p:nvPr/>
          </p:nvSpPr>
          <p:spPr bwMode="gray">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
            <p:cNvSpPr>
              <a:spLocks/>
            </p:cNvSpPr>
            <p:nvPr/>
          </p:nvSpPr>
          <p:spPr bwMode="gray">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gray">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gray">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gray">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76"/>
            <p:cNvSpPr>
              <a:spLocks noChangeShapeType="1"/>
            </p:cNvSpPr>
            <p:nvPr/>
          </p:nvSpPr>
          <p:spPr bwMode="gray">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8"/>
            <p:cNvSpPr>
              <a:spLocks/>
            </p:cNvSpPr>
            <p:nvPr/>
          </p:nvSpPr>
          <p:spPr bwMode="gray">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79"/>
            <p:cNvSpPr>
              <a:spLocks/>
            </p:cNvSpPr>
            <p:nvPr/>
          </p:nvSpPr>
          <p:spPr bwMode="gray">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82"/>
            <p:cNvSpPr>
              <a:spLocks/>
            </p:cNvSpPr>
            <p:nvPr/>
          </p:nvSpPr>
          <p:spPr bwMode="gray">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p:cNvSpPr>
            <p:nvPr/>
          </p:nvSpPr>
          <p:spPr bwMode="gray">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p:cNvSpPr>
              <a:spLocks/>
            </p:cNvSpPr>
            <p:nvPr/>
          </p:nvSpPr>
          <p:spPr bwMode="gray">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p:cNvSpPr>
            <p:nvPr/>
          </p:nvSpPr>
          <p:spPr bwMode="gray">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3" name="Oval 82"/>
            <p:cNvSpPr/>
            <p:nvPr/>
          </p:nvSpPr>
          <p:spPr bwMode="gray">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bwMode="gray">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bwMode="gray">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bwMode="gray">
            <a:xfrm flipH="1">
              <a:off x="10230672" y="4858573"/>
              <a:ext cx="1154448" cy="1149586"/>
              <a:chOff x="4277517" y="3752400"/>
              <a:chExt cx="1154448" cy="1149586"/>
            </a:xfrm>
          </p:grpSpPr>
          <p:sp>
            <p:nvSpPr>
              <p:cNvPr id="87" name="Freeform 8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0"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1"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sp>
          <p:nvSpPr>
            <p:cNvPr id="92" name="Freeform 32"/>
            <p:cNvSpPr>
              <a:spLocks/>
            </p:cNvSpPr>
            <p:nvPr/>
          </p:nvSpPr>
          <p:spPr bwMode="gray">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3" name="Freeform 80"/>
            <p:cNvSpPr>
              <a:spLocks/>
            </p:cNvSpPr>
            <p:nvPr/>
          </p:nvSpPr>
          <p:spPr bwMode="gray">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4" name="Freeform 80"/>
            <p:cNvSpPr>
              <a:spLocks/>
            </p:cNvSpPr>
            <p:nvPr/>
          </p:nvSpPr>
          <p:spPr bwMode="gray">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5" name="Freeform 84"/>
            <p:cNvSpPr>
              <a:spLocks/>
            </p:cNvSpPr>
            <p:nvPr/>
          </p:nvSpPr>
          <p:spPr bwMode="gray">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6" name="Freeform 84"/>
            <p:cNvSpPr>
              <a:spLocks/>
            </p:cNvSpPr>
            <p:nvPr/>
          </p:nvSpPr>
          <p:spPr bwMode="gray">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7" name="Oval 96"/>
            <p:cNvSpPr/>
            <p:nvPr/>
          </p:nvSpPr>
          <p:spPr bwMode="gray">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bwMode="gray">
            <a:xfrm>
              <a:off x="4803790" y="5319186"/>
              <a:ext cx="2690707" cy="1385231"/>
              <a:chOff x="5184534" y="1125344"/>
              <a:chExt cx="2690707" cy="1385231"/>
            </a:xfrm>
          </p:grpSpPr>
          <p:sp>
            <p:nvSpPr>
              <p:cNvPr id="99" name="Freeform 67"/>
              <p:cNvSpPr>
                <a:spLocks/>
              </p:cNvSpPr>
              <p:nvPr/>
            </p:nvSpPr>
            <p:spPr bwMode="gray">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0" name="Freeform 67"/>
              <p:cNvSpPr>
                <a:spLocks/>
              </p:cNvSpPr>
              <p:nvPr/>
            </p:nvSpPr>
            <p:spPr bwMode="gray">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1" name="Freeform 105"/>
              <p:cNvSpPr>
                <a:spLocks/>
              </p:cNvSpPr>
              <p:nvPr/>
            </p:nvSpPr>
            <p:spPr bwMode="gray">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p:cNvSpPr>
                <a:spLocks/>
              </p:cNvSpPr>
              <p:nvPr/>
            </p:nvSpPr>
            <p:spPr bwMode="gray">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103" name="Freeform 106"/>
              <p:cNvSpPr>
                <a:spLocks/>
              </p:cNvSpPr>
              <p:nvPr/>
            </p:nvSpPr>
            <p:spPr bwMode="gray">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p:nvPr>
        </p:nvSpPr>
        <p:spPr>
          <a:xfrm>
            <a:off x="1524000" y="1005840"/>
            <a:ext cx="9144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524000" y="3719568"/>
            <a:ext cx="9144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066065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45382351-2B30-46E5-A798-60173F4F8A53}" type="datetimeFigureOut">
              <a:rPr lang="en-CA" smtClean="0"/>
              <a:t>2023-10-17</a:t>
            </a:fld>
            <a:endParaRPr lang="en-CA"/>
          </a:p>
        </p:txBody>
      </p:sp>
      <p:sp>
        <p:nvSpPr>
          <p:cNvPr id="6" name="Slide Number Placeholder 5"/>
          <p:cNvSpPr>
            <a:spLocks noGrp="1"/>
          </p:cNvSpPr>
          <p:nvPr>
            <p:ph type="sldNum" sz="quarter" idx="12"/>
          </p:nvPr>
        </p:nvSpPr>
        <p:spPr/>
        <p:txBody>
          <a:bodyPr/>
          <a:lstStyle/>
          <a:p>
            <a:fld id="{62F3E1C9-631A-46BF-8B47-A06FFCA62472}" type="slidenum">
              <a:rPr lang="en-CA" smtClean="0"/>
              <a:t>‹#›</a:t>
            </a:fld>
            <a:endParaRPr lang="en-CA"/>
          </a:p>
        </p:txBody>
      </p:sp>
    </p:spTree>
    <p:extLst>
      <p:ext uri="{BB962C8B-B14F-4D97-AF65-F5344CB8AC3E}">
        <p14:creationId xmlns:p14="http://schemas.microsoft.com/office/powerpoint/2010/main" val="15786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0" y="567651"/>
            <a:ext cx="1645920" cy="5452149"/>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567652"/>
            <a:ext cx="7315200" cy="545214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45382351-2B30-46E5-A798-60173F4F8A53}" type="datetimeFigureOut">
              <a:rPr lang="en-CA" smtClean="0"/>
              <a:t>2023-10-17</a:t>
            </a:fld>
            <a:endParaRPr lang="en-CA"/>
          </a:p>
        </p:txBody>
      </p:sp>
      <p:sp>
        <p:nvSpPr>
          <p:cNvPr id="6" name="Slide Number Placeholder 5"/>
          <p:cNvSpPr>
            <a:spLocks noGrp="1"/>
          </p:cNvSpPr>
          <p:nvPr>
            <p:ph type="sldNum" sz="quarter" idx="12"/>
          </p:nvPr>
        </p:nvSpPr>
        <p:spPr/>
        <p:txBody>
          <a:bodyPr/>
          <a:lstStyle/>
          <a:p>
            <a:fld id="{62F3E1C9-631A-46BF-8B47-A06FFCA62472}" type="slidenum">
              <a:rPr lang="en-CA" smtClean="0"/>
              <a:t>‹#›</a:t>
            </a:fld>
            <a:endParaRPr lang="en-CA"/>
          </a:p>
        </p:txBody>
      </p:sp>
    </p:spTree>
    <p:extLst>
      <p:ext uri="{BB962C8B-B14F-4D97-AF65-F5344CB8AC3E}">
        <p14:creationId xmlns:p14="http://schemas.microsoft.com/office/powerpoint/2010/main" val="126157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45382351-2B30-46E5-A798-60173F4F8A53}" type="datetimeFigureOut">
              <a:rPr lang="en-CA" smtClean="0"/>
              <a:t>2023-10-17</a:t>
            </a:fld>
            <a:endParaRPr lang="en-CA"/>
          </a:p>
        </p:txBody>
      </p:sp>
      <p:sp>
        <p:nvSpPr>
          <p:cNvPr id="6" name="Slide Number Placeholder 5"/>
          <p:cNvSpPr>
            <a:spLocks noGrp="1"/>
          </p:cNvSpPr>
          <p:nvPr>
            <p:ph type="sldNum" sz="quarter" idx="12"/>
          </p:nvPr>
        </p:nvSpPr>
        <p:spPr/>
        <p:txBody>
          <a:bodyPr/>
          <a:lstStyle/>
          <a:p>
            <a:fld id="{62F3E1C9-631A-46BF-8B47-A06FFCA62472}" type="slidenum">
              <a:rPr lang="en-CA" smtClean="0"/>
              <a:t>‹#›</a:t>
            </a:fld>
            <a:endParaRPr lang="en-CA"/>
          </a:p>
        </p:txBody>
      </p:sp>
    </p:spTree>
    <p:extLst>
      <p:ext uri="{BB962C8B-B14F-4D97-AF65-F5344CB8AC3E}">
        <p14:creationId xmlns:p14="http://schemas.microsoft.com/office/powerpoint/2010/main" val="57721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4" name="Group 83" descr="Group of flowers on the left side of slide"/>
          <p:cNvGrpSpPr/>
          <p:nvPr/>
        </p:nvGrpSpPr>
        <p:grpSpPr bwMode="gray">
          <a:xfrm>
            <a:off x="-111192" y="56187"/>
            <a:ext cx="1187090" cy="6801813"/>
            <a:chOff x="-111192" y="56187"/>
            <a:chExt cx="1187090" cy="6801813"/>
          </a:xfrm>
        </p:grpSpPr>
        <p:sp>
          <p:nvSpPr>
            <p:cNvPr id="7" name="Freeform 6"/>
            <p:cNvSpPr>
              <a:spLocks/>
            </p:cNvSpPr>
            <p:nvPr/>
          </p:nvSpPr>
          <p:spPr bwMode="gray">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Oval 33"/>
            <p:cNvSpPr>
              <a:spLocks noChangeArrowheads="1"/>
            </p:cNvSpPr>
            <p:nvPr/>
          </p:nvSpPr>
          <p:spPr bwMode="gray">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bwMode="gray">
            <a:xfrm rot="21351673">
              <a:off x="188910" y="3285460"/>
              <a:ext cx="886988" cy="656333"/>
              <a:chOff x="452438" y="3540125"/>
              <a:chExt cx="750888" cy="555625"/>
            </a:xfrm>
          </p:grpSpPr>
          <p:sp>
            <p:nvSpPr>
              <p:cNvPr id="10" name="Freeform 9"/>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2" name="Freeform 11"/>
            <p:cNvSpPr>
              <a:spLocks/>
            </p:cNvSpPr>
            <p:nvPr/>
          </p:nvSpPr>
          <p:spPr bwMode="gray">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gray">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14" name="Freeform 13"/>
            <p:cNvSpPr>
              <a:spLocks/>
            </p:cNvSpPr>
            <p:nvPr/>
          </p:nvSpPr>
          <p:spPr bwMode="gray">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gray">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gray">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gray">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Oval 33"/>
            <p:cNvSpPr>
              <a:spLocks noChangeArrowheads="1"/>
            </p:cNvSpPr>
            <p:nvPr/>
          </p:nvSpPr>
          <p:spPr bwMode="gray">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20" name="Freeform 19"/>
            <p:cNvSpPr/>
            <p:nvPr/>
          </p:nvSpPr>
          <p:spPr bwMode="gray">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9"/>
            <p:cNvSpPr>
              <a:spLocks/>
            </p:cNvSpPr>
            <p:nvPr/>
          </p:nvSpPr>
          <p:spPr bwMode="gray">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p:nvPr/>
          </p:nvSpPr>
          <p:spPr bwMode="gray">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bwMode="gray">
            <a:xfrm rot="399179" flipH="1">
              <a:off x="322913" y="912037"/>
              <a:ext cx="740803" cy="743600"/>
              <a:chOff x="2051052" y="5522596"/>
              <a:chExt cx="892175" cy="895542"/>
            </a:xfrm>
          </p:grpSpPr>
          <p:sp>
            <p:nvSpPr>
              <p:cNvPr id="24"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Oval 28"/>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29"/>
            <p:cNvSpPr>
              <a:spLocks/>
            </p:cNvSpPr>
            <p:nvPr/>
          </p:nvSpPr>
          <p:spPr bwMode="gray">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p:nvPr/>
          </p:nvSpPr>
          <p:spPr bwMode="gray">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bwMode="gray">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bwMode="gray">
            <a:xfrm rot="16304340" flipH="1">
              <a:off x="178634" y="4276817"/>
              <a:ext cx="888787" cy="885044"/>
              <a:chOff x="4277517" y="3752400"/>
              <a:chExt cx="1154448" cy="1149586"/>
            </a:xfrm>
          </p:grpSpPr>
          <p:sp>
            <p:nvSpPr>
              <p:cNvPr id="34" name="Freeform 33"/>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grpSp>
      <p:grpSp>
        <p:nvGrpSpPr>
          <p:cNvPr id="83" name="Group 82" descr="Group of flowers on the right side of slide"/>
          <p:cNvGrpSpPr/>
          <p:nvPr/>
        </p:nvGrpSpPr>
        <p:grpSpPr bwMode="gray">
          <a:xfrm>
            <a:off x="10666412" y="2618021"/>
            <a:ext cx="1376735" cy="4239979"/>
            <a:chOff x="10666412" y="2618021"/>
            <a:chExt cx="1376735" cy="4239979"/>
          </a:xfrm>
        </p:grpSpPr>
        <p:sp>
          <p:nvSpPr>
            <p:cNvPr id="82" name="Freeform 13"/>
            <p:cNvSpPr>
              <a:spLocks noEditPoints="1"/>
            </p:cNvSpPr>
            <p:nvPr/>
          </p:nvSpPr>
          <p:spPr bwMode="gray">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3"/>
            <p:cNvSpPr>
              <a:spLocks/>
            </p:cNvSpPr>
            <p:nvPr/>
          </p:nvSpPr>
          <p:spPr bwMode="gray">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7"/>
            <p:cNvSpPr>
              <a:spLocks/>
            </p:cNvSpPr>
            <p:nvPr/>
          </p:nvSpPr>
          <p:spPr bwMode="gray">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43" name="Freeform 5"/>
            <p:cNvSpPr>
              <a:spLocks/>
            </p:cNvSpPr>
            <p:nvPr/>
          </p:nvSpPr>
          <p:spPr bwMode="gray">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6"/>
            <p:cNvSpPr>
              <a:spLocks noChangeShapeType="1"/>
            </p:cNvSpPr>
            <p:nvPr/>
          </p:nvSpPr>
          <p:spPr bwMode="gray">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p:nvSpPr>
          <p:spPr bwMode="gray">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a:p>
          </p:txBody>
        </p:sp>
        <p:sp>
          <p:nvSpPr>
            <p:cNvPr id="46" name="Freeform 25"/>
            <p:cNvSpPr>
              <a:spLocks/>
            </p:cNvSpPr>
            <p:nvPr/>
          </p:nvSpPr>
          <p:spPr bwMode="gray">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26"/>
            <p:cNvSpPr>
              <a:spLocks/>
            </p:cNvSpPr>
            <p:nvPr/>
          </p:nvSpPr>
          <p:spPr bwMode="gray">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p:cNvSpPr>
            <p:nvPr/>
          </p:nvSpPr>
          <p:spPr bwMode="gray">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p:nvSpPr>
          <p:spPr bwMode="gray">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gray">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gray">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76"/>
            <p:cNvSpPr>
              <a:spLocks noChangeShapeType="1"/>
            </p:cNvSpPr>
            <p:nvPr/>
          </p:nvSpPr>
          <p:spPr bwMode="gray">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8"/>
            <p:cNvSpPr>
              <a:spLocks/>
            </p:cNvSpPr>
            <p:nvPr/>
          </p:nvSpPr>
          <p:spPr bwMode="gray">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79"/>
            <p:cNvSpPr>
              <a:spLocks/>
            </p:cNvSpPr>
            <p:nvPr/>
          </p:nvSpPr>
          <p:spPr bwMode="gray">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82"/>
            <p:cNvSpPr>
              <a:spLocks/>
            </p:cNvSpPr>
            <p:nvPr/>
          </p:nvSpPr>
          <p:spPr bwMode="gray">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84"/>
            <p:cNvSpPr>
              <a:spLocks/>
            </p:cNvSpPr>
            <p:nvPr/>
          </p:nvSpPr>
          <p:spPr bwMode="gray">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80"/>
            <p:cNvSpPr>
              <a:spLocks/>
            </p:cNvSpPr>
            <p:nvPr/>
          </p:nvSpPr>
          <p:spPr bwMode="gray">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84"/>
            <p:cNvSpPr>
              <a:spLocks/>
            </p:cNvSpPr>
            <p:nvPr/>
          </p:nvSpPr>
          <p:spPr bwMode="gray">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p:nvPr/>
          </p:nvGrpSpPr>
          <p:grpSpPr bwMode="gray">
            <a:xfrm rot="21311827">
              <a:off x="11197677" y="5664822"/>
              <a:ext cx="407354" cy="408816"/>
              <a:chOff x="11057071" y="5480091"/>
              <a:chExt cx="473402" cy="475102"/>
            </a:xfrm>
          </p:grpSpPr>
          <p:sp>
            <p:nvSpPr>
              <p:cNvPr id="65" name="Freeform 83"/>
              <p:cNvSpPr>
                <a:spLocks/>
              </p:cNvSpPr>
              <p:nvPr/>
            </p:nvSpPr>
            <p:spPr bwMode="gray">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0"/>
              <p:cNvSpPr>
                <a:spLocks/>
              </p:cNvSpPr>
              <p:nvPr/>
            </p:nvSpPr>
            <p:spPr bwMode="gray">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84"/>
              <p:cNvSpPr>
                <a:spLocks/>
              </p:cNvSpPr>
              <p:nvPr/>
            </p:nvSpPr>
            <p:spPr bwMode="gray">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bwMode="gray">
            <a:xfrm rot="21311827">
              <a:off x="10666412" y="5053297"/>
              <a:ext cx="643645" cy="641225"/>
              <a:chOff x="10472909" y="4641517"/>
              <a:chExt cx="895542" cy="892175"/>
            </a:xfrm>
          </p:grpSpPr>
          <p:sp>
            <p:nvSpPr>
              <p:cNvPr id="61" name="Freeform 32"/>
              <p:cNvSpPr>
                <a:spLocks/>
              </p:cNvSpPr>
              <p:nvPr/>
            </p:nvSpPr>
            <p:spPr bwMode="gray">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
              <p:cNvSpPr>
                <a:spLocks/>
              </p:cNvSpPr>
              <p:nvPr/>
            </p:nvSpPr>
            <p:spPr bwMode="gray">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p:nvSpPr>
            <p:spPr bwMode="gray">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Oval 63"/>
              <p:cNvSpPr/>
              <p:nvPr/>
            </p:nvSpPr>
            <p:spPr bwMode="gray">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a:xfrm>
            <a:off x="1524000" y="1709738"/>
            <a:ext cx="9144000" cy="2862262"/>
          </a:xfrm>
        </p:spPr>
        <p:txBody>
          <a:bodyPr anchor="b">
            <a:normAutofit/>
          </a:bodyPr>
          <a:lstStyle>
            <a:lvl1pPr>
              <a:defRPr sz="5200"/>
            </a:lvl1pPr>
          </a:lstStyle>
          <a:p>
            <a:r>
              <a:rPr lang="en-US" smtClean="0"/>
              <a:t>Click to edit Master title style</a:t>
            </a:r>
            <a:endParaRPr lang="en-US"/>
          </a:p>
        </p:txBody>
      </p:sp>
      <p:sp>
        <p:nvSpPr>
          <p:cNvPr id="3" name="Text Placeholder 2"/>
          <p:cNvSpPr>
            <a:spLocks noGrp="1"/>
          </p:cNvSpPr>
          <p:nvPr>
            <p:ph type="body" idx="1"/>
          </p:nvPr>
        </p:nvSpPr>
        <p:spPr>
          <a:xfrm>
            <a:off x="1524000" y="4589463"/>
            <a:ext cx="9144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87018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CA"/>
          </a:p>
        </p:txBody>
      </p:sp>
      <p:sp>
        <p:nvSpPr>
          <p:cNvPr id="5" name="Date Placeholder 4"/>
          <p:cNvSpPr>
            <a:spLocks noGrp="1"/>
          </p:cNvSpPr>
          <p:nvPr>
            <p:ph type="dt" sz="half" idx="10"/>
          </p:nvPr>
        </p:nvSpPr>
        <p:spPr/>
        <p:txBody>
          <a:bodyPr/>
          <a:lstStyle/>
          <a:p>
            <a:fld id="{45382351-2B30-46E5-A798-60173F4F8A53}" type="datetimeFigureOut">
              <a:rPr lang="en-CA" smtClean="0"/>
              <a:t>2023-10-17</a:t>
            </a:fld>
            <a:endParaRPr lang="en-CA"/>
          </a:p>
        </p:txBody>
      </p:sp>
      <p:sp>
        <p:nvSpPr>
          <p:cNvPr id="7" name="Slide Number Placeholder 6"/>
          <p:cNvSpPr>
            <a:spLocks noGrp="1"/>
          </p:cNvSpPr>
          <p:nvPr>
            <p:ph type="sldNum" sz="quarter" idx="12"/>
          </p:nvPr>
        </p:nvSpPr>
        <p:spPr/>
        <p:txBody>
          <a:bodyPr/>
          <a:lstStyle/>
          <a:p>
            <a:fld id="{62F3E1C9-631A-46BF-8B47-A06FFCA62472}" type="slidenum">
              <a:rPr lang="en-CA" smtClean="0"/>
              <a:t>‹#›</a:t>
            </a:fld>
            <a:endParaRPr lang="en-CA"/>
          </a:p>
        </p:txBody>
      </p:sp>
    </p:spTree>
    <p:extLst>
      <p:ext uri="{BB962C8B-B14F-4D97-AF65-F5344CB8AC3E}">
        <p14:creationId xmlns:p14="http://schemas.microsoft.com/office/powerpoint/2010/main" val="418161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400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CA"/>
          </a:p>
        </p:txBody>
      </p:sp>
      <p:sp>
        <p:nvSpPr>
          <p:cNvPr id="7" name="Date Placeholder 6"/>
          <p:cNvSpPr>
            <a:spLocks noGrp="1"/>
          </p:cNvSpPr>
          <p:nvPr>
            <p:ph type="dt" sz="half" idx="10"/>
          </p:nvPr>
        </p:nvSpPr>
        <p:spPr/>
        <p:txBody>
          <a:bodyPr/>
          <a:lstStyle/>
          <a:p>
            <a:fld id="{45382351-2B30-46E5-A798-60173F4F8A53}" type="datetimeFigureOut">
              <a:rPr lang="en-CA" smtClean="0"/>
              <a:t>2023-10-17</a:t>
            </a:fld>
            <a:endParaRPr lang="en-CA"/>
          </a:p>
        </p:txBody>
      </p:sp>
      <p:sp>
        <p:nvSpPr>
          <p:cNvPr id="9" name="Slide Number Placeholder 8"/>
          <p:cNvSpPr>
            <a:spLocks noGrp="1"/>
          </p:cNvSpPr>
          <p:nvPr>
            <p:ph type="sldNum" sz="quarter" idx="12"/>
          </p:nvPr>
        </p:nvSpPr>
        <p:spPr/>
        <p:txBody>
          <a:bodyPr/>
          <a:lstStyle/>
          <a:p>
            <a:fld id="{62F3E1C9-631A-46BF-8B47-A06FFCA62472}" type="slidenum">
              <a:rPr lang="en-CA" smtClean="0"/>
              <a:t>‹#›</a:t>
            </a:fld>
            <a:endParaRPr lang="en-CA"/>
          </a:p>
        </p:txBody>
      </p:sp>
    </p:spTree>
    <p:extLst>
      <p:ext uri="{BB962C8B-B14F-4D97-AF65-F5344CB8AC3E}">
        <p14:creationId xmlns:p14="http://schemas.microsoft.com/office/powerpoint/2010/main" val="237980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CA"/>
          </a:p>
        </p:txBody>
      </p:sp>
      <p:sp>
        <p:nvSpPr>
          <p:cNvPr id="3" name="Date Placeholder 2"/>
          <p:cNvSpPr>
            <a:spLocks noGrp="1"/>
          </p:cNvSpPr>
          <p:nvPr>
            <p:ph type="dt" sz="half" idx="10"/>
          </p:nvPr>
        </p:nvSpPr>
        <p:spPr/>
        <p:txBody>
          <a:bodyPr/>
          <a:lstStyle/>
          <a:p>
            <a:fld id="{45382351-2B30-46E5-A798-60173F4F8A53}" type="datetimeFigureOut">
              <a:rPr lang="en-CA" smtClean="0"/>
              <a:t>2023-10-17</a:t>
            </a:fld>
            <a:endParaRPr lang="en-CA"/>
          </a:p>
        </p:txBody>
      </p:sp>
      <p:sp>
        <p:nvSpPr>
          <p:cNvPr id="5" name="Slide Number Placeholder 4"/>
          <p:cNvSpPr>
            <a:spLocks noGrp="1"/>
          </p:cNvSpPr>
          <p:nvPr>
            <p:ph type="sldNum" sz="quarter" idx="12"/>
          </p:nvPr>
        </p:nvSpPr>
        <p:spPr/>
        <p:txBody>
          <a:bodyPr/>
          <a:lstStyle/>
          <a:p>
            <a:fld id="{62F3E1C9-631A-46BF-8B47-A06FFCA62472}" type="slidenum">
              <a:rPr lang="en-CA" smtClean="0"/>
              <a:t>‹#›</a:t>
            </a:fld>
            <a:endParaRPr lang="en-CA"/>
          </a:p>
        </p:txBody>
      </p:sp>
    </p:spTree>
    <p:extLst>
      <p:ext uri="{BB962C8B-B14F-4D97-AF65-F5344CB8AC3E}">
        <p14:creationId xmlns:p14="http://schemas.microsoft.com/office/powerpoint/2010/main" val="393982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CA"/>
          </a:p>
        </p:txBody>
      </p:sp>
      <p:sp>
        <p:nvSpPr>
          <p:cNvPr id="2" name="Date Placeholder 1"/>
          <p:cNvSpPr>
            <a:spLocks noGrp="1"/>
          </p:cNvSpPr>
          <p:nvPr>
            <p:ph type="dt" sz="half" idx="10"/>
          </p:nvPr>
        </p:nvSpPr>
        <p:spPr/>
        <p:txBody>
          <a:bodyPr/>
          <a:lstStyle/>
          <a:p>
            <a:fld id="{45382351-2B30-46E5-A798-60173F4F8A53}" type="datetimeFigureOut">
              <a:rPr lang="en-CA" smtClean="0"/>
              <a:t>2023-10-17</a:t>
            </a:fld>
            <a:endParaRPr lang="en-CA"/>
          </a:p>
        </p:txBody>
      </p:sp>
      <p:sp>
        <p:nvSpPr>
          <p:cNvPr id="4" name="Slide Number Placeholder 3"/>
          <p:cNvSpPr>
            <a:spLocks noGrp="1"/>
          </p:cNvSpPr>
          <p:nvPr>
            <p:ph type="sldNum" sz="quarter" idx="12"/>
          </p:nvPr>
        </p:nvSpPr>
        <p:spPr/>
        <p:txBody>
          <a:bodyPr/>
          <a:lstStyle/>
          <a:p>
            <a:fld id="{62F3E1C9-631A-46BF-8B47-A06FFCA62472}" type="slidenum">
              <a:rPr lang="en-CA" smtClean="0"/>
              <a:t>‹#›</a:t>
            </a:fld>
            <a:endParaRPr lang="en-CA"/>
          </a:p>
        </p:txBody>
      </p:sp>
    </p:spTree>
    <p:extLst>
      <p:ext uri="{BB962C8B-B14F-4D97-AF65-F5344CB8AC3E}">
        <p14:creationId xmlns:p14="http://schemas.microsoft.com/office/powerpoint/2010/main" val="341132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6440"/>
            <a:ext cx="3200400" cy="2194560"/>
          </a:xfrm>
        </p:spPr>
        <p:txBody>
          <a:bodyPr anchor="b">
            <a:normAutofit/>
          </a:bodyPr>
          <a:lstStyle>
            <a:lvl1pPr>
              <a:defRPr sz="3400"/>
            </a:lvl1pPr>
          </a:lstStyle>
          <a:p>
            <a:r>
              <a:rPr lang="en-US" smtClean="0"/>
              <a:t>Click to edit Master title style</a:t>
            </a:r>
            <a:endParaRPr lang="en-US"/>
          </a:p>
        </p:txBody>
      </p:sp>
      <p:sp>
        <p:nvSpPr>
          <p:cNvPr id="3" name="Content Placeholder 2"/>
          <p:cNvSpPr>
            <a:spLocks noGrp="1"/>
          </p:cNvSpPr>
          <p:nvPr>
            <p:ph idx="1"/>
          </p:nvPr>
        </p:nvSpPr>
        <p:spPr>
          <a:xfrm>
            <a:off x="838200" y="838200"/>
            <a:ext cx="64008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7724" y="4258426"/>
            <a:ext cx="3203448"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CA"/>
          </a:p>
        </p:txBody>
      </p:sp>
      <p:sp>
        <p:nvSpPr>
          <p:cNvPr id="5" name="Date Placeholder 4"/>
          <p:cNvSpPr>
            <a:spLocks noGrp="1"/>
          </p:cNvSpPr>
          <p:nvPr>
            <p:ph type="dt" sz="half" idx="10"/>
          </p:nvPr>
        </p:nvSpPr>
        <p:spPr/>
        <p:txBody>
          <a:bodyPr/>
          <a:lstStyle/>
          <a:p>
            <a:fld id="{45382351-2B30-46E5-A798-60173F4F8A53}" type="datetimeFigureOut">
              <a:rPr lang="en-CA" smtClean="0"/>
              <a:t>2023-10-17</a:t>
            </a:fld>
            <a:endParaRPr lang="en-CA"/>
          </a:p>
        </p:txBody>
      </p:sp>
      <p:sp>
        <p:nvSpPr>
          <p:cNvPr id="7" name="Slide Number Placeholder 6"/>
          <p:cNvSpPr>
            <a:spLocks noGrp="1"/>
          </p:cNvSpPr>
          <p:nvPr>
            <p:ph type="sldNum" sz="quarter" idx="12"/>
          </p:nvPr>
        </p:nvSpPr>
        <p:spPr/>
        <p:txBody>
          <a:bodyPr/>
          <a:lstStyle/>
          <a:p>
            <a:fld id="{62F3E1C9-631A-46BF-8B47-A06FFCA62472}" type="slidenum">
              <a:rPr lang="en-CA" smtClean="0"/>
              <a:t>‹#›</a:t>
            </a:fld>
            <a:endParaRPr lang="en-CA"/>
          </a:p>
        </p:txBody>
      </p:sp>
    </p:spTree>
    <p:extLst>
      <p:ext uri="{BB962C8B-B14F-4D97-AF65-F5344CB8AC3E}">
        <p14:creationId xmlns:p14="http://schemas.microsoft.com/office/powerpoint/2010/main" val="408279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3392"/>
            <a:ext cx="3200400" cy="2194560"/>
          </a:xfrm>
        </p:spPr>
        <p:txBody>
          <a:bodyPr anchor="b">
            <a:normAutofit/>
          </a:bodyPr>
          <a:lstStyle>
            <a:lvl1pPr>
              <a:defRPr sz="34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699248" y="4255008"/>
            <a:ext cx="32004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CA"/>
          </a:p>
        </p:txBody>
      </p:sp>
      <p:sp>
        <p:nvSpPr>
          <p:cNvPr id="5" name="Date Placeholder 4"/>
          <p:cNvSpPr>
            <a:spLocks noGrp="1"/>
          </p:cNvSpPr>
          <p:nvPr>
            <p:ph type="dt" sz="half" idx="10"/>
          </p:nvPr>
        </p:nvSpPr>
        <p:spPr/>
        <p:txBody>
          <a:bodyPr/>
          <a:lstStyle/>
          <a:p>
            <a:fld id="{45382351-2B30-46E5-A798-60173F4F8A53}" type="datetimeFigureOut">
              <a:rPr lang="en-CA" smtClean="0"/>
              <a:t>2023-10-17</a:t>
            </a:fld>
            <a:endParaRPr lang="en-CA"/>
          </a:p>
        </p:txBody>
      </p:sp>
      <p:sp>
        <p:nvSpPr>
          <p:cNvPr id="7" name="Slide Number Placeholder 6"/>
          <p:cNvSpPr>
            <a:spLocks noGrp="1"/>
          </p:cNvSpPr>
          <p:nvPr>
            <p:ph type="sldNum" sz="quarter" idx="12"/>
          </p:nvPr>
        </p:nvSpPr>
        <p:spPr/>
        <p:txBody>
          <a:bodyPr/>
          <a:lstStyle/>
          <a:p>
            <a:fld id="{62F3E1C9-631A-46BF-8B47-A06FFCA62472}" type="slidenum">
              <a:rPr lang="en-CA" smtClean="0"/>
              <a:t>‹#›</a:t>
            </a:fld>
            <a:endParaRPr lang="en-CA"/>
          </a:p>
        </p:txBody>
      </p:sp>
    </p:spTree>
    <p:extLst>
      <p:ext uri="{BB962C8B-B14F-4D97-AF65-F5344CB8AC3E}">
        <p14:creationId xmlns:p14="http://schemas.microsoft.com/office/powerpoint/2010/main" val="138214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Group 62" descr="Single flower on the right side of slide"/>
          <p:cNvGrpSpPr/>
          <p:nvPr/>
        </p:nvGrpSpPr>
        <p:grpSpPr bwMode="gray">
          <a:xfrm>
            <a:off x="11123612" y="4051301"/>
            <a:ext cx="965215" cy="2807461"/>
            <a:chOff x="11123612" y="4051301"/>
            <a:chExt cx="965215" cy="2807461"/>
          </a:xfrm>
        </p:grpSpPr>
        <p:sp>
          <p:nvSpPr>
            <p:cNvPr id="38" name="Freeform 44"/>
            <p:cNvSpPr>
              <a:spLocks/>
            </p:cNvSpPr>
            <p:nvPr userDrawn="1"/>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45"/>
            <p:cNvSpPr>
              <a:spLocks noChangeShapeType="1"/>
            </p:cNvSpPr>
            <p:nvPr userDrawn="1"/>
          </p:nvSpPr>
          <p:spPr bwMode="gray">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userDrawn="1"/>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userDrawn="1"/>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userDrawn="1"/>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userDrawn="1"/>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userDrawn="1"/>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userDrawn="1"/>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descr="Group of flowers on the left side of slide"/>
          <p:cNvGrpSpPr/>
          <p:nvPr/>
        </p:nvGrpSpPr>
        <p:grpSpPr bwMode="gray">
          <a:xfrm>
            <a:off x="44450" y="1370013"/>
            <a:ext cx="1198563" cy="5487987"/>
            <a:chOff x="44450" y="1370013"/>
            <a:chExt cx="1198563" cy="5487987"/>
          </a:xfrm>
        </p:grpSpPr>
        <p:sp>
          <p:nvSpPr>
            <p:cNvPr id="9" name="Freeform 5"/>
            <p:cNvSpPr>
              <a:spLocks/>
            </p:cNvSpPr>
            <p:nvPr userDrawn="1"/>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userDrawn="1"/>
          </p:nvSpPr>
          <p:spPr bwMode="gray">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userDrawn="1"/>
          </p:nvSpPr>
          <p:spPr bwMode="gray">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7"/>
            <p:cNvSpPr>
              <a:spLocks noChangeShapeType="1"/>
            </p:cNvSpPr>
            <p:nvPr userDrawn="1"/>
          </p:nvSpPr>
          <p:spPr bwMode="gray">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userDrawn="1"/>
          </p:nvGrpSpPr>
          <p:grpSpPr bwMode="gray">
            <a:xfrm rot="21049918">
              <a:off x="516851" y="3319634"/>
              <a:ext cx="682233" cy="504823"/>
              <a:chOff x="452438" y="3540125"/>
              <a:chExt cx="750888" cy="555625"/>
            </a:xfrm>
          </p:grpSpPr>
          <p:sp>
            <p:nvSpPr>
              <p:cNvPr id="29" name="Freeform 28"/>
              <p:cNvSpPr>
                <a:spLocks/>
              </p:cNvSpPr>
              <p:nvPr userDrawn="1"/>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1" name="Oval 30"/>
            <p:cNvSpPr>
              <a:spLocks noChangeArrowheads="1"/>
            </p:cNvSpPr>
            <p:nvPr userDrawn="1"/>
          </p:nvSpPr>
          <p:spPr bwMode="gray">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userDrawn="1"/>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userDrawn="1"/>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userDrawn="1"/>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33"/>
            <p:cNvSpPr>
              <a:spLocks noChangeArrowheads="1"/>
            </p:cNvSpPr>
            <p:nvPr userDrawn="1"/>
          </p:nvSpPr>
          <p:spPr bwMode="gray">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oup 48"/>
            <p:cNvGrpSpPr/>
            <p:nvPr userDrawn="1"/>
          </p:nvGrpSpPr>
          <p:grpSpPr bwMode="gray">
            <a:xfrm>
              <a:off x="603252" y="4833897"/>
              <a:ext cx="607348" cy="609642"/>
              <a:chOff x="2051052" y="5522596"/>
              <a:chExt cx="892175" cy="895542"/>
            </a:xfrm>
          </p:grpSpPr>
          <p:sp>
            <p:nvSpPr>
              <p:cNvPr id="50" name="Freeform 5"/>
              <p:cNvSpPr>
                <a:spLocks/>
              </p:cNvSpPr>
              <p:nvPr userDrawn="1"/>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6"/>
              <p:cNvSpPr>
                <a:spLocks noChangeShapeType="1"/>
              </p:cNvSpPr>
              <p:nvPr userDrawn="1"/>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
              <p:cNvSpPr>
                <a:spLocks/>
              </p:cNvSpPr>
              <p:nvPr userDrawn="1"/>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
              <p:cNvSpPr>
                <a:spLocks/>
              </p:cNvSpPr>
              <p:nvPr userDrawn="1"/>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p:cNvSpPr>
                <a:spLocks/>
              </p:cNvSpPr>
              <p:nvPr userDrawn="1"/>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Oval 54"/>
              <p:cNvSpPr/>
              <p:nvPr userDrawn="1"/>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userDrawn="1"/>
          </p:nvGrpSpPr>
          <p:grpSpPr bwMode="gray">
            <a:xfrm rot="19876682">
              <a:off x="80098" y="1916305"/>
              <a:ext cx="878030" cy="874332"/>
              <a:chOff x="4277517" y="3752400"/>
              <a:chExt cx="1154448" cy="1149586"/>
            </a:xfrm>
          </p:grpSpPr>
          <p:sp>
            <p:nvSpPr>
              <p:cNvPr id="57" name="Freeform 56"/>
              <p:cNvSpPr>
                <a:spLocks/>
              </p:cNvSpPr>
              <p:nvPr userDrawn="1"/>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userDrawn="1"/>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p:cNvSpPr>
                <a:spLocks/>
              </p:cNvSpPr>
              <p:nvPr userDrawn="1"/>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userDrawn="1"/>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userDrawn="1"/>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pPr lvl="0"/>
                <a:endParaRPr lang="en-US"/>
              </a:p>
            </p:txBody>
          </p:sp>
        </p:grpSp>
      </p:grpSp>
      <p:sp>
        <p:nvSpPr>
          <p:cNvPr id="2" name="Title Placeholder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defRPr>
            </a:lvl1pPr>
          </a:lstStyle>
          <a:p>
            <a:endParaRPr lang="en-CA"/>
          </a:p>
        </p:txBody>
      </p:sp>
      <p:sp>
        <p:nvSpPr>
          <p:cNvPr id="4" name="Date Placeholder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defRPr>
            </a:lvl1pPr>
          </a:lstStyle>
          <a:p>
            <a:fld id="{45382351-2B30-46E5-A798-60173F4F8A53}" type="datetimeFigureOut">
              <a:rPr lang="en-CA" smtClean="0"/>
              <a:t>2023-10-17</a:t>
            </a:fld>
            <a:endParaRPr lang="en-CA"/>
          </a:p>
        </p:txBody>
      </p:sp>
      <p:sp>
        <p:nvSpPr>
          <p:cNvPr id="6" name="Slide Number Placeholder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1100">
                <a:solidFill>
                  <a:schemeClr val="tx1"/>
                </a:solidFill>
              </a:defRPr>
            </a:lvl1pPr>
          </a:lstStyle>
          <a:p>
            <a:fld id="{62F3E1C9-631A-46BF-8B47-A06FFCA62472}" type="slidenum">
              <a:rPr lang="en-CA" smtClean="0"/>
              <a:t>‹#›</a:t>
            </a:fld>
            <a:endParaRPr lang="en-CA"/>
          </a:p>
        </p:txBody>
      </p:sp>
    </p:spTree>
    <p:extLst>
      <p:ext uri="{BB962C8B-B14F-4D97-AF65-F5344CB8AC3E}">
        <p14:creationId xmlns:p14="http://schemas.microsoft.com/office/powerpoint/2010/main" val="3473575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7884"/>
            <a:ext cx="11604977" cy="2651760"/>
          </a:xfrm>
        </p:spPr>
        <p:txBody>
          <a:bodyPr>
            <a:normAutofit/>
          </a:bodyPr>
          <a:lstStyle/>
          <a:p>
            <a:r>
              <a:rPr lang="en-CA" dirty="0" err="1" smtClean="0">
                <a:solidFill>
                  <a:schemeClr val="bg2"/>
                </a:solidFill>
                <a:effectLst/>
                <a:latin typeface="Arial" panose="020B0604020202020204" pitchFamily="34" charset="0"/>
                <a:cs typeface="Arial" panose="020B0604020202020204" pitchFamily="34" charset="0"/>
              </a:rPr>
              <a:t>Anishinaabek</a:t>
            </a:r>
            <a:r>
              <a:rPr lang="en-CA" dirty="0">
                <a:solidFill>
                  <a:schemeClr val="bg2"/>
                </a:solidFill>
                <a:effectLst/>
                <a:latin typeface="Arial" panose="020B0604020202020204" pitchFamily="34" charset="0"/>
                <a:cs typeface="Arial" panose="020B0604020202020204" pitchFamily="34" charset="0"/>
              </a:rPr>
              <a:t/>
            </a:r>
            <a:br>
              <a:rPr lang="en-CA" dirty="0">
                <a:solidFill>
                  <a:schemeClr val="bg2"/>
                </a:solidFill>
                <a:effectLst/>
                <a:latin typeface="Arial" panose="020B0604020202020204" pitchFamily="34" charset="0"/>
                <a:cs typeface="Arial" panose="020B0604020202020204" pitchFamily="34" charset="0"/>
              </a:rPr>
            </a:br>
            <a:r>
              <a:rPr lang="en-CA" dirty="0" smtClean="0">
                <a:solidFill>
                  <a:schemeClr val="bg2"/>
                </a:solidFill>
                <a:effectLst/>
                <a:latin typeface="Arial" panose="020B0604020202020204" pitchFamily="34" charset="0"/>
                <a:cs typeface="Arial" panose="020B0604020202020204" pitchFamily="34" charset="0"/>
              </a:rPr>
              <a:t>Research Ethics</a:t>
            </a:r>
            <a:endParaRPr lang="en-CA" dirty="0">
              <a:solidFill>
                <a:schemeClr val="bg2"/>
              </a:solidFill>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115734"/>
            <a:ext cx="9144000" cy="1686774"/>
          </a:xfrm>
        </p:spPr>
        <p:txBody>
          <a:bodyPr>
            <a:normAutofit lnSpcReduction="10000"/>
          </a:bodyPr>
          <a:lstStyle/>
          <a:p>
            <a:r>
              <a:rPr lang="en-CA" dirty="0" smtClean="0">
                <a:solidFill>
                  <a:schemeClr val="bg2"/>
                </a:solidFill>
                <a:latin typeface="Arial" panose="020B0604020202020204" pitchFamily="34" charset="0"/>
                <a:cs typeface="Arial" panose="020B0604020202020204" pitchFamily="34" charset="0"/>
              </a:rPr>
              <a:t>Lorrilee McGregor, PhD</a:t>
            </a:r>
          </a:p>
          <a:p>
            <a:r>
              <a:rPr lang="en-CA" dirty="0" smtClean="0">
                <a:solidFill>
                  <a:schemeClr val="bg2"/>
                </a:solidFill>
                <a:latin typeface="Arial" panose="020B0604020202020204" pitchFamily="34" charset="0"/>
                <a:cs typeface="Arial" panose="020B0604020202020204" pitchFamily="34" charset="0"/>
              </a:rPr>
              <a:t>Whitefish River First Nation</a:t>
            </a:r>
          </a:p>
          <a:p>
            <a:r>
              <a:rPr lang="en-CA" dirty="0" smtClean="0">
                <a:solidFill>
                  <a:schemeClr val="bg2"/>
                </a:solidFill>
                <a:latin typeface="Arial" panose="020B0604020202020204" pitchFamily="34" charset="0"/>
                <a:cs typeface="Arial" panose="020B0604020202020204" pitchFamily="34" charset="0"/>
              </a:rPr>
              <a:t>Manitoulin </a:t>
            </a:r>
            <a:r>
              <a:rPr lang="en-CA" dirty="0" err="1" smtClean="0">
                <a:solidFill>
                  <a:schemeClr val="bg2"/>
                </a:solidFill>
                <a:latin typeface="Arial" panose="020B0604020202020204" pitchFamily="34" charset="0"/>
                <a:cs typeface="Arial" panose="020B0604020202020204" pitchFamily="34" charset="0"/>
              </a:rPr>
              <a:t>Anishinaabek</a:t>
            </a:r>
            <a:r>
              <a:rPr lang="en-CA" dirty="0" smtClean="0">
                <a:solidFill>
                  <a:schemeClr val="bg2"/>
                </a:solidFill>
                <a:latin typeface="Arial" panose="020B0604020202020204" pitchFamily="34" charset="0"/>
                <a:cs typeface="Arial" panose="020B0604020202020204" pitchFamily="34" charset="0"/>
              </a:rPr>
              <a:t> Research Review </a:t>
            </a:r>
            <a:r>
              <a:rPr lang="en-CA" dirty="0" smtClean="0">
                <a:solidFill>
                  <a:schemeClr val="bg2"/>
                </a:solidFill>
                <a:latin typeface="Arial" panose="020B0604020202020204" pitchFamily="34" charset="0"/>
                <a:cs typeface="Arial" panose="020B0604020202020204" pitchFamily="34" charset="0"/>
              </a:rPr>
              <a:t>Committee</a:t>
            </a:r>
            <a:endParaRPr lang="en-CA" dirty="0" smtClean="0">
              <a:solidFill>
                <a:schemeClr val="bg2"/>
              </a:solidFill>
              <a:latin typeface="Arial" panose="020B0604020202020204" pitchFamily="34" charset="0"/>
              <a:cs typeface="Arial" panose="020B0604020202020204" pitchFamily="34" charset="0"/>
            </a:endParaRPr>
          </a:p>
          <a:p>
            <a:r>
              <a:rPr lang="en-CA" dirty="0" smtClean="0">
                <a:solidFill>
                  <a:schemeClr val="bg2"/>
                </a:solidFill>
                <a:latin typeface="Arial" panose="020B0604020202020204" pitchFamily="34" charset="0"/>
                <a:cs typeface="Arial" panose="020B0604020202020204" pitchFamily="34" charset="0"/>
              </a:rPr>
              <a:t>October 24, 2023</a:t>
            </a:r>
            <a:endParaRPr lang="en-CA"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29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609600" y="565150"/>
            <a:ext cx="11125200" cy="1143000"/>
          </a:xfrm>
        </p:spPr>
        <p:txBody>
          <a:bodyPr>
            <a:normAutofit/>
          </a:bodyPr>
          <a:lstStyle/>
          <a:p>
            <a:endParaRPr lang="en-US" altLang="en-US" sz="4400" dirty="0" smtClean="0">
              <a:solidFill>
                <a:schemeClr val="tx2"/>
              </a:solidFill>
              <a:latin typeface="Arial" panose="020B0604020202020204" pitchFamily="34" charset="0"/>
              <a:cs typeface="Arial" panose="020B0604020202020204" pitchFamily="34" charset="0"/>
            </a:endParaRPr>
          </a:p>
        </p:txBody>
      </p:sp>
      <p:sp>
        <p:nvSpPr>
          <p:cNvPr id="35843" name="Content Placeholder 5"/>
          <p:cNvSpPr>
            <a:spLocks noGrp="1"/>
          </p:cNvSpPr>
          <p:nvPr>
            <p:ph idx="1"/>
          </p:nvPr>
        </p:nvSpPr>
        <p:spPr>
          <a:xfrm>
            <a:off x="1600200" y="2438400"/>
            <a:ext cx="9144000" cy="4114800"/>
          </a:xfrm>
        </p:spPr>
        <p:txBody>
          <a:bodyPr/>
          <a:lstStyle/>
          <a:p>
            <a:pPr marL="44450" indent="0" algn="ctr">
              <a:buFont typeface="Arial" panose="020B0604020202020204" pitchFamily="34" charset="0"/>
              <a:buNone/>
            </a:pPr>
            <a:r>
              <a:rPr lang="en-US" altLang="en-US" sz="3600" dirty="0" smtClean="0">
                <a:solidFill>
                  <a:schemeClr val="tx2"/>
                </a:solidFill>
                <a:latin typeface="Arial" panose="020B0604020202020204" pitchFamily="34" charset="0"/>
                <a:cs typeface="Arial" panose="020B0604020202020204" pitchFamily="34" charset="0"/>
              </a:rPr>
              <a:t>“</a:t>
            </a:r>
            <a:r>
              <a:rPr lang="en-US" altLang="en-US" sz="3600" b="1" dirty="0" smtClean="0">
                <a:solidFill>
                  <a:schemeClr val="tx2"/>
                </a:solidFill>
                <a:latin typeface="Arial" panose="020B0604020202020204" pitchFamily="34" charset="0"/>
                <a:cs typeface="Arial" panose="020B0604020202020204" pitchFamily="34" charset="0"/>
              </a:rPr>
              <a:t>This is about healing</a:t>
            </a:r>
            <a:r>
              <a:rPr lang="en-US" altLang="en-US" sz="3600" dirty="0" smtClean="0">
                <a:solidFill>
                  <a:schemeClr val="tx2"/>
                </a:solidFill>
                <a:latin typeface="Arial" panose="020B0604020202020204" pitchFamily="34" charset="0"/>
                <a:cs typeface="Arial" panose="020B0604020202020204" pitchFamily="34" charset="0"/>
              </a:rPr>
              <a:t>.”</a:t>
            </a:r>
          </a:p>
          <a:p>
            <a:pPr marL="44450" indent="0" algn="ctr">
              <a:buFont typeface="Arial" panose="020B0604020202020204" pitchFamily="34" charset="0"/>
              <a:buNone/>
            </a:pPr>
            <a:r>
              <a:rPr lang="en-US" altLang="en-US" sz="3600" dirty="0" smtClean="0">
                <a:solidFill>
                  <a:schemeClr val="tx2"/>
                </a:solidFill>
                <a:latin typeface="Arial" panose="020B0604020202020204" pitchFamily="34" charset="0"/>
                <a:cs typeface="Arial" panose="020B0604020202020204" pitchFamily="34" charset="0"/>
              </a:rPr>
              <a:t>- Leona </a:t>
            </a:r>
            <a:r>
              <a:rPr lang="en-US" altLang="en-US" sz="3600" dirty="0" err="1" smtClean="0">
                <a:solidFill>
                  <a:schemeClr val="tx2"/>
                </a:solidFill>
                <a:latin typeface="Arial" panose="020B0604020202020204" pitchFamily="34" charset="0"/>
                <a:cs typeface="Arial" panose="020B0604020202020204" pitchFamily="34" charset="0"/>
              </a:rPr>
              <a:t>Nahwegahbow</a:t>
            </a:r>
            <a:endParaRPr lang="en-US" altLang="en-US" sz="3600" dirty="0" smtClean="0">
              <a:solidFill>
                <a:schemeClr val="tx2"/>
              </a:solidFill>
              <a:latin typeface="Arial" panose="020B0604020202020204" pitchFamily="34" charset="0"/>
              <a:cs typeface="Arial" panose="020B0604020202020204" pitchFamily="34" charset="0"/>
            </a:endParaRPr>
          </a:p>
          <a:p>
            <a:pPr marL="44450" indent="0">
              <a:buFont typeface="Arial" panose="020B0604020202020204" pitchFamily="34" charset="0"/>
              <a:buNone/>
            </a:pPr>
            <a:endParaRPr lang="en-US" altLang="en-US" sz="3600"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60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310" y="406400"/>
            <a:ext cx="11954933" cy="1143000"/>
          </a:xfrm>
        </p:spPr>
        <p:txBody>
          <a:bodyPr/>
          <a:lstStyle/>
          <a:p>
            <a:pPr algn="ctr"/>
            <a:r>
              <a:rPr lang="en-CA" b="1" dirty="0" smtClean="0">
                <a:solidFill>
                  <a:schemeClr val="tx2"/>
                </a:solidFill>
                <a:latin typeface="Arial" panose="020B0604020202020204" pitchFamily="34" charset="0"/>
                <a:cs typeface="Arial" panose="020B0604020202020204" pitchFamily="34" charset="0"/>
              </a:rPr>
              <a:t>In 2005, our ancestors remains were</a:t>
            </a:r>
            <a:br>
              <a:rPr lang="en-CA" b="1" dirty="0" smtClean="0">
                <a:solidFill>
                  <a:schemeClr val="tx2"/>
                </a:solidFill>
                <a:latin typeface="Arial" panose="020B0604020202020204" pitchFamily="34" charset="0"/>
                <a:cs typeface="Arial" panose="020B0604020202020204" pitchFamily="34" charset="0"/>
              </a:rPr>
            </a:br>
            <a:r>
              <a:rPr lang="en-CA" b="1" dirty="0" smtClean="0">
                <a:solidFill>
                  <a:schemeClr val="tx2"/>
                </a:solidFill>
                <a:latin typeface="Arial" panose="020B0604020202020204" pitchFamily="34" charset="0"/>
                <a:cs typeface="Arial" panose="020B0604020202020204" pitchFamily="34" charset="0"/>
              </a:rPr>
              <a:t>repatriated and reburied.</a:t>
            </a:r>
            <a:endParaRPr lang="en-CA"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88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CA" sz="4000" b="1" dirty="0" smtClean="0">
                <a:solidFill>
                  <a:schemeClr val="tx2"/>
                </a:solidFill>
                <a:latin typeface="Arial" panose="020B0604020202020204" pitchFamily="34" charset="0"/>
                <a:cs typeface="Arial" panose="020B0604020202020204" pitchFamily="34" charset="0"/>
              </a:rPr>
              <a:t>References</a:t>
            </a:r>
            <a:endParaRPr lang="en-CA" sz="40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46909" y="1376144"/>
            <a:ext cx="9975273" cy="5371020"/>
          </a:xfrm>
        </p:spPr>
        <p:txBody>
          <a:bodyPr>
            <a:normAutofit/>
          </a:bodyPr>
          <a:lstStyle/>
          <a:p>
            <a:r>
              <a:rPr lang="en-US" sz="2400" dirty="0" smtClean="0">
                <a:solidFill>
                  <a:schemeClr val="tx2"/>
                </a:solidFill>
                <a:latin typeface="Arial" panose="020B0604020202020204" pitchFamily="34" charset="0"/>
                <a:cs typeface="Arial" panose="020B0604020202020204" pitchFamily="34" charset="0"/>
              </a:rPr>
              <a:t>Castellano</a:t>
            </a:r>
            <a:r>
              <a:rPr lang="en-US" sz="2400" dirty="0">
                <a:solidFill>
                  <a:schemeClr val="tx2"/>
                </a:solidFill>
                <a:latin typeface="Arial" panose="020B0604020202020204" pitchFamily="34" charset="0"/>
                <a:cs typeface="Arial" panose="020B0604020202020204" pitchFamily="34" charset="0"/>
              </a:rPr>
              <a:t>, M. B. (2004). Ethics of Aboriginal research. </a:t>
            </a:r>
            <a:r>
              <a:rPr lang="en-US" sz="2400" i="1" dirty="0">
                <a:solidFill>
                  <a:schemeClr val="tx2"/>
                </a:solidFill>
                <a:latin typeface="Arial" panose="020B0604020202020204" pitchFamily="34" charset="0"/>
                <a:cs typeface="Arial" panose="020B0604020202020204" pitchFamily="34" charset="0"/>
              </a:rPr>
              <a:t>International Journal of Indigenous Health</a:t>
            </a:r>
            <a:r>
              <a:rPr lang="en-US" sz="2400" dirty="0">
                <a:solidFill>
                  <a:schemeClr val="tx2"/>
                </a:solidFill>
                <a:latin typeface="Arial" panose="020B0604020202020204" pitchFamily="34" charset="0"/>
                <a:cs typeface="Arial" panose="020B0604020202020204" pitchFamily="34" charset="0"/>
              </a:rPr>
              <a:t>, </a:t>
            </a:r>
            <a:r>
              <a:rPr lang="en-US" sz="2400" i="1" dirty="0">
                <a:solidFill>
                  <a:schemeClr val="tx2"/>
                </a:solidFill>
                <a:latin typeface="Arial" panose="020B0604020202020204" pitchFamily="34" charset="0"/>
                <a:cs typeface="Arial" panose="020B0604020202020204" pitchFamily="34" charset="0"/>
              </a:rPr>
              <a:t>1</a:t>
            </a:r>
            <a:r>
              <a:rPr lang="en-US" sz="2400" dirty="0">
                <a:solidFill>
                  <a:schemeClr val="tx2"/>
                </a:solidFill>
                <a:latin typeface="Arial" panose="020B0604020202020204" pitchFamily="34" charset="0"/>
                <a:cs typeface="Arial" panose="020B0604020202020204" pitchFamily="34" charset="0"/>
              </a:rPr>
              <a:t>(1), 98-114</a:t>
            </a:r>
            <a:r>
              <a:rPr lang="en-US" sz="2400" dirty="0" smtClean="0">
                <a:solidFill>
                  <a:schemeClr val="tx2"/>
                </a:solidFill>
                <a:latin typeface="Arial" panose="020B0604020202020204" pitchFamily="34" charset="0"/>
                <a:cs typeface="Arial" panose="020B0604020202020204" pitchFamily="34" charset="0"/>
              </a:rPr>
              <a:t>.</a:t>
            </a:r>
          </a:p>
          <a:p>
            <a:r>
              <a:rPr lang="en-US" sz="2400" dirty="0">
                <a:solidFill>
                  <a:schemeClr val="tx2"/>
                </a:solidFill>
                <a:latin typeface="Arial" panose="020B0604020202020204" pitchFamily="34" charset="0"/>
                <a:cs typeface="Arial" panose="020B0604020202020204" pitchFamily="34" charset="0"/>
              </a:rPr>
              <a:t>Hayward, A., </a:t>
            </a:r>
            <a:r>
              <a:rPr lang="en-US" sz="2400" dirty="0" err="1">
                <a:solidFill>
                  <a:schemeClr val="tx2"/>
                </a:solidFill>
                <a:latin typeface="Arial" panose="020B0604020202020204" pitchFamily="34" charset="0"/>
                <a:cs typeface="Arial" panose="020B0604020202020204" pitchFamily="34" charset="0"/>
              </a:rPr>
              <a:t>Sjoblom</a:t>
            </a:r>
            <a:r>
              <a:rPr lang="en-US" sz="2400" dirty="0">
                <a:solidFill>
                  <a:schemeClr val="tx2"/>
                </a:solidFill>
                <a:latin typeface="Arial" panose="020B0604020202020204" pitchFamily="34" charset="0"/>
                <a:cs typeface="Arial" panose="020B0604020202020204" pitchFamily="34" charset="0"/>
              </a:rPr>
              <a:t>, E., Sinclair, S., &amp; </a:t>
            </a:r>
            <a:r>
              <a:rPr lang="en-US" sz="2400" dirty="0" err="1">
                <a:solidFill>
                  <a:schemeClr val="tx2"/>
                </a:solidFill>
                <a:latin typeface="Arial" panose="020B0604020202020204" pitchFamily="34" charset="0"/>
                <a:cs typeface="Arial" panose="020B0604020202020204" pitchFamily="34" charset="0"/>
              </a:rPr>
              <a:t>Cidro</a:t>
            </a:r>
            <a:r>
              <a:rPr lang="en-US" sz="2400" dirty="0">
                <a:solidFill>
                  <a:schemeClr val="tx2"/>
                </a:solidFill>
                <a:latin typeface="Arial" panose="020B0604020202020204" pitchFamily="34" charset="0"/>
                <a:cs typeface="Arial" panose="020B0604020202020204" pitchFamily="34" charset="0"/>
              </a:rPr>
              <a:t>, J. (2021). A new era of </a:t>
            </a:r>
            <a:r>
              <a:rPr lang="en-US" sz="2400" dirty="0" smtClean="0">
                <a:solidFill>
                  <a:schemeClr val="tx2"/>
                </a:solidFill>
                <a:latin typeface="Arial" panose="020B0604020202020204" pitchFamily="34" charset="0"/>
                <a:cs typeface="Arial" panose="020B0604020202020204" pitchFamily="34" charset="0"/>
              </a:rPr>
              <a:t>Indigenous </a:t>
            </a:r>
            <a:r>
              <a:rPr lang="en-US" sz="2400" dirty="0">
                <a:solidFill>
                  <a:schemeClr val="tx2"/>
                </a:solidFill>
                <a:latin typeface="Arial" panose="020B0604020202020204" pitchFamily="34" charset="0"/>
                <a:cs typeface="Arial" panose="020B0604020202020204" pitchFamily="34" charset="0"/>
              </a:rPr>
              <a:t>research: Community-based indigenous research ethics protocols in Canada. </a:t>
            </a:r>
            <a:r>
              <a:rPr lang="en-US" sz="2400" i="1" dirty="0">
                <a:solidFill>
                  <a:schemeClr val="tx2"/>
                </a:solidFill>
                <a:latin typeface="Arial" panose="020B0604020202020204" pitchFamily="34" charset="0"/>
                <a:cs typeface="Arial" panose="020B0604020202020204" pitchFamily="34" charset="0"/>
              </a:rPr>
              <a:t>Journal of Empirical Research on Human Research Ethics</a:t>
            </a:r>
            <a:r>
              <a:rPr lang="en-US" sz="2400" dirty="0">
                <a:solidFill>
                  <a:schemeClr val="tx2"/>
                </a:solidFill>
                <a:latin typeface="Arial" panose="020B0604020202020204" pitchFamily="34" charset="0"/>
                <a:cs typeface="Arial" panose="020B0604020202020204" pitchFamily="34" charset="0"/>
              </a:rPr>
              <a:t>, </a:t>
            </a:r>
            <a:r>
              <a:rPr lang="en-US" sz="2400" i="1" dirty="0">
                <a:solidFill>
                  <a:schemeClr val="tx2"/>
                </a:solidFill>
                <a:latin typeface="Arial" panose="020B0604020202020204" pitchFamily="34" charset="0"/>
                <a:cs typeface="Arial" panose="020B0604020202020204" pitchFamily="34" charset="0"/>
              </a:rPr>
              <a:t>16</a:t>
            </a:r>
            <a:r>
              <a:rPr lang="en-US" sz="2400" dirty="0">
                <a:solidFill>
                  <a:schemeClr val="tx2"/>
                </a:solidFill>
                <a:latin typeface="Arial" panose="020B0604020202020204" pitchFamily="34" charset="0"/>
                <a:cs typeface="Arial" panose="020B0604020202020204" pitchFamily="34" charset="0"/>
              </a:rPr>
              <a:t>(4), 403-417.</a:t>
            </a:r>
            <a:endParaRPr lang="en-US" sz="2400" dirty="0" smtClean="0">
              <a:solidFill>
                <a:schemeClr val="tx2"/>
              </a:solidFill>
              <a:latin typeface="Arial" panose="020B0604020202020204" pitchFamily="34" charset="0"/>
              <a:cs typeface="Arial" panose="020B0604020202020204" pitchFamily="34" charset="0"/>
            </a:endParaRPr>
          </a:p>
          <a:p>
            <a:r>
              <a:rPr lang="en-US" sz="2400" dirty="0" smtClean="0">
                <a:solidFill>
                  <a:schemeClr val="tx2"/>
                </a:solidFill>
                <a:latin typeface="Arial" panose="020B0604020202020204" pitchFamily="34" charset="0"/>
                <a:cs typeface="Arial" panose="020B0604020202020204" pitchFamily="34" charset="0"/>
              </a:rPr>
              <a:t>Panel </a:t>
            </a:r>
            <a:r>
              <a:rPr lang="en-US" sz="2400" dirty="0" smtClean="0">
                <a:solidFill>
                  <a:schemeClr val="tx2"/>
                </a:solidFill>
                <a:latin typeface="Arial" panose="020B0604020202020204" pitchFamily="34" charset="0"/>
                <a:cs typeface="Arial" panose="020B0604020202020204" pitchFamily="34" charset="0"/>
              </a:rPr>
              <a:t>on Research Ethics. (2022). Tri-Council Policy Statement: Ethical Conduct for Research Involving Humans – TCPS 2</a:t>
            </a:r>
            <a:r>
              <a:rPr lang="en-US" sz="2400" dirty="0" smtClean="0">
                <a:solidFill>
                  <a:schemeClr val="tx2"/>
                </a:solidFill>
                <a:latin typeface="Arial" panose="020B0604020202020204" pitchFamily="34" charset="0"/>
                <a:cs typeface="Arial" panose="020B0604020202020204" pitchFamily="34" charset="0"/>
              </a:rPr>
              <a:t>.</a:t>
            </a: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36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idx="4294967295"/>
          </p:nvPr>
        </p:nvSpPr>
        <p:spPr>
          <a:xfrm>
            <a:off x="990600" y="22225"/>
            <a:ext cx="9144000" cy="959410"/>
          </a:xfrm>
        </p:spPr>
        <p:txBody>
          <a:bodyPr/>
          <a:lstStyle/>
          <a:p>
            <a:pPr algn="ctr"/>
            <a:r>
              <a:rPr lang="en-US" altLang="en-US" sz="4000" b="1" dirty="0" err="1" smtClean="0">
                <a:solidFill>
                  <a:schemeClr val="tx2"/>
                </a:solidFill>
                <a:latin typeface="Arial" panose="020B0604020202020204" pitchFamily="34" charset="0"/>
                <a:cs typeface="Arial" panose="020B0604020202020204" pitchFamily="34" charset="0"/>
              </a:rPr>
              <a:t>Wagaskinaga</a:t>
            </a:r>
            <a:r>
              <a:rPr lang="en-US" altLang="en-US" sz="4000" b="1" dirty="0" smtClean="0">
                <a:solidFill>
                  <a:schemeClr val="tx2"/>
                </a:solidFill>
                <a:latin typeface="Arial" panose="020B0604020202020204" pitchFamily="34" charset="0"/>
                <a:cs typeface="Arial" panose="020B0604020202020204" pitchFamily="34" charset="0"/>
              </a:rPr>
              <a:t> </a:t>
            </a:r>
            <a:r>
              <a:rPr lang="en-US" altLang="en-US" sz="4000" b="1" dirty="0" err="1" smtClean="0">
                <a:solidFill>
                  <a:schemeClr val="tx2"/>
                </a:solidFill>
                <a:latin typeface="Arial" panose="020B0604020202020204" pitchFamily="34" charset="0"/>
                <a:cs typeface="Arial" panose="020B0604020202020204" pitchFamily="34" charset="0"/>
              </a:rPr>
              <a:t>Mnising</a:t>
            </a:r>
            <a:endParaRPr lang="en-US" altLang="en-US" sz="4000" b="1" dirty="0" smtClean="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95" y="1281947"/>
            <a:ext cx="10058400" cy="4341392"/>
          </a:xfrm>
          <a:prstGeom prst="rect">
            <a:avLst/>
          </a:prstGeo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396288" y="2743200"/>
            <a:ext cx="3795712" cy="4114800"/>
          </a:xfrm>
          <a:prstGeom prst="rect">
            <a:avLst/>
          </a:prstGeom>
        </p:spPr>
      </p:pic>
    </p:spTree>
    <p:extLst>
      <p:ext uri="{BB962C8B-B14F-4D97-AF65-F5344CB8AC3E}">
        <p14:creationId xmlns:p14="http://schemas.microsoft.com/office/powerpoint/2010/main" val="423508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0316" y="188383"/>
            <a:ext cx="9585325" cy="1143000"/>
          </a:xfrm>
        </p:spPr>
        <p:txBody>
          <a:bodyPr>
            <a:normAutofit/>
          </a:bodyPr>
          <a:lstStyle/>
          <a:p>
            <a:pPr algn="ctr"/>
            <a:r>
              <a:rPr lang="en-CA" sz="4800" b="1" dirty="0" smtClean="0">
                <a:solidFill>
                  <a:schemeClr val="tx2"/>
                </a:solidFill>
                <a:latin typeface="Arial" panose="020B0604020202020204" pitchFamily="34" charset="0"/>
                <a:cs typeface="Arial" panose="020B0604020202020204" pitchFamily="34" charset="0"/>
              </a:rPr>
              <a:t>Indigenous </a:t>
            </a:r>
            <a:r>
              <a:rPr lang="en-CA" sz="4800" b="1" dirty="0" smtClean="0">
                <a:solidFill>
                  <a:schemeClr val="tx2"/>
                </a:solidFill>
                <a:latin typeface="Arial" panose="020B0604020202020204" pitchFamily="34" charset="0"/>
                <a:cs typeface="Arial" panose="020B0604020202020204" pitchFamily="34" charset="0"/>
              </a:rPr>
              <a:t>research</a:t>
            </a:r>
            <a:endParaRPr lang="en-CA" sz="48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970315" y="1821216"/>
            <a:ext cx="10578217" cy="4516437"/>
          </a:xfrm>
        </p:spPr>
        <p:txBody>
          <a:bodyPr>
            <a:normAutofit/>
          </a:bodyPr>
          <a:lstStyle/>
          <a:p>
            <a:r>
              <a:rPr lang="en-CA" sz="4000" dirty="0" smtClean="0">
                <a:solidFill>
                  <a:schemeClr val="tx2"/>
                </a:solidFill>
                <a:latin typeface="Arial" panose="020B0604020202020204" pitchFamily="34" charset="0"/>
                <a:cs typeface="Arial" panose="020B0604020202020204" pitchFamily="34" charset="0"/>
              </a:rPr>
              <a:t>T</a:t>
            </a:r>
            <a:r>
              <a:rPr lang="en-CA" sz="4000" dirty="0" smtClean="0">
                <a:solidFill>
                  <a:schemeClr val="tx2"/>
                </a:solidFill>
                <a:latin typeface="Arial" panose="020B0604020202020204" pitchFamily="34" charset="0"/>
                <a:cs typeface="Arial" panose="020B0604020202020204" pitchFamily="34" charset="0"/>
              </a:rPr>
              <a:t>ime immemorial</a:t>
            </a:r>
            <a:endParaRPr lang="en-CA" sz="4000" dirty="0" smtClean="0">
              <a:solidFill>
                <a:schemeClr val="tx2"/>
              </a:solidFill>
              <a:latin typeface="Arial" panose="020B0604020202020204" pitchFamily="34" charset="0"/>
              <a:cs typeface="Arial" panose="020B0604020202020204" pitchFamily="34" charset="0"/>
            </a:endParaRPr>
          </a:p>
          <a:p>
            <a:r>
              <a:rPr lang="en-CA" sz="4000" dirty="0" smtClean="0">
                <a:solidFill>
                  <a:schemeClr val="tx2"/>
                </a:solidFill>
                <a:latin typeface="Arial" panose="020B0604020202020204" pitchFamily="34" charset="0"/>
                <a:cs typeface="Arial" panose="020B0604020202020204" pitchFamily="34" charset="0"/>
              </a:rPr>
              <a:t>R</a:t>
            </a:r>
            <a:r>
              <a:rPr lang="en-CA" sz="4000" dirty="0" smtClean="0">
                <a:solidFill>
                  <a:schemeClr val="tx2"/>
                </a:solidFill>
                <a:latin typeface="Arial" panose="020B0604020202020204" pitchFamily="34" charset="0"/>
                <a:cs typeface="Arial" panose="020B0604020202020204" pitchFamily="34" charset="0"/>
              </a:rPr>
              <a:t>esearch methods:</a:t>
            </a:r>
            <a:endParaRPr lang="en-CA" sz="3800" dirty="0" smtClean="0">
              <a:solidFill>
                <a:schemeClr val="tx2"/>
              </a:solidFill>
              <a:latin typeface="Arial" panose="020B0604020202020204" pitchFamily="34" charset="0"/>
              <a:cs typeface="Arial" panose="020B0604020202020204" pitchFamily="34" charset="0"/>
            </a:endParaRPr>
          </a:p>
          <a:p>
            <a:pPr lvl="1"/>
            <a:r>
              <a:rPr lang="en-CA" sz="3800" dirty="0" smtClean="0">
                <a:solidFill>
                  <a:schemeClr val="tx2"/>
                </a:solidFill>
                <a:latin typeface="Arial" panose="020B0604020202020204" pitchFamily="34" charset="0"/>
                <a:cs typeface="Arial" panose="020B0604020202020204" pitchFamily="34" charset="0"/>
              </a:rPr>
              <a:t>observation;</a:t>
            </a:r>
            <a:endParaRPr lang="en-CA" sz="3800" dirty="0" smtClean="0">
              <a:solidFill>
                <a:schemeClr val="tx2"/>
              </a:solidFill>
              <a:latin typeface="Arial" panose="020B0604020202020204" pitchFamily="34" charset="0"/>
              <a:cs typeface="Arial" panose="020B0604020202020204" pitchFamily="34" charset="0"/>
            </a:endParaRPr>
          </a:p>
          <a:p>
            <a:pPr lvl="1"/>
            <a:r>
              <a:rPr lang="en-CA" sz="3800" dirty="0" smtClean="0">
                <a:solidFill>
                  <a:schemeClr val="tx2"/>
                </a:solidFill>
                <a:latin typeface="Arial" panose="020B0604020202020204" pitchFamily="34" charset="0"/>
                <a:cs typeface="Arial" panose="020B0604020202020204" pitchFamily="34" charset="0"/>
              </a:rPr>
              <a:t>experimentation;</a:t>
            </a:r>
            <a:endParaRPr lang="en-CA" sz="3800" dirty="0" smtClean="0">
              <a:solidFill>
                <a:schemeClr val="tx2"/>
              </a:solidFill>
              <a:latin typeface="Arial" panose="020B0604020202020204" pitchFamily="34" charset="0"/>
              <a:cs typeface="Arial" panose="020B0604020202020204" pitchFamily="34" charset="0"/>
            </a:endParaRPr>
          </a:p>
          <a:p>
            <a:pPr lvl="1"/>
            <a:r>
              <a:rPr lang="en-CA" sz="3800" dirty="0">
                <a:solidFill>
                  <a:schemeClr val="tx2"/>
                </a:solidFill>
                <a:latin typeface="Arial" panose="020B0604020202020204" pitchFamily="34" charset="0"/>
                <a:cs typeface="Arial" panose="020B0604020202020204" pitchFamily="34" charset="0"/>
              </a:rPr>
              <a:t>v</a:t>
            </a:r>
            <a:r>
              <a:rPr lang="en-CA" sz="3800" dirty="0" smtClean="0">
                <a:solidFill>
                  <a:schemeClr val="tx2"/>
                </a:solidFill>
                <a:latin typeface="Arial" panose="020B0604020202020204" pitchFamily="34" charset="0"/>
                <a:cs typeface="Arial" panose="020B0604020202020204" pitchFamily="34" charset="0"/>
              </a:rPr>
              <a:t>isions and dreams.</a:t>
            </a:r>
            <a:endParaRPr lang="en-CA" sz="3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0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8897" y="576169"/>
            <a:ext cx="11463338" cy="1143000"/>
          </a:xfrm>
        </p:spPr>
        <p:txBody>
          <a:bodyPr>
            <a:normAutofit fontScale="90000"/>
          </a:bodyPr>
          <a:lstStyle/>
          <a:p>
            <a:pPr algn="ctr"/>
            <a:r>
              <a:rPr lang="en-CA" sz="4400" b="1" dirty="0" smtClean="0">
                <a:solidFill>
                  <a:schemeClr val="tx2"/>
                </a:solidFill>
                <a:latin typeface="Arial" panose="020B0604020202020204" pitchFamily="34" charset="0"/>
                <a:cs typeface="Arial" panose="020B0604020202020204" pitchFamily="34" charset="0"/>
              </a:rPr>
              <a:t>Indigenous </a:t>
            </a:r>
            <a:r>
              <a:rPr lang="en-CA" sz="4400" b="1" dirty="0" smtClean="0">
                <a:solidFill>
                  <a:schemeClr val="tx2"/>
                </a:solidFill>
                <a:latin typeface="Arial" panose="020B0604020202020204" pitchFamily="34" charset="0"/>
                <a:cs typeface="Arial" panose="020B0604020202020204" pitchFamily="34" charset="0"/>
              </a:rPr>
              <a:t>Peoples’</a:t>
            </a:r>
            <a:r>
              <a:rPr lang="en-CA" sz="4400" b="1" dirty="0" smtClean="0">
                <a:solidFill>
                  <a:schemeClr val="tx2"/>
                </a:solidFill>
                <a:latin typeface="Arial" panose="020B0604020202020204" pitchFamily="34" charset="0"/>
                <a:cs typeface="Arial" panose="020B0604020202020204" pitchFamily="34" charset="0"/>
              </a:rPr>
              <a:t/>
            </a:r>
            <a:br>
              <a:rPr lang="en-CA" sz="4400" b="1" dirty="0" smtClean="0">
                <a:solidFill>
                  <a:schemeClr val="tx2"/>
                </a:solidFill>
                <a:latin typeface="Arial" panose="020B0604020202020204" pitchFamily="34" charset="0"/>
                <a:cs typeface="Arial" panose="020B0604020202020204" pitchFamily="34" charset="0"/>
              </a:rPr>
            </a:br>
            <a:r>
              <a:rPr lang="en-CA" sz="4400" b="1" dirty="0" smtClean="0">
                <a:solidFill>
                  <a:schemeClr val="tx2"/>
                </a:solidFill>
                <a:latin typeface="Arial" panose="020B0604020202020204" pitchFamily="34" charset="0"/>
                <a:cs typeface="Arial" panose="020B0604020202020204" pitchFamily="34" charset="0"/>
              </a:rPr>
              <a:t>Experiences </a:t>
            </a:r>
            <a:r>
              <a:rPr lang="en-CA" sz="4400" b="1" dirty="0" smtClean="0">
                <a:solidFill>
                  <a:schemeClr val="tx2"/>
                </a:solidFill>
                <a:latin typeface="Arial" panose="020B0604020202020204" pitchFamily="34" charset="0"/>
                <a:cs typeface="Arial" panose="020B0604020202020204" pitchFamily="34" charset="0"/>
              </a:rPr>
              <a:t>with Research</a:t>
            </a:r>
            <a:endParaRPr lang="en-CA" sz="44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855310" y="2016831"/>
            <a:ext cx="10450512" cy="4841169"/>
          </a:xfrm>
        </p:spPr>
        <p:txBody>
          <a:bodyPr>
            <a:normAutofit/>
          </a:bodyPr>
          <a:lstStyle/>
          <a:p>
            <a:pPr marL="788670" indent="-742950">
              <a:buFont typeface="+mj-lt"/>
              <a:buAutoNum type="arabicParenR"/>
            </a:pPr>
            <a:r>
              <a:rPr lang="en-CA" sz="4000" dirty="0" smtClean="0">
                <a:solidFill>
                  <a:schemeClr val="tx2"/>
                </a:solidFill>
                <a:latin typeface="Arial" panose="020B0604020202020204" pitchFamily="34" charset="0"/>
                <a:cs typeface="Arial" panose="020B0604020202020204" pitchFamily="34" charset="0"/>
              </a:rPr>
              <a:t>Indigenous research (creation </a:t>
            </a:r>
            <a:r>
              <a:rPr lang="en-CA" sz="4000" dirty="0" smtClean="0">
                <a:solidFill>
                  <a:schemeClr val="tx2"/>
                </a:solidFill>
                <a:latin typeface="Arial" panose="020B0604020202020204" pitchFamily="34" charset="0"/>
                <a:cs typeface="Arial" panose="020B0604020202020204" pitchFamily="34" charset="0"/>
                <a:sym typeface="Wingdings" panose="05000000000000000000" pitchFamily="2" charset="2"/>
              </a:rPr>
              <a:t> present</a:t>
            </a:r>
            <a:r>
              <a:rPr lang="en-CA" sz="4000" dirty="0" smtClean="0">
                <a:solidFill>
                  <a:schemeClr val="tx2"/>
                </a:solidFill>
                <a:latin typeface="Arial" panose="020B0604020202020204" pitchFamily="34" charset="0"/>
                <a:cs typeface="Arial" panose="020B0604020202020204" pitchFamily="34" charset="0"/>
              </a:rPr>
              <a:t>)</a:t>
            </a:r>
          </a:p>
          <a:p>
            <a:pPr marL="788670" indent="-742950">
              <a:buFont typeface="+mj-lt"/>
              <a:buAutoNum type="arabicParenR"/>
            </a:pPr>
            <a:r>
              <a:rPr lang="en-CA" sz="4000" dirty="0" smtClean="0">
                <a:solidFill>
                  <a:schemeClr val="tx2"/>
                </a:solidFill>
                <a:latin typeface="Arial" panose="020B0604020202020204" pitchFamily="34" charset="0"/>
                <a:cs typeface="Arial" panose="020B0604020202020204" pitchFamily="34" charset="0"/>
              </a:rPr>
              <a:t>Discovery phase (</a:t>
            </a:r>
            <a:r>
              <a:rPr lang="en-CA" sz="4000" dirty="0" smtClean="0">
                <a:solidFill>
                  <a:schemeClr val="tx2"/>
                </a:solidFill>
                <a:latin typeface="Arial" panose="020B0604020202020204" pitchFamily="34" charset="0"/>
                <a:cs typeface="Arial" panose="020B0604020202020204" pitchFamily="34" charset="0"/>
              </a:rPr>
              <a:t>1400-1800s</a:t>
            </a:r>
            <a:r>
              <a:rPr lang="en-CA" sz="4000" dirty="0" smtClean="0">
                <a:solidFill>
                  <a:schemeClr val="tx2"/>
                </a:solidFill>
                <a:latin typeface="Arial" panose="020B0604020202020204" pitchFamily="34" charset="0"/>
                <a:cs typeface="Arial" panose="020B0604020202020204" pitchFamily="34" charset="0"/>
              </a:rPr>
              <a:t>)</a:t>
            </a:r>
          </a:p>
          <a:p>
            <a:pPr marL="788670" indent="-742950">
              <a:buFont typeface="+mj-lt"/>
              <a:buAutoNum type="arabicParenR"/>
            </a:pPr>
            <a:r>
              <a:rPr lang="en-CA" sz="4000" dirty="0" smtClean="0">
                <a:solidFill>
                  <a:schemeClr val="tx2"/>
                </a:solidFill>
                <a:latin typeface="Arial" panose="020B0604020202020204" pitchFamily="34" charset="0"/>
                <a:cs typeface="Arial" panose="020B0604020202020204" pitchFamily="34" charset="0"/>
              </a:rPr>
              <a:t>Salvage research (1900-1970s)</a:t>
            </a:r>
          </a:p>
          <a:p>
            <a:pPr marL="788670" indent="-742950">
              <a:buFont typeface="+mj-lt"/>
              <a:buAutoNum type="arabicParenR"/>
            </a:pPr>
            <a:r>
              <a:rPr lang="en-CA" sz="4000" dirty="0" smtClean="0">
                <a:solidFill>
                  <a:schemeClr val="tx2"/>
                </a:solidFill>
                <a:latin typeface="Arial" panose="020B0604020202020204" pitchFamily="34" charset="0"/>
                <a:cs typeface="Arial" panose="020B0604020202020204" pitchFamily="34" charset="0"/>
              </a:rPr>
              <a:t>Resurgence of Indigenous research (1970s - present)</a:t>
            </a:r>
          </a:p>
        </p:txBody>
      </p:sp>
    </p:spTree>
    <p:extLst>
      <p:ext uri="{BB962C8B-B14F-4D97-AF65-F5344CB8AC3E}">
        <p14:creationId xmlns:p14="http://schemas.microsoft.com/office/powerpoint/2010/main" val="20416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0053"/>
            <a:ext cx="9144000" cy="1143000"/>
          </a:xfrm>
        </p:spPr>
        <p:txBody>
          <a:bodyPr>
            <a:normAutofit/>
          </a:bodyPr>
          <a:lstStyle/>
          <a:p>
            <a:r>
              <a:rPr lang="en-CA" sz="4800" b="1" dirty="0" smtClean="0">
                <a:solidFill>
                  <a:schemeClr val="tx2"/>
                </a:solidFill>
                <a:latin typeface="Arial" panose="020B0604020202020204" pitchFamily="34" charset="0"/>
                <a:cs typeface="Arial" panose="020B0604020202020204" pitchFamily="34" charset="0"/>
              </a:rPr>
              <a:t>RCAP Research Guidelines</a:t>
            </a:r>
            <a:endParaRPr lang="en-CA" sz="48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0" y="1900822"/>
            <a:ext cx="10282518" cy="4550777"/>
          </a:xfrm>
        </p:spPr>
        <p:txBody>
          <a:bodyPr>
            <a:normAutofit/>
          </a:bodyPr>
          <a:lstStyle/>
          <a:p>
            <a:pPr marL="45720" indent="0">
              <a:buNone/>
            </a:pPr>
            <a:r>
              <a:rPr lang="en-CA" sz="3200" dirty="0" smtClean="0">
                <a:solidFill>
                  <a:schemeClr val="tx2"/>
                </a:solidFill>
                <a:latin typeface="Arial" panose="020B0604020202020204" pitchFamily="34" charset="0"/>
                <a:cs typeface="Arial" panose="020B0604020202020204" pitchFamily="34" charset="0"/>
              </a:rPr>
              <a:t>Royal Commission on Aboriginal </a:t>
            </a:r>
            <a:r>
              <a:rPr lang="en-CA" sz="3200" dirty="0" smtClean="0">
                <a:solidFill>
                  <a:schemeClr val="tx2"/>
                </a:solidFill>
                <a:latin typeface="Arial" panose="020B0604020202020204" pitchFamily="34" charset="0"/>
                <a:cs typeface="Arial" panose="020B0604020202020204" pitchFamily="34" charset="0"/>
              </a:rPr>
              <a:t>Peoples (1991-1996)</a:t>
            </a:r>
            <a:endParaRPr lang="en-CA" sz="3200" dirty="0" smtClean="0">
              <a:solidFill>
                <a:schemeClr val="tx2"/>
              </a:solidFill>
              <a:latin typeface="Arial" panose="020B0604020202020204" pitchFamily="34" charset="0"/>
              <a:cs typeface="Arial" panose="020B0604020202020204" pitchFamily="34" charset="0"/>
            </a:endParaRPr>
          </a:p>
          <a:p>
            <a:pPr marL="45720" indent="0">
              <a:buNone/>
            </a:pPr>
            <a:r>
              <a:rPr lang="en-CA" sz="3200" dirty="0" smtClean="0">
                <a:solidFill>
                  <a:schemeClr val="tx2"/>
                </a:solidFill>
                <a:latin typeface="Arial" panose="020B0604020202020204" pitchFamily="34" charset="0"/>
                <a:cs typeface="Arial" panose="020B0604020202020204" pitchFamily="34" charset="0"/>
              </a:rPr>
              <a:t>Volume 5, </a:t>
            </a:r>
            <a:r>
              <a:rPr lang="en-CA" sz="3200" dirty="0" smtClean="0">
                <a:solidFill>
                  <a:schemeClr val="tx2"/>
                </a:solidFill>
                <a:latin typeface="Arial" panose="020B0604020202020204" pitchFamily="34" charset="0"/>
                <a:cs typeface="Arial" panose="020B0604020202020204" pitchFamily="34" charset="0"/>
              </a:rPr>
              <a:t>Appendix </a:t>
            </a:r>
            <a:r>
              <a:rPr lang="en-CA" sz="3200" dirty="0" smtClean="0">
                <a:solidFill>
                  <a:schemeClr val="tx2"/>
                </a:solidFill>
                <a:latin typeface="Arial" panose="020B0604020202020204" pitchFamily="34" charset="0"/>
                <a:cs typeface="Arial" panose="020B0604020202020204" pitchFamily="34" charset="0"/>
              </a:rPr>
              <a:t>E: </a:t>
            </a:r>
            <a:r>
              <a:rPr lang="en-CA" sz="3200" u="sng" dirty="0" smtClean="0">
                <a:solidFill>
                  <a:schemeClr val="tx2"/>
                </a:solidFill>
                <a:latin typeface="Arial" panose="020B0604020202020204" pitchFamily="34" charset="0"/>
                <a:cs typeface="Arial" panose="020B0604020202020204" pitchFamily="34" charset="0"/>
              </a:rPr>
              <a:t>Ethical Guidelines for Research</a:t>
            </a:r>
          </a:p>
          <a:p>
            <a:pPr lvl="1"/>
            <a:r>
              <a:rPr lang="en-CA" sz="3000" dirty="0" smtClean="0">
                <a:solidFill>
                  <a:schemeClr val="tx2"/>
                </a:solidFill>
                <a:latin typeface="Arial" panose="020B0604020202020204" pitchFamily="34" charset="0"/>
                <a:cs typeface="Arial" panose="020B0604020202020204" pitchFamily="34" charset="0"/>
              </a:rPr>
              <a:t>Principles</a:t>
            </a:r>
          </a:p>
          <a:p>
            <a:pPr lvl="1"/>
            <a:r>
              <a:rPr lang="en-CA" sz="3000" dirty="0" smtClean="0">
                <a:solidFill>
                  <a:schemeClr val="tx2"/>
                </a:solidFill>
                <a:latin typeface="Arial" panose="020B0604020202020204" pitchFamily="34" charset="0"/>
                <a:cs typeface="Arial" panose="020B0604020202020204" pitchFamily="34" charset="0"/>
              </a:rPr>
              <a:t>Guidelines</a:t>
            </a:r>
          </a:p>
          <a:p>
            <a:pPr lvl="1"/>
            <a:r>
              <a:rPr lang="en-CA" sz="3000" dirty="0" smtClean="0">
                <a:solidFill>
                  <a:schemeClr val="tx2"/>
                </a:solidFill>
                <a:latin typeface="Arial" panose="020B0604020202020204" pitchFamily="34" charset="0"/>
                <a:cs typeface="Arial" panose="020B0604020202020204" pitchFamily="34" charset="0"/>
              </a:rPr>
              <a:t>Access to Research Results</a:t>
            </a:r>
          </a:p>
          <a:p>
            <a:pPr lvl="1"/>
            <a:r>
              <a:rPr lang="en-CA" sz="3000" dirty="0" smtClean="0">
                <a:solidFill>
                  <a:schemeClr val="tx2"/>
                </a:solidFill>
                <a:latin typeface="Arial" panose="020B0604020202020204" pitchFamily="34" charset="0"/>
                <a:cs typeface="Arial" panose="020B0604020202020204" pitchFamily="34" charset="0"/>
              </a:rPr>
              <a:t>Community Benefit</a:t>
            </a:r>
          </a:p>
          <a:p>
            <a:endParaRPr lang="en-CA" dirty="0"/>
          </a:p>
        </p:txBody>
      </p:sp>
    </p:spTree>
    <p:extLst>
      <p:ext uri="{BB962C8B-B14F-4D97-AF65-F5344CB8AC3E}">
        <p14:creationId xmlns:p14="http://schemas.microsoft.com/office/powerpoint/2010/main" val="122131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5860"/>
            <a:ext cx="10346266" cy="1143000"/>
          </a:xfrm>
        </p:spPr>
        <p:txBody>
          <a:bodyPr>
            <a:noAutofit/>
          </a:bodyPr>
          <a:lstStyle/>
          <a:p>
            <a:r>
              <a:rPr lang="en-CA" b="1" dirty="0" smtClean="0">
                <a:solidFill>
                  <a:schemeClr val="tx2"/>
                </a:solidFill>
                <a:latin typeface="Arial" panose="020B0604020202020204" pitchFamily="34" charset="0"/>
                <a:cs typeface="Arial" panose="020B0604020202020204" pitchFamily="34" charset="0"/>
              </a:rPr>
              <a:t>Chapter </a:t>
            </a:r>
            <a:r>
              <a:rPr lang="en-CA" b="1" dirty="0" smtClean="0">
                <a:solidFill>
                  <a:schemeClr val="tx2"/>
                </a:solidFill>
                <a:latin typeface="Arial" panose="020B0604020202020204" pitchFamily="34" charset="0"/>
                <a:cs typeface="Arial" panose="020B0604020202020204" pitchFamily="34" charset="0"/>
              </a:rPr>
              <a:t>9: </a:t>
            </a:r>
            <a:r>
              <a:rPr lang="en-CA" b="1" dirty="0" smtClean="0">
                <a:solidFill>
                  <a:schemeClr val="tx2"/>
                </a:solidFill>
                <a:latin typeface="Arial" panose="020B0604020202020204" pitchFamily="34" charset="0"/>
                <a:cs typeface="Arial" panose="020B0604020202020204" pitchFamily="34" charset="0"/>
              </a:rPr>
              <a:t>Tri-Council Policy </a:t>
            </a:r>
            <a:r>
              <a:rPr lang="en-CA" b="1" dirty="0" smtClean="0">
                <a:solidFill>
                  <a:schemeClr val="tx2"/>
                </a:solidFill>
                <a:latin typeface="Arial" panose="020B0604020202020204" pitchFamily="34" charset="0"/>
                <a:cs typeface="Arial" panose="020B0604020202020204" pitchFamily="34" charset="0"/>
              </a:rPr>
              <a:t>Statement (TCPS)</a:t>
            </a:r>
            <a:r>
              <a:rPr lang="en-CA" b="1" dirty="0" smtClean="0">
                <a:solidFill>
                  <a:schemeClr val="tx2"/>
                </a:solidFill>
                <a:latin typeface="Arial" panose="020B0604020202020204" pitchFamily="34" charset="0"/>
                <a:cs typeface="Arial" panose="020B0604020202020204" pitchFamily="34" charset="0"/>
              </a:rPr>
              <a:t/>
            </a:r>
            <a:br>
              <a:rPr lang="en-CA" b="1" dirty="0" smtClean="0">
                <a:solidFill>
                  <a:schemeClr val="tx2"/>
                </a:solidFill>
                <a:latin typeface="Arial" panose="020B0604020202020204" pitchFamily="34" charset="0"/>
                <a:cs typeface="Arial" panose="020B0604020202020204" pitchFamily="34" charset="0"/>
              </a:rPr>
            </a:br>
            <a:r>
              <a:rPr lang="en-CA" b="1" dirty="0" smtClean="0">
                <a:solidFill>
                  <a:schemeClr val="tx2"/>
                </a:solidFill>
                <a:latin typeface="Arial" panose="020B0604020202020204" pitchFamily="34" charset="0"/>
                <a:cs typeface="Arial" panose="020B0604020202020204" pitchFamily="34" charset="0"/>
              </a:rPr>
              <a:t>Research </a:t>
            </a:r>
            <a:r>
              <a:rPr lang="en-CA" b="1" dirty="0">
                <a:solidFill>
                  <a:schemeClr val="tx2"/>
                </a:solidFill>
                <a:latin typeface="Arial" panose="020B0604020202020204" pitchFamily="34" charset="0"/>
                <a:cs typeface="Arial" panose="020B0604020202020204" pitchFamily="34" charset="0"/>
              </a:rPr>
              <a:t>Involving the First Nations, Inuit and M</a:t>
            </a:r>
            <a:r>
              <a:rPr lang="en-CA" b="1" dirty="0">
                <a:solidFill>
                  <a:schemeClr val="tx2"/>
                </a:solidFill>
                <a:latin typeface="Arial" panose="020B0604020202020204" pitchFamily="34" charset="0"/>
                <a:ea typeface="Calibri" panose="020F0502020204030204" pitchFamily="34" charset="0"/>
                <a:cs typeface="Arial" panose="020B0604020202020204" pitchFamily="34" charset="0"/>
              </a:rPr>
              <a:t>é</a:t>
            </a:r>
            <a:r>
              <a:rPr lang="en-CA" b="1" dirty="0">
                <a:solidFill>
                  <a:schemeClr val="tx2"/>
                </a:solidFill>
                <a:latin typeface="Arial" panose="020B0604020202020204" pitchFamily="34" charset="0"/>
                <a:cs typeface="Arial" panose="020B0604020202020204" pitchFamily="34" charset="0"/>
              </a:rPr>
              <a:t>tis Peoples of </a:t>
            </a:r>
            <a:r>
              <a:rPr lang="en-CA" b="1" dirty="0" smtClean="0">
                <a:solidFill>
                  <a:schemeClr val="tx2"/>
                </a:solidFill>
                <a:latin typeface="Arial" panose="020B0604020202020204" pitchFamily="34" charset="0"/>
                <a:cs typeface="Arial" panose="020B0604020202020204" pitchFamily="34" charset="0"/>
              </a:rPr>
              <a:t>Canada</a:t>
            </a:r>
            <a:endParaRPr lang="en-CA"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3999" y="1913671"/>
            <a:ext cx="9973236" cy="5119140"/>
          </a:xfrm>
        </p:spPr>
        <p:txBody>
          <a:bodyPr>
            <a:normAutofit/>
          </a:bodyPr>
          <a:lstStyle/>
          <a:p>
            <a:r>
              <a:rPr lang="en-CA" sz="3200" dirty="0" smtClean="0">
                <a:solidFill>
                  <a:schemeClr val="tx2"/>
                </a:solidFill>
                <a:latin typeface="Arial" panose="020B0604020202020204" pitchFamily="34" charset="0"/>
                <a:cs typeface="Arial" panose="020B0604020202020204" pitchFamily="34" charset="0"/>
              </a:rPr>
              <a:t>Community engagement</a:t>
            </a:r>
          </a:p>
          <a:p>
            <a:r>
              <a:rPr lang="en-CA" sz="3200" dirty="0" smtClean="0">
                <a:solidFill>
                  <a:schemeClr val="tx2"/>
                </a:solidFill>
                <a:latin typeface="Arial" panose="020B0604020202020204" pitchFamily="34" charset="0"/>
                <a:cs typeface="Arial" panose="020B0604020202020204" pitchFamily="34" charset="0"/>
              </a:rPr>
              <a:t>Collaborative research</a:t>
            </a:r>
          </a:p>
          <a:p>
            <a:r>
              <a:rPr lang="en-CA" sz="3200" dirty="0" smtClean="0">
                <a:solidFill>
                  <a:schemeClr val="tx2"/>
                </a:solidFill>
                <a:latin typeface="Arial" panose="020B0604020202020204" pitchFamily="34" charset="0"/>
                <a:cs typeface="Arial" panose="020B0604020202020204" pitchFamily="34" charset="0"/>
              </a:rPr>
              <a:t>Local governing authorities</a:t>
            </a:r>
          </a:p>
          <a:p>
            <a:r>
              <a:rPr lang="en-CA" sz="3200" dirty="0" smtClean="0">
                <a:solidFill>
                  <a:schemeClr val="tx2"/>
                </a:solidFill>
                <a:latin typeface="Arial" panose="020B0604020202020204" pitchFamily="34" charset="0"/>
                <a:cs typeface="Arial" panose="020B0604020202020204" pitchFamily="34" charset="0"/>
              </a:rPr>
              <a:t>Respect for community customs and practices</a:t>
            </a:r>
          </a:p>
          <a:p>
            <a:r>
              <a:rPr lang="en-CA" sz="3200" dirty="0" smtClean="0">
                <a:solidFill>
                  <a:schemeClr val="tx2"/>
                </a:solidFill>
                <a:latin typeface="Arial" panose="020B0604020202020204" pitchFamily="34" charset="0"/>
                <a:cs typeface="Arial" panose="020B0604020202020204" pitchFamily="34" charset="0"/>
              </a:rPr>
              <a:t>Research agreements</a:t>
            </a:r>
          </a:p>
          <a:p>
            <a:r>
              <a:rPr lang="en-CA" sz="3200" dirty="0" smtClean="0">
                <a:solidFill>
                  <a:schemeClr val="tx2"/>
                </a:solidFill>
                <a:latin typeface="Arial" panose="020B0604020202020204" pitchFamily="34" charset="0"/>
                <a:cs typeface="Arial" panose="020B0604020202020204" pitchFamily="34" charset="0"/>
              </a:rPr>
              <a:t>Strengthen research capacity</a:t>
            </a:r>
          </a:p>
          <a:p>
            <a:r>
              <a:rPr lang="en-CA" sz="3200" dirty="0" smtClean="0">
                <a:solidFill>
                  <a:schemeClr val="tx2"/>
                </a:solidFill>
                <a:latin typeface="Arial" panose="020B0604020202020204" pitchFamily="34" charset="0"/>
                <a:cs typeface="Arial" panose="020B0604020202020204" pitchFamily="34" charset="0"/>
              </a:rPr>
              <a:t>Recognition of Elders and other Knowledge Holders</a:t>
            </a:r>
          </a:p>
          <a:p>
            <a:endParaRPr lang="en-CA"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97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124781"/>
            <a:ext cx="10989129" cy="1143000"/>
          </a:xfrm>
        </p:spPr>
        <p:txBody>
          <a:bodyPr>
            <a:normAutofit/>
          </a:bodyPr>
          <a:lstStyle/>
          <a:p>
            <a:pPr algn="ctr"/>
            <a:r>
              <a:rPr lang="en-CA" sz="4000" b="1" dirty="0" smtClean="0">
                <a:solidFill>
                  <a:schemeClr val="tx2"/>
                </a:solidFill>
                <a:latin typeface="Arial" panose="020B0604020202020204" pitchFamily="34" charset="0"/>
                <a:cs typeface="Arial" panose="020B0604020202020204" pitchFamily="34" charset="0"/>
              </a:rPr>
              <a:t>Indigenous self-determination in research</a:t>
            </a:r>
            <a:endParaRPr lang="en-CA" sz="40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3999" y="1900822"/>
            <a:ext cx="9759043" cy="4548963"/>
          </a:xfrm>
        </p:spPr>
        <p:txBody>
          <a:bodyPr>
            <a:noAutofit/>
          </a:bodyPr>
          <a:lstStyle/>
          <a:p>
            <a:r>
              <a:rPr lang="en-CA" sz="3600" dirty="0">
                <a:solidFill>
                  <a:schemeClr val="tx2"/>
                </a:solidFill>
                <a:latin typeface="Arial" panose="020B0604020202020204" pitchFamily="34" charset="0"/>
                <a:cs typeface="Arial" panose="020B0604020202020204" pitchFamily="34" charset="0"/>
              </a:rPr>
              <a:t>Six Nations Research Ethics </a:t>
            </a:r>
            <a:r>
              <a:rPr lang="en-CA" sz="3600" dirty="0" smtClean="0">
                <a:solidFill>
                  <a:schemeClr val="tx2"/>
                </a:solidFill>
                <a:latin typeface="Arial" panose="020B0604020202020204" pitchFamily="34" charset="0"/>
                <a:cs typeface="Arial" panose="020B0604020202020204" pitchFamily="34" charset="0"/>
              </a:rPr>
              <a:t>Committee</a:t>
            </a:r>
            <a:endParaRPr lang="en-CA" sz="3600" dirty="0" smtClean="0">
              <a:solidFill>
                <a:schemeClr val="tx2"/>
              </a:solidFill>
              <a:latin typeface="Arial" panose="020B0604020202020204" pitchFamily="34" charset="0"/>
              <a:cs typeface="Arial" panose="020B0604020202020204" pitchFamily="34" charset="0"/>
            </a:endParaRPr>
          </a:p>
          <a:p>
            <a:r>
              <a:rPr lang="en-CA" sz="3600" dirty="0" smtClean="0">
                <a:solidFill>
                  <a:schemeClr val="tx2"/>
                </a:solidFill>
                <a:latin typeface="Arial" panose="020B0604020202020204" pitchFamily="34" charset="0"/>
                <a:cs typeface="Arial" panose="020B0604020202020204" pitchFamily="34" charset="0"/>
              </a:rPr>
              <a:t>Nuu-chah-nulth Tribal Council Research Ethics Committee</a:t>
            </a:r>
            <a:endParaRPr lang="en-CA" sz="3600" dirty="0">
              <a:solidFill>
                <a:schemeClr val="tx2"/>
              </a:solidFill>
              <a:latin typeface="Arial" panose="020B0604020202020204" pitchFamily="34" charset="0"/>
              <a:cs typeface="Arial" panose="020B0604020202020204" pitchFamily="34" charset="0"/>
            </a:endParaRPr>
          </a:p>
          <a:p>
            <a:r>
              <a:rPr lang="en-CA" sz="3600" dirty="0" err="1">
                <a:solidFill>
                  <a:schemeClr val="tx2"/>
                </a:solidFill>
                <a:latin typeface="Arial" panose="020B0604020202020204" pitchFamily="34" charset="0"/>
                <a:cs typeface="Arial" panose="020B0604020202020204" pitchFamily="34" charset="0"/>
              </a:rPr>
              <a:t>Mi’kmaw</a:t>
            </a:r>
            <a:r>
              <a:rPr lang="en-CA" sz="3600" dirty="0">
                <a:solidFill>
                  <a:schemeClr val="tx2"/>
                </a:solidFill>
                <a:latin typeface="Arial" panose="020B0604020202020204" pitchFamily="34" charset="0"/>
                <a:cs typeface="Arial" panose="020B0604020202020204" pitchFamily="34" charset="0"/>
              </a:rPr>
              <a:t> Ethics Watch</a:t>
            </a:r>
          </a:p>
          <a:p>
            <a:r>
              <a:rPr lang="en-CA" sz="3600" b="1" dirty="0" smtClean="0">
                <a:solidFill>
                  <a:schemeClr val="tx2"/>
                </a:solidFill>
                <a:latin typeface="Arial" panose="020B0604020202020204" pitchFamily="34" charset="0"/>
                <a:cs typeface="Arial" panose="020B0604020202020204" pitchFamily="34" charset="0"/>
              </a:rPr>
              <a:t>Manitoulin </a:t>
            </a:r>
            <a:r>
              <a:rPr lang="en-CA" sz="3600" b="1" dirty="0" err="1">
                <a:solidFill>
                  <a:schemeClr val="tx2"/>
                </a:solidFill>
                <a:latin typeface="Arial" panose="020B0604020202020204" pitchFamily="34" charset="0"/>
                <a:cs typeface="Arial" panose="020B0604020202020204" pitchFamily="34" charset="0"/>
              </a:rPr>
              <a:t>Anishinaabek</a:t>
            </a:r>
            <a:r>
              <a:rPr lang="en-CA" sz="3600" b="1" dirty="0">
                <a:solidFill>
                  <a:schemeClr val="tx2"/>
                </a:solidFill>
                <a:latin typeface="Arial" panose="020B0604020202020204" pitchFamily="34" charset="0"/>
                <a:cs typeface="Arial" panose="020B0604020202020204" pitchFamily="34" charset="0"/>
              </a:rPr>
              <a:t> Research Review </a:t>
            </a:r>
            <a:r>
              <a:rPr lang="en-CA" sz="3600" b="1" dirty="0" smtClean="0">
                <a:solidFill>
                  <a:schemeClr val="tx2"/>
                </a:solidFill>
                <a:latin typeface="Arial" panose="020B0604020202020204" pitchFamily="34" charset="0"/>
                <a:cs typeface="Arial" panose="020B0604020202020204" pitchFamily="34" charset="0"/>
              </a:rPr>
              <a:t>Committee (MARRC)</a:t>
            </a:r>
            <a:endParaRPr lang="en-CA" sz="3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04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407" y="173766"/>
            <a:ext cx="10793185" cy="1143000"/>
          </a:xfrm>
        </p:spPr>
        <p:txBody>
          <a:bodyPr>
            <a:noAutofit/>
          </a:bodyPr>
          <a:lstStyle/>
          <a:p>
            <a:pPr algn="ctr"/>
            <a:r>
              <a:rPr lang="en-CA" sz="4400" b="1" dirty="0" smtClean="0">
                <a:solidFill>
                  <a:schemeClr val="tx2"/>
                </a:solidFill>
                <a:latin typeface="Arial" panose="020B0604020202020204" pitchFamily="34" charset="0"/>
                <a:cs typeface="Arial" panose="020B0604020202020204" pitchFamily="34" charset="0"/>
              </a:rPr>
              <a:t>MARRC </a:t>
            </a:r>
            <a:r>
              <a:rPr lang="en-CA" sz="4400" b="1" dirty="0" smtClean="0">
                <a:solidFill>
                  <a:schemeClr val="tx2"/>
                </a:solidFill>
                <a:latin typeface="Arial" panose="020B0604020202020204" pitchFamily="34" charset="0"/>
                <a:cs typeface="Arial" panose="020B0604020202020204" pitchFamily="34" charset="0"/>
              </a:rPr>
              <a:t>research </a:t>
            </a:r>
            <a:r>
              <a:rPr lang="en-CA" sz="4400" b="1" dirty="0" smtClean="0">
                <a:solidFill>
                  <a:schemeClr val="tx2"/>
                </a:solidFill>
                <a:latin typeface="Arial" panose="020B0604020202020204" pitchFamily="34" charset="0"/>
                <a:cs typeface="Arial" panose="020B0604020202020204" pitchFamily="34" charset="0"/>
              </a:rPr>
              <a:t>guidelines</a:t>
            </a:r>
            <a:endParaRPr lang="en-CA" sz="44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7301" y="1681842"/>
            <a:ext cx="10025742" cy="5012871"/>
          </a:xfrm>
        </p:spPr>
        <p:txBody>
          <a:bodyPr>
            <a:normAutofit/>
          </a:bodyPr>
          <a:lstStyle/>
          <a:p>
            <a:r>
              <a:rPr lang="en-CA" sz="3600" dirty="0">
                <a:solidFill>
                  <a:schemeClr val="tx2"/>
                </a:solidFill>
                <a:latin typeface="Arial" panose="020B0604020202020204" pitchFamily="34" charset="0"/>
                <a:cs typeface="Arial" panose="020B0604020202020204" pitchFamily="34" charset="0"/>
              </a:rPr>
              <a:t>B</a:t>
            </a:r>
            <a:r>
              <a:rPr lang="en-CA" sz="3600" dirty="0" smtClean="0">
                <a:solidFill>
                  <a:schemeClr val="tx2"/>
                </a:solidFill>
                <a:latin typeface="Arial" panose="020B0604020202020204" pitchFamily="34" charset="0"/>
                <a:cs typeface="Arial" panose="020B0604020202020204" pitchFamily="34" charset="0"/>
              </a:rPr>
              <a:t>ased on the Seven Grandfather Teachings</a:t>
            </a:r>
          </a:p>
          <a:p>
            <a:r>
              <a:rPr lang="en-CA" sz="3600" dirty="0" smtClean="0">
                <a:solidFill>
                  <a:schemeClr val="tx2"/>
                </a:solidFill>
                <a:latin typeface="Arial" panose="020B0604020202020204" pitchFamily="34" charset="0"/>
                <a:cs typeface="Arial" panose="020B0604020202020204" pitchFamily="34" charset="0"/>
              </a:rPr>
              <a:t>Community collaboration &amp; benefit</a:t>
            </a:r>
          </a:p>
          <a:p>
            <a:r>
              <a:rPr lang="en-CA" sz="3600" dirty="0" smtClean="0">
                <a:solidFill>
                  <a:schemeClr val="tx2"/>
                </a:solidFill>
                <a:latin typeface="Arial" panose="020B0604020202020204" pitchFamily="34" charset="0"/>
                <a:cs typeface="Arial" panose="020B0604020202020204" pitchFamily="34" charset="0"/>
              </a:rPr>
              <a:t>How </a:t>
            </a:r>
            <a:r>
              <a:rPr lang="en-CA" sz="3600" dirty="0" smtClean="0">
                <a:solidFill>
                  <a:schemeClr val="tx2"/>
                </a:solidFill>
                <a:latin typeface="Arial" panose="020B0604020202020204" pitchFamily="34" charset="0"/>
                <a:cs typeface="Arial" panose="020B0604020202020204" pitchFamily="34" charset="0"/>
              </a:rPr>
              <a:t>will the research benefit 7 generations</a:t>
            </a:r>
            <a:r>
              <a:rPr lang="en-CA" sz="3600" dirty="0" smtClean="0">
                <a:solidFill>
                  <a:schemeClr val="tx2"/>
                </a:solidFill>
                <a:latin typeface="Arial" panose="020B0604020202020204" pitchFamily="34" charset="0"/>
                <a:cs typeface="Arial" panose="020B0604020202020204" pitchFamily="34" charset="0"/>
              </a:rPr>
              <a:t>?</a:t>
            </a:r>
            <a:endParaRPr lang="en-CA" sz="3600"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22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47165"/>
          </a:xfrm>
        </p:spPr>
        <p:txBody>
          <a:bodyPr/>
          <a:lstStyle/>
          <a:p>
            <a:pPr algn="ctr"/>
            <a:r>
              <a:rPr lang="en-CA" b="1" dirty="0" smtClean="0">
                <a:solidFill>
                  <a:schemeClr val="tx2"/>
                </a:solidFill>
                <a:latin typeface="Arial" panose="020B0604020202020204" pitchFamily="34" charset="0"/>
                <a:cs typeface="Arial" panose="020B0604020202020204" pitchFamily="34" charset="0"/>
              </a:rPr>
              <a:t>Community engagement</a:t>
            </a:r>
            <a:endParaRPr lang="en-CA"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0" y="1089212"/>
            <a:ext cx="9144000" cy="5768788"/>
          </a:xfrm>
        </p:spPr>
        <p:txBody>
          <a:bodyPr>
            <a:normAutofit/>
          </a:bodyPr>
          <a:lstStyle/>
          <a:p>
            <a:pPr marL="502920" indent="-457200">
              <a:buFont typeface="+mj-lt"/>
              <a:buAutoNum type="alphaLcParenR"/>
            </a:pPr>
            <a:r>
              <a:rPr lang="en-CA" sz="2400" dirty="0" smtClean="0">
                <a:solidFill>
                  <a:schemeClr val="tx2"/>
                </a:solidFill>
                <a:latin typeface="Arial" panose="020B0604020202020204" pitchFamily="34" charset="0"/>
                <a:cs typeface="Arial" panose="020B0604020202020204" pitchFamily="34" charset="0"/>
              </a:rPr>
              <a:t>Validity of </a:t>
            </a:r>
            <a:r>
              <a:rPr lang="en-CA" sz="2400" dirty="0" err="1" smtClean="0">
                <a:solidFill>
                  <a:schemeClr val="tx2"/>
                </a:solidFill>
                <a:latin typeface="Arial" panose="020B0604020202020204" pitchFamily="34" charset="0"/>
                <a:cs typeface="Arial" panose="020B0604020202020204" pitchFamily="34" charset="0"/>
              </a:rPr>
              <a:t>Anishinaabe</a:t>
            </a:r>
            <a:r>
              <a:rPr lang="en-CA" sz="2400" dirty="0" smtClean="0">
                <a:solidFill>
                  <a:schemeClr val="tx2"/>
                </a:solidFill>
                <a:latin typeface="Arial" panose="020B0604020202020204" pitchFamily="34" charset="0"/>
                <a:cs typeface="Arial" panose="020B0604020202020204" pitchFamily="34" charset="0"/>
              </a:rPr>
              <a:t> ways of knowing</a:t>
            </a:r>
            <a:r>
              <a:rPr lang="en-CA" sz="2400" dirty="0">
                <a:solidFill>
                  <a:schemeClr val="tx2"/>
                </a:solidFill>
                <a:latin typeface="Arial" panose="020B0604020202020204" pitchFamily="34" charset="0"/>
                <a:cs typeface="Arial" panose="020B0604020202020204" pitchFamily="34" charset="0"/>
              </a:rPr>
              <a:t> </a:t>
            </a:r>
            <a:r>
              <a:rPr lang="en-CA" sz="2400" dirty="0" smtClean="0">
                <a:solidFill>
                  <a:schemeClr val="tx2"/>
                </a:solidFill>
                <a:latin typeface="Arial" panose="020B0604020202020204" pitchFamily="34" charset="0"/>
                <a:cs typeface="Arial" panose="020B0604020202020204" pitchFamily="34" charset="0"/>
              </a:rPr>
              <a:t>and thinking</a:t>
            </a:r>
          </a:p>
          <a:p>
            <a:pPr marL="502920" indent="-457200">
              <a:buFont typeface="+mj-lt"/>
              <a:buAutoNum type="alphaLcParenR"/>
            </a:pPr>
            <a:r>
              <a:rPr lang="en-CA" sz="2400" dirty="0" err="1" smtClean="0">
                <a:solidFill>
                  <a:schemeClr val="tx2"/>
                </a:solidFill>
                <a:latin typeface="Arial" panose="020B0604020202020204" pitchFamily="34" charset="0"/>
                <a:cs typeface="Arial" panose="020B0604020202020204" pitchFamily="34" charset="0"/>
              </a:rPr>
              <a:t>Naagdowendiwin</a:t>
            </a:r>
            <a:r>
              <a:rPr lang="en-CA" sz="2400" dirty="0" smtClean="0">
                <a:solidFill>
                  <a:schemeClr val="tx2"/>
                </a:solidFill>
                <a:latin typeface="Arial" panose="020B0604020202020204" pitchFamily="34" charset="0"/>
                <a:cs typeface="Arial" panose="020B0604020202020204" pitchFamily="34" charset="0"/>
              </a:rPr>
              <a:t> (caring for each other)</a:t>
            </a:r>
          </a:p>
          <a:p>
            <a:pPr marL="502920" indent="-457200">
              <a:buFont typeface="+mj-lt"/>
              <a:buAutoNum type="alphaLcParenR"/>
            </a:pPr>
            <a:r>
              <a:rPr lang="en-CA" sz="2400" dirty="0" err="1" smtClean="0">
                <a:solidFill>
                  <a:schemeClr val="tx2"/>
                </a:solidFill>
                <a:latin typeface="Arial" panose="020B0604020202020204" pitchFamily="34" charset="0"/>
                <a:cs typeface="Arial" panose="020B0604020202020204" pitchFamily="34" charset="0"/>
              </a:rPr>
              <a:t>Anishinaabemowin</a:t>
            </a:r>
            <a:r>
              <a:rPr lang="en-CA" sz="2400" dirty="0" smtClean="0">
                <a:solidFill>
                  <a:schemeClr val="tx2"/>
                </a:solidFill>
                <a:latin typeface="Arial" panose="020B0604020202020204" pitchFamily="34" charset="0"/>
                <a:cs typeface="Arial" panose="020B0604020202020204" pitchFamily="34" charset="0"/>
              </a:rPr>
              <a:t> (speaking our language)</a:t>
            </a:r>
          </a:p>
          <a:p>
            <a:pPr marL="502920" indent="-457200">
              <a:buFont typeface="+mj-lt"/>
              <a:buAutoNum type="alphaLcParenR"/>
            </a:pPr>
            <a:r>
              <a:rPr lang="en-CA" sz="2400" dirty="0" smtClean="0">
                <a:solidFill>
                  <a:schemeClr val="tx2"/>
                </a:solidFill>
                <a:latin typeface="Arial" panose="020B0604020202020204" pitchFamily="34" charset="0"/>
                <a:cs typeface="Arial" panose="020B0604020202020204" pitchFamily="34" charset="0"/>
              </a:rPr>
              <a:t>Ceremony</a:t>
            </a:r>
          </a:p>
          <a:p>
            <a:pPr marL="502920" indent="-457200">
              <a:buFont typeface="+mj-lt"/>
              <a:buAutoNum type="alphaLcParenR"/>
            </a:pPr>
            <a:r>
              <a:rPr lang="en-CA" sz="2400" dirty="0" smtClean="0">
                <a:solidFill>
                  <a:schemeClr val="tx2"/>
                </a:solidFill>
                <a:latin typeface="Arial" panose="020B0604020202020204" pitchFamily="34" charset="0"/>
                <a:cs typeface="Arial" panose="020B0604020202020204" pitchFamily="34" charset="0"/>
              </a:rPr>
              <a:t>Reciprocity</a:t>
            </a:r>
          </a:p>
          <a:p>
            <a:pPr marL="502920" indent="-457200">
              <a:buFont typeface="+mj-lt"/>
              <a:buAutoNum type="alphaLcParenR"/>
            </a:pPr>
            <a:r>
              <a:rPr lang="en-CA" sz="2400" dirty="0" err="1" smtClean="0">
                <a:solidFill>
                  <a:schemeClr val="tx2"/>
                </a:solidFill>
                <a:latin typeface="Arial" panose="020B0604020202020204" pitchFamily="34" charset="0"/>
                <a:cs typeface="Arial" panose="020B0604020202020204" pitchFamily="34" charset="0"/>
              </a:rPr>
              <a:t>Nbaachwe</a:t>
            </a:r>
            <a:r>
              <a:rPr lang="en-CA" sz="2400" dirty="0" smtClean="0">
                <a:solidFill>
                  <a:schemeClr val="tx2"/>
                </a:solidFill>
                <a:latin typeface="Arial" panose="020B0604020202020204" pitchFamily="34" charset="0"/>
                <a:cs typeface="Arial" panose="020B0604020202020204" pitchFamily="34" charset="0"/>
              </a:rPr>
              <a:t> (visiting) and storytelling</a:t>
            </a:r>
          </a:p>
          <a:p>
            <a:pPr marL="502920" indent="-457200">
              <a:buFont typeface="+mj-lt"/>
              <a:buAutoNum type="alphaLcParenR"/>
            </a:pPr>
            <a:r>
              <a:rPr lang="en-CA" sz="2400" dirty="0" smtClean="0">
                <a:solidFill>
                  <a:schemeClr val="tx2"/>
                </a:solidFill>
                <a:latin typeface="Arial" panose="020B0604020202020204" pitchFamily="34" charset="0"/>
                <a:cs typeface="Arial" panose="020B0604020202020204" pitchFamily="34" charset="0"/>
              </a:rPr>
              <a:t>Listening &amp; silences</a:t>
            </a:r>
          </a:p>
          <a:p>
            <a:pPr marL="502920" indent="-457200">
              <a:buFont typeface="+mj-lt"/>
              <a:buAutoNum type="alphaLcParenR"/>
            </a:pPr>
            <a:r>
              <a:rPr lang="en-CA" sz="2400" dirty="0" smtClean="0">
                <a:solidFill>
                  <a:schemeClr val="tx2"/>
                </a:solidFill>
                <a:latin typeface="Arial" panose="020B0604020202020204" pitchFamily="34" charset="0"/>
                <a:cs typeface="Arial" panose="020B0604020202020204" pitchFamily="34" charset="0"/>
              </a:rPr>
              <a:t>Culturally safe</a:t>
            </a:r>
          </a:p>
          <a:p>
            <a:pPr marL="502920" indent="-457200">
              <a:buFont typeface="+mj-lt"/>
              <a:buAutoNum type="alphaLcParenR"/>
            </a:pPr>
            <a:r>
              <a:rPr lang="en-CA" sz="2400" dirty="0" smtClean="0">
                <a:solidFill>
                  <a:schemeClr val="tx2"/>
                </a:solidFill>
                <a:latin typeface="Arial" panose="020B0604020202020204" pitchFamily="34" charset="0"/>
                <a:cs typeface="Arial" panose="020B0604020202020204" pitchFamily="34" charset="0"/>
              </a:rPr>
              <a:t>Involving youth and Elders</a:t>
            </a:r>
          </a:p>
          <a:p>
            <a:pPr marL="502920" indent="-457200">
              <a:buFont typeface="+mj-lt"/>
              <a:buAutoNum type="alphaLcParenR"/>
            </a:pPr>
            <a:r>
              <a:rPr lang="en-CA" sz="2400" dirty="0" smtClean="0">
                <a:solidFill>
                  <a:schemeClr val="tx2"/>
                </a:solidFill>
                <a:latin typeface="Arial" panose="020B0604020202020204" pitchFamily="34" charset="0"/>
                <a:cs typeface="Arial" panose="020B0604020202020204" pitchFamily="34" charset="0"/>
              </a:rPr>
              <a:t>Protecting </a:t>
            </a:r>
            <a:r>
              <a:rPr lang="en-CA" sz="2400" dirty="0" err="1" smtClean="0">
                <a:solidFill>
                  <a:schemeClr val="tx2"/>
                </a:solidFill>
                <a:latin typeface="Arial" panose="020B0604020202020204" pitchFamily="34" charset="0"/>
                <a:cs typeface="Arial" panose="020B0604020202020204" pitchFamily="34" charset="0"/>
              </a:rPr>
              <a:t>Anishinaabek</a:t>
            </a:r>
            <a:r>
              <a:rPr lang="en-CA" sz="2400" dirty="0" smtClean="0">
                <a:solidFill>
                  <a:schemeClr val="tx2"/>
                </a:solidFill>
                <a:latin typeface="Arial" panose="020B0604020202020204" pitchFamily="34" charset="0"/>
                <a:cs typeface="Arial" panose="020B0604020202020204" pitchFamily="34" charset="0"/>
              </a:rPr>
              <a:t> knowledge</a:t>
            </a:r>
          </a:p>
          <a:p>
            <a:endParaRPr lang="en-CA" dirty="0"/>
          </a:p>
        </p:txBody>
      </p:sp>
    </p:spTree>
    <p:extLst>
      <p:ext uri="{BB962C8B-B14F-4D97-AF65-F5344CB8AC3E}">
        <p14:creationId xmlns:p14="http://schemas.microsoft.com/office/powerpoint/2010/main" val="68319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flowers on blue (widescreen).potx" id="{828F1CAB-9298-4592-9282-F8DFCE9B5AAD}" vid="{F1565BE0-C58B-47E2-98D9-9569E7AA0A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COO - Caring for and Protecting Indigenous Knowledge Systems - Feb 25 2023</Template>
  <TotalTime>2622</TotalTime>
  <Words>874</Words>
  <Application>Microsoft Office PowerPoint</Application>
  <PresentationFormat>Widescreen</PresentationFormat>
  <Paragraphs>79</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PGothic</vt:lpstr>
      <vt:lpstr>Arial</vt:lpstr>
      <vt:lpstr>Calibri</vt:lpstr>
      <vt:lpstr>Century Schoolbook</vt:lpstr>
      <vt:lpstr>Wingdings</vt:lpstr>
      <vt:lpstr>FLOWERS 16X9</vt:lpstr>
      <vt:lpstr>Anishinaabek Research Ethics</vt:lpstr>
      <vt:lpstr>Wagaskinaga Mnising</vt:lpstr>
      <vt:lpstr>Indigenous research</vt:lpstr>
      <vt:lpstr>Indigenous Peoples’ Experiences with Research</vt:lpstr>
      <vt:lpstr>RCAP Research Guidelines</vt:lpstr>
      <vt:lpstr>Chapter 9: Tri-Council Policy Statement (TCPS) Research Involving the First Nations, Inuit and Métis Peoples of Canada</vt:lpstr>
      <vt:lpstr>Indigenous self-determination in research</vt:lpstr>
      <vt:lpstr>MARRC research guidelines</vt:lpstr>
      <vt:lpstr>Community engagement</vt:lpstr>
      <vt:lpstr>PowerPoint Presentation</vt:lpstr>
      <vt:lpstr>In 2005, our ancestors remains were repatriated and reburied.</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Research Involving Indigenous Peoples</dc:title>
  <dc:creator>Lorrilee</dc:creator>
  <cp:lastModifiedBy>Lorrilee</cp:lastModifiedBy>
  <cp:revision>52</cp:revision>
  <dcterms:created xsi:type="dcterms:W3CDTF">2023-04-17T16:32:13Z</dcterms:created>
  <dcterms:modified xsi:type="dcterms:W3CDTF">2023-10-17T17:04:22Z</dcterms:modified>
</cp:coreProperties>
</file>