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92" r:id="rId3"/>
    <p:sldId id="279" r:id="rId4"/>
    <p:sldId id="281" r:id="rId5"/>
    <p:sldId id="283" r:id="rId6"/>
    <p:sldId id="284" r:id="rId7"/>
    <p:sldId id="290" r:id="rId8"/>
    <p:sldId id="289" r:id="rId9"/>
    <p:sldId id="288" r:id="rId10"/>
    <p:sldId id="287" r:id="rId11"/>
    <p:sldId id="291" r:id="rId12"/>
    <p:sldId id="293" r:id="rId13"/>
    <p:sldId id="296" r:id="rId14"/>
    <p:sldId id="297" r:id="rId15"/>
    <p:sldId id="298" r:id="rId16"/>
    <p:sldId id="282" r:id="rId17"/>
    <p:sldId id="273" r:id="rId18"/>
  </p:sldIdLst>
  <p:sldSz cx="13004800" cy="9753600"/>
  <p:notesSz cx="13004800" cy="97536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C05"/>
    <a:srgbClr val="A32F2F"/>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7" autoAdjust="0"/>
    <p:restoredTop sz="93979" autoAdjust="0"/>
  </p:normalViewPr>
  <p:slideViewPr>
    <p:cSldViewPr>
      <p:cViewPr varScale="1">
        <p:scale>
          <a:sx n="48" d="100"/>
          <a:sy n="48" d="100"/>
        </p:scale>
        <p:origin x="1296"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72FB0284-50BF-42C0-A44A-60383FD7D7A5}" type="datetimeFigureOut">
              <a:rPr lang="en-CA" smtClean="0"/>
              <a:pPr/>
              <a:t>2023-02-03</a:t>
            </a:fld>
            <a:endParaRPr lang="en-CA"/>
          </a:p>
        </p:txBody>
      </p:sp>
      <p:sp>
        <p:nvSpPr>
          <p:cNvPr id="4" name="Slide Image Placehold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66BB004B-B62A-4024-B9A6-5759A746F370}"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1</a:t>
            </a:fld>
            <a:endParaRPr lang="en-CA"/>
          </a:p>
        </p:txBody>
      </p:sp>
    </p:spTree>
    <p:extLst>
      <p:ext uri="{BB962C8B-B14F-4D97-AF65-F5344CB8AC3E}">
        <p14:creationId xmlns:p14="http://schemas.microsoft.com/office/powerpoint/2010/main" val="25382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Who initiates Jordan’s Principle applications</a:t>
            </a:r>
          </a:p>
          <a:p>
            <a:pPr marL="171450" indent="-171450">
              <a:buFont typeface="Arial" panose="020B0604020202020204" pitchFamily="34" charset="0"/>
              <a:buChar char="•"/>
            </a:pPr>
            <a:r>
              <a:rPr lang="en-US" u="none" dirty="0" smtClean="0"/>
              <a:t>60% “parent/guardian”</a:t>
            </a:r>
          </a:p>
          <a:p>
            <a:pPr marL="171450" indent="-171450">
              <a:buFont typeface="Arial" panose="020B0604020202020204" pitchFamily="34" charset="0"/>
              <a:buChar char="•"/>
            </a:pPr>
            <a:r>
              <a:rPr lang="en-US" u="none" dirty="0" smtClean="0"/>
              <a:t>60% “First Nation” </a:t>
            </a:r>
          </a:p>
          <a:p>
            <a:pPr marL="171450" indent="-171450">
              <a:buFont typeface="Arial" panose="020B0604020202020204" pitchFamily="34" charset="0"/>
              <a:buChar char="•"/>
            </a:pPr>
            <a:r>
              <a:rPr lang="en-US" u="none" dirty="0" smtClean="0"/>
              <a:t>51% “school”</a:t>
            </a:r>
          </a:p>
          <a:p>
            <a:pPr marL="171450" indent="-171450">
              <a:buFont typeface="Arial" panose="020B0604020202020204" pitchFamily="34" charset="0"/>
              <a:buChar char="•"/>
            </a:pPr>
            <a:r>
              <a:rPr lang="en-US" u="none" dirty="0" smtClean="0"/>
              <a:t>38% “other”</a:t>
            </a:r>
          </a:p>
          <a:p>
            <a:pPr marL="171450" indent="-171450">
              <a:buFont typeface="Arial" panose="020B0604020202020204" pitchFamily="34" charset="0"/>
              <a:buChar char="•"/>
            </a:pPr>
            <a:r>
              <a:rPr lang="en-US" u="none" dirty="0" smtClean="0"/>
              <a:t>32% “school board”</a:t>
            </a:r>
          </a:p>
          <a:p>
            <a:pPr marL="171450" indent="-171450">
              <a:buFont typeface="Arial" panose="020B0604020202020204" pitchFamily="34" charset="0"/>
              <a:buChar char="•"/>
            </a:pPr>
            <a:r>
              <a:rPr lang="en-US" u="none" dirty="0" smtClean="0"/>
              <a:t>22% “all</a:t>
            </a:r>
            <a:r>
              <a:rPr lang="en-US" u="none" baseline="0" dirty="0" smtClean="0"/>
              <a:t> of the above” </a:t>
            </a:r>
          </a:p>
          <a:p>
            <a:pPr marL="171450" indent="-171450">
              <a:buFont typeface="Arial" panose="020B0604020202020204" pitchFamily="34" charset="0"/>
              <a:buChar char="•"/>
            </a:pPr>
            <a:endParaRPr lang="en-US" u="none" baseline="0" dirty="0" smtClean="0"/>
          </a:p>
          <a:p>
            <a:pPr marL="0" indent="0">
              <a:buFont typeface="Arial" panose="020B0604020202020204" pitchFamily="34" charset="0"/>
              <a:buNone/>
            </a:pPr>
            <a:r>
              <a:rPr lang="en-US" u="sng" baseline="0" dirty="0" smtClean="0"/>
              <a:t>Services accessed through Jordan’s Principle at school boards:</a:t>
            </a:r>
          </a:p>
          <a:p>
            <a:pPr marL="171450" indent="-171450">
              <a:buFont typeface="Arial" panose="020B0604020202020204" pitchFamily="34" charset="0"/>
              <a:buChar char="•"/>
            </a:pPr>
            <a:r>
              <a:rPr lang="en-US" u="none" dirty="0" smtClean="0"/>
              <a:t>55%</a:t>
            </a:r>
            <a:r>
              <a:rPr lang="en-US" u="none" baseline="0" dirty="0" smtClean="0"/>
              <a:t> Education Assistants </a:t>
            </a:r>
          </a:p>
          <a:p>
            <a:pPr marL="171450" indent="-171450">
              <a:buFont typeface="Arial" panose="020B0604020202020204" pitchFamily="34" charset="0"/>
              <a:buChar char="•"/>
            </a:pPr>
            <a:r>
              <a:rPr lang="en-US" u="none" baseline="0" dirty="0" smtClean="0"/>
              <a:t>36% Assistive Tech </a:t>
            </a:r>
          </a:p>
          <a:p>
            <a:pPr marL="171450" indent="-171450">
              <a:buFont typeface="Arial" panose="020B0604020202020204" pitchFamily="34" charset="0"/>
              <a:buChar char="•"/>
            </a:pPr>
            <a:r>
              <a:rPr lang="en-US" u="none" baseline="0" dirty="0" smtClean="0"/>
              <a:t>36% not sure</a:t>
            </a:r>
          </a:p>
          <a:p>
            <a:pPr marL="171450" indent="-171450">
              <a:buFont typeface="Arial" panose="020B0604020202020204" pitchFamily="34" charset="0"/>
              <a:buChar char="•"/>
            </a:pPr>
            <a:r>
              <a:rPr lang="en-US" u="none" baseline="0" dirty="0" smtClean="0"/>
              <a:t>28% counselling</a:t>
            </a:r>
          </a:p>
          <a:p>
            <a:pPr marL="171450" indent="-171450">
              <a:buFont typeface="Arial" panose="020B0604020202020204" pitchFamily="34" charset="0"/>
              <a:buChar char="•"/>
            </a:pPr>
            <a:r>
              <a:rPr lang="en-US" u="none" baseline="0" dirty="0" smtClean="0"/>
              <a:t>28% speech and language pathology</a:t>
            </a:r>
          </a:p>
          <a:p>
            <a:pPr marL="171450" indent="-171450">
              <a:buFont typeface="Arial" panose="020B0604020202020204" pitchFamily="34" charset="0"/>
              <a:buChar char="•"/>
            </a:pPr>
            <a:r>
              <a:rPr lang="en-US" u="none" baseline="0" dirty="0" smtClean="0"/>
              <a:t>26% assessment </a:t>
            </a:r>
          </a:p>
          <a:p>
            <a:pPr marL="171450" indent="-171450">
              <a:buFont typeface="Arial" panose="020B0604020202020204" pitchFamily="34" charset="0"/>
              <a:buChar char="•"/>
            </a:pPr>
            <a:r>
              <a:rPr lang="en-US" u="none" baseline="0" dirty="0" smtClean="0"/>
              <a:t>26% tutoring </a:t>
            </a:r>
          </a:p>
          <a:p>
            <a:pPr marL="171450" indent="-171450">
              <a:buFont typeface="Arial" panose="020B0604020202020204" pitchFamily="34" charset="0"/>
              <a:buChar char="•"/>
            </a:pPr>
            <a:r>
              <a:rPr lang="en-US" u="none" baseline="0" dirty="0" smtClean="0"/>
              <a:t>19% occupational therapy</a:t>
            </a:r>
          </a:p>
          <a:p>
            <a:pPr marL="171450" indent="-171450">
              <a:buFont typeface="Arial" panose="020B0604020202020204" pitchFamily="34" charset="0"/>
              <a:buChar char="•"/>
            </a:pPr>
            <a:r>
              <a:rPr lang="en-US" u="none" baseline="0" dirty="0" smtClean="0"/>
              <a:t>19% transportation </a:t>
            </a:r>
          </a:p>
          <a:p>
            <a:pPr marL="171450" indent="-171450">
              <a:buFont typeface="Arial" panose="020B0604020202020204" pitchFamily="34" charset="0"/>
              <a:buChar char="•"/>
            </a:pPr>
            <a:r>
              <a:rPr lang="en-US" u="none" baseline="0" dirty="0" smtClean="0"/>
              <a:t>15% other</a:t>
            </a:r>
          </a:p>
          <a:p>
            <a:pPr marL="171450" indent="-171450">
              <a:buFont typeface="Arial" panose="020B0604020202020204" pitchFamily="34" charset="0"/>
              <a:buChar char="•"/>
            </a:pPr>
            <a:r>
              <a:rPr lang="en-US" u="none" baseline="0" dirty="0" smtClean="0"/>
              <a:t>4% medical equipment </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11</a:t>
            </a:fld>
            <a:endParaRPr lang="en-CA"/>
          </a:p>
        </p:txBody>
      </p:sp>
    </p:spTree>
    <p:extLst>
      <p:ext uri="{BB962C8B-B14F-4D97-AF65-F5344CB8AC3E}">
        <p14:creationId xmlns:p14="http://schemas.microsoft.com/office/powerpoint/2010/main" val="50885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16</a:t>
            </a:fld>
            <a:endParaRPr lang="en-CA"/>
          </a:p>
        </p:txBody>
      </p:sp>
    </p:spTree>
    <p:extLst>
      <p:ext uri="{BB962C8B-B14F-4D97-AF65-F5344CB8AC3E}">
        <p14:creationId xmlns:p14="http://schemas.microsoft.com/office/powerpoint/2010/main" val="146408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3</a:t>
            </a:fld>
            <a:endParaRPr lang="en-CA"/>
          </a:p>
        </p:txBody>
      </p:sp>
    </p:spTree>
    <p:extLst>
      <p:ext uri="{BB962C8B-B14F-4D97-AF65-F5344CB8AC3E}">
        <p14:creationId xmlns:p14="http://schemas.microsoft.com/office/powerpoint/2010/main" val="414447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Jordan’s Principle is named in memory of Jordan River Anderson, a First Nations boy from Norway House Cree Nation in Manitoba, who spent his entire life in hospital while caught in a jurisdictional dispute between the governments of Canada and Manitoba, which both refused to pay for the in-home medical care necessary for Jordan to live in his home and community. Jordan died in the hospital at the age of five years old, never having spent a day in a family home. </a:t>
            </a:r>
          </a:p>
          <a:p>
            <a:r>
              <a:rPr lang="en-US" sz="1200" kern="1200" dirty="0" smtClean="0">
                <a:solidFill>
                  <a:schemeClr val="tx1"/>
                </a:solidFill>
                <a:effectLst/>
                <a:latin typeface="+mn-lt"/>
                <a:ea typeface="+mn-ea"/>
                <a:cs typeface="+mn-cs"/>
              </a:rPr>
              <a:t>Jordan’s Principle is a </a:t>
            </a:r>
            <a:r>
              <a:rPr lang="en-US" sz="1200" b="1" kern="1200" dirty="0" smtClean="0">
                <a:solidFill>
                  <a:schemeClr val="tx1"/>
                </a:solidFill>
                <a:effectLst/>
                <a:latin typeface="+mn-lt"/>
                <a:ea typeface="+mn-ea"/>
                <a:cs typeface="+mn-cs"/>
              </a:rPr>
              <a:t>legal rule</a:t>
            </a:r>
            <a:r>
              <a:rPr lang="en-US" sz="1200" kern="1200" dirty="0" smtClean="0">
                <a:solidFill>
                  <a:schemeClr val="tx1"/>
                </a:solidFill>
                <a:effectLst/>
                <a:latin typeface="+mn-lt"/>
                <a:ea typeface="+mn-ea"/>
                <a:cs typeface="+mn-cs"/>
              </a:rPr>
              <a:t> resulting from the Orders of the Canadian Human Rights Tribunal (CHRT) and is </a:t>
            </a:r>
            <a:r>
              <a:rPr lang="en-US" sz="1200" b="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policy or program. Jordan’s Principle is a child-first principle that aims to eliminate service inequities and delays for First Nations children. Jordan’s Principle states that any public service ordinarily available to all other children must be made available to First Nations children without delay or denial.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Jordan’s Principle may be accessed for health, social and education needs of a child under the age of majority if they meet one of the following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registered or eligible to be registered under the Indian Act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has one parent or guardian who is registered or eligible to be registered under the Indian Act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recognized by their nation for the purposes of Jordan’s Principle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 ordinarily resident on reserve.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Unfortunately, despite the unanimous support of the House of Commons in 2007 for a broad definition, the federal government went on to implement Jordan’s Principle in a manner so narrow that few, if any, First Nations children qualified.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 landmark ruling on January 26, 2016, the CHRT ruled that Canada’s definition of Jordan’s Principle was discriminatory and ordered the federal government to take immediate measures to implement the full and proper scope of Jordan’s Principle.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Canada failed to comply with the Tribunal’s ruling and three months later, in April 2016, the CHRT issued its first non-compliance order against Canada. In all, the Tribunal has been forced to issue more than 20 additional orders, many of them non-compliance orders against Canada. The Tribunal orders have led to over 2.04 million products, services, and supports for First Nations children through Jordan's Principle. The Tribunal has also ordered Canada to review previous service requests dating from April 1, 2009, whether made pursuant to Jordan's Principle or otherwise, to determine what supports children/youth would or should have received had Canada applied the proper definition of Jordan's Principle. </a:t>
            </a:r>
          </a:p>
          <a:p>
            <a:r>
              <a:rPr lang="en-US" sz="1200" kern="1200" dirty="0" smtClean="0">
                <a:solidFill>
                  <a:schemeClr val="tx1"/>
                </a:solidFill>
                <a:effectLst/>
                <a:latin typeface="+mn-lt"/>
                <a:ea typeface="+mn-ea"/>
                <a:cs typeface="+mn-cs"/>
              </a:rPr>
              <a:t>Jordan’s Principle funding for educational support is accessed by First Nations communities, First Nations organizations, Tribal Councils, families, service navigators, case managers, schools and school boards. These supports may include, technology, school supplies, transportation, assessments, and staff positions.  </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4</a:t>
            </a:fld>
            <a:endParaRPr lang="en-CA"/>
          </a:p>
        </p:txBody>
      </p:sp>
    </p:spTree>
    <p:extLst>
      <p:ext uri="{BB962C8B-B14F-4D97-AF65-F5344CB8AC3E}">
        <p14:creationId xmlns:p14="http://schemas.microsoft.com/office/powerpoint/2010/main" val="382202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 purpose of this research is to explore and gather insight into the experiences of Ontario First Nations education staff, as they pertain to Jordan’s Principle in provincial schools. More specifically, the purpose of this research is to develop recommendations that improve the implementation of Jordan’s Principle for First Nations learners attending provincial schools in Ontario. The process of understanding how First Nations education staff, parents, and students view and interact with Jordan’s Principle in provincial schools is best understood by connecting with the people who work with First Nations students and families, and provincial school boards. </a:t>
            </a:r>
          </a:p>
          <a:p>
            <a:r>
              <a:rPr lang="en-US" sz="1200" kern="1200" dirty="0" smtClean="0">
                <a:solidFill>
                  <a:schemeClr val="tx1"/>
                </a:solidFill>
                <a:effectLst/>
                <a:latin typeface="+mn-lt"/>
                <a:ea typeface="+mn-ea"/>
                <a:cs typeface="+mn-cs"/>
              </a:rPr>
              <a:t>To gather this perspective, the Chiefs of Ontario administered a survey for First Nations education directors, or designated education staff by the First Nation, with relevant experience and insight. The survey consisted of 15 questions.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survey focused on the following: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existence of Education Agreements between the First Nations and school boards;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perceived strengths and weaknesses of Jordan’s Principle use in school boards;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barriers experienced or observed in the implementation of Jordan’s Principle at school boards;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awareness of Jordan’s Principle at school boards;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of Jordan’s Principle to fund services normally funded through Grants for Student Needs (GSN);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school board staff positions who most often initiate/manage Jordan’s Principle applications;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confirming the existence of a designated school board contact for Jordan’s Principle;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any policies and/or procedures in place for Jordan’s Principle;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any communication protocols in place between school boards and First Nations for Jordan’s Principle applications;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usual initiator of Jordan’s Principle applications for First Nations students within  school boards;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services accessed through Jordan’s Principle at school boards;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identifying improvements to the implementation of Jordan’s Principle at school boards.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survey was co-developed with the help of the COO Health Sector.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5</a:t>
            </a:fld>
            <a:endParaRPr lang="en-CA"/>
          </a:p>
        </p:txBody>
      </p:sp>
    </p:spTree>
    <p:extLst>
      <p:ext uri="{BB962C8B-B14F-4D97-AF65-F5344CB8AC3E}">
        <p14:creationId xmlns:p14="http://schemas.microsoft.com/office/powerpoint/2010/main" val="344004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sng" kern="1200" dirty="0" smtClean="0">
                <a:solidFill>
                  <a:schemeClr val="tx1"/>
                </a:solidFill>
                <a:effectLst/>
                <a:latin typeface="+mn-lt"/>
                <a:ea typeface="+mn-ea"/>
                <a:cs typeface="+mn-cs"/>
              </a:rPr>
              <a:t>Intro to Results</a:t>
            </a:r>
          </a:p>
          <a:p>
            <a:r>
              <a:rPr lang="en-US" sz="1200" kern="1200" dirty="0" smtClean="0">
                <a:solidFill>
                  <a:schemeClr val="tx1"/>
                </a:solidFill>
                <a:effectLst/>
                <a:latin typeface="+mn-lt"/>
                <a:ea typeface="+mn-ea"/>
                <a:cs typeface="+mn-cs"/>
              </a:rPr>
              <a:t>A link to the First Nations Jordan’s Principle survey was circulated by email on April 19, 2022 to all 133 First Nations in Ontario. Participants were eligible for a $20 Tim Horton’s gift card for the completion of the survey. The total number of respondents was 49, with 3 surveys left incomplete.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Education</a:t>
            </a:r>
            <a:r>
              <a:rPr lang="en-US" sz="1200" u="sng" kern="1200" baseline="0" dirty="0" smtClean="0">
                <a:solidFill>
                  <a:schemeClr val="tx1"/>
                </a:solidFill>
                <a:effectLst/>
                <a:latin typeface="+mn-lt"/>
                <a:ea typeface="+mn-ea"/>
                <a:cs typeface="+mn-cs"/>
              </a:rPr>
              <a:t> Agreements with School 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the time of survey, the majority of respondents (69%) held an Education Agreement with school board(s). Of those who answered yes, respondents held Education Agreements in the following quantities: 1 agreement (10), 2 agreements (12), 3 agreements (1), 4 agreements (1). Respondents also answered “all boards” (1), “several (1),” and “unsure (1)”. </a:t>
            </a:r>
          </a:p>
          <a:p>
            <a:endParaRPr lang="en-US" sz="1200" u="sng"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Barriers in</a:t>
            </a:r>
            <a:r>
              <a:rPr lang="en-US" sz="1200" u="sng" kern="1200" baseline="0" dirty="0" smtClean="0">
                <a:solidFill>
                  <a:schemeClr val="tx1"/>
                </a:solidFill>
                <a:effectLst/>
                <a:latin typeface="+mn-lt"/>
                <a:ea typeface="+mn-ea"/>
                <a:cs typeface="+mn-cs"/>
              </a:rPr>
              <a:t> implementing Jordan’s Principle: </a:t>
            </a:r>
            <a:endParaRPr lang="en-US" sz="1200" u="sng"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Limited understanding of Jordan’s Principle at the school board (62%)</a:t>
            </a:r>
          </a:p>
          <a:p>
            <a:pPr lvl="0"/>
            <a:r>
              <a:rPr lang="en-US" sz="1200" kern="1200" dirty="0" smtClean="0">
                <a:solidFill>
                  <a:schemeClr val="tx1"/>
                </a:solidFill>
                <a:effectLst/>
                <a:latin typeface="+mn-lt"/>
                <a:ea typeface="+mn-ea"/>
                <a:cs typeface="+mn-cs"/>
              </a:rPr>
              <a:t>Hiring issues (40%)</a:t>
            </a:r>
          </a:p>
          <a:p>
            <a:pPr lvl="0"/>
            <a:r>
              <a:rPr lang="en-US" sz="1200" kern="1200" dirty="0" smtClean="0">
                <a:solidFill>
                  <a:schemeClr val="tx1"/>
                </a:solidFill>
                <a:effectLst/>
                <a:latin typeface="+mn-lt"/>
                <a:ea typeface="+mn-ea"/>
                <a:cs typeface="+mn-cs"/>
              </a:rPr>
              <a:t>Other (34%) </a:t>
            </a:r>
          </a:p>
          <a:p>
            <a:pPr lvl="0"/>
            <a:r>
              <a:rPr lang="en-US" sz="1200" kern="1200" dirty="0" smtClean="0">
                <a:solidFill>
                  <a:schemeClr val="tx1"/>
                </a:solidFill>
                <a:effectLst/>
                <a:latin typeface="+mn-lt"/>
                <a:ea typeface="+mn-ea"/>
                <a:cs typeface="+mn-cs"/>
              </a:rPr>
              <a:t>Providing supporting documents (34%) </a:t>
            </a:r>
          </a:p>
          <a:p>
            <a:pPr lvl="0"/>
            <a:r>
              <a:rPr lang="en-US" sz="1200" kern="1200" dirty="0" smtClean="0">
                <a:solidFill>
                  <a:schemeClr val="tx1"/>
                </a:solidFill>
                <a:effectLst/>
                <a:latin typeface="+mn-lt"/>
                <a:ea typeface="+mn-ea"/>
                <a:cs typeface="+mn-cs"/>
              </a:rPr>
              <a:t>Lack of procedures (28%)</a:t>
            </a:r>
          </a:p>
          <a:p>
            <a:pPr lvl="0"/>
            <a:r>
              <a:rPr lang="en-US" sz="1200" kern="1200" dirty="0" smtClean="0">
                <a:solidFill>
                  <a:schemeClr val="tx1"/>
                </a:solidFill>
                <a:effectLst/>
                <a:latin typeface="+mn-lt"/>
                <a:ea typeface="+mn-ea"/>
                <a:cs typeface="+mn-cs"/>
              </a:rPr>
              <a:t>Lack of policies (26%) </a:t>
            </a:r>
          </a:p>
          <a:p>
            <a:pPr lvl="0"/>
            <a:r>
              <a:rPr lang="en-US" sz="1200" kern="1200" dirty="0" smtClean="0">
                <a:solidFill>
                  <a:schemeClr val="tx1"/>
                </a:solidFill>
                <a:effectLst/>
                <a:latin typeface="+mn-lt"/>
                <a:ea typeface="+mn-ea"/>
                <a:cs typeface="+mn-cs"/>
              </a:rPr>
              <a:t>Lack of accountability (23%)</a:t>
            </a:r>
          </a:p>
          <a:p>
            <a:pPr lvl="0"/>
            <a:r>
              <a:rPr lang="en-US" sz="1200" kern="1200" dirty="0" smtClean="0">
                <a:solidFill>
                  <a:schemeClr val="tx1"/>
                </a:solidFill>
                <a:effectLst/>
                <a:latin typeface="+mn-lt"/>
                <a:ea typeface="+mn-ea"/>
                <a:cs typeface="+mn-cs"/>
              </a:rPr>
              <a:t>Lack of support from school boards (23%)</a:t>
            </a:r>
          </a:p>
          <a:p>
            <a:pPr lvl="0"/>
            <a:r>
              <a:rPr lang="en-US" sz="1200" kern="1200" dirty="0" smtClean="0">
                <a:solidFill>
                  <a:schemeClr val="tx1"/>
                </a:solidFill>
                <a:effectLst/>
                <a:latin typeface="+mn-lt"/>
                <a:ea typeface="+mn-ea"/>
                <a:cs typeface="+mn-cs"/>
              </a:rPr>
              <a:t>Transferability of services and between school boards (21%)</a:t>
            </a:r>
          </a:p>
          <a:p>
            <a:pPr lvl="0"/>
            <a:r>
              <a:rPr lang="en-US" sz="1200" kern="1200" dirty="0" smtClean="0">
                <a:solidFill>
                  <a:schemeClr val="tx1"/>
                </a:solidFill>
                <a:effectLst/>
                <a:latin typeface="+mn-lt"/>
                <a:ea typeface="+mn-ea"/>
                <a:cs typeface="+mn-cs"/>
              </a:rPr>
              <a:t>Transferability of services between First Nation schools and school boards (21%)</a:t>
            </a:r>
          </a:p>
          <a:p>
            <a:pPr lvl="0"/>
            <a:r>
              <a:rPr lang="en-US" sz="1200" kern="1200" dirty="0" smtClean="0">
                <a:solidFill>
                  <a:schemeClr val="tx1"/>
                </a:solidFill>
                <a:effectLst/>
                <a:latin typeface="+mn-lt"/>
                <a:ea typeface="+mn-ea"/>
                <a:cs typeface="+mn-cs"/>
              </a:rPr>
              <a:t>Approved support services being used by other students (17%)</a:t>
            </a:r>
          </a:p>
          <a:p>
            <a:pPr lvl="0"/>
            <a:r>
              <a:rPr lang="en-US" sz="1200" kern="1200" dirty="0" smtClean="0">
                <a:solidFill>
                  <a:schemeClr val="tx1"/>
                </a:solidFill>
                <a:effectLst/>
                <a:latin typeface="+mn-lt"/>
                <a:ea typeface="+mn-ea"/>
                <a:cs typeface="+mn-cs"/>
              </a:rPr>
              <a:t>Approved services or equipment used by other students (15%)</a:t>
            </a:r>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6</a:t>
            </a:fld>
            <a:endParaRPr lang="en-CA"/>
          </a:p>
        </p:txBody>
      </p:sp>
    </p:spTree>
    <p:extLst>
      <p:ext uri="{BB962C8B-B14F-4D97-AF65-F5344CB8AC3E}">
        <p14:creationId xmlns:p14="http://schemas.microsoft.com/office/powerpoint/2010/main" val="96736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Specific issues/concerns in the implementation of Jordan’s Principle in school boards:</a:t>
            </a:r>
          </a:p>
          <a:p>
            <a:pPr lvl="0"/>
            <a:r>
              <a:rPr lang="en-US" sz="1200" kern="1200" dirty="0" smtClean="0">
                <a:solidFill>
                  <a:schemeClr val="tx1"/>
                </a:solidFill>
                <a:effectLst/>
                <a:latin typeface="+mn-lt"/>
                <a:ea typeface="+mn-ea"/>
                <a:cs typeface="+mn-cs"/>
              </a:rPr>
              <a:t>Limited knowledge of Jordan’s Principle (47%)</a:t>
            </a:r>
          </a:p>
          <a:p>
            <a:pPr lvl="0"/>
            <a:r>
              <a:rPr lang="en-US" sz="1200" kern="1200" dirty="0" smtClean="0">
                <a:solidFill>
                  <a:schemeClr val="tx1"/>
                </a:solidFill>
                <a:effectLst/>
                <a:latin typeface="+mn-lt"/>
                <a:ea typeface="+mn-ea"/>
                <a:cs typeface="+mn-cs"/>
              </a:rPr>
              <a:t>Our education agreement(s) lack language around Jordan’s Principle (45%)</a:t>
            </a:r>
          </a:p>
          <a:p>
            <a:pPr lvl="0"/>
            <a:r>
              <a:rPr lang="en-US" sz="1200" kern="1200" dirty="0" smtClean="0">
                <a:solidFill>
                  <a:schemeClr val="tx1"/>
                </a:solidFill>
                <a:effectLst/>
                <a:latin typeface="+mn-lt"/>
                <a:ea typeface="+mn-ea"/>
                <a:cs typeface="+mn-cs"/>
              </a:rPr>
              <a:t>Roles and responsibilities (who does what/how is it done) (38%)</a:t>
            </a:r>
          </a:p>
          <a:p>
            <a:pPr lvl="0"/>
            <a:r>
              <a:rPr lang="en-US" sz="1200" kern="1200" dirty="0" smtClean="0">
                <a:solidFill>
                  <a:schemeClr val="tx1"/>
                </a:solidFill>
                <a:effectLst/>
                <a:latin typeface="+mn-lt"/>
                <a:ea typeface="+mn-ea"/>
                <a:cs typeface="+mn-cs"/>
              </a:rPr>
              <a:t>Other (36%)</a:t>
            </a:r>
          </a:p>
          <a:p>
            <a:pPr lvl="0"/>
            <a:r>
              <a:rPr lang="en-US" sz="1200" kern="1200" dirty="0" smtClean="0">
                <a:solidFill>
                  <a:schemeClr val="tx1"/>
                </a:solidFill>
                <a:effectLst/>
                <a:latin typeface="+mn-lt"/>
                <a:ea typeface="+mn-ea"/>
                <a:cs typeface="+mn-cs"/>
              </a:rPr>
              <a:t>Application processing time (32%)</a:t>
            </a:r>
          </a:p>
          <a:p>
            <a:pPr lvl="0"/>
            <a:r>
              <a:rPr lang="en-US" sz="1200" kern="1200" dirty="0" smtClean="0">
                <a:solidFill>
                  <a:schemeClr val="tx1"/>
                </a:solidFill>
                <a:effectLst/>
                <a:latin typeface="+mn-lt"/>
                <a:ea typeface="+mn-ea"/>
                <a:cs typeface="+mn-cs"/>
              </a:rPr>
              <a:t>School board(s) do not engage with First Nation (32%)</a:t>
            </a:r>
          </a:p>
          <a:p>
            <a:pPr lvl="0"/>
            <a:r>
              <a:rPr lang="en-US" sz="1200" kern="1200" dirty="0" smtClean="0">
                <a:solidFill>
                  <a:schemeClr val="tx1"/>
                </a:solidFill>
                <a:effectLst/>
                <a:latin typeface="+mn-lt"/>
                <a:ea typeface="+mn-ea"/>
                <a:cs typeface="+mn-cs"/>
              </a:rPr>
              <a:t>Complicated application process (23%)</a:t>
            </a:r>
          </a:p>
          <a:p>
            <a:pPr lvl="0"/>
            <a:r>
              <a:rPr lang="en-US" sz="1200" kern="1200" dirty="0" smtClean="0">
                <a:solidFill>
                  <a:schemeClr val="tx1"/>
                </a:solidFill>
                <a:effectLst/>
                <a:latin typeface="+mn-lt"/>
                <a:ea typeface="+mn-ea"/>
                <a:cs typeface="+mn-cs"/>
              </a:rPr>
              <a:t>Insufficient funding (17%)</a:t>
            </a:r>
          </a:p>
          <a:p>
            <a:pPr lvl="0"/>
            <a:r>
              <a:rPr lang="en-US" sz="1200" kern="1200" dirty="0" smtClean="0">
                <a:solidFill>
                  <a:schemeClr val="tx1"/>
                </a:solidFill>
                <a:effectLst/>
                <a:latin typeface="+mn-lt"/>
                <a:ea typeface="+mn-ea"/>
                <a:cs typeface="+mn-cs"/>
              </a:rPr>
              <a:t>Time restricted funding (15%)</a:t>
            </a:r>
          </a:p>
          <a:p>
            <a:pPr lvl="0"/>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Overall</a:t>
            </a:r>
            <a:r>
              <a:rPr lang="en-US" sz="1200" u="sng" kern="1200" baseline="0" dirty="0" smtClean="0">
                <a:solidFill>
                  <a:schemeClr val="tx1"/>
                </a:solidFill>
                <a:effectLst/>
                <a:latin typeface="+mn-lt"/>
                <a:ea typeface="+mn-ea"/>
                <a:cs typeface="+mn-cs"/>
              </a:rPr>
              <a:t> Awareness of Jordan’s Principle at School Boards</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61% “poor”</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28% “average”</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11% “above average” </a:t>
            </a:r>
            <a:br>
              <a:rPr lang="en-US" sz="1200" u="none" kern="1200" baseline="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7</a:t>
            </a:fld>
            <a:endParaRPr lang="en-CA"/>
          </a:p>
        </p:txBody>
      </p:sp>
    </p:spTree>
    <p:extLst>
      <p:ext uri="{BB962C8B-B14F-4D97-AF65-F5344CB8AC3E}">
        <p14:creationId xmlns:p14="http://schemas.microsoft.com/office/powerpoint/2010/main" val="272903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dirty="0" smtClean="0"/>
              <a:t>Participants</a:t>
            </a:r>
            <a:r>
              <a:rPr lang="en-US" u="sng" baseline="0" dirty="0" smtClean="0"/>
              <a:t> were asked to indicate if they agree/disagree with the following statement:</a:t>
            </a:r>
          </a:p>
          <a:p>
            <a:r>
              <a:rPr lang="en-US" u="none" baseline="0" dirty="0" smtClean="0"/>
              <a:t>“School boards are using Jordan’s Principle to fund special education services that are normally funded through the Grants for Student Needs (GSN)” </a:t>
            </a:r>
          </a:p>
          <a:p>
            <a:pPr marL="171450" indent="-171450">
              <a:buFont typeface="Arial" panose="020B0604020202020204" pitchFamily="34" charset="0"/>
              <a:buChar char="•"/>
            </a:pPr>
            <a:r>
              <a:rPr lang="en-US" u="none" baseline="0" dirty="0" smtClean="0"/>
              <a:t>55% “not sure”</a:t>
            </a:r>
          </a:p>
          <a:p>
            <a:pPr marL="171450" indent="-171450">
              <a:buFont typeface="Arial" panose="020B0604020202020204" pitchFamily="34" charset="0"/>
              <a:buChar char="•"/>
            </a:pPr>
            <a:r>
              <a:rPr lang="en-US" u="none" baseline="0" dirty="0" smtClean="0"/>
              <a:t>17% “agree”</a:t>
            </a:r>
          </a:p>
          <a:p>
            <a:pPr marL="171450" indent="-171450">
              <a:buFont typeface="Arial" panose="020B0604020202020204" pitchFamily="34" charset="0"/>
              <a:buChar char="•"/>
            </a:pPr>
            <a:r>
              <a:rPr lang="en-US" u="none" baseline="0" dirty="0" smtClean="0"/>
              <a:t>17% “strongly agree”</a:t>
            </a:r>
          </a:p>
          <a:p>
            <a:pPr marL="171450" indent="-171450">
              <a:buFont typeface="Arial" panose="020B0604020202020204" pitchFamily="34" charset="0"/>
              <a:buChar char="•"/>
            </a:pPr>
            <a:r>
              <a:rPr lang="en-US" u="none" baseline="0" dirty="0" smtClean="0"/>
              <a:t>11% “disagree” </a:t>
            </a:r>
          </a:p>
          <a:p>
            <a:pPr marL="171450" indent="-171450">
              <a:buFont typeface="Arial" panose="020B0604020202020204" pitchFamily="34" charset="0"/>
              <a:buChar char="•"/>
            </a:pPr>
            <a:endParaRPr lang="en-US" u="none" baseline="0" dirty="0" smtClean="0"/>
          </a:p>
          <a:p>
            <a:pPr marL="0" indent="0">
              <a:buFont typeface="Arial" panose="020B0604020202020204" pitchFamily="34" charset="0"/>
              <a:buNone/>
            </a:pPr>
            <a:r>
              <a:rPr lang="en-US" u="sng" baseline="0" dirty="0" smtClean="0"/>
              <a:t>What changes can be made to improve Jordan’s Principle process at school boards: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establish a full time permanent point of contact;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dedicated Jordan’s Principle worker at First Nation, school board, and ISC office </a:t>
            </a:r>
          </a:p>
          <a:p>
            <a:pPr lvl="1"/>
            <a:r>
              <a:rPr lang="en-US" sz="1200" kern="1200" dirty="0" smtClean="0">
                <a:solidFill>
                  <a:schemeClr val="tx1"/>
                </a:solidFill>
                <a:effectLst/>
                <a:latin typeface="+mn-lt"/>
                <a:ea typeface="+mn-ea"/>
                <a:cs typeface="+mn-cs"/>
              </a:rPr>
              <a:t>up-to-date contact information for point of contact that is easy to find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communication;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open communication and frequent consultation between school boards, First Nations, and ISC Jordan’s Principle staff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improved wait time;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waive administration fees;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eliminate or reimburse board administration fees charged to First Nations with each Jordan’s Principle application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policies and procedures;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establish Jordan’s Principle policies and procedures for school boards and ISC, including standard reporting requirements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professional development on Jordan’s Principle available to First Nations and school boards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reconciliation and relationship building; and</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increase effort by school board and ISC toward reconciliation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transparency and accountability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school board disclose the receipt and use of Jordan’s Principle funding to the First Nation of the student on whose behalf the application was made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school board must not apply for Jordan’s Principle funding for supports and services normally covered under the GSN.</a:t>
            </a:r>
          </a:p>
          <a:p>
            <a:pPr marL="0" indent="0">
              <a:buFont typeface="Arial" panose="020B0604020202020204" pitchFamily="34" charset="0"/>
              <a:buNone/>
            </a:pPr>
            <a:endParaRPr lang="en-US" u="sng" baseline="0" dirty="0" smtClean="0"/>
          </a:p>
        </p:txBody>
      </p:sp>
      <p:sp>
        <p:nvSpPr>
          <p:cNvPr id="4" name="Slide Number Placeholder 3"/>
          <p:cNvSpPr>
            <a:spLocks noGrp="1"/>
          </p:cNvSpPr>
          <p:nvPr>
            <p:ph type="sldNum" sz="quarter" idx="10"/>
          </p:nvPr>
        </p:nvSpPr>
        <p:spPr/>
        <p:txBody>
          <a:bodyPr/>
          <a:lstStyle/>
          <a:p>
            <a:fld id="{66BB004B-B62A-4024-B9A6-5759A746F370}" type="slidenum">
              <a:rPr lang="en-CA" smtClean="0"/>
              <a:pPr/>
              <a:t>8</a:t>
            </a:fld>
            <a:endParaRPr lang="en-CA"/>
          </a:p>
        </p:txBody>
      </p:sp>
    </p:spTree>
    <p:extLst>
      <p:ext uri="{BB962C8B-B14F-4D97-AF65-F5344CB8AC3E}">
        <p14:creationId xmlns:p14="http://schemas.microsoft.com/office/powerpoint/2010/main" val="163243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Who</a:t>
            </a:r>
            <a:r>
              <a:rPr lang="en-US" u="sng" baseline="0" dirty="0" smtClean="0"/>
              <a:t> handles Jordan’s Principle applications at school boards: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majority of respondents (38%) were unsure of who typically deals with Jordan’s Principle applications at the school board.</a:t>
            </a:r>
            <a:r>
              <a:rPr lang="en-US" sz="1200" kern="1200" baseline="0" dirty="0" smtClean="0">
                <a:solidFill>
                  <a:schemeClr val="tx1"/>
                </a:solidFill>
                <a:effectLst/>
                <a:latin typeface="+mn-lt"/>
                <a:ea typeface="+mn-ea"/>
                <a:cs typeface="+mn-cs"/>
              </a:rPr>
              <a:t> The next top three responses were special education resource teachers (32%), other (32%), and principals (30%). </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u="sng" kern="1200" baseline="0" dirty="0" smtClean="0">
                <a:solidFill>
                  <a:schemeClr val="tx1"/>
                </a:solidFill>
                <a:effectLst/>
                <a:latin typeface="+mn-lt"/>
                <a:ea typeface="+mn-ea"/>
                <a:cs typeface="+mn-cs"/>
              </a:rPr>
              <a:t>Does your First Nation have a designated school board contact for Jordan’s Principle? </a:t>
            </a:r>
          </a:p>
          <a:p>
            <a:pPr marL="171450" indent="-171450">
              <a:buFont typeface="Arial" panose="020B0604020202020204" pitchFamily="34" charset="0"/>
              <a:buChar char="•"/>
            </a:pPr>
            <a:r>
              <a:rPr lang="en-US" sz="1200" u="sng" kern="1200" baseline="0" dirty="0" smtClean="0">
                <a:solidFill>
                  <a:schemeClr val="tx1"/>
                </a:solidFill>
                <a:effectLst/>
                <a:latin typeface="+mn-lt"/>
                <a:ea typeface="+mn-ea"/>
                <a:cs typeface="+mn-cs"/>
              </a:rPr>
              <a:t>Yes (75%)</a:t>
            </a:r>
          </a:p>
          <a:p>
            <a:pPr marL="171450" indent="-171450">
              <a:buFont typeface="Arial" panose="020B0604020202020204" pitchFamily="34" charset="0"/>
              <a:buChar char="•"/>
            </a:pPr>
            <a:r>
              <a:rPr lang="en-US" sz="1200" u="sng" kern="1200" baseline="0" dirty="0" smtClean="0">
                <a:solidFill>
                  <a:schemeClr val="tx1"/>
                </a:solidFill>
                <a:effectLst/>
                <a:latin typeface="+mn-lt"/>
                <a:ea typeface="+mn-ea"/>
                <a:cs typeface="+mn-cs"/>
              </a:rPr>
              <a:t>No (25%) </a:t>
            </a:r>
          </a:p>
          <a:p>
            <a:pPr marL="0" indent="0">
              <a:buFont typeface="Arial" panose="020B0604020202020204" pitchFamily="34" charset="0"/>
              <a:buNone/>
            </a:pPr>
            <a:r>
              <a:rPr lang="en-US" sz="1200" u="none" kern="1200" baseline="0" dirty="0" smtClean="0">
                <a:solidFill>
                  <a:schemeClr val="tx1"/>
                </a:solidFill>
                <a:effectLst/>
                <a:latin typeface="+mn-lt"/>
                <a:ea typeface="+mn-ea"/>
                <a:cs typeface="+mn-cs"/>
              </a:rPr>
              <a:t>If yes, respondents were asked to elaborate on the job title of the contact at school board: </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Navigator</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Director</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Jordan’s Principle Coordinator</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Principal </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Superintendent of special education  </a:t>
            </a:r>
            <a:endParaRPr lang="en-US" u="sng" dirty="0" smtClean="0"/>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9</a:t>
            </a:fld>
            <a:endParaRPr lang="en-CA"/>
          </a:p>
        </p:txBody>
      </p:sp>
    </p:spTree>
    <p:extLst>
      <p:ext uri="{BB962C8B-B14F-4D97-AF65-F5344CB8AC3E}">
        <p14:creationId xmlns:p14="http://schemas.microsoft.com/office/powerpoint/2010/main" val="233235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Do</a:t>
            </a:r>
            <a:r>
              <a:rPr lang="en-US" u="sng" baseline="0" dirty="0" smtClean="0"/>
              <a:t> the school boards have policies and procedures in place for Jordan’s Principle?</a:t>
            </a:r>
          </a:p>
          <a:p>
            <a:pPr marL="171450" indent="-171450">
              <a:buFont typeface="Arial" panose="020B0604020202020204" pitchFamily="34" charset="0"/>
              <a:buChar char="•"/>
            </a:pPr>
            <a:r>
              <a:rPr lang="en-US" u="none" baseline="0" dirty="0" smtClean="0"/>
              <a:t>70% “not sure”</a:t>
            </a:r>
          </a:p>
          <a:p>
            <a:pPr marL="171450" indent="-171450">
              <a:buFont typeface="Arial" panose="020B0604020202020204" pitchFamily="34" charset="0"/>
              <a:buChar char="•"/>
            </a:pPr>
            <a:r>
              <a:rPr lang="en-US" u="none" baseline="0" dirty="0" smtClean="0"/>
              <a:t>23% “no”</a:t>
            </a:r>
          </a:p>
          <a:p>
            <a:pPr marL="171450" indent="-171450">
              <a:buFont typeface="Arial" panose="020B0604020202020204" pitchFamily="34" charset="0"/>
              <a:buChar char="•"/>
            </a:pPr>
            <a:r>
              <a:rPr lang="en-US" u="none" baseline="0" dirty="0" smtClean="0"/>
              <a:t>7% “yes” </a:t>
            </a:r>
          </a:p>
          <a:p>
            <a:pPr marL="171450" indent="-171450">
              <a:buFont typeface="Arial" panose="020B0604020202020204" pitchFamily="34" charset="0"/>
              <a:buChar char="•"/>
            </a:pPr>
            <a:endParaRPr lang="en-US" u="none" baseline="0" dirty="0" smtClean="0"/>
          </a:p>
          <a:p>
            <a:pPr marL="0" indent="0">
              <a:buFont typeface="Arial" panose="020B0604020202020204" pitchFamily="34" charset="0"/>
              <a:buNone/>
            </a:pPr>
            <a:r>
              <a:rPr lang="en-US" u="sng" dirty="0" smtClean="0"/>
              <a:t>Does</a:t>
            </a:r>
            <a:r>
              <a:rPr lang="en-US" u="sng" baseline="0" dirty="0" smtClean="0"/>
              <a:t> the school board have communication protocols to update your First Nations on new Jordan’s Principle applications? </a:t>
            </a:r>
          </a:p>
          <a:p>
            <a:pPr marL="171450" indent="-171450">
              <a:buFont typeface="Arial" panose="020B0604020202020204" pitchFamily="34" charset="0"/>
              <a:buChar char="•"/>
            </a:pPr>
            <a:r>
              <a:rPr lang="en-US" u="none" baseline="0" dirty="0" smtClean="0"/>
              <a:t>53% “not sure”</a:t>
            </a:r>
          </a:p>
          <a:p>
            <a:pPr marL="171450" indent="-171450">
              <a:buFont typeface="Arial" panose="020B0604020202020204" pitchFamily="34" charset="0"/>
              <a:buChar char="•"/>
            </a:pPr>
            <a:r>
              <a:rPr lang="en-US" u="none" baseline="0" dirty="0" smtClean="0"/>
              <a:t>34% “no”</a:t>
            </a:r>
          </a:p>
          <a:p>
            <a:pPr marL="171450" indent="-171450">
              <a:buFont typeface="Arial" panose="020B0604020202020204" pitchFamily="34" charset="0"/>
              <a:buChar char="•"/>
            </a:pPr>
            <a:r>
              <a:rPr lang="en-US" u="none" baseline="0" dirty="0" smtClean="0"/>
              <a:t>13% “yes” </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10</a:t>
            </a:fld>
            <a:endParaRPr lang="en-CA"/>
          </a:p>
        </p:txBody>
      </p:sp>
    </p:spTree>
    <p:extLst>
      <p:ext uri="{BB962C8B-B14F-4D97-AF65-F5344CB8AC3E}">
        <p14:creationId xmlns:p14="http://schemas.microsoft.com/office/powerpoint/2010/main" val="10500372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solidFill>
            <a:srgbClr val="E5E5E5"/>
          </a:solidFill>
        </p:spPr>
        <p:txBody>
          <a:bodyPr wrap="square" lIns="0" tIns="0" rIns="0" bIns="0" rtlCol="0"/>
          <a:lstStyle/>
          <a:p>
            <a:endParaRPr dirty="0"/>
          </a:p>
        </p:txBody>
      </p:sp>
      <p:sp>
        <p:nvSpPr>
          <p:cNvPr id="18"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383838"/>
          </a:solidFill>
        </p:spPr>
        <p:txBody>
          <a:bodyPr wrap="square" lIns="0" tIns="0" rIns="0" bIns="0" rtlCol="0"/>
          <a:lstStyle/>
          <a:p>
            <a:endParaRPr dirty="0"/>
          </a:p>
        </p:txBody>
      </p:sp>
      <p:sp>
        <p:nvSpPr>
          <p:cNvPr id="19" name="bk object 19"/>
          <p:cNvSpPr/>
          <p:nvPr/>
        </p:nvSpPr>
        <p:spPr>
          <a:xfrm>
            <a:off x="10159997" y="8774198"/>
            <a:ext cx="879571" cy="712468"/>
          </a:xfrm>
          <a:prstGeom prst="rect">
            <a:avLst/>
          </a:prstGeom>
          <a:blipFill>
            <a:blip r:embed="rId2" cstate="print"/>
            <a:stretch>
              <a:fillRect/>
            </a:stretch>
          </a:blipFill>
        </p:spPr>
        <p:txBody>
          <a:bodyPr wrap="square" lIns="0" tIns="0" rIns="0" bIns="0" rtlCol="0"/>
          <a:lstStyle/>
          <a:p>
            <a:endParaRPr dirty="0"/>
          </a:p>
        </p:txBody>
      </p:sp>
      <p:sp>
        <p:nvSpPr>
          <p:cNvPr id="20" name="bk object 20"/>
          <p:cNvSpPr/>
          <p:nvPr/>
        </p:nvSpPr>
        <p:spPr>
          <a:xfrm>
            <a:off x="12123987" y="8904533"/>
            <a:ext cx="168910" cy="266065"/>
          </a:xfrm>
          <a:custGeom>
            <a:avLst/>
            <a:gdLst/>
            <a:ahLst/>
            <a:cxnLst/>
            <a:rect l="l" t="t" r="r" b="b"/>
            <a:pathLst>
              <a:path w="168909" h="266065">
                <a:moveTo>
                  <a:pt x="26301" y="176136"/>
                </a:moveTo>
                <a:lnTo>
                  <a:pt x="0" y="178688"/>
                </a:lnTo>
                <a:lnTo>
                  <a:pt x="1969" y="197741"/>
                </a:lnTo>
                <a:lnTo>
                  <a:pt x="6734" y="214685"/>
                </a:lnTo>
                <a:lnTo>
                  <a:pt x="37249" y="252494"/>
                </a:lnTo>
                <a:lnTo>
                  <a:pt x="86791" y="265988"/>
                </a:lnTo>
                <a:lnTo>
                  <a:pt x="98802" y="265262"/>
                </a:lnTo>
                <a:lnTo>
                  <a:pt x="138042" y="251010"/>
                </a:lnTo>
                <a:lnTo>
                  <a:pt x="153649" y="235102"/>
                </a:lnTo>
                <a:lnTo>
                  <a:pt x="88569" y="235102"/>
                </a:lnTo>
                <a:lnTo>
                  <a:pt x="80189" y="234671"/>
                </a:lnTo>
                <a:lnTo>
                  <a:pt x="45148" y="219656"/>
                </a:lnTo>
                <a:lnTo>
                  <a:pt x="27784" y="186053"/>
                </a:lnTo>
                <a:lnTo>
                  <a:pt x="26301" y="176136"/>
                </a:lnTo>
                <a:close/>
              </a:path>
              <a:path w="168909" h="266065">
                <a:moveTo>
                  <a:pt x="82956" y="0"/>
                </a:moveTo>
                <a:lnTo>
                  <a:pt x="39593" y="10954"/>
                </a:lnTo>
                <a:lnTo>
                  <a:pt x="13431" y="42187"/>
                </a:lnTo>
                <a:lnTo>
                  <a:pt x="8420" y="70459"/>
                </a:lnTo>
                <a:lnTo>
                  <a:pt x="8852" y="79026"/>
                </a:lnTo>
                <a:lnTo>
                  <a:pt x="23928" y="114361"/>
                </a:lnTo>
                <a:lnTo>
                  <a:pt x="63759" y="137997"/>
                </a:lnTo>
                <a:lnTo>
                  <a:pt x="92773" y="147129"/>
                </a:lnTo>
                <a:lnTo>
                  <a:pt x="105032" y="151244"/>
                </a:lnTo>
                <a:lnTo>
                  <a:pt x="136309" y="171805"/>
                </a:lnTo>
                <a:lnTo>
                  <a:pt x="139623" y="177152"/>
                </a:lnTo>
                <a:lnTo>
                  <a:pt x="141147" y="183794"/>
                </a:lnTo>
                <a:lnTo>
                  <a:pt x="141147" y="191452"/>
                </a:lnTo>
                <a:lnTo>
                  <a:pt x="119866" y="228206"/>
                </a:lnTo>
                <a:lnTo>
                  <a:pt x="88569" y="235102"/>
                </a:lnTo>
                <a:lnTo>
                  <a:pt x="153649" y="235102"/>
                </a:lnTo>
                <a:lnTo>
                  <a:pt x="167651" y="199252"/>
                </a:lnTo>
                <a:lnTo>
                  <a:pt x="168465" y="188391"/>
                </a:lnTo>
                <a:lnTo>
                  <a:pt x="167696" y="177811"/>
                </a:lnTo>
                <a:lnTo>
                  <a:pt x="152853" y="142590"/>
                </a:lnTo>
                <a:lnTo>
                  <a:pt x="112052" y="117297"/>
                </a:lnTo>
                <a:lnTo>
                  <a:pt x="85509" y="109512"/>
                </a:lnTo>
                <a:lnTo>
                  <a:pt x="71011" y="105109"/>
                </a:lnTo>
                <a:lnTo>
                  <a:pt x="37323" y="81721"/>
                </a:lnTo>
                <a:lnTo>
                  <a:pt x="35217" y="67906"/>
                </a:lnTo>
                <a:lnTo>
                  <a:pt x="36027" y="59866"/>
                </a:lnTo>
                <a:lnTo>
                  <a:pt x="62893" y="32294"/>
                </a:lnTo>
                <a:lnTo>
                  <a:pt x="83718" y="29616"/>
                </a:lnTo>
                <a:lnTo>
                  <a:pt x="147581" y="29616"/>
                </a:lnTo>
                <a:lnTo>
                  <a:pt x="146167" y="27470"/>
                </a:lnTo>
                <a:lnTo>
                  <a:pt x="114865" y="5029"/>
                </a:lnTo>
                <a:lnTo>
                  <a:pt x="94294" y="436"/>
                </a:lnTo>
                <a:lnTo>
                  <a:pt x="82956" y="0"/>
                </a:lnTo>
                <a:close/>
              </a:path>
              <a:path w="168909" h="266065">
                <a:moveTo>
                  <a:pt x="147581" y="29616"/>
                </a:moveTo>
                <a:lnTo>
                  <a:pt x="83718" y="29616"/>
                </a:lnTo>
                <a:lnTo>
                  <a:pt x="94740" y="30386"/>
                </a:lnTo>
                <a:lnTo>
                  <a:pt x="104465" y="32713"/>
                </a:lnTo>
                <a:lnTo>
                  <a:pt x="133250" y="67364"/>
                </a:lnTo>
                <a:lnTo>
                  <a:pt x="135026" y="79146"/>
                </a:lnTo>
                <a:lnTo>
                  <a:pt x="161836" y="76580"/>
                </a:lnTo>
                <a:lnTo>
                  <a:pt x="161024" y="65139"/>
                </a:lnTo>
                <a:lnTo>
                  <a:pt x="159021" y="54536"/>
                </a:lnTo>
                <a:lnTo>
                  <a:pt x="155872" y="44748"/>
                </a:lnTo>
                <a:lnTo>
                  <a:pt x="151625" y="35750"/>
                </a:lnTo>
                <a:lnTo>
                  <a:pt x="147581" y="29616"/>
                </a:lnTo>
                <a:close/>
              </a:path>
            </a:pathLst>
          </a:custGeom>
          <a:solidFill>
            <a:srgbClr val="FFFFFF"/>
          </a:solidFill>
        </p:spPr>
        <p:txBody>
          <a:bodyPr wrap="square" lIns="0" tIns="0" rIns="0" bIns="0" rtlCol="0"/>
          <a:lstStyle/>
          <a:p>
            <a:endParaRPr dirty="0"/>
          </a:p>
        </p:txBody>
      </p:sp>
      <p:sp>
        <p:nvSpPr>
          <p:cNvPr id="21" name="bk object 21"/>
          <p:cNvSpPr/>
          <p:nvPr/>
        </p:nvSpPr>
        <p:spPr>
          <a:xfrm>
            <a:off x="11960612" y="9049490"/>
            <a:ext cx="0" cy="116839"/>
          </a:xfrm>
          <a:custGeom>
            <a:avLst/>
            <a:gdLst/>
            <a:ahLst/>
            <a:cxnLst/>
            <a:rect l="l" t="t" r="r" b="b"/>
            <a:pathLst>
              <a:path h="116840">
                <a:moveTo>
                  <a:pt x="0" y="0"/>
                </a:moveTo>
                <a:lnTo>
                  <a:pt x="0" y="116839"/>
                </a:lnTo>
              </a:path>
            </a:pathLst>
          </a:custGeom>
          <a:ln w="28079">
            <a:solidFill>
              <a:srgbClr val="FFFFFF"/>
            </a:solidFill>
          </a:ln>
        </p:spPr>
        <p:txBody>
          <a:bodyPr wrap="square" lIns="0" tIns="0" rIns="0" bIns="0" rtlCol="0"/>
          <a:lstStyle/>
          <a:p>
            <a:endParaRPr dirty="0"/>
          </a:p>
        </p:txBody>
      </p:sp>
      <p:sp>
        <p:nvSpPr>
          <p:cNvPr id="22" name="bk object 22"/>
          <p:cNvSpPr/>
          <p:nvPr/>
        </p:nvSpPr>
        <p:spPr>
          <a:xfrm>
            <a:off x="11946572" y="9034250"/>
            <a:ext cx="127635" cy="0"/>
          </a:xfrm>
          <a:custGeom>
            <a:avLst/>
            <a:gdLst/>
            <a:ahLst/>
            <a:cxnLst/>
            <a:rect l="l" t="t" r="r" b="b"/>
            <a:pathLst>
              <a:path w="127634">
                <a:moveTo>
                  <a:pt x="0" y="0"/>
                </a:moveTo>
                <a:lnTo>
                  <a:pt x="127126" y="0"/>
                </a:lnTo>
              </a:path>
            </a:pathLst>
          </a:custGeom>
          <a:ln w="30480">
            <a:solidFill>
              <a:srgbClr val="FFFFFF"/>
            </a:solidFill>
          </a:ln>
        </p:spPr>
        <p:txBody>
          <a:bodyPr wrap="square" lIns="0" tIns="0" rIns="0" bIns="0" rtlCol="0"/>
          <a:lstStyle/>
          <a:p>
            <a:endParaRPr dirty="0"/>
          </a:p>
        </p:txBody>
      </p:sp>
      <p:sp>
        <p:nvSpPr>
          <p:cNvPr id="23" name="bk object 23"/>
          <p:cNvSpPr/>
          <p:nvPr/>
        </p:nvSpPr>
        <p:spPr>
          <a:xfrm>
            <a:off x="11946572" y="8939000"/>
            <a:ext cx="28575" cy="80010"/>
          </a:xfrm>
          <a:custGeom>
            <a:avLst/>
            <a:gdLst/>
            <a:ahLst/>
            <a:cxnLst/>
            <a:rect l="l" t="t" r="r" b="b"/>
            <a:pathLst>
              <a:path w="28575" h="80009">
                <a:moveTo>
                  <a:pt x="0" y="80010"/>
                </a:moveTo>
                <a:lnTo>
                  <a:pt x="28079" y="80010"/>
                </a:lnTo>
                <a:lnTo>
                  <a:pt x="28079" y="0"/>
                </a:lnTo>
                <a:lnTo>
                  <a:pt x="0" y="0"/>
                </a:lnTo>
                <a:lnTo>
                  <a:pt x="0" y="80010"/>
                </a:lnTo>
                <a:close/>
              </a:path>
            </a:pathLst>
          </a:custGeom>
          <a:solidFill>
            <a:srgbClr val="FFFFFF"/>
          </a:solidFill>
        </p:spPr>
        <p:txBody>
          <a:bodyPr wrap="square" lIns="0" tIns="0" rIns="0" bIns="0" rtlCol="0"/>
          <a:lstStyle/>
          <a:p>
            <a:endParaRPr dirty="0"/>
          </a:p>
        </p:txBody>
      </p:sp>
      <p:sp>
        <p:nvSpPr>
          <p:cNvPr id="24" name="bk object 24"/>
          <p:cNvSpPr/>
          <p:nvPr/>
        </p:nvSpPr>
        <p:spPr>
          <a:xfrm>
            <a:off x="11946572" y="8923760"/>
            <a:ext cx="142875" cy="0"/>
          </a:xfrm>
          <a:custGeom>
            <a:avLst/>
            <a:gdLst/>
            <a:ahLst/>
            <a:cxnLst/>
            <a:rect l="l" t="t" r="r" b="b"/>
            <a:pathLst>
              <a:path w="142875">
                <a:moveTo>
                  <a:pt x="0" y="0"/>
                </a:moveTo>
                <a:lnTo>
                  <a:pt x="142443" y="0"/>
                </a:lnTo>
              </a:path>
            </a:pathLst>
          </a:custGeom>
          <a:ln w="30480">
            <a:solidFill>
              <a:srgbClr val="FFFFFF"/>
            </a:solidFill>
          </a:ln>
        </p:spPr>
        <p:txBody>
          <a:bodyPr wrap="square" lIns="0" tIns="0" rIns="0" bIns="0" rtlCol="0"/>
          <a:lstStyle/>
          <a:p>
            <a:endParaRPr dirty="0"/>
          </a:p>
        </p:txBody>
      </p:sp>
      <p:sp>
        <p:nvSpPr>
          <p:cNvPr id="25" name="bk object 25"/>
          <p:cNvSpPr/>
          <p:nvPr/>
        </p:nvSpPr>
        <p:spPr>
          <a:xfrm>
            <a:off x="11740333" y="9151090"/>
            <a:ext cx="157480" cy="0"/>
          </a:xfrm>
          <a:custGeom>
            <a:avLst/>
            <a:gdLst/>
            <a:ahLst/>
            <a:cxnLst/>
            <a:rect l="l" t="t" r="r" b="b"/>
            <a:pathLst>
              <a:path w="157479">
                <a:moveTo>
                  <a:pt x="0" y="0"/>
                </a:moveTo>
                <a:lnTo>
                  <a:pt x="157238" y="0"/>
                </a:lnTo>
              </a:path>
            </a:pathLst>
          </a:custGeom>
          <a:ln w="30480">
            <a:solidFill>
              <a:srgbClr val="FFFFFF"/>
            </a:solidFill>
          </a:ln>
        </p:spPr>
        <p:txBody>
          <a:bodyPr wrap="square" lIns="0" tIns="0" rIns="0" bIns="0" rtlCol="0"/>
          <a:lstStyle/>
          <a:p>
            <a:endParaRPr dirty="0"/>
          </a:p>
        </p:txBody>
      </p:sp>
      <p:sp>
        <p:nvSpPr>
          <p:cNvPr id="26" name="bk object 26"/>
          <p:cNvSpPr/>
          <p:nvPr/>
        </p:nvSpPr>
        <p:spPr>
          <a:xfrm>
            <a:off x="11754373" y="9048220"/>
            <a:ext cx="0" cy="87630"/>
          </a:xfrm>
          <a:custGeom>
            <a:avLst/>
            <a:gdLst/>
            <a:ahLst/>
            <a:cxnLst/>
            <a:rect l="l" t="t" r="r" b="b"/>
            <a:pathLst>
              <a:path h="87629">
                <a:moveTo>
                  <a:pt x="0" y="0"/>
                </a:moveTo>
                <a:lnTo>
                  <a:pt x="0" y="87629"/>
                </a:lnTo>
              </a:path>
            </a:pathLst>
          </a:custGeom>
          <a:ln w="28079">
            <a:solidFill>
              <a:srgbClr val="FFFFFF"/>
            </a:solidFill>
          </a:ln>
        </p:spPr>
        <p:txBody>
          <a:bodyPr wrap="square" lIns="0" tIns="0" rIns="0" bIns="0" rtlCol="0"/>
          <a:lstStyle/>
          <a:p>
            <a:endParaRPr dirty="0"/>
          </a:p>
        </p:txBody>
      </p:sp>
      <p:sp>
        <p:nvSpPr>
          <p:cNvPr id="27" name="bk object 27"/>
          <p:cNvSpPr/>
          <p:nvPr/>
        </p:nvSpPr>
        <p:spPr>
          <a:xfrm>
            <a:off x="11740333" y="9032980"/>
            <a:ext cx="144780" cy="0"/>
          </a:xfrm>
          <a:custGeom>
            <a:avLst/>
            <a:gdLst/>
            <a:ahLst/>
            <a:cxnLst/>
            <a:rect l="l" t="t" r="r" b="b"/>
            <a:pathLst>
              <a:path w="144779">
                <a:moveTo>
                  <a:pt x="0" y="0"/>
                </a:moveTo>
                <a:lnTo>
                  <a:pt x="144475" y="0"/>
                </a:lnTo>
              </a:path>
            </a:pathLst>
          </a:custGeom>
          <a:ln w="30479">
            <a:solidFill>
              <a:srgbClr val="FFFFFF"/>
            </a:solidFill>
          </a:ln>
        </p:spPr>
        <p:txBody>
          <a:bodyPr wrap="square" lIns="0" tIns="0" rIns="0" bIns="0" rtlCol="0"/>
          <a:lstStyle/>
          <a:p>
            <a:endParaRPr dirty="0"/>
          </a:p>
        </p:txBody>
      </p:sp>
      <p:sp>
        <p:nvSpPr>
          <p:cNvPr id="28" name="bk object 28"/>
          <p:cNvSpPr/>
          <p:nvPr/>
        </p:nvSpPr>
        <p:spPr>
          <a:xfrm>
            <a:off x="11740333" y="8939000"/>
            <a:ext cx="28575" cy="78740"/>
          </a:xfrm>
          <a:custGeom>
            <a:avLst/>
            <a:gdLst/>
            <a:ahLst/>
            <a:cxnLst/>
            <a:rect l="l" t="t" r="r" b="b"/>
            <a:pathLst>
              <a:path w="28575" h="78740">
                <a:moveTo>
                  <a:pt x="0" y="78740"/>
                </a:moveTo>
                <a:lnTo>
                  <a:pt x="28079" y="78740"/>
                </a:lnTo>
                <a:lnTo>
                  <a:pt x="28079" y="0"/>
                </a:lnTo>
                <a:lnTo>
                  <a:pt x="0" y="0"/>
                </a:lnTo>
                <a:lnTo>
                  <a:pt x="0" y="78740"/>
                </a:lnTo>
                <a:close/>
              </a:path>
            </a:pathLst>
          </a:custGeom>
          <a:solidFill>
            <a:srgbClr val="FFFFFF"/>
          </a:solidFill>
        </p:spPr>
        <p:txBody>
          <a:bodyPr wrap="square" lIns="0" tIns="0" rIns="0" bIns="0" rtlCol="0"/>
          <a:lstStyle/>
          <a:p>
            <a:endParaRPr dirty="0"/>
          </a:p>
        </p:txBody>
      </p:sp>
      <p:sp>
        <p:nvSpPr>
          <p:cNvPr id="29" name="bk object 29"/>
          <p:cNvSpPr/>
          <p:nvPr/>
        </p:nvSpPr>
        <p:spPr>
          <a:xfrm>
            <a:off x="11740333" y="8923760"/>
            <a:ext cx="152400" cy="0"/>
          </a:xfrm>
          <a:custGeom>
            <a:avLst/>
            <a:gdLst/>
            <a:ahLst/>
            <a:cxnLst/>
            <a:rect l="l" t="t" r="r" b="b"/>
            <a:pathLst>
              <a:path w="152400">
                <a:moveTo>
                  <a:pt x="0" y="0"/>
                </a:moveTo>
                <a:lnTo>
                  <a:pt x="152387" y="0"/>
                </a:lnTo>
              </a:path>
            </a:pathLst>
          </a:custGeom>
          <a:ln w="30480">
            <a:solidFill>
              <a:srgbClr val="FFFFFF"/>
            </a:solidFill>
          </a:ln>
        </p:spPr>
        <p:txBody>
          <a:bodyPr wrap="square" lIns="0" tIns="0" rIns="0" bIns="0" rtlCol="0"/>
          <a:lstStyle/>
          <a:p>
            <a:endParaRPr dirty="0"/>
          </a:p>
        </p:txBody>
      </p:sp>
      <p:sp>
        <p:nvSpPr>
          <p:cNvPr id="30" name="bk object 30"/>
          <p:cNvSpPr/>
          <p:nvPr/>
        </p:nvSpPr>
        <p:spPr>
          <a:xfrm>
            <a:off x="11759472" y="9222083"/>
            <a:ext cx="222589" cy="150865"/>
          </a:xfrm>
          <a:prstGeom prst="rect">
            <a:avLst/>
          </a:prstGeom>
          <a:blipFill>
            <a:blip r:embed="rId3" cstate="print"/>
            <a:stretch>
              <a:fillRect/>
            </a:stretch>
          </a:blipFill>
        </p:spPr>
        <p:txBody>
          <a:bodyPr wrap="square" lIns="0" tIns="0" rIns="0" bIns="0" rtlCol="0"/>
          <a:lstStyle/>
          <a:p>
            <a:endParaRPr dirty="0"/>
          </a:p>
        </p:txBody>
      </p:sp>
      <p:sp>
        <p:nvSpPr>
          <p:cNvPr id="31" name="bk object 31"/>
          <p:cNvSpPr/>
          <p:nvPr/>
        </p:nvSpPr>
        <p:spPr>
          <a:xfrm>
            <a:off x="12001975" y="9222083"/>
            <a:ext cx="108991" cy="150850"/>
          </a:xfrm>
          <a:prstGeom prst="rect">
            <a:avLst/>
          </a:prstGeom>
          <a:blipFill>
            <a:blip r:embed="rId4" cstate="print"/>
            <a:stretch>
              <a:fillRect/>
            </a:stretch>
          </a:blipFill>
        </p:spPr>
        <p:txBody>
          <a:bodyPr wrap="square" lIns="0" tIns="0" rIns="0" bIns="0" rtlCol="0"/>
          <a:lstStyle/>
          <a:p>
            <a:endParaRPr dirty="0"/>
          </a:p>
        </p:txBody>
      </p:sp>
      <p:sp>
        <p:nvSpPr>
          <p:cNvPr id="32" name="bk object 32"/>
          <p:cNvSpPr/>
          <p:nvPr/>
        </p:nvSpPr>
        <p:spPr>
          <a:xfrm>
            <a:off x="12144412" y="9222079"/>
            <a:ext cx="0" cy="151130"/>
          </a:xfrm>
          <a:custGeom>
            <a:avLst/>
            <a:gdLst/>
            <a:ahLst/>
            <a:cxnLst/>
            <a:rect l="l" t="t" r="r" b="b"/>
            <a:pathLst>
              <a:path h="151129">
                <a:moveTo>
                  <a:pt x="0" y="0"/>
                </a:moveTo>
                <a:lnTo>
                  <a:pt x="0" y="150863"/>
                </a:lnTo>
              </a:path>
            </a:pathLst>
          </a:custGeom>
          <a:ln w="16332">
            <a:solidFill>
              <a:srgbClr val="FFFFFF"/>
            </a:solidFill>
          </a:ln>
        </p:spPr>
        <p:txBody>
          <a:bodyPr wrap="square" lIns="0" tIns="0" rIns="0" bIns="0" rtlCol="0"/>
          <a:lstStyle/>
          <a:p>
            <a:endParaRPr dirty="0"/>
          </a:p>
        </p:txBody>
      </p:sp>
      <p:sp>
        <p:nvSpPr>
          <p:cNvPr id="33" name="bk object 33"/>
          <p:cNvSpPr/>
          <p:nvPr/>
        </p:nvSpPr>
        <p:spPr>
          <a:xfrm>
            <a:off x="12182688" y="9219523"/>
            <a:ext cx="117932" cy="155968"/>
          </a:xfrm>
          <a:prstGeom prst="rect">
            <a:avLst/>
          </a:prstGeom>
          <a:blipFill>
            <a:blip r:embed="rId5" cstate="print"/>
            <a:stretch>
              <a:fillRect/>
            </a:stretch>
          </a:blipFill>
        </p:spPr>
        <p:txBody>
          <a:bodyPr wrap="square" lIns="0" tIns="0" rIns="0" bIns="0" rtlCol="0"/>
          <a:lstStyle/>
          <a:p>
            <a:endParaRPr dirty="0"/>
          </a:p>
        </p:txBody>
      </p:sp>
      <p:sp>
        <p:nvSpPr>
          <p:cNvPr id="34" name="bk object 34"/>
          <p:cNvSpPr/>
          <p:nvPr/>
        </p:nvSpPr>
        <p:spPr>
          <a:xfrm>
            <a:off x="11197912" y="8904540"/>
            <a:ext cx="186690" cy="266065"/>
          </a:xfrm>
          <a:custGeom>
            <a:avLst/>
            <a:gdLst/>
            <a:ahLst/>
            <a:cxnLst/>
            <a:rect l="l" t="t" r="r" b="b"/>
            <a:pathLst>
              <a:path w="186690" h="266065">
                <a:moveTo>
                  <a:pt x="99809" y="0"/>
                </a:moveTo>
                <a:lnTo>
                  <a:pt x="60679" y="8293"/>
                </a:lnTo>
                <a:lnTo>
                  <a:pt x="28716" y="33253"/>
                </a:lnTo>
                <a:lnTo>
                  <a:pt x="7317" y="74536"/>
                </a:lnTo>
                <a:lnTo>
                  <a:pt x="0" y="131457"/>
                </a:lnTo>
                <a:lnTo>
                  <a:pt x="813" y="152181"/>
                </a:lnTo>
                <a:lnTo>
                  <a:pt x="13004" y="205739"/>
                </a:lnTo>
                <a:lnTo>
                  <a:pt x="37211" y="243282"/>
                </a:lnTo>
                <a:lnTo>
                  <a:pt x="83076" y="264923"/>
                </a:lnTo>
                <a:lnTo>
                  <a:pt x="97243" y="265976"/>
                </a:lnTo>
                <a:lnTo>
                  <a:pt x="113283" y="264534"/>
                </a:lnTo>
                <a:lnTo>
                  <a:pt x="128101" y="260556"/>
                </a:lnTo>
                <a:lnTo>
                  <a:pt x="141724" y="253992"/>
                </a:lnTo>
                <a:lnTo>
                  <a:pt x="154177" y="244792"/>
                </a:lnTo>
                <a:lnTo>
                  <a:pt x="161052" y="236880"/>
                </a:lnTo>
                <a:lnTo>
                  <a:pt x="96748" y="236880"/>
                </a:lnTo>
                <a:lnTo>
                  <a:pt x="82147" y="235210"/>
                </a:lnTo>
                <a:lnTo>
                  <a:pt x="47218" y="210337"/>
                </a:lnTo>
                <a:lnTo>
                  <a:pt x="29991" y="155739"/>
                </a:lnTo>
                <a:lnTo>
                  <a:pt x="28841" y="130949"/>
                </a:lnTo>
                <a:lnTo>
                  <a:pt x="29415" y="114101"/>
                </a:lnTo>
                <a:lnTo>
                  <a:pt x="38023" y="73012"/>
                </a:lnTo>
                <a:lnTo>
                  <a:pt x="62534" y="39814"/>
                </a:lnTo>
                <a:lnTo>
                  <a:pt x="99555" y="28841"/>
                </a:lnTo>
                <a:lnTo>
                  <a:pt x="161973" y="28841"/>
                </a:lnTo>
                <a:lnTo>
                  <a:pt x="152387" y="18884"/>
                </a:lnTo>
                <a:lnTo>
                  <a:pt x="140903" y="10656"/>
                </a:lnTo>
                <a:lnTo>
                  <a:pt x="128298" y="4751"/>
                </a:lnTo>
                <a:lnTo>
                  <a:pt x="114593" y="1191"/>
                </a:lnTo>
                <a:lnTo>
                  <a:pt x="99809" y="0"/>
                </a:lnTo>
                <a:close/>
              </a:path>
              <a:path w="186690" h="266065">
                <a:moveTo>
                  <a:pt x="158521" y="171284"/>
                </a:moveTo>
                <a:lnTo>
                  <a:pt x="143869" y="211379"/>
                </a:lnTo>
                <a:lnTo>
                  <a:pt x="107698" y="235875"/>
                </a:lnTo>
                <a:lnTo>
                  <a:pt x="96748" y="236880"/>
                </a:lnTo>
                <a:lnTo>
                  <a:pt x="161052" y="236880"/>
                </a:lnTo>
                <a:lnTo>
                  <a:pt x="164692" y="232690"/>
                </a:lnTo>
                <a:lnTo>
                  <a:pt x="173631" y="217833"/>
                </a:lnTo>
                <a:lnTo>
                  <a:pt x="180945" y="200247"/>
                </a:lnTo>
                <a:lnTo>
                  <a:pt x="186588" y="179958"/>
                </a:lnTo>
                <a:lnTo>
                  <a:pt x="158521" y="171284"/>
                </a:lnTo>
                <a:close/>
              </a:path>
              <a:path w="186690" h="266065">
                <a:moveTo>
                  <a:pt x="161973" y="28841"/>
                </a:moveTo>
                <a:lnTo>
                  <a:pt x="99555" y="28841"/>
                </a:lnTo>
                <a:lnTo>
                  <a:pt x="118695" y="32189"/>
                </a:lnTo>
                <a:lnTo>
                  <a:pt x="134392" y="42216"/>
                </a:lnTo>
                <a:lnTo>
                  <a:pt x="146645" y="58893"/>
                </a:lnTo>
                <a:lnTo>
                  <a:pt x="155447" y="82194"/>
                </a:lnTo>
                <a:lnTo>
                  <a:pt x="183019" y="74536"/>
                </a:lnTo>
                <a:lnTo>
                  <a:pt x="177799" y="57152"/>
                </a:lnTo>
                <a:lnTo>
                  <a:pt x="170956" y="42114"/>
                </a:lnTo>
                <a:lnTo>
                  <a:pt x="162486" y="29375"/>
                </a:lnTo>
                <a:lnTo>
                  <a:pt x="161973" y="28841"/>
                </a:lnTo>
                <a:close/>
              </a:path>
            </a:pathLst>
          </a:custGeom>
          <a:solidFill>
            <a:srgbClr val="FFFFFF"/>
          </a:solidFill>
        </p:spPr>
        <p:txBody>
          <a:bodyPr wrap="square" lIns="0" tIns="0" rIns="0" bIns="0" rtlCol="0"/>
          <a:lstStyle/>
          <a:p>
            <a:endParaRPr dirty="0"/>
          </a:p>
        </p:txBody>
      </p:sp>
      <p:sp>
        <p:nvSpPr>
          <p:cNvPr id="35" name="bk object 35"/>
          <p:cNvSpPr/>
          <p:nvPr/>
        </p:nvSpPr>
        <p:spPr>
          <a:xfrm>
            <a:off x="11185655" y="9219523"/>
            <a:ext cx="117932" cy="155968"/>
          </a:xfrm>
          <a:prstGeom prst="rect">
            <a:avLst/>
          </a:prstGeom>
          <a:blipFill>
            <a:blip r:embed="rId6" cstate="print"/>
            <a:stretch>
              <a:fillRect/>
            </a:stretch>
          </a:blipFill>
        </p:spPr>
        <p:txBody>
          <a:bodyPr wrap="square" lIns="0" tIns="0" rIns="0" bIns="0" rtlCol="0"/>
          <a:lstStyle/>
          <a:p>
            <a:endParaRPr dirty="0"/>
          </a:p>
        </p:txBody>
      </p:sp>
      <p:sp>
        <p:nvSpPr>
          <p:cNvPr id="36" name="bk object 36"/>
          <p:cNvSpPr/>
          <p:nvPr/>
        </p:nvSpPr>
        <p:spPr>
          <a:xfrm>
            <a:off x="11331919" y="9222080"/>
            <a:ext cx="83223" cy="150863"/>
          </a:xfrm>
          <a:prstGeom prst="rect">
            <a:avLst/>
          </a:prstGeom>
          <a:blipFill>
            <a:blip r:embed="rId7" cstate="print"/>
            <a:stretch>
              <a:fillRect/>
            </a:stretch>
          </a:blipFill>
        </p:spPr>
        <p:txBody>
          <a:bodyPr wrap="square" lIns="0" tIns="0" rIns="0" bIns="0" rtlCol="0"/>
          <a:lstStyle/>
          <a:p>
            <a:endParaRPr dirty="0"/>
          </a:p>
        </p:txBody>
      </p:sp>
      <p:sp>
        <p:nvSpPr>
          <p:cNvPr id="37" name="bk object 37"/>
          <p:cNvSpPr/>
          <p:nvPr/>
        </p:nvSpPr>
        <p:spPr>
          <a:xfrm>
            <a:off x="11668347" y="8908884"/>
            <a:ext cx="0" cy="257175"/>
          </a:xfrm>
          <a:custGeom>
            <a:avLst/>
            <a:gdLst/>
            <a:ahLst/>
            <a:cxnLst/>
            <a:rect l="l" t="t" r="r" b="b"/>
            <a:pathLst>
              <a:path h="257175">
                <a:moveTo>
                  <a:pt x="0" y="0"/>
                </a:moveTo>
                <a:lnTo>
                  <a:pt x="0" y="257048"/>
                </a:lnTo>
              </a:path>
            </a:pathLst>
          </a:custGeom>
          <a:ln w="28079">
            <a:solidFill>
              <a:srgbClr val="FFFFFF"/>
            </a:solidFill>
          </a:ln>
        </p:spPr>
        <p:txBody>
          <a:bodyPr wrap="square" lIns="0" tIns="0" rIns="0" bIns="0" rtlCol="0"/>
          <a:lstStyle/>
          <a:p>
            <a:endParaRPr dirty="0"/>
          </a:p>
        </p:txBody>
      </p:sp>
      <p:sp>
        <p:nvSpPr>
          <p:cNvPr id="38" name="bk object 38"/>
          <p:cNvSpPr/>
          <p:nvPr/>
        </p:nvSpPr>
        <p:spPr>
          <a:xfrm>
            <a:off x="11441685" y="9044769"/>
            <a:ext cx="0" cy="120650"/>
          </a:xfrm>
          <a:custGeom>
            <a:avLst/>
            <a:gdLst/>
            <a:ahLst/>
            <a:cxnLst/>
            <a:rect l="l" t="t" r="r" b="b"/>
            <a:pathLst>
              <a:path h="120650">
                <a:moveTo>
                  <a:pt x="0" y="0"/>
                </a:moveTo>
                <a:lnTo>
                  <a:pt x="0" y="120650"/>
                </a:lnTo>
              </a:path>
            </a:pathLst>
          </a:custGeom>
          <a:ln w="27571">
            <a:solidFill>
              <a:srgbClr val="FFFFFF"/>
            </a:solidFill>
          </a:ln>
        </p:spPr>
        <p:txBody>
          <a:bodyPr wrap="square" lIns="0" tIns="0" rIns="0" bIns="0" rtlCol="0"/>
          <a:lstStyle/>
          <a:p>
            <a:endParaRPr dirty="0"/>
          </a:p>
        </p:txBody>
      </p:sp>
      <p:sp>
        <p:nvSpPr>
          <p:cNvPr id="39" name="bk object 39"/>
          <p:cNvSpPr/>
          <p:nvPr/>
        </p:nvSpPr>
        <p:spPr>
          <a:xfrm>
            <a:off x="11427899" y="9029529"/>
            <a:ext cx="165735" cy="0"/>
          </a:xfrm>
          <a:custGeom>
            <a:avLst/>
            <a:gdLst/>
            <a:ahLst/>
            <a:cxnLst/>
            <a:rect l="l" t="t" r="r" b="b"/>
            <a:pathLst>
              <a:path w="165734">
                <a:moveTo>
                  <a:pt x="0" y="0"/>
                </a:moveTo>
                <a:lnTo>
                  <a:pt x="165150" y="0"/>
                </a:lnTo>
              </a:path>
            </a:pathLst>
          </a:custGeom>
          <a:ln w="30480">
            <a:solidFill>
              <a:srgbClr val="FFFFFF"/>
            </a:solidFill>
          </a:ln>
        </p:spPr>
        <p:txBody>
          <a:bodyPr wrap="square" lIns="0" tIns="0" rIns="0" bIns="0" rtlCol="0"/>
          <a:lstStyle/>
          <a:p>
            <a:endParaRPr dirty="0"/>
          </a:p>
        </p:txBody>
      </p:sp>
      <p:sp>
        <p:nvSpPr>
          <p:cNvPr id="40" name="bk object 40"/>
          <p:cNvSpPr/>
          <p:nvPr/>
        </p:nvSpPr>
        <p:spPr>
          <a:xfrm>
            <a:off x="11441685" y="8908879"/>
            <a:ext cx="0" cy="105410"/>
          </a:xfrm>
          <a:custGeom>
            <a:avLst/>
            <a:gdLst/>
            <a:ahLst/>
            <a:cxnLst/>
            <a:rect l="l" t="t" r="r" b="b"/>
            <a:pathLst>
              <a:path h="105409">
                <a:moveTo>
                  <a:pt x="0" y="0"/>
                </a:moveTo>
                <a:lnTo>
                  <a:pt x="0" y="105410"/>
                </a:lnTo>
              </a:path>
            </a:pathLst>
          </a:custGeom>
          <a:ln w="27571">
            <a:solidFill>
              <a:srgbClr val="FFFFFF"/>
            </a:solidFill>
          </a:ln>
        </p:spPr>
        <p:txBody>
          <a:bodyPr wrap="square" lIns="0" tIns="0" rIns="0" bIns="0" rtlCol="0"/>
          <a:lstStyle/>
          <a:p>
            <a:endParaRPr dirty="0"/>
          </a:p>
        </p:txBody>
      </p:sp>
      <p:sp>
        <p:nvSpPr>
          <p:cNvPr id="41" name="bk object 41"/>
          <p:cNvSpPr/>
          <p:nvPr/>
        </p:nvSpPr>
        <p:spPr>
          <a:xfrm>
            <a:off x="11579270" y="9044668"/>
            <a:ext cx="0" cy="121285"/>
          </a:xfrm>
          <a:custGeom>
            <a:avLst/>
            <a:gdLst/>
            <a:ahLst/>
            <a:cxnLst/>
            <a:rect l="l" t="t" r="r" b="b"/>
            <a:pathLst>
              <a:path h="121284">
                <a:moveTo>
                  <a:pt x="0" y="0"/>
                </a:moveTo>
                <a:lnTo>
                  <a:pt x="0" y="121259"/>
                </a:lnTo>
              </a:path>
            </a:pathLst>
          </a:custGeom>
          <a:ln w="27558">
            <a:solidFill>
              <a:srgbClr val="FFFFFF"/>
            </a:solidFill>
          </a:ln>
        </p:spPr>
        <p:txBody>
          <a:bodyPr wrap="square" lIns="0" tIns="0" rIns="0" bIns="0" rtlCol="0"/>
          <a:lstStyle/>
          <a:p>
            <a:endParaRPr dirty="0"/>
          </a:p>
        </p:txBody>
      </p:sp>
      <p:sp>
        <p:nvSpPr>
          <p:cNvPr id="42" name="bk object 42"/>
          <p:cNvSpPr/>
          <p:nvPr/>
        </p:nvSpPr>
        <p:spPr>
          <a:xfrm>
            <a:off x="11579270" y="8908879"/>
            <a:ext cx="0" cy="106045"/>
          </a:xfrm>
          <a:custGeom>
            <a:avLst/>
            <a:gdLst/>
            <a:ahLst/>
            <a:cxnLst/>
            <a:rect l="l" t="t" r="r" b="b"/>
            <a:pathLst>
              <a:path h="106045">
                <a:moveTo>
                  <a:pt x="0" y="0"/>
                </a:moveTo>
                <a:lnTo>
                  <a:pt x="0" y="105689"/>
                </a:lnTo>
              </a:path>
            </a:pathLst>
          </a:custGeom>
          <a:ln w="27558">
            <a:solidFill>
              <a:srgbClr val="FFFFFF"/>
            </a:solidFill>
          </a:ln>
        </p:spPr>
        <p:txBody>
          <a:bodyPr wrap="square" lIns="0" tIns="0" rIns="0" bIns="0" rtlCol="0"/>
          <a:lstStyle/>
          <a:p>
            <a:endParaRPr dirty="0"/>
          </a:p>
        </p:txBody>
      </p:sp>
      <p:sp>
        <p:nvSpPr>
          <p:cNvPr id="43" name="bk object 43"/>
          <p:cNvSpPr/>
          <p:nvPr/>
        </p:nvSpPr>
        <p:spPr>
          <a:xfrm>
            <a:off x="11492217" y="9219527"/>
            <a:ext cx="117932" cy="155968"/>
          </a:xfrm>
          <a:prstGeom prst="rect">
            <a:avLst/>
          </a:prstGeom>
          <a:blipFill>
            <a:blip r:embed="rId8" cstate="print"/>
            <a:stretch>
              <a:fillRect/>
            </a:stretch>
          </a:blipFill>
        </p:spPr>
        <p:txBody>
          <a:bodyPr wrap="square" lIns="0" tIns="0" rIns="0" bIns="0" rtlCol="0"/>
          <a:lstStyle/>
          <a:p>
            <a:endParaRPr dirty="0"/>
          </a:p>
        </p:txBody>
      </p:sp>
      <p:sp>
        <p:nvSpPr>
          <p:cNvPr id="44" name="bk object 44"/>
          <p:cNvSpPr/>
          <p:nvPr/>
        </p:nvSpPr>
        <p:spPr>
          <a:xfrm>
            <a:off x="11636949" y="9222080"/>
            <a:ext cx="97256" cy="150863"/>
          </a:xfrm>
          <a:prstGeom prst="rect">
            <a:avLst/>
          </a:prstGeom>
          <a:blipFill>
            <a:blip r:embed="rId9"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753214" y="2168946"/>
            <a:ext cx="11498371" cy="1305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2/3/2023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
        <p:nvSpPr>
          <p:cNvPr id="45" name="object 4"/>
          <p:cNvSpPr txBox="1">
            <a:spLocks/>
          </p:cNvSpPr>
          <p:nvPr userDrawn="1"/>
        </p:nvSpPr>
        <p:spPr>
          <a:xfrm>
            <a:off x="640299" y="9005793"/>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1"/>
          </p:nvPr>
        </p:nvSpPr>
        <p:spPr/>
        <p:txBody>
          <a:bodyPr/>
          <a:lstStyle/>
          <a:p>
            <a:fld id="{1D8BD707-D9CF-40AE-B4C6-C98DA3205C09}" type="datetimeFigureOut">
              <a:rPr lang="en-US" smtClean="0"/>
              <a:pPr/>
              <a:t>2/3/2023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375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B92754-5FF9-4B5A-BD2E-AF26CE7AFDBB}"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B3598-8F18-4B4A-A158-9651C16D3B24}" type="slidenum">
              <a:rPr lang="en-US" smtClean="0"/>
              <a:t>‹#›</a:t>
            </a:fld>
            <a:endParaRPr lang="en-US"/>
          </a:p>
        </p:txBody>
      </p:sp>
    </p:spTree>
    <p:extLst>
      <p:ext uri="{BB962C8B-B14F-4D97-AF65-F5344CB8AC3E}">
        <p14:creationId xmlns:p14="http://schemas.microsoft.com/office/powerpoint/2010/main" val="130945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B92754-5FF9-4B5A-BD2E-AF26CE7AFDBB}"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B3598-8F18-4B4A-A158-9651C16D3B24}" type="slidenum">
              <a:rPr lang="en-US" smtClean="0"/>
              <a:t>‹#›</a:t>
            </a:fld>
            <a:endParaRPr lang="en-US"/>
          </a:p>
        </p:txBody>
      </p:sp>
    </p:spTree>
    <p:extLst>
      <p:ext uri="{BB962C8B-B14F-4D97-AF65-F5344CB8AC3E}">
        <p14:creationId xmlns:p14="http://schemas.microsoft.com/office/powerpoint/2010/main" val="86557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45" name="object 4"/>
          <p:cNvSpPr txBox="1">
            <a:spLocks/>
          </p:cNvSpPr>
          <p:nvPr userDrawn="1"/>
        </p:nvSpPr>
        <p:spPr>
          <a:xfrm>
            <a:off x="552527" y="8992936"/>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extLst>
      <p:ext uri="{BB962C8B-B14F-4D97-AF65-F5344CB8AC3E}">
        <p14:creationId xmlns:p14="http://schemas.microsoft.com/office/powerpoint/2010/main" val="172289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12700">
              <a:lnSpc>
                <a:spcPct val="100000"/>
              </a:lnSpc>
              <a:spcBef>
                <a:spcPts val="25"/>
              </a:spcBef>
            </a:pPr>
            <a:r>
              <a:rPr lang="en-US" spc="35" smtClean="0"/>
              <a:t>Association</a:t>
            </a:r>
            <a:r>
              <a:rPr lang="en-US" spc="-15" smtClean="0"/>
              <a:t> </a:t>
            </a:r>
            <a:r>
              <a:rPr lang="en-US" spc="75" smtClean="0"/>
              <a:t>of</a:t>
            </a:r>
            <a:r>
              <a:rPr lang="en-US" spc="-15" smtClean="0"/>
              <a:t> </a:t>
            </a:r>
            <a:r>
              <a:rPr lang="en-US" spc="35" smtClean="0"/>
              <a:t>Iroquois</a:t>
            </a:r>
            <a:r>
              <a:rPr lang="en-US" spc="-10" smtClean="0"/>
              <a:t> </a:t>
            </a:r>
            <a:r>
              <a:rPr lang="en-US" spc="45" smtClean="0"/>
              <a:t>and</a:t>
            </a:r>
            <a:r>
              <a:rPr lang="en-US" spc="-15" smtClean="0"/>
              <a:t> </a:t>
            </a:r>
            <a:r>
              <a:rPr lang="en-US" spc="40" smtClean="0"/>
              <a:t>Allied</a:t>
            </a:r>
            <a:r>
              <a:rPr lang="en-US" spc="-10" smtClean="0"/>
              <a:t> </a:t>
            </a:r>
            <a:r>
              <a:rPr lang="en-US" spc="30" smtClean="0"/>
              <a:t>Indians</a:t>
            </a:r>
            <a:r>
              <a:rPr lang="en-US" spc="-15" smtClean="0"/>
              <a:t> </a:t>
            </a:r>
            <a:r>
              <a:rPr lang="en-US" spc="25" smtClean="0"/>
              <a:t>•</a:t>
            </a:r>
            <a:r>
              <a:rPr lang="en-US" spc="-15" smtClean="0"/>
              <a:t> </a:t>
            </a:r>
            <a:r>
              <a:rPr lang="en-US" spc="35" smtClean="0"/>
              <a:t>Grand</a:t>
            </a:r>
            <a:r>
              <a:rPr lang="en-US" spc="-10" smtClean="0"/>
              <a:t> </a:t>
            </a:r>
            <a:r>
              <a:rPr lang="en-US" spc="30" smtClean="0"/>
              <a:t>Council</a:t>
            </a:r>
            <a:r>
              <a:rPr lang="en-US" spc="-15" smtClean="0"/>
              <a:t> </a:t>
            </a:r>
            <a:r>
              <a:rPr lang="en-US" spc="20" smtClean="0"/>
              <a:t>Treaty</a:t>
            </a:r>
            <a:r>
              <a:rPr lang="en-US" spc="-10" smtClean="0"/>
              <a:t> </a:t>
            </a:r>
            <a:r>
              <a:rPr lang="en-US" spc="65" smtClean="0"/>
              <a:t>#3</a:t>
            </a:r>
            <a:r>
              <a:rPr lang="en-US" spc="-15" smtClean="0"/>
              <a:t> </a:t>
            </a:r>
            <a:r>
              <a:rPr lang="en-US" spc="25" smtClean="0"/>
              <a:t>•</a:t>
            </a:r>
            <a:r>
              <a:rPr lang="en-US" spc="-10" smtClean="0"/>
              <a:t> </a:t>
            </a:r>
            <a:r>
              <a:rPr lang="en-US" spc="45" smtClean="0"/>
              <a:t>Independent</a:t>
            </a:r>
            <a:r>
              <a:rPr lang="en-US" spc="-15" smtClean="0"/>
              <a:t> </a:t>
            </a:r>
            <a:r>
              <a:rPr lang="en-US" spc="30" smtClean="0"/>
              <a:t>First</a:t>
            </a:r>
            <a:r>
              <a:rPr lang="en-US" spc="-15" smtClean="0"/>
              <a:t> </a:t>
            </a:r>
            <a:r>
              <a:rPr lang="en-US" spc="45" smtClean="0"/>
              <a:t>Nations</a:t>
            </a:r>
            <a:r>
              <a:rPr lang="en-US" spc="-10" smtClean="0"/>
              <a:t> </a:t>
            </a:r>
            <a:r>
              <a:rPr lang="en-US" spc="25" smtClean="0"/>
              <a:t>•</a:t>
            </a:r>
            <a:r>
              <a:rPr lang="en-US" spc="-15" smtClean="0"/>
              <a:t> </a:t>
            </a:r>
            <a:r>
              <a:rPr lang="en-US" spc="40" smtClean="0"/>
              <a:t>Nishnawbe</a:t>
            </a:r>
            <a:r>
              <a:rPr lang="en-US" spc="-10" smtClean="0"/>
              <a:t> </a:t>
            </a:r>
            <a:r>
              <a:rPr lang="en-US" spc="35" smtClean="0"/>
              <a:t>Aski</a:t>
            </a:r>
            <a:r>
              <a:rPr lang="en-US" spc="-15" smtClean="0"/>
              <a:t> </a:t>
            </a:r>
            <a:r>
              <a:rPr lang="en-US" spc="55" smtClean="0"/>
              <a:t>Nation</a:t>
            </a:r>
            <a:r>
              <a:rPr lang="en-US" spc="-10" smtClean="0"/>
              <a:t> </a:t>
            </a:r>
            <a:r>
              <a:rPr lang="en-US" spc="25" smtClean="0"/>
              <a:t>•</a:t>
            </a:r>
            <a:r>
              <a:rPr lang="en-US" spc="-15" smtClean="0"/>
              <a:t> </a:t>
            </a:r>
            <a:r>
              <a:rPr lang="en-US" spc="40" smtClean="0"/>
              <a:t>Union</a:t>
            </a:r>
            <a:r>
              <a:rPr lang="en-US" spc="-15" smtClean="0"/>
              <a:t> </a:t>
            </a:r>
            <a:r>
              <a:rPr lang="en-US" spc="75" smtClean="0"/>
              <a:t>of</a:t>
            </a:r>
            <a:r>
              <a:rPr lang="en-US" spc="-10" smtClean="0"/>
              <a:t> </a:t>
            </a:r>
            <a:r>
              <a:rPr lang="en-US" spc="45" smtClean="0"/>
              <a:t>Ontario</a:t>
            </a:r>
            <a:r>
              <a:rPr lang="en-US" spc="-15" smtClean="0"/>
              <a:t> </a:t>
            </a:r>
            <a:r>
              <a:rPr lang="en-US" spc="30" smtClean="0"/>
              <a:t>Indians</a:t>
            </a:r>
            <a:endParaRPr lang="en-US" spc="30" dirty="0"/>
          </a:p>
        </p:txBody>
      </p:sp>
      <p:sp>
        <p:nvSpPr>
          <p:cNvPr id="3" name="Date Placeholder 2"/>
          <p:cNvSpPr>
            <a:spLocks noGrp="1"/>
          </p:cNvSpPr>
          <p:nvPr>
            <p:ph type="dt" sz="half" idx="11"/>
          </p:nvPr>
        </p:nvSpPr>
        <p:spPr/>
        <p:txBody>
          <a:bodyPr/>
          <a:lstStyle/>
          <a:p>
            <a:fld id="{1D8BD707-D9CF-40AE-B4C6-C98DA3205C09}" type="datetimeFigureOut">
              <a:rPr lang="en-US" smtClean="0"/>
              <a:pPr/>
              <a:t>2/3/2023</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3492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15000"/>
            <a:lum/>
          </a:blip>
          <a:srcRect/>
          <a:stretch>
            <a:fillRect t="-34000" b="-34000"/>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noFill/>
        </p:spPr>
        <p:txBody>
          <a:bodyPr wrap="square" lIns="0" tIns="0" rIns="0" bIns="0" rtlCol="0"/>
          <a:lstStyle/>
          <a:p>
            <a:endParaRPr dirty="0"/>
          </a:p>
        </p:txBody>
      </p:sp>
      <p:sp>
        <p:nvSpPr>
          <p:cNvPr id="2" name="Holder 2"/>
          <p:cNvSpPr>
            <a:spLocks noGrp="1"/>
          </p:cNvSpPr>
          <p:nvPr>
            <p:ph type="title"/>
          </p:nvPr>
        </p:nvSpPr>
        <p:spPr>
          <a:xfrm>
            <a:off x="749300" y="1849783"/>
            <a:ext cx="11506200" cy="391160"/>
          </a:xfrm>
          <a:prstGeom prst="rect">
            <a:avLst/>
          </a:prstGeom>
        </p:spPr>
        <p:txBody>
          <a:bodyPr wrap="square" lIns="0" tIns="0" rIns="0" bIns="0">
            <a:spAutoFit/>
          </a:bodyPr>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a:xfrm>
            <a:off x="749300" y="2361542"/>
            <a:ext cx="11506200" cy="34105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00100" y="9077281"/>
            <a:ext cx="8922385" cy="179704"/>
          </a:xfrm>
          <a:prstGeom prst="rect">
            <a:avLst/>
          </a:prstGeom>
        </p:spPr>
        <p:txBody>
          <a:bodyPr wrap="square" lIns="0" tIns="0" rIns="0" bIns="0">
            <a:spAutoFit/>
          </a:bodyPr>
          <a:lstStyle>
            <a:lvl1pPr>
              <a:defRPr sz="1000" b="0" i="0">
                <a:solidFill>
                  <a:schemeClr val="bg1"/>
                </a:solidFill>
                <a:latin typeface="Arial"/>
                <a:cs typeface="Arial"/>
              </a:defRPr>
            </a:lvl1pPr>
          </a:lstStyle>
          <a:p>
            <a:pPr marL="12700">
              <a:lnSpc>
                <a:spcPct val="100000"/>
              </a:lnSpc>
              <a:spcBef>
                <a:spcPts val="25"/>
              </a:spcBef>
            </a:pPr>
            <a:r>
              <a:rPr spc="35" dirty="0" smtClean="0"/>
              <a:t>Association</a:t>
            </a:r>
            <a:r>
              <a:rPr spc="-15" dirty="0" smtClean="0"/>
              <a:t> </a:t>
            </a:r>
            <a:r>
              <a:rPr spc="75" dirty="0" smtClean="0"/>
              <a:t>of</a:t>
            </a:r>
            <a:r>
              <a:rPr spc="-15" dirty="0" smtClean="0"/>
              <a:t> </a:t>
            </a:r>
            <a:r>
              <a:rPr spc="35" dirty="0" smtClean="0"/>
              <a:t>Iroquois</a:t>
            </a:r>
            <a:r>
              <a:rPr spc="-10" dirty="0" smtClean="0"/>
              <a:t> </a:t>
            </a:r>
            <a:r>
              <a:rPr spc="45" dirty="0" smtClean="0"/>
              <a:t>and</a:t>
            </a:r>
            <a:r>
              <a:rPr spc="-15" dirty="0" smtClean="0"/>
              <a:t> </a:t>
            </a:r>
            <a:r>
              <a:rPr spc="40" dirty="0" smtClean="0"/>
              <a:t>Allied</a:t>
            </a:r>
            <a:r>
              <a:rPr spc="-10" dirty="0" smtClean="0"/>
              <a:t> </a:t>
            </a:r>
            <a:r>
              <a:rPr spc="30" dirty="0" smtClean="0"/>
              <a:t>Indians</a:t>
            </a:r>
            <a:r>
              <a:rPr spc="-15" dirty="0" smtClean="0"/>
              <a:t> </a:t>
            </a:r>
            <a:r>
              <a:rPr spc="25" dirty="0" smtClean="0"/>
              <a:t>•</a:t>
            </a:r>
            <a:r>
              <a:rPr spc="-15" dirty="0" smtClean="0"/>
              <a:t> </a:t>
            </a:r>
            <a:r>
              <a:rPr spc="35" dirty="0" smtClean="0"/>
              <a:t>Grand</a:t>
            </a:r>
            <a:r>
              <a:rPr spc="-10" dirty="0" smtClean="0"/>
              <a:t> </a:t>
            </a:r>
            <a:r>
              <a:rPr spc="30" dirty="0" smtClean="0"/>
              <a:t>Council</a:t>
            </a:r>
            <a:r>
              <a:rPr spc="-15" dirty="0" smtClean="0"/>
              <a:t> </a:t>
            </a:r>
            <a:r>
              <a:rPr spc="20" dirty="0" smtClean="0"/>
              <a:t>Treaty</a:t>
            </a:r>
            <a:r>
              <a:rPr spc="-10" dirty="0" smtClean="0"/>
              <a:t> </a:t>
            </a:r>
            <a:r>
              <a:rPr spc="65" dirty="0" smtClean="0"/>
              <a:t>#3</a:t>
            </a:r>
            <a:r>
              <a:rPr spc="-15" dirty="0" smtClean="0"/>
              <a:t> </a:t>
            </a:r>
            <a:r>
              <a:rPr spc="25" dirty="0" smtClean="0"/>
              <a:t>•</a:t>
            </a:r>
            <a:r>
              <a:rPr spc="-10" dirty="0" smtClean="0"/>
              <a:t> </a:t>
            </a:r>
            <a:r>
              <a:rPr spc="45" dirty="0" smtClean="0"/>
              <a:t>Independent</a:t>
            </a:r>
            <a:r>
              <a:rPr spc="-15" dirty="0" smtClean="0"/>
              <a:t> </a:t>
            </a:r>
            <a:r>
              <a:rPr spc="30" dirty="0" smtClean="0"/>
              <a:t>First</a:t>
            </a:r>
            <a:r>
              <a:rPr spc="-15" dirty="0" smtClean="0"/>
              <a:t> </a:t>
            </a:r>
            <a:r>
              <a:rPr spc="45" dirty="0" smtClean="0"/>
              <a:t>Nations</a:t>
            </a:r>
            <a:r>
              <a:rPr spc="-10" dirty="0" smtClean="0"/>
              <a:t> </a:t>
            </a:r>
            <a:r>
              <a:rPr spc="25" dirty="0" smtClean="0"/>
              <a:t>•</a:t>
            </a:r>
            <a:r>
              <a:rPr spc="-15" dirty="0" smtClean="0"/>
              <a:t> </a:t>
            </a:r>
            <a:r>
              <a:rPr spc="40" dirty="0" err="1" smtClean="0"/>
              <a:t>Nishnawbe</a:t>
            </a:r>
            <a:r>
              <a:rPr spc="-10" dirty="0" smtClean="0"/>
              <a:t> </a:t>
            </a:r>
            <a:r>
              <a:rPr spc="35" dirty="0" err="1" smtClean="0"/>
              <a:t>Aski</a:t>
            </a:r>
            <a:r>
              <a:rPr spc="-15" dirty="0" smtClean="0"/>
              <a:t> </a:t>
            </a:r>
            <a:r>
              <a:rPr spc="55" dirty="0" smtClean="0"/>
              <a:t>Nation</a:t>
            </a:r>
            <a:r>
              <a:rPr spc="-10" dirty="0" smtClean="0"/>
              <a:t> </a:t>
            </a:r>
            <a:r>
              <a:rPr spc="25" dirty="0" smtClean="0"/>
              <a:t>•</a:t>
            </a:r>
            <a:r>
              <a:rPr spc="-15" dirty="0" smtClean="0"/>
              <a:t> </a:t>
            </a:r>
            <a:r>
              <a:rPr spc="40" dirty="0" smtClean="0"/>
              <a:t>Union</a:t>
            </a:r>
            <a:r>
              <a:rPr spc="-15" dirty="0" smtClean="0"/>
              <a:t> </a:t>
            </a:r>
            <a:r>
              <a:rPr spc="75" dirty="0" smtClean="0"/>
              <a:t>of</a:t>
            </a:r>
            <a:r>
              <a:rPr spc="-10" dirty="0" smtClean="0"/>
              <a:t> </a:t>
            </a:r>
            <a:r>
              <a:rPr spc="45" dirty="0" smtClean="0"/>
              <a:t>Ontario</a:t>
            </a:r>
            <a:r>
              <a:rPr spc="-15" dirty="0" smtClean="0"/>
              <a:t> </a:t>
            </a:r>
            <a:r>
              <a:rPr spc="30" dirty="0" smtClean="0"/>
              <a:t>Indians</a:t>
            </a:r>
            <a:endParaRPr spc="30" dirty="0"/>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pPr/>
              <a:t>2/3/2023</a:t>
            </a:fld>
            <a:endParaRPr lang="en-US" dirty="0"/>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
        <p:nvSpPr>
          <p:cNvPr id="9" name="bk object 18"/>
          <p:cNvSpPr/>
          <p:nvPr userDrawn="1"/>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AB251F"/>
          </a:solidFill>
        </p:spPr>
        <p:txBody>
          <a:bodyPr wrap="square" lIns="0" tIns="0" rIns="0" bIns="0" rtlCol="0"/>
          <a:lstStyle/>
          <a:p>
            <a:endParaRPr dirty="0"/>
          </a:p>
        </p:txBody>
      </p:sp>
      <p:sp>
        <p:nvSpPr>
          <p:cNvPr id="12" name="bk object 19"/>
          <p:cNvSpPr/>
          <p:nvPr userDrawn="1"/>
        </p:nvSpPr>
        <p:spPr>
          <a:xfrm>
            <a:off x="10915616" y="8719549"/>
            <a:ext cx="1143003" cy="895167"/>
          </a:xfrm>
          <a:prstGeom prst="rect">
            <a:avLst/>
          </a:prstGeom>
          <a:blipFill>
            <a:blip r:embed="rId11" cstate="print"/>
            <a:stretch>
              <a:fillRect/>
            </a:stretch>
          </a:blipFill>
        </p:spPr>
        <p:txBody>
          <a:bodyPr wrap="square" lIns="0" tIns="0" rIns="0" bIns="0" rtlCol="0"/>
          <a:lstStyle/>
          <a:p>
            <a:endParaRPr dirty="0"/>
          </a:p>
        </p:txBody>
      </p:sp>
      <p:sp>
        <p:nvSpPr>
          <p:cNvPr id="11" name="object 4"/>
          <p:cNvSpPr txBox="1">
            <a:spLocks/>
          </p:cNvSpPr>
          <p:nvPr userDrawn="1"/>
        </p:nvSpPr>
        <p:spPr>
          <a:xfrm>
            <a:off x="939800" y="9014660"/>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64" r:id="rId4"/>
    <p:sldLayoutId id="2147483667" r:id="rId5"/>
    <p:sldLayoutId id="2147483671" r:id="rId6"/>
    <p:sldLayoutId id="2147483686" r:id="rId7"/>
    <p:sldLayoutId id="2147483687"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8.xml"/><Relationship Id="rId5" Type="http://schemas.openxmlformats.org/officeDocument/2006/relationships/tags" Target="../tags/tag11.xml"/><Relationship Id="rId4"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tags" Target="../tags/tag15.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8.xml"/><Relationship Id="rId5" Type="http://schemas.openxmlformats.org/officeDocument/2006/relationships/tags" Target="../tags/tag21.xml"/><Relationship Id="rId4" Type="http://schemas.openxmlformats.org/officeDocument/2006/relationships/tags" Target="../tags/tag20.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4.xml"/><Relationship Id="rId7" Type="http://schemas.openxmlformats.org/officeDocument/2006/relationships/image" Target="../media/image1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8.xml"/><Relationship Id="rId5" Type="http://schemas.openxmlformats.org/officeDocument/2006/relationships/tags" Target="../tags/tag26.xml"/><Relationship Id="rId4" Type="http://schemas.openxmlformats.org/officeDocument/2006/relationships/tags" Target="../tags/tag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7645400" y="609600"/>
            <a:ext cx="4572000" cy="2228815"/>
          </a:xfrm>
          <a:prstGeom prst="rect">
            <a:avLst/>
          </a:prstGeom>
        </p:spPr>
        <p:txBody>
          <a:bodyPr vert="horz" wrap="square" lIns="0" tIns="12700" rIns="0" bIns="0" rtlCol="0">
            <a:spAutoFit/>
          </a:bodyPr>
          <a:lstStyle/>
          <a:p>
            <a:pPr marL="12700" algn="ctr">
              <a:lnSpc>
                <a:spcPct val="100000"/>
              </a:lnSpc>
              <a:spcBef>
                <a:spcPts val="100"/>
              </a:spcBef>
            </a:pPr>
            <a:r>
              <a:rPr lang="en-US" sz="7200" spc="190" dirty="0" smtClean="0">
                <a:solidFill>
                  <a:srgbClr val="C10C05"/>
                </a:solidFill>
                <a:latin typeface="Georgia" pitchFamily="18" charset="0"/>
                <a:cs typeface="Arial" pitchFamily="34" charset="0"/>
              </a:rPr>
              <a:t>Chiefs of Ontario</a:t>
            </a:r>
            <a:endParaRPr sz="7200" spc="105" dirty="0">
              <a:solidFill>
                <a:srgbClr val="C10C05"/>
              </a:solidFill>
              <a:latin typeface="Georgia" pitchFamily="18" charset="0"/>
              <a:cs typeface="Arial" pitchFamily="34" charset="0"/>
            </a:endParaRPr>
          </a:p>
        </p:txBody>
      </p:sp>
      <p:sp>
        <p:nvSpPr>
          <p:cNvPr id="7" name="Rectangle 6"/>
          <p:cNvSpPr/>
          <p:nvPr/>
        </p:nvSpPr>
        <p:spPr>
          <a:xfrm>
            <a:off x="0" y="0"/>
            <a:ext cx="13004800" cy="84582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C:\Users\Genna.Benson\Dropbox\Screen Shot 2019-05-28 at 2.48.59 PM - 11.jpg"/>
          <p:cNvPicPr>
            <a:picLocks noChangeAspect="1" noChangeArrowheads="1"/>
          </p:cNvPicPr>
          <p:nvPr/>
        </p:nvPicPr>
        <p:blipFill>
          <a:blip r:embed="rId3" cstate="print"/>
          <a:srcRect/>
          <a:stretch>
            <a:fillRect/>
          </a:stretch>
        </p:blipFill>
        <p:spPr bwMode="auto">
          <a:xfrm>
            <a:off x="15875" y="0"/>
            <a:ext cx="7111999" cy="845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1" name="TextBox 10"/>
          <p:cNvSpPr txBox="1"/>
          <p:nvPr/>
        </p:nvSpPr>
        <p:spPr>
          <a:xfrm>
            <a:off x="7473155" y="2895600"/>
            <a:ext cx="5186363" cy="5693866"/>
          </a:xfrm>
          <a:prstGeom prst="rect">
            <a:avLst/>
          </a:prstGeom>
          <a:noFill/>
        </p:spPr>
        <p:txBody>
          <a:bodyPr wrap="square" rtlCol="0">
            <a:spAutoFit/>
          </a:bodyPr>
          <a:lstStyle/>
          <a:p>
            <a:pPr algn="ctr"/>
            <a:r>
              <a:rPr lang="en-US" sz="2800" b="1" dirty="0">
                <a:latin typeface="Georgia" pitchFamily="18" charset="0"/>
              </a:rPr>
              <a:t>Language &amp; Education Forum</a:t>
            </a:r>
          </a:p>
          <a:p>
            <a:pPr algn="ctr"/>
            <a:endParaRPr lang="en-US" sz="2800" b="1" dirty="0">
              <a:latin typeface="Georgia" pitchFamily="18" charset="0"/>
            </a:endParaRPr>
          </a:p>
          <a:p>
            <a:pPr algn="ctr"/>
            <a:r>
              <a:rPr lang="en-US" sz="2800" b="1" dirty="0">
                <a:latin typeface="Georgia" pitchFamily="18" charset="0"/>
              </a:rPr>
              <a:t>Breakout Session: Jordan’s Principle in the Provincial School System</a:t>
            </a:r>
          </a:p>
          <a:p>
            <a:pPr lvl="0" algn="ctr">
              <a:defRPr/>
            </a:pPr>
            <a:endParaRPr lang="en-US" sz="2800" dirty="0" smtClean="0">
              <a:solidFill>
                <a:prstClr val="black"/>
              </a:solidFill>
              <a:latin typeface="Georgia" pitchFamily="18" charset="0"/>
            </a:endParaRPr>
          </a:p>
          <a:p>
            <a:pPr lvl="0" algn="ctr">
              <a:defRPr/>
            </a:pPr>
            <a:r>
              <a:rPr lang="en-US" sz="2800" dirty="0" smtClean="0">
                <a:solidFill>
                  <a:prstClr val="black"/>
                </a:solidFill>
                <a:latin typeface="Georgia" pitchFamily="18" charset="0"/>
              </a:rPr>
              <a:t>Chelsea Hotel, Toronto</a:t>
            </a:r>
          </a:p>
          <a:p>
            <a:pPr lvl="0" algn="ctr">
              <a:defRPr/>
            </a:pPr>
            <a:r>
              <a:rPr lang="en-US" sz="2800" dirty="0" smtClean="0">
                <a:solidFill>
                  <a:prstClr val="black"/>
                </a:solidFill>
                <a:latin typeface="Georgia" pitchFamily="18" charset="0"/>
              </a:rPr>
              <a:t>Windsor Room</a:t>
            </a:r>
            <a:endParaRPr lang="en-US" sz="2800" dirty="0">
              <a:solidFill>
                <a:prstClr val="black"/>
              </a:solidFill>
              <a:latin typeface="Georgia" pitchFamily="18" charset="0"/>
            </a:endParaRPr>
          </a:p>
          <a:p>
            <a:pPr marR="0" lvl="0" indent="0" algn="ctr" fontAlgn="auto">
              <a:lnSpc>
                <a:spcPct val="100000"/>
              </a:lnSpc>
              <a:spcBef>
                <a:spcPts val="0"/>
              </a:spcBef>
              <a:spcAft>
                <a:spcPts val="0"/>
              </a:spcAft>
              <a:buClrTx/>
              <a:buSzTx/>
              <a:buFontTx/>
              <a:buNone/>
              <a:tabLst/>
              <a:defRPr/>
            </a:pPr>
            <a:r>
              <a:rPr lang="en-US" sz="2800" dirty="0" smtClean="0">
                <a:latin typeface="Georgia" pitchFamily="18" charset="0"/>
              </a:rPr>
              <a:t>Thursday, February 9</a:t>
            </a:r>
            <a:r>
              <a:rPr lang="en-US" sz="2800" dirty="0">
                <a:latin typeface="Georgia" pitchFamily="18" charset="0"/>
              </a:rPr>
              <a:t>, </a:t>
            </a:r>
            <a:r>
              <a:rPr lang="en-US" sz="2800" dirty="0" smtClean="0">
                <a:latin typeface="Georgia" pitchFamily="18" charset="0"/>
              </a:rPr>
              <a:t>2023</a:t>
            </a:r>
            <a:endParaRPr lang="en-US" sz="2800" dirty="0">
              <a:latin typeface="Georgia" pitchFamily="18" charset="0"/>
            </a:endParaRPr>
          </a:p>
          <a:p>
            <a:pPr marR="0" lvl="0" indent="0" algn="ctr" fontAlgn="auto">
              <a:lnSpc>
                <a:spcPct val="100000"/>
              </a:lnSpc>
              <a:spcBef>
                <a:spcPts val="0"/>
              </a:spcBef>
              <a:spcAft>
                <a:spcPts val="0"/>
              </a:spcAft>
              <a:buClrTx/>
              <a:buSzTx/>
              <a:buFontTx/>
              <a:buNone/>
              <a:tabLst/>
              <a:defRPr/>
            </a:pPr>
            <a:r>
              <a:rPr lang="en-US" sz="2800" dirty="0">
                <a:latin typeface="Georgia" pitchFamily="18" charset="0"/>
              </a:rPr>
              <a:t>11:00 AM </a:t>
            </a:r>
            <a:r>
              <a:rPr lang="en-US" sz="2800" dirty="0" smtClean="0">
                <a:latin typeface="Georgia" pitchFamily="18" charset="0"/>
              </a:rPr>
              <a:t>EST</a:t>
            </a:r>
          </a:p>
          <a:p>
            <a:pPr marR="0" lvl="0" indent="0" algn="ctr" fontAlgn="auto">
              <a:lnSpc>
                <a:spcPct val="100000"/>
              </a:lnSpc>
              <a:spcBef>
                <a:spcPts val="0"/>
              </a:spcBef>
              <a:spcAft>
                <a:spcPts val="0"/>
              </a:spcAft>
              <a:buClrTx/>
              <a:buSzTx/>
              <a:buFontTx/>
              <a:buNone/>
              <a:tabLst/>
              <a:defRPr/>
            </a:pPr>
            <a:endParaRPr lang="en-US" sz="2800" dirty="0">
              <a:latin typeface="Georgia" pitchFamily="18" charset="0"/>
            </a:endParaRPr>
          </a:p>
          <a:p>
            <a:pPr marR="0" lvl="0" indent="0" algn="ctr" fontAlgn="auto">
              <a:lnSpc>
                <a:spcPct val="100000"/>
              </a:lnSpc>
              <a:spcBef>
                <a:spcPts val="0"/>
              </a:spcBef>
              <a:spcAft>
                <a:spcPts val="0"/>
              </a:spcAft>
              <a:buClrTx/>
              <a:buSzTx/>
              <a:buFontTx/>
              <a:buNone/>
              <a:tabLst/>
              <a:defRPr/>
            </a:pPr>
            <a:endParaRPr lang="en-US" sz="2800" dirty="0">
              <a:latin typeface="Georgia" pitchFamily="18" charset="0"/>
            </a:endParaRPr>
          </a:p>
        </p:txBody>
      </p:sp>
      <p:sp>
        <p:nvSpPr>
          <p:cNvPr id="9"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AB251F"/>
          </a:solidFill>
        </p:spPr>
        <p:txBody>
          <a:bodyPr wrap="square" lIns="0" tIns="0" rIns="0" bIns="0" rtlCol="0"/>
          <a:lstStyle/>
          <a:p>
            <a:endParaRPr dirty="0"/>
          </a:p>
        </p:txBody>
      </p:sp>
      <p:sp>
        <p:nvSpPr>
          <p:cNvPr id="4" name="object 4"/>
          <p:cNvSpPr txBox="1">
            <a:spLocks noGrp="1"/>
          </p:cNvSpPr>
          <p:nvPr>
            <p:ph type="ftr" sz="quarter" idx="4294967295"/>
          </p:nvPr>
        </p:nvSpPr>
        <p:spPr>
          <a:xfrm>
            <a:off x="482600" y="9096488"/>
            <a:ext cx="9753600" cy="141288"/>
          </a:xfrm>
          <a:prstGeom prst="rect">
            <a:avLst/>
          </a:prstGeom>
        </p:spPr>
        <p:txBody>
          <a:bodyPr vert="horz" wrap="square" lIns="0" tIns="3175" rIns="0" bIns="0" rtlCol="0">
            <a:spAutoFit/>
          </a:bodyPr>
          <a:lstStyle/>
          <a:p>
            <a:pPr marL="12700" marR="0" lvl="0" indent="0" algn="just" defTabSz="914400" rtl="0" eaLnBrk="1" fontAlgn="auto" latinLnBrk="0" hangingPunct="1">
              <a:lnSpc>
                <a:spcPct val="100000"/>
              </a:lnSpc>
              <a:spcBef>
                <a:spcPts val="25"/>
              </a:spcBef>
              <a:spcAft>
                <a:spcPts val="0"/>
              </a:spcAft>
              <a:buClrTx/>
              <a:buSzTx/>
              <a:buFontTx/>
              <a:buNone/>
              <a:tabLst/>
              <a:defRPr/>
            </a:pPr>
            <a:r>
              <a:rPr kumimoji="0" sz="900" b="0" i="0" u="none" strike="noStrike" kern="1200" cap="none" spc="0" normalizeH="0" baseline="0" noProof="0" dirty="0" smtClean="0">
                <a:ln>
                  <a:noFill/>
                </a:ln>
                <a:solidFill>
                  <a:prstClr val="white"/>
                </a:solidFill>
                <a:effectLst/>
                <a:uLnTx/>
                <a:uFillTx/>
                <a:latin typeface="Arial"/>
                <a:ea typeface="+mn-ea"/>
                <a:cs typeface="Arial"/>
              </a:rPr>
              <a:t>Association of Iroquois and Allied Indians • Grand Council Treaty #3 • Independent First Nations • Nishnawbe Aski Nation • </a:t>
            </a:r>
            <a:r>
              <a:rPr kumimoji="0" lang="en-US" sz="900" b="0" i="0" u="none" strike="noStrike" kern="1200" cap="none" spc="0" normalizeH="0" baseline="0" noProof="0" dirty="0" smtClean="0">
                <a:ln>
                  <a:noFill/>
                </a:ln>
                <a:solidFill>
                  <a:prstClr val="white"/>
                </a:solidFill>
                <a:effectLst/>
                <a:uLnTx/>
                <a:uFillTx/>
                <a:latin typeface="Arial"/>
                <a:ea typeface="+mn-ea"/>
                <a:cs typeface="Arial"/>
              </a:rPr>
              <a:t>Anishinabek Nation</a:t>
            </a:r>
            <a:r>
              <a:rPr kumimoji="0" lang="en-CA" sz="900" b="0" i="0" u="none" strike="noStrike" kern="1200" cap="none" spc="0" normalizeH="0" baseline="0" noProof="0" dirty="0" smtClean="0">
                <a:ln>
                  <a:noFill/>
                </a:ln>
                <a:solidFill>
                  <a:prstClr val="white"/>
                </a:solidFill>
                <a:effectLst/>
                <a:uLnTx/>
                <a:uFillTx/>
                <a:latin typeface="Arial"/>
                <a:ea typeface="+mn-ea"/>
                <a:cs typeface="Arial"/>
              </a:rPr>
              <a:t> •  Independent and Non-Affiliated First Nations</a:t>
            </a:r>
            <a:endParaRPr kumimoji="0" sz="900" b="0" i="0" u="none" strike="noStrike" kern="1200" cap="none" spc="0" normalizeH="0" baseline="0" noProof="0" dirty="0">
              <a:ln>
                <a:noFill/>
              </a:ln>
              <a:solidFill>
                <a:prstClr val="white"/>
              </a:solidFill>
              <a:effectLst/>
              <a:uLnTx/>
              <a:uFillTx/>
              <a:latin typeface="Arial"/>
              <a:ea typeface="+mn-ea"/>
              <a:cs typeface="Arial"/>
            </a:endParaRPr>
          </a:p>
        </p:txBody>
      </p:sp>
      <p:sp>
        <p:nvSpPr>
          <p:cNvPr id="10" name="bk object 19"/>
          <p:cNvSpPr/>
          <p:nvPr/>
        </p:nvSpPr>
        <p:spPr>
          <a:xfrm>
            <a:off x="10915616" y="8719549"/>
            <a:ext cx="1143003" cy="89516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01558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3" name="Content Placeholder 2"/>
          <p:cNvSpPr txBox="1">
            <a:spLocks/>
          </p:cNvSpPr>
          <p:nvPr/>
        </p:nvSpPr>
        <p:spPr>
          <a:xfrm>
            <a:off x="711200" y="1828800"/>
            <a:ext cx="5657088" cy="36933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Jordan’s Principle policies and procedures at school boards:</a:t>
            </a:r>
          </a:p>
        </p:txBody>
      </p:sp>
      <p:sp>
        <p:nvSpPr>
          <p:cNvPr id="4" name="Rectangle 3"/>
          <p:cNvSpPr/>
          <p:nvPr/>
        </p:nvSpPr>
        <p:spPr>
          <a:xfrm>
            <a:off x="6654800" y="1828800"/>
            <a:ext cx="6502400" cy="1107996"/>
          </a:xfrm>
          <a:prstGeom prst="rect">
            <a:avLst/>
          </a:prstGeom>
        </p:spPr>
        <p:txBody>
          <a:bodyPr>
            <a:spAutoFit/>
          </a:bodyPr>
          <a:lstStyle/>
          <a:p>
            <a:r>
              <a:rPr lang="en-US" sz="2400" dirty="0"/>
              <a:t>Jordan’s Principle communication protocols at school board to update First </a:t>
            </a:r>
            <a:r>
              <a:rPr lang="en-US" sz="2400" dirty="0" smtClean="0"/>
              <a:t>Nations:</a:t>
            </a:r>
            <a:endParaRPr lang="en-US" sz="2400" dirty="0"/>
          </a:p>
          <a:p>
            <a:endParaRPr lang="en-US" dirty="0"/>
          </a:p>
        </p:txBody>
      </p:sp>
      <p:pic>
        <p:nvPicPr>
          <p:cNvPr id="7" name="Picture 6"/>
          <p:cNvPicPr>
            <a:picLocks noChangeAspect="1"/>
          </p:cNvPicPr>
          <p:nvPr/>
        </p:nvPicPr>
        <p:blipFill>
          <a:blip r:embed="rId3"/>
          <a:stretch>
            <a:fillRect/>
          </a:stretch>
        </p:blipFill>
        <p:spPr>
          <a:xfrm>
            <a:off x="650240" y="3505199"/>
            <a:ext cx="5163760" cy="3913087"/>
          </a:xfrm>
          <a:prstGeom prst="rect">
            <a:avLst/>
          </a:prstGeom>
        </p:spPr>
      </p:pic>
      <p:pic>
        <p:nvPicPr>
          <p:cNvPr id="8" name="Picture 7"/>
          <p:cNvPicPr>
            <a:picLocks noChangeAspect="1"/>
          </p:cNvPicPr>
          <p:nvPr/>
        </p:nvPicPr>
        <p:blipFill>
          <a:blip r:embed="rId4"/>
          <a:stretch>
            <a:fillRect/>
          </a:stretch>
        </p:blipFill>
        <p:spPr>
          <a:xfrm>
            <a:off x="6654800" y="3505199"/>
            <a:ext cx="5163760" cy="3911662"/>
          </a:xfrm>
          <a:prstGeom prst="rect">
            <a:avLst/>
          </a:prstGeom>
        </p:spPr>
      </p:pic>
    </p:spTree>
    <p:extLst>
      <p:ext uri="{BB962C8B-B14F-4D97-AF65-F5344CB8AC3E}">
        <p14:creationId xmlns:p14="http://schemas.microsoft.com/office/powerpoint/2010/main" val="272997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3" name="Content Placeholder 2"/>
          <p:cNvSpPr txBox="1">
            <a:spLocks/>
          </p:cNvSpPr>
          <p:nvPr/>
        </p:nvSpPr>
        <p:spPr>
          <a:xfrm>
            <a:off x="711200" y="1828800"/>
            <a:ext cx="5657088" cy="36933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Who initiates Jordan’s Principle applications:</a:t>
            </a:r>
          </a:p>
        </p:txBody>
      </p:sp>
      <p:sp>
        <p:nvSpPr>
          <p:cNvPr id="4" name="Rectangle 3"/>
          <p:cNvSpPr/>
          <p:nvPr/>
        </p:nvSpPr>
        <p:spPr>
          <a:xfrm>
            <a:off x="6654800" y="1828800"/>
            <a:ext cx="6502400" cy="1107996"/>
          </a:xfrm>
          <a:prstGeom prst="rect">
            <a:avLst/>
          </a:prstGeom>
        </p:spPr>
        <p:txBody>
          <a:bodyPr>
            <a:spAutoFit/>
          </a:bodyPr>
          <a:lstStyle/>
          <a:p>
            <a:r>
              <a:rPr lang="en-US" sz="2400" dirty="0"/>
              <a:t>Services accessed through Jordan’s Principle at school boards:</a:t>
            </a:r>
          </a:p>
          <a:p>
            <a:endParaRPr lang="en-US" dirty="0"/>
          </a:p>
        </p:txBody>
      </p:sp>
      <p:pic>
        <p:nvPicPr>
          <p:cNvPr id="9" name="Picture 8"/>
          <p:cNvPicPr>
            <a:picLocks noChangeAspect="1"/>
          </p:cNvPicPr>
          <p:nvPr/>
        </p:nvPicPr>
        <p:blipFill>
          <a:blip r:embed="rId3"/>
          <a:stretch>
            <a:fillRect/>
          </a:stretch>
        </p:blipFill>
        <p:spPr>
          <a:xfrm>
            <a:off x="650240" y="3048000"/>
            <a:ext cx="5163760" cy="4032326"/>
          </a:xfrm>
          <a:prstGeom prst="rect">
            <a:avLst/>
          </a:prstGeom>
        </p:spPr>
      </p:pic>
      <p:pic>
        <p:nvPicPr>
          <p:cNvPr id="10" name="Picture 9"/>
          <p:cNvPicPr>
            <a:picLocks noChangeAspect="1"/>
          </p:cNvPicPr>
          <p:nvPr/>
        </p:nvPicPr>
        <p:blipFill>
          <a:blip r:embed="rId4"/>
          <a:stretch>
            <a:fillRect/>
          </a:stretch>
        </p:blipFill>
        <p:spPr>
          <a:xfrm>
            <a:off x="6697472" y="3215654"/>
            <a:ext cx="5163760" cy="3730371"/>
          </a:xfrm>
          <a:prstGeom prst="rect">
            <a:avLst/>
          </a:prstGeom>
        </p:spPr>
      </p:pic>
    </p:spTree>
    <p:extLst>
      <p:ext uri="{BB962C8B-B14F-4D97-AF65-F5344CB8AC3E}">
        <p14:creationId xmlns:p14="http://schemas.microsoft.com/office/powerpoint/2010/main" val="843154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5B5B5B"/>
                </a:solidFill>
              </a:rPr>
              <a:t>Q&amp;A With COO Health</a:t>
            </a:r>
            <a:endParaRPr lang="en-US" sz="3600" b="1" dirty="0">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audience questions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322556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5B5B5B"/>
                </a:solidFill>
              </a:rPr>
              <a:t>What are the successes/challenges with Jordan's Principle in your school board?</a:t>
            </a:r>
            <a:endParaRPr lang="en-US" sz="32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120650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rgbClr val="5B5B5B"/>
                </a:solidFill>
              </a:rPr>
              <a:t>Who should be responsible for handling Jordan's Principle requests?</a:t>
            </a:r>
            <a:endParaRPr lang="en-US" sz="36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1872602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5B5B5B"/>
                </a:solidFill>
              </a:rPr>
              <a:t>How do we ensure accountability and transparency with school boards? Is a Jordan's Principle policy needed?</a:t>
            </a:r>
            <a:endParaRPr lang="en-US" sz="24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311371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849783"/>
            <a:ext cx="11506200" cy="492443"/>
          </a:xfrm>
        </p:spPr>
        <p:txBody>
          <a:bodyPr/>
          <a:lstStyle/>
          <a:p>
            <a:r>
              <a:rPr lang="en-US" sz="3200" dirty="0" smtClean="0"/>
              <a:t>Group Discussion</a:t>
            </a:r>
            <a:r>
              <a:rPr lang="en-US" dirty="0" smtClean="0"/>
              <a:t> </a:t>
            </a:r>
            <a:endParaRPr lang="en-US" dirty="0"/>
          </a:p>
        </p:txBody>
      </p:sp>
      <p:sp>
        <p:nvSpPr>
          <p:cNvPr id="3" name="Rectangle 2"/>
          <p:cNvSpPr/>
          <p:nvPr/>
        </p:nvSpPr>
        <p:spPr>
          <a:xfrm>
            <a:off x="749300" y="2438400"/>
            <a:ext cx="11925300" cy="1569660"/>
          </a:xfrm>
          <a:prstGeom prst="rect">
            <a:avLst/>
          </a:prstGeom>
        </p:spPr>
        <p:txBody>
          <a:bodyPr wrap="square">
            <a:spAutoFit/>
          </a:bodyPr>
          <a:lstStyle/>
          <a:p>
            <a:pPr marL="342900" indent="-342900">
              <a:lnSpc>
                <a:spcPct val="200000"/>
              </a:lnSpc>
              <a:buFont typeface="Arial" panose="020B0604020202020204" pitchFamily="34" charset="0"/>
              <a:buChar char="•"/>
            </a:pPr>
            <a:r>
              <a:rPr lang="en-US" sz="2400" kern="0" dirty="0">
                <a:solidFill>
                  <a:sysClr val="windowText" lastClr="000000"/>
                </a:solidFill>
              </a:rPr>
              <a:t>Are the results of the First Nations Education survey surprising</a:t>
            </a:r>
            <a:r>
              <a:rPr lang="en-US" sz="2400" kern="0" dirty="0" smtClean="0">
                <a:solidFill>
                  <a:sysClr val="windowText" lastClr="000000"/>
                </a:solidFill>
              </a:rPr>
              <a:t>?</a:t>
            </a:r>
          </a:p>
          <a:p>
            <a:pPr marL="342900" indent="-342900">
              <a:lnSpc>
                <a:spcPct val="200000"/>
              </a:lnSpc>
              <a:buFont typeface="Arial" panose="020B0604020202020204" pitchFamily="34" charset="0"/>
              <a:buChar char="•"/>
            </a:pPr>
            <a:r>
              <a:rPr lang="en-US" sz="2400" kern="0" dirty="0" smtClean="0">
                <a:solidFill>
                  <a:sysClr val="windowText" lastClr="000000"/>
                </a:solidFill>
              </a:rPr>
              <a:t>Do you have similar experiences as those represented in the survey? </a:t>
            </a:r>
            <a:endParaRPr lang="en-US" sz="2400" kern="0" dirty="0">
              <a:solidFill>
                <a:sysClr val="windowText" lastClr="000000"/>
              </a:solidFill>
            </a:endParaRPr>
          </a:p>
        </p:txBody>
      </p:sp>
    </p:spTree>
    <p:extLst>
      <p:ext uri="{BB962C8B-B14F-4D97-AF65-F5344CB8AC3E}">
        <p14:creationId xmlns:p14="http://schemas.microsoft.com/office/powerpoint/2010/main" val="415481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96178" y="10332"/>
            <a:ext cx="7114649" cy="8461981"/>
          </a:xfrm>
          <a:prstGeom prst="rect">
            <a:avLst/>
          </a:prstGeom>
        </p:spPr>
      </p:pic>
      <p:sp>
        <p:nvSpPr>
          <p:cNvPr id="7" name="Title 1"/>
          <p:cNvSpPr>
            <a:spLocks noGrp="1"/>
          </p:cNvSpPr>
          <p:nvPr>
            <p:ph type="ctrTitle"/>
          </p:nvPr>
        </p:nvSpPr>
        <p:spPr>
          <a:xfrm>
            <a:off x="753214" y="4724400"/>
            <a:ext cx="11498371" cy="369332"/>
          </a:xfrm>
        </p:spPr>
        <p:txBody>
          <a:bodyPr/>
          <a:lstStyle/>
          <a:p>
            <a:r>
              <a:rPr lang="en-US" dirty="0" smtClean="0"/>
              <a:t>Thank you! </a:t>
            </a:r>
            <a:endParaRPr lang="en-US" dirty="0"/>
          </a:p>
        </p:txBody>
      </p:sp>
      <p:sp>
        <p:nvSpPr>
          <p:cNvPr id="8" name="Rectangle 7"/>
          <p:cNvSpPr/>
          <p:nvPr/>
        </p:nvSpPr>
        <p:spPr>
          <a:xfrm>
            <a:off x="748797" y="5562600"/>
            <a:ext cx="6502400" cy="707886"/>
          </a:xfrm>
          <a:prstGeom prst="rect">
            <a:avLst/>
          </a:prstGeom>
        </p:spPr>
        <p:txBody>
          <a:bodyPr>
            <a:spAutoFit/>
          </a:bodyPr>
          <a:lstStyle/>
          <a:p>
            <a:r>
              <a:rPr lang="en-US" sz="2000" dirty="0"/>
              <a:t>Feel free to send any questions/comments to </a:t>
            </a:r>
          </a:p>
          <a:p>
            <a:r>
              <a:rPr lang="en-US" sz="2000" i="1" dirty="0"/>
              <a:t>Karleigh.palmer@coo.org </a:t>
            </a:r>
          </a:p>
        </p:txBody>
      </p:sp>
    </p:spTree>
    <p:extLst>
      <p:ext uri="{BB962C8B-B14F-4D97-AF65-F5344CB8AC3E}">
        <p14:creationId xmlns:p14="http://schemas.microsoft.com/office/powerpoint/2010/main" val="1150121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rgbClr val="5B5B5B"/>
                </a:solidFill>
              </a:rPr>
              <a:t>Join at slido.com</a:t>
            </a:r>
            <a:br>
              <a:rPr lang="en-US" sz="3600" b="1" smtClean="0">
                <a:solidFill>
                  <a:srgbClr val="5B5B5B"/>
                </a:solidFill>
              </a:rPr>
            </a:br>
            <a:r>
              <a:rPr lang="en-US" sz="3600" b="1" smtClean="0">
                <a:solidFill>
                  <a:srgbClr val="5B5B5B"/>
                </a:solidFill>
              </a:rPr>
              <a:t>#3806702</a:t>
            </a:r>
            <a:endParaRPr lang="en-US" sz="36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joining instructions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360094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58003" y="1435307"/>
            <a:ext cx="11754107" cy="859611"/>
          </a:xfrm>
          <a:prstGeom prst="rect">
            <a:avLst/>
          </a:prstGeom>
        </p:spPr>
      </p:pic>
      <p:sp>
        <p:nvSpPr>
          <p:cNvPr id="3" name="TextBox 2"/>
          <p:cNvSpPr txBox="1"/>
          <p:nvPr/>
        </p:nvSpPr>
        <p:spPr>
          <a:xfrm>
            <a:off x="939800" y="2059692"/>
            <a:ext cx="5943600"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smtClean="0"/>
              <a:t>What is Jordan’s Principle</a:t>
            </a:r>
          </a:p>
          <a:p>
            <a:pPr marL="285750" indent="-285750">
              <a:lnSpc>
                <a:spcPct val="200000"/>
              </a:lnSpc>
              <a:buFont typeface="Arial" panose="020B0604020202020204" pitchFamily="34" charset="0"/>
              <a:buChar char="•"/>
            </a:pPr>
            <a:r>
              <a:rPr lang="en-US" sz="2400" dirty="0" smtClean="0"/>
              <a:t>COO Jordan’s Principle Survey</a:t>
            </a:r>
          </a:p>
          <a:p>
            <a:pPr marL="285750" indent="-285750">
              <a:lnSpc>
                <a:spcPct val="200000"/>
              </a:lnSpc>
              <a:buFont typeface="Arial" panose="020B0604020202020204" pitchFamily="34" charset="0"/>
              <a:buChar char="•"/>
            </a:pPr>
            <a:r>
              <a:rPr lang="en-US" sz="2400" dirty="0" smtClean="0"/>
              <a:t>Results </a:t>
            </a:r>
          </a:p>
          <a:p>
            <a:pPr marL="285750" indent="-285750">
              <a:lnSpc>
                <a:spcPct val="200000"/>
              </a:lnSpc>
              <a:buFont typeface="Arial" panose="020B0604020202020204" pitchFamily="34" charset="0"/>
              <a:buChar char="•"/>
            </a:pPr>
            <a:r>
              <a:rPr lang="en-US" sz="2400" dirty="0" smtClean="0"/>
              <a:t>Q &amp; A with COO Health</a:t>
            </a:r>
          </a:p>
          <a:p>
            <a:pPr marL="285750" indent="-285750">
              <a:lnSpc>
                <a:spcPct val="200000"/>
              </a:lnSpc>
              <a:buFont typeface="Arial" panose="020B0604020202020204" pitchFamily="34" charset="0"/>
              <a:buChar char="•"/>
            </a:pPr>
            <a:r>
              <a:rPr lang="en-US" sz="2400" dirty="0" smtClean="0"/>
              <a:t>Group Discussion</a:t>
            </a:r>
          </a:p>
          <a:p>
            <a:pPr marL="285750" indent="-285750">
              <a:lnSpc>
                <a:spcPct val="200000"/>
              </a:lnSpc>
              <a:buFont typeface="Arial" panose="020B0604020202020204" pitchFamily="34" charset="0"/>
              <a:buChar char="•"/>
            </a:pPr>
            <a:r>
              <a:rPr lang="en-US" sz="2400" dirty="0" err="1" smtClean="0"/>
              <a:t>Slido</a:t>
            </a:r>
            <a:r>
              <a:rPr lang="en-US" sz="2400" dirty="0" smtClean="0"/>
              <a:t> Live Polling</a:t>
            </a:r>
            <a:endParaRPr lang="en-US" sz="2400" dirty="0"/>
          </a:p>
        </p:txBody>
      </p:sp>
    </p:spTree>
    <p:extLst>
      <p:ext uri="{BB962C8B-B14F-4D97-AF65-F5344CB8AC3E}">
        <p14:creationId xmlns:p14="http://schemas.microsoft.com/office/powerpoint/2010/main" val="768256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728205" y="1752600"/>
            <a:ext cx="9753600" cy="3124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a:buFont typeface="Arial" panose="020B0604020202020204" pitchFamily="34" charset="0"/>
              <a:buChar char="•"/>
            </a:pPr>
            <a:r>
              <a:rPr lang="en-US" sz="2400" kern="0" dirty="0" smtClean="0">
                <a:solidFill>
                  <a:sysClr val="windowText" lastClr="000000"/>
                </a:solidFill>
              </a:rPr>
              <a:t>In memory of Jordan River Anderson</a:t>
            </a:r>
          </a:p>
          <a:p>
            <a:pPr marL="342900" indent="-342900" algn="l">
              <a:buFont typeface="Arial" panose="020B0604020202020204" pitchFamily="34" charset="0"/>
              <a:buChar char="•"/>
            </a:pPr>
            <a:r>
              <a:rPr lang="en-US" sz="2400" b="1" kern="0" dirty="0">
                <a:solidFill>
                  <a:sysClr val="windowText" lastClr="000000"/>
                </a:solidFill>
              </a:rPr>
              <a:t>L</a:t>
            </a:r>
            <a:r>
              <a:rPr lang="en-US" sz="2400" b="1" kern="0" dirty="0" smtClean="0">
                <a:solidFill>
                  <a:sysClr val="windowText" lastClr="000000"/>
                </a:solidFill>
              </a:rPr>
              <a:t>egal rule </a:t>
            </a:r>
            <a:r>
              <a:rPr lang="en-US" sz="2400" kern="0" dirty="0" smtClean="0">
                <a:solidFill>
                  <a:sysClr val="windowText" lastClr="000000"/>
                </a:solidFill>
              </a:rPr>
              <a:t>resulting from the Orders of the Canadian Human Rights Tribunal</a:t>
            </a:r>
          </a:p>
          <a:p>
            <a:pPr marL="342900" indent="-342900" algn="l">
              <a:buFont typeface="Arial" panose="020B0604020202020204" pitchFamily="34" charset="0"/>
              <a:buChar char="•"/>
            </a:pPr>
            <a:r>
              <a:rPr lang="en-US" sz="2400" kern="0" dirty="0" smtClean="0">
                <a:solidFill>
                  <a:sysClr val="windowText" lastClr="000000"/>
                </a:solidFill>
              </a:rPr>
              <a:t>Not a policy or a program</a:t>
            </a:r>
          </a:p>
          <a:p>
            <a:pPr marL="342900" indent="-342900" algn="l">
              <a:buFont typeface="Arial" panose="020B0604020202020204" pitchFamily="34" charset="0"/>
              <a:buChar char="•"/>
            </a:pPr>
            <a:r>
              <a:rPr lang="en-US" sz="2400" kern="0" dirty="0" smtClean="0">
                <a:solidFill>
                  <a:sysClr val="windowText" lastClr="000000"/>
                </a:solidFill>
              </a:rPr>
              <a:t>Child-first principle that aims to eliminate service inequities and delays for First Nations children</a:t>
            </a:r>
          </a:p>
          <a:p>
            <a:pPr marL="342900" indent="-342900" algn="l">
              <a:buFont typeface="Arial" panose="020B0604020202020204" pitchFamily="34" charset="0"/>
              <a:buChar char="•"/>
            </a:pPr>
            <a:r>
              <a:rPr lang="en-US" sz="2400" kern="0" dirty="0" smtClean="0">
                <a:solidFill>
                  <a:sysClr val="windowText" lastClr="000000"/>
                </a:solidFill>
              </a:rPr>
              <a:t>A child is eligible if they are under the age of majority and meet one of the following criteria:</a:t>
            </a:r>
          </a:p>
          <a:p>
            <a:pPr marL="800100" lvl="1" indent="-342900">
              <a:buFont typeface="Arial" panose="020B0604020202020204" pitchFamily="34" charset="0"/>
              <a:buChar char="•"/>
            </a:pPr>
            <a:r>
              <a:rPr lang="en-US" sz="2400" kern="0" dirty="0" smtClean="0">
                <a:solidFill>
                  <a:sysClr val="windowText" lastClr="000000"/>
                </a:solidFill>
              </a:rPr>
              <a:t>Is registered or eligible to be registered under the Indian Act</a:t>
            </a:r>
          </a:p>
          <a:p>
            <a:pPr marL="800100" lvl="1" indent="-342900">
              <a:buFont typeface="Arial" panose="020B0604020202020204" pitchFamily="34" charset="0"/>
              <a:buChar char="•"/>
            </a:pPr>
            <a:r>
              <a:rPr lang="en-US" sz="2400" kern="0" dirty="0" smtClean="0">
                <a:solidFill>
                  <a:sysClr val="windowText" lastClr="000000"/>
                </a:solidFill>
              </a:rPr>
              <a:t>Has one parent or guardian who is registered or eligible to be registered under the Indian Act </a:t>
            </a:r>
          </a:p>
          <a:p>
            <a:pPr marL="800100" lvl="1" indent="-342900">
              <a:buFont typeface="Arial" panose="020B0604020202020204" pitchFamily="34" charset="0"/>
              <a:buChar char="•"/>
            </a:pPr>
            <a:r>
              <a:rPr lang="en-US" sz="2400" kern="0" dirty="0" smtClean="0">
                <a:solidFill>
                  <a:sysClr val="windowText" lastClr="000000"/>
                </a:solidFill>
              </a:rPr>
              <a:t>Is recognized by their nation for the purposes of Jordan’s Principle</a:t>
            </a:r>
          </a:p>
          <a:p>
            <a:pPr marL="800100" lvl="1" indent="-342900">
              <a:buFont typeface="Arial" panose="020B0604020202020204" pitchFamily="34" charset="0"/>
              <a:buChar char="•"/>
            </a:pPr>
            <a:r>
              <a:rPr lang="en-US" sz="2400" kern="0" dirty="0" smtClean="0">
                <a:solidFill>
                  <a:sysClr val="windowText" lastClr="000000"/>
                </a:solidFill>
              </a:rPr>
              <a:t>Is ordinarily a resident on reserve </a:t>
            </a:r>
          </a:p>
          <a:p>
            <a:pPr marL="800100" lvl="1" indent="-342900">
              <a:buFont typeface="Arial" panose="020B0604020202020204" pitchFamily="34" charset="0"/>
              <a:buChar char="•"/>
            </a:pPr>
            <a:endParaRPr lang="en-US" kern="0" dirty="0">
              <a:solidFill>
                <a:sysClr val="windowText" lastClr="000000"/>
              </a:solidFill>
            </a:endParaRPr>
          </a:p>
          <a:p>
            <a:endParaRPr lang="en-US" sz="1600" dirty="0"/>
          </a:p>
          <a:p>
            <a:r>
              <a:rPr lang="en-US" sz="1600" dirty="0"/>
              <a:t>https://fncaringsociety.com/what-you-can-do/ways-make-difference/jordans-principle</a:t>
            </a:r>
          </a:p>
          <a:p>
            <a:r>
              <a:rPr lang="en-US" sz="1600" dirty="0"/>
              <a:t>https://www.afn.ca/policy-sectors/social-secretariat/jordans-principle/</a:t>
            </a:r>
          </a:p>
          <a:p>
            <a:r>
              <a:rPr lang="en-US" sz="1600" dirty="0"/>
              <a:t>https://www.sac-isc.gc.ca/eng/1568396296543/1582657596387#sec2</a:t>
            </a:r>
            <a:endParaRPr lang="en-US" sz="1600" kern="0" dirty="0">
              <a:solidFill>
                <a:sysClr val="windowText" lastClr="000000"/>
              </a:solidFill>
            </a:endParaRPr>
          </a:p>
          <a:p>
            <a:pPr lvl="1"/>
            <a:endParaRPr lang="en-US" kern="0" dirty="0" smtClean="0">
              <a:solidFill>
                <a:sysClr val="windowText" lastClr="000000"/>
              </a:solidFill>
            </a:endParaRPr>
          </a:p>
          <a:p>
            <a:pPr lvl="1"/>
            <a:endParaRPr lang="en-US" kern="0" dirty="0">
              <a:solidFill>
                <a:sysClr val="windowText" lastClr="000000"/>
              </a:solidFill>
            </a:endParaRPr>
          </a:p>
          <a:p>
            <a:pPr lvl="1"/>
            <a:endParaRPr lang="en-US" kern="0" dirty="0" smtClean="0">
              <a:solidFill>
                <a:sysClr val="windowText" lastClr="000000"/>
              </a:solidFill>
            </a:endParaRPr>
          </a:p>
          <a:p>
            <a:pPr lvl="1"/>
            <a:endParaRPr lang="en-US" kern="0" dirty="0">
              <a:solidFill>
                <a:sysClr val="windowText" lastClr="000000"/>
              </a:solidFill>
            </a:endParaRPr>
          </a:p>
          <a:p>
            <a:pPr lvl="1"/>
            <a:endParaRPr lang="en-US" kern="0" dirty="0" smtClean="0">
              <a:solidFill>
                <a:sysClr val="windowText" lastClr="000000"/>
              </a:solidFill>
            </a:endParaRPr>
          </a:p>
          <a:p>
            <a:pPr lvl="1"/>
            <a:endParaRPr lang="en-US" kern="0" dirty="0">
              <a:solidFill>
                <a:sysClr val="windowText" lastClr="000000"/>
              </a:solidFill>
            </a:endParaRPr>
          </a:p>
          <a:p>
            <a:endParaRPr lang="en-US" sz="1100" dirty="0" smtClean="0"/>
          </a:p>
          <a:p>
            <a:endParaRPr lang="en-US" sz="1100" dirty="0"/>
          </a:p>
        </p:txBody>
      </p:sp>
      <p:sp>
        <p:nvSpPr>
          <p:cNvPr id="5" name="Title 1"/>
          <p:cNvSpPr>
            <a:spLocks noGrp="1"/>
          </p:cNvSpPr>
          <p:nvPr>
            <p:ph type="title"/>
          </p:nvPr>
        </p:nvSpPr>
        <p:spPr>
          <a:xfrm>
            <a:off x="749300" y="1143000"/>
            <a:ext cx="11506200" cy="391160"/>
          </a:xfrm>
        </p:spPr>
        <p:txBody>
          <a:bodyPr/>
          <a:lstStyle/>
          <a:p>
            <a:r>
              <a:rPr lang="en-US" sz="3200" dirty="0" smtClean="0"/>
              <a:t>What is Jordan’s Principle?</a:t>
            </a:r>
            <a:endParaRPr lang="en-US" sz="3200" dirty="0"/>
          </a:p>
        </p:txBody>
      </p:sp>
    </p:spTree>
    <p:extLst>
      <p:ext uri="{BB962C8B-B14F-4D97-AF65-F5344CB8AC3E}">
        <p14:creationId xmlns:p14="http://schemas.microsoft.com/office/powerpoint/2010/main" val="2902137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986" y="914400"/>
            <a:ext cx="11506200" cy="492443"/>
          </a:xfrm>
        </p:spPr>
        <p:txBody>
          <a:bodyPr/>
          <a:lstStyle/>
          <a:p>
            <a:r>
              <a:rPr lang="en-US" sz="3200" dirty="0"/>
              <a:t>COO Jordan’s Principle Survey</a:t>
            </a:r>
          </a:p>
        </p:txBody>
      </p:sp>
      <p:sp>
        <p:nvSpPr>
          <p:cNvPr id="3" name="Rectangle 2"/>
          <p:cNvSpPr/>
          <p:nvPr/>
        </p:nvSpPr>
        <p:spPr>
          <a:xfrm>
            <a:off x="631986" y="1444297"/>
            <a:ext cx="11887200" cy="8956298"/>
          </a:xfrm>
          <a:prstGeom prst="rect">
            <a:avLst/>
          </a:prstGeom>
        </p:spPr>
        <p:txBody>
          <a:bodyPr wrap="square">
            <a:spAutoFit/>
          </a:bodyPr>
          <a:lstStyle/>
          <a:p>
            <a:pPr marL="342900" indent="-342900">
              <a:buFont typeface="Arial" panose="020B0604020202020204" pitchFamily="34" charset="0"/>
              <a:buChar char="•"/>
            </a:pPr>
            <a:r>
              <a:rPr lang="en-US" sz="2400" kern="0" dirty="0">
                <a:solidFill>
                  <a:sysClr val="windowText" lastClr="000000"/>
                </a:solidFill>
              </a:rPr>
              <a:t>To gather insight into the experiences of Ontario First Nations education staff, pertaining to Jordan’s Principle in provincial schools </a:t>
            </a:r>
          </a:p>
          <a:p>
            <a:pPr marL="342900" indent="-342900">
              <a:buFont typeface="Arial" panose="020B0604020202020204" pitchFamily="34" charset="0"/>
              <a:buChar char="•"/>
            </a:pPr>
            <a:r>
              <a:rPr lang="en-US" sz="2400" kern="0" dirty="0">
                <a:solidFill>
                  <a:sysClr val="windowText" lastClr="000000"/>
                </a:solidFill>
              </a:rPr>
              <a:t>To develop recommendations that improve implementation of Jordan’s Principle for First Nations learners in provincial schools in Ontario</a:t>
            </a:r>
          </a:p>
          <a:p>
            <a:pPr marL="342900" indent="-342900">
              <a:buFont typeface="Arial" panose="020B0604020202020204" pitchFamily="34" charset="0"/>
              <a:buChar char="•"/>
            </a:pPr>
            <a:r>
              <a:rPr lang="en-US" sz="2400" kern="0" dirty="0">
                <a:solidFill>
                  <a:sysClr val="windowText" lastClr="000000"/>
                </a:solidFill>
              </a:rPr>
              <a:t>COO administered a survey of 15 questions for First Nations education directors or education staff</a:t>
            </a:r>
          </a:p>
          <a:p>
            <a:pPr marL="342900" indent="-342900">
              <a:buFont typeface="Arial" panose="020B0604020202020204" pitchFamily="34" charset="0"/>
              <a:buChar char="•"/>
            </a:pPr>
            <a:r>
              <a:rPr lang="en-US" sz="2400" kern="0" dirty="0">
                <a:solidFill>
                  <a:sysClr val="windowText" lastClr="000000"/>
                </a:solidFill>
              </a:rPr>
              <a:t>Survey focused on:</a:t>
            </a:r>
          </a:p>
          <a:p>
            <a:pPr marL="800100" lvl="1" indent="-342900">
              <a:buFont typeface="Arial" panose="020B0604020202020204" pitchFamily="34" charset="0"/>
              <a:buChar char="•"/>
            </a:pPr>
            <a:r>
              <a:rPr lang="en-US" sz="2400" kern="0" dirty="0">
                <a:solidFill>
                  <a:sysClr val="windowText" lastClr="000000"/>
                </a:solidFill>
              </a:rPr>
              <a:t>Education Agreements between First Nations and school boards</a:t>
            </a:r>
          </a:p>
          <a:p>
            <a:pPr marL="800100" lvl="1" indent="-342900">
              <a:buFont typeface="Arial" panose="020B0604020202020204" pitchFamily="34" charset="0"/>
              <a:buChar char="•"/>
            </a:pPr>
            <a:r>
              <a:rPr lang="en-US" sz="2400" kern="0" dirty="0">
                <a:solidFill>
                  <a:sysClr val="windowText" lastClr="000000"/>
                </a:solidFill>
              </a:rPr>
              <a:t>Strengths and weaknesses of Jordan’s Principle use in school boards</a:t>
            </a:r>
          </a:p>
          <a:p>
            <a:pPr marL="800100" lvl="1" indent="-342900">
              <a:buFont typeface="Arial" panose="020B0604020202020204" pitchFamily="34" charset="0"/>
              <a:buChar char="•"/>
            </a:pPr>
            <a:r>
              <a:rPr lang="en-US" sz="2400" kern="0" dirty="0">
                <a:solidFill>
                  <a:sysClr val="windowText" lastClr="000000"/>
                </a:solidFill>
              </a:rPr>
              <a:t>Barriers to implementing Jordan’s Principle at school boards</a:t>
            </a:r>
          </a:p>
          <a:p>
            <a:pPr marL="800100" lvl="1" indent="-342900">
              <a:buFont typeface="Arial" panose="020B0604020202020204" pitchFamily="34" charset="0"/>
              <a:buChar char="•"/>
            </a:pPr>
            <a:r>
              <a:rPr lang="en-US" sz="2400" kern="0" dirty="0">
                <a:solidFill>
                  <a:sysClr val="windowText" lastClr="000000"/>
                </a:solidFill>
              </a:rPr>
              <a:t>Awareness of Jordan’s Principle at school boards</a:t>
            </a:r>
          </a:p>
          <a:p>
            <a:pPr marL="800100" lvl="1" indent="-342900">
              <a:buFont typeface="Arial" panose="020B0604020202020204" pitchFamily="34" charset="0"/>
              <a:buChar char="•"/>
            </a:pPr>
            <a:r>
              <a:rPr lang="en-US" sz="2400" kern="0" dirty="0">
                <a:solidFill>
                  <a:sysClr val="windowText" lastClr="000000"/>
                </a:solidFill>
              </a:rPr>
              <a:t>Use of Jordan’s Principle to fund services normally funded through the GSN</a:t>
            </a:r>
          </a:p>
          <a:p>
            <a:pPr marL="800100" lvl="1" indent="-342900">
              <a:buFont typeface="Arial" panose="020B0604020202020204" pitchFamily="34" charset="0"/>
              <a:buChar char="•"/>
            </a:pPr>
            <a:r>
              <a:rPr lang="en-US" sz="2400" kern="0" dirty="0">
                <a:solidFill>
                  <a:sysClr val="windowText" lastClr="000000"/>
                </a:solidFill>
              </a:rPr>
              <a:t>Existence of any policies and procedures</a:t>
            </a:r>
          </a:p>
          <a:p>
            <a:pPr marL="800100" lvl="1" indent="-342900">
              <a:buFont typeface="Arial" panose="020B0604020202020204" pitchFamily="34" charset="0"/>
              <a:buChar char="•"/>
            </a:pPr>
            <a:r>
              <a:rPr lang="en-US" sz="2400" kern="0" dirty="0">
                <a:solidFill>
                  <a:sysClr val="windowText" lastClr="000000"/>
                </a:solidFill>
              </a:rPr>
              <a:t>Existence of any communication protocols</a:t>
            </a:r>
          </a:p>
          <a:p>
            <a:pPr marL="800100" lvl="1" indent="-342900">
              <a:buFont typeface="Arial" panose="020B0604020202020204" pitchFamily="34" charset="0"/>
              <a:buChar char="•"/>
            </a:pPr>
            <a:r>
              <a:rPr lang="en-US" sz="2400" kern="0" dirty="0">
                <a:solidFill>
                  <a:sysClr val="windowText" lastClr="000000"/>
                </a:solidFill>
              </a:rPr>
              <a:t>Determining who initiates Jordan’s Principle applications </a:t>
            </a:r>
          </a:p>
          <a:p>
            <a:pPr marL="800100" lvl="1" indent="-342900">
              <a:buFont typeface="Arial" panose="020B0604020202020204" pitchFamily="34" charset="0"/>
              <a:buChar char="•"/>
            </a:pPr>
            <a:r>
              <a:rPr lang="en-US" sz="2400" kern="0" dirty="0">
                <a:solidFill>
                  <a:sysClr val="windowText" lastClr="000000"/>
                </a:solidFill>
              </a:rPr>
              <a:t>Identifying services accessed through Jordan’s Principle at the school board </a:t>
            </a:r>
          </a:p>
          <a:p>
            <a:pPr marL="800100" lvl="1" indent="-342900">
              <a:buFont typeface="Arial" panose="020B0604020202020204" pitchFamily="34" charset="0"/>
              <a:buChar char="•"/>
            </a:pPr>
            <a:r>
              <a:rPr lang="en-US" sz="2400" kern="0" dirty="0">
                <a:solidFill>
                  <a:sysClr val="windowText" lastClr="000000"/>
                </a:solidFill>
              </a:rPr>
              <a:t>Identifying improvements to the implementation of Jordan’s Principle at school boards</a:t>
            </a:r>
          </a:p>
          <a:p>
            <a:pPr marL="800100" lvl="1" indent="-342900">
              <a:buFont typeface="Arial" panose="020B0604020202020204" pitchFamily="34" charset="0"/>
              <a:buChar char="•"/>
            </a:pPr>
            <a:endParaRPr lang="en-US" sz="2400" kern="0" dirty="0">
              <a:solidFill>
                <a:sysClr val="windowText" lastClr="000000"/>
              </a:solidFill>
            </a:endParaRPr>
          </a:p>
          <a:p>
            <a:r>
              <a:rPr lang="en-US" sz="2400" kern="0" dirty="0">
                <a:solidFill>
                  <a:sysClr val="windowText" lastClr="000000"/>
                </a:solidFill>
              </a:rPr>
              <a:t>The survey was co-developed with the COO Health Sector </a:t>
            </a:r>
          </a:p>
          <a:p>
            <a:pPr marL="800100" lvl="1" indent="-342900">
              <a:buFont typeface="Arial" panose="020B0604020202020204" pitchFamily="34" charset="0"/>
              <a:buChar char="•"/>
            </a:pPr>
            <a:endParaRPr lang="en-US" sz="2400" kern="0" dirty="0">
              <a:solidFill>
                <a:sysClr val="windowText" lastClr="000000"/>
              </a:solidFill>
            </a:endParaRPr>
          </a:p>
          <a:p>
            <a:pPr marL="800100" lvl="1" indent="-342900">
              <a:buFont typeface="Arial" panose="020B0604020202020204" pitchFamily="34" charset="0"/>
              <a:buChar char="•"/>
            </a:pPr>
            <a:endParaRPr lang="en-US" sz="2400" kern="0" dirty="0">
              <a:solidFill>
                <a:sysClr val="windowText" lastClr="000000"/>
              </a:solidFill>
            </a:endParaRPr>
          </a:p>
          <a:p>
            <a:pPr marL="800100" lvl="1" indent="-342900">
              <a:buFont typeface="Arial" panose="020B0604020202020204" pitchFamily="34" charset="0"/>
              <a:buChar char="•"/>
            </a:pPr>
            <a:endParaRPr lang="en-US" sz="2400" kern="0" dirty="0">
              <a:solidFill>
                <a:sysClr val="windowText" lastClr="000000"/>
              </a:solidFill>
            </a:endParaRPr>
          </a:p>
          <a:p>
            <a:pPr marL="800100" lvl="1" indent="-342900">
              <a:buFont typeface="Arial" panose="020B0604020202020204" pitchFamily="34" charset="0"/>
              <a:buChar char="•"/>
            </a:pPr>
            <a:endParaRPr lang="en-US" sz="2400" kern="0" dirty="0">
              <a:solidFill>
                <a:sysClr val="windowText" lastClr="000000"/>
              </a:solidFill>
            </a:endParaRPr>
          </a:p>
          <a:p>
            <a:pPr marL="800100" lvl="1" indent="-342900">
              <a:buFont typeface="Arial" panose="020B0604020202020204" pitchFamily="34" charset="0"/>
              <a:buChar char="•"/>
            </a:pPr>
            <a:endParaRPr lang="en-US" sz="2400" kern="0" dirty="0">
              <a:solidFill>
                <a:sysClr val="windowText" lastClr="000000"/>
              </a:solidFill>
            </a:endParaRPr>
          </a:p>
        </p:txBody>
      </p:sp>
    </p:spTree>
    <p:extLst>
      <p:ext uri="{BB962C8B-B14F-4D97-AF65-F5344CB8AC3E}">
        <p14:creationId xmlns:p14="http://schemas.microsoft.com/office/powerpoint/2010/main" val="1914243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3" name="Content Placeholder 2"/>
          <p:cNvSpPr txBox="1">
            <a:spLocks/>
          </p:cNvSpPr>
          <p:nvPr/>
        </p:nvSpPr>
        <p:spPr>
          <a:xfrm>
            <a:off x="711200" y="1828800"/>
            <a:ext cx="5657088" cy="36933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smtClean="0">
                <a:solidFill>
                  <a:sysClr val="windowText" lastClr="000000"/>
                </a:solidFill>
              </a:rPr>
              <a:t>Education Agreements with school boards:</a:t>
            </a:r>
          </a:p>
        </p:txBody>
      </p:sp>
      <p:sp>
        <p:nvSpPr>
          <p:cNvPr id="4" name="Rectangle 3"/>
          <p:cNvSpPr/>
          <p:nvPr/>
        </p:nvSpPr>
        <p:spPr>
          <a:xfrm>
            <a:off x="6654800" y="1828800"/>
            <a:ext cx="6502400" cy="738664"/>
          </a:xfrm>
          <a:prstGeom prst="rect">
            <a:avLst/>
          </a:prstGeom>
        </p:spPr>
        <p:txBody>
          <a:bodyPr>
            <a:spAutoFit/>
          </a:bodyPr>
          <a:lstStyle/>
          <a:p>
            <a:r>
              <a:rPr lang="en-US" sz="2400" dirty="0"/>
              <a:t>Barriers in implementing Jordan’s Principle:</a:t>
            </a:r>
          </a:p>
          <a:p>
            <a:endParaRPr lang="en-US" dirty="0"/>
          </a:p>
        </p:txBody>
      </p:sp>
      <p:pic>
        <p:nvPicPr>
          <p:cNvPr id="5" name="Picture 4"/>
          <p:cNvPicPr>
            <a:picLocks noChangeAspect="1"/>
          </p:cNvPicPr>
          <p:nvPr/>
        </p:nvPicPr>
        <p:blipFill>
          <a:blip r:embed="rId3"/>
          <a:stretch>
            <a:fillRect/>
          </a:stretch>
        </p:blipFill>
        <p:spPr>
          <a:xfrm>
            <a:off x="740475" y="3200400"/>
            <a:ext cx="5163760" cy="3109229"/>
          </a:xfrm>
          <a:prstGeom prst="rect">
            <a:avLst/>
          </a:prstGeom>
        </p:spPr>
      </p:pic>
      <p:pic>
        <p:nvPicPr>
          <p:cNvPr id="6" name="Picture 5"/>
          <p:cNvPicPr>
            <a:picLocks noChangeAspect="1"/>
          </p:cNvPicPr>
          <p:nvPr/>
        </p:nvPicPr>
        <p:blipFill>
          <a:blip r:embed="rId4"/>
          <a:stretch>
            <a:fillRect/>
          </a:stretch>
        </p:blipFill>
        <p:spPr>
          <a:xfrm>
            <a:off x="6654800" y="3200400"/>
            <a:ext cx="5163760" cy="3755461"/>
          </a:xfrm>
          <a:prstGeom prst="rect">
            <a:avLst/>
          </a:prstGeom>
        </p:spPr>
      </p:pic>
    </p:spTree>
    <p:extLst>
      <p:ext uri="{BB962C8B-B14F-4D97-AF65-F5344CB8AC3E}">
        <p14:creationId xmlns:p14="http://schemas.microsoft.com/office/powerpoint/2010/main" val="279180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7" name="Content Placeholder 2"/>
          <p:cNvSpPr txBox="1">
            <a:spLocks/>
          </p:cNvSpPr>
          <p:nvPr/>
        </p:nvSpPr>
        <p:spPr>
          <a:xfrm>
            <a:off x="711200" y="1644134"/>
            <a:ext cx="5657088" cy="110799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smtClean="0">
                <a:solidFill>
                  <a:sysClr val="windowText" lastClr="000000"/>
                </a:solidFill>
              </a:rPr>
              <a:t>Specific concerns/issues in the implementation of Jordan’s Principle at school boards:</a:t>
            </a:r>
            <a:endParaRPr lang="en-US" sz="2400" kern="0" dirty="0">
              <a:solidFill>
                <a:sysClr val="windowText" lastClr="000000"/>
              </a:solidFill>
            </a:endParaRPr>
          </a:p>
        </p:txBody>
      </p:sp>
      <p:sp>
        <p:nvSpPr>
          <p:cNvPr id="8" name="Content Placeholder 3"/>
          <p:cNvSpPr txBox="1">
            <a:spLocks/>
          </p:cNvSpPr>
          <p:nvPr/>
        </p:nvSpPr>
        <p:spPr>
          <a:xfrm>
            <a:off x="6654800" y="1644134"/>
            <a:ext cx="5657088" cy="27699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smtClean="0">
                <a:solidFill>
                  <a:sysClr val="windowText" lastClr="000000"/>
                </a:solidFill>
              </a:rPr>
              <a:t>Overall awareness of Jordan’s Principle at school boards:</a:t>
            </a:r>
            <a:endParaRPr lang="en-US" sz="2400" kern="0" dirty="0">
              <a:solidFill>
                <a:sysClr val="windowText" lastClr="000000"/>
              </a:solidFill>
            </a:endParaRPr>
          </a:p>
        </p:txBody>
      </p:sp>
      <p:pic>
        <p:nvPicPr>
          <p:cNvPr id="9" name="Picture 8"/>
          <p:cNvPicPr>
            <a:picLocks noChangeAspect="1"/>
          </p:cNvPicPr>
          <p:nvPr/>
        </p:nvPicPr>
        <p:blipFill>
          <a:blip r:embed="rId3"/>
          <a:stretch>
            <a:fillRect/>
          </a:stretch>
        </p:blipFill>
        <p:spPr>
          <a:xfrm>
            <a:off x="706895" y="3117594"/>
            <a:ext cx="5163760" cy="3596952"/>
          </a:xfrm>
          <a:prstGeom prst="rect">
            <a:avLst/>
          </a:prstGeom>
        </p:spPr>
      </p:pic>
      <p:pic>
        <p:nvPicPr>
          <p:cNvPr id="10" name="Picture 9"/>
          <p:cNvPicPr>
            <a:picLocks noChangeAspect="1"/>
          </p:cNvPicPr>
          <p:nvPr/>
        </p:nvPicPr>
        <p:blipFill>
          <a:blip r:embed="rId4"/>
          <a:stretch>
            <a:fillRect/>
          </a:stretch>
        </p:blipFill>
        <p:spPr>
          <a:xfrm>
            <a:off x="6654800" y="3117594"/>
            <a:ext cx="5163760" cy="3542083"/>
          </a:xfrm>
          <a:prstGeom prst="rect">
            <a:avLst/>
          </a:prstGeom>
        </p:spPr>
      </p:pic>
    </p:spTree>
    <p:extLst>
      <p:ext uri="{BB962C8B-B14F-4D97-AF65-F5344CB8AC3E}">
        <p14:creationId xmlns:p14="http://schemas.microsoft.com/office/powerpoint/2010/main" val="78442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3" name="Content Placeholder 2"/>
          <p:cNvSpPr txBox="1">
            <a:spLocks/>
          </p:cNvSpPr>
          <p:nvPr/>
        </p:nvSpPr>
        <p:spPr>
          <a:xfrm>
            <a:off x="711200" y="1828800"/>
            <a:ext cx="5657088" cy="12954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Agree/disagree school boards use Jordan’s Principle to fund special education services normally funded through </a:t>
            </a:r>
            <a:r>
              <a:rPr lang="en-US" sz="2400" dirty="0" smtClean="0"/>
              <a:t>GSN:</a:t>
            </a:r>
            <a:endParaRPr lang="en-US" sz="2400" dirty="0"/>
          </a:p>
        </p:txBody>
      </p:sp>
      <p:sp>
        <p:nvSpPr>
          <p:cNvPr id="4" name="Rectangle 3"/>
          <p:cNvSpPr/>
          <p:nvPr/>
        </p:nvSpPr>
        <p:spPr>
          <a:xfrm>
            <a:off x="6654800" y="1828800"/>
            <a:ext cx="6502400" cy="4431983"/>
          </a:xfrm>
          <a:prstGeom prst="rect">
            <a:avLst/>
          </a:prstGeom>
        </p:spPr>
        <p:txBody>
          <a:bodyPr>
            <a:spAutoFit/>
          </a:bodyPr>
          <a:lstStyle/>
          <a:p>
            <a:r>
              <a:rPr lang="en-US" sz="2400" dirty="0"/>
              <a:t>Changes that can be made to improve Jordan’s Principle process at school boards: </a:t>
            </a:r>
          </a:p>
          <a:p>
            <a:endParaRPr lang="en-US" sz="2400" dirty="0"/>
          </a:p>
          <a:p>
            <a:endParaRPr lang="en-US" sz="2400" dirty="0"/>
          </a:p>
          <a:p>
            <a:pPr marL="285750" indent="-285750">
              <a:buFont typeface="Arial" panose="020B0604020202020204" pitchFamily="34" charset="0"/>
              <a:buChar char="•"/>
            </a:pPr>
            <a:r>
              <a:rPr lang="en-US" sz="2400" dirty="0"/>
              <a:t>Full time permanent point of contact</a:t>
            </a:r>
          </a:p>
          <a:p>
            <a:pPr marL="285750" indent="-285750">
              <a:buFont typeface="Arial" panose="020B0604020202020204" pitchFamily="34" charset="0"/>
              <a:buChar char="•"/>
            </a:pPr>
            <a:r>
              <a:rPr lang="en-US" sz="2400" dirty="0"/>
              <a:t>Communication</a:t>
            </a:r>
          </a:p>
          <a:p>
            <a:pPr marL="285750" indent="-285750">
              <a:buFont typeface="Arial" panose="020B0604020202020204" pitchFamily="34" charset="0"/>
              <a:buChar char="•"/>
            </a:pPr>
            <a:r>
              <a:rPr lang="en-US" sz="2400" dirty="0"/>
              <a:t>Improved wait times</a:t>
            </a:r>
          </a:p>
          <a:p>
            <a:pPr marL="285750" indent="-285750">
              <a:buFont typeface="Arial" panose="020B0604020202020204" pitchFamily="34" charset="0"/>
              <a:buChar char="•"/>
            </a:pPr>
            <a:r>
              <a:rPr lang="en-US" sz="2400" dirty="0"/>
              <a:t>Waive administration fees</a:t>
            </a:r>
          </a:p>
          <a:p>
            <a:pPr marL="285750" indent="-285750">
              <a:buFont typeface="Arial" panose="020B0604020202020204" pitchFamily="34" charset="0"/>
              <a:buChar char="•"/>
            </a:pPr>
            <a:r>
              <a:rPr lang="en-US" sz="2400" dirty="0"/>
              <a:t>Policies and procedures</a:t>
            </a:r>
          </a:p>
          <a:p>
            <a:pPr marL="285750" indent="-285750">
              <a:buFont typeface="Arial" panose="020B0604020202020204" pitchFamily="34" charset="0"/>
              <a:buChar char="•"/>
            </a:pPr>
            <a:r>
              <a:rPr lang="en-US" sz="2400" dirty="0"/>
              <a:t>Reconciliation and relationship building </a:t>
            </a:r>
          </a:p>
          <a:p>
            <a:pPr marL="285750" indent="-285750">
              <a:buFont typeface="Arial" panose="020B0604020202020204" pitchFamily="34" charset="0"/>
              <a:buChar char="•"/>
            </a:pPr>
            <a:r>
              <a:rPr lang="en-US" sz="2400" dirty="0"/>
              <a:t>Transparency and accountability </a:t>
            </a:r>
          </a:p>
          <a:p>
            <a:endParaRPr lang="en-US" dirty="0"/>
          </a:p>
        </p:txBody>
      </p:sp>
      <p:pic>
        <p:nvPicPr>
          <p:cNvPr id="7" name="Picture 6"/>
          <p:cNvPicPr>
            <a:picLocks noChangeAspect="1"/>
          </p:cNvPicPr>
          <p:nvPr/>
        </p:nvPicPr>
        <p:blipFill>
          <a:blip r:embed="rId3"/>
          <a:stretch>
            <a:fillRect/>
          </a:stretch>
        </p:blipFill>
        <p:spPr>
          <a:xfrm>
            <a:off x="711200" y="3276600"/>
            <a:ext cx="5163760" cy="4426080"/>
          </a:xfrm>
          <a:prstGeom prst="rect">
            <a:avLst/>
          </a:prstGeom>
        </p:spPr>
      </p:pic>
    </p:spTree>
    <p:extLst>
      <p:ext uri="{BB962C8B-B14F-4D97-AF65-F5344CB8AC3E}">
        <p14:creationId xmlns:p14="http://schemas.microsoft.com/office/powerpoint/2010/main" val="236143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990600"/>
            <a:ext cx="11506200" cy="492443"/>
          </a:xfrm>
        </p:spPr>
        <p:txBody>
          <a:bodyPr/>
          <a:lstStyle/>
          <a:p>
            <a:r>
              <a:rPr lang="en-US" sz="3200" dirty="0" smtClean="0"/>
              <a:t>Results</a:t>
            </a:r>
            <a:endParaRPr lang="en-US" sz="3200" dirty="0"/>
          </a:p>
        </p:txBody>
      </p:sp>
      <p:sp>
        <p:nvSpPr>
          <p:cNvPr id="3" name="Content Placeholder 2"/>
          <p:cNvSpPr txBox="1">
            <a:spLocks/>
          </p:cNvSpPr>
          <p:nvPr/>
        </p:nvSpPr>
        <p:spPr>
          <a:xfrm>
            <a:off x="711200" y="1828800"/>
            <a:ext cx="5657088" cy="36933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dirty="0"/>
              <a:t>Who handles Jordan’s Principle applications at school boards:</a:t>
            </a:r>
          </a:p>
        </p:txBody>
      </p:sp>
      <p:sp>
        <p:nvSpPr>
          <p:cNvPr id="4" name="Rectangle 3"/>
          <p:cNvSpPr/>
          <p:nvPr/>
        </p:nvSpPr>
        <p:spPr>
          <a:xfrm>
            <a:off x="6654800" y="1828800"/>
            <a:ext cx="6502400" cy="830997"/>
          </a:xfrm>
          <a:prstGeom prst="rect">
            <a:avLst/>
          </a:prstGeom>
        </p:spPr>
        <p:txBody>
          <a:bodyPr>
            <a:spAutoFit/>
          </a:bodyPr>
          <a:lstStyle/>
          <a:p>
            <a:r>
              <a:rPr lang="en-US" sz="2400" dirty="0"/>
              <a:t>First Nation has a designated Jordan’s Principle contact at school boards:</a:t>
            </a:r>
          </a:p>
        </p:txBody>
      </p:sp>
      <p:pic>
        <p:nvPicPr>
          <p:cNvPr id="11" name="Picture 10"/>
          <p:cNvPicPr>
            <a:picLocks noChangeAspect="1"/>
          </p:cNvPicPr>
          <p:nvPr/>
        </p:nvPicPr>
        <p:blipFill>
          <a:blip r:embed="rId3"/>
          <a:stretch>
            <a:fillRect/>
          </a:stretch>
        </p:blipFill>
        <p:spPr>
          <a:xfrm>
            <a:off x="711200" y="3506624"/>
            <a:ext cx="5163760" cy="3517112"/>
          </a:xfrm>
          <a:prstGeom prst="rect">
            <a:avLst/>
          </a:prstGeom>
        </p:spPr>
      </p:pic>
      <p:pic>
        <p:nvPicPr>
          <p:cNvPr id="12" name="Picture 11"/>
          <p:cNvPicPr>
            <a:picLocks noChangeAspect="1"/>
          </p:cNvPicPr>
          <p:nvPr/>
        </p:nvPicPr>
        <p:blipFill>
          <a:blip r:embed="rId4"/>
          <a:stretch>
            <a:fillRect/>
          </a:stretch>
        </p:blipFill>
        <p:spPr>
          <a:xfrm>
            <a:off x="6697472" y="3568699"/>
            <a:ext cx="5163760" cy="3500713"/>
          </a:xfrm>
          <a:prstGeom prst="rect">
            <a:avLst/>
          </a:prstGeom>
        </p:spPr>
      </p:pic>
    </p:spTree>
    <p:extLst>
      <p:ext uri="{BB962C8B-B14F-4D97-AF65-F5344CB8AC3E}">
        <p14:creationId xmlns:p14="http://schemas.microsoft.com/office/powerpoint/2010/main" val="3603937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0925b3f9-0926-40c9-8eb4-f1903e55090d"/>
  <p:tag name="SLIDO_EVENT_SECTION_UUID" val="207946f3-a7e8-4dfe-b00f-54195db87c9e"/>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U0NDUyMTZ9"/>
  <p:tag name="SLIDO_TYPE" val="SlidoPoll"/>
  <p:tag name="SLIDO_POLL_UUID" val="d809f2cc-cbd4-4d1f-af5c-43f8aeb405d6"/>
  <p:tag name="SLIDO_TIMELINE" val="W3sicG9sbFF1ZXN0aW9uVXVpZCI6IjRhODEwYzY1LTUwMTYtNDMyYi04M2NjLWU0ODBkNDQ1MTMxO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U0NDUzMTB9"/>
  <p:tag name="SLIDO_TYPE" val="SlidoPoll"/>
  <p:tag name="SLIDO_POLL_UUID" val="51811e3f-5786-4356-b388-07a823902512"/>
  <p:tag name="SLIDO_TIMELINE" val="W3sicG9sbFF1ZXN0aW9uVXVpZCI6IjZlOTkxOTMzLWI4NjctNDc1My1hYjU1LWE1MmFkYzEzYTEzOS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U0NDQ4Mjl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zU0NDUzOTh9"/>
  <p:tag name="SLIDO_TYPE" val="SlidoPoll"/>
  <p:tag name="SLIDO_POLL_UUID" val="0111176a-7f9b-49ab-b370-47ff1a145508"/>
  <p:tag name="SLIDO_TIMELINE" val="W3sicG9sbFF1ZXN0aW9uVXVpZCI6ImViZTgyMDVhLWI1MzQtNDRhYS04ODZlLTUzMjQ4MWE3MWMyNSIsInNob3dSZXN1bHRzIjp0cnVlLCJzaG93Q29ycmVjdEFuc3dlcnMiOmZhbHNlLCJ2b3RpbmdMb2NrZWQiOmZhbHN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U0NDQ4Nz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3100</TotalTime>
  <Words>2335</Words>
  <Application>Microsoft Office PowerPoint</Application>
  <PresentationFormat>Custom</PresentationFormat>
  <Paragraphs>246</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Palatino Linotype</vt:lpstr>
      <vt:lpstr>Office Theme</vt:lpstr>
      <vt:lpstr>Chiefs of Ontario</vt:lpstr>
      <vt:lpstr>PowerPoint Presentation</vt:lpstr>
      <vt:lpstr>PowerPoint Presentation</vt:lpstr>
      <vt:lpstr>What is Jordan’s Principle?</vt:lpstr>
      <vt:lpstr>COO Jordan’s Principle Survey</vt:lpstr>
      <vt:lpstr>Results</vt:lpstr>
      <vt:lpstr>Results</vt:lpstr>
      <vt:lpstr>Results</vt:lpstr>
      <vt:lpstr>Results</vt:lpstr>
      <vt:lpstr>Results</vt:lpstr>
      <vt:lpstr>Results</vt:lpstr>
      <vt:lpstr>PowerPoint Presentation</vt:lpstr>
      <vt:lpstr>PowerPoint Presentation</vt:lpstr>
      <vt:lpstr>PowerPoint Presentation</vt:lpstr>
      <vt:lpstr>PowerPoint Presentation</vt:lpstr>
      <vt:lpstr>Group Discussion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Genna Benson</dc:creator>
  <cp:lastModifiedBy>Karleigh Palmer</cp:lastModifiedBy>
  <cp:revision>59</cp:revision>
  <dcterms:created xsi:type="dcterms:W3CDTF">2019-05-16T17:25:21Z</dcterms:created>
  <dcterms:modified xsi:type="dcterms:W3CDTF">2023-02-03T18:59:15Z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2018-02-12T00:00:00Z</vt:filetime>
  </property>
  <property fmtid="{D5CDD505-2E9C-101B-9397-08002B2CF9AE}" pid="3" name="Creator">
    <vt:lpwstr>Adobe InDesign CC 13.0 (Macintosh)</vt:lpwstr>
  </property>
  <property fmtid="{D5CDD505-2E9C-101B-9397-08002B2CF9AE}" pid="4" name="LastSaved">
    <vt:filetime>2019-05-16T00:00:00Z</vt:filetime>
  </property>
  <property fmtid="{D5CDD505-2E9C-101B-9397-08002B2CF9AE}" pid="5" name="SlidoAppVersion">
    <vt:lpwstr>1.5.3.3511</vt:lpwstr>
  </property>
</Properties>
</file>