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0"/>
  </p:notesMasterIdLst>
  <p:handoutMasterIdLst>
    <p:handoutMasterId r:id="rId31"/>
  </p:handoutMasterIdLst>
  <p:sldIdLst>
    <p:sldId id="469" r:id="rId3"/>
    <p:sldId id="498" r:id="rId4"/>
    <p:sldId id="522" r:id="rId5"/>
    <p:sldId id="525" r:id="rId6"/>
    <p:sldId id="514" r:id="rId7"/>
    <p:sldId id="534" r:id="rId8"/>
    <p:sldId id="506" r:id="rId9"/>
    <p:sldId id="510" r:id="rId10"/>
    <p:sldId id="529" r:id="rId11"/>
    <p:sldId id="533" r:id="rId12"/>
    <p:sldId id="536" r:id="rId13"/>
    <p:sldId id="535" r:id="rId14"/>
    <p:sldId id="509" r:id="rId15"/>
    <p:sldId id="515" r:id="rId16"/>
    <p:sldId id="538" r:id="rId17"/>
    <p:sldId id="539" r:id="rId18"/>
    <p:sldId id="532" r:id="rId19"/>
    <p:sldId id="526" r:id="rId20"/>
    <p:sldId id="531" r:id="rId21"/>
    <p:sldId id="512" r:id="rId22"/>
    <p:sldId id="523" r:id="rId23"/>
    <p:sldId id="511" r:id="rId24"/>
    <p:sldId id="520" r:id="rId25"/>
    <p:sldId id="517" r:id="rId26"/>
    <p:sldId id="527" r:id="rId27"/>
    <p:sldId id="519" r:id="rId28"/>
    <p:sldId id="47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5056C1-8ABA-7DC5-0A55-1077894AE98A}" name="Tara McDonald" initials="TM" userId="S::tmcdonald@woodwardandcompany.com::d479a77a-74d8-4166-b9c8-fc5602716e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 id="4" name="Sasha Williams" initials="SW" lastIdx="1" clrIdx="3">
    <p:extLst>
      <p:ext uri="{19B8F6BF-5375-455C-9EA6-DF929625EA0E}">
        <p15:presenceInfo xmlns:p15="http://schemas.microsoft.com/office/powerpoint/2012/main" userId="Sasha Willi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69AC9-E2F7-9194-24FF-AEA4892B371F}" v="3" dt="2023-05-29T17:44:52.030"/>
    <p1510:client id="{EC2E0644-24B8-457A-AA43-000E1F5B467A}" v="65" dt="2023-05-29T21:00:23.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56495" autoAdjust="0"/>
  </p:normalViewPr>
  <p:slideViewPr>
    <p:cSldViewPr snapToGrid="0">
      <p:cViewPr varScale="1">
        <p:scale>
          <a:sx n="82" d="100"/>
          <a:sy n="82" d="100"/>
        </p:scale>
        <p:origin x="643"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91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2167E9-D8CD-4A3B-AB32-2C50B02A991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a:extLst>
              <a:ext uri="{FF2B5EF4-FFF2-40B4-BE49-F238E27FC236}">
                <a16:creationId xmlns:a16="http://schemas.microsoft.com/office/drawing/2014/main" id="{9B6B7F35-82F2-40F9-8081-A2F3C6AB41F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7FDEFF0-55C2-4434-AF84-77F4B45F12F6}" type="datetimeFigureOut">
              <a:rPr lang="en-CA" smtClean="0"/>
              <a:t>2023-05-29</a:t>
            </a:fld>
            <a:endParaRPr lang="en-CA"/>
          </a:p>
        </p:txBody>
      </p:sp>
      <p:sp>
        <p:nvSpPr>
          <p:cNvPr id="4" name="Footer Placeholder 3">
            <a:extLst>
              <a:ext uri="{FF2B5EF4-FFF2-40B4-BE49-F238E27FC236}">
                <a16:creationId xmlns:a16="http://schemas.microsoft.com/office/drawing/2014/main" id="{AEB05A82-934F-48D5-AF13-3F51BD47165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A4C23727-EB9E-4EBA-9BDC-EF65D0D6AB6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51AB985-C0AD-411D-89D8-94C8F92C7F1E}" type="slidenum">
              <a:rPr lang="en-CA" smtClean="0"/>
              <a:t>‹#›</a:t>
            </a:fld>
            <a:endParaRPr lang="en-CA"/>
          </a:p>
        </p:txBody>
      </p:sp>
    </p:spTree>
    <p:extLst>
      <p:ext uri="{BB962C8B-B14F-4D97-AF65-F5344CB8AC3E}">
        <p14:creationId xmlns:p14="http://schemas.microsoft.com/office/powerpoint/2010/main" val="264131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7FA98A-B8D7-403E-B849-BCDC7D4D0F34}" type="datetimeFigureOut">
              <a:rPr lang="en-CA" smtClean="0"/>
              <a:t>2023-05-29</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6BAA78-A787-4EDF-BAE8-E7C4B07FC51F}" type="slidenum">
              <a:rPr lang="en-CA" smtClean="0"/>
              <a:t>‹#›</a:t>
            </a:fld>
            <a:endParaRPr lang="en-CA"/>
          </a:p>
        </p:txBody>
      </p:sp>
    </p:spTree>
    <p:extLst>
      <p:ext uri="{BB962C8B-B14F-4D97-AF65-F5344CB8AC3E}">
        <p14:creationId xmlns:p14="http://schemas.microsoft.com/office/powerpoint/2010/main" val="291777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6BAA78-A787-4EDF-BAE8-E7C4B07FC5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2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6BAA78-A787-4EDF-BAE8-E7C4B07FC5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74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6BAA78-A787-4EDF-BAE8-E7C4B07FC5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54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6BAA78-A787-4EDF-BAE8-E7C4B07FC5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06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6BAA78-A787-4EDF-BAE8-E7C4B07FC5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65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6BAA78-A787-4EDF-BAE8-E7C4B07FC5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22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6BAA78-A787-4EDF-BAE8-E7C4B07FC5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3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147E-9D1F-45F6-AFF8-3182B6ABB0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F504A10-D7D0-4E37-8AAD-B48DA18FE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CCAC148-7E47-49C4-9937-A6D4582F74D3}"/>
              </a:ext>
            </a:extLst>
          </p:cNvPr>
          <p:cNvSpPr>
            <a:spLocks noGrp="1"/>
          </p:cNvSpPr>
          <p:nvPr>
            <p:ph type="dt" sz="half" idx="10"/>
          </p:nvPr>
        </p:nvSpPr>
        <p:spPr/>
        <p:txBody>
          <a:bodyPr/>
          <a:lstStyle/>
          <a:p>
            <a:fld id="{13A56940-9B39-4617-94F6-30D6B549BF31}" type="datetime1">
              <a:rPr lang="en-CA" smtClean="0"/>
              <a:t>2023-05-29</a:t>
            </a:fld>
            <a:endParaRPr lang="en-CA"/>
          </a:p>
        </p:txBody>
      </p:sp>
      <p:sp>
        <p:nvSpPr>
          <p:cNvPr id="5" name="Footer Placeholder 4">
            <a:extLst>
              <a:ext uri="{FF2B5EF4-FFF2-40B4-BE49-F238E27FC236}">
                <a16:creationId xmlns:a16="http://schemas.microsoft.com/office/drawing/2014/main" id="{0A6B4F0D-942D-404A-AE4B-6F8746DCFB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1E3668-5DC7-4178-A1C5-3E1D4A0AB53C}"/>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48803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0374-44BD-457C-A0CC-B8A25721F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ACDD663-5F9E-4AB9-949E-A4A2C4A5B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F092E15D-0D73-4A0B-833B-9BBDC2664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49872-760B-49BC-A835-22F723DA3546}"/>
              </a:ext>
            </a:extLst>
          </p:cNvPr>
          <p:cNvSpPr>
            <a:spLocks noGrp="1"/>
          </p:cNvSpPr>
          <p:nvPr>
            <p:ph type="dt" sz="half" idx="10"/>
          </p:nvPr>
        </p:nvSpPr>
        <p:spPr/>
        <p:txBody>
          <a:bodyPr/>
          <a:lstStyle/>
          <a:p>
            <a:fld id="{C89E9BBD-F480-4FB2-82F7-1AC1D7BEF857}" type="datetime1">
              <a:rPr lang="en-CA" smtClean="0"/>
              <a:t>2023-05-29</a:t>
            </a:fld>
            <a:endParaRPr lang="en-CA"/>
          </a:p>
        </p:txBody>
      </p:sp>
      <p:sp>
        <p:nvSpPr>
          <p:cNvPr id="6" name="Footer Placeholder 5">
            <a:extLst>
              <a:ext uri="{FF2B5EF4-FFF2-40B4-BE49-F238E27FC236}">
                <a16:creationId xmlns:a16="http://schemas.microsoft.com/office/drawing/2014/main" id="{81E8BDFD-085A-4B5C-B934-ABDC554545C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B623CC9-EF05-4E50-B4C7-D9375D5DC6DA}"/>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257658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E6A7-A4D9-4C28-A00E-B6042C823E3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7893AF1-35CA-4186-8CDB-7BC3F7B2C8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C9836D1-038D-4539-B8FE-92F3CE069867}"/>
              </a:ext>
            </a:extLst>
          </p:cNvPr>
          <p:cNvSpPr>
            <a:spLocks noGrp="1"/>
          </p:cNvSpPr>
          <p:nvPr>
            <p:ph type="dt" sz="half" idx="10"/>
          </p:nvPr>
        </p:nvSpPr>
        <p:spPr/>
        <p:txBody>
          <a:bodyPr/>
          <a:lstStyle/>
          <a:p>
            <a:fld id="{E13AD434-6B07-41B6-9B30-39A2EDDEE255}" type="datetime1">
              <a:rPr lang="en-CA" smtClean="0"/>
              <a:t>2023-05-29</a:t>
            </a:fld>
            <a:endParaRPr lang="en-CA"/>
          </a:p>
        </p:txBody>
      </p:sp>
      <p:sp>
        <p:nvSpPr>
          <p:cNvPr id="5" name="Footer Placeholder 4">
            <a:extLst>
              <a:ext uri="{FF2B5EF4-FFF2-40B4-BE49-F238E27FC236}">
                <a16:creationId xmlns:a16="http://schemas.microsoft.com/office/drawing/2014/main" id="{A5F65D67-5ED4-4C16-88A3-DFFCCB0B1D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A01061E-8FBE-40B7-BA9B-CE66A61F0898}"/>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405219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ACD2B-0266-4CF1-80FF-82D39540C3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4BD375E-3031-4F7D-9270-6CD69FC71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89EABE-7233-4CBA-92FE-FD2B0D1485EC}"/>
              </a:ext>
            </a:extLst>
          </p:cNvPr>
          <p:cNvSpPr>
            <a:spLocks noGrp="1"/>
          </p:cNvSpPr>
          <p:nvPr>
            <p:ph type="dt" sz="half" idx="10"/>
          </p:nvPr>
        </p:nvSpPr>
        <p:spPr/>
        <p:txBody>
          <a:bodyPr/>
          <a:lstStyle/>
          <a:p>
            <a:fld id="{C5B612CF-087D-4052-8766-4852D21E29BE}" type="datetime1">
              <a:rPr lang="en-CA" smtClean="0"/>
              <a:t>2023-05-29</a:t>
            </a:fld>
            <a:endParaRPr lang="en-CA"/>
          </a:p>
        </p:txBody>
      </p:sp>
      <p:sp>
        <p:nvSpPr>
          <p:cNvPr id="5" name="Footer Placeholder 4">
            <a:extLst>
              <a:ext uri="{FF2B5EF4-FFF2-40B4-BE49-F238E27FC236}">
                <a16:creationId xmlns:a16="http://schemas.microsoft.com/office/drawing/2014/main" id="{7AEE3448-0B84-4C08-96A9-E7CAF441C2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715357-91A1-424F-A32C-6AD0783DE1B5}"/>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2984760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147E-9D1F-45F6-AFF8-3182B6ABB0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F504A10-D7D0-4E37-8AAD-B48DA18FE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CCAC148-7E47-49C4-9937-A6D4582F74D3}"/>
              </a:ext>
            </a:extLst>
          </p:cNvPr>
          <p:cNvSpPr>
            <a:spLocks noGrp="1"/>
          </p:cNvSpPr>
          <p:nvPr>
            <p:ph type="dt" sz="half" idx="10"/>
          </p:nvPr>
        </p:nvSpPr>
        <p:spPr/>
        <p:txBody>
          <a:bodyPr/>
          <a:lstStyle/>
          <a:p>
            <a:fld id="{1493374F-F401-442F-9F51-9626FEFBD4DD}" type="datetime1">
              <a:rPr lang="en-CA" smtClean="0"/>
              <a:t>2023-05-29</a:t>
            </a:fld>
            <a:endParaRPr lang="en-CA"/>
          </a:p>
        </p:txBody>
      </p:sp>
      <p:sp>
        <p:nvSpPr>
          <p:cNvPr id="5" name="Footer Placeholder 4">
            <a:extLst>
              <a:ext uri="{FF2B5EF4-FFF2-40B4-BE49-F238E27FC236}">
                <a16:creationId xmlns:a16="http://schemas.microsoft.com/office/drawing/2014/main" id="{0A6B4F0D-942D-404A-AE4B-6F8746DCFB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1E3668-5DC7-4178-A1C5-3E1D4A0AB53C}"/>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96838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ADAE-DB44-4209-A353-888B23B5A838}"/>
              </a:ext>
            </a:extLst>
          </p:cNvPr>
          <p:cNvSpPr>
            <a:spLocks noGrp="1"/>
          </p:cNvSpPr>
          <p:nvPr>
            <p:ph type="title"/>
          </p:nvPr>
        </p:nvSpPr>
        <p:spPr>
          <a:xfrm>
            <a:off x="226031" y="365125"/>
            <a:ext cx="11815281" cy="672565"/>
          </a:xfrm>
        </p:spPr>
        <p:txBody>
          <a:bodyPr lIns="0"/>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A0F27194-AC9F-48EF-A15A-26EDCB1A9658}"/>
              </a:ext>
            </a:extLst>
          </p:cNvPr>
          <p:cNvSpPr>
            <a:spLocks noGrp="1"/>
          </p:cNvSpPr>
          <p:nvPr>
            <p:ph idx="1"/>
          </p:nvPr>
        </p:nvSpPr>
        <p:spPr>
          <a:xfrm>
            <a:off x="226031" y="1243173"/>
            <a:ext cx="11815281" cy="4933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1B1BC4-A23A-40EC-9DB2-486E305D3A48}"/>
              </a:ext>
            </a:extLst>
          </p:cNvPr>
          <p:cNvSpPr>
            <a:spLocks noGrp="1"/>
          </p:cNvSpPr>
          <p:nvPr>
            <p:ph type="dt" sz="half" idx="10"/>
          </p:nvPr>
        </p:nvSpPr>
        <p:spPr>
          <a:xfrm>
            <a:off x="226031" y="6356350"/>
            <a:ext cx="2743200" cy="365125"/>
          </a:xfrm>
        </p:spPr>
        <p:txBody>
          <a:bodyPr/>
          <a:lstStyle/>
          <a:p>
            <a:fld id="{C44F3413-D3A8-49D3-B6B5-E973228261BE}" type="datetime1">
              <a:rPr lang="en-CA" smtClean="0"/>
              <a:t>2023-05-29</a:t>
            </a:fld>
            <a:endParaRPr lang="en-CA"/>
          </a:p>
        </p:txBody>
      </p:sp>
      <p:sp>
        <p:nvSpPr>
          <p:cNvPr id="5" name="Footer Placeholder 4">
            <a:extLst>
              <a:ext uri="{FF2B5EF4-FFF2-40B4-BE49-F238E27FC236}">
                <a16:creationId xmlns:a16="http://schemas.microsoft.com/office/drawing/2014/main" id="{129E83C4-F2FC-48C7-9A35-36F3D5711E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D9842E-05D2-45EA-90D5-2D1DFE86292B}"/>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a:t>
            </a:fld>
            <a:endParaRPr lang="en-CA"/>
          </a:p>
        </p:txBody>
      </p:sp>
      <p:cxnSp>
        <p:nvCxnSpPr>
          <p:cNvPr id="8" name="Straight Connector 7">
            <a:extLst>
              <a:ext uri="{FF2B5EF4-FFF2-40B4-BE49-F238E27FC236}">
                <a16:creationId xmlns:a16="http://schemas.microsoft.com/office/drawing/2014/main" id="{84FFDDD0-E4F3-4214-91DF-71405AFA5A46}"/>
              </a:ext>
            </a:extLst>
          </p:cNvPr>
          <p:cNvCxnSpPr/>
          <p:nvPr userDrawn="1"/>
        </p:nvCxnSpPr>
        <p:spPr>
          <a:xfrm>
            <a:off x="226031" y="996592"/>
            <a:ext cx="118152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746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30DC-849A-43BD-A858-D953690E81B1}"/>
              </a:ext>
            </a:extLst>
          </p:cNvPr>
          <p:cNvSpPr>
            <a:spLocks noGrp="1"/>
          </p:cNvSpPr>
          <p:nvPr>
            <p:ph type="title"/>
          </p:nvPr>
        </p:nvSpPr>
        <p:spPr>
          <a:xfrm>
            <a:off x="831850" y="1709739"/>
            <a:ext cx="10515600" cy="1719262"/>
          </a:xfrm>
        </p:spPr>
        <p:txBody>
          <a:bodyPr anchor="b"/>
          <a:lstStyle>
            <a:lvl1pPr>
              <a:defRPr sz="6000"/>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6C6B0A73-BE3E-4371-983B-CD3D6976B13E}"/>
              </a:ext>
            </a:extLst>
          </p:cNvPr>
          <p:cNvSpPr>
            <a:spLocks noGrp="1"/>
          </p:cNvSpPr>
          <p:nvPr>
            <p:ph type="body" idx="1"/>
          </p:nvPr>
        </p:nvSpPr>
        <p:spPr>
          <a:xfrm>
            <a:off x="831850" y="345440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095343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30DC-849A-43BD-A858-D953690E81B1}"/>
              </a:ext>
            </a:extLst>
          </p:cNvPr>
          <p:cNvSpPr>
            <a:spLocks noGrp="1"/>
          </p:cNvSpPr>
          <p:nvPr>
            <p:ph type="title"/>
          </p:nvPr>
        </p:nvSpPr>
        <p:spPr>
          <a:xfrm>
            <a:off x="831850" y="1709739"/>
            <a:ext cx="10515600" cy="1719262"/>
          </a:xfrm>
        </p:spPr>
        <p:txBody>
          <a:bodyPr anchor="b"/>
          <a:lstStyle>
            <a:lvl1pPr>
              <a:defRPr sz="6000"/>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6C6B0A73-BE3E-4371-983B-CD3D6976B13E}"/>
              </a:ext>
            </a:extLst>
          </p:cNvPr>
          <p:cNvSpPr>
            <a:spLocks noGrp="1"/>
          </p:cNvSpPr>
          <p:nvPr>
            <p:ph type="body" idx="1"/>
          </p:nvPr>
        </p:nvSpPr>
        <p:spPr>
          <a:xfrm>
            <a:off x="831850" y="345440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1894642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9AD5-0254-4E60-9544-40F3D6E60E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95FC891-3C62-4E7D-934F-E2F4D20167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7C01444-AC0D-4397-B99E-9DB536A47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355A279-0A8C-4568-B60E-5081AED24B84}"/>
              </a:ext>
            </a:extLst>
          </p:cNvPr>
          <p:cNvSpPr>
            <a:spLocks noGrp="1"/>
          </p:cNvSpPr>
          <p:nvPr>
            <p:ph type="dt" sz="half" idx="10"/>
          </p:nvPr>
        </p:nvSpPr>
        <p:spPr/>
        <p:txBody>
          <a:bodyPr/>
          <a:lstStyle/>
          <a:p>
            <a:fld id="{6C0BD322-3CDA-4925-AF56-029F67F75D41}" type="datetime1">
              <a:rPr lang="en-CA" smtClean="0"/>
              <a:t>2023-05-29</a:t>
            </a:fld>
            <a:endParaRPr lang="en-CA"/>
          </a:p>
        </p:txBody>
      </p:sp>
      <p:sp>
        <p:nvSpPr>
          <p:cNvPr id="6" name="Footer Placeholder 5">
            <a:extLst>
              <a:ext uri="{FF2B5EF4-FFF2-40B4-BE49-F238E27FC236}">
                <a16:creationId xmlns:a16="http://schemas.microsoft.com/office/drawing/2014/main" id="{71C5B61B-A4E1-439D-B8B7-C7D901A4914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61E91C-50FA-4C33-99EB-A9E87EE23D5D}"/>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48504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1D6F-0F10-432B-8D43-DBD17057B27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069483F-40F3-4CFD-BCB0-EF1D99209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76726-64CB-44C2-8D5B-6CAB481C9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E7EFAC2-1F01-4EE4-869A-AA1CCD15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278B43-EF34-4831-B780-C85483D60C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884683D-B444-4880-9ADF-2136B1129FED}"/>
              </a:ext>
            </a:extLst>
          </p:cNvPr>
          <p:cNvSpPr>
            <a:spLocks noGrp="1"/>
          </p:cNvSpPr>
          <p:nvPr>
            <p:ph type="dt" sz="half" idx="10"/>
          </p:nvPr>
        </p:nvSpPr>
        <p:spPr/>
        <p:txBody>
          <a:bodyPr/>
          <a:lstStyle/>
          <a:p>
            <a:fld id="{A1D95ABD-CA8E-4E08-B6F4-0588A4A260EB}" type="datetime1">
              <a:rPr lang="en-CA" smtClean="0"/>
              <a:t>2023-05-29</a:t>
            </a:fld>
            <a:endParaRPr lang="en-CA"/>
          </a:p>
        </p:txBody>
      </p:sp>
      <p:sp>
        <p:nvSpPr>
          <p:cNvPr id="8" name="Footer Placeholder 7">
            <a:extLst>
              <a:ext uri="{FF2B5EF4-FFF2-40B4-BE49-F238E27FC236}">
                <a16:creationId xmlns:a16="http://schemas.microsoft.com/office/drawing/2014/main" id="{3687B2C2-C9D8-4015-89CA-956258FC1CD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4DC48E1-92DD-4C6C-A5BA-3A65F13AD42C}"/>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3459271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9E6B-696F-4A36-A29E-14A8376E33E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0D6C470-7A55-421D-A639-594BAB4805CB}"/>
              </a:ext>
            </a:extLst>
          </p:cNvPr>
          <p:cNvSpPr>
            <a:spLocks noGrp="1"/>
          </p:cNvSpPr>
          <p:nvPr>
            <p:ph type="dt" sz="half" idx="10"/>
          </p:nvPr>
        </p:nvSpPr>
        <p:spPr/>
        <p:txBody>
          <a:bodyPr/>
          <a:lstStyle/>
          <a:p>
            <a:fld id="{5DE893C8-3030-45F7-9DC4-2E2F0CA60DE8}" type="datetime1">
              <a:rPr lang="en-CA" smtClean="0"/>
              <a:t>2023-05-29</a:t>
            </a:fld>
            <a:endParaRPr lang="en-CA"/>
          </a:p>
        </p:txBody>
      </p:sp>
      <p:sp>
        <p:nvSpPr>
          <p:cNvPr id="4" name="Footer Placeholder 3">
            <a:extLst>
              <a:ext uri="{FF2B5EF4-FFF2-40B4-BE49-F238E27FC236}">
                <a16:creationId xmlns:a16="http://schemas.microsoft.com/office/drawing/2014/main" id="{33FAF93F-E7EA-4838-BF7F-A13E5DB09FA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2CD9CAD-26F7-4EE9-BE25-48E70CD13433}"/>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248101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ADAE-DB44-4209-A353-888B23B5A838}"/>
              </a:ext>
            </a:extLst>
          </p:cNvPr>
          <p:cNvSpPr>
            <a:spLocks noGrp="1"/>
          </p:cNvSpPr>
          <p:nvPr>
            <p:ph type="title"/>
          </p:nvPr>
        </p:nvSpPr>
        <p:spPr>
          <a:xfrm>
            <a:off x="226031" y="365125"/>
            <a:ext cx="11815281" cy="672565"/>
          </a:xfrm>
        </p:spPr>
        <p:txBody>
          <a:bodyPr lIns="0"/>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A0F27194-AC9F-48EF-A15A-26EDCB1A9658}"/>
              </a:ext>
            </a:extLst>
          </p:cNvPr>
          <p:cNvSpPr>
            <a:spLocks noGrp="1"/>
          </p:cNvSpPr>
          <p:nvPr>
            <p:ph idx="1"/>
          </p:nvPr>
        </p:nvSpPr>
        <p:spPr>
          <a:xfrm>
            <a:off x="226031" y="1243173"/>
            <a:ext cx="11815281" cy="4933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1B1BC4-A23A-40EC-9DB2-486E305D3A48}"/>
              </a:ext>
            </a:extLst>
          </p:cNvPr>
          <p:cNvSpPr>
            <a:spLocks noGrp="1"/>
          </p:cNvSpPr>
          <p:nvPr>
            <p:ph type="dt" sz="half" idx="10"/>
          </p:nvPr>
        </p:nvSpPr>
        <p:spPr>
          <a:xfrm>
            <a:off x="226031" y="6356350"/>
            <a:ext cx="2743200" cy="365125"/>
          </a:xfrm>
        </p:spPr>
        <p:txBody>
          <a:bodyPr/>
          <a:lstStyle/>
          <a:p>
            <a:fld id="{6940E57F-5457-443D-83E0-21AA656C6AD1}" type="datetime1">
              <a:rPr lang="en-CA" smtClean="0"/>
              <a:t>2023-05-29</a:t>
            </a:fld>
            <a:endParaRPr lang="en-CA"/>
          </a:p>
        </p:txBody>
      </p:sp>
      <p:sp>
        <p:nvSpPr>
          <p:cNvPr id="5" name="Footer Placeholder 4">
            <a:extLst>
              <a:ext uri="{FF2B5EF4-FFF2-40B4-BE49-F238E27FC236}">
                <a16:creationId xmlns:a16="http://schemas.microsoft.com/office/drawing/2014/main" id="{129E83C4-F2FC-48C7-9A35-36F3D5711E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D9842E-05D2-45EA-90D5-2D1DFE86292B}"/>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a:t>
            </a:fld>
            <a:endParaRPr lang="en-CA"/>
          </a:p>
        </p:txBody>
      </p:sp>
      <p:cxnSp>
        <p:nvCxnSpPr>
          <p:cNvPr id="8" name="Straight Connector 7">
            <a:extLst>
              <a:ext uri="{FF2B5EF4-FFF2-40B4-BE49-F238E27FC236}">
                <a16:creationId xmlns:a16="http://schemas.microsoft.com/office/drawing/2014/main" id="{84FFDDD0-E4F3-4214-91DF-71405AFA5A46}"/>
              </a:ext>
            </a:extLst>
          </p:cNvPr>
          <p:cNvCxnSpPr/>
          <p:nvPr userDrawn="1"/>
        </p:nvCxnSpPr>
        <p:spPr>
          <a:xfrm>
            <a:off x="226031" y="996592"/>
            <a:ext cx="118152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937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052CA-8184-451D-ABB3-AED30E218E98}"/>
              </a:ext>
            </a:extLst>
          </p:cNvPr>
          <p:cNvSpPr>
            <a:spLocks noGrp="1"/>
          </p:cNvSpPr>
          <p:nvPr>
            <p:ph type="dt" sz="half" idx="10"/>
          </p:nvPr>
        </p:nvSpPr>
        <p:spPr/>
        <p:txBody>
          <a:bodyPr/>
          <a:lstStyle/>
          <a:p>
            <a:fld id="{B6662705-A01D-40CB-BB8E-FFD7FF3A7364}" type="datetime1">
              <a:rPr lang="en-CA" smtClean="0"/>
              <a:t>2023-05-29</a:t>
            </a:fld>
            <a:endParaRPr lang="en-CA"/>
          </a:p>
        </p:txBody>
      </p:sp>
      <p:sp>
        <p:nvSpPr>
          <p:cNvPr id="3" name="Footer Placeholder 2">
            <a:extLst>
              <a:ext uri="{FF2B5EF4-FFF2-40B4-BE49-F238E27FC236}">
                <a16:creationId xmlns:a16="http://schemas.microsoft.com/office/drawing/2014/main" id="{EE625427-5CCA-407A-B93A-9730E7671C7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8478B5-73FB-40D0-9F54-A49656358BA2}"/>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2134239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95F4-C770-40C9-AF8E-C4DF13C8C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4BAD69A-1503-49E6-B9A4-17251393F7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4B3DFA5-CA2D-4671-A376-903983316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18D15-1CD1-4EC7-AA8C-981A0466ABE9}"/>
              </a:ext>
            </a:extLst>
          </p:cNvPr>
          <p:cNvSpPr>
            <a:spLocks noGrp="1"/>
          </p:cNvSpPr>
          <p:nvPr>
            <p:ph type="dt" sz="half" idx="10"/>
          </p:nvPr>
        </p:nvSpPr>
        <p:spPr/>
        <p:txBody>
          <a:bodyPr/>
          <a:lstStyle/>
          <a:p>
            <a:fld id="{2C57E1DC-B511-42A4-B55B-59EB4F5C78AE}" type="datetime1">
              <a:rPr lang="en-CA" smtClean="0"/>
              <a:t>2023-05-29</a:t>
            </a:fld>
            <a:endParaRPr lang="en-CA"/>
          </a:p>
        </p:txBody>
      </p:sp>
      <p:sp>
        <p:nvSpPr>
          <p:cNvPr id="6" name="Footer Placeholder 5">
            <a:extLst>
              <a:ext uri="{FF2B5EF4-FFF2-40B4-BE49-F238E27FC236}">
                <a16:creationId xmlns:a16="http://schemas.microsoft.com/office/drawing/2014/main" id="{16682492-2E80-4B80-A5EC-6808F066B27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E2A65F-EC54-4E82-84E8-2A73E88057CC}"/>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2415476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0374-44BD-457C-A0CC-B8A25721F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ACDD663-5F9E-4AB9-949E-A4A2C4A5B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092E15D-0D73-4A0B-833B-9BBDC2664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49872-760B-49BC-A835-22F723DA3546}"/>
              </a:ext>
            </a:extLst>
          </p:cNvPr>
          <p:cNvSpPr>
            <a:spLocks noGrp="1"/>
          </p:cNvSpPr>
          <p:nvPr>
            <p:ph type="dt" sz="half" idx="10"/>
          </p:nvPr>
        </p:nvSpPr>
        <p:spPr/>
        <p:txBody>
          <a:bodyPr/>
          <a:lstStyle/>
          <a:p>
            <a:fld id="{F7E722F2-519E-4DAF-B22F-8373CFEFF239}" type="datetime1">
              <a:rPr lang="en-CA" smtClean="0"/>
              <a:t>2023-05-29</a:t>
            </a:fld>
            <a:endParaRPr lang="en-CA"/>
          </a:p>
        </p:txBody>
      </p:sp>
      <p:sp>
        <p:nvSpPr>
          <p:cNvPr id="6" name="Footer Placeholder 5">
            <a:extLst>
              <a:ext uri="{FF2B5EF4-FFF2-40B4-BE49-F238E27FC236}">
                <a16:creationId xmlns:a16="http://schemas.microsoft.com/office/drawing/2014/main" id="{81E8BDFD-085A-4B5C-B934-ABDC554545C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B623CC9-EF05-4E50-B4C7-D9375D5DC6DA}"/>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1868831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E6A7-A4D9-4C28-A00E-B6042C823E3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7893AF1-35CA-4186-8CDB-7BC3F7B2C8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C9836D1-038D-4539-B8FE-92F3CE069867}"/>
              </a:ext>
            </a:extLst>
          </p:cNvPr>
          <p:cNvSpPr>
            <a:spLocks noGrp="1"/>
          </p:cNvSpPr>
          <p:nvPr>
            <p:ph type="dt" sz="half" idx="10"/>
          </p:nvPr>
        </p:nvSpPr>
        <p:spPr/>
        <p:txBody>
          <a:bodyPr/>
          <a:lstStyle/>
          <a:p>
            <a:fld id="{85D3FFF7-6D5F-4E6E-A90B-87A626B0561B}" type="datetime1">
              <a:rPr lang="en-CA" smtClean="0"/>
              <a:t>2023-05-29</a:t>
            </a:fld>
            <a:endParaRPr lang="en-CA"/>
          </a:p>
        </p:txBody>
      </p:sp>
      <p:sp>
        <p:nvSpPr>
          <p:cNvPr id="5" name="Footer Placeholder 4">
            <a:extLst>
              <a:ext uri="{FF2B5EF4-FFF2-40B4-BE49-F238E27FC236}">
                <a16:creationId xmlns:a16="http://schemas.microsoft.com/office/drawing/2014/main" id="{A5F65D67-5ED4-4C16-88A3-DFFCCB0B1D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A01061E-8FBE-40B7-BA9B-CE66A61F0898}"/>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953921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ACD2B-0266-4CF1-80FF-82D39540C3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4BD375E-3031-4F7D-9270-6CD69FC71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89EABE-7233-4CBA-92FE-FD2B0D1485EC}"/>
              </a:ext>
            </a:extLst>
          </p:cNvPr>
          <p:cNvSpPr>
            <a:spLocks noGrp="1"/>
          </p:cNvSpPr>
          <p:nvPr>
            <p:ph type="dt" sz="half" idx="10"/>
          </p:nvPr>
        </p:nvSpPr>
        <p:spPr/>
        <p:txBody>
          <a:bodyPr/>
          <a:lstStyle/>
          <a:p>
            <a:fld id="{B9A92B3B-592C-488B-9BDD-B326EE91B67D}" type="datetime1">
              <a:rPr lang="en-CA" smtClean="0"/>
              <a:t>2023-05-29</a:t>
            </a:fld>
            <a:endParaRPr lang="en-CA"/>
          </a:p>
        </p:txBody>
      </p:sp>
      <p:sp>
        <p:nvSpPr>
          <p:cNvPr id="5" name="Footer Placeholder 4">
            <a:extLst>
              <a:ext uri="{FF2B5EF4-FFF2-40B4-BE49-F238E27FC236}">
                <a16:creationId xmlns:a16="http://schemas.microsoft.com/office/drawing/2014/main" id="{7AEE3448-0B84-4C08-96A9-E7CAF441C2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715357-91A1-424F-A32C-6AD0783DE1B5}"/>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138769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30DC-849A-43BD-A858-D953690E81B1}"/>
              </a:ext>
            </a:extLst>
          </p:cNvPr>
          <p:cNvSpPr>
            <a:spLocks noGrp="1"/>
          </p:cNvSpPr>
          <p:nvPr>
            <p:ph type="title"/>
          </p:nvPr>
        </p:nvSpPr>
        <p:spPr>
          <a:xfrm>
            <a:off x="831850" y="1709739"/>
            <a:ext cx="10515600" cy="1719262"/>
          </a:xfrm>
        </p:spPr>
        <p:txBody>
          <a:bodyPr anchor="b"/>
          <a:lstStyle>
            <a:lvl1pPr>
              <a:defRPr sz="6000"/>
            </a:lvl1p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6C6B0A73-BE3E-4371-983B-CD3D6976B13E}"/>
              </a:ext>
            </a:extLst>
          </p:cNvPr>
          <p:cNvSpPr>
            <a:spLocks noGrp="1"/>
          </p:cNvSpPr>
          <p:nvPr>
            <p:ph type="body" idx="1"/>
          </p:nvPr>
        </p:nvSpPr>
        <p:spPr>
          <a:xfrm>
            <a:off x="831850" y="345440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53843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30DC-849A-43BD-A858-D953690E81B1}"/>
              </a:ext>
            </a:extLst>
          </p:cNvPr>
          <p:cNvSpPr>
            <a:spLocks noGrp="1"/>
          </p:cNvSpPr>
          <p:nvPr>
            <p:ph type="title"/>
          </p:nvPr>
        </p:nvSpPr>
        <p:spPr>
          <a:xfrm>
            <a:off x="831850" y="1709739"/>
            <a:ext cx="10515600" cy="1719262"/>
          </a:xfrm>
        </p:spPr>
        <p:txBody>
          <a:bodyPr anchor="b"/>
          <a:lstStyle>
            <a:lvl1pPr>
              <a:defRPr sz="6000"/>
            </a:lvl1p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6C6B0A73-BE3E-4371-983B-CD3D6976B13E}"/>
              </a:ext>
            </a:extLst>
          </p:cNvPr>
          <p:cNvSpPr>
            <a:spLocks noGrp="1"/>
          </p:cNvSpPr>
          <p:nvPr>
            <p:ph type="body" idx="1"/>
          </p:nvPr>
        </p:nvSpPr>
        <p:spPr>
          <a:xfrm>
            <a:off x="831850" y="345440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3643468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9AD5-0254-4E60-9544-40F3D6E60E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95FC891-3C62-4E7D-934F-E2F4D20167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7C01444-AC0D-4397-B99E-9DB536A47ADC}"/>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4355A279-0A8C-4568-B60E-5081AED24B84}"/>
              </a:ext>
            </a:extLst>
          </p:cNvPr>
          <p:cNvSpPr>
            <a:spLocks noGrp="1"/>
          </p:cNvSpPr>
          <p:nvPr>
            <p:ph type="dt" sz="half" idx="10"/>
          </p:nvPr>
        </p:nvSpPr>
        <p:spPr/>
        <p:txBody>
          <a:bodyPr/>
          <a:lstStyle/>
          <a:p>
            <a:fld id="{0C10987E-E8A3-42B3-93B5-D422E582BB54}" type="datetime1">
              <a:rPr lang="en-CA" smtClean="0"/>
              <a:t>2023-05-29</a:t>
            </a:fld>
            <a:endParaRPr lang="en-CA"/>
          </a:p>
        </p:txBody>
      </p:sp>
      <p:sp>
        <p:nvSpPr>
          <p:cNvPr id="6" name="Footer Placeholder 5">
            <a:extLst>
              <a:ext uri="{FF2B5EF4-FFF2-40B4-BE49-F238E27FC236}">
                <a16:creationId xmlns:a16="http://schemas.microsoft.com/office/drawing/2014/main" id="{71C5B61B-A4E1-439D-B8B7-C7D901A4914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61E91C-50FA-4C33-99EB-A9E87EE23D5D}"/>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401488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1D6F-0F10-432B-8D43-DBD17057B27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069483F-40F3-4CFD-BCB0-EF1D99209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76726-64CB-44C2-8D5B-6CAB481C9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E7EFAC2-1F01-4EE4-869A-AA1CCD15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278B43-EF34-4831-B780-C85483D60C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884683D-B444-4880-9ADF-2136B1129FED}"/>
              </a:ext>
            </a:extLst>
          </p:cNvPr>
          <p:cNvSpPr>
            <a:spLocks noGrp="1"/>
          </p:cNvSpPr>
          <p:nvPr>
            <p:ph type="dt" sz="half" idx="10"/>
          </p:nvPr>
        </p:nvSpPr>
        <p:spPr/>
        <p:txBody>
          <a:bodyPr/>
          <a:lstStyle/>
          <a:p>
            <a:fld id="{77F9016C-43C3-4DDC-B398-41107D43DA78}" type="datetime1">
              <a:rPr lang="en-CA" smtClean="0"/>
              <a:t>2023-05-29</a:t>
            </a:fld>
            <a:endParaRPr lang="en-CA"/>
          </a:p>
        </p:txBody>
      </p:sp>
      <p:sp>
        <p:nvSpPr>
          <p:cNvPr id="8" name="Footer Placeholder 7">
            <a:extLst>
              <a:ext uri="{FF2B5EF4-FFF2-40B4-BE49-F238E27FC236}">
                <a16:creationId xmlns:a16="http://schemas.microsoft.com/office/drawing/2014/main" id="{3687B2C2-C9D8-4015-89CA-956258FC1CD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4DC48E1-92DD-4C6C-A5BA-3A65F13AD42C}"/>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34382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9E6B-696F-4A36-A29E-14A8376E33E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0D6C470-7A55-421D-A639-594BAB4805CB}"/>
              </a:ext>
            </a:extLst>
          </p:cNvPr>
          <p:cNvSpPr>
            <a:spLocks noGrp="1"/>
          </p:cNvSpPr>
          <p:nvPr>
            <p:ph type="dt" sz="half" idx="10"/>
          </p:nvPr>
        </p:nvSpPr>
        <p:spPr/>
        <p:txBody>
          <a:bodyPr/>
          <a:lstStyle/>
          <a:p>
            <a:fld id="{9F6B5BF2-4673-448D-B262-B1148380F46E}" type="datetime1">
              <a:rPr lang="en-CA" smtClean="0"/>
              <a:t>2023-05-29</a:t>
            </a:fld>
            <a:endParaRPr lang="en-CA"/>
          </a:p>
        </p:txBody>
      </p:sp>
      <p:sp>
        <p:nvSpPr>
          <p:cNvPr id="4" name="Footer Placeholder 3">
            <a:extLst>
              <a:ext uri="{FF2B5EF4-FFF2-40B4-BE49-F238E27FC236}">
                <a16:creationId xmlns:a16="http://schemas.microsoft.com/office/drawing/2014/main" id="{33FAF93F-E7EA-4838-BF7F-A13E5DB09FA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2CD9CAD-26F7-4EE9-BE25-48E70CD13433}"/>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70391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052CA-8184-451D-ABB3-AED30E218E98}"/>
              </a:ext>
            </a:extLst>
          </p:cNvPr>
          <p:cNvSpPr>
            <a:spLocks noGrp="1"/>
          </p:cNvSpPr>
          <p:nvPr>
            <p:ph type="dt" sz="half" idx="10"/>
          </p:nvPr>
        </p:nvSpPr>
        <p:spPr/>
        <p:txBody>
          <a:bodyPr/>
          <a:lstStyle/>
          <a:p>
            <a:fld id="{3447D36E-1C1F-4F38-B4C9-E360E42DABFC}" type="datetime1">
              <a:rPr lang="en-CA" smtClean="0"/>
              <a:t>2023-05-29</a:t>
            </a:fld>
            <a:endParaRPr lang="en-CA"/>
          </a:p>
        </p:txBody>
      </p:sp>
      <p:sp>
        <p:nvSpPr>
          <p:cNvPr id="3" name="Footer Placeholder 2">
            <a:extLst>
              <a:ext uri="{FF2B5EF4-FFF2-40B4-BE49-F238E27FC236}">
                <a16:creationId xmlns:a16="http://schemas.microsoft.com/office/drawing/2014/main" id="{EE625427-5CCA-407A-B93A-9730E7671C7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8478B5-73FB-40D0-9F54-A49656358BA2}"/>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64471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95F4-C770-40C9-AF8E-C4DF13C8C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4BAD69A-1503-49E6-B9A4-17251393F7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4B3DFA5-CA2D-4671-A376-903983316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18D15-1CD1-4EC7-AA8C-981A0466ABE9}"/>
              </a:ext>
            </a:extLst>
          </p:cNvPr>
          <p:cNvSpPr>
            <a:spLocks noGrp="1"/>
          </p:cNvSpPr>
          <p:nvPr>
            <p:ph type="dt" sz="half" idx="10"/>
          </p:nvPr>
        </p:nvSpPr>
        <p:spPr/>
        <p:txBody>
          <a:bodyPr/>
          <a:lstStyle/>
          <a:p>
            <a:fld id="{68FF599F-781D-4F91-9BFF-50FD25C8B0FB}" type="datetime1">
              <a:rPr lang="en-CA" smtClean="0"/>
              <a:t>2023-05-29</a:t>
            </a:fld>
            <a:endParaRPr lang="en-CA"/>
          </a:p>
        </p:txBody>
      </p:sp>
      <p:sp>
        <p:nvSpPr>
          <p:cNvPr id="6" name="Footer Placeholder 5">
            <a:extLst>
              <a:ext uri="{FF2B5EF4-FFF2-40B4-BE49-F238E27FC236}">
                <a16:creationId xmlns:a16="http://schemas.microsoft.com/office/drawing/2014/main" id="{16682492-2E80-4B80-A5EC-6808F066B27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E2A65F-EC54-4E82-84E8-2A73E88057CC}"/>
              </a:ext>
            </a:extLst>
          </p:cNvPr>
          <p:cNvSpPr>
            <a:spLocks noGrp="1"/>
          </p:cNvSpPr>
          <p:nvPr>
            <p:ph type="sldNum" sz="quarter" idx="12"/>
          </p:nvPr>
        </p:nvSpPr>
        <p:spPr/>
        <p:txBody>
          <a:bodyPr/>
          <a:lstStyle/>
          <a:p>
            <a:fld id="{D51E5D08-AFDD-4B7D-90C0-B6BC5EB84C6B}" type="slidenum">
              <a:rPr lang="en-CA" smtClean="0"/>
              <a:t>‹#›</a:t>
            </a:fld>
            <a:endParaRPr lang="en-CA"/>
          </a:p>
        </p:txBody>
      </p:sp>
    </p:spTree>
    <p:extLst>
      <p:ext uri="{BB962C8B-B14F-4D97-AF65-F5344CB8AC3E}">
        <p14:creationId xmlns:p14="http://schemas.microsoft.com/office/powerpoint/2010/main" val="383907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A9C89-59D0-4860-BABE-E5F00C6AD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EAED8CB-8F24-4FAF-89B3-CD364B6AB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CBF12DE-B978-442C-A038-1F21BB6014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22F34-5A25-40DD-B461-934ECAD94AC6}" type="datetime1">
              <a:rPr lang="en-CA" smtClean="0"/>
              <a:t>2023-05-29</a:t>
            </a:fld>
            <a:endParaRPr lang="en-CA"/>
          </a:p>
        </p:txBody>
      </p:sp>
      <p:sp>
        <p:nvSpPr>
          <p:cNvPr id="5" name="Footer Placeholder 4">
            <a:extLst>
              <a:ext uri="{FF2B5EF4-FFF2-40B4-BE49-F238E27FC236}">
                <a16:creationId xmlns:a16="http://schemas.microsoft.com/office/drawing/2014/main" id="{5B126A27-5D15-4FD2-9557-5047C44D9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B5336EE-4DD0-4999-A8C6-ACBDE1BD3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E5D08-AFDD-4B7D-90C0-B6BC5EB84C6B}" type="slidenum">
              <a:rPr lang="en-CA" smtClean="0"/>
              <a:t>‹#›</a:t>
            </a:fld>
            <a:endParaRPr lang="en-CA"/>
          </a:p>
        </p:txBody>
      </p:sp>
    </p:spTree>
    <p:extLst>
      <p:ext uri="{BB962C8B-B14F-4D97-AF65-F5344CB8AC3E}">
        <p14:creationId xmlns:p14="http://schemas.microsoft.com/office/powerpoint/2010/main" val="1549049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A9C89-59D0-4860-BABE-E5F00C6AD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EAED8CB-8F24-4FAF-89B3-CD364B6AB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CBF12DE-B978-442C-A038-1F21BB6014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269A5-BDF0-4239-A560-936FF6C47CDD}" type="datetime1">
              <a:rPr lang="en-CA" smtClean="0"/>
              <a:t>2023-05-29</a:t>
            </a:fld>
            <a:endParaRPr lang="en-CA"/>
          </a:p>
        </p:txBody>
      </p:sp>
      <p:sp>
        <p:nvSpPr>
          <p:cNvPr id="5" name="Footer Placeholder 4">
            <a:extLst>
              <a:ext uri="{FF2B5EF4-FFF2-40B4-BE49-F238E27FC236}">
                <a16:creationId xmlns:a16="http://schemas.microsoft.com/office/drawing/2014/main" id="{5B126A27-5D15-4FD2-9557-5047C44D9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B5336EE-4DD0-4999-A8C6-ACBDE1BD3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E5D08-AFDD-4B7D-90C0-B6BC5EB84C6B}" type="slidenum">
              <a:rPr lang="en-CA" smtClean="0"/>
              <a:t>‹#›</a:t>
            </a:fld>
            <a:endParaRPr lang="en-CA"/>
          </a:p>
        </p:txBody>
      </p:sp>
    </p:spTree>
    <p:extLst>
      <p:ext uri="{BB962C8B-B14F-4D97-AF65-F5344CB8AC3E}">
        <p14:creationId xmlns:p14="http://schemas.microsoft.com/office/powerpoint/2010/main" val="21624355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raventrust.com/campaigns/breathing-lands/" TargetMode="Externa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mailto:tmcdonald@wodowardandcompany.com" TargetMode="External"/><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55DB-DBF4-462B-AAE5-31B9730E8625}"/>
              </a:ext>
            </a:extLst>
          </p:cNvPr>
          <p:cNvSpPr>
            <a:spLocks noGrp="1"/>
          </p:cNvSpPr>
          <p:nvPr>
            <p:ph type="ctrTitle"/>
          </p:nvPr>
        </p:nvSpPr>
        <p:spPr/>
        <p:txBody>
          <a:bodyPr/>
          <a:lstStyle/>
          <a:p>
            <a:r>
              <a:rPr lang="en-CA" sz="6000" b="1" dirty="0">
                <a:solidFill>
                  <a:schemeClr val="bg1"/>
                </a:solidFill>
              </a:rPr>
              <a:t>Treaty 9 Co-jurisdiction Case</a:t>
            </a:r>
            <a:br>
              <a:rPr lang="en-CA" sz="6000" b="1" dirty="0">
                <a:solidFill>
                  <a:schemeClr val="bg1"/>
                </a:solidFill>
              </a:rPr>
            </a:br>
            <a:endParaRPr lang="en-CA" dirty="0">
              <a:solidFill>
                <a:schemeClr val="bg1"/>
              </a:solidFill>
            </a:endParaRPr>
          </a:p>
        </p:txBody>
      </p:sp>
      <p:sp>
        <p:nvSpPr>
          <p:cNvPr id="3" name="Subtitle 2">
            <a:extLst>
              <a:ext uri="{FF2B5EF4-FFF2-40B4-BE49-F238E27FC236}">
                <a16:creationId xmlns:a16="http://schemas.microsoft.com/office/drawing/2014/main" id="{ED00254E-20AF-4F90-BE11-F970BB95873C}"/>
              </a:ext>
            </a:extLst>
          </p:cNvPr>
          <p:cNvSpPr>
            <a:spLocks noGrp="1"/>
          </p:cNvSpPr>
          <p:nvPr>
            <p:ph type="subTitle" idx="1"/>
          </p:nvPr>
        </p:nvSpPr>
        <p:spPr>
          <a:xfrm>
            <a:off x="1524000" y="3543713"/>
            <a:ext cx="9144000" cy="1655762"/>
          </a:xfrm>
        </p:spPr>
        <p:txBody>
          <a:bodyPr vert="horz" lIns="91440" tIns="45720" rIns="91440" bIns="45720" rtlCol="0" anchor="t">
            <a:normAutofit/>
          </a:bodyPr>
          <a:lstStyle/>
          <a:p>
            <a:r>
              <a:rPr lang="en-CA" sz="2400" dirty="0">
                <a:solidFill>
                  <a:schemeClr val="bg1"/>
                </a:solidFill>
              </a:rPr>
              <a:t>Chiefs of Ontario – Annual Chiefs Assembly</a:t>
            </a:r>
          </a:p>
          <a:p>
            <a:pPr algn="ctr"/>
            <a:r>
              <a:rPr lang="en-CA" sz="2400" dirty="0">
                <a:solidFill>
                  <a:schemeClr val="bg1"/>
                </a:solidFill>
              </a:rPr>
              <a:t>June 14, 2023</a:t>
            </a:r>
          </a:p>
        </p:txBody>
      </p:sp>
      <p:pic>
        <p:nvPicPr>
          <p:cNvPr id="9" name="Picture 8">
            <a:extLst>
              <a:ext uri="{FF2B5EF4-FFF2-40B4-BE49-F238E27FC236}">
                <a16:creationId xmlns:a16="http://schemas.microsoft.com/office/drawing/2014/main" id="{F54DFEA9-F0C5-46F1-8A79-AA6881134EEF}"/>
              </a:ext>
            </a:extLst>
          </p:cNvPr>
          <p:cNvPicPr>
            <a:picLocks noChangeAspect="1"/>
          </p:cNvPicPr>
          <p:nvPr/>
        </p:nvPicPr>
        <p:blipFill>
          <a:blip r:embed="rId3"/>
          <a:stretch>
            <a:fillRect/>
          </a:stretch>
        </p:blipFill>
        <p:spPr>
          <a:xfrm>
            <a:off x="3079436" y="5233225"/>
            <a:ext cx="6033127" cy="440623"/>
          </a:xfrm>
          <a:prstGeom prst="rect">
            <a:avLst/>
          </a:prstGeom>
        </p:spPr>
      </p:pic>
      <p:sp>
        <p:nvSpPr>
          <p:cNvPr id="11" name="Subtitle 8">
            <a:extLst>
              <a:ext uri="{FF2B5EF4-FFF2-40B4-BE49-F238E27FC236}">
                <a16:creationId xmlns:a16="http://schemas.microsoft.com/office/drawing/2014/main" id="{6B659449-503D-4FB2-A357-79244BDE31A4}"/>
              </a:ext>
            </a:extLst>
          </p:cNvPr>
          <p:cNvSpPr txBox="1">
            <a:spLocks/>
          </p:cNvSpPr>
          <p:nvPr/>
        </p:nvSpPr>
        <p:spPr>
          <a:xfrm>
            <a:off x="4834815" y="5899138"/>
            <a:ext cx="2522368" cy="44062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470" normalizeH="0" baseline="0" noProof="0" dirty="0">
                <a:ln>
                  <a:noFill/>
                </a:ln>
                <a:solidFill>
                  <a:srgbClr val="FBB040"/>
                </a:solidFill>
                <a:effectLst>
                  <a:outerShdw blurRad="136525" dir="2700000" algn="tl" rotWithShape="0">
                    <a:srgbClr val="000000">
                      <a:alpha val="43000"/>
                    </a:srgbClr>
                  </a:outerShdw>
                </a:effectLst>
                <a:uLnTx/>
                <a:uFillTx/>
                <a:latin typeface="Open sans"/>
                <a:ea typeface="+mn-ea"/>
                <a:cs typeface="Open sans"/>
              </a:rPr>
              <a:t>LAWYERS LLP</a:t>
            </a:r>
          </a:p>
        </p:txBody>
      </p:sp>
    </p:spTree>
    <p:extLst>
      <p:ext uri="{BB962C8B-B14F-4D97-AF65-F5344CB8AC3E}">
        <p14:creationId xmlns:p14="http://schemas.microsoft.com/office/powerpoint/2010/main" val="3362790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7B09-741D-1052-DE40-EBB2D9FCE116}"/>
              </a:ext>
            </a:extLst>
          </p:cNvPr>
          <p:cNvSpPr>
            <a:spLocks noGrp="1"/>
          </p:cNvSpPr>
          <p:nvPr>
            <p:ph type="title"/>
          </p:nvPr>
        </p:nvSpPr>
        <p:spPr/>
        <p:txBody>
          <a:bodyPr>
            <a:normAutofit fontScale="90000"/>
          </a:bodyPr>
          <a:lstStyle/>
          <a:p>
            <a:r>
              <a:rPr lang="en-US" dirty="0"/>
              <a:t>What does the evidence show? </a:t>
            </a:r>
            <a:endParaRPr lang="en-CA" dirty="0"/>
          </a:p>
        </p:txBody>
      </p:sp>
      <p:sp>
        <p:nvSpPr>
          <p:cNvPr id="3" name="Content Placeholder 2">
            <a:extLst>
              <a:ext uri="{FF2B5EF4-FFF2-40B4-BE49-F238E27FC236}">
                <a16:creationId xmlns:a16="http://schemas.microsoft.com/office/drawing/2014/main" id="{3ED804B3-DFC3-1CC7-566B-5465FA39BC51}"/>
              </a:ext>
            </a:extLst>
          </p:cNvPr>
          <p:cNvSpPr>
            <a:spLocks noGrp="1"/>
          </p:cNvSpPr>
          <p:nvPr>
            <p:ph idx="1"/>
          </p:nvPr>
        </p:nvSpPr>
        <p:spPr>
          <a:xfrm>
            <a:off x="226032" y="1243173"/>
            <a:ext cx="5573878" cy="5249702"/>
          </a:xfrm>
        </p:spPr>
        <p:txBody>
          <a:bodyPr>
            <a:normAutofit/>
          </a:bodyPr>
          <a:lstStyle/>
          <a:p>
            <a:pPr marL="457200" indent="-457200">
              <a:spcBef>
                <a:spcPts val="1800"/>
              </a:spcBef>
              <a:spcAft>
                <a:spcPts val="600"/>
              </a:spcAft>
              <a:buFont typeface="Wingdings" panose="05000000000000000000" pitchFamily="2" charset="2"/>
              <a:buChar char="v"/>
            </a:pPr>
            <a:r>
              <a:rPr lang="en-US" dirty="0"/>
              <a:t>Before Treaty 9 was signed, Treaty 9 First Nations exercised exclusive jurisdiction in Treaty 9 territory. </a:t>
            </a:r>
          </a:p>
          <a:p>
            <a:pPr marL="457200" indent="-457200">
              <a:spcBef>
                <a:spcPts val="1800"/>
              </a:spcBef>
              <a:spcAft>
                <a:spcPts val="600"/>
              </a:spcAft>
              <a:buFont typeface="Wingdings" panose="05000000000000000000" pitchFamily="2" charset="2"/>
              <a:buChar char="v"/>
            </a:pPr>
            <a:r>
              <a:rPr lang="en-US" dirty="0"/>
              <a:t>The Crown asserted sovereignty in Treaty 9 territory before the Treaty was signed, but this did not alter Treaty 9 First Nations’ jurisdiction. </a:t>
            </a:r>
          </a:p>
          <a:p>
            <a:pPr marL="457200" indent="-457200">
              <a:spcBef>
                <a:spcPts val="1800"/>
              </a:spcBef>
              <a:spcAft>
                <a:spcPts val="600"/>
              </a:spcAft>
              <a:buFont typeface="Wingdings" panose="05000000000000000000" pitchFamily="2" charset="2"/>
              <a:buChar char="v"/>
            </a:pPr>
            <a:r>
              <a:rPr lang="en-US" dirty="0"/>
              <a:t>Treaty 9 never gave exclusive jurisdiction to the Crown.</a:t>
            </a:r>
          </a:p>
          <a:p>
            <a:pPr marL="0" indent="0">
              <a:spcBef>
                <a:spcPts val="1800"/>
              </a:spcBef>
              <a:spcAft>
                <a:spcPts val="600"/>
              </a:spcAft>
              <a:buNone/>
            </a:pPr>
            <a:endParaRPr lang="en-US" dirty="0"/>
          </a:p>
          <a:p>
            <a:endParaRPr lang="en-CA" dirty="0"/>
          </a:p>
        </p:txBody>
      </p:sp>
      <p:pic>
        <p:nvPicPr>
          <p:cNvPr id="5" name="Picture 4">
            <a:extLst>
              <a:ext uri="{FF2B5EF4-FFF2-40B4-BE49-F238E27FC236}">
                <a16:creationId xmlns:a16="http://schemas.microsoft.com/office/drawing/2014/main" id="{25CBBF3F-7746-6F71-AD15-4DC8B0900362}"/>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6" name="TextBox 5">
            <a:extLst>
              <a:ext uri="{FF2B5EF4-FFF2-40B4-BE49-F238E27FC236}">
                <a16:creationId xmlns:a16="http://schemas.microsoft.com/office/drawing/2014/main" id="{EE2FDE78-E611-5FCE-B07A-D433E1198F7C}"/>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7" name="Slide Number Placeholder 7">
            <a:extLst>
              <a:ext uri="{FF2B5EF4-FFF2-40B4-BE49-F238E27FC236}">
                <a16:creationId xmlns:a16="http://schemas.microsoft.com/office/drawing/2014/main" id="{44EC1352-A576-61B4-D672-316626E5A360}"/>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10</a:t>
            </a:fld>
            <a:endParaRPr lang="en-CA" dirty="0"/>
          </a:p>
        </p:txBody>
      </p:sp>
      <p:pic>
        <p:nvPicPr>
          <p:cNvPr id="8" name="Picture 7">
            <a:extLst>
              <a:ext uri="{FF2B5EF4-FFF2-40B4-BE49-F238E27FC236}">
                <a16:creationId xmlns:a16="http://schemas.microsoft.com/office/drawing/2014/main" id="{FB1FC3F7-5FF2-5C37-00C4-A6B621B49DBF}"/>
              </a:ext>
            </a:extLst>
          </p:cNvPr>
          <p:cNvPicPr>
            <a:picLocks noChangeAspect="1"/>
          </p:cNvPicPr>
          <p:nvPr/>
        </p:nvPicPr>
        <p:blipFill>
          <a:blip r:embed="rId3"/>
          <a:stretch>
            <a:fillRect/>
          </a:stretch>
        </p:blipFill>
        <p:spPr>
          <a:xfrm>
            <a:off x="6496595" y="1874783"/>
            <a:ext cx="5121264" cy="2853072"/>
          </a:xfrm>
          <a:prstGeom prst="rect">
            <a:avLst/>
          </a:prstGeom>
        </p:spPr>
      </p:pic>
      <p:sp>
        <p:nvSpPr>
          <p:cNvPr id="9" name="TextBox 8">
            <a:extLst>
              <a:ext uri="{FF2B5EF4-FFF2-40B4-BE49-F238E27FC236}">
                <a16:creationId xmlns:a16="http://schemas.microsoft.com/office/drawing/2014/main" id="{F45F441A-DA04-B661-0620-B6A71CDFC154}"/>
              </a:ext>
            </a:extLst>
          </p:cNvPr>
          <p:cNvSpPr txBox="1"/>
          <p:nvPr/>
        </p:nvSpPr>
        <p:spPr>
          <a:xfrm>
            <a:off x="7249470" y="4785440"/>
            <a:ext cx="4368388" cy="369332"/>
          </a:xfrm>
          <a:prstGeom prst="rect">
            <a:avLst/>
          </a:prstGeom>
          <a:noFill/>
        </p:spPr>
        <p:txBody>
          <a:bodyPr wrap="square" rtlCol="0">
            <a:spAutoFit/>
          </a:bodyPr>
          <a:lstStyle/>
          <a:p>
            <a:r>
              <a:rPr lang="en-US" dirty="0"/>
              <a:t>Folks at Mattagami Post in 1905</a:t>
            </a:r>
          </a:p>
        </p:txBody>
      </p:sp>
    </p:spTree>
    <p:extLst>
      <p:ext uri="{BB962C8B-B14F-4D97-AF65-F5344CB8AC3E}">
        <p14:creationId xmlns:p14="http://schemas.microsoft.com/office/powerpoint/2010/main" val="276614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7B09-741D-1052-DE40-EBB2D9FCE116}"/>
              </a:ext>
            </a:extLst>
          </p:cNvPr>
          <p:cNvSpPr>
            <a:spLocks noGrp="1"/>
          </p:cNvSpPr>
          <p:nvPr>
            <p:ph type="title"/>
          </p:nvPr>
        </p:nvSpPr>
        <p:spPr/>
        <p:txBody>
          <a:bodyPr>
            <a:normAutofit fontScale="90000"/>
          </a:bodyPr>
          <a:lstStyle/>
          <a:p>
            <a:r>
              <a:rPr lang="en-US" dirty="0"/>
              <a:t>What does the evidence show? </a:t>
            </a:r>
            <a:endParaRPr lang="en-CA" dirty="0"/>
          </a:p>
        </p:txBody>
      </p:sp>
      <p:sp>
        <p:nvSpPr>
          <p:cNvPr id="3" name="Content Placeholder 2">
            <a:extLst>
              <a:ext uri="{FF2B5EF4-FFF2-40B4-BE49-F238E27FC236}">
                <a16:creationId xmlns:a16="http://schemas.microsoft.com/office/drawing/2014/main" id="{3ED804B3-DFC3-1CC7-566B-5465FA39BC51}"/>
              </a:ext>
            </a:extLst>
          </p:cNvPr>
          <p:cNvSpPr>
            <a:spLocks noGrp="1"/>
          </p:cNvSpPr>
          <p:nvPr>
            <p:ph idx="1"/>
          </p:nvPr>
        </p:nvSpPr>
        <p:spPr>
          <a:xfrm>
            <a:off x="226031" y="1243173"/>
            <a:ext cx="11815281" cy="5249702"/>
          </a:xfrm>
        </p:spPr>
        <p:txBody>
          <a:bodyPr>
            <a:normAutofit/>
          </a:bodyPr>
          <a:lstStyle/>
          <a:p>
            <a:pPr marL="457200" indent="-457200">
              <a:spcBef>
                <a:spcPts val="1800"/>
              </a:spcBef>
              <a:spcAft>
                <a:spcPts val="600"/>
              </a:spcAft>
              <a:buFont typeface="Wingdings" panose="05000000000000000000" pitchFamily="2" charset="2"/>
              <a:buChar char="v"/>
            </a:pPr>
            <a:r>
              <a:rPr lang="en-US" dirty="0"/>
              <a:t>Indigenous Signatories entered Treaty 9 to protect their Way of Life.</a:t>
            </a:r>
          </a:p>
          <a:p>
            <a:pPr marL="457200" indent="-457200">
              <a:spcBef>
                <a:spcPts val="1800"/>
              </a:spcBef>
              <a:spcAft>
                <a:spcPts val="600"/>
              </a:spcAft>
              <a:buFont typeface="Wingdings" panose="05000000000000000000" pitchFamily="2" charset="2"/>
              <a:buChar char="v"/>
            </a:pPr>
            <a:r>
              <a:rPr lang="en-US" dirty="0"/>
              <a:t>Indigenous Signatories never agreed to sign away their Way of Life or their decision-making authority over the Lands. Their laws and responsibilities would not have allowed them to do so.</a:t>
            </a:r>
          </a:p>
          <a:p>
            <a:pPr marL="457200" indent="-457200">
              <a:spcBef>
                <a:spcPts val="1800"/>
              </a:spcBef>
              <a:spcAft>
                <a:spcPts val="600"/>
              </a:spcAft>
              <a:buFont typeface="Wingdings" panose="05000000000000000000" pitchFamily="2" charset="2"/>
              <a:buChar char="v"/>
            </a:pPr>
            <a:r>
              <a:rPr lang="en-US" dirty="0"/>
              <a:t>Oral history emphasizes that the real Treaty protects Indigenous signatories’ Way of Life and Jurisdiction. </a:t>
            </a:r>
          </a:p>
          <a:p>
            <a:pPr marL="457200" indent="-457200">
              <a:spcBef>
                <a:spcPts val="1800"/>
              </a:spcBef>
              <a:spcAft>
                <a:spcPts val="600"/>
              </a:spcAft>
              <a:buFont typeface="Wingdings" panose="05000000000000000000" pitchFamily="2" charset="2"/>
              <a:buChar char="v"/>
            </a:pPr>
            <a:r>
              <a:rPr lang="en-US" dirty="0"/>
              <a:t>In particular, the Crown agreed that the Indigenous signatories could maintain their relationship with their territories - including rights to make decisions about them.</a:t>
            </a:r>
          </a:p>
          <a:p>
            <a:pPr marL="0" indent="0">
              <a:spcBef>
                <a:spcPts val="1800"/>
              </a:spcBef>
              <a:spcAft>
                <a:spcPts val="600"/>
              </a:spcAft>
              <a:buNone/>
            </a:pPr>
            <a:endParaRPr lang="en-US" dirty="0"/>
          </a:p>
          <a:p>
            <a:endParaRPr lang="en-CA" dirty="0"/>
          </a:p>
        </p:txBody>
      </p:sp>
      <p:pic>
        <p:nvPicPr>
          <p:cNvPr id="5" name="Picture 4">
            <a:extLst>
              <a:ext uri="{FF2B5EF4-FFF2-40B4-BE49-F238E27FC236}">
                <a16:creationId xmlns:a16="http://schemas.microsoft.com/office/drawing/2014/main" id="{25CBBF3F-7746-6F71-AD15-4DC8B0900362}"/>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6" name="TextBox 5">
            <a:extLst>
              <a:ext uri="{FF2B5EF4-FFF2-40B4-BE49-F238E27FC236}">
                <a16:creationId xmlns:a16="http://schemas.microsoft.com/office/drawing/2014/main" id="{EE2FDE78-E611-5FCE-B07A-D433E1198F7C}"/>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7" name="Slide Number Placeholder 7">
            <a:extLst>
              <a:ext uri="{FF2B5EF4-FFF2-40B4-BE49-F238E27FC236}">
                <a16:creationId xmlns:a16="http://schemas.microsoft.com/office/drawing/2014/main" id="{44EC1352-A576-61B4-D672-316626E5A360}"/>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11</a:t>
            </a:fld>
            <a:endParaRPr lang="en-CA" dirty="0"/>
          </a:p>
        </p:txBody>
      </p:sp>
    </p:spTree>
    <p:extLst>
      <p:ext uri="{BB962C8B-B14F-4D97-AF65-F5344CB8AC3E}">
        <p14:creationId xmlns:p14="http://schemas.microsoft.com/office/powerpoint/2010/main" val="76086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7B09-741D-1052-DE40-EBB2D9FCE116}"/>
              </a:ext>
            </a:extLst>
          </p:cNvPr>
          <p:cNvSpPr>
            <a:spLocks noGrp="1"/>
          </p:cNvSpPr>
          <p:nvPr>
            <p:ph type="title"/>
          </p:nvPr>
        </p:nvSpPr>
        <p:spPr/>
        <p:txBody>
          <a:bodyPr>
            <a:normAutofit fontScale="90000"/>
          </a:bodyPr>
          <a:lstStyle/>
          <a:p>
            <a:r>
              <a:rPr lang="en-US" dirty="0"/>
              <a:t>What does the evidence show? </a:t>
            </a:r>
            <a:endParaRPr lang="en-CA" dirty="0"/>
          </a:p>
        </p:txBody>
      </p:sp>
      <p:sp>
        <p:nvSpPr>
          <p:cNvPr id="3" name="Content Placeholder 2">
            <a:extLst>
              <a:ext uri="{FF2B5EF4-FFF2-40B4-BE49-F238E27FC236}">
                <a16:creationId xmlns:a16="http://schemas.microsoft.com/office/drawing/2014/main" id="{3ED804B3-DFC3-1CC7-566B-5465FA39BC51}"/>
              </a:ext>
            </a:extLst>
          </p:cNvPr>
          <p:cNvSpPr>
            <a:spLocks noGrp="1"/>
          </p:cNvSpPr>
          <p:nvPr>
            <p:ph idx="1"/>
          </p:nvPr>
        </p:nvSpPr>
        <p:spPr>
          <a:xfrm>
            <a:off x="339634" y="1243173"/>
            <a:ext cx="11321144" cy="4948621"/>
          </a:xfrm>
        </p:spPr>
        <p:txBody>
          <a:bodyPr>
            <a:normAutofit/>
          </a:bodyPr>
          <a:lstStyle/>
          <a:p>
            <a:pPr marL="457200" indent="-457200">
              <a:spcBef>
                <a:spcPts val="1800"/>
              </a:spcBef>
              <a:spcAft>
                <a:spcPts val="600"/>
              </a:spcAft>
              <a:buFont typeface="Wingdings" panose="05000000000000000000" pitchFamily="2" charset="2"/>
              <a:buChar char="v"/>
            </a:pPr>
            <a:r>
              <a:rPr lang="en-US" dirty="0"/>
              <a:t>Treaty 9 First Nations did not agree to cede, release, or surrender their jurisdiction. </a:t>
            </a:r>
          </a:p>
          <a:p>
            <a:pPr marL="457200" indent="-457200">
              <a:spcBef>
                <a:spcPts val="1800"/>
              </a:spcBef>
              <a:spcAft>
                <a:spcPts val="600"/>
              </a:spcAft>
              <a:buFont typeface="Wingdings" panose="05000000000000000000" pitchFamily="2" charset="2"/>
              <a:buChar char="v"/>
            </a:pPr>
            <a:r>
              <a:rPr lang="en-US" dirty="0"/>
              <a:t>Crown officials prepared the written text of Treaty 9 before meeting with Treaty 9 Nations and without their knowledge or consent.</a:t>
            </a:r>
          </a:p>
          <a:p>
            <a:pPr marL="457200" indent="-457200">
              <a:spcBef>
                <a:spcPts val="1800"/>
              </a:spcBef>
              <a:spcAft>
                <a:spcPts val="600"/>
              </a:spcAft>
              <a:buFont typeface="Wingdings" panose="05000000000000000000" pitchFamily="2" charset="2"/>
              <a:buChar char="v"/>
            </a:pPr>
            <a:r>
              <a:rPr lang="en-US" dirty="0"/>
              <a:t>Treaty Commissions did not explain or in most cases, even mention, the cede and surrender clause.</a:t>
            </a:r>
            <a:endParaRPr lang="en-US" u="sng" dirty="0"/>
          </a:p>
          <a:p>
            <a:pPr marL="457200" indent="-457200">
              <a:spcBef>
                <a:spcPts val="1800"/>
              </a:spcBef>
              <a:spcAft>
                <a:spcPts val="600"/>
              </a:spcAft>
              <a:buFont typeface="Wingdings" panose="05000000000000000000" pitchFamily="2" charset="2"/>
              <a:buChar char="v"/>
            </a:pPr>
            <a:r>
              <a:rPr lang="en-US" dirty="0"/>
              <a:t>The Treaty Commissioners did not explain the taking up clause or the Crown’s purported right to regulate the Indigenous signatories’ harvesting rights.</a:t>
            </a:r>
          </a:p>
          <a:p>
            <a:pPr marL="0" indent="0">
              <a:spcBef>
                <a:spcPts val="1800"/>
              </a:spcBef>
              <a:spcAft>
                <a:spcPts val="600"/>
              </a:spcAft>
              <a:buNone/>
            </a:pPr>
            <a:endParaRPr lang="en-US" dirty="0"/>
          </a:p>
          <a:p>
            <a:endParaRPr lang="en-CA" dirty="0"/>
          </a:p>
        </p:txBody>
      </p:sp>
      <p:pic>
        <p:nvPicPr>
          <p:cNvPr id="5" name="Picture 4">
            <a:extLst>
              <a:ext uri="{FF2B5EF4-FFF2-40B4-BE49-F238E27FC236}">
                <a16:creationId xmlns:a16="http://schemas.microsoft.com/office/drawing/2014/main" id="{44A40156-B1E0-7D98-2E23-92D0E17D05F5}"/>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6" name="TextBox 5">
            <a:extLst>
              <a:ext uri="{FF2B5EF4-FFF2-40B4-BE49-F238E27FC236}">
                <a16:creationId xmlns:a16="http://schemas.microsoft.com/office/drawing/2014/main" id="{A733A315-0B1D-2340-97BD-F668C0A5A536}"/>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7" name="Slide Number Placeholder 7">
            <a:extLst>
              <a:ext uri="{FF2B5EF4-FFF2-40B4-BE49-F238E27FC236}">
                <a16:creationId xmlns:a16="http://schemas.microsoft.com/office/drawing/2014/main" id="{37BD069F-E14E-0355-1A03-A13360E52A8F}"/>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12</a:t>
            </a:fld>
            <a:endParaRPr lang="en-CA" dirty="0"/>
          </a:p>
        </p:txBody>
      </p:sp>
    </p:spTree>
    <p:extLst>
      <p:ext uri="{BB962C8B-B14F-4D97-AF65-F5344CB8AC3E}">
        <p14:creationId xmlns:p14="http://schemas.microsoft.com/office/powerpoint/2010/main" val="34554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C05C-1AA2-C51A-9F6B-34574E8D8637}"/>
              </a:ext>
            </a:extLst>
          </p:cNvPr>
          <p:cNvSpPr>
            <a:spLocks noGrp="1"/>
          </p:cNvSpPr>
          <p:nvPr>
            <p:ph type="title"/>
          </p:nvPr>
        </p:nvSpPr>
        <p:spPr/>
        <p:txBody>
          <a:bodyPr>
            <a:normAutofit fontScale="90000"/>
          </a:bodyPr>
          <a:lstStyle/>
          <a:p>
            <a:r>
              <a:rPr lang="en-US" dirty="0"/>
              <a:t>What does the evidence show?</a:t>
            </a:r>
            <a:endParaRPr lang="en-CA" dirty="0"/>
          </a:p>
        </p:txBody>
      </p:sp>
      <p:sp>
        <p:nvSpPr>
          <p:cNvPr id="3" name="Content Placeholder 2">
            <a:extLst>
              <a:ext uri="{FF2B5EF4-FFF2-40B4-BE49-F238E27FC236}">
                <a16:creationId xmlns:a16="http://schemas.microsoft.com/office/drawing/2014/main" id="{DE6493EC-4781-F2C5-C74E-A717C2A8092C}"/>
              </a:ext>
            </a:extLst>
          </p:cNvPr>
          <p:cNvSpPr>
            <a:spLocks noGrp="1"/>
          </p:cNvSpPr>
          <p:nvPr>
            <p:ph idx="1"/>
          </p:nvPr>
        </p:nvSpPr>
        <p:spPr>
          <a:xfrm>
            <a:off x="226031" y="1422560"/>
            <a:ext cx="6400911" cy="4933790"/>
          </a:xfrm>
        </p:spPr>
        <p:txBody>
          <a:bodyPr>
            <a:normAutofit fontScale="70000" lnSpcReduction="20000"/>
          </a:bodyPr>
          <a:lstStyle/>
          <a:p>
            <a:pPr marL="457200" marR="457200" algn="just">
              <a:spcBef>
                <a:spcPts val="0"/>
              </a:spcBef>
              <a:spcAft>
                <a:spcPts val="1200"/>
              </a:spcAft>
            </a:pPr>
            <a:r>
              <a:rPr lang="en-CA" i="1" dirty="0">
                <a:effectLst/>
                <a:ea typeface="Times New Roman" panose="02020603050405020304" pitchFamily="18" charset="0"/>
              </a:rPr>
              <a:t>The sceptical band members had been told that by signing the treaty they were agreeing not to interfere with the whites who were coming into their country for a variety of reasons. </a:t>
            </a:r>
            <a:r>
              <a:rPr lang="en-CA" b="1" i="1" dirty="0">
                <a:effectLst/>
                <a:ea typeface="Times New Roman" panose="02020603050405020304" pitchFamily="18" charset="0"/>
              </a:rPr>
              <a:t>They do not seem to have been told that they were giving up all of their own rights to their traditional lands, with the exception of certain small “reserves”; that thenceforth they would have no say whatsoever in the management or development of those lands; that they would be prevented from hunting, fishing and trapping on any particular areas occupied by whites; or that their hunting, fishing and trapping could be regulated by government as it saw fit. Yet the text of the treaty states that the Indian people had thereby ceded ‘all their rights, titles and privileges whatsoever’ to the lands in questions.</a:t>
            </a:r>
            <a:endParaRPr lang="en-US" b="1" i="1" dirty="0">
              <a:effectLst/>
              <a:ea typeface="Times New Roman" panose="02020603050405020304" pitchFamily="18" charset="0"/>
            </a:endParaRPr>
          </a:p>
          <a:p>
            <a:pPr marL="0" marR="0" algn="just">
              <a:spcBef>
                <a:spcPts val="0"/>
              </a:spcBef>
              <a:spcAft>
                <a:spcPts val="0"/>
              </a:spcAft>
            </a:pPr>
            <a:r>
              <a:rPr lang="en-CA" sz="2000" dirty="0">
                <a:effectLst/>
                <a:ea typeface="Times New Roman" panose="02020603050405020304" pitchFamily="18" charset="0"/>
              </a:rPr>
              <a:t>Morrison, </a:t>
            </a:r>
            <a:r>
              <a:rPr lang="en-CA" sz="2000" i="1" dirty="0">
                <a:effectLst/>
                <a:ea typeface="Times New Roman" panose="02020603050405020304" pitchFamily="18" charset="0"/>
              </a:rPr>
              <a:t>Treaty Research Report: Treaty No. ( (1905-1906), </a:t>
            </a:r>
            <a:r>
              <a:rPr lang="en-CA" sz="2000" dirty="0">
                <a:effectLst/>
                <a:ea typeface="Times New Roman" panose="02020603050405020304" pitchFamily="18" charset="0"/>
              </a:rPr>
              <a:t>Treaties and Historical Research Centre, Indian and Northern Affairs Canada (1986) at PDF </a:t>
            </a:r>
            <a:r>
              <a:rPr lang="en-CA" sz="2000" dirty="0">
                <a:effectLst/>
                <a:latin typeface="Times New Roman" panose="02020603050405020304" pitchFamily="18" charset="0"/>
                <a:ea typeface="Times New Roman" panose="02020603050405020304" pitchFamily="18" charset="0"/>
              </a:rPr>
              <a:t>page 37-38.</a:t>
            </a:r>
            <a:endParaRPr lang="en-US" sz="2000" dirty="0">
              <a:effectLst/>
              <a:latin typeface="Times New Roman" panose="02020603050405020304" pitchFamily="18" charset="0"/>
              <a:ea typeface="Times New Roman" panose="02020603050405020304" pitchFamily="18" charset="0"/>
            </a:endParaRPr>
          </a:p>
          <a:p>
            <a:endParaRPr lang="en-CA" dirty="0"/>
          </a:p>
        </p:txBody>
      </p:sp>
      <p:pic>
        <p:nvPicPr>
          <p:cNvPr id="5" name="Picture 4">
            <a:extLst>
              <a:ext uri="{FF2B5EF4-FFF2-40B4-BE49-F238E27FC236}">
                <a16:creationId xmlns:a16="http://schemas.microsoft.com/office/drawing/2014/main" id="{8AB5F9C7-0A1D-4DB3-78FB-049444C3FE45}"/>
              </a:ext>
            </a:extLst>
          </p:cNvPr>
          <p:cNvPicPr>
            <a:picLocks noChangeAspect="1"/>
          </p:cNvPicPr>
          <p:nvPr/>
        </p:nvPicPr>
        <p:blipFill>
          <a:blip r:embed="rId2"/>
          <a:stretch>
            <a:fillRect/>
          </a:stretch>
        </p:blipFill>
        <p:spPr>
          <a:xfrm>
            <a:off x="7522985" y="1243173"/>
            <a:ext cx="3871296" cy="4608975"/>
          </a:xfrm>
          <a:prstGeom prst="rect">
            <a:avLst/>
          </a:prstGeom>
        </p:spPr>
      </p:pic>
      <p:sp>
        <p:nvSpPr>
          <p:cNvPr id="7" name="TextBox 6">
            <a:extLst>
              <a:ext uri="{FF2B5EF4-FFF2-40B4-BE49-F238E27FC236}">
                <a16:creationId xmlns:a16="http://schemas.microsoft.com/office/drawing/2014/main" id="{B712DF8D-C501-127A-B2DE-B5806F59E5CA}"/>
              </a:ext>
            </a:extLst>
          </p:cNvPr>
          <p:cNvSpPr txBox="1"/>
          <p:nvPr/>
        </p:nvSpPr>
        <p:spPr>
          <a:xfrm>
            <a:off x="7736681" y="5992297"/>
            <a:ext cx="3657600" cy="369332"/>
          </a:xfrm>
          <a:prstGeom prst="rect">
            <a:avLst/>
          </a:prstGeom>
          <a:noFill/>
        </p:spPr>
        <p:txBody>
          <a:bodyPr wrap="square" rtlCol="0">
            <a:spAutoFit/>
          </a:bodyPr>
          <a:lstStyle/>
          <a:p>
            <a:r>
              <a:rPr lang="en-US" dirty="0"/>
              <a:t>Jackson Beardy “Red Bear” (1979)</a:t>
            </a:r>
          </a:p>
        </p:txBody>
      </p:sp>
      <p:pic>
        <p:nvPicPr>
          <p:cNvPr id="6" name="Picture 5">
            <a:extLst>
              <a:ext uri="{FF2B5EF4-FFF2-40B4-BE49-F238E27FC236}">
                <a16:creationId xmlns:a16="http://schemas.microsoft.com/office/drawing/2014/main" id="{6A79FA34-C7E2-D990-7712-590E9DA0A47B}"/>
              </a:ext>
            </a:extLst>
          </p:cNvPr>
          <p:cNvPicPr>
            <a:picLocks noChangeAspect="1"/>
          </p:cNvPicPr>
          <p:nvPr/>
        </p:nvPicPr>
        <p:blipFill>
          <a:blip r:embed="rId3"/>
          <a:stretch>
            <a:fillRect/>
          </a:stretch>
        </p:blipFill>
        <p:spPr>
          <a:xfrm>
            <a:off x="10637628" y="6384631"/>
            <a:ext cx="703583" cy="216487"/>
          </a:xfrm>
          <a:prstGeom prst="rect">
            <a:avLst/>
          </a:prstGeom>
        </p:spPr>
      </p:pic>
      <p:sp>
        <p:nvSpPr>
          <p:cNvPr id="8" name="TextBox 7">
            <a:extLst>
              <a:ext uri="{FF2B5EF4-FFF2-40B4-BE49-F238E27FC236}">
                <a16:creationId xmlns:a16="http://schemas.microsoft.com/office/drawing/2014/main" id="{804C251B-5A50-C5CA-89B6-D76347F4E423}"/>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9" name="Slide Number Placeholder 7">
            <a:extLst>
              <a:ext uri="{FF2B5EF4-FFF2-40B4-BE49-F238E27FC236}">
                <a16:creationId xmlns:a16="http://schemas.microsoft.com/office/drawing/2014/main" id="{B773008A-7000-4D5F-3875-1D41C6EE1524}"/>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13</a:t>
            </a:fld>
            <a:endParaRPr lang="en-CA" dirty="0"/>
          </a:p>
        </p:txBody>
      </p:sp>
    </p:spTree>
    <p:extLst>
      <p:ext uri="{BB962C8B-B14F-4D97-AF65-F5344CB8AC3E}">
        <p14:creationId xmlns:p14="http://schemas.microsoft.com/office/powerpoint/2010/main" val="210559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7B09-741D-1052-DE40-EBB2D9FCE116}"/>
              </a:ext>
            </a:extLst>
          </p:cNvPr>
          <p:cNvSpPr>
            <a:spLocks noGrp="1"/>
          </p:cNvSpPr>
          <p:nvPr>
            <p:ph type="title"/>
          </p:nvPr>
        </p:nvSpPr>
        <p:spPr/>
        <p:txBody>
          <a:bodyPr>
            <a:normAutofit fontScale="90000"/>
          </a:bodyPr>
          <a:lstStyle/>
          <a:p>
            <a:r>
              <a:rPr lang="en-US" dirty="0"/>
              <a:t>What does the evidence show? </a:t>
            </a:r>
            <a:endParaRPr lang="en-CA" dirty="0"/>
          </a:p>
        </p:txBody>
      </p:sp>
      <p:sp>
        <p:nvSpPr>
          <p:cNvPr id="3" name="Content Placeholder 2">
            <a:extLst>
              <a:ext uri="{FF2B5EF4-FFF2-40B4-BE49-F238E27FC236}">
                <a16:creationId xmlns:a16="http://schemas.microsoft.com/office/drawing/2014/main" id="{3ED804B3-DFC3-1CC7-566B-5465FA39BC51}"/>
              </a:ext>
            </a:extLst>
          </p:cNvPr>
          <p:cNvSpPr>
            <a:spLocks noGrp="1"/>
          </p:cNvSpPr>
          <p:nvPr>
            <p:ph idx="1"/>
          </p:nvPr>
        </p:nvSpPr>
        <p:spPr>
          <a:xfrm>
            <a:off x="226031" y="1243173"/>
            <a:ext cx="11815281" cy="4399981"/>
          </a:xfrm>
        </p:spPr>
        <p:txBody>
          <a:bodyPr>
            <a:normAutofit lnSpcReduction="10000"/>
          </a:bodyPr>
          <a:lstStyle/>
          <a:p>
            <a:pPr marL="457200" indent="-457200">
              <a:spcBef>
                <a:spcPts val="1800"/>
              </a:spcBef>
              <a:spcAft>
                <a:spcPts val="600"/>
              </a:spcAft>
              <a:buFont typeface="Wingdings" panose="05000000000000000000" pitchFamily="2" charset="2"/>
              <a:buChar char="v"/>
            </a:pPr>
            <a:r>
              <a:rPr lang="en-US" dirty="0"/>
              <a:t>The Indigenous Signatories likely contemplated that the Crown would undertake some governance, which would guard against incursions into the Treaty 9 Nations’ Way of Life. </a:t>
            </a:r>
          </a:p>
          <a:p>
            <a:pPr marL="457200" indent="-457200">
              <a:spcBef>
                <a:spcPts val="1800"/>
              </a:spcBef>
              <a:spcAft>
                <a:spcPts val="600"/>
              </a:spcAft>
              <a:buFont typeface="Wingdings" panose="05000000000000000000" pitchFamily="2" charset="2"/>
              <a:buChar char="v"/>
            </a:pPr>
            <a:r>
              <a:rPr lang="en-US" dirty="0"/>
              <a:t>They also likely understood that white people would be able to enter their lands, except for reserves, that they must obey the law, and that the Crown would play a role in taking care of their lands.  </a:t>
            </a:r>
          </a:p>
          <a:p>
            <a:pPr marL="457200" indent="-457200">
              <a:spcBef>
                <a:spcPts val="1800"/>
              </a:spcBef>
              <a:spcAft>
                <a:spcPts val="600"/>
              </a:spcAft>
              <a:buFont typeface="Wingdings" panose="05000000000000000000" pitchFamily="2" charset="2"/>
              <a:buChar char="v"/>
            </a:pPr>
            <a:r>
              <a:rPr lang="en-US" dirty="0"/>
              <a:t>But this did not mean Crown would be “boss” of the territory.</a:t>
            </a:r>
          </a:p>
          <a:p>
            <a:pPr marL="457200" indent="-457200">
              <a:spcBef>
                <a:spcPts val="1800"/>
              </a:spcBef>
              <a:spcAft>
                <a:spcPts val="600"/>
              </a:spcAft>
              <a:buFont typeface="Wingdings" panose="05000000000000000000" pitchFamily="2" charset="2"/>
              <a:buChar char="v"/>
            </a:pPr>
            <a:r>
              <a:rPr lang="en-US" dirty="0"/>
              <a:t>The real Treaty guarantees co-jurisdiction between Treaty 9 First Nations and the Crown. </a:t>
            </a:r>
          </a:p>
          <a:p>
            <a:endParaRPr lang="en-CA" dirty="0"/>
          </a:p>
        </p:txBody>
      </p:sp>
      <p:pic>
        <p:nvPicPr>
          <p:cNvPr id="6" name="Picture 5">
            <a:extLst>
              <a:ext uri="{FF2B5EF4-FFF2-40B4-BE49-F238E27FC236}">
                <a16:creationId xmlns:a16="http://schemas.microsoft.com/office/drawing/2014/main" id="{8707FB8D-CDDA-3D89-8803-AB933860C227}"/>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8" name="TextBox 7">
            <a:extLst>
              <a:ext uri="{FF2B5EF4-FFF2-40B4-BE49-F238E27FC236}">
                <a16:creationId xmlns:a16="http://schemas.microsoft.com/office/drawing/2014/main" id="{DD060C61-448A-81CA-72E9-D0E269428EAD}"/>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9" name="Slide Number Placeholder 7">
            <a:extLst>
              <a:ext uri="{FF2B5EF4-FFF2-40B4-BE49-F238E27FC236}">
                <a16:creationId xmlns:a16="http://schemas.microsoft.com/office/drawing/2014/main" id="{4CF56E0B-9B67-A1DB-7F86-B034F24C7171}"/>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14</a:t>
            </a:fld>
            <a:endParaRPr lang="en-CA" dirty="0"/>
          </a:p>
        </p:txBody>
      </p:sp>
    </p:spTree>
    <p:extLst>
      <p:ext uri="{BB962C8B-B14F-4D97-AF65-F5344CB8AC3E}">
        <p14:creationId xmlns:p14="http://schemas.microsoft.com/office/powerpoint/2010/main" val="2893458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E1CA-97D4-4D02-BB56-BAF91CB2FA49}"/>
              </a:ext>
            </a:extLst>
          </p:cNvPr>
          <p:cNvSpPr>
            <a:spLocks noGrp="1"/>
          </p:cNvSpPr>
          <p:nvPr>
            <p:ph type="title"/>
          </p:nvPr>
        </p:nvSpPr>
        <p:spPr/>
        <p:txBody>
          <a:bodyPr/>
          <a:lstStyle/>
          <a:p>
            <a:pPr algn="ctr"/>
            <a:r>
              <a:rPr lang="en-CA" dirty="0"/>
              <a:t>What does the case ask for?</a:t>
            </a:r>
          </a:p>
        </p:txBody>
      </p:sp>
      <p:sp>
        <p:nvSpPr>
          <p:cNvPr id="4" name="Text Placeholder 2">
            <a:extLst>
              <a:ext uri="{FF2B5EF4-FFF2-40B4-BE49-F238E27FC236}">
                <a16:creationId xmlns:a16="http://schemas.microsoft.com/office/drawing/2014/main" id="{FC43F2AA-C1EB-41E1-BBFB-48AF42CCC6B1}"/>
              </a:ext>
            </a:extLst>
          </p:cNvPr>
          <p:cNvSpPr txBox="1">
            <a:spLocks/>
          </p:cNvSpPr>
          <p:nvPr/>
        </p:nvSpPr>
        <p:spPr>
          <a:xfrm>
            <a:off x="5999751" y="3729518"/>
            <a:ext cx="5044968" cy="2465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63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FAC6-D1AE-57A6-8B57-7B661F980212}"/>
              </a:ext>
            </a:extLst>
          </p:cNvPr>
          <p:cNvSpPr>
            <a:spLocks noGrp="1"/>
          </p:cNvSpPr>
          <p:nvPr>
            <p:ph type="title"/>
          </p:nvPr>
        </p:nvSpPr>
        <p:spPr/>
        <p:txBody>
          <a:bodyPr>
            <a:normAutofit fontScale="90000"/>
          </a:bodyPr>
          <a:lstStyle/>
          <a:p>
            <a:r>
              <a:rPr lang="en-CA" dirty="0"/>
              <a:t>Best Outcome: Negotiated Co-jurisdiction Regime</a:t>
            </a:r>
          </a:p>
        </p:txBody>
      </p:sp>
      <p:sp>
        <p:nvSpPr>
          <p:cNvPr id="3" name="Content Placeholder 2">
            <a:extLst>
              <a:ext uri="{FF2B5EF4-FFF2-40B4-BE49-F238E27FC236}">
                <a16:creationId xmlns:a16="http://schemas.microsoft.com/office/drawing/2014/main" id="{6DC274C5-1D7C-2761-AFF7-C60313619BAD}"/>
              </a:ext>
            </a:extLst>
          </p:cNvPr>
          <p:cNvSpPr>
            <a:spLocks noGrp="1"/>
          </p:cNvSpPr>
          <p:nvPr>
            <p:ph idx="1"/>
          </p:nvPr>
        </p:nvSpPr>
        <p:spPr>
          <a:xfrm>
            <a:off x="226031" y="1419594"/>
            <a:ext cx="7341096" cy="5301881"/>
          </a:xfrm>
        </p:spPr>
        <p:txBody>
          <a:bodyPr>
            <a:normAutofit/>
          </a:bodyPr>
          <a:lstStyle/>
          <a:p>
            <a:r>
              <a:rPr lang="en-US" sz="2400" dirty="0"/>
              <a:t>We will fight this in court if we must, but Canada and Ontario know there are problems with how Treaty 9 was negotiated. </a:t>
            </a:r>
          </a:p>
          <a:p>
            <a:r>
              <a:rPr lang="en-US" sz="2400" dirty="0"/>
              <a:t>We hope the court case will push them to </a:t>
            </a:r>
            <a:r>
              <a:rPr lang="en-US" sz="2400" b="1" dirty="0"/>
              <a:t>negotiate a co-jurisdiction (shared decision-making) regime. </a:t>
            </a:r>
            <a:r>
              <a:rPr lang="en-US" sz="2400" dirty="0"/>
              <a:t>The goal is to work out how decision-making is shared through negotiations.</a:t>
            </a:r>
          </a:p>
          <a:p>
            <a:r>
              <a:rPr lang="en-US" sz="2400" dirty="0">
                <a:effectLst/>
                <a:ea typeface="Times New Roman" panose="02020603050405020304" pitchFamily="18" charset="0"/>
              </a:rPr>
              <a:t>The regime would establish who gives consent in certain circumstances, which processes are used to obtain this consent, and how disputes are resolved when impasses arise (e.g., an independent dispute resolution mechanism similar to other bilateral or multilateral treaties).</a:t>
            </a:r>
            <a:endParaRPr lang="en-CA" sz="2400" dirty="0"/>
          </a:p>
        </p:txBody>
      </p:sp>
      <p:pic>
        <p:nvPicPr>
          <p:cNvPr id="6" name="Picture 5">
            <a:extLst>
              <a:ext uri="{FF2B5EF4-FFF2-40B4-BE49-F238E27FC236}">
                <a16:creationId xmlns:a16="http://schemas.microsoft.com/office/drawing/2014/main" id="{33F747F3-3ADF-1687-8760-ADBEE6BC284A}"/>
              </a:ext>
            </a:extLst>
          </p:cNvPr>
          <p:cNvPicPr>
            <a:picLocks noChangeAspect="1"/>
          </p:cNvPicPr>
          <p:nvPr/>
        </p:nvPicPr>
        <p:blipFill>
          <a:blip r:embed="rId2"/>
          <a:stretch>
            <a:fillRect/>
          </a:stretch>
        </p:blipFill>
        <p:spPr>
          <a:xfrm>
            <a:off x="8252434" y="1419594"/>
            <a:ext cx="3182388" cy="4797968"/>
          </a:xfrm>
          <a:prstGeom prst="rect">
            <a:avLst/>
          </a:prstGeom>
        </p:spPr>
      </p:pic>
      <p:pic>
        <p:nvPicPr>
          <p:cNvPr id="5" name="Picture 4">
            <a:extLst>
              <a:ext uri="{FF2B5EF4-FFF2-40B4-BE49-F238E27FC236}">
                <a16:creationId xmlns:a16="http://schemas.microsoft.com/office/drawing/2014/main" id="{59C96B0B-8C7B-5B42-AA98-800D0C3AF93F}"/>
              </a:ext>
            </a:extLst>
          </p:cNvPr>
          <p:cNvPicPr>
            <a:picLocks noChangeAspect="1"/>
          </p:cNvPicPr>
          <p:nvPr/>
        </p:nvPicPr>
        <p:blipFill>
          <a:blip r:embed="rId3"/>
          <a:stretch>
            <a:fillRect/>
          </a:stretch>
        </p:blipFill>
        <p:spPr>
          <a:xfrm>
            <a:off x="10637628" y="6384631"/>
            <a:ext cx="703583" cy="216487"/>
          </a:xfrm>
          <a:prstGeom prst="rect">
            <a:avLst/>
          </a:prstGeom>
        </p:spPr>
      </p:pic>
      <p:sp>
        <p:nvSpPr>
          <p:cNvPr id="7" name="TextBox 6">
            <a:extLst>
              <a:ext uri="{FF2B5EF4-FFF2-40B4-BE49-F238E27FC236}">
                <a16:creationId xmlns:a16="http://schemas.microsoft.com/office/drawing/2014/main" id="{4EDF8300-17AD-939F-8765-290FFB1C5D51}"/>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8" name="Slide Number Placeholder 7">
            <a:extLst>
              <a:ext uri="{FF2B5EF4-FFF2-40B4-BE49-F238E27FC236}">
                <a16:creationId xmlns:a16="http://schemas.microsoft.com/office/drawing/2014/main" id="{9FAD72AD-02E9-1F96-FAED-878E362A704B}"/>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16</a:t>
            </a:fld>
            <a:endParaRPr lang="en-CA" dirty="0"/>
          </a:p>
        </p:txBody>
      </p:sp>
    </p:spTree>
    <p:extLst>
      <p:ext uri="{BB962C8B-B14F-4D97-AF65-F5344CB8AC3E}">
        <p14:creationId xmlns:p14="http://schemas.microsoft.com/office/powerpoint/2010/main" val="15685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FAC6-D1AE-57A6-8B57-7B661F980212}"/>
              </a:ext>
            </a:extLst>
          </p:cNvPr>
          <p:cNvSpPr>
            <a:spLocks noGrp="1"/>
          </p:cNvSpPr>
          <p:nvPr>
            <p:ph type="title"/>
          </p:nvPr>
        </p:nvSpPr>
        <p:spPr/>
        <p:txBody>
          <a:bodyPr>
            <a:normAutofit fontScale="90000"/>
          </a:bodyPr>
          <a:lstStyle/>
          <a:p>
            <a:r>
              <a:rPr lang="en-CA" dirty="0"/>
              <a:t>Court Imposed Remedies</a:t>
            </a:r>
          </a:p>
        </p:txBody>
      </p:sp>
      <p:sp>
        <p:nvSpPr>
          <p:cNvPr id="3" name="Content Placeholder 2">
            <a:extLst>
              <a:ext uri="{FF2B5EF4-FFF2-40B4-BE49-F238E27FC236}">
                <a16:creationId xmlns:a16="http://schemas.microsoft.com/office/drawing/2014/main" id="{6DC274C5-1D7C-2761-AFF7-C60313619BAD}"/>
              </a:ext>
            </a:extLst>
          </p:cNvPr>
          <p:cNvSpPr>
            <a:spLocks noGrp="1"/>
          </p:cNvSpPr>
          <p:nvPr>
            <p:ph idx="1"/>
          </p:nvPr>
        </p:nvSpPr>
        <p:spPr>
          <a:xfrm>
            <a:off x="226031" y="1243173"/>
            <a:ext cx="11625074" cy="5141458"/>
          </a:xfrm>
        </p:spPr>
        <p:txBody>
          <a:bodyPr>
            <a:normAutofit fontScale="92500" lnSpcReduction="10000"/>
          </a:bodyPr>
          <a:lstStyle/>
          <a:p>
            <a:pPr algn="l" rtl="0" fontAlgn="base">
              <a:buFont typeface="Arial" panose="020B0604020202020204" pitchFamily="34" charset="0"/>
              <a:buChar char="•"/>
            </a:pPr>
            <a:r>
              <a:rPr lang="en-US" sz="2400" b="1" dirty="0"/>
              <a:t>Declarations</a:t>
            </a:r>
            <a:r>
              <a:rPr lang="en-US" sz="2400" dirty="0"/>
              <a:t> that: </a:t>
            </a:r>
          </a:p>
          <a:p>
            <a:pPr marL="914400" lvl="1" indent="-457200" fontAlgn="base">
              <a:buFont typeface="+mj-lt"/>
              <a:buAutoNum type="alphaLcParenR"/>
            </a:pPr>
            <a:r>
              <a:rPr lang="en-US" sz="2000" dirty="0"/>
              <a:t>The plaintiffs have jurisdiction (decision-making power) over Treaty 9 Territory; </a:t>
            </a:r>
          </a:p>
          <a:p>
            <a:pPr marL="914400" lvl="1" indent="-457200" fontAlgn="base">
              <a:buFont typeface="+mj-lt"/>
              <a:buAutoNum type="alphaLcParenR"/>
            </a:pPr>
            <a:r>
              <a:rPr lang="en-US" sz="2000" dirty="0"/>
              <a:t>Treaty 9 confirms that the plaintiffs’ Way of Life, including jurisdiction, is to continue without interference;</a:t>
            </a:r>
          </a:p>
          <a:p>
            <a:pPr marL="914400" lvl="1" indent="-457200" fontAlgn="base">
              <a:buFont typeface="+mj-lt"/>
              <a:buAutoNum type="alphaLcParenR"/>
            </a:pPr>
            <a:r>
              <a:rPr lang="en-US" sz="2000" dirty="0"/>
              <a:t>In the alternative to (b), the “cede, release, and surrender clause” does not affect the plaintiffs’ jurisdiction; </a:t>
            </a:r>
          </a:p>
          <a:p>
            <a:pPr marL="914400" lvl="1" indent="-457200" fontAlgn="base">
              <a:buFont typeface="+mj-lt"/>
              <a:buAutoNum type="alphaLcParenR"/>
            </a:pPr>
            <a:r>
              <a:rPr lang="en-US" sz="2000" dirty="0"/>
              <a:t>Treaty 9 did not cede, release, or surrender jurisdiction – it resulted in co-jurisdiction, the nature of which is to be negotiated in accordance with the Crown’s duty to negotiate in good faith; </a:t>
            </a:r>
          </a:p>
          <a:p>
            <a:pPr marL="914400" lvl="1" indent="-457200" fontAlgn="base">
              <a:buFont typeface="+mj-lt"/>
              <a:buAutoNum type="alphaLcParenR"/>
            </a:pPr>
            <a:r>
              <a:rPr lang="en-US" sz="2000" dirty="0"/>
              <a:t>The Crown has breached the Treaty by regulating Treaty 9 territory without the plaintiffs’ consent; </a:t>
            </a:r>
          </a:p>
          <a:p>
            <a:pPr marL="914400" lvl="1" indent="-457200" fontAlgn="base">
              <a:buFont typeface="+mj-lt"/>
              <a:buAutoNum type="alphaLcParenR"/>
            </a:pPr>
            <a:r>
              <a:rPr lang="en-US" sz="2000" dirty="0"/>
              <a:t>The Crown has and will continue to unjustifiably infringe the plaintiffs’ treaty rights by regulating Treaty 9 territory without their consent;</a:t>
            </a:r>
          </a:p>
          <a:p>
            <a:pPr marL="914400" lvl="1" indent="-457200" fontAlgn="base">
              <a:buFont typeface="+mj-lt"/>
              <a:buAutoNum type="alphaLcParenR"/>
            </a:pPr>
            <a:r>
              <a:rPr lang="en-US" sz="2000" b="0" i="0" dirty="0">
                <a:effectLst/>
              </a:rPr>
              <a:t>the Crown has breached its constitutional duties to protect the plaintiffs’ Treaty Rights by regulating the land without the Plaintiffs’ consent;</a:t>
            </a:r>
          </a:p>
          <a:p>
            <a:pPr marL="914400" lvl="1" indent="-457200" fontAlgn="base">
              <a:buFont typeface="+mj-lt"/>
              <a:buAutoNum type="alphaLcParenR"/>
            </a:pPr>
            <a:r>
              <a:rPr lang="en-US" sz="2000" b="0" i="0" dirty="0">
                <a:effectLst/>
              </a:rPr>
              <a:t>by regulating the land without the Plaintiffs’ consent, the Crown has failed to act </a:t>
            </a:r>
            <a:r>
              <a:rPr lang="en-US" sz="2000" b="0" i="0" dirty="0" err="1">
                <a:effectLst/>
              </a:rPr>
              <a:t>honourably</a:t>
            </a:r>
            <a:r>
              <a:rPr lang="en-US" sz="2000" b="0" i="0" dirty="0">
                <a:effectLst/>
              </a:rPr>
              <a:t>;</a:t>
            </a:r>
          </a:p>
          <a:p>
            <a:pPr marL="914400" lvl="1" indent="-457200" fontAlgn="base">
              <a:buFont typeface="+mj-lt"/>
              <a:buAutoNum type="alphaLcParenR"/>
            </a:pPr>
            <a:r>
              <a:rPr lang="en-US" sz="2000" b="0" i="0" dirty="0">
                <a:effectLst/>
              </a:rPr>
              <a:t>after the statement of claim is filed, permits, approvals, or other authorizations granted by Canada and Ontario that regulate the land without the plaintiffs’ consent unjustifiably infringe the plaintiffs’ jurisdiction and are of no force or effect;</a:t>
            </a:r>
          </a:p>
          <a:p>
            <a:pPr marL="914400" lvl="1" indent="-457200" fontAlgn="base">
              <a:buFont typeface="+mj-lt"/>
              <a:buAutoNum type="alphaLcParenR"/>
            </a:pPr>
            <a:r>
              <a:rPr lang="en-US" sz="2000" dirty="0"/>
              <a:t>various provincial and federal legislation purporting to regulate the land is of no force and effect; </a:t>
            </a:r>
            <a:r>
              <a:rPr lang="en-US" sz="2000" b="0" i="0" dirty="0">
                <a:effectLst/>
              </a:rPr>
              <a:t> </a:t>
            </a:r>
          </a:p>
          <a:p>
            <a:pPr marL="914400" lvl="1" indent="-457200" fontAlgn="base">
              <a:buFont typeface="+mj-lt"/>
              <a:buAutoNum type="alphaLcParenR"/>
            </a:pPr>
            <a:r>
              <a:rPr lang="en-US" sz="2000" dirty="0"/>
              <a:t>declarations (</a:t>
            </a:r>
            <a:r>
              <a:rPr lang="en-US" sz="2000" dirty="0" err="1"/>
              <a:t>i</a:t>
            </a:r>
            <a:r>
              <a:rPr lang="en-US" sz="2000" dirty="0"/>
              <a:t>) and (j) are suspended for no more than five years for the parties to negotiate a co-jurisdiction regime.</a:t>
            </a:r>
            <a:endParaRPr lang="en-US" sz="2000" b="0" i="0" dirty="0">
              <a:effectLst/>
            </a:endParaRPr>
          </a:p>
          <a:p>
            <a:pPr marL="914400" lvl="1" indent="-457200" fontAlgn="base">
              <a:buFont typeface="+mj-lt"/>
              <a:buAutoNum type="alphaLcParenR"/>
            </a:pPr>
            <a:endParaRPr lang="en-US" sz="2000" dirty="0"/>
          </a:p>
          <a:p>
            <a:pPr marL="0" indent="0" algn="l" rtl="0" fontAlgn="base">
              <a:buNone/>
            </a:pPr>
            <a:endParaRPr lang="en-US" sz="2400" b="0" i="0" dirty="0">
              <a:effectLst/>
            </a:endParaRPr>
          </a:p>
          <a:p>
            <a:pPr marL="0" indent="0">
              <a:buNone/>
            </a:pPr>
            <a:endParaRPr lang="en-CA" dirty="0"/>
          </a:p>
        </p:txBody>
      </p:sp>
      <p:pic>
        <p:nvPicPr>
          <p:cNvPr id="5" name="Picture 4">
            <a:extLst>
              <a:ext uri="{FF2B5EF4-FFF2-40B4-BE49-F238E27FC236}">
                <a16:creationId xmlns:a16="http://schemas.microsoft.com/office/drawing/2014/main" id="{03A2FEA1-F97B-3AEC-1C98-FE94D8421372}"/>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7" name="TextBox 6">
            <a:extLst>
              <a:ext uri="{FF2B5EF4-FFF2-40B4-BE49-F238E27FC236}">
                <a16:creationId xmlns:a16="http://schemas.microsoft.com/office/drawing/2014/main" id="{5A58D019-156C-77B3-2282-1D663A1ECEE5}"/>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8" name="Slide Number Placeholder 7">
            <a:extLst>
              <a:ext uri="{FF2B5EF4-FFF2-40B4-BE49-F238E27FC236}">
                <a16:creationId xmlns:a16="http://schemas.microsoft.com/office/drawing/2014/main" id="{E6D04671-26F0-8B01-A4FD-4884CE048EA3}"/>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17</a:t>
            </a:fld>
            <a:endParaRPr lang="en-CA" dirty="0"/>
          </a:p>
        </p:txBody>
      </p:sp>
    </p:spTree>
    <p:extLst>
      <p:ext uri="{BB962C8B-B14F-4D97-AF65-F5344CB8AC3E}">
        <p14:creationId xmlns:p14="http://schemas.microsoft.com/office/powerpoint/2010/main" val="325448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FAC6-D1AE-57A6-8B57-7B661F980212}"/>
              </a:ext>
            </a:extLst>
          </p:cNvPr>
          <p:cNvSpPr>
            <a:spLocks noGrp="1"/>
          </p:cNvSpPr>
          <p:nvPr>
            <p:ph type="title"/>
          </p:nvPr>
        </p:nvSpPr>
        <p:spPr/>
        <p:txBody>
          <a:bodyPr>
            <a:normAutofit fontScale="90000"/>
          </a:bodyPr>
          <a:lstStyle/>
          <a:p>
            <a:r>
              <a:rPr lang="en-CA" dirty="0"/>
              <a:t>Court Imposed Remedies</a:t>
            </a:r>
          </a:p>
        </p:txBody>
      </p:sp>
      <p:sp>
        <p:nvSpPr>
          <p:cNvPr id="3" name="Content Placeholder 2">
            <a:extLst>
              <a:ext uri="{FF2B5EF4-FFF2-40B4-BE49-F238E27FC236}">
                <a16:creationId xmlns:a16="http://schemas.microsoft.com/office/drawing/2014/main" id="{6DC274C5-1D7C-2761-AFF7-C60313619BAD}"/>
              </a:ext>
            </a:extLst>
          </p:cNvPr>
          <p:cNvSpPr>
            <a:spLocks noGrp="1"/>
          </p:cNvSpPr>
          <p:nvPr>
            <p:ph idx="1"/>
          </p:nvPr>
        </p:nvSpPr>
        <p:spPr>
          <a:xfrm>
            <a:off x="385010" y="1455822"/>
            <a:ext cx="6310048" cy="5265654"/>
          </a:xfrm>
        </p:spPr>
        <p:txBody>
          <a:bodyPr>
            <a:normAutofit/>
          </a:bodyPr>
          <a:lstStyle/>
          <a:p>
            <a:pPr algn="l" rtl="0" fontAlgn="base">
              <a:buFont typeface="Arial" panose="020B0604020202020204" pitchFamily="34" charset="0"/>
              <a:buChar char="•"/>
            </a:pPr>
            <a:r>
              <a:rPr lang="en-US" sz="2400" dirty="0"/>
              <a:t>An </a:t>
            </a:r>
            <a:r>
              <a:rPr lang="en-US" sz="2400" b="1" dirty="0"/>
              <a:t>order</a:t>
            </a:r>
            <a:r>
              <a:rPr lang="en-US" sz="2400" dirty="0"/>
              <a:t> that other Treaty 9 claims (i.e., TLE) shall not be adversely affected by this claim; </a:t>
            </a:r>
          </a:p>
          <a:p>
            <a:pPr algn="l" rtl="0" fontAlgn="base">
              <a:buFont typeface="Arial" panose="020B0604020202020204" pitchFamily="34" charset="0"/>
              <a:buChar char="•"/>
            </a:pPr>
            <a:r>
              <a:rPr lang="en-US" sz="2400" b="1" dirty="0"/>
              <a:t>I</a:t>
            </a:r>
            <a:r>
              <a:rPr lang="en-US" sz="2400" b="1" i="0" dirty="0">
                <a:effectLst/>
              </a:rPr>
              <a:t>njunctions</a:t>
            </a:r>
            <a:r>
              <a:rPr lang="en-US" sz="2400" b="0" i="0" dirty="0">
                <a:effectLst/>
              </a:rPr>
              <a:t> restraining the Crown from regulating the land without the Plaintiffs’ consent; </a:t>
            </a:r>
          </a:p>
          <a:p>
            <a:pPr algn="l" rtl="0" fontAlgn="base">
              <a:buFont typeface="Arial" panose="020B0604020202020204" pitchFamily="34" charset="0"/>
              <a:buChar char="•"/>
            </a:pPr>
            <a:r>
              <a:rPr lang="en-US" sz="2400" b="1" dirty="0"/>
              <a:t>F</a:t>
            </a:r>
            <a:r>
              <a:rPr lang="en-US" sz="2400" b="1" i="0" dirty="0">
                <a:effectLst/>
              </a:rPr>
              <a:t>inancial compensation </a:t>
            </a:r>
            <a:r>
              <a:rPr lang="en-US" sz="2400" b="0" i="0" dirty="0">
                <a:effectLst/>
              </a:rPr>
              <a:t>from the Crown for breach of Treaty and breach of the Crown’s constitutional duties ($95,000,000,000 to be allocated based on a formula determined by the Court).</a:t>
            </a:r>
          </a:p>
        </p:txBody>
      </p:sp>
      <p:pic>
        <p:nvPicPr>
          <p:cNvPr id="5" name="Picture 4">
            <a:extLst>
              <a:ext uri="{FF2B5EF4-FFF2-40B4-BE49-F238E27FC236}">
                <a16:creationId xmlns:a16="http://schemas.microsoft.com/office/drawing/2014/main" id="{0CAAD71C-ECB6-7549-F9F9-C3476F5013FC}"/>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6" name="TextBox 5">
            <a:extLst>
              <a:ext uri="{FF2B5EF4-FFF2-40B4-BE49-F238E27FC236}">
                <a16:creationId xmlns:a16="http://schemas.microsoft.com/office/drawing/2014/main" id="{1392C845-ED76-39ED-D69C-3CF054E8C549}"/>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8" name="Slide Number Placeholder 7">
            <a:extLst>
              <a:ext uri="{FF2B5EF4-FFF2-40B4-BE49-F238E27FC236}">
                <a16:creationId xmlns:a16="http://schemas.microsoft.com/office/drawing/2014/main" id="{66B6DFCE-1DD2-B5B5-CF6F-7ECC664B01AC}"/>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18</a:t>
            </a:fld>
            <a:endParaRPr lang="en-CA" dirty="0"/>
          </a:p>
        </p:txBody>
      </p:sp>
      <p:pic>
        <p:nvPicPr>
          <p:cNvPr id="10" name="Picture 2" descr="What&amp;#39;s at stake in Ontario&amp;#39;s Ring of Fire | Canadian Geographic">
            <a:extLst>
              <a:ext uri="{FF2B5EF4-FFF2-40B4-BE49-F238E27FC236}">
                <a16:creationId xmlns:a16="http://schemas.microsoft.com/office/drawing/2014/main" id="{ABED5928-8E02-5BE1-1CEC-A994FC91C9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7558" y="1576136"/>
            <a:ext cx="4523180" cy="301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41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E1CA-97D4-4D02-BB56-BAF91CB2FA49}"/>
              </a:ext>
            </a:extLst>
          </p:cNvPr>
          <p:cNvSpPr>
            <a:spLocks noGrp="1"/>
          </p:cNvSpPr>
          <p:nvPr>
            <p:ph type="title"/>
          </p:nvPr>
        </p:nvSpPr>
        <p:spPr/>
        <p:txBody>
          <a:bodyPr/>
          <a:lstStyle/>
          <a:p>
            <a:pPr algn="ctr"/>
            <a:r>
              <a:rPr lang="en-CA" dirty="0"/>
              <a:t>What challenges will we face?</a:t>
            </a:r>
          </a:p>
        </p:txBody>
      </p:sp>
      <p:sp>
        <p:nvSpPr>
          <p:cNvPr id="4" name="Text Placeholder 2">
            <a:extLst>
              <a:ext uri="{FF2B5EF4-FFF2-40B4-BE49-F238E27FC236}">
                <a16:creationId xmlns:a16="http://schemas.microsoft.com/office/drawing/2014/main" id="{FC43F2AA-C1EB-41E1-BBFB-48AF42CCC6B1}"/>
              </a:ext>
            </a:extLst>
          </p:cNvPr>
          <p:cNvSpPr txBox="1">
            <a:spLocks/>
          </p:cNvSpPr>
          <p:nvPr/>
        </p:nvSpPr>
        <p:spPr>
          <a:xfrm>
            <a:off x="5999751" y="3729518"/>
            <a:ext cx="5044968" cy="2465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0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0AC6-4A0E-4272-9946-76488A559B71}"/>
              </a:ext>
            </a:extLst>
          </p:cNvPr>
          <p:cNvSpPr>
            <a:spLocks noGrp="1"/>
          </p:cNvSpPr>
          <p:nvPr>
            <p:ph type="title"/>
          </p:nvPr>
        </p:nvSpPr>
        <p:spPr/>
        <p:txBody>
          <a:bodyPr>
            <a:normAutofit fontScale="90000"/>
          </a:bodyPr>
          <a:lstStyle/>
          <a:p>
            <a:r>
              <a:rPr lang="en-CA" dirty="0"/>
              <a:t>Overview</a:t>
            </a:r>
          </a:p>
        </p:txBody>
      </p:sp>
      <p:sp>
        <p:nvSpPr>
          <p:cNvPr id="3" name="Content Placeholder 2">
            <a:extLst>
              <a:ext uri="{FF2B5EF4-FFF2-40B4-BE49-F238E27FC236}">
                <a16:creationId xmlns:a16="http://schemas.microsoft.com/office/drawing/2014/main" id="{7218A08F-6037-41C8-B26B-0646E1883633}"/>
              </a:ext>
            </a:extLst>
          </p:cNvPr>
          <p:cNvSpPr>
            <a:spLocks noGrp="1"/>
          </p:cNvSpPr>
          <p:nvPr>
            <p:ph idx="1"/>
          </p:nvPr>
        </p:nvSpPr>
        <p:spPr>
          <a:xfrm>
            <a:off x="613612" y="1243173"/>
            <a:ext cx="10972800" cy="4933790"/>
          </a:xfrm>
        </p:spPr>
        <p:txBody>
          <a:bodyPr>
            <a:normAutofit/>
          </a:bodyPr>
          <a:lstStyle/>
          <a:p>
            <a:pPr marL="514350" indent="-514350">
              <a:lnSpc>
                <a:spcPct val="120000"/>
              </a:lnSpc>
              <a:spcBef>
                <a:spcPts val="600"/>
              </a:spcBef>
              <a:buAutoNum type="arabicPeriod"/>
            </a:pPr>
            <a:r>
              <a:rPr lang="en-US" dirty="0"/>
              <a:t>What is the case about?</a:t>
            </a:r>
          </a:p>
          <a:p>
            <a:pPr marL="514350" indent="-514350">
              <a:lnSpc>
                <a:spcPct val="120000"/>
              </a:lnSpc>
              <a:spcBef>
                <a:spcPts val="600"/>
              </a:spcBef>
              <a:buAutoNum type="arabicPeriod"/>
            </a:pPr>
            <a:r>
              <a:rPr lang="en-US" dirty="0"/>
              <a:t>What does the evidence show?</a:t>
            </a:r>
          </a:p>
          <a:p>
            <a:pPr marL="514350" indent="-514350">
              <a:lnSpc>
                <a:spcPct val="120000"/>
              </a:lnSpc>
              <a:spcBef>
                <a:spcPts val="600"/>
              </a:spcBef>
              <a:buAutoNum type="arabicPeriod"/>
            </a:pPr>
            <a:r>
              <a:rPr lang="en-US" dirty="0"/>
              <a:t>What does the case ask for? </a:t>
            </a:r>
          </a:p>
          <a:p>
            <a:pPr marL="514350" indent="-514350">
              <a:lnSpc>
                <a:spcPct val="120000"/>
              </a:lnSpc>
              <a:spcBef>
                <a:spcPts val="600"/>
              </a:spcBef>
              <a:buAutoNum type="arabicPeriod"/>
            </a:pPr>
            <a:r>
              <a:rPr lang="en-US" dirty="0"/>
              <a:t>What challenges will we face?</a:t>
            </a:r>
          </a:p>
          <a:p>
            <a:pPr marL="514350" indent="-514350">
              <a:lnSpc>
                <a:spcPct val="120000"/>
              </a:lnSpc>
              <a:spcBef>
                <a:spcPts val="600"/>
              </a:spcBef>
              <a:buAutoNum type="arabicPeriod"/>
            </a:pPr>
            <a:r>
              <a:rPr lang="en-US" dirty="0"/>
              <a:t>Why push for shared decision-making now?</a:t>
            </a:r>
          </a:p>
          <a:p>
            <a:pPr marL="514350" indent="-514350">
              <a:lnSpc>
                <a:spcPct val="120000"/>
              </a:lnSpc>
              <a:spcBef>
                <a:spcPts val="600"/>
              </a:spcBef>
              <a:buAutoNum type="arabicPeriod"/>
            </a:pPr>
            <a:r>
              <a:rPr lang="en-US" dirty="0"/>
              <a:t>What are the next steps? </a:t>
            </a:r>
          </a:p>
        </p:txBody>
      </p:sp>
      <p:pic>
        <p:nvPicPr>
          <p:cNvPr id="5" name="Picture 4">
            <a:extLst>
              <a:ext uri="{FF2B5EF4-FFF2-40B4-BE49-F238E27FC236}">
                <a16:creationId xmlns:a16="http://schemas.microsoft.com/office/drawing/2014/main" id="{6A287E71-36C7-4A73-8D4C-5B108F75C86F}"/>
              </a:ext>
            </a:extLst>
          </p:cNvPr>
          <p:cNvPicPr>
            <a:picLocks noChangeAspect="1"/>
          </p:cNvPicPr>
          <p:nvPr/>
        </p:nvPicPr>
        <p:blipFill>
          <a:blip r:embed="rId2"/>
          <a:stretch>
            <a:fillRect/>
          </a:stretch>
        </p:blipFill>
        <p:spPr>
          <a:xfrm>
            <a:off x="10637628" y="6382446"/>
            <a:ext cx="703583" cy="216487"/>
          </a:xfrm>
          <a:prstGeom prst="rect">
            <a:avLst/>
          </a:prstGeom>
        </p:spPr>
      </p:pic>
      <p:sp>
        <p:nvSpPr>
          <p:cNvPr id="6" name="TextBox 5">
            <a:extLst>
              <a:ext uri="{FF2B5EF4-FFF2-40B4-BE49-F238E27FC236}">
                <a16:creationId xmlns:a16="http://schemas.microsoft.com/office/drawing/2014/main" id="{5412B5D4-6FE8-484C-A98E-2B49EAD86820}"/>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8" name="Slide Number Placeholder 7">
            <a:extLst>
              <a:ext uri="{FF2B5EF4-FFF2-40B4-BE49-F238E27FC236}">
                <a16:creationId xmlns:a16="http://schemas.microsoft.com/office/drawing/2014/main" id="{2A61C951-0048-4ABC-AB5D-8CCD276635D8}"/>
              </a:ext>
            </a:extLst>
          </p:cNvPr>
          <p:cNvSpPr>
            <a:spLocks noGrp="1"/>
          </p:cNvSpPr>
          <p:nvPr>
            <p:ph type="sldNum" sz="quarter" idx="12"/>
          </p:nvPr>
        </p:nvSpPr>
        <p:spPr/>
        <p:txBody>
          <a:bodyPr/>
          <a:lstStyle/>
          <a:p>
            <a:fld id="{D51E5D08-AFDD-4B7D-90C0-B6BC5EB84C6B}" type="slidenum">
              <a:rPr lang="en-CA" smtClean="0"/>
              <a:t>2</a:t>
            </a:fld>
            <a:endParaRPr lang="en-CA"/>
          </a:p>
        </p:txBody>
      </p:sp>
    </p:spTree>
    <p:extLst>
      <p:ext uri="{BB962C8B-B14F-4D97-AF65-F5344CB8AC3E}">
        <p14:creationId xmlns:p14="http://schemas.microsoft.com/office/powerpoint/2010/main" val="3531989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108E-511B-AC42-D2AC-7909126CC35C}"/>
              </a:ext>
            </a:extLst>
          </p:cNvPr>
          <p:cNvSpPr>
            <a:spLocks noGrp="1"/>
          </p:cNvSpPr>
          <p:nvPr>
            <p:ph type="title"/>
          </p:nvPr>
        </p:nvSpPr>
        <p:spPr/>
        <p:txBody>
          <a:bodyPr>
            <a:normAutofit fontScale="90000"/>
          </a:bodyPr>
          <a:lstStyle/>
          <a:p>
            <a:r>
              <a:rPr lang="en-CA" dirty="0"/>
              <a:t>Challenges </a:t>
            </a:r>
          </a:p>
        </p:txBody>
      </p:sp>
      <p:sp>
        <p:nvSpPr>
          <p:cNvPr id="3" name="Content Placeholder 2">
            <a:extLst>
              <a:ext uri="{FF2B5EF4-FFF2-40B4-BE49-F238E27FC236}">
                <a16:creationId xmlns:a16="http://schemas.microsoft.com/office/drawing/2014/main" id="{D62EEA36-5C45-4E90-5826-C9B58D76914E}"/>
              </a:ext>
            </a:extLst>
          </p:cNvPr>
          <p:cNvSpPr>
            <a:spLocks noGrp="1"/>
          </p:cNvSpPr>
          <p:nvPr>
            <p:ph idx="1"/>
          </p:nvPr>
        </p:nvSpPr>
        <p:spPr>
          <a:xfrm>
            <a:off x="226032" y="1243172"/>
            <a:ext cx="11815280" cy="5249703"/>
          </a:xfrm>
        </p:spPr>
        <p:txBody>
          <a:bodyPr>
            <a:normAutofit fontScale="77500" lnSpcReduction="20000"/>
          </a:bodyPr>
          <a:lstStyle/>
          <a:p>
            <a:pPr marL="0" indent="0">
              <a:lnSpc>
                <a:spcPct val="120000"/>
              </a:lnSpc>
              <a:buNone/>
            </a:pPr>
            <a:r>
              <a:rPr lang="en-US" sz="2800" dirty="0"/>
              <a:t>This is an important case that could push Canadian law forward. There are always challenges to such big cases including:  </a:t>
            </a:r>
          </a:p>
          <a:p>
            <a:pPr marL="800100" lvl="1" indent="-342900">
              <a:lnSpc>
                <a:spcPct val="120000"/>
              </a:lnSpc>
              <a:buFont typeface="+mj-lt"/>
              <a:buAutoNum type="arabicPeriod"/>
            </a:pPr>
            <a:r>
              <a:rPr lang="en-US" sz="2300" dirty="0"/>
              <a:t>The Court may find that there was no treaty at all. If this happens, the landscape would be similar to BC (First Nations in BC generally have no treaties with the Crown and can more easily prove title to traditional land). </a:t>
            </a:r>
          </a:p>
          <a:p>
            <a:pPr marL="800100" lvl="1" indent="-342900">
              <a:lnSpc>
                <a:spcPct val="120000"/>
              </a:lnSpc>
              <a:buFont typeface="+mj-lt"/>
              <a:buAutoNum type="arabicPeriod"/>
            </a:pPr>
            <a:r>
              <a:rPr lang="en-US" sz="2300" dirty="0"/>
              <a:t>There is a good argument that Treaty 9 promised to share jurisdiction, but the details about how to do so remain unclear. Therefore, we are asking the Court o order the Crown governments to negotiate a new co-jurisdiction regime.</a:t>
            </a:r>
          </a:p>
          <a:p>
            <a:pPr marL="800100" lvl="1" indent="-342900">
              <a:lnSpc>
                <a:spcPct val="120000"/>
              </a:lnSpc>
              <a:buFont typeface="+mj-lt"/>
              <a:buAutoNum type="arabicPeriod"/>
            </a:pPr>
            <a:r>
              <a:rPr lang="en-US" sz="2300" dirty="0"/>
              <a:t>Case law from other historic treaties has found that the Indigenous signatories ceded and surrendered their rights and privileges in exchange for certain treaty rights. However, none of those cases directly challenged the cede, release, and surrender clause like this case.  </a:t>
            </a:r>
          </a:p>
          <a:p>
            <a:pPr marL="800100" lvl="1" indent="-342900">
              <a:lnSpc>
                <a:spcPct val="120000"/>
              </a:lnSpc>
              <a:buFont typeface="+mj-lt"/>
              <a:buAutoNum type="arabicPeriod"/>
            </a:pPr>
            <a:r>
              <a:rPr lang="en-US" sz="2300" dirty="0"/>
              <a:t>There are risks associated with taking the Treaty Relationship to a settler court. But even if we lost the case (which we do not intend) then the law on Treaty 9 would not be any worse than it is right now – the worse interpretation of Treaty 9 is being applied now.</a:t>
            </a:r>
          </a:p>
          <a:p>
            <a:pPr marL="457200" lvl="1" indent="0">
              <a:lnSpc>
                <a:spcPct val="120000"/>
              </a:lnSpc>
              <a:buNone/>
            </a:pPr>
            <a:endParaRPr lang="en-US" sz="1200" dirty="0"/>
          </a:p>
          <a:p>
            <a:pPr marL="0" lvl="1" indent="0">
              <a:lnSpc>
                <a:spcPct val="120000"/>
              </a:lnSpc>
              <a:buNone/>
            </a:pPr>
            <a:r>
              <a:rPr lang="en-US" sz="2800" dirty="0"/>
              <a:t>Overall, it is hard to imagine how this case could make things worse than they already are and thus the downside risks are minimal.</a:t>
            </a:r>
          </a:p>
        </p:txBody>
      </p:sp>
      <p:pic>
        <p:nvPicPr>
          <p:cNvPr id="5" name="Picture 4">
            <a:extLst>
              <a:ext uri="{FF2B5EF4-FFF2-40B4-BE49-F238E27FC236}">
                <a16:creationId xmlns:a16="http://schemas.microsoft.com/office/drawing/2014/main" id="{E3899F6A-0207-1752-64FD-3F17558B8CEE}"/>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6" name="TextBox 5">
            <a:extLst>
              <a:ext uri="{FF2B5EF4-FFF2-40B4-BE49-F238E27FC236}">
                <a16:creationId xmlns:a16="http://schemas.microsoft.com/office/drawing/2014/main" id="{7DE45487-1763-4A36-247A-AA3D0D58B5C9}"/>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7" name="Slide Number Placeholder 7">
            <a:extLst>
              <a:ext uri="{FF2B5EF4-FFF2-40B4-BE49-F238E27FC236}">
                <a16:creationId xmlns:a16="http://schemas.microsoft.com/office/drawing/2014/main" id="{72EF8628-E932-89A0-E31F-DA94BFD4B53B}"/>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20</a:t>
            </a:fld>
            <a:endParaRPr lang="en-CA" dirty="0"/>
          </a:p>
        </p:txBody>
      </p:sp>
    </p:spTree>
    <p:extLst>
      <p:ext uri="{BB962C8B-B14F-4D97-AF65-F5344CB8AC3E}">
        <p14:creationId xmlns:p14="http://schemas.microsoft.com/office/powerpoint/2010/main" val="216398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E1CA-97D4-4D02-BB56-BAF91CB2FA49}"/>
              </a:ext>
            </a:extLst>
          </p:cNvPr>
          <p:cNvSpPr>
            <a:spLocks noGrp="1"/>
          </p:cNvSpPr>
          <p:nvPr>
            <p:ph type="title"/>
          </p:nvPr>
        </p:nvSpPr>
        <p:spPr>
          <a:xfrm>
            <a:off x="831850" y="1709739"/>
            <a:ext cx="10515600" cy="2272326"/>
          </a:xfrm>
        </p:spPr>
        <p:txBody>
          <a:bodyPr>
            <a:normAutofit fontScale="90000"/>
          </a:bodyPr>
          <a:lstStyle/>
          <a:p>
            <a:pPr algn="ctr"/>
            <a:br>
              <a:rPr lang="en-CA" dirty="0"/>
            </a:br>
            <a:br>
              <a:rPr lang="en-CA" dirty="0"/>
            </a:br>
            <a:br>
              <a:rPr lang="en-CA" dirty="0"/>
            </a:br>
            <a:br>
              <a:rPr lang="en-CA" dirty="0"/>
            </a:br>
            <a:br>
              <a:rPr lang="en-CA" dirty="0"/>
            </a:br>
            <a:r>
              <a:rPr lang="en-CA" dirty="0"/>
              <a:t>Why push for shared decision-making now?</a:t>
            </a:r>
          </a:p>
        </p:txBody>
      </p:sp>
      <p:sp>
        <p:nvSpPr>
          <p:cNvPr id="4" name="Text Placeholder 2">
            <a:extLst>
              <a:ext uri="{FF2B5EF4-FFF2-40B4-BE49-F238E27FC236}">
                <a16:creationId xmlns:a16="http://schemas.microsoft.com/office/drawing/2014/main" id="{FC43F2AA-C1EB-41E1-BBFB-48AF42CCC6B1}"/>
              </a:ext>
            </a:extLst>
          </p:cNvPr>
          <p:cNvSpPr txBox="1">
            <a:spLocks/>
          </p:cNvSpPr>
          <p:nvPr/>
        </p:nvSpPr>
        <p:spPr>
          <a:xfrm>
            <a:off x="5999751" y="3729518"/>
            <a:ext cx="5044968" cy="2465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364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6431-AA59-5103-07DF-B2D088E182A8}"/>
              </a:ext>
            </a:extLst>
          </p:cNvPr>
          <p:cNvSpPr>
            <a:spLocks noGrp="1"/>
          </p:cNvSpPr>
          <p:nvPr>
            <p:ph type="title"/>
          </p:nvPr>
        </p:nvSpPr>
        <p:spPr/>
        <p:txBody>
          <a:bodyPr>
            <a:normAutofit fontScale="90000"/>
          </a:bodyPr>
          <a:lstStyle/>
          <a:p>
            <a:r>
              <a:rPr lang="en-US" dirty="0"/>
              <a:t>Why push for shared decision making now</a:t>
            </a:r>
            <a:endParaRPr lang="en-CA" dirty="0"/>
          </a:p>
        </p:txBody>
      </p:sp>
      <p:sp>
        <p:nvSpPr>
          <p:cNvPr id="3" name="Content Placeholder 2">
            <a:extLst>
              <a:ext uri="{FF2B5EF4-FFF2-40B4-BE49-F238E27FC236}">
                <a16:creationId xmlns:a16="http://schemas.microsoft.com/office/drawing/2014/main" id="{B2DC148D-2B78-06FC-17B8-71478A595F0C}"/>
              </a:ext>
            </a:extLst>
          </p:cNvPr>
          <p:cNvSpPr>
            <a:spLocks noGrp="1"/>
          </p:cNvSpPr>
          <p:nvPr>
            <p:ph idx="1"/>
          </p:nvPr>
        </p:nvSpPr>
        <p:spPr>
          <a:xfrm>
            <a:off x="226030" y="1400933"/>
            <a:ext cx="11733357" cy="5457067"/>
          </a:xfrm>
        </p:spPr>
        <p:txBody>
          <a:bodyPr>
            <a:normAutofit/>
          </a:bodyPr>
          <a:lstStyle/>
          <a:p>
            <a:pPr>
              <a:spcBef>
                <a:spcPts val="600"/>
              </a:spcBef>
            </a:pPr>
            <a:r>
              <a:rPr lang="en-US" sz="2400" dirty="0"/>
              <a:t>Ontario and Canada are planning massive development in the Ring of Fire/James Bay Lowlands. </a:t>
            </a:r>
          </a:p>
          <a:p>
            <a:pPr>
              <a:spcBef>
                <a:spcPts val="600"/>
              </a:spcBef>
            </a:pPr>
            <a:r>
              <a:rPr lang="en-US" sz="2400" dirty="0"/>
              <a:t>The James Bay Lowlands (also known as “the Breathing Lands”) are crucially important to:</a:t>
            </a:r>
          </a:p>
          <a:p>
            <a:pPr lvl="1">
              <a:spcBef>
                <a:spcPts val="600"/>
              </a:spcBef>
              <a:buFont typeface="Wingdings" panose="05000000000000000000" pitchFamily="2" charset="2"/>
              <a:buChar char="Ø"/>
            </a:pPr>
            <a:r>
              <a:rPr lang="en-US" sz="1800" dirty="0"/>
              <a:t>First Nations way of life, culture, and rights</a:t>
            </a:r>
          </a:p>
          <a:p>
            <a:pPr lvl="1">
              <a:spcBef>
                <a:spcPts val="600"/>
              </a:spcBef>
              <a:buFont typeface="Wingdings" panose="05000000000000000000" pitchFamily="2" charset="2"/>
              <a:buChar char="Ø"/>
            </a:pPr>
            <a:r>
              <a:rPr lang="en-US" sz="1800" dirty="0"/>
              <a:t>Regional environment, wildlife, and water systems</a:t>
            </a:r>
          </a:p>
          <a:p>
            <a:pPr lvl="1">
              <a:spcBef>
                <a:spcPts val="600"/>
              </a:spcBef>
              <a:buFont typeface="Wingdings" panose="05000000000000000000" pitchFamily="2" charset="2"/>
              <a:buChar char="Ø"/>
            </a:pPr>
            <a:r>
              <a:rPr lang="en-US" sz="1800" dirty="0"/>
              <a:t>Protecting the climate</a:t>
            </a:r>
          </a:p>
          <a:p>
            <a:pPr>
              <a:spcBef>
                <a:spcPts val="600"/>
              </a:spcBef>
            </a:pPr>
            <a:r>
              <a:rPr lang="en-US" sz="2400" dirty="0"/>
              <a:t>First Nations in the region will be directly affected by what happens in the Ring of Fire – but Canada and Ontario want to make all the decisions.</a:t>
            </a:r>
          </a:p>
          <a:p>
            <a:pPr>
              <a:spcBef>
                <a:spcPts val="600"/>
              </a:spcBef>
            </a:pPr>
            <a:r>
              <a:rPr lang="en-US" sz="2400" dirty="0"/>
              <a:t>The Treaty 9 case is a tool to push for shared decision-making in the Ring of Fire and beyond</a:t>
            </a:r>
          </a:p>
          <a:p>
            <a:pPr lvl="1">
              <a:spcBef>
                <a:spcPts val="600"/>
              </a:spcBef>
              <a:buFont typeface="Wingdings" panose="05000000000000000000" pitchFamily="2" charset="2"/>
              <a:buChar char="Ø"/>
            </a:pPr>
            <a:r>
              <a:rPr lang="en-US" sz="1800" dirty="0"/>
              <a:t>Should development happen?</a:t>
            </a:r>
          </a:p>
          <a:p>
            <a:pPr lvl="1">
              <a:spcBef>
                <a:spcPts val="600"/>
              </a:spcBef>
              <a:buFont typeface="Wingdings" panose="05000000000000000000" pitchFamily="2" charset="2"/>
              <a:buChar char="Ø"/>
            </a:pPr>
            <a:r>
              <a:rPr lang="en-US" sz="1800" dirty="0"/>
              <a:t>Which projects and how? </a:t>
            </a:r>
          </a:p>
          <a:p>
            <a:pPr lvl="1">
              <a:spcBef>
                <a:spcPts val="600"/>
              </a:spcBef>
              <a:buFont typeface="Wingdings" panose="05000000000000000000" pitchFamily="2" charset="2"/>
              <a:buChar char="Ø"/>
            </a:pPr>
            <a:r>
              <a:rPr lang="en-US" sz="1800" dirty="0"/>
              <a:t>How should First Nations benefit? </a:t>
            </a:r>
          </a:p>
          <a:p>
            <a:endParaRPr lang="en-CA" dirty="0"/>
          </a:p>
        </p:txBody>
      </p:sp>
      <p:pic>
        <p:nvPicPr>
          <p:cNvPr id="5" name="Picture 4">
            <a:extLst>
              <a:ext uri="{FF2B5EF4-FFF2-40B4-BE49-F238E27FC236}">
                <a16:creationId xmlns:a16="http://schemas.microsoft.com/office/drawing/2014/main" id="{D0088208-4829-55FA-7EF5-5710A2146532}"/>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6" name="TextBox 5">
            <a:extLst>
              <a:ext uri="{FF2B5EF4-FFF2-40B4-BE49-F238E27FC236}">
                <a16:creationId xmlns:a16="http://schemas.microsoft.com/office/drawing/2014/main" id="{F2265B03-B04E-CAC6-9845-517080460E09}"/>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7" name="Slide Number Placeholder 7">
            <a:extLst>
              <a:ext uri="{FF2B5EF4-FFF2-40B4-BE49-F238E27FC236}">
                <a16:creationId xmlns:a16="http://schemas.microsoft.com/office/drawing/2014/main" id="{E72114A5-C6E3-752B-D1C6-51C4DE9E12C7}"/>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22</a:t>
            </a:fld>
            <a:endParaRPr lang="en-CA" dirty="0"/>
          </a:p>
        </p:txBody>
      </p:sp>
    </p:spTree>
    <p:extLst>
      <p:ext uri="{BB962C8B-B14F-4D97-AF65-F5344CB8AC3E}">
        <p14:creationId xmlns:p14="http://schemas.microsoft.com/office/powerpoint/2010/main" val="2392198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E1CA-97D4-4D02-BB56-BAF91CB2FA49}"/>
              </a:ext>
            </a:extLst>
          </p:cNvPr>
          <p:cNvSpPr>
            <a:spLocks noGrp="1"/>
          </p:cNvSpPr>
          <p:nvPr>
            <p:ph type="title"/>
          </p:nvPr>
        </p:nvSpPr>
        <p:spPr>
          <a:xfrm>
            <a:off x="831850" y="1709738"/>
            <a:ext cx="10515600" cy="2019779"/>
          </a:xfrm>
        </p:spPr>
        <p:txBody>
          <a:bodyPr/>
          <a:lstStyle/>
          <a:p>
            <a:pPr algn="ctr"/>
            <a:r>
              <a:rPr lang="en-CA" dirty="0"/>
              <a:t>What are the next steps?</a:t>
            </a:r>
          </a:p>
        </p:txBody>
      </p:sp>
      <p:sp>
        <p:nvSpPr>
          <p:cNvPr id="4" name="Text Placeholder 2">
            <a:extLst>
              <a:ext uri="{FF2B5EF4-FFF2-40B4-BE49-F238E27FC236}">
                <a16:creationId xmlns:a16="http://schemas.microsoft.com/office/drawing/2014/main" id="{FC43F2AA-C1EB-41E1-BBFB-48AF42CCC6B1}"/>
              </a:ext>
            </a:extLst>
          </p:cNvPr>
          <p:cNvSpPr txBox="1">
            <a:spLocks/>
          </p:cNvSpPr>
          <p:nvPr/>
        </p:nvSpPr>
        <p:spPr>
          <a:xfrm>
            <a:off x="5999751" y="3729518"/>
            <a:ext cx="5044968" cy="2465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43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7FD9-1DBD-1481-5562-101D9D602058}"/>
              </a:ext>
            </a:extLst>
          </p:cNvPr>
          <p:cNvSpPr>
            <a:spLocks noGrp="1"/>
          </p:cNvSpPr>
          <p:nvPr>
            <p:ph type="title"/>
          </p:nvPr>
        </p:nvSpPr>
        <p:spPr/>
        <p:txBody>
          <a:bodyPr>
            <a:normAutofit fontScale="90000"/>
          </a:bodyPr>
          <a:lstStyle/>
          <a:p>
            <a:r>
              <a:rPr lang="en-US" dirty="0"/>
              <a:t>Participation</a:t>
            </a:r>
            <a:endParaRPr lang="en-CA" dirty="0"/>
          </a:p>
        </p:txBody>
      </p:sp>
      <p:sp>
        <p:nvSpPr>
          <p:cNvPr id="3" name="Content Placeholder 2">
            <a:extLst>
              <a:ext uri="{FF2B5EF4-FFF2-40B4-BE49-F238E27FC236}">
                <a16:creationId xmlns:a16="http://schemas.microsoft.com/office/drawing/2014/main" id="{5EC30AA2-7072-4904-679C-B24E328F59F3}"/>
              </a:ext>
            </a:extLst>
          </p:cNvPr>
          <p:cNvSpPr>
            <a:spLocks noGrp="1"/>
          </p:cNvSpPr>
          <p:nvPr>
            <p:ph idx="1"/>
          </p:nvPr>
        </p:nvSpPr>
        <p:spPr>
          <a:xfrm>
            <a:off x="-209005" y="1243173"/>
            <a:ext cx="12250318" cy="4999878"/>
          </a:xfrm>
        </p:spPr>
        <p:txBody>
          <a:bodyPr>
            <a:normAutofit fontScale="70000" lnSpcReduction="20000"/>
          </a:bodyPr>
          <a:lstStyle/>
          <a:p>
            <a:pPr lvl="1">
              <a:lnSpc>
                <a:spcPct val="120000"/>
              </a:lnSpc>
              <a:spcBef>
                <a:spcPts val="1200"/>
              </a:spcBef>
            </a:pPr>
            <a:r>
              <a:rPr lang="en-US" sz="2800" dirty="0"/>
              <a:t>Treaty 9 First Nations are stronger when they stand together. All Treaty 9 First Nations that agree with the theory of the case are welcome to participate.</a:t>
            </a:r>
          </a:p>
          <a:p>
            <a:pPr lvl="1">
              <a:lnSpc>
                <a:spcPct val="120000"/>
              </a:lnSpc>
              <a:spcBef>
                <a:spcPts val="1200"/>
              </a:spcBef>
              <a:buFont typeface="Arial" panose="020B0604020202020204" pitchFamily="34" charset="0"/>
              <a:buChar char="•"/>
            </a:pPr>
            <a:r>
              <a:rPr lang="en-US" sz="2800" dirty="0"/>
              <a:t>To bring the case on behalf of all Treaty 9 beneficiaries, all Treaty 9 First Nations may need to participate in some manner (as plaintiffs, defendants, or by appointing a representative). Alternatively, they may be able to waive their right to participate in the case.</a:t>
            </a:r>
          </a:p>
          <a:p>
            <a:pPr lvl="1">
              <a:lnSpc>
                <a:spcPct val="120000"/>
              </a:lnSpc>
              <a:spcBef>
                <a:spcPts val="1200"/>
              </a:spcBef>
              <a:buFont typeface="Arial" panose="020B0604020202020204" pitchFamily="34" charset="0"/>
              <a:buChar char="•"/>
            </a:pPr>
            <a:r>
              <a:rPr lang="en-US" sz="2800" dirty="0"/>
              <a:t>We will not name Treaty 9 First Nations as defendants, but the Crown may ask the Court for this to happen.</a:t>
            </a:r>
          </a:p>
          <a:p>
            <a:pPr lvl="1">
              <a:lnSpc>
                <a:spcPct val="120000"/>
              </a:lnSpc>
              <a:spcBef>
                <a:spcPts val="1200"/>
              </a:spcBef>
              <a:buFont typeface="Arial" panose="020B0604020202020204" pitchFamily="34" charset="0"/>
              <a:buChar char="•"/>
            </a:pPr>
            <a:r>
              <a:rPr lang="en-US" sz="2800" dirty="0"/>
              <a:t>Currently, the confirmed plaintiffs include: </a:t>
            </a:r>
          </a:p>
          <a:p>
            <a:pPr marL="1200150" lvl="2" indent="-285750" fontAlgn="base">
              <a:lnSpc>
                <a:spcPct val="120000"/>
              </a:lnSpc>
              <a:spcBef>
                <a:spcPts val="0"/>
              </a:spcBef>
              <a:buFont typeface="Arial" panose="020B0604020202020204" pitchFamily="34" charset="0"/>
              <a:buChar char="•"/>
            </a:pPr>
            <a:r>
              <a:rPr lang="en-US" sz="2000" b="0" i="0" dirty="0">
                <a:effectLst/>
                <a:latin typeface="Open Sans" panose="020B0606030504020204" pitchFamily="34" charset="0"/>
              </a:rPr>
              <a:t>Attawapiskat First Nation </a:t>
            </a:r>
          </a:p>
          <a:p>
            <a:pPr marL="1200150" lvl="2" indent="-285750" fontAlgn="base">
              <a:lnSpc>
                <a:spcPct val="120000"/>
              </a:lnSpc>
              <a:spcBef>
                <a:spcPts val="0"/>
              </a:spcBef>
              <a:buFont typeface="Arial" panose="020B0604020202020204" pitchFamily="34" charset="0"/>
              <a:buChar char="•"/>
            </a:pPr>
            <a:r>
              <a:rPr lang="en-US" sz="2000" b="0" i="0" dirty="0" err="1">
                <a:effectLst/>
                <a:latin typeface="Open Sans" panose="020B0606030504020204" pitchFamily="34" charset="0"/>
              </a:rPr>
              <a:t>Aroland</a:t>
            </a:r>
            <a:r>
              <a:rPr lang="en-US" sz="2000" b="0" i="0" dirty="0">
                <a:effectLst/>
                <a:latin typeface="Open Sans" panose="020B0606030504020204" pitchFamily="34" charset="0"/>
              </a:rPr>
              <a:t> First Nation </a:t>
            </a:r>
          </a:p>
          <a:p>
            <a:pPr marL="1200150" lvl="2" indent="-285750" fontAlgn="base">
              <a:lnSpc>
                <a:spcPct val="120000"/>
              </a:lnSpc>
              <a:spcBef>
                <a:spcPts val="0"/>
              </a:spcBef>
              <a:buFont typeface="Arial" panose="020B0604020202020204" pitchFamily="34" charset="0"/>
              <a:buChar char="•"/>
            </a:pPr>
            <a:r>
              <a:rPr lang="en-US" sz="2000" b="0" i="0" dirty="0" err="1">
                <a:effectLst/>
                <a:latin typeface="Open Sans" panose="020B0606030504020204" pitchFamily="34" charset="0"/>
              </a:rPr>
              <a:t>Apitipi</a:t>
            </a:r>
            <a:r>
              <a:rPr lang="en-US" sz="2000" b="0" i="0" dirty="0">
                <a:effectLst/>
                <a:latin typeface="Open Sans" panose="020B0606030504020204" pitchFamily="34" charset="0"/>
              </a:rPr>
              <a:t> </a:t>
            </a:r>
            <a:r>
              <a:rPr lang="en-US" sz="2000" b="0" i="0" dirty="0" err="1">
                <a:effectLst/>
                <a:latin typeface="Open Sans" panose="020B0606030504020204" pitchFamily="34" charset="0"/>
              </a:rPr>
              <a:t>Anicinapek</a:t>
            </a:r>
            <a:r>
              <a:rPr lang="en-US" sz="2000" b="0" i="0" dirty="0">
                <a:effectLst/>
                <a:latin typeface="Open Sans" panose="020B0606030504020204" pitchFamily="34" charset="0"/>
              </a:rPr>
              <a:t> Nation </a:t>
            </a:r>
          </a:p>
          <a:p>
            <a:pPr marL="1200150" lvl="2" indent="-285750" fontAlgn="base">
              <a:lnSpc>
                <a:spcPct val="120000"/>
              </a:lnSpc>
              <a:spcBef>
                <a:spcPts val="0"/>
              </a:spcBef>
              <a:buFont typeface="Arial" panose="020B0604020202020204" pitchFamily="34" charset="0"/>
              <a:buChar char="•"/>
            </a:pPr>
            <a:r>
              <a:rPr lang="en-US" sz="2000" b="0" i="0" dirty="0" err="1">
                <a:effectLst/>
                <a:latin typeface="Open Sans" panose="020B0606030504020204" pitchFamily="34" charset="0"/>
              </a:rPr>
              <a:t>Kashechewan</a:t>
            </a:r>
            <a:r>
              <a:rPr lang="en-US" sz="2000" b="0" i="0" dirty="0">
                <a:effectLst/>
                <a:latin typeface="Open Sans" panose="020B0606030504020204" pitchFamily="34" charset="0"/>
              </a:rPr>
              <a:t> First Nation </a:t>
            </a:r>
          </a:p>
          <a:p>
            <a:pPr marL="1200150" lvl="2" indent="-285750" fontAlgn="base">
              <a:lnSpc>
                <a:spcPct val="120000"/>
              </a:lnSpc>
              <a:spcBef>
                <a:spcPts val="0"/>
              </a:spcBef>
              <a:buFont typeface="Arial" panose="020B0604020202020204" pitchFamily="34" charset="0"/>
              <a:buChar char="•"/>
            </a:pPr>
            <a:r>
              <a:rPr lang="en-US" sz="2000" b="0" i="0" dirty="0" err="1">
                <a:effectLst/>
                <a:latin typeface="Open Sans" panose="020B0606030504020204" pitchFamily="34" charset="0"/>
              </a:rPr>
              <a:t>Ginoogaming</a:t>
            </a:r>
            <a:r>
              <a:rPr lang="en-US" sz="2000" b="0" i="0" dirty="0">
                <a:effectLst/>
                <a:latin typeface="Open Sans" panose="020B0606030504020204" pitchFamily="34" charset="0"/>
              </a:rPr>
              <a:t> First Nation </a:t>
            </a:r>
          </a:p>
          <a:p>
            <a:pPr marL="1200150" lvl="2" indent="-285750" fontAlgn="base">
              <a:lnSpc>
                <a:spcPct val="120000"/>
              </a:lnSpc>
              <a:spcBef>
                <a:spcPts val="0"/>
              </a:spcBef>
              <a:buFont typeface="Arial" panose="020B0604020202020204" pitchFamily="34" charset="0"/>
              <a:buChar char="•"/>
            </a:pPr>
            <a:r>
              <a:rPr lang="en-US" sz="2000" b="0" i="0" dirty="0">
                <a:effectLst/>
                <a:latin typeface="Open Sans" panose="020B0606030504020204" pitchFamily="34" charset="0"/>
              </a:rPr>
              <a:t>Fort Albany First Nation </a:t>
            </a:r>
          </a:p>
          <a:p>
            <a:pPr marL="1200150" lvl="2" indent="-285750" fontAlgn="base">
              <a:lnSpc>
                <a:spcPct val="120000"/>
              </a:lnSpc>
              <a:spcBef>
                <a:spcPts val="0"/>
              </a:spcBef>
              <a:buFont typeface="Arial" panose="020B0604020202020204" pitchFamily="34" charset="0"/>
              <a:buChar char="•"/>
            </a:pPr>
            <a:r>
              <a:rPr lang="en-US" sz="2000" b="0" i="0" dirty="0">
                <a:effectLst/>
                <a:latin typeface="Open Sans" panose="020B0606030504020204" pitchFamily="34" charset="0"/>
              </a:rPr>
              <a:t>Constance Lake First Nation</a:t>
            </a:r>
          </a:p>
          <a:p>
            <a:pPr marL="1200150" lvl="2" indent="-285750" fontAlgn="base">
              <a:lnSpc>
                <a:spcPct val="120000"/>
              </a:lnSpc>
              <a:spcBef>
                <a:spcPts val="0"/>
              </a:spcBef>
              <a:buFont typeface="Arial" panose="020B0604020202020204" pitchFamily="34" charset="0"/>
              <a:buChar char="•"/>
            </a:pPr>
            <a:r>
              <a:rPr lang="en-US" dirty="0" err="1">
                <a:latin typeface="Open Sans" panose="020B0606030504020204" pitchFamily="34" charset="0"/>
              </a:rPr>
              <a:t>Kitchenuhmaykoosib</a:t>
            </a:r>
            <a:r>
              <a:rPr lang="en-US" dirty="0">
                <a:latin typeface="Open Sans" panose="020B0606030504020204" pitchFamily="34" charset="0"/>
              </a:rPr>
              <a:t> </a:t>
            </a:r>
            <a:r>
              <a:rPr lang="en-US" dirty="0" err="1">
                <a:latin typeface="Open Sans" panose="020B0606030504020204" pitchFamily="34" charset="0"/>
              </a:rPr>
              <a:t>Inninuwug</a:t>
            </a:r>
            <a:endParaRPr lang="en-US" dirty="0">
              <a:latin typeface="Open Sans" panose="020B0606030504020204" pitchFamily="34" charset="0"/>
            </a:endParaRPr>
          </a:p>
          <a:p>
            <a:pPr marL="1200150" lvl="2" indent="-285750" fontAlgn="base">
              <a:lnSpc>
                <a:spcPct val="120000"/>
              </a:lnSpc>
              <a:spcBef>
                <a:spcPts val="0"/>
              </a:spcBef>
              <a:buFont typeface="Arial" panose="020B0604020202020204" pitchFamily="34" charset="0"/>
              <a:buChar char="•"/>
            </a:pPr>
            <a:r>
              <a:rPr lang="en-US" sz="2000" b="0" i="0" dirty="0" err="1">
                <a:effectLst/>
                <a:latin typeface="Open Sans" panose="020B0606030504020204" pitchFamily="34" charset="0"/>
              </a:rPr>
              <a:t>Eabametoong</a:t>
            </a:r>
            <a:r>
              <a:rPr lang="en-US" sz="2000" b="0" i="0" dirty="0">
                <a:effectLst/>
                <a:latin typeface="Open Sans" panose="020B0606030504020204" pitchFamily="34" charset="0"/>
              </a:rPr>
              <a:t> First Nation</a:t>
            </a:r>
          </a:p>
          <a:p>
            <a:pPr marL="1200150" lvl="2" indent="-285750" fontAlgn="base">
              <a:lnSpc>
                <a:spcPct val="120000"/>
              </a:lnSpc>
              <a:spcBef>
                <a:spcPts val="0"/>
              </a:spcBef>
              <a:buFont typeface="Arial" panose="020B0604020202020204" pitchFamily="34" charset="0"/>
              <a:buChar char="•"/>
            </a:pPr>
            <a:r>
              <a:rPr lang="en-US" dirty="0" err="1">
                <a:latin typeface="Open Sans" panose="020B0606030504020204" pitchFamily="34" charset="0"/>
              </a:rPr>
              <a:t>Neskantaga</a:t>
            </a:r>
            <a:r>
              <a:rPr lang="en-US" dirty="0">
                <a:latin typeface="Open Sans" panose="020B0606030504020204" pitchFamily="34" charset="0"/>
              </a:rPr>
              <a:t> First Nation</a:t>
            </a:r>
            <a:endParaRPr lang="en-US" sz="2000" b="0" i="0" dirty="0">
              <a:effectLst/>
              <a:latin typeface="Open Sans" panose="020B0606030504020204" pitchFamily="34" charset="0"/>
            </a:endParaRPr>
          </a:p>
        </p:txBody>
      </p:sp>
      <p:pic>
        <p:nvPicPr>
          <p:cNvPr id="6" name="Picture 5">
            <a:extLst>
              <a:ext uri="{FF2B5EF4-FFF2-40B4-BE49-F238E27FC236}">
                <a16:creationId xmlns:a16="http://schemas.microsoft.com/office/drawing/2014/main" id="{280B3D39-E818-90CF-F6DD-072EE98F4E38}"/>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7" name="TextBox 6">
            <a:extLst>
              <a:ext uri="{FF2B5EF4-FFF2-40B4-BE49-F238E27FC236}">
                <a16:creationId xmlns:a16="http://schemas.microsoft.com/office/drawing/2014/main" id="{37216305-F9FD-9E6A-C718-72739C65DC5E}"/>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8" name="Slide Number Placeholder 7">
            <a:extLst>
              <a:ext uri="{FF2B5EF4-FFF2-40B4-BE49-F238E27FC236}">
                <a16:creationId xmlns:a16="http://schemas.microsoft.com/office/drawing/2014/main" id="{8AC6FB81-CDE5-1C2F-635D-88F9AC5588DE}"/>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24</a:t>
            </a:fld>
            <a:endParaRPr lang="en-CA" dirty="0"/>
          </a:p>
        </p:txBody>
      </p:sp>
    </p:spTree>
    <p:extLst>
      <p:ext uri="{BB962C8B-B14F-4D97-AF65-F5344CB8AC3E}">
        <p14:creationId xmlns:p14="http://schemas.microsoft.com/office/powerpoint/2010/main" val="2630114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7FD9-1DBD-1481-5562-101D9D602058}"/>
              </a:ext>
            </a:extLst>
          </p:cNvPr>
          <p:cNvSpPr>
            <a:spLocks noGrp="1"/>
          </p:cNvSpPr>
          <p:nvPr>
            <p:ph type="title"/>
          </p:nvPr>
        </p:nvSpPr>
        <p:spPr/>
        <p:txBody>
          <a:bodyPr>
            <a:normAutofit fontScale="90000"/>
          </a:bodyPr>
          <a:lstStyle/>
          <a:p>
            <a:r>
              <a:rPr lang="en-US" dirty="0"/>
              <a:t>Timelines &amp; Funding</a:t>
            </a:r>
            <a:endParaRPr lang="en-CA" dirty="0"/>
          </a:p>
        </p:txBody>
      </p:sp>
      <p:sp>
        <p:nvSpPr>
          <p:cNvPr id="3" name="Content Placeholder 2">
            <a:extLst>
              <a:ext uri="{FF2B5EF4-FFF2-40B4-BE49-F238E27FC236}">
                <a16:creationId xmlns:a16="http://schemas.microsoft.com/office/drawing/2014/main" id="{5EC30AA2-7072-4904-679C-B24E328F59F3}"/>
              </a:ext>
            </a:extLst>
          </p:cNvPr>
          <p:cNvSpPr>
            <a:spLocks noGrp="1"/>
          </p:cNvSpPr>
          <p:nvPr>
            <p:ph idx="1"/>
          </p:nvPr>
        </p:nvSpPr>
        <p:spPr>
          <a:xfrm>
            <a:off x="44116" y="2526631"/>
            <a:ext cx="7114673" cy="3637283"/>
          </a:xfrm>
        </p:spPr>
        <p:txBody>
          <a:bodyPr>
            <a:normAutofit fontScale="85000" lnSpcReduction="10000"/>
          </a:bodyPr>
          <a:lstStyle/>
          <a:p>
            <a:pPr lvl="1">
              <a:lnSpc>
                <a:spcPct val="120000"/>
              </a:lnSpc>
              <a:spcBef>
                <a:spcPts val="1200"/>
              </a:spcBef>
              <a:buFont typeface="Arial" panose="020B0604020202020204" pitchFamily="34" charset="0"/>
              <a:buChar char="•"/>
            </a:pPr>
            <a:r>
              <a:rPr lang="en-US" sz="2800" dirty="0"/>
              <a:t>As with any large-scale litigation, the case will be expensive. However, First Nations costs will be relatively minimal because: </a:t>
            </a:r>
          </a:p>
          <a:p>
            <a:pPr lvl="2">
              <a:lnSpc>
                <a:spcPct val="120000"/>
              </a:lnSpc>
              <a:spcBef>
                <a:spcPts val="1200"/>
              </a:spcBef>
            </a:pPr>
            <a:r>
              <a:rPr lang="en-US" sz="2400" dirty="0"/>
              <a:t>RAVEN Trust is </a:t>
            </a:r>
            <a:r>
              <a:rPr lang="en-US" sz="2400" dirty="0">
                <a:solidFill>
                  <a:srgbClr val="0070C0"/>
                </a:solidFill>
                <a:hlinkClick r:id="rId2">
                  <a:extLst>
                    <a:ext uri="{A12FA001-AC4F-418D-AE19-62706E023703}">
                      <ahyp:hlinkClr xmlns:ahyp="http://schemas.microsoft.com/office/drawing/2018/hyperlinkcolor" val="tx"/>
                    </a:ext>
                  </a:extLst>
                </a:hlinkClick>
              </a:rPr>
              <a:t>fundraising</a:t>
            </a:r>
            <a:r>
              <a:rPr lang="en-US" sz="2400" dirty="0"/>
              <a:t> to support this case; </a:t>
            </a:r>
          </a:p>
          <a:p>
            <a:pPr lvl="2">
              <a:lnSpc>
                <a:spcPct val="120000"/>
              </a:lnSpc>
              <a:spcBef>
                <a:spcPts val="1200"/>
              </a:spcBef>
            </a:pPr>
            <a:r>
              <a:rPr lang="en-US" sz="2400" dirty="0"/>
              <a:t>Remaining costs will be split equally among the plaintiff First Nations; and</a:t>
            </a:r>
          </a:p>
          <a:p>
            <a:pPr lvl="2">
              <a:lnSpc>
                <a:spcPct val="120000"/>
              </a:lnSpc>
              <a:spcBef>
                <a:spcPts val="1200"/>
              </a:spcBef>
            </a:pPr>
            <a:r>
              <a:rPr lang="en-US" sz="2400" dirty="0"/>
              <a:t>If this matter proceeds to negotiations (our ideal outcome), the Crown may fund the negotiation table. </a:t>
            </a:r>
          </a:p>
          <a:p>
            <a:endParaRPr lang="en-CA" dirty="0"/>
          </a:p>
        </p:txBody>
      </p:sp>
      <p:pic>
        <p:nvPicPr>
          <p:cNvPr id="6" name="Picture 5">
            <a:extLst>
              <a:ext uri="{FF2B5EF4-FFF2-40B4-BE49-F238E27FC236}">
                <a16:creationId xmlns:a16="http://schemas.microsoft.com/office/drawing/2014/main" id="{1C94C70E-F8EC-0E79-D668-26DF66E636DE}"/>
              </a:ext>
            </a:extLst>
          </p:cNvPr>
          <p:cNvPicPr>
            <a:picLocks noChangeAspect="1"/>
          </p:cNvPicPr>
          <p:nvPr/>
        </p:nvPicPr>
        <p:blipFill>
          <a:blip r:embed="rId3"/>
          <a:stretch>
            <a:fillRect/>
          </a:stretch>
        </p:blipFill>
        <p:spPr>
          <a:xfrm>
            <a:off x="10637628" y="6384631"/>
            <a:ext cx="703583" cy="216487"/>
          </a:xfrm>
          <a:prstGeom prst="rect">
            <a:avLst/>
          </a:prstGeom>
        </p:spPr>
      </p:pic>
      <p:sp>
        <p:nvSpPr>
          <p:cNvPr id="7" name="TextBox 6">
            <a:extLst>
              <a:ext uri="{FF2B5EF4-FFF2-40B4-BE49-F238E27FC236}">
                <a16:creationId xmlns:a16="http://schemas.microsoft.com/office/drawing/2014/main" id="{0B96EB12-06ED-7D64-CACF-C0D18D752968}"/>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8" name="Slide Number Placeholder 7">
            <a:extLst>
              <a:ext uri="{FF2B5EF4-FFF2-40B4-BE49-F238E27FC236}">
                <a16:creationId xmlns:a16="http://schemas.microsoft.com/office/drawing/2014/main" id="{84414C4B-E317-0719-BA76-7B04AD62109C}"/>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25</a:t>
            </a:fld>
            <a:endParaRPr lang="en-CA" dirty="0"/>
          </a:p>
        </p:txBody>
      </p:sp>
      <p:pic>
        <p:nvPicPr>
          <p:cNvPr id="3074" name="Picture 2">
            <a:extLst>
              <a:ext uri="{FF2B5EF4-FFF2-40B4-BE49-F238E27FC236}">
                <a16:creationId xmlns:a16="http://schemas.microsoft.com/office/drawing/2014/main" id="{F2A50713-7C35-7C74-79FD-050D697DB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8287">
            <a:off x="7078466" y="2721689"/>
            <a:ext cx="4775558" cy="27415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9E3EA3E-7463-82A3-CCFC-4957CEAD30CF}"/>
              </a:ext>
            </a:extLst>
          </p:cNvPr>
          <p:cNvSpPr txBox="1"/>
          <p:nvPr/>
        </p:nvSpPr>
        <p:spPr>
          <a:xfrm>
            <a:off x="0" y="1442004"/>
            <a:ext cx="11815280" cy="949171"/>
          </a:xfrm>
          <a:prstGeom prst="rect">
            <a:avLst/>
          </a:prstGeom>
          <a:noFill/>
        </p:spPr>
        <p:txBody>
          <a:bodyPr wrap="square">
            <a:spAutoFit/>
          </a:bodyPr>
          <a:lstStyle/>
          <a:p>
            <a:pPr marL="800100" lvl="1" indent="-342900">
              <a:lnSpc>
                <a:spcPct val="120000"/>
              </a:lnSpc>
              <a:spcBef>
                <a:spcPts val="1200"/>
              </a:spcBef>
              <a:buFont typeface="Arial" panose="020B0604020202020204" pitchFamily="34" charset="0"/>
              <a:buChar char="•"/>
            </a:pPr>
            <a:r>
              <a:rPr lang="en-US" sz="2400" dirty="0"/>
              <a:t>This is a big undertaking. If we have to, it will take many years to litigate it all the way to the end of trial and appeals.  </a:t>
            </a:r>
          </a:p>
        </p:txBody>
      </p:sp>
      <p:sp>
        <p:nvSpPr>
          <p:cNvPr id="12" name="TextBox 11">
            <a:extLst>
              <a:ext uri="{FF2B5EF4-FFF2-40B4-BE49-F238E27FC236}">
                <a16:creationId xmlns:a16="http://schemas.microsoft.com/office/drawing/2014/main" id="{91E5EC33-18FD-7F97-437C-56C5CFF59518}"/>
              </a:ext>
            </a:extLst>
          </p:cNvPr>
          <p:cNvSpPr txBox="1"/>
          <p:nvPr/>
        </p:nvSpPr>
        <p:spPr>
          <a:xfrm>
            <a:off x="8387990" y="5415996"/>
            <a:ext cx="3427290" cy="523220"/>
          </a:xfrm>
          <a:prstGeom prst="rect">
            <a:avLst/>
          </a:prstGeom>
          <a:noFill/>
        </p:spPr>
        <p:txBody>
          <a:bodyPr wrap="square">
            <a:spAutoFit/>
          </a:bodyPr>
          <a:lstStyle/>
          <a:p>
            <a:pPr algn="r"/>
            <a:r>
              <a:rPr lang="en-US" sz="1400" dirty="0"/>
              <a:t>Artwork for RAVEN’s fundraising campaign, by Christie Belcourt</a:t>
            </a:r>
          </a:p>
        </p:txBody>
      </p:sp>
    </p:spTree>
    <p:extLst>
      <p:ext uri="{BB962C8B-B14F-4D97-AF65-F5344CB8AC3E}">
        <p14:creationId xmlns:p14="http://schemas.microsoft.com/office/powerpoint/2010/main" val="931742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A6A230-DEAF-DEF1-2122-0E35D42D2220}"/>
              </a:ext>
            </a:extLst>
          </p:cNvPr>
          <p:cNvPicPr>
            <a:picLocks noChangeAspect="1"/>
          </p:cNvPicPr>
          <p:nvPr/>
        </p:nvPicPr>
        <p:blipFill>
          <a:blip r:embed="rId2"/>
          <a:stretch>
            <a:fillRect/>
          </a:stretch>
        </p:blipFill>
        <p:spPr>
          <a:xfrm>
            <a:off x="6096000" y="5052546"/>
            <a:ext cx="5612973" cy="1486366"/>
          </a:xfrm>
          <a:prstGeom prst="rect">
            <a:avLst/>
          </a:prstGeom>
        </p:spPr>
      </p:pic>
      <p:sp>
        <p:nvSpPr>
          <p:cNvPr id="2" name="Title 1">
            <a:extLst>
              <a:ext uri="{FF2B5EF4-FFF2-40B4-BE49-F238E27FC236}">
                <a16:creationId xmlns:a16="http://schemas.microsoft.com/office/drawing/2014/main" id="{DC6CFD23-04BB-5F10-E91B-ADC356E00184}"/>
              </a:ext>
            </a:extLst>
          </p:cNvPr>
          <p:cNvSpPr>
            <a:spLocks noGrp="1"/>
          </p:cNvSpPr>
          <p:nvPr>
            <p:ph type="title"/>
          </p:nvPr>
        </p:nvSpPr>
        <p:spPr/>
        <p:txBody>
          <a:bodyPr>
            <a:normAutofit fontScale="90000"/>
          </a:bodyPr>
          <a:lstStyle/>
          <a:p>
            <a:r>
              <a:rPr lang="en-US" dirty="0"/>
              <a:t>Next Steps</a:t>
            </a:r>
            <a:endParaRPr lang="en-CA" dirty="0"/>
          </a:p>
        </p:txBody>
      </p:sp>
      <p:sp>
        <p:nvSpPr>
          <p:cNvPr id="6" name="TextBox 5">
            <a:extLst>
              <a:ext uri="{FF2B5EF4-FFF2-40B4-BE49-F238E27FC236}">
                <a16:creationId xmlns:a16="http://schemas.microsoft.com/office/drawing/2014/main" id="{85F60944-F58C-EB50-F034-3D887CD3F1EB}"/>
              </a:ext>
            </a:extLst>
          </p:cNvPr>
          <p:cNvSpPr txBox="1"/>
          <p:nvPr/>
        </p:nvSpPr>
        <p:spPr>
          <a:xfrm>
            <a:off x="353902" y="1272788"/>
            <a:ext cx="10742951" cy="5663089"/>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3000" dirty="0"/>
              <a:t>The case was launched on April 26, 2023 in Toronto. </a:t>
            </a:r>
          </a:p>
          <a:p>
            <a:pPr marL="457200" indent="-457200">
              <a:spcAft>
                <a:spcPts val="600"/>
              </a:spcAft>
              <a:buFont typeface="Arial" panose="020B0604020202020204" pitchFamily="34" charset="0"/>
              <a:buChar char="•"/>
            </a:pPr>
            <a:r>
              <a:rPr lang="en-US" sz="3000" dirty="0"/>
              <a:t>The statement of claim will be filed at the end of June.</a:t>
            </a:r>
          </a:p>
          <a:p>
            <a:pPr marL="457200" indent="-457200">
              <a:spcAft>
                <a:spcPts val="600"/>
              </a:spcAft>
              <a:buFont typeface="Arial" panose="020B0604020202020204" pitchFamily="34" charset="0"/>
              <a:buChar char="•"/>
            </a:pPr>
            <a:r>
              <a:rPr lang="en-US" sz="3000" dirty="0"/>
              <a:t>If you wish to participate as a plaintiff, please contact Tara McDonald at </a:t>
            </a:r>
            <a:r>
              <a:rPr lang="en-US" sz="3000" dirty="0">
                <a:solidFill>
                  <a:srgbClr val="0070C0"/>
                </a:solidFill>
                <a:hlinkClick r:id="rId3">
                  <a:extLst>
                    <a:ext uri="{A12FA001-AC4F-418D-AE19-62706E023703}">
                      <ahyp:hlinkClr xmlns:ahyp="http://schemas.microsoft.com/office/drawing/2018/hyperlinkcolor" val="tx"/>
                    </a:ext>
                  </a:extLst>
                </a:hlinkClick>
              </a:rPr>
              <a:t>tmcdonald@wodowardandcompany.com</a:t>
            </a:r>
            <a:r>
              <a:rPr lang="en-US" sz="3000" dirty="0">
                <a:solidFill>
                  <a:srgbClr val="0070C0"/>
                </a:solidFill>
              </a:rPr>
              <a:t> </a:t>
            </a:r>
            <a:r>
              <a:rPr lang="en-US" sz="3000" dirty="0"/>
              <a:t>or 647-529-9474.</a:t>
            </a:r>
          </a:p>
          <a:p>
            <a:pPr marL="457200" indent="-457200">
              <a:spcAft>
                <a:spcPts val="600"/>
              </a:spcAft>
              <a:buFont typeface="Arial" panose="020B0604020202020204" pitchFamily="34" charset="0"/>
              <a:buChar char="•"/>
            </a:pPr>
            <a:r>
              <a:rPr lang="en-US" sz="3000" dirty="0"/>
              <a:t>We are also happy to set up one-on-one meetings to discuss the case.</a:t>
            </a:r>
          </a:p>
          <a:p>
            <a:endParaRPr lang="en-US" sz="3200" b="1" dirty="0"/>
          </a:p>
          <a:p>
            <a:endParaRPr lang="en-US" sz="3200" b="1" dirty="0"/>
          </a:p>
          <a:p>
            <a:endParaRPr lang="en-US" sz="3200" b="1" dirty="0"/>
          </a:p>
          <a:p>
            <a:pPr marL="285750" indent="-285750">
              <a:buFont typeface="Arial" panose="020B0604020202020204" pitchFamily="34" charset="0"/>
              <a:buChar char="•"/>
            </a:pPr>
            <a:endParaRPr lang="en-US" b="1" dirty="0"/>
          </a:p>
          <a:p>
            <a:r>
              <a:rPr lang="en-US" dirty="0"/>
              <a:t> </a:t>
            </a:r>
          </a:p>
        </p:txBody>
      </p:sp>
      <p:pic>
        <p:nvPicPr>
          <p:cNvPr id="3" name="Picture 2">
            <a:extLst>
              <a:ext uri="{FF2B5EF4-FFF2-40B4-BE49-F238E27FC236}">
                <a16:creationId xmlns:a16="http://schemas.microsoft.com/office/drawing/2014/main" id="{E1186FF7-4996-7676-DBD3-5F8B3683E89E}"/>
              </a:ext>
            </a:extLst>
          </p:cNvPr>
          <p:cNvPicPr>
            <a:picLocks noChangeAspect="1"/>
          </p:cNvPicPr>
          <p:nvPr/>
        </p:nvPicPr>
        <p:blipFill>
          <a:blip r:embed="rId4"/>
          <a:stretch>
            <a:fillRect/>
          </a:stretch>
        </p:blipFill>
        <p:spPr>
          <a:xfrm>
            <a:off x="10637628" y="6384631"/>
            <a:ext cx="703583" cy="216487"/>
          </a:xfrm>
          <a:prstGeom prst="rect">
            <a:avLst/>
          </a:prstGeom>
        </p:spPr>
      </p:pic>
      <p:sp>
        <p:nvSpPr>
          <p:cNvPr id="5" name="TextBox 4">
            <a:extLst>
              <a:ext uri="{FF2B5EF4-FFF2-40B4-BE49-F238E27FC236}">
                <a16:creationId xmlns:a16="http://schemas.microsoft.com/office/drawing/2014/main" id="{8F5B3A86-1F43-7BE3-E71D-24D834634513}"/>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8" name="Slide Number Placeholder 7">
            <a:extLst>
              <a:ext uri="{FF2B5EF4-FFF2-40B4-BE49-F238E27FC236}">
                <a16:creationId xmlns:a16="http://schemas.microsoft.com/office/drawing/2014/main" id="{2DBC2414-8DB0-757F-41F2-B335757D97CA}"/>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26</a:t>
            </a:fld>
            <a:endParaRPr lang="en-CA" dirty="0"/>
          </a:p>
        </p:txBody>
      </p:sp>
    </p:spTree>
    <p:extLst>
      <p:ext uri="{BB962C8B-B14F-4D97-AF65-F5344CB8AC3E}">
        <p14:creationId xmlns:p14="http://schemas.microsoft.com/office/powerpoint/2010/main" val="3217854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ock of seagulls flying in the sky&#10;&#10;Description automatically generated">
            <a:extLst>
              <a:ext uri="{FF2B5EF4-FFF2-40B4-BE49-F238E27FC236}">
                <a16:creationId xmlns:a16="http://schemas.microsoft.com/office/drawing/2014/main" id="{60A9EC62-1C54-4ADF-B759-20B898697521}"/>
              </a:ext>
            </a:extLst>
          </p:cNvPr>
          <p:cNvPicPr>
            <a:picLocks noChangeAspect="1"/>
          </p:cNvPicPr>
          <p:nvPr/>
        </p:nvPicPr>
        <p:blipFill rotWithShape="1">
          <a:blip r:embed="rId3"/>
          <a:srcRect b="7977"/>
          <a:stretch/>
        </p:blipFill>
        <p:spPr>
          <a:xfrm>
            <a:off x="0" y="0"/>
            <a:ext cx="12192000" cy="6858000"/>
          </a:xfrm>
          <a:prstGeom prst="rect">
            <a:avLst/>
          </a:prstGeom>
        </p:spPr>
      </p:pic>
      <p:sp>
        <p:nvSpPr>
          <p:cNvPr id="3" name="Title 1">
            <a:extLst>
              <a:ext uri="{FF2B5EF4-FFF2-40B4-BE49-F238E27FC236}">
                <a16:creationId xmlns:a16="http://schemas.microsoft.com/office/drawing/2014/main" id="{4F94DB3C-515B-485E-8B7C-6E28E1DA5AEF}"/>
              </a:ext>
            </a:extLst>
          </p:cNvPr>
          <p:cNvSpPr txBox="1">
            <a:spLocks/>
          </p:cNvSpPr>
          <p:nvPr/>
        </p:nvSpPr>
        <p:spPr>
          <a:xfrm>
            <a:off x="3382762" y="3245433"/>
            <a:ext cx="5426475" cy="56768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180" normalizeH="0" baseline="0" noProof="0" dirty="0">
                <a:ln>
                  <a:noFill/>
                </a:ln>
                <a:solidFill>
                  <a:srgbClr val="ADB8BF"/>
                </a:solidFill>
                <a:effectLst>
                  <a:outerShdw blurRad="288925" dir="2700000" algn="tl" rotWithShape="0">
                    <a:srgbClr val="000000">
                      <a:alpha val="43000"/>
                    </a:srgbClr>
                  </a:outerShdw>
                </a:effectLst>
                <a:uLnTx/>
                <a:uFillTx/>
                <a:latin typeface="Open sans"/>
                <a:ea typeface="+mj-ea"/>
                <a:cs typeface="Open sans"/>
              </a:rPr>
              <a:t>WOODWARDANDCOMPANY.COM</a:t>
            </a:r>
          </a:p>
        </p:txBody>
      </p:sp>
      <p:pic>
        <p:nvPicPr>
          <p:cNvPr id="4" name="Picture 3">
            <a:extLst>
              <a:ext uri="{FF2B5EF4-FFF2-40B4-BE49-F238E27FC236}">
                <a16:creationId xmlns:a16="http://schemas.microsoft.com/office/drawing/2014/main" id="{9779DFF8-B697-4994-9FB5-8114CC93E85F}"/>
              </a:ext>
            </a:extLst>
          </p:cNvPr>
          <p:cNvPicPr>
            <a:picLocks noChangeAspect="1"/>
          </p:cNvPicPr>
          <p:nvPr/>
        </p:nvPicPr>
        <p:blipFill>
          <a:blip r:embed="rId4"/>
          <a:stretch>
            <a:fillRect/>
          </a:stretch>
        </p:blipFill>
        <p:spPr>
          <a:xfrm>
            <a:off x="4591055" y="5430901"/>
            <a:ext cx="3187808" cy="232818"/>
          </a:xfrm>
          <a:prstGeom prst="rect">
            <a:avLst/>
          </a:prstGeom>
        </p:spPr>
      </p:pic>
      <p:sp>
        <p:nvSpPr>
          <p:cNvPr id="5" name="Subtitle 8">
            <a:extLst>
              <a:ext uri="{FF2B5EF4-FFF2-40B4-BE49-F238E27FC236}">
                <a16:creationId xmlns:a16="http://schemas.microsoft.com/office/drawing/2014/main" id="{A0546022-6857-4D0A-988A-743F7C2FC484}"/>
              </a:ext>
            </a:extLst>
          </p:cNvPr>
          <p:cNvSpPr txBox="1">
            <a:spLocks/>
          </p:cNvSpPr>
          <p:nvPr/>
        </p:nvSpPr>
        <p:spPr>
          <a:xfrm>
            <a:off x="2984559" y="5743254"/>
            <a:ext cx="6400800" cy="56768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470" normalizeH="0" baseline="0" noProof="0" dirty="0">
                <a:ln>
                  <a:noFill/>
                </a:ln>
                <a:solidFill>
                  <a:srgbClr val="FBB040"/>
                </a:solidFill>
                <a:effectLst>
                  <a:outerShdw blurRad="136525" dir="2700000" algn="tl" rotWithShape="0">
                    <a:srgbClr val="000000">
                      <a:alpha val="43000"/>
                    </a:srgbClr>
                  </a:outerShdw>
                </a:effectLst>
                <a:uLnTx/>
                <a:uFillTx/>
                <a:latin typeface="Open sans"/>
                <a:ea typeface="+mn-ea"/>
                <a:cs typeface="Open sans"/>
              </a:rPr>
              <a:t>LAWYERS LLP</a:t>
            </a:r>
          </a:p>
        </p:txBody>
      </p:sp>
      <p:sp>
        <p:nvSpPr>
          <p:cNvPr id="6" name="Subtitle 2">
            <a:extLst>
              <a:ext uri="{FF2B5EF4-FFF2-40B4-BE49-F238E27FC236}">
                <a16:creationId xmlns:a16="http://schemas.microsoft.com/office/drawing/2014/main" id="{B9D8F8A7-FAD3-4653-B131-C41DF6275410}"/>
              </a:ext>
            </a:extLst>
          </p:cNvPr>
          <p:cNvSpPr txBox="1">
            <a:spLocks/>
          </p:cNvSpPr>
          <p:nvPr/>
        </p:nvSpPr>
        <p:spPr>
          <a:xfrm>
            <a:off x="2460248" y="3813120"/>
            <a:ext cx="2526089" cy="181802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0" cap="none" spc="0" normalizeH="0" baseline="0" noProof="0" dirty="0">
                <a:ln>
                  <a:noFill/>
                </a:ln>
                <a:solidFill>
                  <a:srgbClr val="ADB8BF"/>
                </a:solidFill>
                <a:effectLst/>
                <a:uLnTx/>
                <a:uFillTx/>
                <a:latin typeface="Open sans"/>
                <a:ea typeface="+mn-ea"/>
                <a:cs typeface="Open sans"/>
              </a:rPr>
              <a:t>VICTORIA OFFICE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ADB8BF"/>
                </a:solidFill>
                <a:effectLst/>
                <a:uLnTx/>
                <a:uFillTx/>
                <a:latin typeface="Open sans"/>
                <a:ea typeface="+mn-ea"/>
                <a:cs typeface="Open sans"/>
              </a:rPr>
              <a:t>200 - 1022 Government Street</a:t>
            </a:r>
            <a:br>
              <a:rPr kumimoji="0" lang="en-US" sz="1200" b="0" i="0" u="none" strike="noStrike" kern="1200" cap="none" spc="0" normalizeH="0" baseline="0" noProof="0" dirty="0">
                <a:ln>
                  <a:noFill/>
                </a:ln>
                <a:solidFill>
                  <a:srgbClr val="ADB8BF"/>
                </a:solidFill>
                <a:effectLst/>
                <a:uLnTx/>
                <a:uFillTx/>
                <a:latin typeface="Open sans"/>
                <a:ea typeface="+mn-ea"/>
                <a:cs typeface="Open sans"/>
              </a:rPr>
            </a:br>
            <a:r>
              <a:rPr kumimoji="0" lang="en-US" sz="1200" b="0" i="0" u="none" strike="noStrike" kern="1200" cap="none" spc="0" normalizeH="0" baseline="0" noProof="0" dirty="0">
                <a:ln>
                  <a:noFill/>
                </a:ln>
                <a:solidFill>
                  <a:srgbClr val="ADB8BF"/>
                </a:solidFill>
                <a:effectLst/>
                <a:uLnTx/>
                <a:uFillTx/>
                <a:latin typeface="Open sans"/>
                <a:ea typeface="+mn-ea"/>
                <a:cs typeface="Open sans"/>
              </a:rPr>
              <a:t>Victoria, BC V8W 1X7</a:t>
            </a:r>
            <a:br>
              <a:rPr kumimoji="0" lang="en-US" sz="1200" b="0" i="0" u="none" strike="noStrike" kern="1200" cap="none" spc="0" normalizeH="0" baseline="0" noProof="0" dirty="0">
                <a:ln>
                  <a:noFill/>
                </a:ln>
                <a:solidFill>
                  <a:srgbClr val="ADB8BF"/>
                </a:solidFill>
                <a:effectLst/>
                <a:uLnTx/>
                <a:uFillTx/>
                <a:latin typeface="Open sans"/>
                <a:ea typeface="+mn-ea"/>
                <a:cs typeface="Open sans"/>
              </a:rPr>
            </a:br>
            <a:r>
              <a:rPr kumimoji="0" lang="en-US" sz="1200" b="0" i="0" u="none" strike="noStrike" kern="1200" cap="none" spc="0" normalizeH="0" baseline="0" noProof="0" dirty="0">
                <a:ln>
                  <a:noFill/>
                </a:ln>
                <a:solidFill>
                  <a:srgbClr val="ADB8BF"/>
                </a:solidFill>
                <a:effectLst/>
                <a:uLnTx/>
                <a:uFillTx/>
                <a:latin typeface="Open sans"/>
                <a:ea typeface="+mn-ea"/>
                <a:cs typeface="Open sans"/>
              </a:rPr>
              <a:t> 250 383 2356</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rgbClr val="ADB8BF"/>
              </a:solidFill>
              <a:effectLst/>
              <a:uLnTx/>
              <a:uFillTx/>
              <a:latin typeface="Open sans"/>
              <a:ea typeface="+mn-ea"/>
              <a:cs typeface="Open san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ADB8BF"/>
              </a:solidFill>
              <a:effectLst/>
              <a:uLnTx/>
              <a:uFillTx/>
              <a:latin typeface="Open sans"/>
              <a:ea typeface="+mn-ea"/>
              <a:cs typeface="Open san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ADB8BF"/>
              </a:solidFill>
              <a:effectLst/>
              <a:uLnTx/>
              <a:uFillTx/>
              <a:latin typeface="Open sans"/>
              <a:ea typeface="+mn-ea"/>
              <a:cs typeface="Open sans"/>
            </a:endParaRPr>
          </a:p>
        </p:txBody>
      </p:sp>
      <p:sp>
        <p:nvSpPr>
          <p:cNvPr id="9" name="Slide Number Placeholder 8">
            <a:extLst>
              <a:ext uri="{FF2B5EF4-FFF2-40B4-BE49-F238E27FC236}">
                <a16:creationId xmlns:a16="http://schemas.microsoft.com/office/drawing/2014/main" id="{EFC0EAC0-08E4-4AE8-9297-18625A85DA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E5D08-AFDD-4B7D-90C0-B6BC5EB84C6B}"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Subtitle 2">
            <a:extLst>
              <a:ext uri="{FF2B5EF4-FFF2-40B4-BE49-F238E27FC236}">
                <a16:creationId xmlns:a16="http://schemas.microsoft.com/office/drawing/2014/main" id="{F46F968A-EDE3-47DE-AF93-8C8F92BC6633}"/>
              </a:ext>
            </a:extLst>
          </p:cNvPr>
          <p:cNvSpPr txBox="1">
            <a:spLocks/>
          </p:cNvSpPr>
          <p:nvPr/>
        </p:nvSpPr>
        <p:spPr>
          <a:xfrm>
            <a:off x="7525345" y="3813120"/>
            <a:ext cx="1860014" cy="146828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0" cap="none" spc="0" normalizeH="0" baseline="0" noProof="0" dirty="0">
                <a:ln>
                  <a:noFill/>
                </a:ln>
                <a:solidFill>
                  <a:srgbClr val="ADB8BF"/>
                </a:solidFill>
                <a:effectLst/>
                <a:uLnTx/>
                <a:uFillTx/>
                <a:latin typeface="Open sans"/>
                <a:ea typeface="+mn-ea"/>
                <a:cs typeface="Open sans"/>
              </a:rPr>
              <a:t>WHITEHORSE OFFICE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ADB8BF"/>
                </a:solidFill>
                <a:effectLst/>
                <a:uLnTx/>
                <a:uFillTx/>
                <a:latin typeface="Open sans"/>
                <a:ea typeface="+mn-ea"/>
                <a:cs typeface="Open sans"/>
              </a:rPr>
              <a:t>201 - 3059 3rd Avenue</a:t>
            </a:r>
            <a:br>
              <a:rPr kumimoji="0" lang="en-US" sz="1200" b="0" i="0" u="none" strike="noStrike" kern="1200" cap="none" spc="0" normalizeH="0" baseline="0" noProof="0" dirty="0">
                <a:ln>
                  <a:noFill/>
                </a:ln>
                <a:solidFill>
                  <a:srgbClr val="ADB8BF"/>
                </a:solidFill>
                <a:effectLst/>
                <a:uLnTx/>
                <a:uFillTx/>
                <a:latin typeface="Open sans"/>
                <a:ea typeface="+mn-ea"/>
                <a:cs typeface="Open sans"/>
              </a:rPr>
            </a:br>
            <a:r>
              <a:rPr kumimoji="0" lang="en-US" sz="1200" b="0" i="0" u="none" strike="noStrike" kern="1200" cap="none" spc="0" normalizeH="0" baseline="0" noProof="0" dirty="0">
                <a:ln>
                  <a:noFill/>
                </a:ln>
                <a:solidFill>
                  <a:srgbClr val="ADB8BF"/>
                </a:solidFill>
                <a:effectLst/>
                <a:uLnTx/>
                <a:uFillTx/>
                <a:latin typeface="Open sans"/>
                <a:ea typeface="+mn-ea"/>
                <a:cs typeface="Open sans"/>
              </a:rPr>
              <a:t>Whitehorse, YT Y1A 1E2</a:t>
            </a:r>
            <a:br>
              <a:rPr kumimoji="0" lang="en-US" sz="1200" b="0" i="0" u="none" strike="noStrike" kern="1200" cap="none" spc="0" normalizeH="0" baseline="0" noProof="0" dirty="0">
                <a:ln>
                  <a:noFill/>
                </a:ln>
                <a:solidFill>
                  <a:srgbClr val="ADB8BF"/>
                </a:solidFill>
                <a:effectLst/>
                <a:uLnTx/>
                <a:uFillTx/>
                <a:latin typeface="Open sans"/>
                <a:ea typeface="+mn-ea"/>
                <a:cs typeface="Open sans"/>
              </a:rPr>
            </a:br>
            <a:r>
              <a:rPr kumimoji="0" lang="en-US" sz="1200" b="0" i="0" u="none" strike="noStrike" kern="1200" cap="none" spc="0" normalizeH="0" baseline="0" noProof="0" dirty="0">
                <a:ln>
                  <a:noFill/>
                </a:ln>
                <a:solidFill>
                  <a:srgbClr val="ADB8BF"/>
                </a:solidFill>
                <a:effectLst/>
                <a:uLnTx/>
                <a:uFillTx/>
                <a:latin typeface="Open sans"/>
                <a:ea typeface="+mn-ea"/>
                <a:cs typeface="Open sans"/>
              </a:rPr>
              <a:t> 867 633 5940</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1" i="0" u="none" strike="noStrike" kern="1200" cap="none" spc="0" normalizeH="0" baseline="0" noProof="0" dirty="0">
              <a:ln>
                <a:noFill/>
              </a:ln>
              <a:solidFill>
                <a:srgbClr val="ADB8BF"/>
              </a:solidFill>
              <a:effectLst/>
              <a:uLnTx/>
              <a:uFillTx/>
              <a:latin typeface="Open sans"/>
              <a:ea typeface="+mn-ea"/>
              <a:cs typeface="Open san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ADB8BF"/>
              </a:solidFill>
              <a:effectLst/>
              <a:uLnTx/>
              <a:uFillTx/>
              <a:latin typeface="Open sans"/>
              <a:ea typeface="+mn-ea"/>
              <a:cs typeface="Open san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ADB8BF"/>
              </a:solidFill>
              <a:effectLst/>
              <a:uLnTx/>
              <a:uFillTx/>
              <a:latin typeface="Open sans"/>
              <a:ea typeface="+mn-ea"/>
              <a:cs typeface="Open sans"/>
            </a:endParaRPr>
          </a:p>
        </p:txBody>
      </p:sp>
    </p:spTree>
    <p:extLst>
      <p:ext uri="{BB962C8B-B14F-4D97-AF65-F5344CB8AC3E}">
        <p14:creationId xmlns:p14="http://schemas.microsoft.com/office/powerpoint/2010/main" val="357345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E1CA-97D4-4D02-BB56-BAF91CB2FA49}"/>
              </a:ext>
            </a:extLst>
          </p:cNvPr>
          <p:cNvSpPr>
            <a:spLocks noGrp="1"/>
          </p:cNvSpPr>
          <p:nvPr>
            <p:ph type="title"/>
          </p:nvPr>
        </p:nvSpPr>
        <p:spPr/>
        <p:txBody>
          <a:bodyPr/>
          <a:lstStyle/>
          <a:p>
            <a:pPr algn="ctr"/>
            <a:r>
              <a:rPr lang="en-CA" dirty="0"/>
              <a:t>What is the case about?</a:t>
            </a:r>
          </a:p>
        </p:txBody>
      </p:sp>
      <p:sp>
        <p:nvSpPr>
          <p:cNvPr id="4" name="Text Placeholder 2">
            <a:extLst>
              <a:ext uri="{FF2B5EF4-FFF2-40B4-BE49-F238E27FC236}">
                <a16:creationId xmlns:a16="http://schemas.microsoft.com/office/drawing/2014/main" id="{FC43F2AA-C1EB-41E1-BBFB-48AF42CCC6B1}"/>
              </a:ext>
            </a:extLst>
          </p:cNvPr>
          <p:cNvSpPr txBox="1">
            <a:spLocks/>
          </p:cNvSpPr>
          <p:nvPr/>
        </p:nvSpPr>
        <p:spPr>
          <a:xfrm>
            <a:off x="5999751" y="3729518"/>
            <a:ext cx="5044968" cy="2465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51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0AC6-4A0E-4272-9946-76488A559B71}"/>
              </a:ext>
            </a:extLst>
          </p:cNvPr>
          <p:cNvSpPr>
            <a:spLocks noGrp="1"/>
          </p:cNvSpPr>
          <p:nvPr>
            <p:ph type="title"/>
          </p:nvPr>
        </p:nvSpPr>
        <p:spPr/>
        <p:txBody>
          <a:bodyPr>
            <a:normAutofit fontScale="90000"/>
          </a:bodyPr>
          <a:lstStyle/>
          <a:p>
            <a:r>
              <a:rPr lang="en-US" dirty="0"/>
              <a:t>Goal of the Treaty 9 Co-jurisdiction Case</a:t>
            </a:r>
            <a:endParaRPr lang="en-CA" dirty="0"/>
          </a:p>
        </p:txBody>
      </p:sp>
      <p:sp>
        <p:nvSpPr>
          <p:cNvPr id="3" name="Content Placeholder 2">
            <a:extLst>
              <a:ext uri="{FF2B5EF4-FFF2-40B4-BE49-F238E27FC236}">
                <a16:creationId xmlns:a16="http://schemas.microsoft.com/office/drawing/2014/main" id="{7218A08F-6037-41C8-B26B-0646E1883633}"/>
              </a:ext>
            </a:extLst>
          </p:cNvPr>
          <p:cNvSpPr>
            <a:spLocks noGrp="1"/>
          </p:cNvSpPr>
          <p:nvPr>
            <p:ph idx="1"/>
          </p:nvPr>
        </p:nvSpPr>
        <p:spPr>
          <a:xfrm>
            <a:off x="226031" y="1243173"/>
            <a:ext cx="11410333" cy="4565444"/>
          </a:xfrm>
        </p:spPr>
        <p:txBody>
          <a:bodyPr>
            <a:normAutofit/>
          </a:bodyPr>
          <a:lstStyle/>
          <a:p>
            <a:pPr marL="0" indent="0" algn="just">
              <a:spcBef>
                <a:spcPts val="1800"/>
              </a:spcBef>
              <a:spcAft>
                <a:spcPts val="600"/>
              </a:spcAft>
              <a:buNone/>
            </a:pPr>
            <a:r>
              <a:rPr lang="en-US" sz="2800" dirty="0"/>
              <a:t>The goal of the case is to get Canadian law to recognize that: </a:t>
            </a:r>
          </a:p>
          <a:p>
            <a:pPr lvl="1" algn="just">
              <a:spcBef>
                <a:spcPts val="1800"/>
              </a:spcBef>
              <a:spcAft>
                <a:spcPts val="600"/>
              </a:spcAft>
            </a:pPr>
            <a:r>
              <a:rPr lang="en-US" dirty="0"/>
              <a:t>Treaty 9 First Nations have the right to make decisions about matters that affect their territory. </a:t>
            </a:r>
          </a:p>
          <a:p>
            <a:pPr lvl="1" algn="just">
              <a:spcBef>
                <a:spcPts val="1800"/>
              </a:spcBef>
              <a:spcAft>
                <a:spcPts val="600"/>
              </a:spcAft>
            </a:pPr>
            <a:r>
              <a:rPr lang="en-US" dirty="0"/>
              <a:t>Treaty 9 First Nations never agreed to “cede or surrender” their jurisdiction (their right to self-govern). </a:t>
            </a:r>
          </a:p>
          <a:p>
            <a:pPr lvl="1" algn="just">
              <a:spcBef>
                <a:spcPts val="1800"/>
              </a:spcBef>
              <a:spcAft>
                <a:spcPts val="600"/>
              </a:spcAft>
            </a:pPr>
            <a:r>
              <a:rPr lang="en-US" dirty="0"/>
              <a:t>Treaty 9 First Nations agreed to share the territory and decisions about it with the Crown. </a:t>
            </a:r>
          </a:p>
          <a:p>
            <a:pPr lvl="1" algn="just">
              <a:spcBef>
                <a:spcPts val="1800"/>
              </a:spcBef>
              <a:spcAft>
                <a:spcPts val="600"/>
              </a:spcAft>
            </a:pPr>
            <a:r>
              <a:rPr lang="en-US" dirty="0"/>
              <a:t>There are two orders of government in Canada – two canoes.</a:t>
            </a:r>
          </a:p>
          <a:p>
            <a:endParaRPr lang="en-CA" dirty="0"/>
          </a:p>
        </p:txBody>
      </p:sp>
      <p:pic>
        <p:nvPicPr>
          <p:cNvPr id="5" name="Picture 4">
            <a:extLst>
              <a:ext uri="{FF2B5EF4-FFF2-40B4-BE49-F238E27FC236}">
                <a16:creationId xmlns:a16="http://schemas.microsoft.com/office/drawing/2014/main" id="{6A287E71-36C7-4A73-8D4C-5B108F75C86F}"/>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6" name="TextBox 5">
            <a:extLst>
              <a:ext uri="{FF2B5EF4-FFF2-40B4-BE49-F238E27FC236}">
                <a16:creationId xmlns:a16="http://schemas.microsoft.com/office/drawing/2014/main" id="{5412B5D4-6FE8-484C-A98E-2B49EAD86820}"/>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8" name="Slide Number Placeholder 7">
            <a:extLst>
              <a:ext uri="{FF2B5EF4-FFF2-40B4-BE49-F238E27FC236}">
                <a16:creationId xmlns:a16="http://schemas.microsoft.com/office/drawing/2014/main" id="{8CBCC98C-784C-46FE-AB4E-C15E2B21B578}"/>
              </a:ext>
            </a:extLst>
          </p:cNvPr>
          <p:cNvSpPr>
            <a:spLocks noGrp="1"/>
          </p:cNvSpPr>
          <p:nvPr>
            <p:ph type="sldNum" sz="quarter" idx="12"/>
          </p:nvPr>
        </p:nvSpPr>
        <p:spPr/>
        <p:txBody>
          <a:bodyPr/>
          <a:lstStyle/>
          <a:p>
            <a:fld id="{D51E5D08-AFDD-4B7D-90C0-B6BC5EB84C6B}" type="slidenum">
              <a:rPr lang="en-CA" smtClean="0"/>
              <a:t>4</a:t>
            </a:fld>
            <a:endParaRPr lang="en-CA" dirty="0"/>
          </a:p>
        </p:txBody>
      </p:sp>
      <p:pic>
        <p:nvPicPr>
          <p:cNvPr id="7" name="Graphic 6" descr="Canoe outline">
            <a:extLst>
              <a:ext uri="{FF2B5EF4-FFF2-40B4-BE49-F238E27FC236}">
                <a16:creationId xmlns:a16="http://schemas.microsoft.com/office/drawing/2014/main" id="{FA868765-8CED-CEA9-6BC2-2167199E98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40912" y="3778958"/>
            <a:ext cx="2338252" cy="2338252"/>
          </a:xfrm>
          <a:prstGeom prst="rect">
            <a:avLst/>
          </a:prstGeom>
        </p:spPr>
      </p:pic>
      <p:pic>
        <p:nvPicPr>
          <p:cNvPr id="10" name="Graphic 9" descr="Canoe with solid fill">
            <a:extLst>
              <a:ext uri="{FF2B5EF4-FFF2-40B4-BE49-F238E27FC236}">
                <a16:creationId xmlns:a16="http://schemas.microsoft.com/office/drawing/2014/main" id="{AC2CD24F-BA51-127A-95DD-2C95C70908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98112" y="3928958"/>
            <a:ext cx="2338252" cy="2338252"/>
          </a:xfrm>
          <a:prstGeom prst="rect">
            <a:avLst/>
          </a:prstGeom>
        </p:spPr>
      </p:pic>
    </p:spTree>
    <p:extLst>
      <p:ext uri="{BB962C8B-B14F-4D97-AF65-F5344CB8AC3E}">
        <p14:creationId xmlns:p14="http://schemas.microsoft.com/office/powerpoint/2010/main" val="7623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77AA-A15C-577E-D242-9A3B434810CF}"/>
              </a:ext>
            </a:extLst>
          </p:cNvPr>
          <p:cNvSpPr>
            <a:spLocks noGrp="1"/>
          </p:cNvSpPr>
          <p:nvPr>
            <p:ph type="title"/>
          </p:nvPr>
        </p:nvSpPr>
        <p:spPr/>
        <p:txBody>
          <a:bodyPr>
            <a:normAutofit fontScale="90000"/>
          </a:bodyPr>
          <a:lstStyle/>
          <a:p>
            <a:r>
              <a:rPr lang="en-US" dirty="0"/>
              <a:t>What does the case argue? </a:t>
            </a:r>
            <a:endParaRPr lang="en-CA" dirty="0"/>
          </a:p>
        </p:txBody>
      </p:sp>
      <p:sp>
        <p:nvSpPr>
          <p:cNvPr id="3" name="Content Placeholder 2">
            <a:extLst>
              <a:ext uri="{FF2B5EF4-FFF2-40B4-BE49-F238E27FC236}">
                <a16:creationId xmlns:a16="http://schemas.microsoft.com/office/drawing/2014/main" id="{D5203156-C062-BBA9-EA24-FC58D9D7EF47}"/>
              </a:ext>
            </a:extLst>
          </p:cNvPr>
          <p:cNvSpPr>
            <a:spLocks noGrp="1"/>
          </p:cNvSpPr>
          <p:nvPr>
            <p:ph idx="1"/>
          </p:nvPr>
        </p:nvSpPr>
        <p:spPr>
          <a:xfrm>
            <a:off x="565484" y="1243171"/>
            <a:ext cx="11475828" cy="5249703"/>
          </a:xfrm>
        </p:spPr>
        <p:txBody>
          <a:bodyPr>
            <a:normAutofit/>
          </a:bodyPr>
          <a:lstStyle/>
          <a:p>
            <a:pPr marL="457200" indent="-457200">
              <a:spcBef>
                <a:spcPts val="600"/>
              </a:spcBef>
              <a:spcAft>
                <a:spcPts val="600"/>
              </a:spcAft>
              <a:buFont typeface="Arial" panose="020B0604020202020204" pitchFamily="34" charset="0"/>
              <a:buChar char="•"/>
            </a:pPr>
            <a:r>
              <a:rPr lang="en-US" sz="2800" dirty="0"/>
              <a:t>The written Treaty does not reflect what Treaty 9 First Nations agreed to.</a:t>
            </a:r>
            <a:r>
              <a:rPr lang="en-US" dirty="0"/>
              <a:t> </a:t>
            </a:r>
          </a:p>
          <a:p>
            <a:pPr marL="457200" indent="-457200">
              <a:spcBef>
                <a:spcPts val="600"/>
              </a:spcBef>
              <a:spcAft>
                <a:spcPts val="600"/>
              </a:spcAft>
              <a:buFont typeface="Arial" panose="020B0604020202020204" pitchFamily="34" charset="0"/>
              <a:buChar char="•"/>
            </a:pPr>
            <a:r>
              <a:rPr lang="en-US" sz="2800" dirty="0"/>
              <a:t>The </a:t>
            </a:r>
            <a:r>
              <a:rPr lang="en-US" sz="2800" u="sng" dirty="0"/>
              <a:t>real</a:t>
            </a:r>
            <a:r>
              <a:rPr lang="en-US" sz="2800" dirty="0"/>
              <a:t> Treaty </a:t>
            </a:r>
            <a:r>
              <a:rPr lang="en-US" dirty="0"/>
              <a:t>includes the oral promises that the parties agreed to. </a:t>
            </a:r>
          </a:p>
          <a:p>
            <a:pPr marL="457200" indent="-457200">
              <a:spcBef>
                <a:spcPts val="600"/>
              </a:spcBef>
              <a:spcAft>
                <a:spcPts val="600"/>
              </a:spcAft>
            </a:pPr>
            <a:r>
              <a:rPr lang="en-US" sz="2800" dirty="0"/>
              <a:t>The case does </a:t>
            </a:r>
            <a:r>
              <a:rPr lang="en-US" sz="2800" u="sng" dirty="0"/>
              <a:t>not</a:t>
            </a:r>
            <a:r>
              <a:rPr lang="en-US" sz="2800" dirty="0"/>
              <a:t> argue that there is no Treaty.  </a:t>
            </a:r>
          </a:p>
          <a:p>
            <a:pPr marL="457200" indent="-457200">
              <a:spcBef>
                <a:spcPts val="600"/>
              </a:spcBef>
              <a:spcAft>
                <a:spcPts val="600"/>
              </a:spcAft>
              <a:buFont typeface="Arial" panose="020B0604020202020204" pitchFamily="34" charset="0"/>
              <a:buChar char="•"/>
            </a:pPr>
            <a:r>
              <a:rPr lang="en-US" sz="2800" dirty="0"/>
              <a:t>Treaty 9 signatories agreed to share the land with the Crown.</a:t>
            </a:r>
          </a:p>
          <a:p>
            <a:pPr marL="457200" indent="-457200">
              <a:spcBef>
                <a:spcPts val="600"/>
              </a:spcBef>
              <a:spcAft>
                <a:spcPts val="600"/>
              </a:spcAft>
            </a:pPr>
            <a:r>
              <a:rPr lang="en-US" dirty="0"/>
              <a:t>In return, t</a:t>
            </a:r>
            <a:r>
              <a:rPr lang="en-US" sz="2800" dirty="0"/>
              <a:t>he </a:t>
            </a:r>
            <a:r>
              <a:rPr lang="en-US" dirty="0"/>
              <a:t>Crown agreed that the Indigenous signatories had the right to maintain their way of life (their “Way of Life”).</a:t>
            </a:r>
          </a:p>
          <a:p>
            <a:pPr marL="457200" indent="-457200">
              <a:spcBef>
                <a:spcPts val="600"/>
              </a:spcBef>
              <a:spcAft>
                <a:spcPts val="600"/>
              </a:spcAft>
            </a:pPr>
            <a:r>
              <a:rPr lang="en-US" dirty="0"/>
              <a:t>Indigenous signatories’ right to a Way of Life includes harvesting rights, including hunting, fishing, and trapping (“Harvesting”) and the right to make decisions about the land (their “Jurisdiction”).</a:t>
            </a:r>
          </a:p>
          <a:p>
            <a:endParaRPr lang="en-CA" dirty="0"/>
          </a:p>
        </p:txBody>
      </p:sp>
      <p:pic>
        <p:nvPicPr>
          <p:cNvPr id="9" name="Picture 8">
            <a:extLst>
              <a:ext uri="{FF2B5EF4-FFF2-40B4-BE49-F238E27FC236}">
                <a16:creationId xmlns:a16="http://schemas.microsoft.com/office/drawing/2014/main" id="{379AD6AD-5740-C136-E971-89619CC04C55}"/>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10" name="TextBox 9">
            <a:extLst>
              <a:ext uri="{FF2B5EF4-FFF2-40B4-BE49-F238E27FC236}">
                <a16:creationId xmlns:a16="http://schemas.microsoft.com/office/drawing/2014/main" id="{D9C73FDD-160A-43B7-B728-D3CFA039F666}"/>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11" name="Slide Number Placeholder 7">
            <a:extLst>
              <a:ext uri="{FF2B5EF4-FFF2-40B4-BE49-F238E27FC236}">
                <a16:creationId xmlns:a16="http://schemas.microsoft.com/office/drawing/2014/main" id="{DC47F3D6-2EFB-CD19-09DF-D0A3FA324B96}"/>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5</a:t>
            </a:fld>
            <a:endParaRPr lang="en-CA" dirty="0"/>
          </a:p>
        </p:txBody>
      </p:sp>
    </p:spTree>
    <p:extLst>
      <p:ext uri="{BB962C8B-B14F-4D97-AF65-F5344CB8AC3E}">
        <p14:creationId xmlns:p14="http://schemas.microsoft.com/office/powerpoint/2010/main" val="59629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77AA-A15C-577E-D242-9A3B434810CF}"/>
              </a:ext>
            </a:extLst>
          </p:cNvPr>
          <p:cNvSpPr>
            <a:spLocks noGrp="1"/>
          </p:cNvSpPr>
          <p:nvPr>
            <p:ph type="title"/>
          </p:nvPr>
        </p:nvSpPr>
        <p:spPr/>
        <p:txBody>
          <a:bodyPr>
            <a:normAutofit fontScale="90000"/>
          </a:bodyPr>
          <a:lstStyle/>
          <a:p>
            <a:r>
              <a:rPr lang="en-US"/>
              <a:t>What does the case argue? </a:t>
            </a:r>
            <a:endParaRPr lang="en-CA" dirty="0"/>
          </a:p>
        </p:txBody>
      </p:sp>
      <p:sp>
        <p:nvSpPr>
          <p:cNvPr id="3" name="Content Placeholder 2">
            <a:extLst>
              <a:ext uri="{FF2B5EF4-FFF2-40B4-BE49-F238E27FC236}">
                <a16:creationId xmlns:a16="http://schemas.microsoft.com/office/drawing/2014/main" id="{D5203156-C062-BBA9-EA24-FC58D9D7EF47}"/>
              </a:ext>
            </a:extLst>
          </p:cNvPr>
          <p:cNvSpPr>
            <a:spLocks noGrp="1"/>
          </p:cNvSpPr>
          <p:nvPr>
            <p:ph idx="1"/>
          </p:nvPr>
        </p:nvSpPr>
        <p:spPr>
          <a:xfrm>
            <a:off x="226032" y="1243171"/>
            <a:ext cx="6409900" cy="1061076"/>
          </a:xfrm>
        </p:spPr>
        <p:txBody>
          <a:bodyPr>
            <a:normAutofit lnSpcReduction="10000"/>
          </a:bodyPr>
          <a:lstStyle/>
          <a:p>
            <a:r>
              <a:rPr lang="en-US" sz="2400" kern="0" dirty="0">
                <a:effectLst/>
                <a:ea typeface="Times New Roman" panose="02020603050405020304" pitchFamily="18" charset="0"/>
              </a:rPr>
              <a:t>The statement of claim explains the relationship between the right to a Way of Life, Harvesting, and Jurisdiction at paragraph 8:</a:t>
            </a:r>
          </a:p>
          <a:p>
            <a:pPr marL="0" indent="0">
              <a:buNone/>
            </a:pPr>
            <a:endParaRPr lang="en-CA" dirty="0"/>
          </a:p>
        </p:txBody>
      </p:sp>
      <p:sp>
        <p:nvSpPr>
          <p:cNvPr id="6" name="TextBox 5">
            <a:extLst>
              <a:ext uri="{FF2B5EF4-FFF2-40B4-BE49-F238E27FC236}">
                <a16:creationId xmlns:a16="http://schemas.microsoft.com/office/drawing/2014/main" id="{D8395D77-01F3-F542-F43E-0A7B70C32FE7}"/>
              </a:ext>
            </a:extLst>
          </p:cNvPr>
          <p:cNvSpPr txBox="1"/>
          <p:nvPr/>
        </p:nvSpPr>
        <p:spPr>
          <a:xfrm>
            <a:off x="7294629" y="5589851"/>
            <a:ext cx="4453550" cy="369332"/>
          </a:xfrm>
          <a:prstGeom prst="rect">
            <a:avLst/>
          </a:prstGeom>
          <a:noFill/>
        </p:spPr>
        <p:txBody>
          <a:bodyPr wrap="square" rtlCol="0">
            <a:spAutoFit/>
          </a:bodyPr>
          <a:lstStyle/>
          <a:p>
            <a:r>
              <a:rPr lang="en-US" dirty="0"/>
              <a:t>“Our Lives are in the Land”, Christie Belcourt</a:t>
            </a:r>
          </a:p>
        </p:txBody>
      </p:sp>
      <p:sp>
        <p:nvSpPr>
          <p:cNvPr id="8" name="TextBox 7">
            <a:extLst>
              <a:ext uri="{FF2B5EF4-FFF2-40B4-BE49-F238E27FC236}">
                <a16:creationId xmlns:a16="http://schemas.microsoft.com/office/drawing/2014/main" id="{D6F90E33-56DC-1C12-EF47-869CA537C344}"/>
              </a:ext>
            </a:extLst>
          </p:cNvPr>
          <p:cNvSpPr txBox="1"/>
          <p:nvPr/>
        </p:nvSpPr>
        <p:spPr>
          <a:xfrm>
            <a:off x="960045" y="2264604"/>
            <a:ext cx="4941874" cy="3693319"/>
          </a:xfrm>
          <a:prstGeom prst="rect">
            <a:avLst/>
          </a:prstGeom>
          <a:noFill/>
        </p:spPr>
        <p:txBody>
          <a:bodyPr wrap="square">
            <a:spAutoFit/>
          </a:bodyPr>
          <a:lstStyle/>
          <a:p>
            <a:pPr marL="0" indent="0" algn="ctr">
              <a:buNone/>
            </a:pPr>
            <a:r>
              <a:rPr lang="en-US" sz="1800" kern="0">
                <a:effectLst/>
                <a:ea typeface="Times New Roman" panose="02020603050405020304" pitchFamily="18" charset="0"/>
              </a:rPr>
              <a:t>“Jurisdiction is an essential aspect of the Plaintiffs’ Way of Life. It is inseparable from Harvesting when viewed from the Indigenous perspective. From the Plaintiffs’ perspective, they had and have a sacred responsibility to protect the Land so as to ensure that it remained and remains in a viable and healthy state to support future generations of humans and other-than-humans. This reflects a relational, collective and holistic perspective. The Plaintiffs’ Way of Life requires that they manage and govern the Land and its uses, including Harvesting, in accordance with this responsibility and relational perspective.”</a:t>
            </a:r>
            <a:endParaRPr lang="en-CA" sz="1800" dirty="0"/>
          </a:p>
        </p:txBody>
      </p:sp>
      <p:pic>
        <p:nvPicPr>
          <p:cNvPr id="1026" name="Picture 2">
            <a:extLst>
              <a:ext uri="{FF2B5EF4-FFF2-40B4-BE49-F238E27FC236}">
                <a16:creationId xmlns:a16="http://schemas.microsoft.com/office/drawing/2014/main" id="{31602363-C39F-00EB-1BC3-9718C276F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26" y="1654628"/>
            <a:ext cx="4849312" cy="38578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04E6F3C-D606-8A9D-F345-434325BA895E}"/>
              </a:ext>
            </a:extLst>
          </p:cNvPr>
          <p:cNvPicPr>
            <a:picLocks noChangeAspect="1"/>
          </p:cNvPicPr>
          <p:nvPr/>
        </p:nvPicPr>
        <p:blipFill>
          <a:blip r:embed="rId3"/>
          <a:stretch>
            <a:fillRect/>
          </a:stretch>
        </p:blipFill>
        <p:spPr>
          <a:xfrm>
            <a:off x="10637628" y="6384631"/>
            <a:ext cx="703583" cy="216487"/>
          </a:xfrm>
          <a:prstGeom prst="rect">
            <a:avLst/>
          </a:prstGeom>
        </p:spPr>
      </p:pic>
      <p:sp>
        <p:nvSpPr>
          <p:cNvPr id="10" name="TextBox 9">
            <a:extLst>
              <a:ext uri="{FF2B5EF4-FFF2-40B4-BE49-F238E27FC236}">
                <a16:creationId xmlns:a16="http://schemas.microsoft.com/office/drawing/2014/main" id="{097C6D3F-2D47-2216-D2FC-8BD7B6F148C5}"/>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11" name="Slide Number Placeholder 7">
            <a:extLst>
              <a:ext uri="{FF2B5EF4-FFF2-40B4-BE49-F238E27FC236}">
                <a16:creationId xmlns:a16="http://schemas.microsoft.com/office/drawing/2014/main" id="{338A3362-43D9-1416-21BD-28EA2BA88297}"/>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6</a:t>
            </a:fld>
            <a:endParaRPr lang="en-CA" dirty="0"/>
          </a:p>
        </p:txBody>
      </p:sp>
    </p:spTree>
    <p:extLst>
      <p:ext uri="{BB962C8B-B14F-4D97-AF65-F5344CB8AC3E}">
        <p14:creationId xmlns:p14="http://schemas.microsoft.com/office/powerpoint/2010/main" val="210225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0AC6-4A0E-4272-9946-76488A559B71}"/>
              </a:ext>
            </a:extLst>
          </p:cNvPr>
          <p:cNvSpPr>
            <a:spLocks noGrp="1"/>
          </p:cNvSpPr>
          <p:nvPr>
            <p:ph type="title"/>
          </p:nvPr>
        </p:nvSpPr>
        <p:spPr/>
        <p:txBody>
          <a:bodyPr>
            <a:normAutofit fontScale="90000"/>
          </a:bodyPr>
          <a:lstStyle/>
          <a:p>
            <a:r>
              <a:rPr lang="en-US" dirty="0"/>
              <a:t>What does the case argue?</a:t>
            </a:r>
            <a:endParaRPr lang="en-CA" dirty="0"/>
          </a:p>
        </p:txBody>
      </p:sp>
      <p:sp>
        <p:nvSpPr>
          <p:cNvPr id="3" name="Content Placeholder 2">
            <a:extLst>
              <a:ext uri="{FF2B5EF4-FFF2-40B4-BE49-F238E27FC236}">
                <a16:creationId xmlns:a16="http://schemas.microsoft.com/office/drawing/2014/main" id="{7218A08F-6037-41C8-B26B-0646E1883633}"/>
              </a:ext>
            </a:extLst>
          </p:cNvPr>
          <p:cNvSpPr>
            <a:spLocks noGrp="1"/>
          </p:cNvSpPr>
          <p:nvPr>
            <p:ph idx="1"/>
          </p:nvPr>
        </p:nvSpPr>
        <p:spPr>
          <a:xfrm>
            <a:off x="232612" y="1243173"/>
            <a:ext cx="11732965" cy="4992164"/>
          </a:xfrm>
        </p:spPr>
        <p:txBody>
          <a:bodyPr>
            <a:normAutofit/>
          </a:bodyPr>
          <a:lstStyle/>
          <a:p>
            <a:pPr>
              <a:lnSpc>
                <a:spcPct val="110000"/>
              </a:lnSpc>
            </a:pPr>
            <a:r>
              <a:rPr lang="en-US" sz="2800" dirty="0"/>
              <a:t>Today, the oral promises of the Treaty means co-jurisdiction with the Crown – sharing decision-making about what happens to the land. This includes the right to give or withhold free, prior, and informed consent. </a:t>
            </a:r>
          </a:p>
          <a:p>
            <a:pPr>
              <a:lnSpc>
                <a:spcPct val="110000"/>
              </a:lnSpc>
            </a:pPr>
            <a:r>
              <a:rPr lang="en-US" sz="2800" dirty="0"/>
              <a:t>The Crown has breached its Treaty promises and</a:t>
            </a:r>
            <a:r>
              <a:rPr lang="en-US" dirty="0"/>
              <a:t> has unjustifiably infringed the plaintiffs’ Treaty Rights</a:t>
            </a:r>
            <a:r>
              <a:rPr lang="en-US" sz="2800" dirty="0"/>
              <a:t> when it unilaterally (and without seeking consent) makes decisions that have a serious affect on Treaty 9 territory. </a:t>
            </a:r>
          </a:p>
          <a:p>
            <a:pPr lvl="1">
              <a:lnSpc>
                <a:spcPct val="110000"/>
              </a:lnSpc>
            </a:pPr>
            <a:r>
              <a:rPr lang="en-US" dirty="0"/>
              <a:t>Example: Ontario’s mineral tenure regime. </a:t>
            </a:r>
          </a:p>
        </p:txBody>
      </p:sp>
      <p:pic>
        <p:nvPicPr>
          <p:cNvPr id="5" name="Picture 4">
            <a:extLst>
              <a:ext uri="{FF2B5EF4-FFF2-40B4-BE49-F238E27FC236}">
                <a16:creationId xmlns:a16="http://schemas.microsoft.com/office/drawing/2014/main" id="{6A287E71-36C7-4A73-8D4C-5B108F75C86F}"/>
              </a:ext>
            </a:extLst>
          </p:cNvPr>
          <p:cNvPicPr>
            <a:picLocks noChangeAspect="1"/>
          </p:cNvPicPr>
          <p:nvPr/>
        </p:nvPicPr>
        <p:blipFill>
          <a:blip r:embed="rId2"/>
          <a:stretch>
            <a:fillRect/>
          </a:stretch>
        </p:blipFill>
        <p:spPr>
          <a:xfrm>
            <a:off x="10637628" y="6384631"/>
            <a:ext cx="703583" cy="216487"/>
          </a:xfrm>
          <a:prstGeom prst="rect">
            <a:avLst/>
          </a:prstGeom>
        </p:spPr>
      </p:pic>
      <p:sp>
        <p:nvSpPr>
          <p:cNvPr id="6" name="TextBox 5">
            <a:extLst>
              <a:ext uri="{FF2B5EF4-FFF2-40B4-BE49-F238E27FC236}">
                <a16:creationId xmlns:a16="http://schemas.microsoft.com/office/drawing/2014/main" id="{5412B5D4-6FE8-484C-A98E-2B49EAD86820}"/>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8" name="Slide Number Placeholder 7">
            <a:extLst>
              <a:ext uri="{FF2B5EF4-FFF2-40B4-BE49-F238E27FC236}">
                <a16:creationId xmlns:a16="http://schemas.microsoft.com/office/drawing/2014/main" id="{6B03DA5E-8B72-4540-A30E-73A0D6ECFD1E}"/>
              </a:ext>
            </a:extLst>
          </p:cNvPr>
          <p:cNvSpPr>
            <a:spLocks noGrp="1"/>
          </p:cNvSpPr>
          <p:nvPr>
            <p:ph type="sldNum" sz="quarter" idx="12"/>
          </p:nvPr>
        </p:nvSpPr>
        <p:spPr/>
        <p:txBody>
          <a:bodyPr/>
          <a:lstStyle/>
          <a:p>
            <a:fld id="{D51E5D08-AFDD-4B7D-90C0-B6BC5EB84C6B}" type="slidenum">
              <a:rPr lang="en-CA" smtClean="0"/>
              <a:t>7</a:t>
            </a:fld>
            <a:endParaRPr lang="en-CA"/>
          </a:p>
        </p:txBody>
      </p:sp>
    </p:spTree>
    <p:extLst>
      <p:ext uri="{BB962C8B-B14F-4D97-AF65-F5344CB8AC3E}">
        <p14:creationId xmlns:p14="http://schemas.microsoft.com/office/powerpoint/2010/main" val="315114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ED43-D8B0-2EB7-0C54-04983D8BF3C7}"/>
              </a:ext>
            </a:extLst>
          </p:cNvPr>
          <p:cNvSpPr>
            <a:spLocks noGrp="1"/>
          </p:cNvSpPr>
          <p:nvPr>
            <p:ph type="title"/>
          </p:nvPr>
        </p:nvSpPr>
        <p:spPr/>
        <p:txBody>
          <a:bodyPr>
            <a:normAutofit fontScale="90000"/>
          </a:bodyPr>
          <a:lstStyle/>
          <a:p>
            <a:r>
              <a:rPr lang="en-US" dirty="0"/>
              <a:t>Treaty Right Principles</a:t>
            </a:r>
            <a:endParaRPr lang="en-CA" dirty="0"/>
          </a:p>
        </p:txBody>
      </p:sp>
      <p:sp>
        <p:nvSpPr>
          <p:cNvPr id="3" name="Content Placeholder 2">
            <a:extLst>
              <a:ext uri="{FF2B5EF4-FFF2-40B4-BE49-F238E27FC236}">
                <a16:creationId xmlns:a16="http://schemas.microsoft.com/office/drawing/2014/main" id="{DC5A2EF4-138E-4B6C-D0B6-D8CFF58EBCA6}"/>
              </a:ext>
            </a:extLst>
          </p:cNvPr>
          <p:cNvSpPr>
            <a:spLocks noGrp="1"/>
          </p:cNvSpPr>
          <p:nvPr>
            <p:ph idx="1"/>
          </p:nvPr>
        </p:nvSpPr>
        <p:spPr>
          <a:xfrm>
            <a:off x="7410994" y="1243173"/>
            <a:ext cx="4528457" cy="524970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Canadian law has special principles for interpreting treaties.  They say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Crown will be held to its oral promises;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Those promises will be interpreted as the First Nations party would naturally have understood them;</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Court will not interpret the Crown’s promises in a way that empties them of their meaning;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Treaties should be interpreted with the goal of finding the common intention of the Crown and First Nations – the common intention should reconcile their competing interests; and,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Ambiguities should be resolved in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favour</a:t>
            </a:r>
            <a:r>
              <a:rPr kumimoji="0" lang="en-US" sz="1800" b="0" i="0" u="none" strike="noStrike" kern="1200" cap="none" spc="0" normalizeH="0" baseline="0" noProof="0" dirty="0">
                <a:ln>
                  <a:noFill/>
                </a:ln>
                <a:solidFill>
                  <a:prstClr val="black"/>
                </a:solidFill>
                <a:effectLst/>
                <a:uLnTx/>
                <a:uFillTx/>
                <a:latin typeface="Calibri"/>
                <a:ea typeface="+mn-ea"/>
                <a:cs typeface="+mn-cs"/>
              </a:rPr>
              <a:t> of First Nations.</a:t>
            </a:r>
          </a:p>
          <a:p>
            <a:endParaRPr lang="en-CA" dirty="0"/>
          </a:p>
        </p:txBody>
      </p:sp>
      <p:pic>
        <p:nvPicPr>
          <p:cNvPr id="5" name="Picture 4">
            <a:extLst>
              <a:ext uri="{FF2B5EF4-FFF2-40B4-BE49-F238E27FC236}">
                <a16:creationId xmlns:a16="http://schemas.microsoft.com/office/drawing/2014/main" id="{E472DE72-0698-8C9E-E2EF-D7603D9ADF86}"/>
              </a:ext>
            </a:extLst>
          </p:cNvPr>
          <p:cNvPicPr>
            <a:picLocks noChangeAspect="1"/>
          </p:cNvPicPr>
          <p:nvPr/>
        </p:nvPicPr>
        <p:blipFill>
          <a:blip r:embed="rId2"/>
          <a:stretch>
            <a:fillRect/>
          </a:stretch>
        </p:blipFill>
        <p:spPr>
          <a:xfrm>
            <a:off x="665346" y="1694759"/>
            <a:ext cx="6280773" cy="3573927"/>
          </a:xfrm>
          <a:prstGeom prst="rect">
            <a:avLst/>
          </a:prstGeom>
        </p:spPr>
      </p:pic>
      <p:sp>
        <p:nvSpPr>
          <p:cNvPr id="7" name="TextBox 6">
            <a:extLst>
              <a:ext uri="{FF2B5EF4-FFF2-40B4-BE49-F238E27FC236}">
                <a16:creationId xmlns:a16="http://schemas.microsoft.com/office/drawing/2014/main" id="{1B89369A-F604-3897-B80D-381AF8724BEA}"/>
              </a:ext>
            </a:extLst>
          </p:cNvPr>
          <p:cNvSpPr txBox="1"/>
          <p:nvPr/>
        </p:nvSpPr>
        <p:spPr>
          <a:xfrm>
            <a:off x="549377" y="5311594"/>
            <a:ext cx="7848600" cy="369332"/>
          </a:xfrm>
          <a:prstGeom prst="rect">
            <a:avLst/>
          </a:prstGeom>
          <a:noFill/>
        </p:spPr>
        <p:txBody>
          <a:bodyPr wrap="square" rtlCol="0">
            <a:spAutoFit/>
          </a:bodyPr>
          <a:lstStyle/>
          <a:p>
            <a:r>
              <a:rPr lang="en-US" dirty="0"/>
              <a:t>Folks from Attawapiskat, with Treaty Commissioner, 1929</a:t>
            </a:r>
          </a:p>
        </p:txBody>
      </p:sp>
      <p:pic>
        <p:nvPicPr>
          <p:cNvPr id="6" name="Picture 5">
            <a:extLst>
              <a:ext uri="{FF2B5EF4-FFF2-40B4-BE49-F238E27FC236}">
                <a16:creationId xmlns:a16="http://schemas.microsoft.com/office/drawing/2014/main" id="{4B18690A-02E3-ED9B-D664-4B1EE138D276}"/>
              </a:ext>
            </a:extLst>
          </p:cNvPr>
          <p:cNvPicPr>
            <a:picLocks noChangeAspect="1"/>
          </p:cNvPicPr>
          <p:nvPr/>
        </p:nvPicPr>
        <p:blipFill>
          <a:blip r:embed="rId3"/>
          <a:stretch>
            <a:fillRect/>
          </a:stretch>
        </p:blipFill>
        <p:spPr>
          <a:xfrm>
            <a:off x="10637628" y="6384631"/>
            <a:ext cx="703583" cy="216487"/>
          </a:xfrm>
          <a:prstGeom prst="rect">
            <a:avLst/>
          </a:prstGeom>
        </p:spPr>
      </p:pic>
      <p:sp>
        <p:nvSpPr>
          <p:cNvPr id="8" name="TextBox 7">
            <a:extLst>
              <a:ext uri="{FF2B5EF4-FFF2-40B4-BE49-F238E27FC236}">
                <a16:creationId xmlns:a16="http://schemas.microsoft.com/office/drawing/2014/main" id="{C6C48572-B181-D257-2EFD-7E0B6F73961D}"/>
              </a:ext>
            </a:extLst>
          </p:cNvPr>
          <p:cNvSpPr txBox="1"/>
          <p:nvPr/>
        </p:nvSpPr>
        <p:spPr>
          <a:xfrm>
            <a:off x="232612" y="6363408"/>
            <a:ext cx="5264332" cy="230832"/>
          </a:xfrm>
          <a:prstGeom prst="rect">
            <a:avLst/>
          </a:prstGeom>
          <a:noFill/>
        </p:spPr>
        <p:txBody>
          <a:bodyPr wrap="none" rtlCol="0">
            <a:spAutoFit/>
          </a:bodyPr>
          <a:lstStyle/>
          <a:p>
            <a:r>
              <a:rPr lang="en-US" sz="900" kern="0" spc="150" dirty="0">
                <a:solidFill>
                  <a:srgbClr val="ADB8BF"/>
                </a:solidFill>
                <a:latin typeface="Open sans"/>
                <a:cs typeface="Open sans"/>
              </a:rPr>
              <a:t>WOODWARD &amp; COMPANY </a:t>
            </a:r>
            <a:r>
              <a:rPr lang="en-US" sz="900" kern="0" spc="150" dirty="0">
                <a:solidFill>
                  <a:srgbClr val="FBB040"/>
                </a:solidFill>
                <a:latin typeface="Open sans"/>
                <a:cs typeface="Open sans"/>
              </a:rPr>
              <a:t>| </a:t>
            </a:r>
            <a:r>
              <a:rPr lang="en-US" sz="900" kern="0" spc="150" dirty="0">
                <a:solidFill>
                  <a:srgbClr val="ADB8BF"/>
                </a:solidFill>
                <a:latin typeface="Open sans"/>
                <a:cs typeface="Open sans"/>
              </a:rPr>
              <a:t>LAWYERS LLP </a:t>
            </a:r>
            <a:r>
              <a:rPr lang="en-US" sz="900" kern="0" spc="150" dirty="0">
                <a:solidFill>
                  <a:srgbClr val="FBB040"/>
                </a:solidFill>
                <a:latin typeface="Open sans"/>
                <a:cs typeface="Open sans"/>
              </a:rPr>
              <a:t>|</a:t>
            </a:r>
            <a:r>
              <a:rPr lang="en-US" sz="900" kern="0" spc="150" dirty="0">
                <a:solidFill>
                  <a:srgbClr val="ADB8BF"/>
                </a:solidFill>
                <a:latin typeface="Open sans"/>
                <a:cs typeface="Open sans"/>
              </a:rPr>
              <a:t> BARRISTERS &amp; SOLICITORS</a:t>
            </a:r>
            <a:endParaRPr lang="en-US" sz="900" kern="0" spc="150" dirty="0"/>
          </a:p>
        </p:txBody>
      </p:sp>
      <p:sp>
        <p:nvSpPr>
          <p:cNvPr id="9" name="Slide Number Placeholder 7">
            <a:extLst>
              <a:ext uri="{FF2B5EF4-FFF2-40B4-BE49-F238E27FC236}">
                <a16:creationId xmlns:a16="http://schemas.microsoft.com/office/drawing/2014/main" id="{A2590FA4-94EC-395B-4C0E-E3082D296260}"/>
              </a:ext>
            </a:extLst>
          </p:cNvPr>
          <p:cNvSpPr>
            <a:spLocks noGrp="1"/>
          </p:cNvSpPr>
          <p:nvPr>
            <p:ph type="sldNum" sz="quarter" idx="12"/>
          </p:nvPr>
        </p:nvSpPr>
        <p:spPr>
          <a:xfrm>
            <a:off x="9298112" y="6356350"/>
            <a:ext cx="2743200" cy="365125"/>
          </a:xfrm>
        </p:spPr>
        <p:txBody>
          <a:bodyPr/>
          <a:lstStyle/>
          <a:p>
            <a:fld id="{D51E5D08-AFDD-4B7D-90C0-B6BC5EB84C6B}" type="slidenum">
              <a:rPr lang="en-CA" smtClean="0"/>
              <a:t>8</a:t>
            </a:fld>
            <a:endParaRPr lang="en-CA" dirty="0"/>
          </a:p>
        </p:txBody>
      </p:sp>
    </p:spTree>
    <p:extLst>
      <p:ext uri="{BB962C8B-B14F-4D97-AF65-F5344CB8AC3E}">
        <p14:creationId xmlns:p14="http://schemas.microsoft.com/office/powerpoint/2010/main" val="107377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E1CA-97D4-4D02-BB56-BAF91CB2FA49}"/>
              </a:ext>
            </a:extLst>
          </p:cNvPr>
          <p:cNvSpPr>
            <a:spLocks noGrp="1"/>
          </p:cNvSpPr>
          <p:nvPr>
            <p:ph type="title"/>
          </p:nvPr>
        </p:nvSpPr>
        <p:spPr/>
        <p:txBody>
          <a:bodyPr/>
          <a:lstStyle/>
          <a:p>
            <a:pPr algn="ctr"/>
            <a:r>
              <a:rPr lang="en-CA" dirty="0"/>
              <a:t>What does the evidence show?</a:t>
            </a:r>
          </a:p>
        </p:txBody>
      </p:sp>
      <p:sp>
        <p:nvSpPr>
          <p:cNvPr id="4" name="Text Placeholder 2">
            <a:extLst>
              <a:ext uri="{FF2B5EF4-FFF2-40B4-BE49-F238E27FC236}">
                <a16:creationId xmlns:a16="http://schemas.microsoft.com/office/drawing/2014/main" id="{FC43F2AA-C1EB-41E1-BBFB-48AF42CCC6B1}"/>
              </a:ext>
            </a:extLst>
          </p:cNvPr>
          <p:cNvSpPr txBox="1">
            <a:spLocks/>
          </p:cNvSpPr>
          <p:nvPr/>
        </p:nvSpPr>
        <p:spPr>
          <a:xfrm>
            <a:off x="5999751" y="3729518"/>
            <a:ext cx="5044968" cy="2465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853655"/>
      </p:ext>
    </p:extLst>
  </p:cSld>
  <p:clrMapOvr>
    <a:masterClrMapping/>
  </p:clrMapOvr>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378861.potx" id="{7A6BFA42-B321-4577-827B-8F88811FAFB1}" vid="{58B84AB7-0687-43D4-B231-F9CA9A1AA5A6}"/>
    </a:ext>
  </a:extLst>
</a:theme>
</file>

<file path=ppt/theme/theme2.xml><?xml version="1.0" encoding="utf-8"?>
<a:theme xmlns:a="http://schemas.openxmlformats.org/drawingml/2006/main" name="1_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00378869</Template>
  <TotalTime>537</TotalTime>
  <Words>2580</Words>
  <Application>Microsoft Office PowerPoint</Application>
  <PresentationFormat>Widescreen</PresentationFormat>
  <Paragraphs>198</Paragraphs>
  <Slides>27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Open sans</vt:lpstr>
      <vt:lpstr>Open sans</vt:lpstr>
      <vt:lpstr>Times New Roman</vt:lpstr>
      <vt:lpstr>Wingdings</vt:lpstr>
      <vt:lpstr>Office Theme</vt:lpstr>
      <vt:lpstr>1_Office Theme</vt:lpstr>
      <vt:lpstr>Treaty 9 Co-jurisdiction Case </vt:lpstr>
      <vt:lpstr>Overview</vt:lpstr>
      <vt:lpstr>What is the case about?</vt:lpstr>
      <vt:lpstr>Goal of the Treaty 9 Co-jurisdiction Case</vt:lpstr>
      <vt:lpstr>What does the case argue? </vt:lpstr>
      <vt:lpstr>What does the case argue? </vt:lpstr>
      <vt:lpstr>What does the case argue?</vt:lpstr>
      <vt:lpstr>Treaty Right Principles</vt:lpstr>
      <vt:lpstr>What does the evidence show?</vt:lpstr>
      <vt:lpstr>What does the evidence show? </vt:lpstr>
      <vt:lpstr>What does the evidence show? </vt:lpstr>
      <vt:lpstr>What does the evidence show? </vt:lpstr>
      <vt:lpstr>What does the evidence show?</vt:lpstr>
      <vt:lpstr>What does the evidence show? </vt:lpstr>
      <vt:lpstr>What does the case ask for?</vt:lpstr>
      <vt:lpstr>Best Outcome: Negotiated Co-jurisdiction Regime</vt:lpstr>
      <vt:lpstr>Court Imposed Remedies</vt:lpstr>
      <vt:lpstr>Court Imposed Remedies</vt:lpstr>
      <vt:lpstr>What challenges will we face?</vt:lpstr>
      <vt:lpstr>Challenges </vt:lpstr>
      <vt:lpstr>     Why push for shared decision-making now?</vt:lpstr>
      <vt:lpstr>Why push for shared decision making now</vt:lpstr>
      <vt:lpstr>What are the next steps?</vt:lpstr>
      <vt:lpstr>Participation</vt:lpstr>
      <vt:lpstr>Timelines &amp; Funding</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Sasha Williams</dc:creator>
  <cp:lastModifiedBy>Tara McDonald</cp:lastModifiedBy>
  <cp:revision>46</cp:revision>
  <dcterms:created xsi:type="dcterms:W3CDTF">2021-06-01T18:43:49Z</dcterms:created>
  <dcterms:modified xsi:type="dcterms:W3CDTF">2023-05-29T23:58:53Z</dcterms:modified>
</cp:coreProperties>
</file>