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5" r:id="rId2"/>
    <p:sldId id="261" r:id="rId3"/>
    <p:sldId id="257" r:id="rId4"/>
    <p:sldId id="274" r:id="rId5"/>
    <p:sldId id="301" r:id="rId6"/>
    <p:sldId id="314" r:id="rId7"/>
    <p:sldId id="303" r:id="rId8"/>
    <p:sldId id="258" r:id="rId9"/>
    <p:sldId id="304" r:id="rId10"/>
    <p:sldId id="259" r:id="rId11"/>
    <p:sldId id="305" r:id="rId12"/>
    <p:sldId id="306" r:id="rId13"/>
    <p:sldId id="260" r:id="rId14"/>
    <p:sldId id="307" r:id="rId15"/>
    <p:sldId id="308" r:id="rId16"/>
    <p:sldId id="310" r:id="rId17"/>
    <p:sldId id="312" r:id="rId18"/>
    <p:sldId id="268" r:id="rId19"/>
    <p:sldId id="272" r:id="rId20"/>
    <p:sldId id="309" r:id="rId21"/>
    <p:sldId id="315" r:id="rId22"/>
  </p:sldIdLst>
  <p:sldSz cx="13004800" cy="9753600"/>
  <p:notesSz cx="13004800"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dette deGonzague"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C05"/>
    <a:srgbClr val="A32F2F"/>
    <a:srgbClr val="F3F2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94670"/>
  </p:normalViewPr>
  <p:slideViewPr>
    <p:cSldViewPr>
      <p:cViewPr varScale="1">
        <p:scale>
          <a:sx n="45" d="100"/>
          <a:sy n="45" d="100"/>
        </p:scale>
        <p:origin x="1554"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72FB0284-50BF-42C0-A44A-60383FD7D7A5}" type="datetimeFigureOut">
              <a:rPr lang="en-CA" smtClean="0"/>
              <a:pPr/>
              <a:t>2023-10-23</a:t>
            </a:fld>
            <a:endParaRPr lang="en-CA" dirty="0"/>
          </a:p>
        </p:txBody>
      </p:sp>
      <p:sp>
        <p:nvSpPr>
          <p:cNvPr id="4" name="Slide Image Placeholder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66BB004B-B62A-4024-B9A6-5759A746F370}" type="slidenum">
              <a:rPr lang="en-CA" smtClean="0"/>
              <a:pPr/>
              <a:t>‹#›</a:t>
            </a:fld>
            <a:endParaRPr lang="en-CA" dirty="0"/>
          </a:p>
        </p:txBody>
      </p:sp>
    </p:spTree>
    <p:extLst>
      <p:ext uri="{BB962C8B-B14F-4D97-AF65-F5344CB8AC3E}">
        <p14:creationId xmlns:p14="http://schemas.microsoft.com/office/powerpoint/2010/main" val="151098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Bef>
                <a:spcPts val="600"/>
              </a:spcBef>
              <a:spcAft>
                <a:spcPts val="600"/>
              </a:spcAft>
            </a:pPr>
            <a:r>
              <a:rPr lang="en-CA" sz="1600" dirty="0">
                <a:effectLst/>
                <a:latin typeface="Calibri" panose="020F0502020204030204" pitchFamily="34" charset="0"/>
                <a:ea typeface="Calibri" panose="020F0502020204030204" pitchFamily="34" charset="0"/>
                <a:cs typeface="Calibri" panose="020F0502020204030204" pitchFamily="34" charset="0"/>
              </a:rPr>
              <a:t>Building blocks common to all research need extra attention in First Nations research </a:t>
            </a:r>
          </a:p>
          <a:p>
            <a:pPr>
              <a:spcBef>
                <a:spcPts val="600"/>
              </a:spcBef>
              <a:spcAft>
                <a:spcPts val="600"/>
              </a:spcAft>
            </a:pPr>
            <a:r>
              <a:rPr lang="en-CA" sz="1600" dirty="0">
                <a:effectLst/>
                <a:latin typeface="Calibri" panose="020F0502020204030204" pitchFamily="34" charset="0"/>
                <a:ea typeface="Arial" panose="020B0604020202020204" pitchFamily="34" charset="0"/>
                <a:cs typeface="Calibri" panose="020F0502020204030204" pitchFamily="34" charset="0"/>
              </a:rPr>
              <a:t>Even if the study has been funded and approved by ethics, </a:t>
            </a:r>
            <a:r>
              <a:rPr lang="en-CA" sz="1600" dirty="0">
                <a:latin typeface="Calibri" panose="020F0502020204030204" pitchFamily="34" charset="0"/>
                <a:ea typeface="Arial" panose="020B0604020202020204" pitchFamily="34" charset="0"/>
                <a:cs typeface="Calibri" panose="020F0502020204030204" pitchFamily="34" charset="0"/>
              </a:rPr>
              <a:t>the building blocks may need to be adjusted based on your relationship with First Nations community partners. </a:t>
            </a:r>
          </a:p>
          <a:p>
            <a:pPr lvl="1">
              <a:spcBef>
                <a:spcPts val="600"/>
              </a:spcBef>
              <a:spcAft>
                <a:spcPts val="600"/>
              </a:spcAft>
            </a:pPr>
            <a:r>
              <a:rPr lang="en-CA" sz="1600" dirty="0">
                <a:effectLst/>
                <a:latin typeface="Calibri" panose="020F0502020204030204" pitchFamily="34" charset="0"/>
                <a:ea typeface="Arial" panose="020B0604020202020204" pitchFamily="34" charset="0"/>
                <a:cs typeface="Calibri" panose="020F0502020204030204" pitchFamily="34" charset="0"/>
              </a:rPr>
              <a:t>History needs to be corrected, not repeated.  </a:t>
            </a:r>
            <a:endParaRPr lang="en-CA" sz="1600" dirty="0">
              <a:effectLst/>
              <a:latin typeface="Calibri" panose="020F0502020204030204" pitchFamily="34" charset="0"/>
              <a:ea typeface="Calibri" panose="020F0502020204030204" pitchFamily="34" charset="0"/>
            </a:endParaRPr>
          </a:p>
          <a:p>
            <a:pPr>
              <a:spcBef>
                <a:spcPts val="600"/>
              </a:spcBef>
              <a:spcAft>
                <a:spcPts val="600"/>
              </a:spcAft>
            </a:pPr>
            <a:r>
              <a:rPr lang="en-CA" sz="1600" dirty="0">
                <a:effectLst/>
                <a:latin typeface="Calibri" panose="020F0502020204030204" pitchFamily="34" charset="0"/>
                <a:ea typeface="Calibri" panose="020F0502020204030204" pitchFamily="34" charset="0"/>
                <a:cs typeface="Calibri" panose="020F0502020204030204" pitchFamily="34" charset="0"/>
              </a:rPr>
              <a:t> </a:t>
            </a:r>
            <a:r>
              <a:rPr lang="en-CA" sz="1600" i="1" u="none" strike="noStrike" dirty="0">
                <a:effectLst/>
                <a:latin typeface="Calibri" panose="020F0502020204030204" pitchFamily="34" charset="0"/>
                <a:ea typeface="Arial" panose="020B0604020202020204" pitchFamily="34" charset="0"/>
              </a:rPr>
              <a:t>Research question:</a:t>
            </a:r>
            <a:r>
              <a:rPr lang="en-CA" sz="1600" u="none" strike="noStrike" dirty="0">
                <a:effectLst/>
                <a:latin typeface="Calibri" panose="020F0502020204030204" pitchFamily="34" charset="0"/>
                <a:ea typeface="Arial" panose="020B0604020202020204" pitchFamily="34" charset="0"/>
              </a:rPr>
              <a:t> </a:t>
            </a:r>
          </a:p>
          <a:p>
            <a:pPr lvl="1">
              <a:spcBef>
                <a:spcPts val="600"/>
              </a:spcBef>
              <a:spcAft>
                <a:spcPts val="600"/>
              </a:spcAft>
            </a:pPr>
            <a:r>
              <a:rPr lang="en-CA" sz="1600" dirty="0">
                <a:latin typeface="Calibri" panose="020F0502020204030204" pitchFamily="34" charset="0"/>
                <a:ea typeface="Arial" panose="020B0604020202020204" pitchFamily="34" charset="0"/>
              </a:rPr>
              <a:t>If the research question was set </a:t>
            </a:r>
            <a:r>
              <a:rPr lang="en-CA" sz="1600" u="none" strike="noStrike" dirty="0">
                <a:effectLst/>
                <a:latin typeface="Calibri" panose="020F0502020204030204" pitchFamily="34" charset="0"/>
                <a:ea typeface="Arial" panose="020B0604020202020204" pitchFamily="34" charset="0"/>
              </a:rPr>
              <a:t>without community involvement, it should be seen as a DRAFT research question, even if the project has been funded with the original question. </a:t>
            </a:r>
          </a:p>
          <a:p>
            <a:pPr lvl="1">
              <a:spcBef>
                <a:spcPts val="600"/>
              </a:spcBef>
              <a:spcAft>
                <a:spcPts val="600"/>
              </a:spcAft>
            </a:pPr>
            <a:r>
              <a:rPr lang="en-CA" sz="1600" u="none" strike="noStrike" dirty="0">
                <a:effectLst/>
                <a:latin typeface="Calibri" panose="020F0502020204030204" pitchFamily="34" charset="0"/>
                <a:ea typeface="Arial" panose="020B0604020202020204" pitchFamily="34" charset="0"/>
              </a:rPr>
              <a:t>Example: “What are the characteristics of aging First Nations people” could be changed to “What is the experience of First Nations people as they age”, based on input from community partners.</a:t>
            </a:r>
            <a:endParaRPr lang="en-CA" sz="1600" u="none" strike="noStrike"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n-CA" sz="1600" i="1" u="none" strike="noStrike" dirty="0">
                <a:effectLst/>
                <a:latin typeface="Calibri" panose="020F0502020204030204" pitchFamily="34" charset="0"/>
                <a:ea typeface="Arial" panose="020B0604020202020204" pitchFamily="34" charset="0"/>
              </a:rPr>
              <a:t>Methodologies: </a:t>
            </a:r>
          </a:p>
          <a:p>
            <a:pPr marL="800100" lvl="1" indent="-342900">
              <a:spcBef>
                <a:spcPts val="600"/>
              </a:spcBef>
              <a:spcAft>
                <a:spcPts val="600"/>
              </a:spcAft>
              <a:buFont typeface="Symbol" panose="05050102010706020507" pitchFamily="18" charset="2"/>
              <a:buChar char=""/>
            </a:pPr>
            <a:r>
              <a:rPr lang="en-CA" sz="1600" dirty="0">
                <a:latin typeface="Calibri" panose="020F0502020204030204" pitchFamily="34" charset="0"/>
                <a:ea typeface="Arial" panose="020B0604020202020204" pitchFamily="34" charset="0"/>
              </a:rPr>
              <a:t>The preferred methodology of the researcher may not be aligned with </a:t>
            </a:r>
            <a:r>
              <a:rPr lang="en-CA" sz="1600" u="none" strike="noStrike" dirty="0">
                <a:effectLst/>
                <a:latin typeface="Calibri" panose="020F0502020204030204" pitchFamily="34" charset="0"/>
                <a:ea typeface="Arial" panose="020B0604020202020204" pitchFamily="34" charset="0"/>
              </a:rPr>
              <a:t>First Nations methodologies.</a:t>
            </a:r>
          </a:p>
          <a:p>
            <a:pPr marL="800100" lvl="1" indent="-342900">
              <a:spcBef>
                <a:spcPts val="600"/>
              </a:spcBef>
              <a:spcAft>
                <a:spcPts val="600"/>
              </a:spcAft>
              <a:buFont typeface="Symbol" panose="05050102010706020507" pitchFamily="18" charset="2"/>
              <a:buChar char=""/>
            </a:pPr>
            <a:r>
              <a:rPr lang="en-CA" sz="1600" u="none" strike="noStrike" dirty="0">
                <a:effectLst/>
                <a:latin typeface="Calibri" panose="020F0502020204030204" pitchFamily="34" charset="0"/>
                <a:ea typeface="Arial" panose="020B0604020202020204" pitchFamily="34" charset="0"/>
              </a:rPr>
              <a:t>This may require learning a new approach and/or expanding the team to include others with expertise in First Nations methodologies, even if they may be junior to the senior researchers and/or PI.  </a:t>
            </a:r>
          </a:p>
          <a:p>
            <a:pPr marL="342900" lvl="0" indent="-342900">
              <a:spcBef>
                <a:spcPts val="600"/>
              </a:spcBef>
              <a:spcAft>
                <a:spcPts val="600"/>
              </a:spcAft>
              <a:buFont typeface="Symbol" panose="05050102010706020507" pitchFamily="18" charset="2"/>
              <a:buChar char=""/>
            </a:pPr>
            <a:r>
              <a:rPr lang="en-CA" sz="1600" i="1" dirty="0">
                <a:effectLst/>
                <a:latin typeface="Calibri" panose="020F0502020204030204" pitchFamily="34" charset="0"/>
                <a:ea typeface="Arial" panose="020B0604020202020204" pitchFamily="34" charset="0"/>
              </a:rPr>
              <a:t>Intended actions:</a:t>
            </a:r>
          </a:p>
          <a:p>
            <a:pPr marL="800100" lvl="1" indent="-342900">
              <a:spcBef>
                <a:spcPts val="600"/>
              </a:spcBef>
              <a:spcAft>
                <a:spcPts val="600"/>
              </a:spcAft>
              <a:buFont typeface="Symbol" panose="05050102010706020507" pitchFamily="18" charset="2"/>
              <a:buChar char=""/>
            </a:pPr>
            <a:r>
              <a:rPr lang="en-CA" sz="1200" dirty="0">
                <a:effectLst/>
                <a:latin typeface="Calibri" panose="020F0502020204030204" pitchFamily="34" charset="0"/>
                <a:ea typeface="Arial" panose="020B0604020202020204" pitchFamily="34" charset="0"/>
              </a:rPr>
              <a:t>Each project and partnership will be different in terms of the actions intended and/or possible based on the research. The key is to discuss and document the nature of possible actions and the intent to use the research as early as possible.</a:t>
            </a:r>
            <a:endParaRPr lang="en-CA" sz="12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n-CA" sz="1600" i="1" dirty="0">
                <a:effectLst/>
                <a:latin typeface="Calibri" panose="020F0502020204030204" pitchFamily="34" charset="0"/>
                <a:ea typeface="Arial" panose="020B0604020202020204" pitchFamily="34" charset="0"/>
              </a:rPr>
              <a:t>Evaluation:</a:t>
            </a:r>
            <a:r>
              <a:rPr lang="en-CA" sz="1600" b="1" dirty="0">
                <a:effectLst/>
                <a:latin typeface="Calibri" panose="020F0502020204030204" pitchFamily="34" charset="0"/>
                <a:ea typeface="Arial" panose="020B0604020202020204" pitchFamily="34" charset="0"/>
              </a:rPr>
              <a:t> </a:t>
            </a:r>
          </a:p>
          <a:p>
            <a:pPr marL="800100" lvl="1" indent="-342900">
              <a:spcBef>
                <a:spcPts val="600"/>
              </a:spcBef>
              <a:spcAft>
                <a:spcPts val="600"/>
              </a:spcAft>
              <a:buFont typeface="Symbol" panose="05050102010706020507" pitchFamily="18" charset="2"/>
              <a:buChar char=""/>
            </a:pPr>
            <a:r>
              <a:rPr lang="en-CA" sz="1200" dirty="0">
                <a:effectLst/>
                <a:latin typeface="Calibri" panose="020F0502020204030204" pitchFamily="34" charset="0"/>
                <a:ea typeface="Times New Roman" panose="02020603050405020304" pitchFamily="18" charset="0"/>
              </a:rPr>
              <a:t>Define what success and action will look like to communit</a:t>
            </a:r>
            <a:r>
              <a:rPr lang="en-CA" sz="1200" dirty="0">
                <a:latin typeface="Calibri" panose="020F0502020204030204" pitchFamily="34" charset="0"/>
                <a:ea typeface="Times New Roman" panose="02020603050405020304" pitchFamily="18" charset="0"/>
              </a:rPr>
              <a:t>y partners</a:t>
            </a:r>
            <a:r>
              <a:rPr lang="en-CA" sz="1200" dirty="0">
                <a:effectLst/>
                <a:latin typeface="Calibri" panose="020F0502020204030204" pitchFamily="34" charset="0"/>
                <a:ea typeface="Arial" panose="020B0604020202020204" pitchFamily="34" charset="0"/>
              </a:rPr>
              <a:t>. </a:t>
            </a:r>
          </a:p>
          <a:p>
            <a:pPr marL="800100" lvl="1" indent="-342900">
              <a:spcBef>
                <a:spcPts val="600"/>
              </a:spcBef>
              <a:spcAft>
                <a:spcPts val="600"/>
              </a:spcAft>
              <a:buFont typeface="Symbol" panose="05050102010706020507" pitchFamily="18" charset="2"/>
              <a:buChar char=""/>
            </a:pPr>
            <a:r>
              <a:rPr lang="en-CA" sz="1200" dirty="0">
                <a:latin typeface="Calibri" panose="020F0502020204030204" pitchFamily="34" charset="0"/>
                <a:ea typeface="Arial" panose="020B0604020202020204" pitchFamily="34" charset="0"/>
              </a:rPr>
              <a:t>Track progress against that definition throughout the project, including capturing data about </a:t>
            </a:r>
            <a:endParaRPr lang="en-CA" dirty="0"/>
          </a:p>
        </p:txBody>
      </p:sp>
      <p:sp>
        <p:nvSpPr>
          <p:cNvPr id="4" name="Slide Number Placeholder 3"/>
          <p:cNvSpPr>
            <a:spLocks noGrp="1"/>
          </p:cNvSpPr>
          <p:nvPr>
            <p:ph type="sldNum" sz="quarter" idx="5"/>
          </p:nvPr>
        </p:nvSpPr>
        <p:spPr/>
        <p:txBody>
          <a:bodyPr/>
          <a:lstStyle/>
          <a:p>
            <a:fld id="{F868A1C1-7F32-4E51-BA5B-8AF5AEE7D251}" type="slidenum">
              <a:rPr lang="en-CA" smtClean="0"/>
              <a:t>13</a:t>
            </a:fld>
            <a:endParaRPr lang="en-CA"/>
          </a:p>
        </p:txBody>
      </p:sp>
    </p:spTree>
    <p:extLst>
      <p:ext uri="{BB962C8B-B14F-4D97-AF65-F5344CB8AC3E}">
        <p14:creationId xmlns:p14="http://schemas.microsoft.com/office/powerpoint/2010/main" val="356386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Bef>
                <a:spcPts val="600"/>
              </a:spcBef>
              <a:spcAft>
                <a:spcPts val="600"/>
              </a:spcAft>
            </a:pPr>
            <a:r>
              <a:rPr lang="en-CA" sz="1600" dirty="0">
                <a:effectLst/>
                <a:latin typeface="Calibri" panose="020F0502020204030204" pitchFamily="34" charset="0"/>
                <a:ea typeface="Calibri" panose="020F0502020204030204" pitchFamily="34" charset="0"/>
                <a:cs typeface="Calibri" panose="020F0502020204030204" pitchFamily="34" charset="0"/>
              </a:rPr>
              <a:t>Building blocks common to all research need extra attention in First Nations research </a:t>
            </a:r>
          </a:p>
          <a:p>
            <a:pPr>
              <a:spcBef>
                <a:spcPts val="600"/>
              </a:spcBef>
              <a:spcAft>
                <a:spcPts val="600"/>
              </a:spcAft>
            </a:pPr>
            <a:r>
              <a:rPr lang="en-CA" sz="1600" dirty="0">
                <a:effectLst/>
                <a:latin typeface="Calibri" panose="020F0502020204030204" pitchFamily="34" charset="0"/>
                <a:ea typeface="Arial" panose="020B0604020202020204" pitchFamily="34" charset="0"/>
                <a:cs typeface="Calibri" panose="020F0502020204030204" pitchFamily="34" charset="0"/>
              </a:rPr>
              <a:t>Even if the study has been funded and approved by ethics, </a:t>
            </a:r>
            <a:r>
              <a:rPr lang="en-CA" sz="1600" dirty="0">
                <a:latin typeface="Calibri" panose="020F0502020204030204" pitchFamily="34" charset="0"/>
                <a:ea typeface="Arial" panose="020B0604020202020204" pitchFamily="34" charset="0"/>
                <a:cs typeface="Calibri" panose="020F0502020204030204" pitchFamily="34" charset="0"/>
              </a:rPr>
              <a:t>the building blocks may need to be adjusted based on your relationship with First Nations community partners. </a:t>
            </a:r>
          </a:p>
          <a:p>
            <a:pPr lvl="1">
              <a:spcBef>
                <a:spcPts val="600"/>
              </a:spcBef>
              <a:spcAft>
                <a:spcPts val="600"/>
              </a:spcAft>
            </a:pPr>
            <a:r>
              <a:rPr lang="en-CA" sz="1600" dirty="0">
                <a:effectLst/>
                <a:latin typeface="Calibri" panose="020F0502020204030204" pitchFamily="34" charset="0"/>
                <a:ea typeface="Arial" panose="020B0604020202020204" pitchFamily="34" charset="0"/>
                <a:cs typeface="Calibri" panose="020F0502020204030204" pitchFamily="34" charset="0"/>
              </a:rPr>
              <a:t>History needs to be corrected, not repeated.  </a:t>
            </a:r>
            <a:endParaRPr lang="en-CA" sz="1600" dirty="0">
              <a:effectLst/>
              <a:latin typeface="Calibri" panose="020F0502020204030204" pitchFamily="34" charset="0"/>
              <a:ea typeface="Calibri" panose="020F0502020204030204" pitchFamily="34" charset="0"/>
            </a:endParaRPr>
          </a:p>
          <a:p>
            <a:pPr>
              <a:spcBef>
                <a:spcPts val="600"/>
              </a:spcBef>
              <a:spcAft>
                <a:spcPts val="600"/>
              </a:spcAft>
            </a:pPr>
            <a:r>
              <a:rPr lang="en-CA" sz="1600" dirty="0">
                <a:effectLst/>
                <a:latin typeface="Calibri" panose="020F0502020204030204" pitchFamily="34" charset="0"/>
                <a:ea typeface="Calibri" panose="020F0502020204030204" pitchFamily="34" charset="0"/>
                <a:cs typeface="Calibri" panose="020F0502020204030204" pitchFamily="34" charset="0"/>
              </a:rPr>
              <a:t> </a:t>
            </a:r>
            <a:r>
              <a:rPr lang="en-CA" sz="1600" i="1" u="none" strike="noStrike" dirty="0">
                <a:effectLst/>
                <a:latin typeface="Calibri" panose="020F0502020204030204" pitchFamily="34" charset="0"/>
                <a:ea typeface="Arial" panose="020B0604020202020204" pitchFamily="34" charset="0"/>
              </a:rPr>
              <a:t>Research question:</a:t>
            </a:r>
            <a:r>
              <a:rPr lang="en-CA" sz="1600" u="none" strike="noStrike" dirty="0">
                <a:effectLst/>
                <a:latin typeface="Calibri" panose="020F0502020204030204" pitchFamily="34" charset="0"/>
                <a:ea typeface="Arial" panose="020B0604020202020204" pitchFamily="34" charset="0"/>
              </a:rPr>
              <a:t> </a:t>
            </a:r>
          </a:p>
          <a:p>
            <a:pPr lvl="1">
              <a:spcBef>
                <a:spcPts val="600"/>
              </a:spcBef>
              <a:spcAft>
                <a:spcPts val="600"/>
              </a:spcAft>
            </a:pPr>
            <a:r>
              <a:rPr lang="en-CA" sz="1600" dirty="0">
                <a:latin typeface="Calibri" panose="020F0502020204030204" pitchFamily="34" charset="0"/>
                <a:ea typeface="Arial" panose="020B0604020202020204" pitchFamily="34" charset="0"/>
              </a:rPr>
              <a:t>If the research question was set </a:t>
            </a:r>
            <a:r>
              <a:rPr lang="en-CA" sz="1600" u="none" strike="noStrike" dirty="0">
                <a:effectLst/>
                <a:latin typeface="Calibri" panose="020F0502020204030204" pitchFamily="34" charset="0"/>
                <a:ea typeface="Arial" panose="020B0604020202020204" pitchFamily="34" charset="0"/>
              </a:rPr>
              <a:t>without community involvement, it should be seen as a DRAFT research question, even if the project has been funded with the original question. </a:t>
            </a:r>
          </a:p>
          <a:p>
            <a:pPr lvl="1">
              <a:spcBef>
                <a:spcPts val="600"/>
              </a:spcBef>
              <a:spcAft>
                <a:spcPts val="600"/>
              </a:spcAft>
            </a:pPr>
            <a:r>
              <a:rPr lang="en-CA" sz="1600" u="none" strike="noStrike" dirty="0">
                <a:effectLst/>
                <a:latin typeface="Calibri" panose="020F0502020204030204" pitchFamily="34" charset="0"/>
                <a:ea typeface="Arial" panose="020B0604020202020204" pitchFamily="34" charset="0"/>
              </a:rPr>
              <a:t>Example: “What are the characteristics of aging First Nations people” could be changed to “What is the experience of First Nations people as they age”, based on input from community partners.</a:t>
            </a:r>
            <a:endParaRPr lang="en-CA" sz="1600" u="none" strike="noStrike"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n-CA" sz="1600" i="1" u="none" strike="noStrike" dirty="0">
                <a:effectLst/>
                <a:latin typeface="Calibri" panose="020F0502020204030204" pitchFamily="34" charset="0"/>
                <a:ea typeface="Arial" panose="020B0604020202020204" pitchFamily="34" charset="0"/>
              </a:rPr>
              <a:t>Methodologies: </a:t>
            </a:r>
          </a:p>
          <a:p>
            <a:pPr marL="800100" lvl="1" indent="-342900">
              <a:spcBef>
                <a:spcPts val="600"/>
              </a:spcBef>
              <a:spcAft>
                <a:spcPts val="600"/>
              </a:spcAft>
              <a:buFont typeface="Symbol" panose="05050102010706020507" pitchFamily="18" charset="2"/>
              <a:buChar char=""/>
            </a:pPr>
            <a:r>
              <a:rPr lang="en-CA" sz="1600" dirty="0">
                <a:latin typeface="Calibri" panose="020F0502020204030204" pitchFamily="34" charset="0"/>
                <a:ea typeface="Arial" panose="020B0604020202020204" pitchFamily="34" charset="0"/>
              </a:rPr>
              <a:t>The preferred methodology of the researcher may not be aligned with </a:t>
            </a:r>
            <a:r>
              <a:rPr lang="en-CA" sz="1600" u="none" strike="noStrike" dirty="0">
                <a:effectLst/>
                <a:latin typeface="Calibri" panose="020F0502020204030204" pitchFamily="34" charset="0"/>
                <a:ea typeface="Arial" panose="020B0604020202020204" pitchFamily="34" charset="0"/>
              </a:rPr>
              <a:t>First Nations methodologies.</a:t>
            </a:r>
          </a:p>
          <a:p>
            <a:pPr marL="800100" lvl="1" indent="-342900">
              <a:spcBef>
                <a:spcPts val="600"/>
              </a:spcBef>
              <a:spcAft>
                <a:spcPts val="600"/>
              </a:spcAft>
              <a:buFont typeface="Symbol" panose="05050102010706020507" pitchFamily="18" charset="2"/>
              <a:buChar char=""/>
            </a:pPr>
            <a:r>
              <a:rPr lang="en-CA" sz="1600" u="none" strike="noStrike" dirty="0">
                <a:effectLst/>
                <a:latin typeface="Calibri" panose="020F0502020204030204" pitchFamily="34" charset="0"/>
                <a:ea typeface="Arial" panose="020B0604020202020204" pitchFamily="34" charset="0"/>
              </a:rPr>
              <a:t>This may require learning a new approach and/or expanding the team to include others with expertise in First Nations methodologies, even if they may be junior to the senior researchers and/or PI.  </a:t>
            </a:r>
          </a:p>
          <a:p>
            <a:pPr marL="342900" lvl="0" indent="-342900">
              <a:spcBef>
                <a:spcPts val="600"/>
              </a:spcBef>
              <a:spcAft>
                <a:spcPts val="600"/>
              </a:spcAft>
              <a:buFont typeface="Symbol" panose="05050102010706020507" pitchFamily="18" charset="2"/>
              <a:buChar char=""/>
            </a:pPr>
            <a:r>
              <a:rPr lang="en-CA" sz="1600" i="1" dirty="0">
                <a:effectLst/>
                <a:latin typeface="Calibri" panose="020F0502020204030204" pitchFamily="34" charset="0"/>
                <a:ea typeface="Arial" panose="020B0604020202020204" pitchFamily="34" charset="0"/>
              </a:rPr>
              <a:t>Intended actions:</a:t>
            </a:r>
          </a:p>
          <a:p>
            <a:pPr marL="800100" lvl="1" indent="-342900">
              <a:spcBef>
                <a:spcPts val="600"/>
              </a:spcBef>
              <a:spcAft>
                <a:spcPts val="600"/>
              </a:spcAft>
              <a:buFont typeface="Symbol" panose="05050102010706020507" pitchFamily="18" charset="2"/>
              <a:buChar char=""/>
            </a:pPr>
            <a:r>
              <a:rPr lang="en-CA" sz="1200" dirty="0">
                <a:effectLst/>
                <a:latin typeface="Calibri" panose="020F0502020204030204" pitchFamily="34" charset="0"/>
                <a:ea typeface="Arial" panose="020B0604020202020204" pitchFamily="34" charset="0"/>
              </a:rPr>
              <a:t>Each project and partnership will be different in terms of the actions intended and/or possible based on the research. The key is to discuss and document the nature of possible actions and the intent to use the research as early as possible.</a:t>
            </a:r>
            <a:endParaRPr lang="en-CA" sz="12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Symbol" panose="05050102010706020507" pitchFamily="18" charset="2"/>
              <a:buChar char=""/>
            </a:pPr>
            <a:r>
              <a:rPr lang="en-CA" sz="1600" i="1" dirty="0">
                <a:effectLst/>
                <a:latin typeface="Calibri" panose="020F0502020204030204" pitchFamily="34" charset="0"/>
                <a:ea typeface="Arial" panose="020B0604020202020204" pitchFamily="34" charset="0"/>
              </a:rPr>
              <a:t>Evaluation:</a:t>
            </a:r>
            <a:r>
              <a:rPr lang="en-CA" sz="1600" b="1" dirty="0">
                <a:effectLst/>
                <a:latin typeface="Calibri" panose="020F0502020204030204" pitchFamily="34" charset="0"/>
                <a:ea typeface="Arial" panose="020B0604020202020204" pitchFamily="34" charset="0"/>
              </a:rPr>
              <a:t> </a:t>
            </a:r>
          </a:p>
          <a:p>
            <a:pPr marL="800100" lvl="1" indent="-342900">
              <a:spcBef>
                <a:spcPts val="600"/>
              </a:spcBef>
              <a:spcAft>
                <a:spcPts val="600"/>
              </a:spcAft>
              <a:buFont typeface="Symbol" panose="05050102010706020507" pitchFamily="18" charset="2"/>
              <a:buChar char=""/>
            </a:pPr>
            <a:r>
              <a:rPr lang="en-CA" sz="1200" dirty="0">
                <a:effectLst/>
                <a:latin typeface="Calibri" panose="020F0502020204030204" pitchFamily="34" charset="0"/>
                <a:ea typeface="Times New Roman" panose="02020603050405020304" pitchFamily="18" charset="0"/>
              </a:rPr>
              <a:t>Define what success and action will look like to communit</a:t>
            </a:r>
            <a:r>
              <a:rPr lang="en-CA" sz="1200" dirty="0">
                <a:latin typeface="Calibri" panose="020F0502020204030204" pitchFamily="34" charset="0"/>
                <a:ea typeface="Times New Roman" panose="02020603050405020304" pitchFamily="18" charset="0"/>
              </a:rPr>
              <a:t>y partners</a:t>
            </a:r>
            <a:r>
              <a:rPr lang="en-CA" sz="1200" dirty="0">
                <a:effectLst/>
                <a:latin typeface="Calibri" panose="020F0502020204030204" pitchFamily="34" charset="0"/>
                <a:ea typeface="Arial" panose="020B0604020202020204" pitchFamily="34" charset="0"/>
              </a:rPr>
              <a:t>. </a:t>
            </a:r>
          </a:p>
          <a:p>
            <a:pPr marL="800100" lvl="1" indent="-342900">
              <a:spcBef>
                <a:spcPts val="600"/>
              </a:spcBef>
              <a:spcAft>
                <a:spcPts val="600"/>
              </a:spcAft>
              <a:buFont typeface="Symbol" panose="05050102010706020507" pitchFamily="18" charset="2"/>
              <a:buChar char=""/>
            </a:pPr>
            <a:r>
              <a:rPr lang="en-CA" sz="1200" dirty="0">
                <a:latin typeface="Calibri" panose="020F0502020204030204" pitchFamily="34" charset="0"/>
                <a:ea typeface="Arial" panose="020B0604020202020204" pitchFamily="34" charset="0"/>
              </a:rPr>
              <a:t>Track progress against that definition throughout the project, including capturing data about </a:t>
            </a:r>
            <a:endParaRPr lang="en-CA" dirty="0"/>
          </a:p>
        </p:txBody>
      </p:sp>
      <p:sp>
        <p:nvSpPr>
          <p:cNvPr id="4" name="Slide Number Placeholder 3"/>
          <p:cNvSpPr>
            <a:spLocks noGrp="1"/>
          </p:cNvSpPr>
          <p:nvPr>
            <p:ph type="sldNum" sz="quarter" idx="5"/>
          </p:nvPr>
        </p:nvSpPr>
        <p:spPr/>
        <p:txBody>
          <a:bodyPr/>
          <a:lstStyle/>
          <a:p>
            <a:fld id="{F868A1C1-7F32-4E51-BA5B-8AF5AEE7D251}" type="slidenum">
              <a:rPr lang="en-CA" smtClean="0"/>
              <a:t>14</a:t>
            </a:fld>
            <a:endParaRPr lang="en-CA"/>
          </a:p>
        </p:txBody>
      </p:sp>
    </p:spTree>
    <p:extLst>
      <p:ext uri="{BB962C8B-B14F-4D97-AF65-F5344CB8AC3E}">
        <p14:creationId xmlns:p14="http://schemas.microsoft.com/office/powerpoint/2010/main" val="1241595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868A1C1-7F32-4E51-BA5B-8AF5AEE7D251}" type="slidenum">
              <a:rPr lang="en-CA" smtClean="0"/>
              <a:t>18</a:t>
            </a:fld>
            <a:endParaRPr lang="en-CA"/>
          </a:p>
        </p:txBody>
      </p:sp>
    </p:spTree>
    <p:extLst>
      <p:ext uri="{BB962C8B-B14F-4D97-AF65-F5344CB8AC3E}">
        <p14:creationId xmlns:p14="http://schemas.microsoft.com/office/powerpoint/2010/main" val="3677720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F868A1C1-7F32-4E51-BA5B-8AF5AEE7D251}" type="slidenum">
              <a:rPr lang="en-CA" smtClean="0"/>
              <a:t>20</a:t>
            </a:fld>
            <a:endParaRPr lang="en-CA"/>
          </a:p>
        </p:txBody>
      </p:sp>
    </p:spTree>
    <p:extLst>
      <p:ext uri="{BB962C8B-B14F-4D97-AF65-F5344CB8AC3E}">
        <p14:creationId xmlns:p14="http://schemas.microsoft.com/office/powerpoint/2010/main" val="355572993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8470900"/>
            <a:ext cx="13004800" cy="1282700"/>
          </a:xfrm>
          <a:custGeom>
            <a:avLst/>
            <a:gdLst/>
            <a:ahLst/>
            <a:cxnLst/>
            <a:rect l="l" t="t" r="r" b="b"/>
            <a:pathLst>
              <a:path w="13004800" h="1282700">
                <a:moveTo>
                  <a:pt x="0" y="1282700"/>
                </a:moveTo>
                <a:lnTo>
                  <a:pt x="13004800" y="1282700"/>
                </a:lnTo>
                <a:lnTo>
                  <a:pt x="13004800" y="0"/>
                </a:lnTo>
                <a:lnTo>
                  <a:pt x="0" y="0"/>
                </a:lnTo>
                <a:lnTo>
                  <a:pt x="0" y="1282700"/>
                </a:lnTo>
                <a:close/>
              </a:path>
            </a:pathLst>
          </a:custGeom>
          <a:solidFill>
            <a:srgbClr val="383838"/>
          </a:solidFill>
        </p:spPr>
        <p:txBody>
          <a:bodyPr wrap="square" lIns="0" tIns="0" rIns="0" bIns="0" rtlCol="0"/>
          <a:lstStyle/>
          <a:p>
            <a:endParaRPr/>
          </a:p>
        </p:txBody>
      </p:sp>
      <p:sp>
        <p:nvSpPr>
          <p:cNvPr id="19" name="bk object 19"/>
          <p:cNvSpPr/>
          <p:nvPr/>
        </p:nvSpPr>
        <p:spPr>
          <a:xfrm>
            <a:off x="10159997" y="8774198"/>
            <a:ext cx="879571" cy="71246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12123987" y="8904533"/>
            <a:ext cx="168910" cy="266065"/>
          </a:xfrm>
          <a:custGeom>
            <a:avLst/>
            <a:gdLst/>
            <a:ahLst/>
            <a:cxnLst/>
            <a:rect l="l" t="t" r="r" b="b"/>
            <a:pathLst>
              <a:path w="168909" h="266065">
                <a:moveTo>
                  <a:pt x="26301" y="176136"/>
                </a:moveTo>
                <a:lnTo>
                  <a:pt x="0" y="178688"/>
                </a:lnTo>
                <a:lnTo>
                  <a:pt x="1969" y="197741"/>
                </a:lnTo>
                <a:lnTo>
                  <a:pt x="6734" y="214685"/>
                </a:lnTo>
                <a:lnTo>
                  <a:pt x="37249" y="252494"/>
                </a:lnTo>
                <a:lnTo>
                  <a:pt x="86791" y="265988"/>
                </a:lnTo>
                <a:lnTo>
                  <a:pt x="98802" y="265262"/>
                </a:lnTo>
                <a:lnTo>
                  <a:pt x="138042" y="251010"/>
                </a:lnTo>
                <a:lnTo>
                  <a:pt x="153649" y="235102"/>
                </a:lnTo>
                <a:lnTo>
                  <a:pt x="88569" y="235102"/>
                </a:lnTo>
                <a:lnTo>
                  <a:pt x="80189" y="234671"/>
                </a:lnTo>
                <a:lnTo>
                  <a:pt x="45148" y="219656"/>
                </a:lnTo>
                <a:lnTo>
                  <a:pt x="27784" y="186053"/>
                </a:lnTo>
                <a:lnTo>
                  <a:pt x="26301" y="176136"/>
                </a:lnTo>
                <a:close/>
              </a:path>
              <a:path w="168909" h="266065">
                <a:moveTo>
                  <a:pt x="82956" y="0"/>
                </a:moveTo>
                <a:lnTo>
                  <a:pt x="39593" y="10954"/>
                </a:lnTo>
                <a:lnTo>
                  <a:pt x="13431" y="42187"/>
                </a:lnTo>
                <a:lnTo>
                  <a:pt x="8420" y="70459"/>
                </a:lnTo>
                <a:lnTo>
                  <a:pt x="8852" y="79026"/>
                </a:lnTo>
                <a:lnTo>
                  <a:pt x="23928" y="114361"/>
                </a:lnTo>
                <a:lnTo>
                  <a:pt x="63759" y="137997"/>
                </a:lnTo>
                <a:lnTo>
                  <a:pt x="92773" y="147129"/>
                </a:lnTo>
                <a:lnTo>
                  <a:pt x="105032" y="151244"/>
                </a:lnTo>
                <a:lnTo>
                  <a:pt x="136309" y="171805"/>
                </a:lnTo>
                <a:lnTo>
                  <a:pt x="139623" y="177152"/>
                </a:lnTo>
                <a:lnTo>
                  <a:pt x="141147" y="183794"/>
                </a:lnTo>
                <a:lnTo>
                  <a:pt x="141147" y="191452"/>
                </a:lnTo>
                <a:lnTo>
                  <a:pt x="119866" y="228206"/>
                </a:lnTo>
                <a:lnTo>
                  <a:pt x="88569" y="235102"/>
                </a:lnTo>
                <a:lnTo>
                  <a:pt x="153649" y="235102"/>
                </a:lnTo>
                <a:lnTo>
                  <a:pt x="167651" y="199252"/>
                </a:lnTo>
                <a:lnTo>
                  <a:pt x="168465" y="188391"/>
                </a:lnTo>
                <a:lnTo>
                  <a:pt x="167696" y="177811"/>
                </a:lnTo>
                <a:lnTo>
                  <a:pt x="152853" y="142590"/>
                </a:lnTo>
                <a:lnTo>
                  <a:pt x="112052" y="117297"/>
                </a:lnTo>
                <a:lnTo>
                  <a:pt x="85509" y="109512"/>
                </a:lnTo>
                <a:lnTo>
                  <a:pt x="71011" y="105109"/>
                </a:lnTo>
                <a:lnTo>
                  <a:pt x="37323" y="81721"/>
                </a:lnTo>
                <a:lnTo>
                  <a:pt x="35217" y="67906"/>
                </a:lnTo>
                <a:lnTo>
                  <a:pt x="36027" y="59866"/>
                </a:lnTo>
                <a:lnTo>
                  <a:pt x="62893" y="32294"/>
                </a:lnTo>
                <a:lnTo>
                  <a:pt x="83718" y="29616"/>
                </a:lnTo>
                <a:lnTo>
                  <a:pt x="147581" y="29616"/>
                </a:lnTo>
                <a:lnTo>
                  <a:pt x="146167" y="27470"/>
                </a:lnTo>
                <a:lnTo>
                  <a:pt x="114865" y="5029"/>
                </a:lnTo>
                <a:lnTo>
                  <a:pt x="94294" y="436"/>
                </a:lnTo>
                <a:lnTo>
                  <a:pt x="82956" y="0"/>
                </a:lnTo>
                <a:close/>
              </a:path>
              <a:path w="168909" h="266065">
                <a:moveTo>
                  <a:pt x="147581" y="29616"/>
                </a:moveTo>
                <a:lnTo>
                  <a:pt x="83718" y="29616"/>
                </a:lnTo>
                <a:lnTo>
                  <a:pt x="94740" y="30386"/>
                </a:lnTo>
                <a:lnTo>
                  <a:pt x="104465" y="32713"/>
                </a:lnTo>
                <a:lnTo>
                  <a:pt x="133250" y="67364"/>
                </a:lnTo>
                <a:lnTo>
                  <a:pt x="135026" y="79146"/>
                </a:lnTo>
                <a:lnTo>
                  <a:pt x="161836" y="76580"/>
                </a:lnTo>
                <a:lnTo>
                  <a:pt x="161024" y="65139"/>
                </a:lnTo>
                <a:lnTo>
                  <a:pt x="159021" y="54536"/>
                </a:lnTo>
                <a:lnTo>
                  <a:pt x="155872" y="44748"/>
                </a:lnTo>
                <a:lnTo>
                  <a:pt x="151625" y="35750"/>
                </a:lnTo>
                <a:lnTo>
                  <a:pt x="147581" y="29616"/>
                </a:lnTo>
                <a:close/>
              </a:path>
            </a:pathLst>
          </a:custGeom>
          <a:solidFill>
            <a:srgbClr val="FFFFFF"/>
          </a:solidFill>
        </p:spPr>
        <p:txBody>
          <a:bodyPr wrap="square" lIns="0" tIns="0" rIns="0" bIns="0" rtlCol="0"/>
          <a:lstStyle/>
          <a:p>
            <a:endParaRPr/>
          </a:p>
        </p:txBody>
      </p:sp>
      <p:sp>
        <p:nvSpPr>
          <p:cNvPr id="21" name="bk object 21"/>
          <p:cNvSpPr/>
          <p:nvPr/>
        </p:nvSpPr>
        <p:spPr>
          <a:xfrm>
            <a:off x="11960612" y="9049490"/>
            <a:ext cx="0" cy="116839"/>
          </a:xfrm>
          <a:custGeom>
            <a:avLst/>
            <a:gdLst/>
            <a:ahLst/>
            <a:cxnLst/>
            <a:rect l="l" t="t" r="r" b="b"/>
            <a:pathLst>
              <a:path h="116840">
                <a:moveTo>
                  <a:pt x="0" y="0"/>
                </a:moveTo>
                <a:lnTo>
                  <a:pt x="0" y="116839"/>
                </a:lnTo>
              </a:path>
            </a:pathLst>
          </a:custGeom>
          <a:ln w="28079">
            <a:solidFill>
              <a:srgbClr val="FFFFFF"/>
            </a:solidFill>
          </a:ln>
        </p:spPr>
        <p:txBody>
          <a:bodyPr wrap="square" lIns="0" tIns="0" rIns="0" bIns="0" rtlCol="0"/>
          <a:lstStyle/>
          <a:p>
            <a:endParaRPr/>
          </a:p>
        </p:txBody>
      </p:sp>
      <p:sp>
        <p:nvSpPr>
          <p:cNvPr id="22" name="bk object 22"/>
          <p:cNvSpPr/>
          <p:nvPr/>
        </p:nvSpPr>
        <p:spPr>
          <a:xfrm>
            <a:off x="11946572" y="9034250"/>
            <a:ext cx="127635" cy="0"/>
          </a:xfrm>
          <a:custGeom>
            <a:avLst/>
            <a:gdLst/>
            <a:ahLst/>
            <a:cxnLst/>
            <a:rect l="l" t="t" r="r" b="b"/>
            <a:pathLst>
              <a:path w="127634">
                <a:moveTo>
                  <a:pt x="0" y="0"/>
                </a:moveTo>
                <a:lnTo>
                  <a:pt x="127126" y="0"/>
                </a:lnTo>
              </a:path>
            </a:pathLst>
          </a:custGeom>
          <a:ln w="30480">
            <a:solidFill>
              <a:srgbClr val="FFFFFF"/>
            </a:solidFill>
          </a:ln>
        </p:spPr>
        <p:txBody>
          <a:bodyPr wrap="square" lIns="0" tIns="0" rIns="0" bIns="0" rtlCol="0"/>
          <a:lstStyle/>
          <a:p>
            <a:endParaRPr/>
          </a:p>
        </p:txBody>
      </p:sp>
      <p:sp>
        <p:nvSpPr>
          <p:cNvPr id="23" name="bk object 23"/>
          <p:cNvSpPr/>
          <p:nvPr/>
        </p:nvSpPr>
        <p:spPr>
          <a:xfrm>
            <a:off x="11946572" y="8939000"/>
            <a:ext cx="28575" cy="80010"/>
          </a:xfrm>
          <a:custGeom>
            <a:avLst/>
            <a:gdLst/>
            <a:ahLst/>
            <a:cxnLst/>
            <a:rect l="l" t="t" r="r" b="b"/>
            <a:pathLst>
              <a:path w="28575" h="80009">
                <a:moveTo>
                  <a:pt x="0" y="80010"/>
                </a:moveTo>
                <a:lnTo>
                  <a:pt x="28079" y="80010"/>
                </a:lnTo>
                <a:lnTo>
                  <a:pt x="28079" y="0"/>
                </a:lnTo>
                <a:lnTo>
                  <a:pt x="0" y="0"/>
                </a:lnTo>
                <a:lnTo>
                  <a:pt x="0" y="80010"/>
                </a:lnTo>
                <a:close/>
              </a:path>
            </a:pathLst>
          </a:custGeom>
          <a:solidFill>
            <a:srgbClr val="FFFFFF"/>
          </a:solidFill>
        </p:spPr>
        <p:txBody>
          <a:bodyPr wrap="square" lIns="0" tIns="0" rIns="0" bIns="0" rtlCol="0"/>
          <a:lstStyle/>
          <a:p>
            <a:endParaRPr/>
          </a:p>
        </p:txBody>
      </p:sp>
      <p:sp>
        <p:nvSpPr>
          <p:cNvPr id="24" name="bk object 24"/>
          <p:cNvSpPr/>
          <p:nvPr/>
        </p:nvSpPr>
        <p:spPr>
          <a:xfrm>
            <a:off x="11946572" y="8923760"/>
            <a:ext cx="142875" cy="0"/>
          </a:xfrm>
          <a:custGeom>
            <a:avLst/>
            <a:gdLst/>
            <a:ahLst/>
            <a:cxnLst/>
            <a:rect l="l" t="t" r="r" b="b"/>
            <a:pathLst>
              <a:path w="142875">
                <a:moveTo>
                  <a:pt x="0" y="0"/>
                </a:moveTo>
                <a:lnTo>
                  <a:pt x="142443" y="0"/>
                </a:lnTo>
              </a:path>
            </a:pathLst>
          </a:custGeom>
          <a:ln w="30480">
            <a:solidFill>
              <a:srgbClr val="FFFFFF"/>
            </a:solidFill>
          </a:ln>
        </p:spPr>
        <p:txBody>
          <a:bodyPr wrap="square" lIns="0" tIns="0" rIns="0" bIns="0" rtlCol="0"/>
          <a:lstStyle/>
          <a:p>
            <a:endParaRPr/>
          </a:p>
        </p:txBody>
      </p:sp>
      <p:sp>
        <p:nvSpPr>
          <p:cNvPr id="25" name="bk object 25"/>
          <p:cNvSpPr/>
          <p:nvPr/>
        </p:nvSpPr>
        <p:spPr>
          <a:xfrm>
            <a:off x="11740333" y="9151090"/>
            <a:ext cx="157480" cy="0"/>
          </a:xfrm>
          <a:custGeom>
            <a:avLst/>
            <a:gdLst/>
            <a:ahLst/>
            <a:cxnLst/>
            <a:rect l="l" t="t" r="r" b="b"/>
            <a:pathLst>
              <a:path w="157479">
                <a:moveTo>
                  <a:pt x="0" y="0"/>
                </a:moveTo>
                <a:lnTo>
                  <a:pt x="157238" y="0"/>
                </a:lnTo>
              </a:path>
            </a:pathLst>
          </a:custGeom>
          <a:ln w="30480">
            <a:solidFill>
              <a:srgbClr val="FFFFFF"/>
            </a:solidFill>
          </a:ln>
        </p:spPr>
        <p:txBody>
          <a:bodyPr wrap="square" lIns="0" tIns="0" rIns="0" bIns="0" rtlCol="0"/>
          <a:lstStyle/>
          <a:p>
            <a:endParaRPr/>
          </a:p>
        </p:txBody>
      </p:sp>
      <p:sp>
        <p:nvSpPr>
          <p:cNvPr id="26" name="bk object 26"/>
          <p:cNvSpPr/>
          <p:nvPr/>
        </p:nvSpPr>
        <p:spPr>
          <a:xfrm>
            <a:off x="11754373" y="9048220"/>
            <a:ext cx="0" cy="87630"/>
          </a:xfrm>
          <a:custGeom>
            <a:avLst/>
            <a:gdLst/>
            <a:ahLst/>
            <a:cxnLst/>
            <a:rect l="l" t="t" r="r" b="b"/>
            <a:pathLst>
              <a:path h="87629">
                <a:moveTo>
                  <a:pt x="0" y="0"/>
                </a:moveTo>
                <a:lnTo>
                  <a:pt x="0" y="87629"/>
                </a:lnTo>
              </a:path>
            </a:pathLst>
          </a:custGeom>
          <a:ln w="28079">
            <a:solidFill>
              <a:srgbClr val="FFFFFF"/>
            </a:solidFill>
          </a:ln>
        </p:spPr>
        <p:txBody>
          <a:bodyPr wrap="square" lIns="0" tIns="0" rIns="0" bIns="0" rtlCol="0"/>
          <a:lstStyle/>
          <a:p>
            <a:endParaRPr/>
          </a:p>
        </p:txBody>
      </p:sp>
      <p:sp>
        <p:nvSpPr>
          <p:cNvPr id="27" name="bk object 27"/>
          <p:cNvSpPr/>
          <p:nvPr/>
        </p:nvSpPr>
        <p:spPr>
          <a:xfrm>
            <a:off x="11740333" y="9032980"/>
            <a:ext cx="144780" cy="0"/>
          </a:xfrm>
          <a:custGeom>
            <a:avLst/>
            <a:gdLst/>
            <a:ahLst/>
            <a:cxnLst/>
            <a:rect l="l" t="t" r="r" b="b"/>
            <a:pathLst>
              <a:path w="144779">
                <a:moveTo>
                  <a:pt x="0" y="0"/>
                </a:moveTo>
                <a:lnTo>
                  <a:pt x="144475" y="0"/>
                </a:lnTo>
              </a:path>
            </a:pathLst>
          </a:custGeom>
          <a:ln w="30479">
            <a:solidFill>
              <a:srgbClr val="FFFFFF"/>
            </a:solidFill>
          </a:ln>
        </p:spPr>
        <p:txBody>
          <a:bodyPr wrap="square" lIns="0" tIns="0" rIns="0" bIns="0" rtlCol="0"/>
          <a:lstStyle/>
          <a:p>
            <a:endParaRPr/>
          </a:p>
        </p:txBody>
      </p:sp>
      <p:sp>
        <p:nvSpPr>
          <p:cNvPr id="28" name="bk object 28"/>
          <p:cNvSpPr/>
          <p:nvPr/>
        </p:nvSpPr>
        <p:spPr>
          <a:xfrm>
            <a:off x="11740333" y="8939000"/>
            <a:ext cx="28575" cy="78740"/>
          </a:xfrm>
          <a:custGeom>
            <a:avLst/>
            <a:gdLst/>
            <a:ahLst/>
            <a:cxnLst/>
            <a:rect l="l" t="t" r="r" b="b"/>
            <a:pathLst>
              <a:path w="28575" h="78740">
                <a:moveTo>
                  <a:pt x="0" y="78740"/>
                </a:moveTo>
                <a:lnTo>
                  <a:pt x="28079" y="78740"/>
                </a:lnTo>
                <a:lnTo>
                  <a:pt x="28079" y="0"/>
                </a:lnTo>
                <a:lnTo>
                  <a:pt x="0" y="0"/>
                </a:lnTo>
                <a:lnTo>
                  <a:pt x="0" y="78740"/>
                </a:lnTo>
                <a:close/>
              </a:path>
            </a:pathLst>
          </a:custGeom>
          <a:solidFill>
            <a:srgbClr val="FFFFFF"/>
          </a:solidFill>
        </p:spPr>
        <p:txBody>
          <a:bodyPr wrap="square" lIns="0" tIns="0" rIns="0" bIns="0" rtlCol="0"/>
          <a:lstStyle/>
          <a:p>
            <a:endParaRPr/>
          </a:p>
        </p:txBody>
      </p:sp>
      <p:sp>
        <p:nvSpPr>
          <p:cNvPr id="29" name="bk object 29"/>
          <p:cNvSpPr/>
          <p:nvPr/>
        </p:nvSpPr>
        <p:spPr>
          <a:xfrm>
            <a:off x="11740333" y="8923760"/>
            <a:ext cx="152400" cy="0"/>
          </a:xfrm>
          <a:custGeom>
            <a:avLst/>
            <a:gdLst/>
            <a:ahLst/>
            <a:cxnLst/>
            <a:rect l="l" t="t" r="r" b="b"/>
            <a:pathLst>
              <a:path w="152400">
                <a:moveTo>
                  <a:pt x="0" y="0"/>
                </a:moveTo>
                <a:lnTo>
                  <a:pt x="152387" y="0"/>
                </a:lnTo>
              </a:path>
            </a:pathLst>
          </a:custGeom>
          <a:ln w="30480">
            <a:solidFill>
              <a:srgbClr val="FFFFFF"/>
            </a:solidFill>
          </a:ln>
        </p:spPr>
        <p:txBody>
          <a:bodyPr wrap="square" lIns="0" tIns="0" rIns="0" bIns="0" rtlCol="0"/>
          <a:lstStyle/>
          <a:p>
            <a:endParaRPr/>
          </a:p>
        </p:txBody>
      </p:sp>
      <p:sp>
        <p:nvSpPr>
          <p:cNvPr id="30" name="bk object 30"/>
          <p:cNvSpPr/>
          <p:nvPr/>
        </p:nvSpPr>
        <p:spPr>
          <a:xfrm>
            <a:off x="11759472" y="9222083"/>
            <a:ext cx="222589" cy="150865"/>
          </a:xfrm>
          <a:prstGeom prst="rect">
            <a:avLst/>
          </a:prstGeom>
          <a:blipFill>
            <a:blip r:embed="rId4" cstate="print"/>
            <a:stretch>
              <a:fillRect/>
            </a:stretch>
          </a:blipFill>
        </p:spPr>
        <p:txBody>
          <a:bodyPr wrap="square" lIns="0" tIns="0" rIns="0" bIns="0" rtlCol="0"/>
          <a:lstStyle/>
          <a:p>
            <a:endParaRPr/>
          </a:p>
        </p:txBody>
      </p:sp>
      <p:sp>
        <p:nvSpPr>
          <p:cNvPr id="31" name="bk object 31"/>
          <p:cNvSpPr/>
          <p:nvPr/>
        </p:nvSpPr>
        <p:spPr>
          <a:xfrm>
            <a:off x="12001975" y="9222083"/>
            <a:ext cx="108991" cy="150850"/>
          </a:xfrm>
          <a:prstGeom prst="rect">
            <a:avLst/>
          </a:prstGeom>
          <a:blipFill>
            <a:blip r:embed="rId5" cstate="print"/>
            <a:stretch>
              <a:fillRect/>
            </a:stretch>
          </a:blipFill>
        </p:spPr>
        <p:txBody>
          <a:bodyPr wrap="square" lIns="0" tIns="0" rIns="0" bIns="0" rtlCol="0"/>
          <a:lstStyle/>
          <a:p>
            <a:endParaRPr/>
          </a:p>
        </p:txBody>
      </p:sp>
      <p:sp>
        <p:nvSpPr>
          <p:cNvPr id="32" name="bk object 32"/>
          <p:cNvSpPr/>
          <p:nvPr/>
        </p:nvSpPr>
        <p:spPr>
          <a:xfrm>
            <a:off x="12144412" y="9222079"/>
            <a:ext cx="0" cy="151130"/>
          </a:xfrm>
          <a:custGeom>
            <a:avLst/>
            <a:gdLst/>
            <a:ahLst/>
            <a:cxnLst/>
            <a:rect l="l" t="t" r="r" b="b"/>
            <a:pathLst>
              <a:path h="151129">
                <a:moveTo>
                  <a:pt x="0" y="0"/>
                </a:moveTo>
                <a:lnTo>
                  <a:pt x="0" y="150863"/>
                </a:lnTo>
              </a:path>
            </a:pathLst>
          </a:custGeom>
          <a:ln w="16332">
            <a:solidFill>
              <a:srgbClr val="FFFFFF"/>
            </a:solidFill>
          </a:ln>
        </p:spPr>
        <p:txBody>
          <a:bodyPr wrap="square" lIns="0" tIns="0" rIns="0" bIns="0" rtlCol="0"/>
          <a:lstStyle/>
          <a:p>
            <a:endParaRPr/>
          </a:p>
        </p:txBody>
      </p:sp>
      <p:sp>
        <p:nvSpPr>
          <p:cNvPr id="33" name="bk object 33"/>
          <p:cNvSpPr/>
          <p:nvPr/>
        </p:nvSpPr>
        <p:spPr>
          <a:xfrm>
            <a:off x="12182688" y="9219523"/>
            <a:ext cx="117932" cy="155968"/>
          </a:xfrm>
          <a:prstGeom prst="rect">
            <a:avLst/>
          </a:prstGeom>
          <a:blipFill>
            <a:blip r:embed="rId6" cstate="print"/>
            <a:stretch>
              <a:fillRect/>
            </a:stretch>
          </a:blipFill>
        </p:spPr>
        <p:txBody>
          <a:bodyPr wrap="square" lIns="0" tIns="0" rIns="0" bIns="0" rtlCol="0"/>
          <a:lstStyle/>
          <a:p>
            <a:endParaRPr/>
          </a:p>
        </p:txBody>
      </p:sp>
      <p:sp>
        <p:nvSpPr>
          <p:cNvPr id="34" name="bk object 34"/>
          <p:cNvSpPr/>
          <p:nvPr/>
        </p:nvSpPr>
        <p:spPr>
          <a:xfrm>
            <a:off x="11197912" y="8904540"/>
            <a:ext cx="186690" cy="266065"/>
          </a:xfrm>
          <a:custGeom>
            <a:avLst/>
            <a:gdLst/>
            <a:ahLst/>
            <a:cxnLst/>
            <a:rect l="l" t="t" r="r" b="b"/>
            <a:pathLst>
              <a:path w="186690" h="266065">
                <a:moveTo>
                  <a:pt x="99809" y="0"/>
                </a:moveTo>
                <a:lnTo>
                  <a:pt x="60679" y="8293"/>
                </a:lnTo>
                <a:lnTo>
                  <a:pt x="28716" y="33253"/>
                </a:lnTo>
                <a:lnTo>
                  <a:pt x="7317" y="74536"/>
                </a:lnTo>
                <a:lnTo>
                  <a:pt x="0" y="131457"/>
                </a:lnTo>
                <a:lnTo>
                  <a:pt x="813" y="152181"/>
                </a:lnTo>
                <a:lnTo>
                  <a:pt x="13004" y="205739"/>
                </a:lnTo>
                <a:lnTo>
                  <a:pt x="37211" y="243282"/>
                </a:lnTo>
                <a:lnTo>
                  <a:pt x="83076" y="264923"/>
                </a:lnTo>
                <a:lnTo>
                  <a:pt x="97243" y="265976"/>
                </a:lnTo>
                <a:lnTo>
                  <a:pt x="113283" y="264534"/>
                </a:lnTo>
                <a:lnTo>
                  <a:pt x="128101" y="260556"/>
                </a:lnTo>
                <a:lnTo>
                  <a:pt x="141724" y="253992"/>
                </a:lnTo>
                <a:lnTo>
                  <a:pt x="154177" y="244792"/>
                </a:lnTo>
                <a:lnTo>
                  <a:pt x="161052" y="236880"/>
                </a:lnTo>
                <a:lnTo>
                  <a:pt x="96748" y="236880"/>
                </a:lnTo>
                <a:lnTo>
                  <a:pt x="82147" y="235210"/>
                </a:lnTo>
                <a:lnTo>
                  <a:pt x="47218" y="210337"/>
                </a:lnTo>
                <a:lnTo>
                  <a:pt x="29991" y="155739"/>
                </a:lnTo>
                <a:lnTo>
                  <a:pt x="28841" y="130949"/>
                </a:lnTo>
                <a:lnTo>
                  <a:pt x="29415" y="114101"/>
                </a:lnTo>
                <a:lnTo>
                  <a:pt x="38023" y="73012"/>
                </a:lnTo>
                <a:lnTo>
                  <a:pt x="62534" y="39814"/>
                </a:lnTo>
                <a:lnTo>
                  <a:pt x="99555" y="28841"/>
                </a:lnTo>
                <a:lnTo>
                  <a:pt x="161973" y="28841"/>
                </a:lnTo>
                <a:lnTo>
                  <a:pt x="152387" y="18884"/>
                </a:lnTo>
                <a:lnTo>
                  <a:pt x="140903" y="10656"/>
                </a:lnTo>
                <a:lnTo>
                  <a:pt x="128298" y="4751"/>
                </a:lnTo>
                <a:lnTo>
                  <a:pt x="114593" y="1191"/>
                </a:lnTo>
                <a:lnTo>
                  <a:pt x="99809" y="0"/>
                </a:lnTo>
                <a:close/>
              </a:path>
              <a:path w="186690" h="266065">
                <a:moveTo>
                  <a:pt x="158521" y="171284"/>
                </a:moveTo>
                <a:lnTo>
                  <a:pt x="143869" y="211379"/>
                </a:lnTo>
                <a:lnTo>
                  <a:pt x="107698" y="235875"/>
                </a:lnTo>
                <a:lnTo>
                  <a:pt x="96748" y="236880"/>
                </a:lnTo>
                <a:lnTo>
                  <a:pt x="161052" y="236880"/>
                </a:lnTo>
                <a:lnTo>
                  <a:pt x="164692" y="232690"/>
                </a:lnTo>
                <a:lnTo>
                  <a:pt x="173631" y="217833"/>
                </a:lnTo>
                <a:lnTo>
                  <a:pt x="180945" y="200247"/>
                </a:lnTo>
                <a:lnTo>
                  <a:pt x="186588" y="179958"/>
                </a:lnTo>
                <a:lnTo>
                  <a:pt x="158521" y="171284"/>
                </a:lnTo>
                <a:close/>
              </a:path>
              <a:path w="186690" h="266065">
                <a:moveTo>
                  <a:pt x="161973" y="28841"/>
                </a:moveTo>
                <a:lnTo>
                  <a:pt x="99555" y="28841"/>
                </a:lnTo>
                <a:lnTo>
                  <a:pt x="118695" y="32189"/>
                </a:lnTo>
                <a:lnTo>
                  <a:pt x="134392" y="42216"/>
                </a:lnTo>
                <a:lnTo>
                  <a:pt x="146645" y="58893"/>
                </a:lnTo>
                <a:lnTo>
                  <a:pt x="155447" y="82194"/>
                </a:lnTo>
                <a:lnTo>
                  <a:pt x="183019" y="74536"/>
                </a:lnTo>
                <a:lnTo>
                  <a:pt x="177799" y="57152"/>
                </a:lnTo>
                <a:lnTo>
                  <a:pt x="170956" y="42114"/>
                </a:lnTo>
                <a:lnTo>
                  <a:pt x="162486" y="29375"/>
                </a:lnTo>
                <a:lnTo>
                  <a:pt x="161973" y="28841"/>
                </a:lnTo>
                <a:close/>
              </a:path>
            </a:pathLst>
          </a:custGeom>
          <a:solidFill>
            <a:srgbClr val="FFFFFF"/>
          </a:solidFill>
        </p:spPr>
        <p:txBody>
          <a:bodyPr wrap="square" lIns="0" tIns="0" rIns="0" bIns="0" rtlCol="0"/>
          <a:lstStyle/>
          <a:p>
            <a:endParaRPr/>
          </a:p>
        </p:txBody>
      </p:sp>
      <p:sp>
        <p:nvSpPr>
          <p:cNvPr id="35" name="bk object 35"/>
          <p:cNvSpPr/>
          <p:nvPr/>
        </p:nvSpPr>
        <p:spPr>
          <a:xfrm>
            <a:off x="11185655" y="9219523"/>
            <a:ext cx="117932" cy="155968"/>
          </a:xfrm>
          <a:prstGeom prst="rect">
            <a:avLst/>
          </a:prstGeom>
          <a:blipFill>
            <a:blip r:embed="rId7" cstate="print"/>
            <a:stretch>
              <a:fillRect/>
            </a:stretch>
          </a:blipFill>
        </p:spPr>
        <p:txBody>
          <a:bodyPr wrap="square" lIns="0" tIns="0" rIns="0" bIns="0" rtlCol="0"/>
          <a:lstStyle/>
          <a:p>
            <a:endParaRPr/>
          </a:p>
        </p:txBody>
      </p:sp>
      <p:sp>
        <p:nvSpPr>
          <p:cNvPr id="36" name="bk object 36"/>
          <p:cNvSpPr/>
          <p:nvPr/>
        </p:nvSpPr>
        <p:spPr>
          <a:xfrm>
            <a:off x="11331919" y="9222080"/>
            <a:ext cx="83223" cy="150863"/>
          </a:xfrm>
          <a:prstGeom prst="rect">
            <a:avLst/>
          </a:prstGeom>
          <a:blipFill>
            <a:blip r:embed="rId8" cstate="print"/>
            <a:stretch>
              <a:fillRect/>
            </a:stretch>
          </a:blipFill>
        </p:spPr>
        <p:txBody>
          <a:bodyPr wrap="square" lIns="0" tIns="0" rIns="0" bIns="0" rtlCol="0"/>
          <a:lstStyle/>
          <a:p>
            <a:endParaRPr/>
          </a:p>
        </p:txBody>
      </p:sp>
      <p:sp>
        <p:nvSpPr>
          <p:cNvPr id="37" name="bk object 37"/>
          <p:cNvSpPr/>
          <p:nvPr/>
        </p:nvSpPr>
        <p:spPr>
          <a:xfrm>
            <a:off x="11668347" y="8908884"/>
            <a:ext cx="0" cy="257175"/>
          </a:xfrm>
          <a:custGeom>
            <a:avLst/>
            <a:gdLst/>
            <a:ahLst/>
            <a:cxnLst/>
            <a:rect l="l" t="t" r="r" b="b"/>
            <a:pathLst>
              <a:path h="257175">
                <a:moveTo>
                  <a:pt x="0" y="0"/>
                </a:moveTo>
                <a:lnTo>
                  <a:pt x="0" y="257048"/>
                </a:lnTo>
              </a:path>
            </a:pathLst>
          </a:custGeom>
          <a:ln w="28079">
            <a:solidFill>
              <a:srgbClr val="FFFFFF"/>
            </a:solidFill>
          </a:ln>
        </p:spPr>
        <p:txBody>
          <a:bodyPr wrap="square" lIns="0" tIns="0" rIns="0" bIns="0" rtlCol="0"/>
          <a:lstStyle/>
          <a:p>
            <a:endParaRPr/>
          </a:p>
        </p:txBody>
      </p:sp>
      <p:sp>
        <p:nvSpPr>
          <p:cNvPr id="38" name="bk object 38"/>
          <p:cNvSpPr/>
          <p:nvPr/>
        </p:nvSpPr>
        <p:spPr>
          <a:xfrm>
            <a:off x="11441685" y="9044769"/>
            <a:ext cx="0" cy="120650"/>
          </a:xfrm>
          <a:custGeom>
            <a:avLst/>
            <a:gdLst/>
            <a:ahLst/>
            <a:cxnLst/>
            <a:rect l="l" t="t" r="r" b="b"/>
            <a:pathLst>
              <a:path h="120650">
                <a:moveTo>
                  <a:pt x="0" y="0"/>
                </a:moveTo>
                <a:lnTo>
                  <a:pt x="0" y="120650"/>
                </a:lnTo>
              </a:path>
            </a:pathLst>
          </a:custGeom>
          <a:ln w="27571">
            <a:solidFill>
              <a:srgbClr val="FFFFFF"/>
            </a:solidFill>
          </a:ln>
        </p:spPr>
        <p:txBody>
          <a:bodyPr wrap="square" lIns="0" tIns="0" rIns="0" bIns="0" rtlCol="0"/>
          <a:lstStyle/>
          <a:p>
            <a:endParaRPr/>
          </a:p>
        </p:txBody>
      </p:sp>
      <p:sp>
        <p:nvSpPr>
          <p:cNvPr id="39" name="bk object 39"/>
          <p:cNvSpPr/>
          <p:nvPr/>
        </p:nvSpPr>
        <p:spPr>
          <a:xfrm>
            <a:off x="11427899" y="9029529"/>
            <a:ext cx="165735" cy="0"/>
          </a:xfrm>
          <a:custGeom>
            <a:avLst/>
            <a:gdLst/>
            <a:ahLst/>
            <a:cxnLst/>
            <a:rect l="l" t="t" r="r" b="b"/>
            <a:pathLst>
              <a:path w="165734">
                <a:moveTo>
                  <a:pt x="0" y="0"/>
                </a:moveTo>
                <a:lnTo>
                  <a:pt x="165150" y="0"/>
                </a:lnTo>
              </a:path>
            </a:pathLst>
          </a:custGeom>
          <a:ln w="30480">
            <a:solidFill>
              <a:srgbClr val="FFFFFF"/>
            </a:solidFill>
          </a:ln>
        </p:spPr>
        <p:txBody>
          <a:bodyPr wrap="square" lIns="0" tIns="0" rIns="0" bIns="0" rtlCol="0"/>
          <a:lstStyle/>
          <a:p>
            <a:endParaRPr/>
          </a:p>
        </p:txBody>
      </p:sp>
      <p:sp>
        <p:nvSpPr>
          <p:cNvPr id="40" name="bk object 40"/>
          <p:cNvSpPr/>
          <p:nvPr/>
        </p:nvSpPr>
        <p:spPr>
          <a:xfrm>
            <a:off x="11441685" y="8908879"/>
            <a:ext cx="0" cy="105410"/>
          </a:xfrm>
          <a:custGeom>
            <a:avLst/>
            <a:gdLst/>
            <a:ahLst/>
            <a:cxnLst/>
            <a:rect l="l" t="t" r="r" b="b"/>
            <a:pathLst>
              <a:path h="105409">
                <a:moveTo>
                  <a:pt x="0" y="0"/>
                </a:moveTo>
                <a:lnTo>
                  <a:pt x="0" y="105410"/>
                </a:lnTo>
              </a:path>
            </a:pathLst>
          </a:custGeom>
          <a:ln w="27571">
            <a:solidFill>
              <a:srgbClr val="FFFFFF"/>
            </a:solidFill>
          </a:ln>
        </p:spPr>
        <p:txBody>
          <a:bodyPr wrap="square" lIns="0" tIns="0" rIns="0" bIns="0" rtlCol="0"/>
          <a:lstStyle/>
          <a:p>
            <a:endParaRPr/>
          </a:p>
        </p:txBody>
      </p:sp>
      <p:sp>
        <p:nvSpPr>
          <p:cNvPr id="41" name="bk object 41"/>
          <p:cNvSpPr/>
          <p:nvPr/>
        </p:nvSpPr>
        <p:spPr>
          <a:xfrm>
            <a:off x="11579270" y="9044668"/>
            <a:ext cx="0" cy="121285"/>
          </a:xfrm>
          <a:custGeom>
            <a:avLst/>
            <a:gdLst/>
            <a:ahLst/>
            <a:cxnLst/>
            <a:rect l="l" t="t" r="r" b="b"/>
            <a:pathLst>
              <a:path h="121284">
                <a:moveTo>
                  <a:pt x="0" y="0"/>
                </a:moveTo>
                <a:lnTo>
                  <a:pt x="0" y="121259"/>
                </a:lnTo>
              </a:path>
            </a:pathLst>
          </a:custGeom>
          <a:ln w="27558">
            <a:solidFill>
              <a:srgbClr val="FFFFFF"/>
            </a:solidFill>
          </a:ln>
        </p:spPr>
        <p:txBody>
          <a:bodyPr wrap="square" lIns="0" tIns="0" rIns="0" bIns="0" rtlCol="0"/>
          <a:lstStyle/>
          <a:p>
            <a:endParaRPr/>
          </a:p>
        </p:txBody>
      </p:sp>
      <p:sp>
        <p:nvSpPr>
          <p:cNvPr id="42" name="bk object 42"/>
          <p:cNvSpPr/>
          <p:nvPr/>
        </p:nvSpPr>
        <p:spPr>
          <a:xfrm>
            <a:off x="11579270" y="8908879"/>
            <a:ext cx="0" cy="106045"/>
          </a:xfrm>
          <a:custGeom>
            <a:avLst/>
            <a:gdLst/>
            <a:ahLst/>
            <a:cxnLst/>
            <a:rect l="l" t="t" r="r" b="b"/>
            <a:pathLst>
              <a:path h="106045">
                <a:moveTo>
                  <a:pt x="0" y="0"/>
                </a:moveTo>
                <a:lnTo>
                  <a:pt x="0" y="105689"/>
                </a:lnTo>
              </a:path>
            </a:pathLst>
          </a:custGeom>
          <a:ln w="27558">
            <a:solidFill>
              <a:srgbClr val="FFFFFF"/>
            </a:solidFill>
          </a:ln>
        </p:spPr>
        <p:txBody>
          <a:bodyPr wrap="square" lIns="0" tIns="0" rIns="0" bIns="0" rtlCol="0"/>
          <a:lstStyle/>
          <a:p>
            <a:endParaRPr/>
          </a:p>
        </p:txBody>
      </p:sp>
      <p:sp>
        <p:nvSpPr>
          <p:cNvPr id="43" name="bk object 43"/>
          <p:cNvSpPr/>
          <p:nvPr/>
        </p:nvSpPr>
        <p:spPr>
          <a:xfrm>
            <a:off x="11492217" y="9219527"/>
            <a:ext cx="117932" cy="155968"/>
          </a:xfrm>
          <a:prstGeom prst="rect">
            <a:avLst/>
          </a:prstGeom>
          <a:blipFill>
            <a:blip r:embed="rId9" cstate="print"/>
            <a:stretch>
              <a:fillRect/>
            </a:stretch>
          </a:blipFill>
        </p:spPr>
        <p:txBody>
          <a:bodyPr wrap="square" lIns="0" tIns="0" rIns="0" bIns="0" rtlCol="0"/>
          <a:lstStyle/>
          <a:p>
            <a:endParaRPr/>
          </a:p>
        </p:txBody>
      </p:sp>
      <p:sp>
        <p:nvSpPr>
          <p:cNvPr id="44" name="bk object 44"/>
          <p:cNvSpPr/>
          <p:nvPr/>
        </p:nvSpPr>
        <p:spPr>
          <a:xfrm>
            <a:off x="11636949" y="9222080"/>
            <a:ext cx="97256" cy="150863"/>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753214" y="2168946"/>
            <a:ext cx="11498371" cy="13055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0" y="8470900"/>
            <a:ext cx="13004800" cy="1282700"/>
          </a:xfrm>
          <a:custGeom>
            <a:avLst/>
            <a:gdLst/>
            <a:ahLst/>
            <a:cxnLst/>
            <a:rect l="l" t="t" r="r" b="b"/>
            <a:pathLst>
              <a:path w="13004800" h="1282700">
                <a:moveTo>
                  <a:pt x="0" y="1282700"/>
                </a:moveTo>
                <a:lnTo>
                  <a:pt x="13004800" y="1282700"/>
                </a:lnTo>
                <a:lnTo>
                  <a:pt x="13004800" y="0"/>
                </a:lnTo>
                <a:lnTo>
                  <a:pt x="0" y="0"/>
                </a:lnTo>
                <a:lnTo>
                  <a:pt x="0" y="1282700"/>
                </a:lnTo>
                <a:close/>
              </a:path>
            </a:pathLst>
          </a:custGeom>
          <a:solidFill>
            <a:srgbClr val="AB251F"/>
          </a:solidFill>
        </p:spPr>
        <p:txBody>
          <a:bodyPr wrap="square" lIns="0" tIns="0" rIns="0" bIns="0" rtlCol="0"/>
          <a:lstStyle/>
          <a:p>
            <a:endParaRPr/>
          </a:p>
        </p:txBody>
      </p:sp>
      <p:sp>
        <p:nvSpPr>
          <p:cNvPr id="19" name="bk object 19"/>
          <p:cNvSpPr/>
          <p:nvPr/>
        </p:nvSpPr>
        <p:spPr>
          <a:xfrm>
            <a:off x="10159997" y="8774198"/>
            <a:ext cx="879571" cy="71246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12123987" y="8904533"/>
            <a:ext cx="168910" cy="266065"/>
          </a:xfrm>
          <a:custGeom>
            <a:avLst/>
            <a:gdLst/>
            <a:ahLst/>
            <a:cxnLst/>
            <a:rect l="l" t="t" r="r" b="b"/>
            <a:pathLst>
              <a:path w="168909" h="266065">
                <a:moveTo>
                  <a:pt x="26301" y="176136"/>
                </a:moveTo>
                <a:lnTo>
                  <a:pt x="0" y="178688"/>
                </a:lnTo>
                <a:lnTo>
                  <a:pt x="1969" y="197741"/>
                </a:lnTo>
                <a:lnTo>
                  <a:pt x="6734" y="214685"/>
                </a:lnTo>
                <a:lnTo>
                  <a:pt x="37249" y="252494"/>
                </a:lnTo>
                <a:lnTo>
                  <a:pt x="86791" y="265988"/>
                </a:lnTo>
                <a:lnTo>
                  <a:pt x="98802" y="265262"/>
                </a:lnTo>
                <a:lnTo>
                  <a:pt x="138042" y="251010"/>
                </a:lnTo>
                <a:lnTo>
                  <a:pt x="153649" y="235102"/>
                </a:lnTo>
                <a:lnTo>
                  <a:pt x="88569" y="235102"/>
                </a:lnTo>
                <a:lnTo>
                  <a:pt x="80189" y="234671"/>
                </a:lnTo>
                <a:lnTo>
                  <a:pt x="45148" y="219656"/>
                </a:lnTo>
                <a:lnTo>
                  <a:pt x="27784" y="186053"/>
                </a:lnTo>
                <a:lnTo>
                  <a:pt x="26301" y="176136"/>
                </a:lnTo>
                <a:close/>
              </a:path>
              <a:path w="168909" h="266065">
                <a:moveTo>
                  <a:pt x="82956" y="0"/>
                </a:moveTo>
                <a:lnTo>
                  <a:pt x="39593" y="10954"/>
                </a:lnTo>
                <a:lnTo>
                  <a:pt x="13431" y="42187"/>
                </a:lnTo>
                <a:lnTo>
                  <a:pt x="8420" y="70459"/>
                </a:lnTo>
                <a:lnTo>
                  <a:pt x="8852" y="79026"/>
                </a:lnTo>
                <a:lnTo>
                  <a:pt x="23928" y="114361"/>
                </a:lnTo>
                <a:lnTo>
                  <a:pt x="63759" y="137997"/>
                </a:lnTo>
                <a:lnTo>
                  <a:pt x="92773" y="147129"/>
                </a:lnTo>
                <a:lnTo>
                  <a:pt x="105032" y="151244"/>
                </a:lnTo>
                <a:lnTo>
                  <a:pt x="136309" y="171805"/>
                </a:lnTo>
                <a:lnTo>
                  <a:pt x="139623" y="177152"/>
                </a:lnTo>
                <a:lnTo>
                  <a:pt x="141147" y="183794"/>
                </a:lnTo>
                <a:lnTo>
                  <a:pt x="141147" y="191452"/>
                </a:lnTo>
                <a:lnTo>
                  <a:pt x="119866" y="228206"/>
                </a:lnTo>
                <a:lnTo>
                  <a:pt x="88569" y="235102"/>
                </a:lnTo>
                <a:lnTo>
                  <a:pt x="153649" y="235102"/>
                </a:lnTo>
                <a:lnTo>
                  <a:pt x="167651" y="199252"/>
                </a:lnTo>
                <a:lnTo>
                  <a:pt x="168465" y="188391"/>
                </a:lnTo>
                <a:lnTo>
                  <a:pt x="167696" y="177811"/>
                </a:lnTo>
                <a:lnTo>
                  <a:pt x="152853" y="142590"/>
                </a:lnTo>
                <a:lnTo>
                  <a:pt x="112052" y="117297"/>
                </a:lnTo>
                <a:lnTo>
                  <a:pt x="85509" y="109512"/>
                </a:lnTo>
                <a:lnTo>
                  <a:pt x="71011" y="105109"/>
                </a:lnTo>
                <a:lnTo>
                  <a:pt x="37323" y="81721"/>
                </a:lnTo>
                <a:lnTo>
                  <a:pt x="35217" y="67906"/>
                </a:lnTo>
                <a:lnTo>
                  <a:pt x="36027" y="59866"/>
                </a:lnTo>
                <a:lnTo>
                  <a:pt x="62893" y="32294"/>
                </a:lnTo>
                <a:lnTo>
                  <a:pt x="83718" y="29616"/>
                </a:lnTo>
                <a:lnTo>
                  <a:pt x="147581" y="29616"/>
                </a:lnTo>
                <a:lnTo>
                  <a:pt x="146167" y="27470"/>
                </a:lnTo>
                <a:lnTo>
                  <a:pt x="114865" y="5029"/>
                </a:lnTo>
                <a:lnTo>
                  <a:pt x="94294" y="436"/>
                </a:lnTo>
                <a:lnTo>
                  <a:pt x="82956" y="0"/>
                </a:lnTo>
                <a:close/>
              </a:path>
              <a:path w="168909" h="266065">
                <a:moveTo>
                  <a:pt x="147581" y="29616"/>
                </a:moveTo>
                <a:lnTo>
                  <a:pt x="83718" y="29616"/>
                </a:lnTo>
                <a:lnTo>
                  <a:pt x="94740" y="30386"/>
                </a:lnTo>
                <a:lnTo>
                  <a:pt x="104465" y="32713"/>
                </a:lnTo>
                <a:lnTo>
                  <a:pt x="133250" y="67364"/>
                </a:lnTo>
                <a:lnTo>
                  <a:pt x="135026" y="79146"/>
                </a:lnTo>
                <a:lnTo>
                  <a:pt x="161836" y="76580"/>
                </a:lnTo>
                <a:lnTo>
                  <a:pt x="161024" y="65139"/>
                </a:lnTo>
                <a:lnTo>
                  <a:pt x="159021" y="54536"/>
                </a:lnTo>
                <a:lnTo>
                  <a:pt x="155872" y="44748"/>
                </a:lnTo>
                <a:lnTo>
                  <a:pt x="151625" y="35750"/>
                </a:lnTo>
                <a:lnTo>
                  <a:pt x="147581" y="29616"/>
                </a:lnTo>
                <a:close/>
              </a:path>
            </a:pathLst>
          </a:custGeom>
          <a:solidFill>
            <a:srgbClr val="FFFFFF"/>
          </a:solidFill>
        </p:spPr>
        <p:txBody>
          <a:bodyPr wrap="square" lIns="0" tIns="0" rIns="0" bIns="0" rtlCol="0"/>
          <a:lstStyle/>
          <a:p>
            <a:endParaRPr/>
          </a:p>
        </p:txBody>
      </p:sp>
      <p:sp>
        <p:nvSpPr>
          <p:cNvPr id="21" name="bk object 21"/>
          <p:cNvSpPr/>
          <p:nvPr/>
        </p:nvSpPr>
        <p:spPr>
          <a:xfrm>
            <a:off x="11960612" y="9049490"/>
            <a:ext cx="0" cy="116839"/>
          </a:xfrm>
          <a:custGeom>
            <a:avLst/>
            <a:gdLst/>
            <a:ahLst/>
            <a:cxnLst/>
            <a:rect l="l" t="t" r="r" b="b"/>
            <a:pathLst>
              <a:path h="116840">
                <a:moveTo>
                  <a:pt x="0" y="0"/>
                </a:moveTo>
                <a:lnTo>
                  <a:pt x="0" y="116839"/>
                </a:lnTo>
              </a:path>
            </a:pathLst>
          </a:custGeom>
          <a:ln w="28079">
            <a:solidFill>
              <a:srgbClr val="FFFFFF"/>
            </a:solidFill>
          </a:ln>
        </p:spPr>
        <p:txBody>
          <a:bodyPr wrap="square" lIns="0" tIns="0" rIns="0" bIns="0" rtlCol="0"/>
          <a:lstStyle/>
          <a:p>
            <a:endParaRPr/>
          </a:p>
        </p:txBody>
      </p:sp>
      <p:sp>
        <p:nvSpPr>
          <p:cNvPr id="22" name="bk object 22"/>
          <p:cNvSpPr/>
          <p:nvPr/>
        </p:nvSpPr>
        <p:spPr>
          <a:xfrm>
            <a:off x="11946572" y="9034250"/>
            <a:ext cx="127635" cy="0"/>
          </a:xfrm>
          <a:custGeom>
            <a:avLst/>
            <a:gdLst/>
            <a:ahLst/>
            <a:cxnLst/>
            <a:rect l="l" t="t" r="r" b="b"/>
            <a:pathLst>
              <a:path w="127634">
                <a:moveTo>
                  <a:pt x="0" y="0"/>
                </a:moveTo>
                <a:lnTo>
                  <a:pt x="127126" y="0"/>
                </a:lnTo>
              </a:path>
            </a:pathLst>
          </a:custGeom>
          <a:ln w="30480">
            <a:solidFill>
              <a:srgbClr val="FFFFFF"/>
            </a:solidFill>
          </a:ln>
        </p:spPr>
        <p:txBody>
          <a:bodyPr wrap="square" lIns="0" tIns="0" rIns="0" bIns="0" rtlCol="0"/>
          <a:lstStyle/>
          <a:p>
            <a:endParaRPr/>
          </a:p>
        </p:txBody>
      </p:sp>
      <p:sp>
        <p:nvSpPr>
          <p:cNvPr id="23" name="bk object 23"/>
          <p:cNvSpPr/>
          <p:nvPr/>
        </p:nvSpPr>
        <p:spPr>
          <a:xfrm>
            <a:off x="11946572" y="8939000"/>
            <a:ext cx="28575" cy="80010"/>
          </a:xfrm>
          <a:custGeom>
            <a:avLst/>
            <a:gdLst/>
            <a:ahLst/>
            <a:cxnLst/>
            <a:rect l="l" t="t" r="r" b="b"/>
            <a:pathLst>
              <a:path w="28575" h="80009">
                <a:moveTo>
                  <a:pt x="0" y="80010"/>
                </a:moveTo>
                <a:lnTo>
                  <a:pt x="28079" y="80010"/>
                </a:lnTo>
                <a:lnTo>
                  <a:pt x="28079" y="0"/>
                </a:lnTo>
                <a:lnTo>
                  <a:pt x="0" y="0"/>
                </a:lnTo>
                <a:lnTo>
                  <a:pt x="0" y="80010"/>
                </a:lnTo>
                <a:close/>
              </a:path>
            </a:pathLst>
          </a:custGeom>
          <a:solidFill>
            <a:srgbClr val="FFFFFF"/>
          </a:solidFill>
        </p:spPr>
        <p:txBody>
          <a:bodyPr wrap="square" lIns="0" tIns="0" rIns="0" bIns="0" rtlCol="0"/>
          <a:lstStyle/>
          <a:p>
            <a:endParaRPr/>
          </a:p>
        </p:txBody>
      </p:sp>
      <p:sp>
        <p:nvSpPr>
          <p:cNvPr id="24" name="bk object 24"/>
          <p:cNvSpPr/>
          <p:nvPr/>
        </p:nvSpPr>
        <p:spPr>
          <a:xfrm>
            <a:off x="11946572" y="8923760"/>
            <a:ext cx="142875" cy="0"/>
          </a:xfrm>
          <a:custGeom>
            <a:avLst/>
            <a:gdLst/>
            <a:ahLst/>
            <a:cxnLst/>
            <a:rect l="l" t="t" r="r" b="b"/>
            <a:pathLst>
              <a:path w="142875">
                <a:moveTo>
                  <a:pt x="0" y="0"/>
                </a:moveTo>
                <a:lnTo>
                  <a:pt x="142443" y="0"/>
                </a:lnTo>
              </a:path>
            </a:pathLst>
          </a:custGeom>
          <a:ln w="30480">
            <a:solidFill>
              <a:srgbClr val="FFFFFF"/>
            </a:solidFill>
          </a:ln>
        </p:spPr>
        <p:txBody>
          <a:bodyPr wrap="square" lIns="0" tIns="0" rIns="0" bIns="0" rtlCol="0"/>
          <a:lstStyle/>
          <a:p>
            <a:endParaRPr/>
          </a:p>
        </p:txBody>
      </p:sp>
      <p:sp>
        <p:nvSpPr>
          <p:cNvPr id="25" name="bk object 25"/>
          <p:cNvSpPr/>
          <p:nvPr/>
        </p:nvSpPr>
        <p:spPr>
          <a:xfrm>
            <a:off x="11740333" y="9151090"/>
            <a:ext cx="157480" cy="0"/>
          </a:xfrm>
          <a:custGeom>
            <a:avLst/>
            <a:gdLst/>
            <a:ahLst/>
            <a:cxnLst/>
            <a:rect l="l" t="t" r="r" b="b"/>
            <a:pathLst>
              <a:path w="157479">
                <a:moveTo>
                  <a:pt x="0" y="0"/>
                </a:moveTo>
                <a:lnTo>
                  <a:pt x="157238" y="0"/>
                </a:lnTo>
              </a:path>
            </a:pathLst>
          </a:custGeom>
          <a:ln w="30480">
            <a:solidFill>
              <a:srgbClr val="FFFFFF"/>
            </a:solidFill>
          </a:ln>
        </p:spPr>
        <p:txBody>
          <a:bodyPr wrap="square" lIns="0" tIns="0" rIns="0" bIns="0" rtlCol="0"/>
          <a:lstStyle/>
          <a:p>
            <a:endParaRPr/>
          </a:p>
        </p:txBody>
      </p:sp>
      <p:sp>
        <p:nvSpPr>
          <p:cNvPr id="26" name="bk object 26"/>
          <p:cNvSpPr/>
          <p:nvPr/>
        </p:nvSpPr>
        <p:spPr>
          <a:xfrm>
            <a:off x="11754373" y="9048220"/>
            <a:ext cx="0" cy="87630"/>
          </a:xfrm>
          <a:custGeom>
            <a:avLst/>
            <a:gdLst/>
            <a:ahLst/>
            <a:cxnLst/>
            <a:rect l="l" t="t" r="r" b="b"/>
            <a:pathLst>
              <a:path h="87629">
                <a:moveTo>
                  <a:pt x="0" y="0"/>
                </a:moveTo>
                <a:lnTo>
                  <a:pt x="0" y="87629"/>
                </a:lnTo>
              </a:path>
            </a:pathLst>
          </a:custGeom>
          <a:ln w="28079">
            <a:solidFill>
              <a:srgbClr val="FFFFFF"/>
            </a:solidFill>
          </a:ln>
        </p:spPr>
        <p:txBody>
          <a:bodyPr wrap="square" lIns="0" tIns="0" rIns="0" bIns="0" rtlCol="0"/>
          <a:lstStyle/>
          <a:p>
            <a:endParaRPr/>
          </a:p>
        </p:txBody>
      </p:sp>
      <p:sp>
        <p:nvSpPr>
          <p:cNvPr id="27" name="bk object 27"/>
          <p:cNvSpPr/>
          <p:nvPr/>
        </p:nvSpPr>
        <p:spPr>
          <a:xfrm>
            <a:off x="11740333" y="9032980"/>
            <a:ext cx="144780" cy="0"/>
          </a:xfrm>
          <a:custGeom>
            <a:avLst/>
            <a:gdLst/>
            <a:ahLst/>
            <a:cxnLst/>
            <a:rect l="l" t="t" r="r" b="b"/>
            <a:pathLst>
              <a:path w="144779">
                <a:moveTo>
                  <a:pt x="0" y="0"/>
                </a:moveTo>
                <a:lnTo>
                  <a:pt x="144475" y="0"/>
                </a:lnTo>
              </a:path>
            </a:pathLst>
          </a:custGeom>
          <a:ln w="30479">
            <a:solidFill>
              <a:srgbClr val="FFFFFF"/>
            </a:solidFill>
          </a:ln>
        </p:spPr>
        <p:txBody>
          <a:bodyPr wrap="square" lIns="0" tIns="0" rIns="0" bIns="0" rtlCol="0"/>
          <a:lstStyle/>
          <a:p>
            <a:endParaRPr/>
          </a:p>
        </p:txBody>
      </p:sp>
      <p:sp>
        <p:nvSpPr>
          <p:cNvPr id="28" name="bk object 28"/>
          <p:cNvSpPr/>
          <p:nvPr/>
        </p:nvSpPr>
        <p:spPr>
          <a:xfrm>
            <a:off x="11740333" y="8939000"/>
            <a:ext cx="28575" cy="78740"/>
          </a:xfrm>
          <a:custGeom>
            <a:avLst/>
            <a:gdLst/>
            <a:ahLst/>
            <a:cxnLst/>
            <a:rect l="l" t="t" r="r" b="b"/>
            <a:pathLst>
              <a:path w="28575" h="78740">
                <a:moveTo>
                  <a:pt x="0" y="78740"/>
                </a:moveTo>
                <a:lnTo>
                  <a:pt x="28079" y="78740"/>
                </a:lnTo>
                <a:lnTo>
                  <a:pt x="28079" y="0"/>
                </a:lnTo>
                <a:lnTo>
                  <a:pt x="0" y="0"/>
                </a:lnTo>
                <a:lnTo>
                  <a:pt x="0" y="78740"/>
                </a:lnTo>
                <a:close/>
              </a:path>
            </a:pathLst>
          </a:custGeom>
          <a:solidFill>
            <a:srgbClr val="FFFFFF"/>
          </a:solidFill>
        </p:spPr>
        <p:txBody>
          <a:bodyPr wrap="square" lIns="0" tIns="0" rIns="0" bIns="0" rtlCol="0"/>
          <a:lstStyle/>
          <a:p>
            <a:endParaRPr/>
          </a:p>
        </p:txBody>
      </p:sp>
      <p:sp>
        <p:nvSpPr>
          <p:cNvPr id="29" name="bk object 29"/>
          <p:cNvSpPr/>
          <p:nvPr/>
        </p:nvSpPr>
        <p:spPr>
          <a:xfrm>
            <a:off x="11740333" y="8923760"/>
            <a:ext cx="152400" cy="0"/>
          </a:xfrm>
          <a:custGeom>
            <a:avLst/>
            <a:gdLst/>
            <a:ahLst/>
            <a:cxnLst/>
            <a:rect l="l" t="t" r="r" b="b"/>
            <a:pathLst>
              <a:path w="152400">
                <a:moveTo>
                  <a:pt x="0" y="0"/>
                </a:moveTo>
                <a:lnTo>
                  <a:pt x="152387" y="0"/>
                </a:lnTo>
              </a:path>
            </a:pathLst>
          </a:custGeom>
          <a:ln w="30480">
            <a:solidFill>
              <a:srgbClr val="FFFFFF"/>
            </a:solidFill>
          </a:ln>
        </p:spPr>
        <p:txBody>
          <a:bodyPr wrap="square" lIns="0" tIns="0" rIns="0" bIns="0" rtlCol="0"/>
          <a:lstStyle/>
          <a:p>
            <a:endParaRPr/>
          </a:p>
        </p:txBody>
      </p:sp>
      <p:sp>
        <p:nvSpPr>
          <p:cNvPr id="30" name="bk object 30"/>
          <p:cNvSpPr/>
          <p:nvPr/>
        </p:nvSpPr>
        <p:spPr>
          <a:xfrm>
            <a:off x="11759472" y="9222083"/>
            <a:ext cx="222589" cy="150865"/>
          </a:xfrm>
          <a:prstGeom prst="rect">
            <a:avLst/>
          </a:prstGeom>
          <a:blipFill>
            <a:blip r:embed="rId4" cstate="print"/>
            <a:stretch>
              <a:fillRect/>
            </a:stretch>
          </a:blipFill>
        </p:spPr>
        <p:txBody>
          <a:bodyPr wrap="square" lIns="0" tIns="0" rIns="0" bIns="0" rtlCol="0"/>
          <a:lstStyle/>
          <a:p>
            <a:endParaRPr/>
          </a:p>
        </p:txBody>
      </p:sp>
      <p:sp>
        <p:nvSpPr>
          <p:cNvPr id="31" name="bk object 31"/>
          <p:cNvSpPr/>
          <p:nvPr/>
        </p:nvSpPr>
        <p:spPr>
          <a:xfrm>
            <a:off x="12001975" y="9222083"/>
            <a:ext cx="108991" cy="150850"/>
          </a:xfrm>
          <a:prstGeom prst="rect">
            <a:avLst/>
          </a:prstGeom>
          <a:blipFill>
            <a:blip r:embed="rId5" cstate="print"/>
            <a:stretch>
              <a:fillRect/>
            </a:stretch>
          </a:blipFill>
        </p:spPr>
        <p:txBody>
          <a:bodyPr wrap="square" lIns="0" tIns="0" rIns="0" bIns="0" rtlCol="0"/>
          <a:lstStyle/>
          <a:p>
            <a:endParaRPr/>
          </a:p>
        </p:txBody>
      </p:sp>
      <p:sp>
        <p:nvSpPr>
          <p:cNvPr id="32" name="bk object 32"/>
          <p:cNvSpPr/>
          <p:nvPr/>
        </p:nvSpPr>
        <p:spPr>
          <a:xfrm>
            <a:off x="12144412" y="9222079"/>
            <a:ext cx="0" cy="151130"/>
          </a:xfrm>
          <a:custGeom>
            <a:avLst/>
            <a:gdLst/>
            <a:ahLst/>
            <a:cxnLst/>
            <a:rect l="l" t="t" r="r" b="b"/>
            <a:pathLst>
              <a:path h="151129">
                <a:moveTo>
                  <a:pt x="0" y="0"/>
                </a:moveTo>
                <a:lnTo>
                  <a:pt x="0" y="150863"/>
                </a:lnTo>
              </a:path>
            </a:pathLst>
          </a:custGeom>
          <a:ln w="16332">
            <a:solidFill>
              <a:srgbClr val="FFFFFF"/>
            </a:solidFill>
          </a:ln>
        </p:spPr>
        <p:txBody>
          <a:bodyPr wrap="square" lIns="0" tIns="0" rIns="0" bIns="0" rtlCol="0"/>
          <a:lstStyle/>
          <a:p>
            <a:endParaRPr/>
          </a:p>
        </p:txBody>
      </p:sp>
      <p:sp>
        <p:nvSpPr>
          <p:cNvPr id="33" name="bk object 33"/>
          <p:cNvSpPr/>
          <p:nvPr/>
        </p:nvSpPr>
        <p:spPr>
          <a:xfrm>
            <a:off x="12182688" y="9219523"/>
            <a:ext cx="117932" cy="155968"/>
          </a:xfrm>
          <a:prstGeom prst="rect">
            <a:avLst/>
          </a:prstGeom>
          <a:blipFill>
            <a:blip r:embed="rId6" cstate="print"/>
            <a:stretch>
              <a:fillRect/>
            </a:stretch>
          </a:blipFill>
        </p:spPr>
        <p:txBody>
          <a:bodyPr wrap="square" lIns="0" tIns="0" rIns="0" bIns="0" rtlCol="0"/>
          <a:lstStyle/>
          <a:p>
            <a:endParaRPr/>
          </a:p>
        </p:txBody>
      </p:sp>
      <p:sp>
        <p:nvSpPr>
          <p:cNvPr id="34" name="bk object 34"/>
          <p:cNvSpPr/>
          <p:nvPr/>
        </p:nvSpPr>
        <p:spPr>
          <a:xfrm>
            <a:off x="11197912" y="8904540"/>
            <a:ext cx="186690" cy="266065"/>
          </a:xfrm>
          <a:custGeom>
            <a:avLst/>
            <a:gdLst/>
            <a:ahLst/>
            <a:cxnLst/>
            <a:rect l="l" t="t" r="r" b="b"/>
            <a:pathLst>
              <a:path w="186690" h="266065">
                <a:moveTo>
                  <a:pt x="99809" y="0"/>
                </a:moveTo>
                <a:lnTo>
                  <a:pt x="60679" y="8293"/>
                </a:lnTo>
                <a:lnTo>
                  <a:pt x="28716" y="33253"/>
                </a:lnTo>
                <a:lnTo>
                  <a:pt x="7317" y="74536"/>
                </a:lnTo>
                <a:lnTo>
                  <a:pt x="0" y="131457"/>
                </a:lnTo>
                <a:lnTo>
                  <a:pt x="813" y="152181"/>
                </a:lnTo>
                <a:lnTo>
                  <a:pt x="13004" y="205739"/>
                </a:lnTo>
                <a:lnTo>
                  <a:pt x="37211" y="243282"/>
                </a:lnTo>
                <a:lnTo>
                  <a:pt x="83076" y="264923"/>
                </a:lnTo>
                <a:lnTo>
                  <a:pt x="97243" y="265976"/>
                </a:lnTo>
                <a:lnTo>
                  <a:pt x="113283" y="264534"/>
                </a:lnTo>
                <a:lnTo>
                  <a:pt x="128101" y="260556"/>
                </a:lnTo>
                <a:lnTo>
                  <a:pt x="141724" y="253992"/>
                </a:lnTo>
                <a:lnTo>
                  <a:pt x="154177" y="244792"/>
                </a:lnTo>
                <a:lnTo>
                  <a:pt x="161052" y="236880"/>
                </a:lnTo>
                <a:lnTo>
                  <a:pt x="96748" y="236880"/>
                </a:lnTo>
                <a:lnTo>
                  <a:pt x="82147" y="235210"/>
                </a:lnTo>
                <a:lnTo>
                  <a:pt x="47218" y="210337"/>
                </a:lnTo>
                <a:lnTo>
                  <a:pt x="29991" y="155739"/>
                </a:lnTo>
                <a:lnTo>
                  <a:pt x="28841" y="130949"/>
                </a:lnTo>
                <a:lnTo>
                  <a:pt x="29415" y="114101"/>
                </a:lnTo>
                <a:lnTo>
                  <a:pt x="38023" y="73012"/>
                </a:lnTo>
                <a:lnTo>
                  <a:pt x="62534" y="39814"/>
                </a:lnTo>
                <a:lnTo>
                  <a:pt x="99555" y="28841"/>
                </a:lnTo>
                <a:lnTo>
                  <a:pt x="161973" y="28841"/>
                </a:lnTo>
                <a:lnTo>
                  <a:pt x="152387" y="18884"/>
                </a:lnTo>
                <a:lnTo>
                  <a:pt x="140903" y="10656"/>
                </a:lnTo>
                <a:lnTo>
                  <a:pt x="128298" y="4751"/>
                </a:lnTo>
                <a:lnTo>
                  <a:pt x="114593" y="1191"/>
                </a:lnTo>
                <a:lnTo>
                  <a:pt x="99809" y="0"/>
                </a:lnTo>
                <a:close/>
              </a:path>
              <a:path w="186690" h="266065">
                <a:moveTo>
                  <a:pt x="158521" y="171284"/>
                </a:moveTo>
                <a:lnTo>
                  <a:pt x="143869" y="211379"/>
                </a:lnTo>
                <a:lnTo>
                  <a:pt x="107698" y="235875"/>
                </a:lnTo>
                <a:lnTo>
                  <a:pt x="96748" y="236880"/>
                </a:lnTo>
                <a:lnTo>
                  <a:pt x="161052" y="236880"/>
                </a:lnTo>
                <a:lnTo>
                  <a:pt x="164692" y="232690"/>
                </a:lnTo>
                <a:lnTo>
                  <a:pt x="173631" y="217833"/>
                </a:lnTo>
                <a:lnTo>
                  <a:pt x="180945" y="200247"/>
                </a:lnTo>
                <a:lnTo>
                  <a:pt x="186588" y="179958"/>
                </a:lnTo>
                <a:lnTo>
                  <a:pt x="158521" y="171284"/>
                </a:lnTo>
                <a:close/>
              </a:path>
              <a:path w="186690" h="266065">
                <a:moveTo>
                  <a:pt x="161973" y="28841"/>
                </a:moveTo>
                <a:lnTo>
                  <a:pt x="99555" y="28841"/>
                </a:lnTo>
                <a:lnTo>
                  <a:pt x="118695" y="32189"/>
                </a:lnTo>
                <a:lnTo>
                  <a:pt x="134392" y="42216"/>
                </a:lnTo>
                <a:lnTo>
                  <a:pt x="146645" y="58893"/>
                </a:lnTo>
                <a:lnTo>
                  <a:pt x="155447" y="82194"/>
                </a:lnTo>
                <a:lnTo>
                  <a:pt x="183019" y="74536"/>
                </a:lnTo>
                <a:lnTo>
                  <a:pt x="177799" y="57152"/>
                </a:lnTo>
                <a:lnTo>
                  <a:pt x="170956" y="42114"/>
                </a:lnTo>
                <a:lnTo>
                  <a:pt x="162486" y="29375"/>
                </a:lnTo>
                <a:lnTo>
                  <a:pt x="161973" y="28841"/>
                </a:lnTo>
                <a:close/>
              </a:path>
            </a:pathLst>
          </a:custGeom>
          <a:solidFill>
            <a:srgbClr val="FFFFFF"/>
          </a:solidFill>
        </p:spPr>
        <p:txBody>
          <a:bodyPr wrap="square" lIns="0" tIns="0" rIns="0" bIns="0" rtlCol="0"/>
          <a:lstStyle/>
          <a:p>
            <a:endParaRPr/>
          </a:p>
        </p:txBody>
      </p:sp>
      <p:sp>
        <p:nvSpPr>
          <p:cNvPr id="35" name="bk object 35"/>
          <p:cNvSpPr/>
          <p:nvPr/>
        </p:nvSpPr>
        <p:spPr>
          <a:xfrm>
            <a:off x="11185655" y="9219523"/>
            <a:ext cx="117932" cy="155968"/>
          </a:xfrm>
          <a:prstGeom prst="rect">
            <a:avLst/>
          </a:prstGeom>
          <a:blipFill>
            <a:blip r:embed="rId7" cstate="print"/>
            <a:stretch>
              <a:fillRect/>
            </a:stretch>
          </a:blipFill>
        </p:spPr>
        <p:txBody>
          <a:bodyPr wrap="square" lIns="0" tIns="0" rIns="0" bIns="0" rtlCol="0"/>
          <a:lstStyle/>
          <a:p>
            <a:endParaRPr/>
          </a:p>
        </p:txBody>
      </p:sp>
      <p:sp>
        <p:nvSpPr>
          <p:cNvPr id="36" name="bk object 36"/>
          <p:cNvSpPr/>
          <p:nvPr/>
        </p:nvSpPr>
        <p:spPr>
          <a:xfrm>
            <a:off x="11331919" y="9222080"/>
            <a:ext cx="83223" cy="150863"/>
          </a:xfrm>
          <a:prstGeom prst="rect">
            <a:avLst/>
          </a:prstGeom>
          <a:blipFill>
            <a:blip r:embed="rId8" cstate="print"/>
            <a:stretch>
              <a:fillRect/>
            </a:stretch>
          </a:blipFill>
        </p:spPr>
        <p:txBody>
          <a:bodyPr wrap="square" lIns="0" tIns="0" rIns="0" bIns="0" rtlCol="0"/>
          <a:lstStyle/>
          <a:p>
            <a:endParaRPr/>
          </a:p>
        </p:txBody>
      </p:sp>
      <p:sp>
        <p:nvSpPr>
          <p:cNvPr id="37" name="bk object 37"/>
          <p:cNvSpPr/>
          <p:nvPr/>
        </p:nvSpPr>
        <p:spPr>
          <a:xfrm>
            <a:off x="11668347" y="8908884"/>
            <a:ext cx="0" cy="257175"/>
          </a:xfrm>
          <a:custGeom>
            <a:avLst/>
            <a:gdLst/>
            <a:ahLst/>
            <a:cxnLst/>
            <a:rect l="l" t="t" r="r" b="b"/>
            <a:pathLst>
              <a:path h="257175">
                <a:moveTo>
                  <a:pt x="0" y="0"/>
                </a:moveTo>
                <a:lnTo>
                  <a:pt x="0" y="257048"/>
                </a:lnTo>
              </a:path>
            </a:pathLst>
          </a:custGeom>
          <a:ln w="28079">
            <a:solidFill>
              <a:srgbClr val="FFFFFF"/>
            </a:solidFill>
          </a:ln>
        </p:spPr>
        <p:txBody>
          <a:bodyPr wrap="square" lIns="0" tIns="0" rIns="0" bIns="0" rtlCol="0"/>
          <a:lstStyle/>
          <a:p>
            <a:endParaRPr/>
          </a:p>
        </p:txBody>
      </p:sp>
      <p:sp>
        <p:nvSpPr>
          <p:cNvPr id="38" name="bk object 38"/>
          <p:cNvSpPr/>
          <p:nvPr/>
        </p:nvSpPr>
        <p:spPr>
          <a:xfrm>
            <a:off x="11441685" y="9044769"/>
            <a:ext cx="0" cy="120650"/>
          </a:xfrm>
          <a:custGeom>
            <a:avLst/>
            <a:gdLst/>
            <a:ahLst/>
            <a:cxnLst/>
            <a:rect l="l" t="t" r="r" b="b"/>
            <a:pathLst>
              <a:path h="120650">
                <a:moveTo>
                  <a:pt x="0" y="0"/>
                </a:moveTo>
                <a:lnTo>
                  <a:pt x="0" y="120650"/>
                </a:lnTo>
              </a:path>
            </a:pathLst>
          </a:custGeom>
          <a:ln w="27571">
            <a:solidFill>
              <a:srgbClr val="FFFFFF"/>
            </a:solidFill>
          </a:ln>
        </p:spPr>
        <p:txBody>
          <a:bodyPr wrap="square" lIns="0" tIns="0" rIns="0" bIns="0" rtlCol="0"/>
          <a:lstStyle/>
          <a:p>
            <a:endParaRPr/>
          </a:p>
        </p:txBody>
      </p:sp>
      <p:sp>
        <p:nvSpPr>
          <p:cNvPr id="39" name="bk object 39"/>
          <p:cNvSpPr/>
          <p:nvPr/>
        </p:nvSpPr>
        <p:spPr>
          <a:xfrm>
            <a:off x="11427899" y="9029529"/>
            <a:ext cx="165735" cy="0"/>
          </a:xfrm>
          <a:custGeom>
            <a:avLst/>
            <a:gdLst/>
            <a:ahLst/>
            <a:cxnLst/>
            <a:rect l="l" t="t" r="r" b="b"/>
            <a:pathLst>
              <a:path w="165734">
                <a:moveTo>
                  <a:pt x="0" y="0"/>
                </a:moveTo>
                <a:lnTo>
                  <a:pt x="165150" y="0"/>
                </a:lnTo>
              </a:path>
            </a:pathLst>
          </a:custGeom>
          <a:ln w="30480">
            <a:solidFill>
              <a:srgbClr val="FFFFFF"/>
            </a:solidFill>
          </a:ln>
        </p:spPr>
        <p:txBody>
          <a:bodyPr wrap="square" lIns="0" tIns="0" rIns="0" bIns="0" rtlCol="0"/>
          <a:lstStyle/>
          <a:p>
            <a:endParaRPr/>
          </a:p>
        </p:txBody>
      </p:sp>
      <p:sp>
        <p:nvSpPr>
          <p:cNvPr id="40" name="bk object 40"/>
          <p:cNvSpPr/>
          <p:nvPr/>
        </p:nvSpPr>
        <p:spPr>
          <a:xfrm>
            <a:off x="11441685" y="8908879"/>
            <a:ext cx="0" cy="105410"/>
          </a:xfrm>
          <a:custGeom>
            <a:avLst/>
            <a:gdLst/>
            <a:ahLst/>
            <a:cxnLst/>
            <a:rect l="l" t="t" r="r" b="b"/>
            <a:pathLst>
              <a:path h="105409">
                <a:moveTo>
                  <a:pt x="0" y="0"/>
                </a:moveTo>
                <a:lnTo>
                  <a:pt x="0" y="105410"/>
                </a:lnTo>
              </a:path>
            </a:pathLst>
          </a:custGeom>
          <a:ln w="27571">
            <a:solidFill>
              <a:srgbClr val="FFFFFF"/>
            </a:solidFill>
          </a:ln>
        </p:spPr>
        <p:txBody>
          <a:bodyPr wrap="square" lIns="0" tIns="0" rIns="0" bIns="0" rtlCol="0"/>
          <a:lstStyle/>
          <a:p>
            <a:endParaRPr/>
          </a:p>
        </p:txBody>
      </p:sp>
      <p:sp>
        <p:nvSpPr>
          <p:cNvPr id="41" name="bk object 41"/>
          <p:cNvSpPr/>
          <p:nvPr/>
        </p:nvSpPr>
        <p:spPr>
          <a:xfrm>
            <a:off x="11579270" y="9044668"/>
            <a:ext cx="0" cy="121285"/>
          </a:xfrm>
          <a:custGeom>
            <a:avLst/>
            <a:gdLst/>
            <a:ahLst/>
            <a:cxnLst/>
            <a:rect l="l" t="t" r="r" b="b"/>
            <a:pathLst>
              <a:path h="121284">
                <a:moveTo>
                  <a:pt x="0" y="0"/>
                </a:moveTo>
                <a:lnTo>
                  <a:pt x="0" y="121259"/>
                </a:lnTo>
              </a:path>
            </a:pathLst>
          </a:custGeom>
          <a:ln w="27558">
            <a:solidFill>
              <a:srgbClr val="FFFFFF"/>
            </a:solidFill>
          </a:ln>
        </p:spPr>
        <p:txBody>
          <a:bodyPr wrap="square" lIns="0" tIns="0" rIns="0" bIns="0" rtlCol="0"/>
          <a:lstStyle/>
          <a:p>
            <a:endParaRPr/>
          </a:p>
        </p:txBody>
      </p:sp>
      <p:sp>
        <p:nvSpPr>
          <p:cNvPr id="42" name="bk object 42"/>
          <p:cNvSpPr/>
          <p:nvPr/>
        </p:nvSpPr>
        <p:spPr>
          <a:xfrm>
            <a:off x="11579270" y="8908879"/>
            <a:ext cx="0" cy="106045"/>
          </a:xfrm>
          <a:custGeom>
            <a:avLst/>
            <a:gdLst/>
            <a:ahLst/>
            <a:cxnLst/>
            <a:rect l="l" t="t" r="r" b="b"/>
            <a:pathLst>
              <a:path h="106045">
                <a:moveTo>
                  <a:pt x="0" y="0"/>
                </a:moveTo>
                <a:lnTo>
                  <a:pt x="0" y="105689"/>
                </a:lnTo>
              </a:path>
            </a:pathLst>
          </a:custGeom>
          <a:ln w="27558">
            <a:solidFill>
              <a:srgbClr val="FFFFFF"/>
            </a:solidFill>
          </a:ln>
        </p:spPr>
        <p:txBody>
          <a:bodyPr wrap="square" lIns="0" tIns="0" rIns="0" bIns="0" rtlCol="0"/>
          <a:lstStyle/>
          <a:p>
            <a:endParaRPr/>
          </a:p>
        </p:txBody>
      </p:sp>
      <p:sp>
        <p:nvSpPr>
          <p:cNvPr id="43" name="bk object 43"/>
          <p:cNvSpPr/>
          <p:nvPr/>
        </p:nvSpPr>
        <p:spPr>
          <a:xfrm>
            <a:off x="11492217" y="9219527"/>
            <a:ext cx="117932" cy="155968"/>
          </a:xfrm>
          <a:prstGeom prst="rect">
            <a:avLst/>
          </a:prstGeom>
          <a:blipFill>
            <a:blip r:embed="rId9" cstate="print"/>
            <a:stretch>
              <a:fillRect/>
            </a:stretch>
          </a:blipFill>
        </p:spPr>
        <p:txBody>
          <a:bodyPr wrap="square" lIns="0" tIns="0" rIns="0" bIns="0" rtlCol="0"/>
          <a:lstStyle/>
          <a:p>
            <a:endParaRPr/>
          </a:p>
        </p:txBody>
      </p:sp>
      <p:sp>
        <p:nvSpPr>
          <p:cNvPr id="44" name="bk object 44"/>
          <p:cNvSpPr/>
          <p:nvPr/>
        </p:nvSpPr>
        <p:spPr>
          <a:xfrm>
            <a:off x="11636949" y="9222080"/>
            <a:ext cx="97256" cy="150863"/>
          </a:xfrm>
          <a:prstGeom prst="rect">
            <a:avLst/>
          </a:prstGeom>
          <a:blipFill>
            <a:blip r:embed="rId10"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0286-A03E-A045-FC0C-E70568C15704}"/>
              </a:ext>
            </a:extLst>
          </p:cNvPr>
          <p:cNvSpPr>
            <a:spLocks noGrp="1"/>
          </p:cNvSpPr>
          <p:nvPr>
            <p:ph type="title"/>
          </p:nvPr>
        </p:nvSpPr>
        <p:spPr>
          <a:xfrm>
            <a:off x="887307" y="5503969"/>
            <a:ext cx="11216640" cy="984885"/>
          </a:xfrm>
        </p:spPr>
        <p:txBody>
          <a:bodyPr anchor="b"/>
          <a:lstStyle>
            <a:lvl1pPr>
              <a:defRPr sz="64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036E8A7-4DAF-796F-A0AA-E3CBDFC2BC6E}"/>
              </a:ext>
            </a:extLst>
          </p:cNvPr>
          <p:cNvSpPr>
            <a:spLocks noGrp="1"/>
          </p:cNvSpPr>
          <p:nvPr>
            <p:ph type="body" idx="1"/>
          </p:nvPr>
        </p:nvSpPr>
        <p:spPr>
          <a:xfrm>
            <a:off x="887307" y="6527237"/>
            <a:ext cx="11216640" cy="393954"/>
          </a:xfrm>
        </p:spPr>
        <p:txBody>
          <a:bodyPr/>
          <a:lstStyle>
            <a:lvl1pPr marL="0" indent="0">
              <a:buNone/>
              <a:defRPr sz="2560">
                <a:solidFill>
                  <a:schemeClr val="tx1">
                    <a:tint val="75000"/>
                  </a:schemeClr>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2200A3-157F-017C-B4A8-9392329A9AB0}"/>
              </a:ext>
            </a:extLst>
          </p:cNvPr>
          <p:cNvSpPr>
            <a:spLocks noGrp="1"/>
          </p:cNvSpPr>
          <p:nvPr>
            <p:ph type="dt" sz="half" idx="10"/>
          </p:nvPr>
        </p:nvSpPr>
        <p:spPr>
          <a:xfrm>
            <a:off x="650240" y="9070848"/>
            <a:ext cx="2991104" cy="276999"/>
          </a:xfrm>
        </p:spPr>
        <p:txBody>
          <a:bodyPr/>
          <a:lstStyle/>
          <a:p>
            <a:fld id="{8A771A9C-B65E-4FA4-B2C7-AD9B05A2419C}" type="datetimeFigureOut">
              <a:rPr lang="en-CA" smtClean="0"/>
              <a:t>2023-10-23</a:t>
            </a:fld>
            <a:endParaRPr lang="en-CA"/>
          </a:p>
        </p:txBody>
      </p:sp>
      <p:sp>
        <p:nvSpPr>
          <p:cNvPr id="5" name="Footer Placeholder 4">
            <a:extLst>
              <a:ext uri="{FF2B5EF4-FFF2-40B4-BE49-F238E27FC236}">
                <a16:creationId xmlns:a16="http://schemas.microsoft.com/office/drawing/2014/main" id="{3B2B9C09-F865-4B94-541D-C06AA1DB7D33}"/>
              </a:ext>
            </a:extLst>
          </p:cNvPr>
          <p:cNvSpPr>
            <a:spLocks noGrp="1"/>
          </p:cNvSpPr>
          <p:nvPr>
            <p:ph type="ftr" sz="quarter" idx="11"/>
          </p:nvPr>
        </p:nvSpPr>
        <p:spPr>
          <a:xfrm>
            <a:off x="800100" y="9077281"/>
            <a:ext cx="8922385" cy="153888"/>
          </a:xfrm>
        </p:spPr>
        <p:txBody>
          <a:bodyPr/>
          <a:lstStyle/>
          <a:p>
            <a:endParaRPr lang="en-CA"/>
          </a:p>
        </p:txBody>
      </p:sp>
      <p:sp>
        <p:nvSpPr>
          <p:cNvPr id="6" name="Slide Number Placeholder 5">
            <a:extLst>
              <a:ext uri="{FF2B5EF4-FFF2-40B4-BE49-F238E27FC236}">
                <a16:creationId xmlns:a16="http://schemas.microsoft.com/office/drawing/2014/main" id="{2F45FC9D-B4AD-1D4C-AA4E-9AACC3D430F0}"/>
              </a:ext>
            </a:extLst>
          </p:cNvPr>
          <p:cNvSpPr>
            <a:spLocks noGrp="1"/>
          </p:cNvSpPr>
          <p:nvPr>
            <p:ph type="sldNum" sz="quarter" idx="12"/>
          </p:nvPr>
        </p:nvSpPr>
        <p:spPr>
          <a:xfrm>
            <a:off x="9363456" y="9070848"/>
            <a:ext cx="2991104" cy="276999"/>
          </a:xfrm>
        </p:spPr>
        <p:txBody>
          <a:bodyPr/>
          <a:lstStyle/>
          <a:p>
            <a:fld id="{15144657-7771-4EF2-8E99-3C31A58CE8BD}" type="slidenum">
              <a:rPr lang="en-CA" smtClean="0"/>
              <a:t>‹#›</a:t>
            </a:fld>
            <a:endParaRPr lang="en-CA"/>
          </a:p>
        </p:txBody>
      </p:sp>
    </p:spTree>
    <p:extLst>
      <p:ext uri="{BB962C8B-B14F-4D97-AF65-F5344CB8AC3E}">
        <p14:creationId xmlns:p14="http://schemas.microsoft.com/office/powerpoint/2010/main" val="332138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8470900"/>
          </a:xfrm>
          <a:custGeom>
            <a:avLst/>
            <a:gdLst/>
            <a:ahLst/>
            <a:cxnLst/>
            <a:rect l="l" t="t" r="r" b="b"/>
            <a:pathLst>
              <a:path w="13004800" h="8470900">
                <a:moveTo>
                  <a:pt x="0" y="8470900"/>
                </a:moveTo>
                <a:lnTo>
                  <a:pt x="13004800" y="8470900"/>
                </a:lnTo>
                <a:lnTo>
                  <a:pt x="13004800" y="0"/>
                </a:lnTo>
                <a:lnTo>
                  <a:pt x="0" y="0"/>
                </a:lnTo>
                <a:lnTo>
                  <a:pt x="0" y="8470900"/>
                </a:lnTo>
                <a:close/>
              </a:path>
            </a:pathLst>
          </a:custGeom>
          <a:solidFill>
            <a:srgbClr val="E5E5E5"/>
          </a:solidFill>
        </p:spPr>
        <p:txBody>
          <a:bodyPr wrap="square" lIns="0" tIns="0" rIns="0" bIns="0" rtlCol="0"/>
          <a:lstStyle/>
          <a:p>
            <a:endParaRPr/>
          </a:p>
        </p:txBody>
      </p:sp>
      <p:sp>
        <p:nvSpPr>
          <p:cNvPr id="17" name="bk object 17"/>
          <p:cNvSpPr/>
          <p:nvPr/>
        </p:nvSpPr>
        <p:spPr>
          <a:xfrm>
            <a:off x="0" y="0"/>
            <a:ext cx="12406312" cy="9743186"/>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749300" y="1849783"/>
            <a:ext cx="11506200" cy="391160"/>
          </a:xfrm>
          <a:prstGeom prst="rect">
            <a:avLst/>
          </a:prstGeom>
        </p:spPr>
        <p:txBody>
          <a:bodyPr wrap="square" lIns="0" tIns="0" rIns="0" bIns="0">
            <a:spAutoFit/>
          </a:bodyPr>
          <a:lstStyle>
            <a:lvl1pPr>
              <a:defRPr sz="2400" b="1" i="0">
                <a:solidFill>
                  <a:srgbClr val="AB251F"/>
                </a:solidFill>
                <a:latin typeface="Palatino Linotype"/>
                <a:cs typeface="Palatino Linotype"/>
              </a:defRPr>
            </a:lvl1pPr>
          </a:lstStyle>
          <a:p>
            <a:endParaRPr/>
          </a:p>
        </p:txBody>
      </p:sp>
      <p:sp>
        <p:nvSpPr>
          <p:cNvPr id="3" name="Holder 3"/>
          <p:cNvSpPr>
            <a:spLocks noGrp="1"/>
          </p:cNvSpPr>
          <p:nvPr>
            <p:ph type="body" idx="1"/>
          </p:nvPr>
        </p:nvSpPr>
        <p:spPr>
          <a:xfrm>
            <a:off x="749300" y="2361542"/>
            <a:ext cx="11506200" cy="34105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800100" y="9077281"/>
            <a:ext cx="8922385" cy="179704"/>
          </a:xfrm>
          <a:prstGeom prst="rect">
            <a:avLst/>
          </a:prstGeom>
        </p:spPr>
        <p:txBody>
          <a:bodyPr wrap="square" lIns="0" tIns="0" rIns="0" bIns="0">
            <a:spAutoFit/>
          </a:bodyPr>
          <a:lstStyle>
            <a:lvl1pPr>
              <a:defRPr sz="1000" b="0" i="0">
                <a:solidFill>
                  <a:schemeClr val="bg1"/>
                </a:solidFill>
                <a:latin typeface="Arial"/>
                <a:cs typeface="Arial"/>
              </a:defRPr>
            </a:lvl1pPr>
          </a:lstStyle>
          <a:p>
            <a:pPr marL="12700">
              <a:lnSpc>
                <a:spcPct val="100000"/>
              </a:lnSpc>
              <a:spcBef>
                <a:spcPts val="25"/>
              </a:spcBef>
            </a:pPr>
            <a:r>
              <a:rPr spc="35"/>
              <a:t>Association</a:t>
            </a:r>
            <a:r>
              <a:rPr spc="-15"/>
              <a:t> </a:t>
            </a:r>
            <a:r>
              <a:rPr spc="75"/>
              <a:t>of</a:t>
            </a:r>
            <a:r>
              <a:rPr spc="-15"/>
              <a:t> </a:t>
            </a:r>
            <a:r>
              <a:rPr spc="35"/>
              <a:t>Iroquois</a:t>
            </a:r>
            <a:r>
              <a:rPr spc="-10"/>
              <a:t> </a:t>
            </a:r>
            <a:r>
              <a:rPr spc="45"/>
              <a:t>and</a:t>
            </a:r>
            <a:r>
              <a:rPr spc="-15"/>
              <a:t> </a:t>
            </a:r>
            <a:r>
              <a:rPr spc="40"/>
              <a:t>Allied</a:t>
            </a:r>
            <a:r>
              <a:rPr spc="-10"/>
              <a:t> </a:t>
            </a:r>
            <a:r>
              <a:rPr spc="30"/>
              <a:t>Indians</a:t>
            </a:r>
            <a:r>
              <a:rPr spc="-15"/>
              <a:t> </a:t>
            </a:r>
            <a:r>
              <a:rPr spc="25"/>
              <a:t>•</a:t>
            </a:r>
            <a:r>
              <a:rPr spc="-15"/>
              <a:t> </a:t>
            </a:r>
            <a:r>
              <a:rPr spc="35"/>
              <a:t>Grand</a:t>
            </a:r>
            <a:r>
              <a:rPr spc="-10"/>
              <a:t> </a:t>
            </a:r>
            <a:r>
              <a:rPr spc="30"/>
              <a:t>Council</a:t>
            </a:r>
            <a:r>
              <a:rPr spc="-15"/>
              <a:t> </a:t>
            </a:r>
            <a:r>
              <a:rPr spc="20"/>
              <a:t>Treaty</a:t>
            </a:r>
            <a:r>
              <a:rPr spc="-10"/>
              <a:t> </a:t>
            </a:r>
            <a:r>
              <a:rPr spc="65"/>
              <a:t>#3</a:t>
            </a:r>
            <a:r>
              <a:rPr spc="-15"/>
              <a:t> </a:t>
            </a:r>
            <a:r>
              <a:rPr spc="25"/>
              <a:t>•</a:t>
            </a:r>
            <a:r>
              <a:rPr spc="-10"/>
              <a:t> </a:t>
            </a:r>
            <a:r>
              <a:rPr spc="45"/>
              <a:t>Independent</a:t>
            </a:r>
            <a:r>
              <a:rPr spc="-15"/>
              <a:t> </a:t>
            </a:r>
            <a:r>
              <a:rPr spc="30"/>
              <a:t>First</a:t>
            </a:r>
            <a:r>
              <a:rPr spc="-15"/>
              <a:t> </a:t>
            </a:r>
            <a:r>
              <a:rPr spc="45"/>
              <a:t>Nations</a:t>
            </a:r>
            <a:r>
              <a:rPr spc="-10"/>
              <a:t> </a:t>
            </a:r>
            <a:r>
              <a:rPr spc="25"/>
              <a:t>•</a:t>
            </a:r>
            <a:r>
              <a:rPr spc="-15"/>
              <a:t> </a:t>
            </a:r>
            <a:r>
              <a:rPr spc="40"/>
              <a:t>Nishnawbe</a:t>
            </a:r>
            <a:r>
              <a:rPr spc="-10"/>
              <a:t> </a:t>
            </a:r>
            <a:r>
              <a:rPr spc="35"/>
              <a:t>Aski</a:t>
            </a:r>
            <a:r>
              <a:rPr spc="-15"/>
              <a:t> </a:t>
            </a:r>
            <a:r>
              <a:rPr spc="55"/>
              <a:t>Nation</a:t>
            </a:r>
            <a:r>
              <a:rPr spc="-10"/>
              <a:t> </a:t>
            </a:r>
            <a:r>
              <a:rPr spc="25"/>
              <a:t>•</a:t>
            </a:r>
            <a:r>
              <a:rPr spc="-15"/>
              <a:t> </a:t>
            </a:r>
            <a:r>
              <a:rPr spc="40"/>
              <a:t>Union</a:t>
            </a:r>
            <a:r>
              <a:rPr spc="-15"/>
              <a:t> </a:t>
            </a:r>
            <a:r>
              <a:rPr spc="75"/>
              <a:t>of</a:t>
            </a:r>
            <a:r>
              <a:rPr spc="-10"/>
              <a:t> </a:t>
            </a:r>
            <a:r>
              <a:rPr spc="45"/>
              <a:t>Ontario</a:t>
            </a:r>
            <a:r>
              <a:rPr spc="-15"/>
              <a:t> </a:t>
            </a:r>
            <a:r>
              <a:rPr spc="30"/>
              <a:t>Indians</a:t>
            </a:r>
            <a:endParaRPr spc="30"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pPr/>
              <a:t>10/23/2023</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arol.mulder@co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F034313-D616-F8DE-7090-4FBFAB18386B}"/>
              </a:ext>
            </a:extLst>
          </p:cNvPr>
          <p:cNvSpPr txBox="1">
            <a:spLocks/>
          </p:cNvSpPr>
          <p:nvPr/>
        </p:nvSpPr>
        <p:spPr>
          <a:xfrm>
            <a:off x="1610242" y="2660932"/>
            <a:ext cx="11582400" cy="1969770"/>
          </a:xfrm>
          <a:prstGeom prst="rect">
            <a:avLst/>
          </a:prstGeom>
        </p:spPr>
        <p:txBody>
          <a:bodyPr wrap="square" lIns="0" tIns="0" rIns="0" bIns="0">
            <a:noAutofit/>
          </a:bodyPr>
          <a:lstStyle>
            <a:lvl1pPr>
              <a:defRPr sz="2400" b="1" i="0">
                <a:solidFill>
                  <a:srgbClr val="AB251F"/>
                </a:solidFill>
                <a:latin typeface="Palatino Linotype"/>
                <a:ea typeface="+mj-ea"/>
                <a:cs typeface="Palatino Linotype"/>
              </a:defRPr>
            </a:lvl1pPr>
          </a:lstStyle>
          <a:p>
            <a:r>
              <a:rPr lang="en-US" sz="5400" kern="0" dirty="0"/>
              <a:t>Turning research into action:</a:t>
            </a:r>
            <a:br>
              <a:rPr lang="en-US" sz="5400" kern="0" dirty="0"/>
            </a:br>
            <a:r>
              <a:rPr lang="en-US" sz="5400" kern="0" dirty="0"/>
              <a:t>Knowledge to action framework</a:t>
            </a:r>
            <a:endParaRPr lang="en-CA" sz="5400" kern="0" dirty="0"/>
          </a:p>
        </p:txBody>
      </p:sp>
      <p:sp>
        <p:nvSpPr>
          <p:cNvPr id="5" name="Subtitle 2">
            <a:extLst>
              <a:ext uri="{FF2B5EF4-FFF2-40B4-BE49-F238E27FC236}">
                <a16:creationId xmlns:a16="http://schemas.microsoft.com/office/drawing/2014/main" id="{78323C29-5B7C-9CDA-E1E4-D1188573BB11}"/>
              </a:ext>
            </a:extLst>
          </p:cNvPr>
          <p:cNvSpPr txBox="1">
            <a:spLocks/>
          </p:cNvSpPr>
          <p:nvPr/>
        </p:nvSpPr>
        <p:spPr>
          <a:xfrm>
            <a:off x="1625600" y="5122898"/>
            <a:ext cx="9753600" cy="738664"/>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CA" sz="2400" kern="0" dirty="0"/>
              <a:t>Dr Carol Mulder</a:t>
            </a:r>
          </a:p>
          <a:p>
            <a:r>
              <a:rPr lang="en-CA" sz="2400" kern="0" dirty="0"/>
              <a:t>Chiefs of Ontario </a:t>
            </a:r>
          </a:p>
        </p:txBody>
      </p:sp>
    </p:spTree>
    <p:extLst>
      <p:ext uri="{BB962C8B-B14F-4D97-AF65-F5344CB8AC3E}">
        <p14:creationId xmlns:p14="http://schemas.microsoft.com/office/powerpoint/2010/main" val="2260086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351E-2AA8-49A6-992F-370B007A0185}"/>
              </a:ext>
            </a:extLst>
          </p:cNvPr>
          <p:cNvSpPr>
            <a:spLocks noGrp="1"/>
          </p:cNvSpPr>
          <p:nvPr>
            <p:ph type="title"/>
          </p:nvPr>
        </p:nvSpPr>
        <p:spPr>
          <a:xfrm>
            <a:off x="374650" y="685800"/>
            <a:ext cx="11506200" cy="391160"/>
          </a:xfrm>
        </p:spPr>
        <p:txBody>
          <a:bodyPr>
            <a:normAutofit fontScale="90000"/>
          </a:bodyPr>
          <a:lstStyle/>
          <a:p>
            <a:r>
              <a:rPr lang="en-CA" sz="4693" dirty="0">
                <a:latin typeface="Calibri" panose="020F0502020204030204" pitchFamily="34" charset="0"/>
                <a:ea typeface="Arial" panose="020B0604020202020204" pitchFamily="34" charset="0"/>
              </a:rPr>
              <a:t>Acknowledging sovereignty, respecting history and honouring culture: </a:t>
            </a:r>
            <a:r>
              <a:rPr lang="en-CA" sz="4693" i="1" dirty="0">
                <a:latin typeface="Calibri" panose="020F0502020204030204" pitchFamily="34" charset="0"/>
                <a:ea typeface="Arial" panose="020B0604020202020204" pitchFamily="34" charset="0"/>
              </a:rPr>
              <a:t>Educate yourself</a:t>
            </a:r>
            <a:endParaRPr lang="en-CA" i="1" dirty="0"/>
          </a:p>
        </p:txBody>
      </p:sp>
      <p:sp>
        <p:nvSpPr>
          <p:cNvPr id="3" name="Content Placeholder 2">
            <a:extLst>
              <a:ext uri="{FF2B5EF4-FFF2-40B4-BE49-F238E27FC236}">
                <a16:creationId xmlns:a16="http://schemas.microsoft.com/office/drawing/2014/main" id="{C69EAF7C-37D8-4142-E52C-BEBCF416F933}"/>
              </a:ext>
            </a:extLst>
          </p:cNvPr>
          <p:cNvSpPr>
            <a:spLocks noGrp="1"/>
          </p:cNvSpPr>
          <p:nvPr>
            <p:ph idx="1"/>
          </p:nvPr>
        </p:nvSpPr>
        <p:spPr>
          <a:xfrm>
            <a:off x="374650" y="1981200"/>
            <a:ext cx="12255500" cy="3410585"/>
          </a:xfrm>
        </p:spPr>
        <p:txBody>
          <a:bodyPr>
            <a:noAutofit/>
          </a:bodyPr>
          <a:lstStyle/>
          <a:p>
            <a:pPr>
              <a:spcBef>
                <a:spcPts val="427"/>
              </a:spcBef>
              <a:spcAft>
                <a:spcPts val="427"/>
              </a:spcAft>
            </a:pPr>
            <a:r>
              <a:rPr lang="en-CA" sz="3200" dirty="0">
                <a:latin typeface="Calibri" panose="020F0502020204030204" pitchFamily="34" charset="0"/>
                <a:ea typeface="Arial" panose="020B0604020202020204" pitchFamily="34" charset="0"/>
              </a:rPr>
              <a:t>Complete OCAP® training (</a:t>
            </a:r>
            <a:r>
              <a:rPr lang="en-CA" sz="3200" b="1" i="1" dirty="0">
                <a:latin typeface="Calibri" panose="020F0502020204030204" pitchFamily="34" charset="0"/>
                <a:ea typeface="Arial" panose="020B0604020202020204" pitchFamily="34" charset="0"/>
              </a:rPr>
              <a:t>all</a:t>
            </a:r>
            <a:r>
              <a:rPr lang="en-CA" sz="3200" dirty="0">
                <a:latin typeface="Calibri" panose="020F0502020204030204" pitchFamily="34" charset="0"/>
                <a:ea typeface="Arial" panose="020B0604020202020204" pitchFamily="34" charset="0"/>
              </a:rPr>
              <a:t> members). </a:t>
            </a:r>
          </a:p>
          <a:p>
            <a:pPr marL="487696" lvl="1">
              <a:spcBef>
                <a:spcPts val="427"/>
              </a:spcBef>
              <a:spcAft>
                <a:spcPts val="427"/>
              </a:spcAft>
            </a:pPr>
            <a:r>
              <a:rPr lang="en-CA" sz="3200" dirty="0">
                <a:latin typeface="Calibri" panose="020F0502020204030204" pitchFamily="34" charset="0"/>
                <a:ea typeface="Arial" panose="020B0604020202020204" pitchFamily="34" charset="0"/>
              </a:rPr>
              <a:t>Similar to Tri Council Policy Statement, Sex &amp; Gender trainings required by CIHR. </a:t>
            </a:r>
          </a:p>
          <a:p>
            <a:pPr marL="487696" lvl="1">
              <a:spcBef>
                <a:spcPts val="427"/>
              </a:spcBef>
              <a:spcAft>
                <a:spcPts val="427"/>
              </a:spcAft>
            </a:pPr>
            <a:r>
              <a:rPr lang="en-CA" sz="3200" dirty="0">
                <a:latin typeface="Calibri" panose="020F0502020204030204" pitchFamily="34" charset="0"/>
                <a:ea typeface="Arial" panose="020B0604020202020204" pitchFamily="34" charset="0"/>
              </a:rPr>
              <a:t>Knowing about OCAP® or having one member complete training is not enough.</a:t>
            </a:r>
          </a:p>
          <a:p>
            <a:pPr>
              <a:spcBef>
                <a:spcPts val="427"/>
              </a:spcBef>
              <a:spcAft>
                <a:spcPts val="427"/>
              </a:spcAft>
            </a:pPr>
            <a:endParaRPr lang="en-CA" sz="3200" dirty="0">
              <a:latin typeface="Calibri" panose="020F0502020204030204" pitchFamily="34" charset="0"/>
              <a:ea typeface="Arial" panose="020B0604020202020204" pitchFamily="34" charset="0"/>
            </a:endParaRPr>
          </a:p>
          <a:p>
            <a:pPr>
              <a:spcBef>
                <a:spcPts val="427"/>
              </a:spcBef>
              <a:spcAft>
                <a:spcPts val="427"/>
              </a:spcAft>
            </a:pPr>
            <a:r>
              <a:rPr lang="en-CA" sz="3200" dirty="0">
                <a:latin typeface="Calibri" panose="020F0502020204030204" pitchFamily="34" charset="0"/>
                <a:ea typeface="Arial" panose="020B0604020202020204" pitchFamily="34" charset="0"/>
              </a:rPr>
              <a:t>Researchers educate themselves about the history and impacts of colonization and the ongoing trauma of residential schools. </a:t>
            </a:r>
          </a:p>
          <a:p>
            <a:pPr marL="487696" lvl="1">
              <a:spcBef>
                <a:spcPts val="427"/>
              </a:spcBef>
              <a:spcAft>
                <a:spcPts val="427"/>
              </a:spcAft>
            </a:pPr>
            <a:r>
              <a:rPr lang="en-CA" sz="3200" dirty="0">
                <a:latin typeface="Calibri" panose="020F0502020204030204" pitchFamily="34" charset="0"/>
                <a:ea typeface="Arial" panose="020B0604020202020204" pitchFamily="34" charset="0"/>
              </a:rPr>
              <a:t>These affect every aspect of First Nations life and therefore every aspect of First Nations research. </a:t>
            </a:r>
          </a:p>
          <a:p>
            <a:pPr marL="487696" lvl="1">
              <a:spcBef>
                <a:spcPts val="427"/>
              </a:spcBef>
              <a:spcAft>
                <a:spcPts val="427"/>
              </a:spcAft>
            </a:pPr>
            <a:r>
              <a:rPr lang="en-CA" sz="3200" dirty="0">
                <a:latin typeface="Calibri" panose="020F0502020204030204" pitchFamily="34" charset="0"/>
                <a:ea typeface="Arial" panose="020B0604020202020204" pitchFamily="34" charset="0"/>
              </a:rPr>
              <a:t>Consider enrolling in cultural safety training or other land-based training</a:t>
            </a:r>
            <a:endParaRPr lang="en-CA" sz="3200" dirty="0">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185661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7675-91C7-6088-854D-A98E65E0D182}"/>
              </a:ext>
            </a:extLst>
          </p:cNvPr>
          <p:cNvSpPr>
            <a:spLocks noGrp="1"/>
          </p:cNvSpPr>
          <p:nvPr>
            <p:ph type="title"/>
          </p:nvPr>
        </p:nvSpPr>
        <p:spPr>
          <a:xfrm>
            <a:off x="749300" y="533400"/>
            <a:ext cx="11506200" cy="391160"/>
          </a:xfrm>
        </p:spPr>
        <p:txBody>
          <a:bodyPr>
            <a:noAutofit/>
          </a:bodyPr>
          <a:lstStyle/>
          <a:p>
            <a:r>
              <a:rPr lang="en-CA" sz="4200" dirty="0">
                <a:latin typeface="Calibri" panose="020F0502020204030204" pitchFamily="34" charset="0"/>
                <a:ea typeface="Arial" panose="020B0604020202020204" pitchFamily="34" charset="0"/>
              </a:rPr>
              <a:t>Acknowledging sovereignty, respecting history and honouring culture: </a:t>
            </a:r>
            <a:r>
              <a:rPr lang="en-CA" sz="4200" b="1" i="1" dirty="0">
                <a:latin typeface="Calibri" panose="020F0502020204030204" pitchFamily="34" charset="0"/>
                <a:ea typeface="Arial" panose="020B0604020202020204" pitchFamily="34" charset="0"/>
              </a:rPr>
              <a:t>Build a relationship</a:t>
            </a:r>
            <a:endParaRPr lang="en-CA" sz="4200" b="1" dirty="0"/>
          </a:p>
        </p:txBody>
      </p:sp>
      <p:sp>
        <p:nvSpPr>
          <p:cNvPr id="3" name="Content Placeholder 2">
            <a:extLst>
              <a:ext uri="{FF2B5EF4-FFF2-40B4-BE49-F238E27FC236}">
                <a16:creationId xmlns:a16="http://schemas.microsoft.com/office/drawing/2014/main" id="{2F80B0E6-8098-B1F1-AD45-8B5DC98EA5B6}"/>
              </a:ext>
            </a:extLst>
          </p:cNvPr>
          <p:cNvSpPr>
            <a:spLocks noGrp="1"/>
          </p:cNvSpPr>
          <p:nvPr>
            <p:ph idx="1"/>
          </p:nvPr>
        </p:nvSpPr>
        <p:spPr>
          <a:xfrm>
            <a:off x="749300" y="1905000"/>
            <a:ext cx="11216640" cy="4641427"/>
          </a:xfrm>
        </p:spPr>
        <p:txBody>
          <a:bodyPr>
            <a:noAutofit/>
          </a:bodyPr>
          <a:lstStyle/>
          <a:p>
            <a:pPr>
              <a:spcBef>
                <a:spcPts val="640"/>
              </a:spcBef>
              <a:spcAft>
                <a:spcPts val="640"/>
              </a:spcAft>
            </a:pPr>
            <a:r>
              <a:rPr lang="en-CA" sz="2800" dirty="0">
                <a:latin typeface="Calibri" panose="020F0502020204030204" pitchFamily="34" charset="0"/>
                <a:ea typeface="Arial" panose="020B0604020202020204" pitchFamily="34" charset="0"/>
              </a:rPr>
              <a:t>First Nations individuals and communities hold the rights to their own data.  </a:t>
            </a:r>
          </a:p>
          <a:p>
            <a:pPr marL="487696" lvl="1">
              <a:spcBef>
                <a:spcPts val="640"/>
              </a:spcBef>
              <a:spcAft>
                <a:spcPts val="640"/>
              </a:spcAft>
            </a:pPr>
            <a:r>
              <a:rPr lang="en-CA" sz="2800" u="none" strike="noStrike" dirty="0">
                <a:effectLst/>
                <a:latin typeface="Calibri" panose="020F0502020204030204" pitchFamily="34" charset="0"/>
                <a:ea typeface="Arial" panose="020B0604020202020204" pitchFamily="34" charset="0"/>
              </a:rPr>
              <a:t>First Nations</a:t>
            </a:r>
            <a:r>
              <a:rPr lang="en-CA" sz="2800" b="1" u="none" strike="noStrike" dirty="0">
                <a:effectLst/>
                <a:latin typeface="Calibri" panose="020F0502020204030204" pitchFamily="34" charset="0"/>
                <a:ea typeface="Arial" panose="020B0604020202020204" pitchFamily="34" charset="0"/>
              </a:rPr>
              <a:t> </a:t>
            </a:r>
            <a:r>
              <a:rPr lang="en-CA" sz="2800" b="1" i="1" u="none" strike="noStrike" dirty="0">
                <a:effectLst/>
                <a:latin typeface="Calibri" panose="020F0502020204030204" pitchFamily="34" charset="0"/>
                <a:ea typeface="Arial" panose="020B0604020202020204" pitchFamily="34" charset="0"/>
              </a:rPr>
              <a:t>organizations</a:t>
            </a:r>
            <a:r>
              <a:rPr lang="en-CA" sz="2800" b="1" u="none" strike="noStrike" dirty="0">
                <a:effectLst/>
                <a:latin typeface="Calibri" panose="020F0502020204030204" pitchFamily="34" charset="0"/>
                <a:ea typeface="Arial" panose="020B0604020202020204" pitchFamily="34" charset="0"/>
              </a:rPr>
              <a:t> </a:t>
            </a:r>
            <a:r>
              <a:rPr lang="en-CA" sz="2800" u="none" strike="noStrike" dirty="0">
                <a:effectLst/>
                <a:latin typeface="Calibri" panose="020F0502020204030204" pitchFamily="34" charset="0"/>
                <a:ea typeface="Arial" panose="020B0604020202020204" pitchFamily="34" charset="0"/>
              </a:rPr>
              <a:t>do not hold rights over First Nations data.  </a:t>
            </a:r>
          </a:p>
          <a:p>
            <a:pPr marL="487696" lvl="1">
              <a:spcBef>
                <a:spcPts val="640"/>
              </a:spcBef>
              <a:spcAft>
                <a:spcPts val="640"/>
              </a:spcAft>
            </a:pPr>
            <a:r>
              <a:rPr lang="en-CA" sz="2800" dirty="0">
                <a:latin typeface="Calibri" panose="020F0502020204030204" pitchFamily="34" charset="0"/>
                <a:ea typeface="Times New Roman" panose="02020603050405020304" pitchFamily="18" charset="0"/>
              </a:rPr>
              <a:t>First Nations communities do not hold the rights over the data of OTHER First Nations communities.  </a:t>
            </a:r>
            <a:endParaRPr lang="en-CA" sz="2800" u="none" strike="noStrike" dirty="0">
              <a:effectLst/>
              <a:latin typeface="Calibri" panose="020F0502020204030204" pitchFamily="34" charset="0"/>
              <a:ea typeface="Arial" panose="020B0604020202020204" pitchFamily="34" charset="0"/>
            </a:endParaRPr>
          </a:p>
          <a:p>
            <a:pPr>
              <a:spcBef>
                <a:spcPts val="640"/>
              </a:spcBef>
              <a:spcAft>
                <a:spcPts val="640"/>
              </a:spcAft>
            </a:pPr>
            <a:r>
              <a:rPr lang="en-CA" sz="2800" dirty="0">
                <a:latin typeface="Calibri" panose="020F0502020204030204" pitchFamily="34" charset="0"/>
                <a:ea typeface="Arial" panose="020B0604020202020204" pitchFamily="34" charset="0"/>
              </a:rPr>
              <a:t>The appropriate community partner depends on the scope of your project. </a:t>
            </a:r>
          </a:p>
          <a:p>
            <a:pPr marL="487696" lvl="1">
              <a:spcBef>
                <a:spcPts val="640"/>
              </a:spcBef>
              <a:spcAft>
                <a:spcPts val="640"/>
              </a:spcAft>
            </a:pPr>
            <a:r>
              <a:rPr lang="en-CA" sz="2800" i="1" u="sng" dirty="0">
                <a:effectLst/>
                <a:latin typeface="Calibri" panose="020F0502020204030204" pitchFamily="34" charset="0"/>
                <a:ea typeface="Arial" panose="020B0604020202020204" pitchFamily="34" charset="0"/>
                <a:cs typeface="Calibri" panose="020F0502020204030204" pitchFamily="34" charset="0"/>
              </a:rPr>
              <a:t>Example</a:t>
            </a:r>
            <a:r>
              <a:rPr lang="en-CA" sz="2800" i="1" dirty="0">
                <a:effectLst/>
                <a:latin typeface="Calibri" panose="020F0502020204030204" pitchFamily="34" charset="0"/>
                <a:ea typeface="Arial" panose="020B0604020202020204" pitchFamily="34" charset="0"/>
                <a:cs typeface="Calibri" panose="020F0502020204030204" pitchFamily="34" charset="0"/>
              </a:rPr>
              <a:t>: The First Nations Aging Study included a provincial analysis of data, making COO the appropriate partner.  However, the study also included interviews with Elders in communities on Manitoulin Island, which required engagement with those communities prior to starting the research. </a:t>
            </a:r>
          </a:p>
          <a:p>
            <a:pPr>
              <a:spcBef>
                <a:spcPts val="640"/>
              </a:spcBef>
              <a:spcAft>
                <a:spcPts val="640"/>
              </a:spcAft>
            </a:pPr>
            <a:r>
              <a:rPr lang="en-CA" sz="2800" dirty="0">
                <a:latin typeface="Calibri" panose="020F0502020204030204" pitchFamily="34" charset="0"/>
                <a:ea typeface="Arial" panose="020B0604020202020204" pitchFamily="34" charset="0"/>
                <a:cs typeface="Calibri" panose="020F0502020204030204" pitchFamily="34" charset="0"/>
              </a:rPr>
              <a:t>You need to have a relationship before you start any data collection, access, or analysis, </a:t>
            </a:r>
            <a:r>
              <a:rPr lang="en-CA" sz="2800" b="1" i="1" dirty="0">
                <a:latin typeface="Calibri" panose="020F0502020204030204" pitchFamily="34" charset="0"/>
                <a:ea typeface="Arial" panose="020B0604020202020204" pitchFamily="34" charset="0"/>
                <a:cs typeface="Calibri" panose="020F0502020204030204" pitchFamily="34" charset="0"/>
              </a:rPr>
              <a:t>even if </a:t>
            </a:r>
            <a:r>
              <a:rPr lang="en-CA" sz="2800" dirty="0">
                <a:latin typeface="Calibri" panose="020F0502020204030204" pitchFamily="34" charset="0"/>
                <a:ea typeface="Arial" panose="020B0604020202020204" pitchFamily="34" charset="0"/>
                <a:cs typeface="Calibri" panose="020F0502020204030204" pitchFamily="34" charset="0"/>
              </a:rPr>
              <a:t>you already have received your funding.</a:t>
            </a:r>
            <a:endParaRPr lang="en-CA" sz="2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66643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06E2A-C1BF-E1F8-013B-A06E56401CB9}"/>
              </a:ext>
            </a:extLst>
          </p:cNvPr>
          <p:cNvSpPr>
            <a:spLocks noGrp="1"/>
          </p:cNvSpPr>
          <p:nvPr>
            <p:ph type="title"/>
          </p:nvPr>
        </p:nvSpPr>
        <p:spPr>
          <a:xfrm>
            <a:off x="749300" y="685800"/>
            <a:ext cx="11506200" cy="677108"/>
          </a:xfrm>
        </p:spPr>
        <p:txBody>
          <a:bodyPr/>
          <a:lstStyle/>
          <a:p>
            <a:r>
              <a:rPr lang="en-CA" sz="4400" b="1" dirty="0">
                <a:latin typeface="+mn-lt"/>
              </a:rPr>
              <a:t>What does a “relationship” look like?</a:t>
            </a:r>
          </a:p>
        </p:txBody>
      </p:sp>
      <p:sp>
        <p:nvSpPr>
          <p:cNvPr id="3" name="Content Placeholder 2">
            <a:extLst>
              <a:ext uri="{FF2B5EF4-FFF2-40B4-BE49-F238E27FC236}">
                <a16:creationId xmlns:a16="http://schemas.microsoft.com/office/drawing/2014/main" id="{FACE40BF-5D41-5266-F2FB-F5AB25F82B10}"/>
              </a:ext>
            </a:extLst>
          </p:cNvPr>
          <p:cNvSpPr>
            <a:spLocks noGrp="1"/>
          </p:cNvSpPr>
          <p:nvPr>
            <p:ph idx="1"/>
          </p:nvPr>
        </p:nvSpPr>
        <p:spPr>
          <a:xfrm>
            <a:off x="4925565" y="1600200"/>
            <a:ext cx="7864807" cy="4641427"/>
          </a:xfrm>
        </p:spPr>
        <p:txBody>
          <a:bodyPr>
            <a:noAutofit/>
          </a:bodyPr>
          <a:lstStyle/>
          <a:p>
            <a:r>
              <a:rPr lang="en-CA" sz="3200" dirty="0">
                <a:effectLst/>
                <a:latin typeface="Calibri" panose="020F0502020204030204" pitchFamily="34" charset="0"/>
                <a:ea typeface="Arial" panose="020B0604020202020204" pitchFamily="34" charset="0"/>
                <a:cs typeface="Calibri" panose="020F0502020204030204" pitchFamily="34" charset="0"/>
              </a:rPr>
              <a:t>Some </a:t>
            </a:r>
            <a:r>
              <a:rPr lang="en-CA" sz="3200" dirty="0">
                <a:latin typeface="Calibri" panose="020F0502020204030204" pitchFamily="34" charset="0"/>
                <a:ea typeface="Arial" panose="020B0604020202020204" pitchFamily="34" charset="0"/>
                <a:cs typeface="Calibri" panose="020F0502020204030204" pitchFamily="34" charset="0"/>
              </a:rPr>
              <a:t>hints that a relationship exists: </a:t>
            </a:r>
          </a:p>
          <a:p>
            <a:pPr lvl="1"/>
            <a:r>
              <a:rPr lang="en-CA" sz="3200" dirty="0">
                <a:latin typeface="Calibri" panose="020F0502020204030204" pitchFamily="34" charset="0"/>
                <a:ea typeface="Arial" panose="020B0604020202020204" pitchFamily="34" charset="0"/>
                <a:cs typeface="Calibri" panose="020F0502020204030204" pitchFamily="34" charset="0"/>
              </a:rPr>
              <a:t>The community says they have a relationship with the researcher.  </a:t>
            </a:r>
          </a:p>
          <a:p>
            <a:pPr lvl="1"/>
            <a:r>
              <a:rPr lang="en-CA" sz="3200" dirty="0">
                <a:latin typeface="Calibri" panose="020F0502020204030204" pitchFamily="34" charset="0"/>
                <a:ea typeface="Arial" panose="020B0604020202020204" pitchFamily="34" charset="0"/>
                <a:cs typeface="Calibri" panose="020F0502020204030204" pitchFamily="34" charset="0"/>
              </a:rPr>
              <a:t>There is a Band Council Resolution or letter of support from a group (not just an individual) </a:t>
            </a:r>
          </a:p>
          <a:p>
            <a:pPr lvl="1"/>
            <a:r>
              <a:rPr lang="en-CA" sz="3200" dirty="0">
                <a:latin typeface="Calibri" panose="020F0502020204030204" pitchFamily="34" charset="0"/>
                <a:ea typeface="Arial" panose="020B0604020202020204" pitchFamily="34" charset="0"/>
                <a:cs typeface="Calibri" panose="020F0502020204030204" pitchFamily="34" charset="0"/>
              </a:rPr>
              <a:t>Community plays an integral role in the project such as holding the funds.  </a:t>
            </a:r>
          </a:p>
          <a:p>
            <a:endParaRPr lang="en-CA" sz="3200" dirty="0">
              <a:effectLst/>
              <a:latin typeface="Calibri" panose="020F0502020204030204" pitchFamily="34" charset="0"/>
              <a:ea typeface="Arial" panose="020B0604020202020204" pitchFamily="34" charset="0"/>
              <a:cs typeface="Calibri" panose="020F0502020204030204" pitchFamily="34" charset="0"/>
            </a:endParaRPr>
          </a:p>
          <a:p>
            <a:r>
              <a:rPr lang="en-CA" sz="3200" dirty="0">
                <a:effectLst/>
                <a:latin typeface="Calibri" panose="020F0502020204030204" pitchFamily="34" charset="0"/>
                <a:ea typeface="Arial" panose="020B0604020202020204" pitchFamily="34" charset="0"/>
                <a:cs typeface="Calibri" panose="020F0502020204030204" pitchFamily="34" charset="0"/>
              </a:rPr>
              <a:t>These do NOT qualif</a:t>
            </a:r>
            <a:r>
              <a:rPr lang="en-CA" sz="3200" dirty="0">
                <a:latin typeface="Calibri" panose="020F0502020204030204" pitchFamily="34" charset="0"/>
                <a:ea typeface="Arial" panose="020B0604020202020204" pitchFamily="34" charset="0"/>
                <a:cs typeface="Calibri" panose="020F0502020204030204" pitchFamily="34" charset="0"/>
              </a:rPr>
              <a:t>y: </a:t>
            </a:r>
          </a:p>
          <a:p>
            <a:pPr lvl="1"/>
            <a:r>
              <a:rPr lang="en-CA" sz="3200" dirty="0">
                <a:latin typeface="Calibri" panose="020F0502020204030204" pitchFamily="34" charset="0"/>
                <a:ea typeface="Arial" panose="020B0604020202020204" pitchFamily="34" charset="0"/>
                <a:cs typeface="Calibri" panose="020F0502020204030204" pitchFamily="34" charset="0"/>
              </a:rPr>
              <a:t>“We talked to the community”</a:t>
            </a:r>
          </a:p>
          <a:p>
            <a:pPr lvl="1"/>
            <a:r>
              <a:rPr lang="en-CA" sz="3200" dirty="0">
                <a:latin typeface="Calibri" panose="020F0502020204030204" pitchFamily="34" charset="0"/>
                <a:ea typeface="Arial" panose="020B0604020202020204" pitchFamily="34" charset="0"/>
                <a:cs typeface="Calibri" panose="020F0502020204030204" pitchFamily="34" charset="0"/>
              </a:rPr>
              <a:t>“Person X talked to the research team” </a:t>
            </a:r>
          </a:p>
          <a:p>
            <a:pPr lvl="1"/>
            <a:r>
              <a:rPr lang="en-CA" sz="3200" dirty="0">
                <a:latin typeface="Calibri" panose="020F0502020204030204" pitchFamily="34" charset="0"/>
                <a:ea typeface="Arial" panose="020B0604020202020204" pitchFamily="34" charset="0"/>
                <a:cs typeface="Calibri" panose="020F0502020204030204" pitchFamily="34" charset="0"/>
              </a:rPr>
              <a:t>“Researcher X on our team is First Nations”. </a:t>
            </a:r>
          </a:p>
          <a:p>
            <a:pPr lvl="1"/>
            <a:endParaRPr lang="en-CA" sz="3200" dirty="0">
              <a:latin typeface="Calibri" panose="020F0502020204030204" pitchFamily="34" charset="0"/>
              <a:ea typeface="Arial" panose="020B0604020202020204" pitchFamily="34" charset="0"/>
              <a:cs typeface="Calibri" panose="020F0502020204030204" pitchFamily="34" charset="0"/>
            </a:endParaRPr>
          </a:p>
          <a:p>
            <a:endParaRPr lang="en-CA" sz="3200" dirty="0"/>
          </a:p>
        </p:txBody>
      </p:sp>
      <p:pic>
        <p:nvPicPr>
          <p:cNvPr id="4" name="Picture 3">
            <a:extLst>
              <a:ext uri="{FF2B5EF4-FFF2-40B4-BE49-F238E27FC236}">
                <a16:creationId xmlns:a16="http://schemas.microsoft.com/office/drawing/2014/main" id="{11A325D0-7B22-E787-867C-2635A53CBEC8}"/>
              </a:ext>
            </a:extLst>
          </p:cNvPr>
          <p:cNvPicPr>
            <a:picLocks noChangeAspect="1"/>
          </p:cNvPicPr>
          <p:nvPr/>
        </p:nvPicPr>
        <p:blipFill rotWithShape="1">
          <a:blip r:embed="rId2"/>
          <a:srcRect l="35938" t="8314" r="33021" b="16465"/>
          <a:stretch/>
        </p:blipFill>
        <p:spPr>
          <a:xfrm>
            <a:off x="749300" y="1600200"/>
            <a:ext cx="4034437" cy="5496582"/>
          </a:xfrm>
          <a:prstGeom prst="rect">
            <a:avLst/>
          </a:prstGeom>
        </p:spPr>
      </p:pic>
    </p:spTree>
    <p:extLst>
      <p:ext uri="{BB962C8B-B14F-4D97-AF65-F5344CB8AC3E}">
        <p14:creationId xmlns:p14="http://schemas.microsoft.com/office/powerpoint/2010/main" val="1733365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51EE-3365-AF86-9364-D09C49537359}"/>
              </a:ext>
            </a:extLst>
          </p:cNvPr>
          <p:cNvSpPr>
            <a:spLocks noGrp="1"/>
          </p:cNvSpPr>
          <p:nvPr>
            <p:ph type="title"/>
          </p:nvPr>
        </p:nvSpPr>
        <p:spPr>
          <a:xfrm>
            <a:off x="749300" y="609600"/>
            <a:ext cx="11506200" cy="391160"/>
          </a:xfrm>
        </p:spPr>
        <p:txBody>
          <a:bodyPr>
            <a:noAutofit/>
          </a:bodyPr>
          <a:lstStyle/>
          <a:p>
            <a:r>
              <a:rPr lang="en-CA" sz="4400" dirty="0">
                <a:latin typeface="Calibri" panose="020F0502020204030204" pitchFamily="34" charset="0"/>
                <a:ea typeface="Times New Roman" panose="02020603050405020304" pitchFamily="18" charset="0"/>
              </a:rPr>
              <a:t>Building blocks of research</a:t>
            </a:r>
            <a:endParaRPr lang="en-CA" sz="4400" dirty="0"/>
          </a:p>
        </p:txBody>
      </p:sp>
      <p:sp>
        <p:nvSpPr>
          <p:cNvPr id="3" name="Content Placeholder 2">
            <a:extLst>
              <a:ext uri="{FF2B5EF4-FFF2-40B4-BE49-F238E27FC236}">
                <a16:creationId xmlns:a16="http://schemas.microsoft.com/office/drawing/2014/main" id="{84F9E991-3032-E8E5-85BF-EE860DA724B2}"/>
              </a:ext>
            </a:extLst>
          </p:cNvPr>
          <p:cNvSpPr>
            <a:spLocks noGrp="1"/>
          </p:cNvSpPr>
          <p:nvPr>
            <p:ph idx="1"/>
          </p:nvPr>
        </p:nvSpPr>
        <p:spPr>
          <a:xfrm>
            <a:off x="785333" y="1447800"/>
            <a:ext cx="7104259" cy="5097142"/>
          </a:xfrm>
        </p:spPr>
        <p:txBody>
          <a:bodyPr>
            <a:noAutofit/>
          </a:bodyPr>
          <a:lstStyle/>
          <a:p>
            <a:pPr>
              <a:spcBef>
                <a:spcPts val="640"/>
              </a:spcBef>
              <a:spcAft>
                <a:spcPts val="640"/>
              </a:spcAft>
            </a:pPr>
            <a:r>
              <a:rPr lang="en-CA" sz="2800" dirty="0">
                <a:ea typeface="Calibri" panose="020F0502020204030204" pitchFamily="34" charset="0"/>
                <a:cs typeface="Calibri" panose="020F0502020204030204" pitchFamily="34" charset="0"/>
              </a:rPr>
              <a:t>Building blocks common to all research need extra attention in First Nations research </a:t>
            </a:r>
          </a:p>
          <a:p>
            <a:pPr>
              <a:spcBef>
                <a:spcPts val="640"/>
              </a:spcBef>
              <a:spcAft>
                <a:spcPts val="640"/>
              </a:spcAft>
            </a:pPr>
            <a:r>
              <a:rPr lang="en-CA" sz="2800" u="sng" dirty="0">
                <a:ea typeface="Arial" panose="020B0604020202020204" pitchFamily="34" charset="0"/>
              </a:rPr>
              <a:t>Research question</a:t>
            </a:r>
            <a:r>
              <a:rPr lang="en-CA" sz="2800" i="1" dirty="0">
                <a:ea typeface="Arial" panose="020B0604020202020204" pitchFamily="34" charset="0"/>
              </a:rPr>
              <a:t>:</a:t>
            </a:r>
            <a:r>
              <a:rPr lang="en-CA" sz="2800" dirty="0">
                <a:ea typeface="Arial" panose="020B0604020202020204" pitchFamily="34" charset="0"/>
              </a:rPr>
              <a:t>  The research question is DRAFT until community partner agrees, </a:t>
            </a:r>
            <a:r>
              <a:rPr lang="en-CA" sz="2800" b="1" i="1" dirty="0">
                <a:ea typeface="Arial" panose="020B0604020202020204" pitchFamily="34" charset="0"/>
              </a:rPr>
              <a:t>even if </a:t>
            </a:r>
            <a:r>
              <a:rPr lang="en-CA" sz="2800" dirty="0">
                <a:ea typeface="Arial" panose="020B0604020202020204" pitchFamily="34" charset="0"/>
              </a:rPr>
              <a:t>the project with that question is already funded.  </a:t>
            </a:r>
          </a:p>
          <a:p>
            <a:pPr lvl="1">
              <a:spcBef>
                <a:spcPts val="640"/>
              </a:spcBef>
              <a:spcAft>
                <a:spcPts val="640"/>
              </a:spcAft>
            </a:pPr>
            <a:r>
              <a:rPr lang="en-CA" sz="2800" i="1" u="none" strike="noStrike" dirty="0">
                <a:effectLst/>
                <a:ea typeface="Arial" panose="020B0604020202020204" pitchFamily="34" charset="0"/>
              </a:rPr>
              <a:t>Example: “What are the characteristics of aging First Nations people” could change to “What is the experience of First Nations people as they age”, based on input from community. </a:t>
            </a:r>
          </a:p>
          <a:p>
            <a:pPr>
              <a:spcBef>
                <a:spcPts val="640"/>
              </a:spcBef>
              <a:spcAft>
                <a:spcPts val="640"/>
              </a:spcAft>
            </a:pPr>
            <a:r>
              <a:rPr lang="en-CA" sz="2800" u="sng" dirty="0">
                <a:ea typeface="Arial" panose="020B0604020202020204" pitchFamily="34" charset="0"/>
              </a:rPr>
              <a:t>Methodologies: </a:t>
            </a:r>
            <a:r>
              <a:rPr lang="en-CA" sz="2800" dirty="0">
                <a:ea typeface="Arial" panose="020B0604020202020204" pitchFamily="34" charset="0"/>
              </a:rPr>
              <a:t>Align with First Nations methodologies, </a:t>
            </a:r>
            <a:r>
              <a:rPr lang="en-CA" sz="2800" b="1" i="1" dirty="0">
                <a:ea typeface="Arial" panose="020B0604020202020204" pitchFamily="34" charset="0"/>
              </a:rPr>
              <a:t>even if </a:t>
            </a:r>
            <a:r>
              <a:rPr lang="en-CA" sz="2800" dirty="0">
                <a:ea typeface="Arial" panose="020B0604020202020204" pitchFamily="34" charset="0"/>
              </a:rPr>
              <a:t>it means learning a new approach or recruiting/taking direction from junior researchers with skills in First Nations methodologies.</a:t>
            </a:r>
          </a:p>
        </p:txBody>
      </p:sp>
      <p:sp>
        <p:nvSpPr>
          <p:cNvPr id="4" name="TextBox 3">
            <a:extLst>
              <a:ext uri="{FF2B5EF4-FFF2-40B4-BE49-F238E27FC236}">
                <a16:creationId xmlns:a16="http://schemas.microsoft.com/office/drawing/2014/main" id="{408E0E19-6FC1-1804-DF16-2D929BEDDE8C}"/>
              </a:ext>
            </a:extLst>
          </p:cNvPr>
          <p:cNvSpPr txBox="1"/>
          <p:nvPr/>
        </p:nvSpPr>
        <p:spPr>
          <a:xfrm>
            <a:off x="8118566" y="1414130"/>
            <a:ext cx="4911634" cy="5607304"/>
          </a:xfrm>
          <a:prstGeom prst="rect">
            <a:avLst/>
          </a:prstGeom>
          <a:noFill/>
        </p:spPr>
        <p:txBody>
          <a:bodyPr wrap="square" rtlCol="0">
            <a:spAutoFit/>
          </a:bodyPr>
          <a:lstStyle/>
          <a:p>
            <a:r>
              <a:rPr lang="en-CA" sz="3413" i="1" dirty="0">
                <a:latin typeface="ArnoPro-Regular"/>
                <a:ea typeface="Calibri" panose="020F0502020204030204" pitchFamily="34" charset="0"/>
                <a:cs typeface="ArnoPro-Regular"/>
              </a:rPr>
              <a:t>“An Indigenous researcher undertaking quantitative research </a:t>
            </a:r>
          </a:p>
          <a:p>
            <a:r>
              <a:rPr lang="en-CA" sz="3413" i="1" dirty="0">
                <a:latin typeface="ArnoPro-Regular"/>
                <a:ea typeface="Calibri" panose="020F0502020204030204" pitchFamily="34" charset="0"/>
                <a:cs typeface="ArnoPro-Regular"/>
              </a:rPr>
              <a:t>does not by any measure translate into </a:t>
            </a:r>
          </a:p>
          <a:p>
            <a:r>
              <a:rPr lang="en-CA" sz="3413" i="1" dirty="0">
                <a:latin typeface="ArnoPro-Regular"/>
                <a:ea typeface="Calibri" panose="020F0502020204030204" pitchFamily="34" charset="0"/>
                <a:cs typeface="ArnoPro-Regular"/>
              </a:rPr>
              <a:t>Indigenous </a:t>
            </a:r>
          </a:p>
          <a:p>
            <a:r>
              <a:rPr lang="en-CA" sz="3413" i="1" dirty="0">
                <a:latin typeface="ArnoPro-Regular"/>
                <a:ea typeface="Calibri" panose="020F0502020204030204" pitchFamily="34" charset="0"/>
                <a:cs typeface="ArnoPro-Regular"/>
              </a:rPr>
              <a:t>quantitative methodological </a:t>
            </a:r>
          </a:p>
          <a:p>
            <a:r>
              <a:rPr lang="en-CA" sz="3413" i="1" dirty="0">
                <a:latin typeface="ArnoPro-Regular"/>
                <a:ea typeface="Calibri" panose="020F0502020204030204" pitchFamily="34" charset="0"/>
                <a:cs typeface="ArnoPro-Regular"/>
              </a:rPr>
              <a:t>practice”.</a:t>
            </a:r>
          </a:p>
          <a:p>
            <a:endParaRPr lang="en-CA" sz="1707" dirty="0">
              <a:highlight>
                <a:srgbClr val="FFFF00"/>
              </a:highlight>
              <a:ea typeface="Arial" panose="020B0604020202020204" pitchFamily="34" charset="0"/>
            </a:endParaRPr>
          </a:p>
          <a:p>
            <a:r>
              <a:rPr lang="en-CA" sz="1707" dirty="0"/>
              <a:t>Walter, M and Anderson, C. Indigenous Statistics: A quantitative research methodology, 2013</a:t>
            </a:r>
          </a:p>
        </p:txBody>
      </p:sp>
    </p:spTree>
    <p:extLst>
      <p:ext uri="{BB962C8B-B14F-4D97-AF65-F5344CB8AC3E}">
        <p14:creationId xmlns:p14="http://schemas.microsoft.com/office/powerpoint/2010/main" val="159181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51EE-3365-AF86-9364-D09C49537359}"/>
              </a:ext>
            </a:extLst>
          </p:cNvPr>
          <p:cNvSpPr>
            <a:spLocks noGrp="1"/>
          </p:cNvSpPr>
          <p:nvPr>
            <p:ph type="title"/>
          </p:nvPr>
        </p:nvSpPr>
        <p:spPr>
          <a:xfrm>
            <a:off x="739258" y="1066800"/>
            <a:ext cx="11506200" cy="391160"/>
          </a:xfrm>
        </p:spPr>
        <p:txBody>
          <a:bodyPr>
            <a:noAutofit/>
          </a:bodyPr>
          <a:lstStyle/>
          <a:p>
            <a:r>
              <a:rPr lang="en-CA" sz="4400" dirty="0">
                <a:latin typeface="Calibri" panose="020F0502020204030204" pitchFamily="34" charset="0"/>
                <a:ea typeface="Times New Roman" panose="02020603050405020304" pitchFamily="18" charset="0"/>
              </a:rPr>
              <a:t>Building blocks of research (continued)</a:t>
            </a:r>
            <a:endParaRPr lang="en-CA" sz="4400" dirty="0"/>
          </a:p>
        </p:txBody>
      </p:sp>
      <p:sp>
        <p:nvSpPr>
          <p:cNvPr id="3" name="Content Placeholder 2">
            <a:extLst>
              <a:ext uri="{FF2B5EF4-FFF2-40B4-BE49-F238E27FC236}">
                <a16:creationId xmlns:a16="http://schemas.microsoft.com/office/drawing/2014/main" id="{84F9E991-3032-E8E5-85BF-EE860DA724B2}"/>
              </a:ext>
            </a:extLst>
          </p:cNvPr>
          <p:cNvSpPr>
            <a:spLocks noGrp="1"/>
          </p:cNvSpPr>
          <p:nvPr>
            <p:ph idx="1"/>
          </p:nvPr>
        </p:nvSpPr>
        <p:spPr/>
        <p:txBody>
          <a:bodyPr>
            <a:noAutofit/>
          </a:bodyPr>
          <a:lstStyle/>
          <a:p>
            <a:pPr>
              <a:spcBef>
                <a:spcPts val="640"/>
              </a:spcBef>
              <a:spcAft>
                <a:spcPts val="640"/>
              </a:spcAft>
            </a:pPr>
            <a:r>
              <a:rPr lang="en-CA" sz="3200" u="sng" dirty="0">
                <a:effectLst/>
                <a:ea typeface="Arial" panose="020B0604020202020204" pitchFamily="34" charset="0"/>
              </a:rPr>
              <a:t>Intended actions: </a:t>
            </a:r>
            <a:r>
              <a:rPr lang="en-CA" sz="3200" dirty="0">
                <a:ea typeface="Arial" panose="020B0604020202020204" pitchFamily="34" charset="0"/>
              </a:rPr>
              <a:t>D</a:t>
            </a:r>
            <a:r>
              <a:rPr lang="en-CA" sz="3200" dirty="0">
                <a:effectLst/>
                <a:ea typeface="Arial" panose="020B0604020202020204" pitchFamily="34" charset="0"/>
              </a:rPr>
              <a:t>ocument the nature of possible actions and the intent to use the research as early as possible, including the possibility of “reflection” (or “no action”)</a:t>
            </a:r>
          </a:p>
          <a:p>
            <a:pPr>
              <a:spcBef>
                <a:spcPts val="640"/>
              </a:spcBef>
              <a:spcAft>
                <a:spcPts val="640"/>
              </a:spcAft>
            </a:pPr>
            <a:endParaRPr lang="en-CA" sz="3200" dirty="0">
              <a:ea typeface="Arial" panose="020B0604020202020204" pitchFamily="34" charset="0"/>
            </a:endParaRPr>
          </a:p>
          <a:p>
            <a:pPr>
              <a:spcBef>
                <a:spcPts val="640"/>
              </a:spcBef>
              <a:spcAft>
                <a:spcPts val="640"/>
              </a:spcAft>
            </a:pPr>
            <a:r>
              <a:rPr lang="en-CA" sz="3200" u="sng" dirty="0">
                <a:effectLst/>
                <a:ea typeface="Arial" panose="020B0604020202020204" pitchFamily="34" charset="0"/>
              </a:rPr>
              <a:t>Evaluation:</a:t>
            </a:r>
            <a:r>
              <a:rPr lang="en-CA" sz="3200" b="1" u="sng" dirty="0">
                <a:effectLst/>
                <a:ea typeface="Arial" panose="020B0604020202020204" pitchFamily="34" charset="0"/>
              </a:rPr>
              <a:t> </a:t>
            </a:r>
            <a:r>
              <a:rPr lang="en-CA" sz="3200" dirty="0">
                <a:effectLst/>
                <a:ea typeface="Times New Roman" panose="02020603050405020304" pitchFamily="18" charset="0"/>
              </a:rPr>
              <a:t>Define what success and action will look like to communit</a:t>
            </a:r>
            <a:r>
              <a:rPr lang="en-CA" sz="3200" dirty="0">
                <a:ea typeface="Times New Roman" panose="02020603050405020304" pitchFamily="18" charset="0"/>
              </a:rPr>
              <a:t>y partners and collect data throughout the project to track progress.  </a:t>
            </a:r>
            <a:r>
              <a:rPr lang="en-CA" sz="3200" dirty="0">
                <a:ea typeface="Arial" panose="020B0604020202020204" pitchFamily="34" charset="0"/>
              </a:rPr>
              <a:t> </a:t>
            </a:r>
          </a:p>
        </p:txBody>
      </p:sp>
    </p:spTree>
    <p:extLst>
      <p:ext uri="{BB962C8B-B14F-4D97-AF65-F5344CB8AC3E}">
        <p14:creationId xmlns:p14="http://schemas.microsoft.com/office/powerpoint/2010/main" val="275181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6F1DC-5065-8AD6-C5E6-567FF244CCBC}"/>
              </a:ext>
            </a:extLst>
          </p:cNvPr>
          <p:cNvSpPr>
            <a:spLocks noGrp="1"/>
          </p:cNvSpPr>
          <p:nvPr>
            <p:ph type="title"/>
          </p:nvPr>
        </p:nvSpPr>
        <p:spPr>
          <a:xfrm>
            <a:off x="780772" y="685800"/>
            <a:ext cx="11506200" cy="391160"/>
          </a:xfrm>
        </p:spPr>
        <p:txBody>
          <a:bodyPr>
            <a:noAutofit/>
          </a:bodyPr>
          <a:lstStyle/>
          <a:p>
            <a:r>
              <a:rPr lang="en-US" sz="4400">
                <a:latin typeface="Calibri" panose="020F0502020204030204" pitchFamily="34" charset="0"/>
                <a:ea typeface="Calibri" panose="020F0502020204030204" pitchFamily="34" charset="0"/>
              </a:rPr>
              <a:t>Sharing research knowledge </a:t>
            </a:r>
            <a:endParaRPr lang="en-CA" sz="4400"/>
          </a:p>
        </p:txBody>
      </p:sp>
      <p:sp>
        <p:nvSpPr>
          <p:cNvPr id="3" name="Content Placeholder 2">
            <a:extLst>
              <a:ext uri="{FF2B5EF4-FFF2-40B4-BE49-F238E27FC236}">
                <a16:creationId xmlns:a16="http://schemas.microsoft.com/office/drawing/2014/main" id="{F3D26763-8DC9-FB33-5281-B76A9175AEC9}"/>
              </a:ext>
            </a:extLst>
          </p:cNvPr>
          <p:cNvSpPr>
            <a:spLocks noGrp="1"/>
          </p:cNvSpPr>
          <p:nvPr>
            <p:ph idx="1"/>
          </p:nvPr>
        </p:nvSpPr>
        <p:spPr>
          <a:xfrm>
            <a:off x="819114" y="1571374"/>
            <a:ext cx="11779286" cy="4641427"/>
          </a:xfrm>
        </p:spPr>
        <p:txBody>
          <a:bodyPr>
            <a:noAutofit/>
          </a:bodyPr>
          <a:lstStyle/>
          <a:p>
            <a:pPr>
              <a:spcBef>
                <a:spcPts val="640"/>
              </a:spcBef>
              <a:spcAft>
                <a:spcPts val="640"/>
              </a:spcAft>
            </a:pPr>
            <a:r>
              <a:rPr lang="en-CA" sz="2800" dirty="0">
                <a:latin typeface="Calibri" panose="020F0502020204030204" pitchFamily="34" charset="0"/>
                <a:ea typeface="Arial" panose="020B0604020202020204" pitchFamily="34" charset="0"/>
                <a:cs typeface="Calibri" panose="020F0502020204030204" pitchFamily="34" charset="0"/>
              </a:rPr>
              <a:t>Sharing research findings in a way they can be used is a challenge for all research. </a:t>
            </a:r>
          </a:p>
          <a:p>
            <a:pPr>
              <a:spcBef>
                <a:spcPts val="640"/>
              </a:spcBef>
              <a:spcAft>
                <a:spcPts val="640"/>
              </a:spcAft>
            </a:pPr>
            <a:r>
              <a:rPr lang="en-CA" sz="2800" dirty="0">
                <a:latin typeface="Calibri" panose="020F0502020204030204" pitchFamily="34" charset="0"/>
                <a:ea typeface="Arial" panose="020B0604020202020204" pitchFamily="34" charset="0"/>
                <a:cs typeface="Calibri" panose="020F0502020204030204" pitchFamily="34" charset="0"/>
              </a:rPr>
              <a:t>For First Nations research, based on community relationship and knowledge, communication needs to be guided by the community.   </a:t>
            </a:r>
            <a:endParaRPr lang="en-CA" sz="2800" dirty="0">
              <a:latin typeface="Calibri" panose="020F0502020204030204" pitchFamily="34" charset="0"/>
              <a:ea typeface="Calibri" panose="020F0502020204030204" pitchFamily="34" charset="0"/>
            </a:endParaRPr>
          </a:p>
          <a:p>
            <a:pPr>
              <a:spcBef>
                <a:spcPts val="640"/>
              </a:spcBef>
              <a:spcAft>
                <a:spcPts val="640"/>
              </a:spcAft>
            </a:pPr>
            <a:r>
              <a:rPr lang="en-CA" sz="2800" u="sng" dirty="0">
                <a:latin typeface="Calibri" panose="020F0502020204030204" pitchFamily="34" charset="0"/>
                <a:ea typeface="Arial" panose="020B0604020202020204" pitchFamily="34" charset="0"/>
                <a:cs typeface="Calibri" panose="020F0502020204030204" pitchFamily="34" charset="0"/>
              </a:rPr>
              <a:t>How:</a:t>
            </a:r>
            <a:r>
              <a:rPr lang="en-CA" sz="2800" dirty="0">
                <a:latin typeface="Calibri" panose="020F0502020204030204" pitchFamily="34" charset="0"/>
                <a:ea typeface="Arial" panose="020B0604020202020204" pitchFamily="34" charset="0"/>
                <a:cs typeface="Calibri" panose="020F0502020204030204" pitchFamily="34" charset="0"/>
              </a:rPr>
              <a:t> Ask the community partner. Publication in an academic journal is usually not sufficient.  Ensure budget for community’s choice of communication process. </a:t>
            </a:r>
          </a:p>
          <a:p>
            <a:pPr>
              <a:spcBef>
                <a:spcPts val="640"/>
              </a:spcBef>
              <a:spcAft>
                <a:spcPts val="640"/>
              </a:spcAft>
            </a:pPr>
            <a:r>
              <a:rPr lang="en-CA" sz="2800" u="sng" dirty="0">
                <a:latin typeface="Calibri" panose="020F0502020204030204" pitchFamily="34" charset="0"/>
                <a:ea typeface="Arial" panose="020B0604020202020204" pitchFamily="34" charset="0"/>
                <a:cs typeface="Calibri" panose="020F0502020204030204" pitchFamily="34" charset="0"/>
              </a:rPr>
              <a:t>Timing</a:t>
            </a:r>
            <a:r>
              <a:rPr lang="en-CA" sz="2800" dirty="0">
                <a:latin typeface="Calibri" panose="020F0502020204030204" pitchFamily="34" charset="0"/>
                <a:ea typeface="Arial" panose="020B0604020202020204" pitchFamily="34" charset="0"/>
                <a:cs typeface="Calibri" panose="020F0502020204030204" pitchFamily="34" charset="0"/>
              </a:rPr>
              <a:t>: The community may want information before the project is completed.  </a:t>
            </a:r>
            <a:endParaRPr lang="en-CA" sz="2800" dirty="0">
              <a:latin typeface="Calibri" panose="020F0502020204030204" pitchFamily="34" charset="0"/>
              <a:ea typeface="Arial" panose="020B0604020202020204" pitchFamily="34" charset="0"/>
            </a:endParaRPr>
          </a:p>
          <a:p>
            <a:pPr>
              <a:spcBef>
                <a:spcPts val="640"/>
              </a:spcBef>
              <a:spcAft>
                <a:spcPts val="640"/>
              </a:spcAft>
            </a:pPr>
            <a:r>
              <a:rPr lang="en-CA" sz="2800" u="sng" dirty="0">
                <a:latin typeface="Calibri" panose="020F0502020204030204" pitchFamily="34" charset="0"/>
                <a:ea typeface="Arial" panose="020B0604020202020204" pitchFamily="34" charset="0"/>
                <a:cs typeface="Calibri" panose="020F0502020204030204" pitchFamily="34" charset="0"/>
              </a:rPr>
              <a:t>What:</a:t>
            </a:r>
            <a:r>
              <a:rPr lang="en-CA" sz="2800" dirty="0">
                <a:latin typeface="Calibri" panose="020F0502020204030204" pitchFamily="34" charset="0"/>
                <a:ea typeface="Arial" panose="020B0604020202020204" pitchFamily="34" charset="0"/>
                <a:cs typeface="Calibri" panose="020F0502020204030204" pitchFamily="34" charset="0"/>
              </a:rPr>
              <a:t> Even before results are ready, the questions to be answered will be known. First Nations partners are the experts on their own context and will guide if, how and when answers to those questions should be shared. </a:t>
            </a:r>
            <a:endParaRPr lang="en-CA" sz="2800" dirty="0">
              <a:latin typeface="Calibri" panose="020F0502020204030204" pitchFamily="34" charset="0"/>
              <a:ea typeface="Arial" panose="020B0604020202020204" pitchFamily="34" charset="0"/>
            </a:endParaRPr>
          </a:p>
          <a:p>
            <a:pPr>
              <a:spcBef>
                <a:spcPts val="640"/>
              </a:spcBef>
              <a:spcAft>
                <a:spcPts val="640"/>
              </a:spcAft>
            </a:pPr>
            <a:r>
              <a:rPr lang="en-CA" sz="2800" u="sng" dirty="0">
                <a:latin typeface="Calibri" panose="020F0502020204030204" pitchFamily="34" charset="0"/>
                <a:ea typeface="Arial" panose="020B0604020202020204" pitchFamily="34" charset="0"/>
                <a:cs typeface="Calibri" panose="020F0502020204030204" pitchFamily="34" charset="0"/>
              </a:rPr>
              <a:t>Who</a:t>
            </a:r>
            <a:r>
              <a:rPr lang="en-CA" sz="2800" dirty="0">
                <a:latin typeface="Calibri" panose="020F0502020204030204" pitchFamily="34" charset="0"/>
                <a:ea typeface="Arial" panose="020B0604020202020204" pitchFamily="34" charset="0"/>
                <a:cs typeface="Calibri" panose="020F0502020204030204" pitchFamily="34" charset="0"/>
              </a:rPr>
              <a:t>: The community will know how to use their political structure to share results.   </a:t>
            </a:r>
            <a:endParaRPr lang="en-CA" sz="2800" dirty="0"/>
          </a:p>
        </p:txBody>
      </p:sp>
    </p:spTree>
    <p:extLst>
      <p:ext uri="{BB962C8B-B14F-4D97-AF65-F5344CB8AC3E}">
        <p14:creationId xmlns:p14="http://schemas.microsoft.com/office/powerpoint/2010/main" val="153408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62673-502E-A63B-BBEF-CFF20F66F20A}"/>
              </a:ext>
            </a:extLst>
          </p:cNvPr>
          <p:cNvSpPr>
            <a:spLocks noGrp="1"/>
          </p:cNvSpPr>
          <p:nvPr>
            <p:ph type="title"/>
          </p:nvPr>
        </p:nvSpPr>
        <p:spPr>
          <a:xfrm>
            <a:off x="406400" y="990600"/>
            <a:ext cx="11506200" cy="677108"/>
          </a:xfrm>
        </p:spPr>
        <p:txBody>
          <a:bodyPr/>
          <a:lstStyle/>
          <a:p>
            <a:r>
              <a:rPr lang="en-CA" sz="4400" dirty="0"/>
              <a:t>Summary: Knowledge to Action framework</a:t>
            </a:r>
          </a:p>
        </p:txBody>
      </p:sp>
      <p:graphicFrame>
        <p:nvGraphicFramePr>
          <p:cNvPr id="4" name="Table 3">
            <a:extLst>
              <a:ext uri="{FF2B5EF4-FFF2-40B4-BE49-F238E27FC236}">
                <a16:creationId xmlns:a16="http://schemas.microsoft.com/office/drawing/2014/main" id="{8A90560F-85D7-9756-0EDB-722FDE230EBB}"/>
              </a:ext>
            </a:extLst>
          </p:cNvPr>
          <p:cNvGraphicFramePr>
            <a:graphicFrameLocks noGrp="1"/>
          </p:cNvGraphicFramePr>
          <p:nvPr>
            <p:extLst>
              <p:ext uri="{D42A27DB-BD31-4B8C-83A1-F6EECF244321}">
                <p14:modId xmlns:p14="http://schemas.microsoft.com/office/powerpoint/2010/main" val="3916322545"/>
              </p:ext>
            </p:extLst>
          </p:nvPr>
        </p:nvGraphicFramePr>
        <p:xfrm>
          <a:off x="124460" y="2385365"/>
          <a:ext cx="12755879" cy="4982870"/>
        </p:xfrm>
        <a:graphic>
          <a:graphicData uri="http://schemas.openxmlformats.org/drawingml/2006/table">
            <a:tbl>
              <a:tblPr bandRow="1">
                <a:tableStyleId>{5C22544A-7EE6-4342-B048-85BDC9FD1C3A}</a:tableStyleId>
              </a:tblPr>
              <a:tblGrid>
                <a:gridCol w="3307081">
                  <a:extLst>
                    <a:ext uri="{9D8B030D-6E8A-4147-A177-3AD203B41FA5}">
                      <a16:colId xmlns:a16="http://schemas.microsoft.com/office/drawing/2014/main" val="1817820753"/>
                    </a:ext>
                  </a:extLst>
                </a:gridCol>
                <a:gridCol w="4099559">
                  <a:extLst>
                    <a:ext uri="{9D8B030D-6E8A-4147-A177-3AD203B41FA5}">
                      <a16:colId xmlns:a16="http://schemas.microsoft.com/office/drawing/2014/main" val="2734572443"/>
                    </a:ext>
                  </a:extLst>
                </a:gridCol>
                <a:gridCol w="5349239">
                  <a:extLst>
                    <a:ext uri="{9D8B030D-6E8A-4147-A177-3AD203B41FA5}">
                      <a16:colId xmlns:a16="http://schemas.microsoft.com/office/drawing/2014/main" val="2233483875"/>
                    </a:ext>
                  </a:extLst>
                </a:gridCol>
              </a:tblGrid>
              <a:tr h="579120">
                <a:tc gridSpan="3">
                  <a:txBody>
                    <a:bodyPr/>
                    <a:lstStyle/>
                    <a:p>
                      <a:pPr>
                        <a:lnSpc>
                          <a:spcPct val="107000"/>
                        </a:lnSpc>
                      </a:pPr>
                      <a:r>
                        <a:rPr lang="en-CA" sz="3400" dirty="0">
                          <a:effectLst/>
                        </a:rPr>
                        <a:t>Align with values</a:t>
                      </a:r>
                    </a:p>
                  </a:txBody>
                  <a:tcPr marL="73152" marR="73152" marT="0" marB="0"/>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393881600"/>
                  </a:ext>
                </a:extLst>
              </a:tr>
              <a:tr h="1088610">
                <a:tc>
                  <a:txBody>
                    <a:bodyPr/>
                    <a:lstStyle/>
                    <a:p>
                      <a:pPr algn="ctr">
                        <a:lnSpc>
                          <a:spcPct val="107000"/>
                        </a:lnSpc>
                      </a:pPr>
                      <a:r>
                        <a:rPr lang="en-CA" sz="3400" dirty="0">
                          <a:effectLst/>
                        </a:rPr>
                        <a:t>Acknowledging sovereignty</a:t>
                      </a:r>
                      <a:endParaRPr lang="en-CA"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tc>
                  <a:txBody>
                    <a:bodyPr/>
                    <a:lstStyle/>
                    <a:p>
                      <a:pPr algn="ctr">
                        <a:lnSpc>
                          <a:spcPct val="107000"/>
                        </a:lnSpc>
                      </a:pPr>
                      <a:r>
                        <a:rPr lang="en-CA" sz="3400" dirty="0">
                          <a:effectLst/>
                        </a:rPr>
                        <a:t>Building blocks of research </a:t>
                      </a:r>
                      <a:endParaRPr lang="en-CA" sz="3400" dirty="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tc>
                  <a:txBody>
                    <a:bodyPr/>
                    <a:lstStyle/>
                    <a:p>
                      <a:pPr algn="ctr">
                        <a:lnSpc>
                          <a:spcPct val="107000"/>
                        </a:lnSpc>
                      </a:pPr>
                      <a:r>
                        <a:rPr lang="en-CA" sz="3400">
                          <a:effectLst/>
                        </a:rPr>
                        <a:t>Sharing information </a:t>
                      </a:r>
                      <a:endParaRPr lang="en-CA" sz="340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extLst>
                  <a:ext uri="{0D108BD9-81ED-4DB2-BD59-A6C34878D82A}">
                    <a16:rowId xmlns:a16="http://schemas.microsoft.com/office/drawing/2014/main" val="797876493"/>
                  </a:ext>
                </a:extLst>
              </a:tr>
              <a:tr h="3315140">
                <a:tc>
                  <a:txBody>
                    <a:bodyPr/>
                    <a:lstStyle/>
                    <a:p>
                      <a:pPr marL="457200" indent="-457200">
                        <a:lnSpc>
                          <a:spcPct val="107000"/>
                        </a:lnSpc>
                        <a:buFont typeface="Arial" panose="020B0604020202020204" pitchFamily="34" charset="0"/>
                        <a:buChar char="•"/>
                      </a:pPr>
                      <a:r>
                        <a:rPr lang="en-CA" sz="3400" u="none" dirty="0">
                          <a:effectLst/>
                        </a:rPr>
                        <a:t>Educate yourself </a:t>
                      </a:r>
                    </a:p>
                    <a:p>
                      <a:pPr marL="457200" indent="-457200">
                        <a:lnSpc>
                          <a:spcPct val="107000"/>
                        </a:lnSpc>
                        <a:buFont typeface="Arial" panose="020B0604020202020204" pitchFamily="34" charset="0"/>
                        <a:buChar char="•"/>
                      </a:pPr>
                      <a:r>
                        <a:rPr lang="en-CA" sz="3400" u="none" dirty="0">
                          <a:effectLst/>
                        </a:rPr>
                        <a:t>Build a relationship</a:t>
                      </a:r>
                      <a:endParaRPr lang="en-CA" sz="34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tc>
                  <a:txBody>
                    <a:bodyPr/>
                    <a:lstStyle/>
                    <a:p>
                      <a:pPr marL="457200" indent="-457200">
                        <a:lnSpc>
                          <a:spcPct val="107000"/>
                        </a:lnSpc>
                        <a:buFont typeface="Arial" panose="020B0604020202020204" pitchFamily="34" charset="0"/>
                        <a:buChar char="•"/>
                      </a:pPr>
                      <a:r>
                        <a:rPr lang="en-CA" sz="3400" u="none" dirty="0">
                          <a:effectLst/>
                        </a:rPr>
                        <a:t>Research question</a:t>
                      </a:r>
                    </a:p>
                    <a:p>
                      <a:pPr marL="457200" indent="-457200">
                        <a:lnSpc>
                          <a:spcPct val="107000"/>
                        </a:lnSpc>
                        <a:buFont typeface="Arial" panose="020B0604020202020204" pitchFamily="34" charset="0"/>
                        <a:buChar char="•"/>
                      </a:pPr>
                      <a:r>
                        <a:rPr lang="en-CA" sz="3400" u="none" dirty="0">
                          <a:effectLst/>
                        </a:rPr>
                        <a:t>Methodologies</a:t>
                      </a:r>
                    </a:p>
                    <a:p>
                      <a:pPr marL="457200" indent="-457200">
                        <a:lnSpc>
                          <a:spcPct val="107000"/>
                        </a:lnSpc>
                        <a:buFont typeface="Arial" panose="020B0604020202020204" pitchFamily="34" charset="0"/>
                        <a:buChar char="•"/>
                      </a:pPr>
                      <a:r>
                        <a:rPr lang="en-CA" sz="3400" u="none" dirty="0">
                          <a:effectLst/>
                        </a:rPr>
                        <a:t>Intended actions</a:t>
                      </a:r>
                    </a:p>
                    <a:p>
                      <a:pPr marL="457200" indent="-457200">
                        <a:lnSpc>
                          <a:spcPct val="107000"/>
                        </a:lnSpc>
                        <a:buFont typeface="Arial" panose="020B0604020202020204" pitchFamily="34" charset="0"/>
                        <a:buChar char="•"/>
                      </a:pPr>
                      <a:r>
                        <a:rPr lang="en-CA" sz="3400" u="none" dirty="0">
                          <a:effectLst/>
                        </a:rPr>
                        <a:t>Evaluation</a:t>
                      </a:r>
                      <a:endParaRPr lang="en-CA" sz="34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tc>
                  <a:txBody>
                    <a:bodyPr/>
                    <a:lstStyle/>
                    <a:p>
                      <a:pPr marL="457200" indent="-457200">
                        <a:lnSpc>
                          <a:spcPct val="107000"/>
                        </a:lnSpc>
                        <a:buFont typeface="Arial" panose="020B0604020202020204" pitchFamily="34" charset="0"/>
                        <a:buChar char="•"/>
                      </a:pPr>
                      <a:r>
                        <a:rPr lang="en-CA" sz="3400" u="none" dirty="0">
                          <a:effectLst/>
                        </a:rPr>
                        <a:t>Method of sharing </a:t>
                      </a:r>
                    </a:p>
                    <a:p>
                      <a:pPr marL="457200" indent="-457200">
                        <a:lnSpc>
                          <a:spcPct val="107000"/>
                        </a:lnSpc>
                        <a:buFont typeface="Arial" panose="020B0604020202020204" pitchFamily="34" charset="0"/>
                        <a:buChar char="•"/>
                      </a:pPr>
                      <a:r>
                        <a:rPr lang="en-CA" sz="3400" u="none" dirty="0">
                          <a:effectLst/>
                        </a:rPr>
                        <a:t>Timing for sharing </a:t>
                      </a:r>
                    </a:p>
                    <a:p>
                      <a:pPr marL="457200" indent="-457200">
                        <a:lnSpc>
                          <a:spcPct val="107000"/>
                        </a:lnSpc>
                        <a:buFont typeface="Arial" panose="020B0604020202020204" pitchFamily="34" charset="0"/>
                        <a:buChar char="•"/>
                      </a:pPr>
                      <a:r>
                        <a:rPr lang="en-CA" sz="3400" u="none" dirty="0">
                          <a:effectLst/>
                        </a:rPr>
                        <a:t>What will be shared </a:t>
                      </a:r>
                    </a:p>
                    <a:p>
                      <a:pPr marL="457200" indent="-457200">
                        <a:lnSpc>
                          <a:spcPct val="107000"/>
                        </a:lnSpc>
                        <a:buFont typeface="Arial" panose="020B0604020202020204" pitchFamily="34" charset="0"/>
                        <a:buChar char="•"/>
                      </a:pPr>
                      <a:r>
                        <a:rPr lang="en-CA" sz="3400" u="none" dirty="0">
                          <a:effectLst/>
                        </a:rPr>
                        <a:t>Who will get the information</a:t>
                      </a:r>
                    </a:p>
                    <a:p>
                      <a:pPr marL="457200" indent="-457200">
                        <a:lnSpc>
                          <a:spcPct val="107000"/>
                        </a:lnSpc>
                        <a:buFont typeface="Arial" panose="020B0604020202020204" pitchFamily="34" charset="0"/>
                        <a:buChar char="•"/>
                      </a:pPr>
                      <a:r>
                        <a:rPr lang="en-CA" sz="3400" u="none" dirty="0">
                          <a:effectLst/>
                        </a:rPr>
                        <a:t>Format of information</a:t>
                      </a:r>
                      <a:endParaRPr lang="en-CA" sz="34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73152" marR="73152" marT="0" marB="0"/>
                </a:tc>
                <a:extLst>
                  <a:ext uri="{0D108BD9-81ED-4DB2-BD59-A6C34878D82A}">
                    <a16:rowId xmlns:a16="http://schemas.microsoft.com/office/drawing/2014/main" val="609561254"/>
                  </a:ext>
                </a:extLst>
              </a:tr>
            </a:tbl>
          </a:graphicData>
        </a:graphic>
      </p:graphicFrame>
    </p:spTree>
    <p:extLst>
      <p:ext uri="{BB962C8B-B14F-4D97-AF65-F5344CB8AC3E}">
        <p14:creationId xmlns:p14="http://schemas.microsoft.com/office/powerpoint/2010/main" val="2794615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F7AACE-BD82-F423-0A22-DF511DC65DD3}"/>
              </a:ext>
            </a:extLst>
          </p:cNvPr>
          <p:cNvSpPr>
            <a:spLocks noGrp="1"/>
          </p:cNvSpPr>
          <p:nvPr>
            <p:ph type="title"/>
          </p:nvPr>
        </p:nvSpPr>
        <p:spPr/>
        <p:txBody>
          <a:bodyPr/>
          <a:lstStyle/>
          <a:p>
            <a:r>
              <a:rPr lang="en-CA" dirty="0"/>
              <a:t>Check list</a:t>
            </a:r>
          </a:p>
        </p:txBody>
      </p:sp>
      <p:sp>
        <p:nvSpPr>
          <p:cNvPr id="5" name="Text Placeholder 4">
            <a:extLst>
              <a:ext uri="{FF2B5EF4-FFF2-40B4-BE49-F238E27FC236}">
                <a16:creationId xmlns:a16="http://schemas.microsoft.com/office/drawing/2014/main" id="{D5F142AD-EA70-C4A6-E306-2FAC33FE99AB}"/>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42485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B3BBA-3AC2-E4FC-6583-8759FF532118}"/>
              </a:ext>
            </a:extLst>
          </p:cNvPr>
          <p:cNvSpPr>
            <a:spLocks noGrp="1"/>
          </p:cNvSpPr>
          <p:nvPr>
            <p:ph type="title"/>
          </p:nvPr>
        </p:nvSpPr>
        <p:spPr>
          <a:xfrm>
            <a:off x="749300" y="1849783"/>
            <a:ext cx="11506200" cy="369332"/>
          </a:xfrm>
        </p:spPr>
        <p:txBody>
          <a:bodyPr/>
          <a:lstStyle/>
          <a:p>
            <a:r>
              <a:rPr lang="en-CA" dirty="0"/>
              <a:t>Knowledge to Action checklist</a:t>
            </a:r>
          </a:p>
        </p:txBody>
      </p:sp>
      <p:graphicFrame>
        <p:nvGraphicFramePr>
          <p:cNvPr id="5" name="Table 4">
            <a:extLst>
              <a:ext uri="{FF2B5EF4-FFF2-40B4-BE49-F238E27FC236}">
                <a16:creationId xmlns:a16="http://schemas.microsoft.com/office/drawing/2014/main" id="{E90A8869-1704-9BB4-0220-DEFEBB5BEEEB}"/>
              </a:ext>
            </a:extLst>
          </p:cNvPr>
          <p:cNvGraphicFramePr>
            <a:graphicFrameLocks noGrp="1"/>
          </p:cNvGraphicFramePr>
          <p:nvPr/>
        </p:nvGraphicFramePr>
        <p:xfrm>
          <a:off x="196427" y="1281323"/>
          <a:ext cx="12611947" cy="7125936"/>
        </p:xfrm>
        <a:graphic>
          <a:graphicData uri="http://schemas.openxmlformats.org/drawingml/2006/table">
            <a:tbl>
              <a:tblPr>
                <a:tableStyleId>{5C22544A-7EE6-4342-B048-85BDC9FD1C3A}</a:tableStyleId>
              </a:tblPr>
              <a:tblGrid>
                <a:gridCol w="315986">
                  <a:extLst>
                    <a:ext uri="{9D8B030D-6E8A-4147-A177-3AD203B41FA5}">
                      <a16:colId xmlns:a16="http://schemas.microsoft.com/office/drawing/2014/main" val="2233645346"/>
                    </a:ext>
                  </a:extLst>
                </a:gridCol>
                <a:gridCol w="664746">
                  <a:extLst>
                    <a:ext uri="{9D8B030D-6E8A-4147-A177-3AD203B41FA5}">
                      <a16:colId xmlns:a16="http://schemas.microsoft.com/office/drawing/2014/main" val="537874790"/>
                    </a:ext>
                  </a:extLst>
                </a:gridCol>
                <a:gridCol w="11631215">
                  <a:extLst>
                    <a:ext uri="{9D8B030D-6E8A-4147-A177-3AD203B41FA5}">
                      <a16:colId xmlns:a16="http://schemas.microsoft.com/office/drawing/2014/main" val="744561601"/>
                    </a:ext>
                  </a:extLst>
                </a:gridCol>
              </a:tblGrid>
              <a:tr h="587611">
                <a:tc gridSpan="2">
                  <a:txBody>
                    <a:bodyPr/>
                    <a:lstStyle/>
                    <a:p>
                      <a:pPr algn="l" fontAlgn="t"/>
                      <a:endParaRPr lang="en-CA" sz="2100" b="0" i="0" u="none" strike="noStrike" dirty="0">
                        <a:solidFill>
                          <a:schemeClr val="bg1"/>
                        </a:solidFill>
                        <a:effectLst/>
                        <a:highlight>
                          <a:srgbClr val="000000"/>
                        </a:highligh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t"/>
                      <a:r>
                        <a:rPr lang="en-CA" sz="1400" u="none" strike="noStrike" dirty="0">
                          <a:effectLst/>
                        </a:rPr>
                        <a:t>criterion</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CA" sz="3800" b="1" u="none" strike="noStrike" dirty="0">
                          <a:solidFill>
                            <a:schemeClr val="bg1"/>
                          </a:solidFill>
                          <a:effectLst/>
                          <a:highlight>
                            <a:srgbClr val="000000"/>
                          </a:highlight>
                        </a:rPr>
                        <a:t>Check list Measure </a:t>
                      </a:r>
                      <a:endParaRPr lang="en-CA" sz="3800" b="1" i="0" u="none" strike="noStrike" dirty="0">
                        <a:solidFill>
                          <a:schemeClr val="bg1"/>
                        </a:solidFill>
                        <a:effectLst/>
                        <a:highlight>
                          <a:srgbClr val="000000"/>
                        </a:highligh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443306912"/>
                  </a:ext>
                </a:extLst>
              </a:tr>
              <a:tr h="327515">
                <a:tc rowSpan="15">
                  <a:txBody>
                    <a:bodyPr/>
                    <a:lstStyle/>
                    <a:p>
                      <a:pPr algn="l" fontAlgn="t"/>
                      <a:r>
                        <a:rPr lang="en-CA" sz="2100" u="none" strike="noStrike" dirty="0">
                          <a:effectLst/>
                        </a:rPr>
                        <a:t>process</a:t>
                      </a:r>
                    </a:p>
                    <a:p>
                      <a:pPr algn="l" fontAlgn="t"/>
                      <a:endParaRPr lang="en-CA" sz="2100" b="0" i="0" u="none" strike="noStrike" dirty="0">
                        <a:solidFill>
                          <a:srgbClr val="000000"/>
                        </a:solidFill>
                        <a:effectLst/>
                        <a:latin typeface="Calibri" panose="020F0502020204030204" pitchFamily="34" charset="0"/>
                      </a:endParaRP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t"/>
                      <a:r>
                        <a:rPr lang="en-CA" sz="2100" u="none" strike="noStrike" dirty="0">
                          <a:effectLst/>
                        </a:rPr>
                        <a:t>Align with values</a:t>
                      </a: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t"/>
                      <a:r>
                        <a:rPr lang="en-CA" sz="2100" u="none" strike="noStrike" dirty="0">
                          <a:effectLst/>
                        </a:rPr>
                        <a:t>reference to UNDRIP</a:t>
                      </a:r>
                      <a:endParaRPr lang="en-CA" sz="2100" b="0" i="0" u="none" strike="noStrike" dirty="0">
                        <a:solidFill>
                          <a:srgbClr val="000000"/>
                        </a:solidFill>
                        <a:effectLst/>
                        <a:latin typeface="Arial" panose="020B060402020202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619508015"/>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Align with values</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reference to FN methods (such as?)</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077754525"/>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Align with values</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a:effectLst/>
                        </a:rPr>
                        <a:t>reference to how FN can use the findings</a:t>
                      </a:r>
                      <a:endParaRPr lang="en-US" sz="2100" b="0" i="0" u="none" strike="noStrike">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798253730"/>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Align with values</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a:effectLst/>
                        </a:rPr>
                        <a:t>show how FN input will be considered in the study</a:t>
                      </a:r>
                      <a:endParaRPr lang="en-US" sz="2100" b="0" i="0" u="none" strike="noStrike">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4182596279"/>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Align with values</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2100" u="none" strike="noStrike" dirty="0">
                          <a:effectLst/>
                        </a:rPr>
                        <a:t>Help researcher see if they are ready  to do First Nations research, no matter what they thought earlier</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753998478"/>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rowSpan="2">
                  <a:txBody>
                    <a:bodyPr/>
                    <a:lstStyle/>
                    <a:p>
                      <a:pPr algn="l" fontAlgn="t"/>
                      <a:r>
                        <a:rPr lang="en-CA" sz="2100" u="none" strike="noStrike" dirty="0">
                          <a:effectLst/>
                        </a:rPr>
                        <a:t>Sovereignty</a:t>
                      </a: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2100" u="none" strike="noStrike">
                          <a:effectLst/>
                        </a:rPr>
                        <a:t>OCAP certification of ALL members? PI only? Participation in land-based, cultural sens training? </a:t>
                      </a:r>
                      <a:endParaRPr lang="en-US" sz="2100" b="0" i="0" u="none" strike="noStrike">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0955661"/>
                  </a:ext>
                </a:extLst>
              </a:tr>
              <a:tr h="65263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Acknowledging sovereignty</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identify specific community involved (or COO for </a:t>
                      </a:r>
                      <a:r>
                        <a:rPr lang="en-US" sz="2100" u="none" strike="noStrike" dirty="0" err="1">
                          <a:effectLst/>
                        </a:rPr>
                        <a:t>provincie</a:t>
                      </a:r>
                      <a:r>
                        <a:rPr lang="en-US" sz="2100" u="none" strike="noStrike" dirty="0">
                          <a:effectLst/>
                        </a:rPr>
                        <a:t>-wide study); demonstrate  support (</a:t>
                      </a:r>
                      <a:r>
                        <a:rPr lang="en-US" sz="2100" u="none" strike="noStrike" dirty="0" err="1">
                          <a:effectLst/>
                        </a:rPr>
                        <a:t>Eg</a:t>
                      </a:r>
                      <a:r>
                        <a:rPr lang="en-US" sz="2100" u="none" strike="noStrike" dirty="0">
                          <a:effectLst/>
                        </a:rPr>
                        <a:t> letter, BCR, participation  on study team); </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2436200"/>
                  </a:ext>
                </a:extLst>
              </a:tr>
              <a:tr h="65263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rowSpan="4">
                  <a:txBody>
                    <a:bodyPr/>
                    <a:lstStyle/>
                    <a:p>
                      <a:pPr algn="l" fontAlgn="t"/>
                      <a:r>
                        <a:rPr lang="en-CA" sz="2100" u="none" strike="noStrike" dirty="0">
                          <a:effectLst/>
                        </a:rPr>
                        <a:t>Building blocks</a:t>
                      </a: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t"/>
                      <a:r>
                        <a:rPr lang="en-US" sz="2100" u="none" strike="noStrike" dirty="0">
                          <a:effectLst/>
                        </a:rPr>
                        <a:t>research question demonstrates FN input (describe process; confirmation from FN re their input into the question and if it question suits them) </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508916090"/>
                  </a:ext>
                </a:extLst>
              </a:tr>
              <a:tr h="32751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Building blocks of research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FN methods included; research team includes someone with expertise in these methods (who??)</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67304359"/>
                  </a:ext>
                </a:extLst>
              </a:tr>
              <a:tr h="65263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Building blocks of research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actions are defined; evidence that community was asked about potential actions and agrees there are useful actions likely to come out of study</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296268443"/>
                  </a:ext>
                </a:extLst>
              </a:tr>
              <a:tr h="32751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Building blocks of research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stated measures of success; community endorsement of the measures</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829452261"/>
                  </a:ext>
                </a:extLst>
              </a:tr>
              <a:tr h="32751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rowSpan="4">
                  <a:txBody>
                    <a:bodyPr/>
                    <a:lstStyle/>
                    <a:p>
                      <a:pPr algn="l" fontAlgn="t"/>
                      <a:r>
                        <a:rPr lang="en-CA" sz="2100" u="none" strike="noStrike" dirty="0">
                          <a:effectLst/>
                        </a:rPr>
                        <a:t>Sharing information </a:t>
                      </a:r>
                    </a:p>
                    <a:p>
                      <a:pPr algn="l" fontAlgn="t"/>
                      <a:endParaRPr lang="en-CA" sz="2100" b="0" i="0" u="none" strike="noStrike" dirty="0">
                        <a:solidFill>
                          <a:srgbClr val="000000"/>
                        </a:solidFill>
                        <a:effectLst/>
                        <a:latin typeface="Arial" panose="020B0604020202020204" pitchFamily="34" charset="0"/>
                      </a:endParaRP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2100" u="none" strike="noStrike" dirty="0">
                          <a:effectLst/>
                        </a:rPr>
                        <a:t>budget allocated for community info dissemination (not just </a:t>
                      </a:r>
                      <a:r>
                        <a:rPr lang="en-US" sz="2100" u="none" strike="noStrike" dirty="0" err="1">
                          <a:effectLst/>
                        </a:rPr>
                        <a:t>acad</a:t>
                      </a:r>
                      <a:r>
                        <a:rPr lang="en-US" sz="2100" u="none" strike="noStrike" dirty="0">
                          <a:effectLst/>
                        </a:rPr>
                        <a:t> papers);</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8928670"/>
                  </a:ext>
                </a:extLst>
              </a:tr>
              <a:tr h="65263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Sharing information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KT activities THROUGHOUT the project (not just at the end); community agrees with plan; specific timeline for sharing</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6276070"/>
                  </a:ext>
                </a:extLst>
              </a:tr>
              <a:tr h="652635">
                <a:tc vMerge="1">
                  <a:txBody>
                    <a:bodyPr/>
                    <a:lstStyle/>
                    <a:p>
                      <a:pPr algn="l" fontAlgn="t"/>
                      <a:r>
                        <a:rPr lang="en-CA" sz="1400" u="none" strike="noStrike">
                          <a:effectLst/>
                        </a:rPr>
                        <a:t>process</a:t>
                      </a:r>
                      <a:endParaRPr lang="en-CA" sz="1400" b="0" i="0" u="none" strike="noStrike">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Sharing information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high-level outline of what will be shared; demonstration of connection between what will be shared and intended actions (See above)</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205857"/>
                  </a:ext>
                </a:extLst>
              </a:tr>
              <a:tr h="327515">
                <a:tc vMerge="1">
                  <a:txBody>
                    <a:bodyPr/>
                    <a:lstStyle/>
                    <a:p>
                      <a:pPr algn="l" fontAlgn="t"/>
                      <a:r>
                        <a:rPr lang="en-CA" sz="1400" u="none" strike="noStrike" dirty="0">
                          <a:effectLst/>
                        </a:rPr>
                        <a:t>process</a:t>
                      </a:r>
                      <a:endParaRPr lang="en-CA" sz="1400" b="0" i="0" u="none" strike="noStrike" dirty="0">
                        <a:solidFill>
                          <a:srgbClr val="000000"/>
                        </a:solidFill>
                        <a:effectLst/>
                        <a:latin typeface="Calibri" panose="020F0502020204030204" pitchFamily="34" charset="0"/>
                      </a:endParaRPr>
                    </a:p>
                  </a:txBody>
                  <a:tcPr marL="2245" marR="2245" marT="2245" marB="0"/>
                </a:tc>
                <a:tc vMerge="1">
                  <a:txBody>
                    <a:bodyPr/>
                    <a:lstStyle/>
                    <a:p>
                      <a:pPr algn="l" fontAlgn="t"/>
                      <a:r>
                        <a:rPr lang="en-CA" sz="1400" u="none" strike="noStrike" dirty="0">
                          <a:effectLst/>
                        </a:rPr>
                        <a:t>Sharing information </a:t>
                      </a:r>
                      <a:endParaRPr lang="en-CA" sz="1400" b="0" i="0" u="none" strike="noStrike" dirty="0">
                        <a:solidFill>
                          <a:srgbClr val="000000"/>
                        </a:solidFill>
                        <a:effectLst/>
                        <a:latin typeface="Arial" panose="020B0604020202020204" pitchFamily="34" charset="0"/>
                      </a:endParaRPr>
                    </a:p>
                  </a:txBody>
                  <a:tcPr marL="2245" marR="2245" marT="2245" marB="0"/>
                </a:tc>
                <a:tc>
                  <a:txBody>
                    <a:bodyPr/>
                    <a:lstStyle/>
                    <a:p>
                      <a:pPr algn="l" fontAlgn="t"/>
                      <a:r>
                        <a:rPr lang="en-US" sz="2100" u="none" strike="noStrike" dirty="0">
                          <a:effectLst/>
                        </a:rPr>
                        <a:t>identify target receptor for info (</a:t>
                      </a:r>
                      <a:r>
                        <a:rPr lang="en-US" sz="2100" u="none" strike="noStrike" dirty="0" err="1">
                          <a:effectLst/>
                        </a:rPr>
                        <a:t>eg</a:t>
                      </a:r>
                      <a:r>
                        <a:rPr lang="en-US" sz="2100" u="none" strike="noStrike" dirty="0">
                          <a:effectLst/>
                        </a:rPr>
                        <a:t> chief? Council?) community agreement to receive info</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3693926"/>
                  </a:ext>
                </a:extLst>
              </a:tr>
            </a:tbl>
          </a:graphicData>
        </a:graphic>
      </p:graphicFrame>
    </p:spTree>
    <p:extLst>
      <p:ext uri="{BB962C8B-B14F-4D97-AF65-F5344CB8AC3E}">
        <p14:creationId xmlns:p14="http://schemas.microsoft.com/office/powerpoint/2010/main" val="196150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B3BBA-3AC2-E4FC-6583-8759FF532118}"/>
              </a:ext>
            </a:extLst>
          </p:cNvPr>
          <p:cNvSpPr>
            <a:spLocks noGrp="1"/>
          </p:cNvSpPr>
          <p:nvPr>
            <p:ph type="title"/>
          </p:nvPr>
        </p:nvSpPr>
        <p:spPr>
          <a:xfrm>
            <a:off x="749300" y="1849783"/>
            <a:ext cx="11506200" cy="369332"/>
          </a:xfrm>
        </p:spPr>
        <p:txBody>
          <a:bodyPr/>
          <a:lstStyle/>
          <a:p>
            <a:r>
              <a:rPr lang="en-CA" dirty="0"/>
              <a:t>Knowledge to Action checklist</a:t>
            </a:r>
          </a:p>
        </p:txBody>
      </p:sp>
      <p:graphicFrame>
        <p:nvGraphicFramePr>
          <p:cNvPr id="5" name="Table 4">
            <a:extLst>
              <a:ext uri="{FF2B5EF4-FFF2-40B4-BE49-F238E27FC236}">
                <a16:creationId xmlns:a16="http://schemas.microsoft.com/office/drawing/2014/main" id="{E90A8869-1704-9BB4-0220-DEFEBB5BEEEB}"/>
              </a:ext>
            </a:extLst>
          </p:cNvPr>
          <p:cNvGraphicFramePr>
            <a:graphicFrameLocks noGrp="1"/>
          </p:cNvGraphicFramePr>
          <p:nvPr/>
        </p:nvGraphicFramePr>
        <p:xfrm>
          <a:off x="230293" y="1500293"/>
          <a:ext cx="12611947" cy="5225870"/>
        </p:xfrm>
        <a:graphic>
          <a:graphicData uri="http://schemas.openxmlformats.org/drawingml/2006/table">
            <a:tbl>
              <a:tblPr>
                <a:tableStyleId>{5C22544A-7EE6-4342-B048-85BDC9FD1C3A}</a:tableStyleId>
              </a:tblPr>
              <a:tblGrid>
                <a:gridCol w="879265">
                  <a:extLst>
                    <a:ext uri="{9D8B030D-6E8A-4147-A177-3AD203B41FA5}">
                      <a16:colId xmlns:a16="http://schemas.microsoft.com/office/drawing/2014/main" val="2233645346"/>
                    </a:ext>
                  </a:extLst>
                </a:gridCol>
                <a:gridCol w="11732682">
                  <a:extLst>
                    <a:ext uri="{9D8B030D-6E8A-4147-A177-3AD203B41FA5}">
                      <a16:colId xmlns:a16="http://schemas.microsoft.com/office/drawing/2014/main" val="744561601"/>
                    </a:ext>
                  </a:extLst>
                </a:gridCol>
              </a:tblGrid>
              <a:tr h="327515">
                <a:tc>
                  <a:txBody>
                    <a:bodyPr/>
                    <a:lstStyle/>
                    <a:p>
                      <a:pPr algn="l" fontAlgn="t"/>
                      <a:endParaRPr lang="en-CA"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CA" sz="2100" b="1" u="none" strike="noStrike" dirty="0">
                          <a:solidFill>
                            <a:schemeClr val="bg1"/>
                          </a:solidFill>
                          <a:effectLst/>
                          <a:highlight>
                            <a:srgbClr val="000000"/>
                          </a:highlight>
                        </a:rPr>
                        <a:t>Check list Measure </a:t>
                      </a:r>
                      <a:endParaRPr lang="en-CA" sz="2100" b="1" i="0" u="none" strike="noStrike" dirty="0">
                        <a:solidFill>
                          <a:schemeClr val="bg1"/>
                        </a:solidFill>
                        <a:effectLst/>
                        <a:highlight>
                          <a:srgbClr val="000000"/>
                        </a:highligh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443306912"/>
                  </a:ext>
                </a:extLst>
              </a:tr>
              <a:tr h="327515">
                <a:tc rowSpan="6">
                  <a:txBody>
                    <a:bodyPr/>
                    <a:lstStyle/>
                    <a:p>
                      <a:pPr algn="l" fontAlgn="t"/>
                      <a:r>
                        <a:rPr lang="en-CA" sz="2100" u="none" strike="noStrike" dirty="0">
                          <a:effectLst/>
                        </a:rPr>
                        <a:t>focus</a:t>
                      </a: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t"/>
                      <a:r>
                        <a:rPr lang="en-US" sz="2100" u="none" strike="noStrike" dirty="0">
                          <a:effectLst/>
                        </a:rPr>
                        <a:t>project specifically references/aligns with a FN research priority topic area</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897534761"/>
                  </a:ext>
                </a:extLst>
              </a:tr>
              <a:tr h="327515">
                <a:tc vMerge="1">
                  <a:txBody>
                    <a:bodyPr/>
                    <a:lstStyle/>
                    <a:p>
                      <a:pPr algn="l" fontAlgn="t"/>
                      <a:r>
                        <a:rPr lang="en-CA" sz="1400" u="none" strike="noStrike" dirty="0">
                          <a:effectLst/>
                        </a:rPr>
                        <a:t>focus</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specific reference to source of info (</a:t>
                      </a:r>
                      <a:r>
                        <a:rPr lang="en-US" sz="2100" u="none" strike="noStrike" dirty="0" err="1">
                          <a:effectLst/>
                        </a:rPr>
                        <a:t>ie</a:t>
                      </a:r>
                      <a:r>
                        <a:rPr lang="en-US" sz="2100" u="none" strike="noStrike" dirty="0">
                          <a:effectLst/>
                        </a:rPr>
                        <a:t> resolution, news item </a:t>
                      </a:r>
                      <a:r>
                        <a:rPr lang="en-US" sz="2100" u="none" strike="noStrike" dirty="0" err="1">
                          <a:effectLst/>
                        </a:rPr>
                        <a:t>etc</a:t>
                      </a:r>
                      <a:r>
                        <a:rPr lang="en-US" sz="2100" u="none" strike="noStrike" dirty="0">
                          <a:effectLst/>
                        </a:rPr>
                        <a:t>) regarding an emerging priority</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699119561"/>
                  </a:ext>
                </a:extLst>
              </a:tr>
              <a:tr h="327515">
                <a:tc vMerge="1">
                  <a:txBody>
                    <a:bodyPr/>
                    <a:lstStyle/>
                    <a:p>
                      <a:pPr algn="l" fontAlgn="t"/>
                      <a:r>
                        <a:rPr lang="en-CA" sz="1400" u="none" strike="noStrike" dirty="0">
                          <a:effectLst/>
                        </a:rPr>
                        <a:t>focus</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reference community request (specific communities or ORC/leadership council for province-wide studies)</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943716169"/>
                  </a:ext>
                </a:extLst>
              </a:tr>
              <a:tr h="652635">
                <a:tc vMerge="1">
                  <a:txBody>
                    <a:bodyPr/>
                    <a:lstStyle/>
                    <a:p>
                      <a:pPr algn="l" fontAlgn="t"/>
                      <a:r>
                        <a:rPr lang="en-CA" sz="1400" u="none" strike="noStrike" dirty="0">
                          <a:effectLst/>
                        </a:rPr>
                        <a:t>focus</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reference how the issue surfaced; confirm it is of interest to COO leadership and/or that it will advance existing work </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861269035"/>
                  </a:ext>
                </a:extLst>
              </a:tr>
              <a:tr h="327515">
                <a:tc vMerge="1">
                  <a:txBody>
                    <a:bodyPr/>
                    <a:lstStyle/>
                    <a:p>
                      <a:pPr algn="l" fontAlgn="t"/>
                      <a:r>
                        <a:rPr lang="en-CA" sz="1400" u="none" strike="noStrike" dirty="0">
                          <a:effectLst/>
                        </a:rPr>
                        <a:t>focus</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study creates opportunity to advance or connect to a specific strategic direction or partnership </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3614177650"/>
                  </a:ext>
                </a:extLst>
              </a:tr>
              <a:tr h="652635">
                <a:tc vMerge="1">
                  <a:txBody>
                    <a:bodyPr/>
                    <a:lstStyle/>
                    <a:p>
                      <a:pPr algn="l" fontAlgn="t"/>
                      <a:r>
                        <a:rPr lang="en-CA" sz="1400" u="none" strike="noStrike" dirty="0">
                          <a:effectLst/>
                        </a:rPr>
                        <a:t>focus</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specific capacity that will be built (</a:t>
                      </a:r>
                      <a:r>
                        <a:rPr lang="en-US" sz="2100" u="none" strike="noStrike" dirty="0" err="1">
                          <a:effectLst/>
                        </a:rPr>
                        <a:t>eg</a:t>
                      </a:r>
                      <a:r>
                        <a:rPr lang="en-US" sz="2100" u="none" strike="noStrike" dirty="0">
                          <a:effectLst/>
                        </a:rPr>
                        <a:t> more staff or funding/training for existing staff, access to more data, higher research profile</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71427828"/>
                  </a:ext>
                </a:extLst>
              </a:tr>
              <a:tr h="652635">
                <a:tc rowSpan="3">
                  <a:txBody>
                    <a:bodyPr/>
                    <a:lstStyle/>
                    <a:p>
                      <a:pPr algn="l" fontAlgn="t"/>
                      <a:r>
                        <a:rPr lang="en-CA" sz="2100" u="none" strike="noStrike" dirty="0">
                          <a:effectLst/>
                        </a:rPr>
                        <a:t>feasibility</a:t>
                      </a:r>
                    </a:p>
                  </a:txBody>
                  <a:tcPr marL="2395" marR="2395" marT="2395"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2100" u="none" strike="noStrike" dirty="0">
                          <a:effectLst/>
                        </a:rPr>
                        <a:t>evidence of external funding OR evidence of budget to pay for the study; funding can be used to advance existing work plan as well the new study</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0377087"/>
                  </a:ext>
                </a:extLst>
              </a:tr>
              <a:tr h="977755">
                <a:tc vMerge="1">
                  <a:txBody>
                    <a:bodyPr/>
                    <a:lstStyle/>
                    <a:p>
                      <a:pPr algn="l" fontAlgn="t"/>
                      <a:r>
                        <a:rPr lang="en-CA" sz="1400" u="none" strike="noStrike" dirty="0">
                          <a:effectLst/>
                        </a:rPr>
                        <a:t>feasibility</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a:effectLst/>
                        </a:rPr>
                        <a:t>existing staff have time to participate; additional staff can be recruited and paid; existing workplans can either tolerate or accommodate the interuptions of the study; the study (at least partially) advances existing work plans </a:t>
                      </a:r>
                      <a:endParaRPr lang="en-US" sz="2100" b="0" i="0" u="none" strike="noStrike">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616320"/>
                  </a:ext>
                </a:extLst>
              </a:tr>
              <a:tr h="652635">
                <a:tc vMerge="1">
                  <a:txBody>
                    <a:bodyPr/>
                    <a:lstStyle/>
                    <a:p>
                      <a:pPr algn="l" fontAlgn="t"/>
                      <a:r>
                        <a:rPr lang="en-CA" sz="1400" u="none" strike="noStrike" dirty="0">
                          <a:effectLst/>
                        </a:rPr>
                        <a:t>feasibility</a:t>
                      </a:r>
                      <a:endParaRPr lang="en-CA" sz="1400" b="0" i="0" u="none" strike="noStrike" dirty="0">
                        <a:solidFill>
                          <a:srgbClr val="000000"/>
                        </a:solidFill>
                        <a:effectLst/>
                        <a:latin typeface="Calibri" panose="020F0502020204030204" pitchFamily="34" charset="0"/>
                      </a:endParaRPr>
                    </a:p>
                  </a:txBody>
                  <a:tcPr marL="2245" marR="2245" marT="2245" marB="0"/>
                </a:tc>
                <a:tc>
                  <a:txBody>
                    <a:bodyPr/>
                    <a:lstStyle/>
                    <a:p>
                      <a:pPr algn="l" fontAlgn="t"/>
                      <a:r>
                        <a:rPr lang="en-US" sz="2100" u="none" strike="noStrike" dirty="0">
                          <a:effectLst/>
                        </a:rPr>
                        <a:t>identify researchers to do the study (could be self-identified -- </a:t>
                      </a:r>
                      <a:r>
                        <a:rPr lang="en-US" sz="2100" u="none" strike="noStrike" dirty="0" err="1">
                          <a:effectLst/>
                        </a:rPr>
                        <a:t>ie</a:t>
                      </a:r>
                      <a:r>
                        <a:rPr lang="en-US" sz="2100" u="none" strike="noStrike" dirty="0">
                          <a:effectLst/>
                        </a:rPr>
                        <a:t> researcher-generated study); completion of research agreement</a:t>
                      </a:r>
                      <a:endParaRPr lang="en-US" sz="2100" b="0" i="0" u="none" strike="noStrike" dirty="0">
                        <a:solidFill>
                          <a:srgbClr val="000000"/>
                        </a:solidFill>
                        <a:effectLst/>
                        <a:latin typeface="Calibri" panose="020F0502020204030204" pitchFamily="34" charset="0"/>
                      </a:endParaRPr>
                    </a:p>
                  </a:txBody>
                  <a:tcPr marL="2395" marR="2395" marT="23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7218834"/>
                  </a:ext>
                </a:extLst>
              </a:tr>
            </a:tbl>
          </a:graphicData>
        </a:graphic>
      </p:graphicFrame>
    </p:spTree>
    <p:extLst>
      <p:ext uri="{BB962C8B-B14F-4D97-AF65-F5344CB8AC3E}">
        <p14:creationId xmlns:p14="http://schemas.microsoft.com/office/powerpoint/2010/main" val="4076010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254000" y="8991600"/>
            <a:ext cx="9906000" cy="164789"/>
          </a:xfrm>
          <a:prstGeom prst="rect">
            <a:avLst/>
          </a:prstGeom>
        </p:spPr>
        <p:txBody>
          <a:bodyPr vert="horz" wrap="square" lIns="0" tIns="3175" rIns="0" bIns="0" rtlCol="0">
            <a:spAutoFit/>
          </a:bodyPr>
          <a:lstStyle/>
          <a:p>
            <a:pPr marL="12700" algn="just">
              <a:lnSpc>
                <a:spcPct val="100000"/>
              </a:lnSpc>
              <a:spcBef>
                <a:spcPts val="25"/>
              </a:spcBef>
            </a:pPr>
            <a:r>
              <a:rPr sz="1050" dirty="0"/>
              <a:t>Association of Iroquois and Allied Indians • Grand Council Treaty #3 •  Nishnawbe Aski Nation • </a:t>
            </a:r>
            <a:r>
              <a:rPr lang="en-US" sz="1050" dirty="0"/>
              <a:t>Anishinabek Nation</a:t>
            </a:r>
            <a:r>
              <a:rPr lang="en-CA" sz="1050" dirty="0"/>
              <a:t> •  Independent and Non-Affiliated First Nations</a:t>
            </a:r>
            <a:endParaRPr sz="1050" dirty="0"/>
          </a:p>
        </p:txBody>
      </p:sp>
      <p:sp>
        <p:nvSpPr>
          <p:cNvPr id="7" name="Rectangle 6"/>
          <p:cNvSpPr/>
          <p:nvPr/>
        </p:nvSpPr>
        <p:spPr>
          <a:xfrm>
            <a:off x="0" y="0"/>
            <a:ext cx="13004800" cy="84582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bject 2"/>
          <p:cNvSpPr txBox="1">
            <a:spLocks noGrp="1"/>
          </p:cNvSpPr>
          <p:nvPr>
            <p:ph type="title"/>
          </p:nvPr>
        </p:nvSpPr>
        <p:spPr>
          <a:xfrm>
            <a:off x="635000" y="1066800"/>
            <a:ext cx="8839200" cy="1120820"/>
          </a:xfrm>
          <a:prstGeom prst="rect">
            <a:avLst/>
          </a:prstGeom>
        </p:spPr>
        <p:txBody>
          <a:bodyPr vert="horz" wrap="square" lIns="0" tIns="12700" rIns="0" bIns="0" rtlCol="0">
            <a:spAutoFit/>
          </a:bodyPr>
          <a:lstStyle/>
          <a:p>
            <a:pPr marL="12700">
              <a:lnSpc>
                <a:spcPct val="100000"/>
              </a:lnSpc>
              <a:spcBef>
                <a:spcPts val="100"/>
              </a:spcBef>
            </a:pPr>
            <a:r>
              <a:rPr lang="en-US" sz="7200" spc="190" dirty="0">
                <a:solidFill>
                  <a:srgbClr val="C10C05"/>
                </a:solidFill>
                <a:latin typeface="Georgia" pitchFamily="18" charset="0"/>
                <a:cs typeface="Arial" pitchFamily="34" charset="0"/>
              </a:rPr>
              <a:t>Chiefs of Ontario</a:t>
            </a:r>
            <a:endParaRPr sz="7200" spc="105" dirty="0">
              <a:solidFill>
                <a:srgbClr val="C10C05"/>
              </a:solidFill>
              <a:latin typeface="Georgia" pitchFamily="18" charset="0"/>
              <a:cs typeface="Arial" pitchFamily="34" charset="0"/>
            </a:endParaRPr>
          </a:p>
        </p:txBody>
      </p:sp>
      <p:pic>
        <p:nvPicPr>
          <p:cNvPr id="9" name="Picture 2" descr="\\COO\FILES\USERS\Genna.Benson\Desktop\How to Comms\Logos\COO_logo_main.png"/>
          <p:cNvPicPr>
            <a:picLocks noChangeAspect="1" noChangeArrowheads="1"/>
          </p:cNvPicPr>
          <p:nvPr/>
        </p:nvPicPr>
        <p:blipFill>
          <a:blip r:embed="rId2" cstate="print"/>
          <a:srcRect/>
          <a:stretch>
            <a:fillRect/>
          </a:stretch>
        </p:blipFill>
        <p:spPr bwMode="auto">
          <a:xfrm>
            <a:off x="9626600" y="914400"/>
            <a:ext cx="2209800" cy="1767840"/>
          </a:xfrm>
          <a:prstGeom prst="rect">
            <a:avLst/>
          </a:prstGeom>
          <a:noFill/>
        </p:spPr>
      </p:pic>
      <p:sp>
        <p:nvSpPr>
          <p:cNvPr id="10" name="object 3"/>
          <p:cNvSpPr txBox="1"/>
          <p:nvPr/>
        </p:nvSpPr>
        <p:spPr>
          <a:xfrm>
            <a:off x="711200" y="2819400"/>
            <a:ext cx="7924800" cy="4279313"/>
          </a:xfrm>
          <a:prstGeom prst="rect">
            <a:avLst/>
          </a:prstGeom>
        </p:spPr>
        <p:txBody>
          <a:bodyPr vert="horz" wrap="square" lIns="0" tIns="12700" rIns="0" bIns="0" rtlCol="0">
            <a:spAutoFit/>
          </a:bodyPr>
          <a:lstStyle/>
          <a:p>
            <a:pPr marL="12700" marR="5080">
              <a:lnSpc>
                <a:spcPct val="107200"/>
              </a:lnSpc>
              <a:spcBef>
                <a:spcPts val="100"/>
              </a:spcBef>
            </a:pPr>
            <a:r>
              <a:rPr lang="en-US" sz="2400" spc="50" dirty="0">
                <a:latin typeface="Georgia" pitchFamily="18" charset="0"/>
                <a:cs typeface="Arial" pitchFamily="34" charset="0"/>
              </a:rPr>
              <a:t>Chiefs of Ontario is an advocacy forum and secretariat for collective decision-making and action for Ontario’s First Nations communities.</a:t>
            </a:r>
          </a:p>
          <a:p>
            <a:pPr marL="12700" marR="5080">
              <a:lnSpc>
                <a:spcPct val="107200"/>
              </a:lnSpc>
              <a:spcBef>
                <a:spcPts val="100"/>
              </a:spcBef>
            </a:pPr>
            <a:endParaRPr lang="en-US" sz="2400" spc="50" dirty="0">
              <a:latin typeface="Georgia" pitchFamily="18" charset="0"/>
              <a:cs typeface="Arial" pitchFamily="34" charset="0"/>
            </a:endParaRPr>
          </a:p>
          <a:p>
            <a:pPr marL="12700" marR="5080">
              <a:lnSpc>
                <a:spcPct val="107200"/>
              </a:lnSpc>
              <a:spcBef>
                <a:spcPts val="100"/>
              </a:spcBef>
            </a:pPr>
            <a:r>
              <a:rPr lang="en-US" sz="2400" spc="50" dirty="0">
                <a:latin typeface="Georgia" pitchFamily="18" charset="0"/>
                <a:cs typeface="Arial" pitchFamily="34" charset="0"/>
              </a:rPr>
              <a:t>Keeping in mind the wisdom of our Elders, and the future for our youth, we continue to create the path forward in building our Nations as strong, healthy Peoples respectful of ourselves, each other, and all of creation.</a:t>
            </a:r>
          </a:p>
          <a:p>
            <a:pPr marL="12700" marR="5080">
              <a:lnSpc>
                <a:spcPct val="107200"/>
              </a:lnSpc>
              <a:spcBef>
                <a:spcPts val="100"/>
              </a:spcBef>
            </a:pPr>
            <a:endParaRPr lang="en-US" sz="2000" spc="50" dirty="0">
              <a:latin typeface="Arial" pitchFamily="34" charset="0"/>
              <a:cs typeface="Arial" pitchFamily="34" charset="0"/>
            </a:endParaRPr>
          </a:p>
          <a:p>
            <a:pPr marL="12700" marR="5080">
              <a:lnSpc>
                <a:spcPct val="107200"/>
              </a:lnSpc>
              <a:spcBef>
                <a:spcPts val="100"/>
              </a:spcBef>
            </a:pPr>
            <a:endParaRPr sz="20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60DF-BDA3-94E0-E657-52D44420C321}"/>
              </a:ext>
            </a:extLst>
          </p:cNvPr>
          <p:cNvSpPr>
            <a:spLocks noGrp="1"/>
          </p:cNvSpPr>
          <p:nvPr>
            <p:ph type="title"/>
          </p:nvPr>
        </p:nvSpPr>
        <p:spPr>
          <a:xfrm>
            <a:off x="731520" y="990600"/>
            <a:ext cx="12273280" cy="722185"/>
          </a:xfrm>
        </p:spPr>
        <p:txBody>
          <a:bodyPr/>
          <a:lstStyle/>
          <a:p>
            <a:r>
              <a:rPr lang="en-CA" sz="4693" dirty="0">
                <a:latin typeface="Calibri" panose="020F0502020204030204" pitchFamily="34" charset="0"/>
                <a:ea typeface="Arial" panose="020B0604020202020204" pitchFamily="34" charset="0"/>
                <a:cs typeface="Calibri" panose="020F0502020204030204" pitchFamily="34" charset="0"/>
              </a:rPr>
              <a:t>Next steps</a:t>
            </a:r>
            <a:endParaRPr lang="en-CA" dirty="0"/>
          </a:p>
        </p:txBody>
      </p:sp>
      <p:sp>
        <p:nvSpPr>
          <p:cNvPr id="3" name="Content Placeholder 2">
            <a:extLst>
              <a:ext uri="{FF2B5EF4-FFF2-40B4-BE49-F238E27FC236}">
                <a16:creationId xmlns:a16="http://schemas.microsoft.com/office/drawing/2014/main" id="{82ABCDC7-42AD-FB49-F01A-566C082727D2}"/>
              </a:ext>
            </a:extLst>
          </p:cNvPr>
          <p:cNvSpPr>
            <a:spLocks noGrp="1"/>
          </p:cNvSpPr>
          <p:nvPr>
            <p:ph idx="1"/>
          </p:nvPr>
        </p:nvSpPr>
        <p:spPr>
          <a:xfrm>
            <a:off x="731520" y="2057400"/>
            <a:ext cx="12273280" cy="4947508"/>
          </a:xfrm>
        </p:spPr>
        <p:txBody>
          <a:bodyPr/>
          <a:lstStyle/>
          <a:p>
            <a:pPr>
              <a:spcBef>
                <a:spcPts val="1280"/>
              </a:spcBef>
              <a:spcAft>
                <a:spcPts val="1280"/>
              </a:spcAft>
            </a:pPr>
            <a:r>
              <a:rPr lang="en-CA" sz="3200" dirty="0">
                <a:latin typeface="Calibri" panose="020F0502020204030204" pitchFamily="34" charset="0"/>
                <a:ea typeface="Arial" panose="020B0604020202020204" pitchFamily="34" charset="0"/>
                <a:cs typeface="Calibri" panose="020F0502020204030204" pitchFamily="34" charset="0"/>
              </a:rPr>
              <a:t>Share the framework with potential research partners</a:t>
            </a:r>
          </a:p>
          <a:p>
            <a:pPr>
              <a:spcBef>
                <a:spcPts val="1280"/>
              </a:spcBef>
              <a:spcAft>
                <a:spcPts val="1280"/>
              </a:spcAft>
            </a:pPr>
            <a:r>
              <a:rPr lang="en-CA" sz="3200" dirty="0">
                <a:latin typeface="Calibri" panose="020F0502020204030204" pitchFamily="34" charset="0"/>
                <a:ea typeface="Arial" panose="020B0604020202020204" pitchFamily="34" charset="0"/>
                <a:cs typeface="Calibri" panose="020F0502020204030204" pitchFamily="34" charset="0"/>
              </a:rPr>
              <a:t>Use the checklist on projects that are proposed to you. </a:t>
            </a:r>
          </a:p>
          <a:p>
            <a:pPr>
              <a:spcBef>
                <a:spcPts val="1280"/>
              </a:spcBef>
              <a:spcAft>
                <a:spcPts val="1280"/>
              </a:spcAft>
            </a:pPr>
            <a:r>
              <a:rPr lang="en-CA" sz="3200" dirty="0">
                <a:latin typeface="Calibri" panose="020F0502020204030204" pitchFamily="34" charset="0"/>
                <a:ea typeface="Arial" panose="020B0604020202020204" pitchFamily="34" charset="0"/>
                <a:cs typeface="Calibri" panose="020F0502020204030204" pitchFamily="34" charset="0"/>
              </a:rPr>
              <a:t>Share your stories.  </a:t>
            </a:r>
          </a:p>
          <a:p>
            <a:pPr lvl="1">
              <a:spcBef>
                <a:spcPts val="1280"/>
              </a:spcBef>
              <a:spcAft>
                <a:spcPts val="1280"/>
              </a:spcAft>
            </a:pPr>
            <a:r>
              <a:rPr lang="en-CA" sz="3200" dirty="0">
                <a:latin typeface="Calibri" panose="020F0502020204030204" pitchFamily="34" charset="0"/>
                <a:ea typeface="Arial" panose="020B0604020202020204" pitchFamily="34" charset="0"/>
                <a:cs typeface="Calibri" panose="020F0502020204030204" pitchFamily="34" charset="0"/>
              </a:rPr>
              <a:t>M</a:t>
            </a:r>
            <a:r>
              <a:rPr lang="en-CA" sz="3200" dirty="0">
                <a:effectLst/>
                <a:latin typeface="Calibri" panose="020F0502020204030204" pitchFamily="34" charset="0"/>
                <a:ea typeface="Arial" panose="020B0604020202020204" pitchFamily="34" charset="0"/>
                <a:cs typeface="Calibri" panose="020F0502020204030204" pitchFamily="34" charset="0"/>
              </a:rPr>
              <a:t>ore examples of effective (or not) First Nations research that has led to action are needed to make it more useful.</a:t>
            </a:r>
          </a:p>
          <a:p>
            <a:pPr>
              <a:spcBef>
                <a:spcPts val="1280"/>
              </a:spcBef>
              <a:spcAft>
                <a:spcPts val="1280"/>
              </a:spcAft>
            </a:pPr>
            <a:endParaRPr lang="en-CA" sz="3200" dirty="0">
              <a:latin typeface="Calibri" panose="020F0502020204030204" pitchFamily="34" charset="0"/>
              <a:ea typeface="Arial" panose="020B0604020202020204" pitchFamily="34" charset="0"/>
              <a:cs typeface="Calibri" panose="020F0502020204030204" pitchFamily="34" charset="0"/>
            </a:endParaRPr>
          </a:p>
          <a:p>
            <a:endParaRPr lang="en-CA" sz="3200" dirty="0"/>
          </a:p>
        </p:txBody>
      </p:sp>
    </p:spTree>
    <p:extLst>
      <p:ext uri="{BB962C8B-B14F-4D97-AF65-F5344CB8AC3E}">
        <p14:creationId xmlns:p14="http://schemas.microsoft.com/office/powerpoint/2010/main" val="307079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8829B6E-470D-0C9D-6F04-068A60405E7C}"/>
              </a:ext>
            </a:extLst>
          </p:cNvPr>
          <p:cNvSpPr txBox="1">
            <a:spLocks/>
          </p:cNvSpPr>
          <p:nvPr/>
        </p:nvSpPr>
        <p:spPr>
          <a:xfrm>
            <a:off x="749300" y="2133600"/>
            <a:ext cx="11506200" cy="615553"/>
          </a:xfrm>
          <a:prstGeom prst="rect">
            <a:avLst/>
          </a:prstGeom>
        </p:spPr>
        <p:txBody>
          <a:bodyPr wrap="square" lIns="0" tIns="0" rIns="0" bIns="0">
            <a:spAutoFit/>
          </a:bodyPr>
          <a:lstStyle>
            <a:lvl1pPr>
              <a:defRPr sz="2400" b="1" i="0">
                <a:solidFill>
                  <a:srgbClr val="AB251F"/>
                </a:solidFill>
                <a:latin typeface="Palatino Linotype"/>
                <a:ea typeface="+mj-ea"/>
                <a:cs typeface="Palatino Linotype"/>
              </a:defRPr>
            </a:lvl1pPr>
          </a:lstStyle>
          <a:p>
            <a:r>
              <a:rPr lang="en-CA" sz="4000" kern="0" dirty="0"/>
              <a:t>For more information </a:t>
            </a:r>
          </a:p>
        </p:txBody>
      </p:sp>
      <p:sp>
        <p:nvSpPr>
          <p:cNvPr id="5" name="Content Placeholder 2">
            <a:extLst>
              <a:ext uri="{FF2B5EF4-FFF2-40B4-BE49-F238E27FC236}">
                <a16:creationId xmlns:a16="http://schemas.microsoft.com/office/drawing/2014/main" id="{0E3CBF43-A976-1C55-E5A8-983D0049C33B}"/>
              </a:ext>
            </a:extLst>
          </p:cNvPr>
          <p:cNvSpPr txBox="1">
            <a:spLocks/>
          </p:cNvSpPr>
          <p:nvPr/>
        </p:nvSpPr>
        <p:spPr>
          <a:xfrm>
            <a:off x="749300" y="2645359"/>
            <a:ext cx="11506200" cy="1231106"/>
          </a:xfrm>
          <a:prstGeom prst="rect">
            <a:avLst/>
          </a:prstGeom>
        </p:spPr>
        <p:txBody>
          <a:bodyPr wrap="square" lIns="0" tIns="0" rIns="0" bIns="0">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CA" sz="4000" kern="0"/>
              <a:t>Dr Carol Mulder, Chiefs of Ontario </a:t>
            </a:r>
            <a:r>
              <a:rPr lang="en-CA" sz="4000" kern="0">
                <a:hlinkClick r:id="rId2"/>
              </a:rPr>
              <a:t>carol.mulder@coo.org</a:t>
            </a:r>
            <a:r>
              <a:rPr lang="en-CA" sz="4000" kern="0"/>
              <a:t> </a:t>
            </a:r>
            <a:endParaRPr lang="en-CA" sz="4000" kern="0" dirty="0"/>
          </a:p>
        </p:txBody>
      </p:sp>
    </p:spTree>
    <p:extLst>
      <p:ext uri="{BB962C8B-B14F-4D97-AF65-F5344CB8AC3E}">
        <p14:creationId xmlns:p14="http://schemas.microsoft.com/office/powerpoint/2010/main" val="33448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7D356-AD1B-2CD4-540B-389FA710C74A}"/>
              </a:ext>
            </a:extLst>
          </p:cNvPr>
          <p:cNvSpPr>
            <a:spLocks noGrp="1"/>
          </p:cNvSpPr>
          <p:nvPr>
            <p:ph type="title"/>
          </p:nvPr>
        </p:nvSpPr>
        <p:spPr>
          <a:xfrm>
            <a:off x="749300" y="1447800"/>
            <a:ext cx="11506200" cy="677108"/>
          </a:xfrm>
        </p:spPr>
        <p:txBody>
          <a:bodyPr/>
          <a:lstStyle/>
          <a:p>
            <a:r>
              <a:rPr lang="en-CA" sz="4400" dirty="0"/>
              <a:t>Overview</a:t>
            </a:r>
          </a:p>
        </p:txBody>
      </p:sp>
      <p:sp>
        <p:nvSpPr>
          <p:cNvPr id="3" name="Content Placeholder 2">
            <a:extLst>
              <a:ext uri="{FF2B5EF4-FFF2-40B4-BE49-F238E27FC236}">
                <a16:creationId xmlns:a16="http://schemas.microsoft.com/office/drawing/2014/main" id="{A0A66471-C16C-CED2-E3AF-EA9DBA850683}"/>
              </a:ext>
            </a:extLst>
          </p:cNvPr>
          <p:cNvSpPr>
            <a:spLocks noGrp="1"/>
          </p:cNvSpPr>
          <p:nvPr>
            <p:ph idx="1"/>
          </p:nvPr>
        </p:nvSpPr>
        <p:spPr/>
        <p:txBody>
          <a:bodyPr>
            <a:noAutofit/>
          </a:bodyPr>
          <a:lstStyle/>
          <a:p>
            <a:r>
              <a:rPr lang="en-CA" sz="4400" dirty="0"/>
              <a:t>Background</a:t>
            </a:r>
          </a:p>
          <a:p>
            <a:r>
              <a:rPr lang="en-CA" sz="4400" dirty="0"/>
              <a:t>Goal of the framework</a:t>
            </a:r>
          </a:p>
          <a:p>
            <a:r>
              <a:rPr lang="en-CA" sz="4400" dirty="0"/>
              <a:t>Components of the Framework</a:t>
            </a:r>
          </a:p>
          <a:p>
            <a:pPr lvl="1"/>
            <a:r>
              <a:rPr lang="en-CA" sz="4400" dirty="0"/>
              <a:t>Aligning with First Nations values</a:t>
            </a:r>
          </a:p>
          <a:p>
            <a:pPr lvl="1"/>
            <a:r>
              <a:rPr lang="en-CA" sz="4400" dirty="0">
                <a:effectLst/>
                <a:latin typeface="Calibri" panose="020F0502020204030204" pitchFamily="34" charset="0"/>
                <a:ea typeface="Arial" panose="020B0604020202020204" pitchFamily="34" charset="0"/>
              </a:rPr>
              <a:t>Acknowledging sovereignty</a:t>
            </a:r>
          </a:p>
          <a:p>
            <a:pPr lvl="1"/>
            <a:r>
              <a:rPr lang="en-CA" sz="4400" dirty="0">
                <a:effectLst/>
                <a:latin typeface="Calibri" panose="020F0502020204030204" pitchFamily="34" charset="0"/>
                <a:ea typeface="Times New Roman" panose="02020603050405020304" pitchFamily="18" charset="0"/>
              </a:rPr>
              <a:t>Building blocks of research</a:t>
            </a:r>
          </a:p>
          <a:p>
            <a:pPr lvl="1"/>
            <a:r>
              <a:rPr lang="en-US" sz="4400" dirty="0">
                <a:effectLst/>
                <a:latin typeface="Calibri" panose="020F0502020204030204" pitchFamily="34" charset="0"/>
                <a:ea typeface="Calibri" panose="020F0502020204030204" pitchFamily="34" charset="0"/>
              </a:rPr>
              <a:t>Sharing research knowledge </a:t>
            </a:r>
          </a:p>
          <a:p>
            <a:r>
              <a:rPr lang="en-US" sz="4400" dirty="0">
                <a:latin typeface="Calibri" panose="020F0502020204030204" pitchFamily="34" charset="0"/>
                <a:ea typeface="Calibri" panose="020F0502020204030204" pitchFamily="34" charset="0"/>
              </a:rPr>
              <a:t>Check list</a:t>
            </a:r>
          </a:p>
          <a:p>
            <a:r>
              <a:rPr lang="en-US" sz="4400" dirty="0">
                <a:latin typeface="Calibri" panose="020F0502020204030204" pitchFamily="34" charset="0"/>
                <a:ea typeface="Calibri" panose="020F0502020204030204" pitchFamily="34" charset="0"/>
              </a:rPr>
              <a:t>Next steps</a:t>
            </a:r>
            <a:endParaRPr lang="en-CA" sz="4400" dirty="0">
              <a:latin typeface="Times New Roman" panose="02020603050405020304" pitchFamily="18" charset="0"/>
              <a:ea typeface="Times New Roman" panose="02020603050405020304" pitchFamily="18" charset="0"/>
            </a:endParaRPr>
          </a:p>
          <a:p>
            <a:endParaRPr lang="en-CA" sz="4400" dirty="0"/>
          </a:p>
          <a:p>
            <a:endParaRPr lang="en-CA" sz="4400" dirty="0"/>
          </a:p>
          <a:p>
            <a:endParaRPr lang="en-CA" sz="4400" dirty="0"/>
          </a:p>
        </p:txBody>
      </p:sp>
    </p:spTree>
    <p:extLst>
      <p:ext uri="{BB962C8B-B14F-4D97-AF65-F5344CB8AC3E}">
        <p14:creationId xmlns:p14="http://schemas.microsoft.com/office/powerpoint/2010/main" val="29107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1701-30A7-7C9D-7260-437460B2D772}"/>
              </a:ext>
            </a:extLst>
          </p:cNvPr>
          <p:cNvSpPr>
            <a:spLocks noGrp="1"/>
          </p:cNvSpPr>
          <p:nvPr>
            <p:ph type="title"/>
          </p:nvPr>
        </p:nvSpPr>
        <p:spPr>
          <a:xfrm>
            <a:off x="769384" y="1371600"/>
            <a:ext cx="11506200" cy="677108"/>
          </a:xfrm>
        </p:spPr>
        <p:txBody>
          <a:bodyPr/>
          <a:lstStyle/>
          <a:p>
            <a:r>
              <a:rPr lang="en-CA" sz="4400" dirty="0"/>
              <a:t>Background</a:t>
            </a:r>
          </a:p>
        </p:txBody>
      </p:sp>
      <p:sp>
        <p:nvSpPr>
          <p:cNvPr id="3" name="Content Placeholder 2">
            <a:extLst>
              <a:ext uri="{FF2B5EF4-FFF2-40B4-BE49-F238E27FC236}">
                <a16:creationId xmlns:a16="http://schemas.microsoft.com/office/drawing/2014/main" id="{B4BD25FB-F669-907E-5134-7862089251AF}"/>
              </a:ext>
            </a:extLst>
          </p:cNvPr>
          <p:cNvSpPr>
            <a:spLocks noGrp="1"/>
          </p:cNvSpPr>
          <p:nvPr>
            <p:ph idx="1"/>
          </p:nvPr>
        </p:nvSpPr>
        <p:spPr/>
        <p:txBody>
          <a:bodyPr>
            <a:noAutofit/>
          </a:bodyPr>
          <a:lstStyle/>
          <a:p>
            <a:pPr>
              <a:spcBef>
                <a:spcPts val="640"/>
              </a:spcBef>
              <a:spcAft>
                <a:spcPts val="640"/>
              </a:spcAft>
            </a:pPr>
            <a:r>
              <a:rPr lang="en-CA" sz="4400" dirty="0">
                <a:latin typeface="Calibri" panose="020F0502020204030204" pitchFamily="34" charset="0"/>
                <a:ea typeface="Arial" panose="020B0604020202020204" pitchFamily="34" charset="0"/>
                <a:cs typeface="Calibri" panose="020F0502020204030204" pitchFamily="34" charset="0"/>
              </a:rPr>
              <a:t>First Nations research is intended to solve problems the community is facing. </a:t>
            </a:r>
          </a:p>
          <a:p>
            <a:pPr>
              <a:spcBef>
                <a:spcPts val="640"/>
              </a:spcBef>
              <a:spcAft>
                <a:spcPts val="640"/>
              </a:spcAft>
            </a:pPr>
            <a:r>
              <a:rPr lang="en-CA" sz="4400" dirty="0">
                <a:latin typeface="Calibri" panose="020F0502020204030204" pitchFamily="34" charset="0"/>
                <a:ea typeface="Arial" panose="020B0604020202020204" pitchFamily="34" charset="0"/>
                <a:cs typeface="Calibri" panose="020F0502020204030204" pitchFamily="34" charset="0"/>
              </a:rPr>
              <a:t>There has long been a gap between research knowledge and how and when it is used. </a:t>
            </a:r>
          </a:p>
          <a:p>
            <a:pPr>
              <a:spcBef>
                <a:spcPts val="640"/>
              </a:spcBef>
              <a:spcAft>
                <a:spcPts val="640"/>
              </a:spcAft>
            </a:pPr>
            <a:r>
              <a:rPr lang="en-CA" sz="4400" dirty="0">
                <a:latin typeface="Calibri" panose="020F0502020204030204" pitchFamily="34" charset="0"/>
                <a:ea typeface="Arial" panose="020B0604020202020204" pitchFamily="34" charset="0"/>
                <a:cs typeface="Calibri" panose="020F0502020204030204" pitchFamily="34" charset="0"/>
              </a:rPr>
              <a:t>Many have tried to address this gap</a:t>
            </a:r>
          </a:p>
          <a:p>
            <a:pPr>
              <a:spcBef>
                <a:spcPts val="640"/>
              </a:spcBef>
              <a:spcAft>
                <a:spcPts val="640"/>
              </a:spcAft>
            </a:pPr>
            <a:r>
              <a:rPr lang="en-CA" sz="4400" i="1" dirty="0">
                <a:latin typeface="Calibri" panose="020F0502020204030204" pitchFamily="34" charset="0"/>
                <a:ea typeface="Arial" panose="020B0604020202020204" pitchFamily="34" charset="0"/>
                <a:cs typeface="Calibri" panose="020F0502020204030204" pitchFamily="34" charset="0"/>
              </a:rPr>
              <a:t>Example: “Knowledge to Action” framework, Registered Nurses Association of Ontario</a:t>
            </a:r>
          </a:p>
          <a:p>
            <a:pPr>
              <a:spcBef>
                <a:spcPts val="640"/>
              </a:spcBef>
              <a:spcAft>
                <a:spcPts val="640"/>
              </a:spcAft>
            </a:pPr>
            <a:endParaRPr lang="en-CA" sz="4400" dirty="0">
              <a:latin typeface="Calibri" panose="020F0502020204030204" pitchFamily="34" charset="0"/>
              <a:ea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69390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7CEA-8B87-9DD7-C27B-63A9702E71E3}"/>
              </a:ext>
            </a:extLst>
          </p:cNvPr>
          <p:cNvSpPr>
            <a:spLocks noGrp="1"/>
          </p:cNvSpPr>
          <p:nvPr>
            <p:ph type="title"/>
          </p:nvPr>
        </p:nvSpPr>
        <p:spPr>
          <a:xfrm>
            <a:off x="749300" y="228600"/>
            <a:ext cx="11506200" cy="677108"/>
          </a:xfrm>
        </p:spPr>
        <p:txBody>
          <a:bodyPr/>
          <a:lstStyle/>
          <a:p>
            <a:r>
              <a:rPr lang="en-CA" sz="4400" dirty="0"/>
              <a:t>Goal of the First Nations K2A framework</a:t>
            </a:r>
          </a:p>
        </p:txBody>
      </p:sp>
      <p:sp>
        <p:nvSpPr>
          <p:cNvPr id="3" name="Content Placeholder 2">
            <a:extLst>
              <a:ext uri="{FF2B5EF4-FFF2-40B4-BE49-F238E27FC236}">
                <a16:creationId xmlns:a16="http://schemas.microsoft.com/office/drawing/2014/main" id="{3978E071-098C-DCB8-8D10-6B15EE754CDF}"/>
              </a:ext>
            </a:extLst>
          </p:cNvPr>
          <p:cNvSpPr>
            <a:spLocks noGrp="1"/>
          </p:cNvSpPr>
          <p:nvPr>
            <p:ph idx="1"/>
          </p:nvPr>
        </p:nvSpPr>
        <p:spPr>
          <a:xfrm>
            <a:off x="749300" y="1466215"/>
            <a:ext cx="11849100" cy="3410585"/>
          </a:xfrm>
        </p:spPr>
        <p:txBody>
          <a:bodyPr>
            <a:noAutofit/>
          </a:bodyPr>
          <a:lstStyle/>
          <a:p>
            <a:pPr>
              <a:spcBef>
                <a:spcPts val="1280"/>
              </a:spcBef>
              <a:spcAft>
                <a:spcPts val="1280"/>
              </a:spcAft>
            </a:pPr>
            <a:r>
              <a:rPr lang="en-CA" sz="4000" dirty="0">
                <a:latin typeface="Calibri" panose="020F0502020204030204" pitchFamily="34" charset="0"/>
                <a:ea typeface="Arial" panose="020B0604020202020204" pitchFamily="34" charset="0"/>
                <a:cs typeface="Calibri" panose="020F0502020204030204" pitchFamily="34" charset="0"/>
              </a:rPr>
              <a:t>Increase chance that First Nations research will lead to action. </a:t>
            </a:r>
          </a:p>
          <a:p>
            <a:pPr lvl="1"/>
            <a:r>
              <a:rPr lang="en-CA" sz="4000" i="1" dirty="0">
                <a:latin typeface="Calibri" panose="020F0502020204030204" pitchFamily="34" charset="0"/>
                <a:ea typeface="Arial" panose="020B0604020202020204" pitchFamily="34" charset="0"/>
                <a:cs typeface="Calibri" panose="020F0502020204030204" pitchFamily="34" charset="0"/>
              </a:rPr>
              <a:t>The framework does not focus on how to take action. That is up to your community </a:t>
            </a:r>
          </a:p>
          <a:p>
            <a:r>
              <a:rPr lang="en-CA" sz="4000" dirty="0"/>
              <a:t>Guide researchers looking to work with a community</a:t>
            </a:r>
          </a:p>
          <a:p>
            <a:pPr lvl="1"/>
            <a:r>
              <a:rPr lang="en-CA" sz="4000" i="1" dirty="0"/>
              <a:t>Includes First Nations researchers or community groups </a:t>
            </a:r>
          </a:p>
          <a:p>
            <a:r>
              <a:rPr lang="en-CA" sz="4000" dirty="0"/>
              <a:t>Guide communities considering working with a researcher </a:t>
            </a:r>
          </a:p>
        </p:txBody>
      </p:sp>
    </p:spTree>
    <p:extLst>
      <p:ext uri="{BB962C8B-B14F-4D97-AF65-F5344CB8AC3E}">
        <p14:creationId xmlns:p14="http://schemas.microsoft.com/office/powerpoint/2010/main" val="3228813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7CEA-8B87-9DD7-C27B-63A9702E71E3}"/>
              </a:ext>
            </a:extLst>
          </p:cNvPr>
          <p:cNvSpPr>
            <a:spLocks noGrp="1"/>
          </p:cNvSpPr>
          <p:nvPr>
            <p:ph type="title"/>
          </p:nvPr>
        </p:nvSpPr>
        <p:spPr>
          <a:xfrm>
            <a:off x="749300" y="228600"/>
            <a:ext cx="11506200" cy="677108"/>
          </a:xfrm>
        </p:spPr>
        <p:txBody>
          <a:bodyPr/>
          <a:lstStyle/>
          <a:p>
            <a:r>
              <a:rPr lang="en-CA" sz="4400" dirty="0"/>
              <a:t>Development </a:t>
            </a:r>
          </a:p>
        </p:txBody>
      </p:sp>
      <p:sp>
        <p:nvSpPr>
          <p:cNvPr id="3" name="Content Placeholder 2">
            <a:extLst>
              <a:ext uri="{FF2B5EF4-FFF2-40B4-BE49-F238E27FC236}">
                <a16:creationId xmlns:a16="http://schemas.microsoft.com/office/drawing/2014/main" id="{3978E071-098C-DCB8-8D10-6B15EE754CDF}"/>
              </a:ext>
            </a:extLst>
          </p:cNvPr>
          <p:cNvSpPr>
            <a:spLocks noGrp="1"/>
          </p:cNvSpPr>
          <p:nvPr>
            <p:ph idx="1"/>
          </p:nvPr>
        </p:nvSpPr>
        <p:spPr>
          <a:xfrm>
            <a:off x="749300" y="1466215"/>
            <a:ext cx="11849100" cy="3410585"/>
          </a:xfrm>
        </p:spPr>
        <p:txBody>
          <a:bodyPr>
            <a:noAutofit/>
          </a:bodyPr>
          <a:lstStyle/>
          <a:p>
            <a:pPr marL="571500" indent="-571500">
              <a:buFont typeface="Arial" panose="020B0604020202020204" pitchFamily="34" charset="0"/>
              <a:buChar char="•"/>
            </a:pPr>
            <a:r>
              <a:rPr lang="en-CA" sz="4000" dirty="0"/>
              <a:t>Arose from “</a:t>
            </a:r>
            <a:r>
              <a:rPr lang="en-US" sz="4000" dirty="0"/>
              <a:t>Ontario First Nations Aging Study: from data to impact” </a:t>
            </a:r>
          </a:p>
          <a:p>
            <a:pPr marL="1028700" lvl="1" indent="-571500">
              <a:buFont typeface="Arial" panose="020B0604020202020204" pitchFamily="34" charset="0"/>
              <a:buChar char="•"/>
            </a:pPr>
            <a:r>
              <a:rPr lang="en-CA" sz="4000" dirty="0"/>
              <a:t>Funded by OSSU-SPOR unit</a:t>
            </a:r>
          </a:p>
          <a:p>
            <a:pPr marL="1028700" lvl="1" indent="-571500">
              <a:buFont typeface="Arial" panose="020B0604020202020204" pitchFamily="34" charset="0"/>
              <a:buChar char="•"/>
            </a:pPr>
            <a:r>
              <a:rPr lang="en-CA" sz="4000" dirty="0"/>
              <a:t>Guided by members of the First Nations advisory team from the First Nations Aging Study</a:t>
            </a:r>
          </a:p>
          <a:p>
            <a:pPr marL="571500" indent="-571500">
              <a:buFont typeface="Arial" panose="020B0604020202020204" pitchFamily="34" charset="0"/>
              <a:buChar char="•"/>
            </a:pPr>
            <a:r>
              <a:rPr lang="en-CA" sz="4000" dirty="0"/>
              <a:t>Emerged from discussions about what it would take for First Nations research to have more impact </a:t>
            </a:r>
          </a:p>
          <a:p>
            <a:pPr marL="571500" indent="-571500">
              <a:buFont typeface="Arial" panose="020B0604020202020204" pitchFamily="34" charset="0"/>
              <a:buChar char="•"/>
            </a:pPr>
            <a:r>
              <a:rPr lang="en-CA" sz="4000" dirty="0"/>
              <a:t>Reviewed and endorsed by Data Governance Committee for use in</a:t>
            </a:r>
          </a:p>
          <a:p>
            <a:pPr marL="1028700" lvl="1" indent="-571500">
              <a:buFont typeface="Arial" panose="020B0604020202020204" pitchFamily="34" charset="0"/>
              <a:buChar char="•"/>
            </a:pPr>
            <a:r>
              <a:rPr lang="en-CA" sz="4000" dirty="0"/>
              <a:t>Educating researchers looking for DGC approval</a:t>
            </a:r>
          </a:p>
          <a:p>
            <a:pPr marL="1028700" lvl="1" indent="-571500">
              <a:buFont typeface="Arial" panose="020B0604020202020204" pitchFamily="34" charset="0"/>
              <a:buChar char="•"/>
            </a:pPr>
            <a:r>
              <a:rPr lang="en-CA" sz="4000" dirty="0"/>
              <a:t>Assessing projects seeking DGC approval </a:t>
            </a:r>
          </a:p>
          <a:p>
            <a:pPr marL="1028700" lvl="1" indent="-571500">
              <a:buFont typeface="Arial" panose="020B0604020202020204" pitchFamily="34" charset="0"/>
              <a:buChar char="•"/>
            </a:pPr>
            <a:endParaRPr lang="en-CA" sz="4000" dirty="0"/>
          </a:p>
        </p:txBody>
      </p:sp>
    </p:spTree>
    <p:extLst>
      <p:ext uri="{BB962C8B-B14F-4D97-AF65-F5344CB8AC3E}">
        <p14:creationId xmlns:p14="http://schemas.microsoft.com/office/powerpoint/2010/main" val="336826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26A2-2647-F8CE-66BE-E6E90C7B23C9}"/>
              </a:ext>
            </a:extLst>
          </p:cNvPr>
          <p:cNvSpPr>
            <a:spLocks noGrp="1"/>
          </p:cNvSpPr>
          <p:nvPr>
            <p:ph type="title"/>
          </p:nvPr>
        </p:nvSpPr>
        <p:spPr>
          <a:xfrm>
            <a:off x="731520" y="502591"/>
            <a:ext cx="12273280" cy="722185"/>
          </a:xfrm>
        </p:spPr>
        <p:txBody>
          <a:bodyPr/>
          <a:lstStyle/>
          <a:p>
            <a:r>
              <a:rPr lang="en-CA" sz="4693" dirty="0">
                <a:latin typeface="Calibri" panose="020F0502020204030204" pitchFamily="34" charset="0"/>
                <a:ea typeface="Times New Roman" panose="02020603050405020304" pitchFamily="18" charset="0"/>
              </a:rPr>
              <a:t>Align with First Nations Values</a:t>
            </a:r>
            <a:endParaRPr lang="en-CA" dirty="0"/>
          </a:p>
        </p:txBody>
      </p:sp>
      <p:sp>
        <p:nvSpPr>
          <p:cNvPr id="3" name="Content Placeholder 2">
            <a:extLst>
              <a:ext uri="{FF2B5EF4-FFF2-40B4-BE49-F238E27FC236}">
                <a16:creationId xmlns:a16="http://schemas.microsoft.com/office/drawing/2014/main" id="{E16F11EE-18FB-B298-99ED-4C2141AA8C4C}"/>
              </a:ext>
            </a:extLst>
          </p:cNvPr>
          <p:cNvSpPr>
            <a:spLocks noGrp="1"/>
          </p:cNvSpPr>
          <p:nvPr>
            <p:ph idx="1"/>
          </p:nvPr>
        </p:nvSpPr>
        <p:spPr>
          <a:xfrm>
            <a:off x="731520" y="1535551"/>
            <a:ext cx="7599680" cy="4641427"/>
          </a:xfrm>
        </p:spPr>
        <p:txBody>
          <a:bodyPr>
            <a:noAutofit/>
          </a:bodyPr>
          <a:lstStyle/>
          <a:p>
            <a:r>
              <a:rPr lang="en-CA" sz="3200" dirty="0">
                <a:latin typeface="Calibri" panose="020F0502020204030204" pitchFamily="34" charset="0"/>
                <a:ea typeface="Arial" panose="020B0604020202020204" pitchFamily="34" charset="0"/>
                <a:cs typeface="Calibri" panose="020F0502020204030204" pitchFamily="34" charset="0"/>
              </a:rPr>
              <a:t>Sovereignty: Recognize the United Nations Declaration on the </a:t>
            </a:r>
            <a:r>
              <a:rPr lang="en-CA" sz="3200" b="1" i="1" dirty="0">
                <a:latin typeface="Calibri" panose="020F0502020204030204" pitchFamily="34" charset="0"/>
                <a:ea typeface="Arial" panose="020B0604020202020204" pitchFamily="34" charset="0"/>
                <a:cs typeface="Calibri" panose="020F0502020204030204" pitchFamily="34" charset="0"/>
              </a:rPr>
              <a:t>Rights</a:t>
            </a:r>
            <a:r>
              <a:rPr lang="en-CA" sz="3200" dirty="0">
                <a:latin typeface="Calibri" panose="020F0502020204030204" pitchFamily="34" charset="0"/>
                <a:ea typeface="Arial" panose="020B0604020202020204" pitchFamily="34" charset="0"/>
                <a:cs typeface="Calibri" panose="020F0502020204030204" pitchFamily="34" charset="0"/>
              </a:rPr>
              <a:t> of Indigenous Peoples.</a:t>
            </a:r>
          </a:p>
          <a:p>
            <a:pPr lvl="1"/>
            <a:r>
              <a:rPr lang="en-CA" sz="3200" dirty="0">
                <a:latin typeface="Calibri" panose="020F0502020204030204" pitchFamily="34" charset="0"/>
                <a:ea typeface="Arial" panose="020B0604020202020204" pitchFamily="34" charset="0"/>
                <a:cs typeface="Calibri" panose="020F0502020204030204" pitchFamily="34" charset="0"/>
              </a:rPr>
              <a:t>First Nations have the right to decide what issues are important, what actions they will take on those issues, and if or how they will use the research to inform action.</a:t>
            </a:r>
          </a:p>
          <a:p>
            <a:r>
              <a:rPr lang="en-CA" sz="3200" dirty="0">
                <a:latin typeface="Calibri" panose="020F0502020204030204" pitchFamily="34" charset="0"/>
                <a:ea typeface="Calibri" panose="020F0502020204030204" pitchFamily="34" charset="0"/>
                <a:cs typeface="Calibri" panose="020F0502020204030204" pitchFamily="34" charset="0"/>
              </a:rPr>
              <a:t>Gro</a:t>
            </a:r>
            <a:r>
              <a:rPr lang="en-CA" sz="3200" dirty="0">
                <a:latin typeface="Calibri" panose="020F0502020204030204" pitchFamily="34" charset="0"/>
                <a:ea typeface="Arial" panose="020B0604020202020204" pitchFamily="34" charset="0"/>
                <a:cs typeface="Calibri" panose="020F0502020204030204" pitchFamily="34" charset="0"/>
              </a:rPr>
              <a:t>und research in First Nations ways of knowing. </a:t>
            </a:r>
          </a:p>
          <a:p>
            <a:pPr lvl="1"/>
            <a:r>
              <a:rPr lang="en-CA" sz="3200" dirty="0">
                <a:latin typeface="Calibri" panose="020F0502020204030204" pitchFamily="34" charset="0"/>
                <a:ea typeface="Arial" panose="020B0604020202020204" pitchFamily="34" charset="0"/>
                <a:cs typeface="Calibri" panose="020F0502020204030204" pitchFamily="34" charset="0"/>
              </a:rPr>
              <a:t>Community members should be equal members of the research team, participating in AND leading the research together with the researchers.</a:t>
            </a:r>
          </a:p>
        </p:txBody>
      </p:sp>
      <p:sp>
        <p:nvSpPr>
          <p:cNvPr id="5" name="TextBox 4">
            <a:extLst>
              <a:ext uri="{FF2B5EF4-FFF2-40B4-BE49-F238E27FC236}">
                <a16:creationId xmlns:a16="http://schemas.microsoft.com/office/drawing/2014/main" id="{B8AF073B-EB6F-1BF0-DDAF-AD89D2583D3D}"/>
              </a:ext>
            </a:extLst>
          </p:cNvPr>
          <p:cNvSpPr txBox="1"/>
          <p:nvPr/>
        </p:nvSpPr>
        <p:spPr>
          <a:xfrm>
            <a:off x="8712200" y="1548215"/>
            <a:ext cx="4292600" cy="5262979"/>
          </a:xfrm>
          <a:prstGeom prst="rect">
            <a:avLst/>
          </a:prstGeom>
          <a:noFill/>
        </p:spPr>
        <p:txBody>
          <a:bodyPr wrap="square" rtlCol="0">
            <a:spAutoFit/>
          </a:bodyPr>
          <a:lstStyle/>
          <a:p>
            <a:r>
              <a:rPr lang="en-CA" sz="2400" i="1" dirty="0">
                <a:latin typeface="Calibri" panose="020F0502020204030204" pitchFamily="34" charset="0"/>
                <a:ea typeface="Calibri" panose="020F0502020204030204" pitchFamily="34" charset="0"/>
                <a:cs typeface="Times New Roman" panose="02020603050405020304" pitchFamily="18" charset="0"/>
              </a:rPr>
              <a:t>“When Indigenous peoples become the researchers and not merely the researched, the activity of research is transformed. </a:t>
            </a:r>
          </a:p>
          <a:p>
            <a:endParaRPr lang="en-CA" sz="2400" i="1" dirty="0">
              <a:latin typeface="Calibri" panose="020F0502020204030204" pitchFamily="34" charset="0"/>
              <a:ea typeface="Calibri" panose="020F0502020204030204" pitchFamily="34" charset="0"/>
              <a:cs typeface="Times New Roman" panose="02020603050405020304" pitchFamily="18" charset="0"/>
            </a:endParaRPr>
          </a:p>
          <a:p>
            <a:r>
              <a:rPr lang="en-CA" sz="2400" i="1" dirty="0">
                <a:latin typeface="Calibri" panose="020F0502020204030204" pitchFamily="34" charset="0"/>
                <a:ea typeface="Calibri" panose="020F0502020204030204" pitchFamily="34" charset="0"/>
                <a:cs typeface="Times New Roman" panose="02020603050405020304" pitchFamily="18" charset="0"/>
              </a:rPr>
              <a:t>Questions are framed differently, </a:t>
            </a:r>
          </a:p>
          <a:p>
            <a:r>
              <a:rPr lang="en-CA" sz="2400" i="1" dirty="0">
                <a:latin typeface="Calibri" panose="020F0502020204030204" pitchFamily="34" charset="0"/>
                <a:ea typeface="Calibri" panose="020F0502020204030204" pitchFamily="34" charset="0"/>
                <a:cs typeface="Times New Roman" panose="02020603050405020304" pitchFamily="18" charset="0"/>
              </a:rPr>
              <a:t>priorities are ranked differently, </a:t>
            </a:r>
          </a:p>
          <a:p>
            <a:r>
              <a:rPr lang="en-CA" sz="2400" i="1" dirty="0">
                <a:latin typeface="Calibri" panose="020F0502020204030204" pitchFamily="34" charset="0"/>
                <a:ea typeface="Calibri" panose="020F0502020204030204" pitchFamily="34" charset="0"/>
                <a:cs typeface="Times New Roman" panose="02020603050405020304" pitchFamily="18" charset="0"/>
              </a:rPr>
              <a:t>problems are defined differently, </a:t>
            </a:r>
          </a:p>
          <a:p>
            <a:r>
              <a:rPr lang="en-CA" sz="2400" i="1" dirty="0">
                <a:latin typeface="Calibri" panose="020F0502020204030204" pitchFamily="34" charset="0"/>
                <a:ea typeface="Calibri" panose="020F0502020204030204" pitchFamily="34" charset="0"/>
                <a:cs typeface="Times New Roman" panose="02020603050405020304" pitchFamily="18" charset="0"/>
              </a:rPr>
              <a:t>and people participate on different terms”.</a:t>
            </a:r>
          </a:p>
          <a:p>
            <a:endParaRPr lang="en-CA" dirty="0">
              <a:latin typeface="Calibri" panose="020F0502020204030204" pitchFamily="34" charset="0"/>
              <a:ea typeface="Arial" panose="020B0604020202020204" pitchFamily="34" charset="0"/>
              <a:cs typeface="Calibri" panose="020F0502020204030204" pitchFamily="34" charset="0"/>
            </a:endParaRPr>
          </a:p>
          <a:p>
            <a:r>
              <a:rPr lang="en-CA" dirty="0">
                <a:latin typeface="Calibri" panose="020F0502020204030204" pitchFamily="34" charset="0"/>
                <a:ea typeface="Calibri" panose="020F0502020204030204" pitchFamily="34" charset="0"/>
                <a:cs typeface="Times New Roman" panose="02020603050405020304" pitchFamily="18" charset="0"/>
              </a:rPr>
              <a:t>Smith, Linda Tuhiwai. Decolonizing Methodologies : Research and Indigenous Peoples, 2021</a:t>
            </a:r>
            <a:endParaRPr lang="en-CA" dirty="0"/>
          </a:p>
        </p:txBody>
      </p:sp>
    </p:spTree>
    <p:extLst>
      <p:ext uri="{BB962C8B-B14F-4D97-AF65-F5344CB8AC3E}">
        <p14:creationId xmlns:p14="http://schemas.microsoft.com/office/powerpoint/2010/main" val="100808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B26A2-2647-F8CE-66BE-E6E90C7B23C9}"/>
              </a:ext>
            </a:extLst>
          </p:cNvPr>
          <p:cNvSpPr>
            <a:spLocks noGrp="1"/>
          </p:cNvSpPr>
          <p:nvPr>
            <p:ph type="title"/>
          </p:nvPr>
        </p:nvSpPr>
        <p:spPr>
          <a:xfrm>
            <a:off x="749891" y="1143000"/>
            <a:ext cx="12273280" cy="722185"/>
          </a:xfrm>
        </p:spPr>
        <p:txBody>
          <a:bodyPr/>
          <a:lstStyle/>
          <a:p>
            <a:r>
              <a:rPr lang="en-CA" sz="4693" dirty="0">
                <a:latin typeface="Calibri" panose="020F0502020204030204" pitchFamily="34" charset="0"/>
                <a:ea typeface="Times New Roman" panose="02020603050405020304" pitchFamily="18" charset="0"/>
              </a:rPr>
              <a:t>Align with First Nations Values (continued)</a:t>
            </a:r>
            <a:endParaRPr lang="en-CA" dirty="0"/>
          </a:p>
        </p:txBody>
      </p:sp>
      <p:sp>
        <p:nvSpPr>
          <p:cNvPr id="3" name="Content Placeholder 2">
            <a:extLst>
              <a:ext uri="{FF2B5EF4-FFF2-40B4-BE49-F238E27FC236}">
                <a16:creationId xmlns:a16="http://schemas.microsoft.com/office/drawing/2014/main" id="{E16F11EE-18FB-B298-99ED-4C2141AA8C4C}"/>
              </a:ext>
            </a:extLst>
          </p:cNvPr>
          <p:cNvSpPr>
            <a:spLocks noGrp="1"/>
          </p:cNvSpPr>
          <p:nvPr>
            <p:ph idx="1"/>
          </p:nvPr>
        </p:nvSpPr>
        <p:spPr>
          <a:xfrm>
            <a:off x="749300" y="2209800"/>
            <a:ext cx="11506200" cy="3410585"/>
          </a:xfrm>
        </p:spPr>
        <p:txBody>
          <a:bodyPr>
            <a:noAutofit/>
          </a:bodyPr>
          <a:lstStyle/>
          <a:p>
            <a:r>
              <a:rPr lang="en-CA" sz="4000" dirty="0">
                <a:effectLst/>
                <a:latin typeface="Calibri" panose="020F0502020204030204" pitchFamily="34" charset="0"/>
                <a:ea typeface="Arial" panose="020B0604020202020204" pitchFamily="34" charset="0"/>
                <a:cs typeface="Calibri" panose="020F0502020204030204" pitchFamily="34" charset="0"/>
              </a:rPr>
              <a:t>Focus on action, not just knowledge.</a:t>
            </a:r>
          </a:p>
          <a:p>
            <a:pPr lvl="1"/>
            <a:r>
              <a:rPr lang="en-CA" sz="4000" dirty="0">
                <a:latin typeface="Calibri" panose="020F0502020204030204" pitchFamily="34" charset="0"/>
                <a:ea typeface="Arial" panose="020B0604020202020204" pitchFamily="34" charset="0"/>
                <a:cs typeface="Calibri" panose="020F0502020204030204" pitchFamily="34" charset="0"/>
              </a:rPr>
              <a:t>For First Nations research to be valuable, it needs to result in </a:t>
            </a:r>
            <a:r>
              <a:rPr lang="en-CA" sz="4000" i="1" dirty="0">
                <a:latin typeface="Calibri" panose="020F0502020204030204" pitchFamily="34" charset="0"/>
                <a:ea typeface="Arial" panose="020B0604020202020204" pitchFamily="34" charset="0"/>
                <a:cs typeface="Calibri" panose="020F0502020204030204" pitchFamily="34" charset="0"/>
              </a:rPr>
              <a:t>action</a:t>
            </a:r>
            <a:r>
              <a:rPr lang="en-CA" sz="4000" dirty="0">
                <a:latin typeface="Calibri" panose="020F0502020204030204" pitchFamily="34" charset="0"/>
                <a:ea typeface="Arial" panose="020B0604020202020204" pitchFamily="34" charset="0"/>
                <a:cs typeface="Calibri" panose="020F0502020204030204" pitchFamily="34" charset="0"/>
              </a:rPr>
              <a:t>. </a:t>
            </a:r>
          </a:p>
          <a:p>
            <a:pPr lvl="1"/>
            <a:endParaRPr lang="en-CA" sz="4000" dirty="0">
              <a:latin typeface="Calibri" panose="020F0502020204030204" pitchFamily="34" charset="0"/>
              <a:ea typeface="Calibri" panose="020F0502020204030204" pitchFamily="34" charset="0"/>
            </a:endParaRPr>
          </a:p>
          <a:p>
            <a:r>
              <a:rPr lang="en-CA" sz="4000" dirty="0">
                <a:effectLst/>
                <a:latin typeface="Calibri" panose="020F0502020204030204" pitchFamily="34" charset="0"/>
                <a:ea typeface="Arial" panose="020B0604020202020204" pitchFamily="34" charset="0"/>
                <a:cs typeface="Calibri" panose="020F0502020204030204" pitchFamily="34" charset="0"/>
              </a:rPr>
              <a:t>Recognize that the knowledge coming out of the research is First Nations knowledge</a:t>
            </a:r>
          </a:p>
          <a:p>
            <a:pPr lvl="1"/>
            <a:r>
              <a:rPr lang="en-CA" sz="4000" dirty="0">
                <a:latin typeface="Calibri" panose="020F0502020204030204" pitchFamily="34" charset="0"/>
                <a:ea typeface="Arial" panose="020B0604020202020204" pitchFamily="34" charset="0"/>
                <a:cs typeface="Calibri" panose="020F0502020204030204" pitchFamily="34" charset="0"/>
              </a:rPr>
              <a:t>It may be coming out </a:t>
            </a:r>
            <a:r>
              <a:rPr lang="en-CA" sz="4000" b="1" i="1" dirty="0">
                <a:latin typeface="Calibri" panose="020F0502020204030204" pitchFamily="34" charset="0"/>
                <a:ea typeface="Arial" panose="020B0604020202020204" pitchFamily="34" charset="0"/>
                <a:cs typeface="Calibri" panose="020F0502020204030204" pitchFamily="34" charset="0"/>
              </a:rPr>
              <a:t>through</a:t>
            </a:r>
            <a:r>
              <a:rPr lang="en-CA" sz="4000" dirty="0">
                <a:latin typeface="Calibri" panose="020F0502020204030204" pitchFamily="34" charset="0"/>
                <a:ea typeface="Arial" panose="020B0604020202020204" pitchFamily="34" charset="0"/>
                <a:cs typeface="Calibri" panose="020F0502020204030204" pitchFamily="34" charset="0"/>
              </a:rPr>
              <a:t> the researcher but not </a:t>
            </a:r>
            <a:r>
              <a:rPr lang="en-CA" sz="4000" b="1" i="1" dirty="0">
                <a:latin typeface="Calibri" panose="020F0502020204030204" pitchFamily="34" charset="0"/>
                <a:ea typeface="Arial" panose="020B0604020202020204" pitchFamily="34" charset="0"/>
                <a:cs typeface="Calibri" panose="020F0502020204030204" pitchFamily="34" charset="0"/>
              </a:rPr>
              <a:t>from</a:t>
            </a:r>
            <a:r>
              <a:rPr lang="en-CA" sz="4000" b="1" dirty="0">
                <a:latin typeface="Calibri" panose="020F0502020204030204" pitchFamily="34" charset="0"/>
                <a:ea typeface="Arial" panose="020B0604020202020204" pitchFamily="34" charset="0"/>
                <a:cs typeface="Calibri" panose="020F0502020204030204" pitchFamily="34" charset="0"/>
              </a:rPr>
              <a:t> </a:t>
            </a:r>
            <a:r>
              <a:rPr lang="en-CA" sz="4000" dirty="0">
                <a:latin typeface="Calibri" panose="020F0502020204030204" pitchFamily="34" charset="0"/>
                <a:ea typeface="Arial" panose="020B0604020202020204" pitchFamily="34" charset="0"/>
                <a:cs typeface="Calibri" panose="020F0502020204030204" pitchFamily="34" charset="0"/>
              </a:rPr>
              <a:t>them</a:t>
            </a:r>
          </a:p>
        </p:txBody>
      </p:sp>
    </p:spTree>
    <p:extLst>
      <p:ext uri="{BB962C8B-B14F-4D97-AF65-F5344CB8AC3E}">
        <p14:creationId xmlns:p14="http://schemas.microsoft.com/office/powerpoint/2010/main" val="225384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3CD8-3246-E7CC-9563-E3C0D51AFE86}"/>
              </a:ext>
            </a:extLst>
          </p:cNvPr>
          <p:cNvSpPr>
            <a:spLocks noGrp="1"/>
          </p:cNvSpPr>
          <p:nvPr>
            <p:ph type="title"/>
          </p:nvPr>
        </p:nvSpPr>
        <p:spPr>
          <a:xfrm>
            <a:off x="769770" y="381000"/>
            <a:ext cx="11506200" cy="738664"/>
          </a:xfrm>
        </p:spPr>
        <p:txBody>
          <a:bodyPr/>
          <a:lstStyle/>
          <a:p>
            <a:r>
              <a:rPr lang="en-CA" sz="4800" b="1" dirty="0">
                <a:latin typeface="+mn-lt"/>
              </a:rPr>
              <a:t>Having said all that…</a:t>
            </a:r>
          </a:p>
        </p:txBody>
      </p:sp>
      <p:sp>
        <p:nvSpPr>
          <p:cNvPr id="3" name="Content Placeholder 2">
            <a:extLst>
              <a:ext uri="{FF2B5EF4-FFF2-40B4-BE49-F238E27FC236}">
                <a16:creationId xmlns:a16="http://schemas.microsoft.com/office/drawing/2014/main" id="{836FC504-9136-007D-7F59-0350D816D3EC}"/>
              </a:ext>
            </a:extLst>
          </p:cNvPr>
          <p:cNvSpPr>
            <a:spLocks noGrp="1"/>
          </p:cNvSpPr>
          <p:nvPr>
            <p:ph idx="1"/>
          </p:nvPr>
        </p:nvSpPr>
        <p:spPr>
          <a:xfrm>
            <a:off x="892899" y="1295400"/>
            <a:ext cx="11506200" cy="4641427"/>
          </a:xfrm>
        </p:spPr>
        <p:txBody>
          <a:bodyPr>
            <a:noAutofit/>
          </a:bodyPr>
          <a:lstStyle/>
          <a:p>
            <a:r>
              <a:rPr lang="en-CA" sz="3600" dirty="0">
                <a:latin typeface="Calibri" panose="020F0502020204030204" pitchFamily="34" charset="0"/>
                <a:ea typeface="Arial" panose="020B0604020202020204" pitchFamily="34" charset="0"/>
              </a:rPr>
              <a:t>Accept that the researcher </a:t>
            </a:r>
            <a:r>
              <a:rPr lang="en-CA" sz="3600" b="1" i="1" dirty="0">
                <a:latin typeface="Calibri" panose="020F0502020204030204" pitchFamily="34" charset="0"/>
                <a:ea typeface="Arial" panose="020B0604020202020204" pitchFamily="34" charset="0"/>
              </a:rPr>
              <a:t>might not be ready yet </a:t>
            </a:r>
            <a:r>
              <a:rPr lang="en-CA" sz="3600" dirty="0">
                <a:latin typeface="Calibri" panose="020F0502020204030204" pitchFamily="34" charset="0"/>
                <a:ea typeface="Arial" panose="020B0604020202020204" pitchFamily="34" charset="0"/>
              </a:rPr>
              <a:t>to do First Nations research </a:t>
            </a:r>
            <a:r>
              <a:rPr lang="en-CA" sz="3600" b="1" i="1" dirty="0">
                <a:latin typeface="Calibri" panose="020F0502020204030204" pitchFamily="34" charset="0"/>
                <a:ea typeface="Arial" panose="020B0604020202020204" pitchFamily="34" charset="0"/>
                <a:cs typeface="Calibri" panose="020F0502020204030204" pitchFamily="34" charset="0"/>
              </a:rPr>
              <a:t>even if </a:t>
            </a:r>
            <a:r>
              <a:rPr lang="en-CA" sz="3600" dirty="0">
                <a:latin typeface="Calibri" panose="020F0502020204030204" pitchFamily="34" charset="0"/>
                <a:ea typeface="Arial" panose="020B0604020202020204" pitchFamily="34" charset="0"/>
                <a:cs typeface="Calibri" panose="020F0502020204030204" pitchFamily="34" charset="0"/>
              </a:rPr>
              <a:t>the researcher has already received funding and ethics approval</a:t>
            </a:r>
          </a:p>
          <a:p>
            <a:endParaRPr lang="en-CA" sz="3600" dirty="0">
              <a:latin typeface="Calibri" panose="020F0502020204030204" pitchFamily="34" charset="0"/>
              <a:ea typeface="Arial" panose="020B0604020202020204" pitchFamily="34" charset="0"/>
              <a:cs typeface="Calibri" panose="020F0502020204030204" pitchFamily="34" charset="0"/>
            </a:endParaRPr>
          </a:p>
          <a:p>
            <a:r>
              <a:rPr lang="en-CA" sz="3600" dirty="0">
                <a:latin typeface="Calibri" panose="020F0502020204030204" pitchFamily="34" charset="0"/>
              </a:rPr>
              <a:t>What can the researcher do: </a:t>
            </a:r>
          </a:p>
          <a:p>
            <a:pPr marL="914400" lvl="1" indent="-457200">
              <a:buFont typeface="Arial" panose="020B0604020202020204" pitchFamily="34" charset="0"/>
              <a:buChar char="•"/>
            </a:pPr>
            <a:r>
              <a:rPr lang="en-CA" sz="3600" dirty="0">
                <a:latin typeface="Calibri" panose="020F0502020204030204" pitchFamily="34" charset="0"/>
                <a:ea typeface="Arial" panose="020B0604020202020204" pitchFamily="34" charset="0"/>
                <a:cs typeface="Calibri" panose="020F0502020204030204" pitchFamily="34" charset="0"/>
              </a:rPr>
              <a:t>do the research with another community that they have an existing relationship with</a:t>
            </a:r>
          </a:p>
          <a:p>
            <a:pPr marL="914400" lvl="1" indent="-457200">
              <a:buFont typeface="Arial" panose="020B0604020202020204" pitchFamily="34" charset="0"/>
              <a:buChar char="•"/>
            </a:pPr>
            <a:r>
              <a:rPr lang="en-CA" sz="3600" dirty="0">
                <a:latin typeface="Calibri" panose="020F0502020204030204" pitchFamily="34" charset="0"/>
                <a:ea typeface="Arial" panose="020B0604020202020204" pitchFamily="34" charset="0"/>
                <a:cs typeface="Calibri" panose="020F0502020204030204" pitchFamily="34" charset="0"/>
              </a:rPr>
              <a:t>get additional funding so to cover costs of building relationships</a:t>
            </a:r>
          </a:p>
          <a:p>
            <a:pPr marL="914400" lvl="1" indent="-457200">
              <a:buFont typeface="Arial" panose="020B0604020202020204" pitchFamily="34" charset="0"/>
              <a:buChar char="•"/>
            </a:pPr>
            <a:r>
              <a:rPr lang="en-CA" sz="3600" dirty="0">
                <a:latin typeface="Calibri" panose="020F0502020204030204" pitchFamily="34" charset="0"/>
                <a:ea typeface="Arial" panose="020B0604020202020204" pitchFamily="34" charset="0"/>
                <a:cs typeface="Calibri" panose="020F0502020204030204" pitchFamily="34" charset="0"/>
              </a:rPr>
              <a:t>get to know a First Nations community to make it easier to try the research again later</a:t>
            </a:r>
          </a:p>
          <a:p>
            <a:endParaRPr lang="en-CA" sz="2800" dirty="0">
              <a:latin typeface="Calibri" panose="020F0502020204030204" pitchFamily="34" charset="0"/>
              <a:ea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332494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3954</TotalTime>
  <Words>2342</Words>
  <Application>Microsoft Office PowerPoint</Application>
  <PresentationFormat>Custom</PresentationFormat>
  <Paragraphs>203</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ArnoPro-Regular</vt:lpstr>
      <vt:lpstr>Calibri</vt:lpstr>
      <vt:lpstr>Georgia</vt:lpstr>
      <vt:lpstr>Palatino Linotype</vt:lpstr>
      <vt:lpstr>Symbol</vt:lpstr>
      <vt:lpstr>Times New Roman</vt:lpstr>
      <vt:lpstr>Office Theme</vt:lpstr>
      <vt:lpstr>PowerPoint Presentation</vt:lpstr>
      <vt:lpstr>Chiefs of Ontario</vt:lpstr>
      <vt:lpstr>Overview</vt:lpstr>
      <vt:lpstr>Background</vt:lpstr>
      <vt:lpstr>Goal of the First Nations K2A framework</vt:lpstr>
      <vt:lpstr>Development </vt:lpstr>
      <vt:lpstr>Align with First Nations Values</vt:lpstr>
      <vt:lpstr>Align with First Nations Values (continued)</vt:lpstr>
      <vt:lpstr>Having said all that…</vt:lpstr>
      <vt:lpstr>Acknowledging sovereignty, respecting history and honouring culture: Educate yourself</vt:lpstr>
      <vt:lpstr>Acknowledging sovereignty, respecting history and honouring culture: Build a relationship</vt:lpstr>
      <vt:lpstr>What does a “relationship” look like?</vt:lpstr>
      <vt:lpstr>Building blocks of research</vt:lpstr>
      <vt:lpstr>Building blocks of research (continued)</vt:lpstr>
      <vt:lpstr>Sharing research knowledge </vt:lpstr>
      <vt:lpstr>Summary: Knowledge to Action framework</vt:lpstr>
      <vt:lpstr>Check list</vt:lpstr>
      <vt:lpstr>Knowledge to Action checklist</vt:lpstr>
      <vt:lpstr>Knowledge to Action checklist</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dc:title>
  <dc:creator>Genna Benson</dc:creator>
  <cp:lastModifiedBy>Mulder, Carol</cp:lastModifiedBy>
  <cp:revision>140</cp:revision>
  <dcterms:created xsi:type="dcterms:W3CDTF">2019-05-16T17:25:21Z</dcterms:created>
  <dcterms:modified xsi:type="dcterms:W3CDTF">2023-10-23T11:56:12Z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2018-02-12T00:00:00Z</vt:filetime>
  </property>
  <property fmtid="{D5CDD505-2E9C-101B-9397-08002B2CF9AE}" pid="3" name="Creator">
    <vt:lpwstr>Adobe InDesign CC 13.0 (Macintosh)</vt:lpwstr>
  </property>
  <property fmtid="{D5CDD505-2E9C-101B-9397-08002B2CF9AE}" pid="4" name="LastSaved">
    <vt:filetime>2019-05-16T00:00:00Z</vt:filetime>
  </property>
</Properties>
</file>